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jpg" ContentType="image/jp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25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125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125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000000">
              <a:alpha val="5803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125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39800" y="1177925"/>
            <a:ext cx="11521440" cy="1739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25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Relationship Id="rId3" Type="http://schemas.openxmlformats.org/officeDocument/2006/relationships/hyperlink" Target="https://pitch.com/?utm_medium=product-presentation&amp;utm_source=pdf_export&amp;utm_campaign=bottom_bar_cta&amp;utm_content=521f710b-5031-4d01-b74a-0f0aaf5cd834&amp;utm_term=PDF-PPTX-lastslide" TargetMode="External"/><Relationship Id="rId4" Type="http://schemas.openxmlformats.org/officeDocument/2006/relationships/image" Target="../media/image5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pitch.com/?utm_medium=product-presentation&amp;utm_source=pdf_export&amp;utm_campaign=bottom_bar_cta&amp;utm_content=521f710b-5031-4d01-b74a-0f0aaf5cd834&amp;utm_term=PDF-PPTX-lastslide" TargetMode="External"/><Relationship Id="rId3" Type="http://schemas.openxmlformats.org/officeDocument/2006/relationships/image" Target="../media/image5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5" Type="http://schemas.openxmlformats.org/officeDocument/2006/relationships/hyperlink" Target="https://pitch.com/?utm_medium=product-presentation&amp;utm_source=pdf_export&amp;utm_campaign=bottom_bar_cta&amp;utm_content=521f710b-5031-4d01-b74a-0f0aaf5cd834&amp;utm_term=PDF-PPTX-lastslide" TargetMode="External"/><Relationship Id="rId6" Type="http://schemas.openxmlformats.org/officeDocument/2006/relationships/image" Target="../media/image5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pitch.com/?utm_medium=product-presentation&amp;utm_source=pdf_export&amp;utm_campaign=bottom_bar_cta&amp;utm_content=521f710b-5031-4d01-b74a-0f0aaf5cd834&amp;utm_term=PDF-PPTX-lastslide" TargetMode="External"/><Relationship Id="rId3" Type="http://schemas.openxmlformats.org/officeDocument/2006/relationships/image" Target="../media/image5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pitch.com/?utm_medium=product-presentation&amp;utm_source=pdf_export&amp;utm_campaign=bottom_bar_cta&amp;utm_content=521f710b-5031-4d01-b74a-0f0aaf5cd834&amp;utm_term=PDF-PPTX-lastslide" TargetMode="External"/><Relationship Id="rId3" Type="http://schemas.openxmlformats.org/officeDocument/2006/relationships/image" Target="../media/image5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jpg"/><Relationship Id="rId5" Type="http://schemas.openxmlformats.org/officeDocument/2006/relationships/hyperlink" Target="https://pitch.com/?utm_medium=product-presentation&amp;utm_source=pdf_export&amp;utm_campaign=bottom_bar_cta&amp;utm_content=521f710b-5031-4d01-b74a-0f0aaf5cd834&amp;utm_term=PDF-PPTX-lastslide" TargetMode="External"/><Relationship Id="rId6" Type="http://schemas.openxmlformats.org/officeDocument/2006/relationships/image" Target="../media/image5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pitch.com/?utm_medium=product-presentation&amp;utm_source=pdf_export&amp;utm_campaign=bottom_bar_cta&amp;utm_content=521f710b-5031-4d01-b74a-0f0aaf5cd834&amp;utm_term=PDF-PPTX-lastslide" TargetMode="External"/><Relationship Id="rId3" Type="http://schemas.openxmlformats.org/officeDocument/2006/relationships/image" Target="../media/image5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pitch.com/?utm_medium=product-presentation&amp;utm_source=pdf_export&amp;utm_campaign=bottom_bar_cta&amp;utm_content=521f710b-5031-4d01-b74a-0f0aaf5cd834&amp;utm_term=PDF-PPTX-lastslide" TargetMode="External"/><Relationship Id="rId3" Type="http://schemas.openxmlformats.org/officeDocument/2006/relationships/image" Target="../media/image5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12.jpg"/><Relationship Id="rId4" Type="http://schemas.openxmlformats.org/officeDocument/2006/relationships/image" Target="../media/image13.jpg"/><Relationship Id="rId5" Type="http://schemas.openxmlformats.org/officeDocument/2006/relationships/image" Target="../media/image14.jpg"/><Relationship Id="rId6" Type="http://schemas.openxmlformats.org/officeDocument/2006/relationships/hyperlink" Target="https://pitch.com/?utm_medium=product-presentation&amp;utm_source=pdf_export&amp;utm_campaign=bottom_bar_cta&amp;utm_content=521f710b-5031-4d01-b74a-0f0aaf5cd834&amp;utm_term=PDF-PPTX-lastslide" TargetMode="External"/><Relationship Id="rId7" Type="http://schemas.openxmlformats.org/officeDocument/2006/relationships/image" Target="../media/image5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Relationship Id="rId3" Type="http://schemas.openxmlformats.org/officeDocument/2006/relationships/image" Target="../media/image16.jpg"/><Relationship Id="rId4" Type="http://schemas.openxmlformats.org/officeDocument/2006/relationships/image" Target="../media/image17.jpg"/><Relationship Id="rId5" Type="http://schemas.openxmlformats.org/officeDocument/2006/relationships/image" Target="../media/image18.jpg"/><Relationship Id="rId6" Type="http://schemas.openxmlformats.org/officeDocument/2006/relationships/image" Target="../media/image19.jpg"/><Relationship Id="rId7" Type="http://schemas.openxmlformats.org/officeDocument/2006/relationships/image" Target="../media/image20.jpg"/><Relationship Id="rId8" Type="http://schemas.openxmlformats.org/officeDocument/2006/relationships/image" Target="../media/image21.jpg"/><Relationship Id="rId9" Type="http://schemas.openxmlformats.org/officeDocument/2006/relationships/hyperlink" Target="https://pitch.com/?utm_medium=product-presentation&amp;utm_source=pdf_export&amp;utm_campaign=bottom_bar_cta&amp;utm_content=521f710b-5031-4d01-b74a-0f0aaf5cd834&amp;utm_term=PDF-PPTX-lastslide" TargetMode="External"/><Relationship Id="rId10" Type="http://schemas.openxmlformats.org/officeDocument/2006/relationships/image" Target="../media/image5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pitch.com/?utm_medium=product-presentation&amp;utm_source=pdf_export&amp;utm_campaign=bottom_bar_cta&amp;utm_content=521f710b-5031-4d01-b74a-0f0aaf5cd834&amp;utm_term=PDF-PPTX-lastslide" TargetMode="External"/><Relationship Id="rId3" Type="http://schemas.openxmlformats.org/officeDocument/2006/relationships/image" Target="../media/image5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pitch.com/?utm_medium=product-presentation&amp;utm_source=pdf_export&amp;utm_campaign=bottom_bar_cta&amp;utm_content=521f710b-5031-4d01-b74a-0f0aaf5cd834&amp;utm_term=PDF-PPTX-lastslide" TargetMode="External"/><Relationship Id="rId3" Type="http://schemas.openxmlformats.org/officeDocument/2006/relationships/image" Target="../media/image5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pitch.com/?utm_medium=product-presentation&amp;utm_source=pdf_export&amp;utm_campaign=bottom_bar_cta&amp;utm_content=521f710b-5031-4d01-b74a-0f0aaf5cd834&amp;utm_term=PDF-PPTX-lastslide" TargetMode="External"/><Relationship Id="rId3" Type="http://schemas.openxmlformats.org/officeDocument/2006/relationships/image" Target="../media/image5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pitch.com/?utm_medium=product-presentation&amp;utm_source=pdf_export&amp;utm_campaign=bottom_bar_cta&amp;utm_content=521f710b-5031-4d01-b74a-0f0aaf5cd834&amp;utm_term=PDF-PPTX-lastslide" TargetMode="External"/><Relationship Id="rId3" Type="http://schemas.openxmlformats.org/officeDocument/2006/relationships/image" Target="../media/image5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pitch.com/?utm_medium=product-presentation&amp;utm_source=pdf_export&amp;utm_campaign=bottom_bar_cta&amp;utm_content=521f710b-5031-4d01-b74a-0f0aaf5cd834&amp;utm_term=PDF-PPTX-lastslide" TargetMode="External"/><Relationship Id="rId3" Type="http://schemas.openxmlformats.org/officeDocument/2006/relationships/image" Target="../media/image5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pitch.com/?utm_medium=product-presentation&amp;utm_source=pdf_export&amp;utm_campaign=bottom_bar_cta&amp;utm_content=521f710b-5031-4d01-b74a-0f0aaf5cd834&amp;utm_term=PDF-PPTX-lastslide" TargetMode="External"/><Relationship Id="rId3" Type="http://schemas.openxmlformats.org/officeDocument/2006/relationships/image" Target="../media/image5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pitch.com/?utm_medium=product-presentation&amp;utm_source=pdf_export&amp;utm_campaign=bottom_bar_cta&amp;utm_content=521f710b-5031-4d01-b74a-0f0aaf5cd834&amp;utm_term=PDF-PPTX-lastslide" TargetMode="External"/><Relationship Id="rId3" Type="http://schemas.openxmlformats.org/officeDocument/2006/relationships/image" Target="../media/image5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pitch.com/?utm_medium=product-presentation&amp;utm_source=pdf_export&amp;utm_campaign=bottom_bar_cta&amp;utm_content=521f710b-5031-4d01-b74a-0f0aaf5cd834&amp;utm_term=PDF-PPTX-lastslide" TargetMode="External"/><Relationship Id="rId3" Type="http://schemas.openxmlformats.org/officeDocument/2006/relationships/image" Target="../media/image5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pitch.com/?utm_medium=product-presentation&amp;utm_source=pdf_export&amp;utm_campaign=bottom_bar_cta&amp;utm_content=521f710b-5031-4d01-b74a-0f0aaf5cd834&amp;utm_term=PDF-PPTX-lastslide" TargetMode="External"/><Relationship Id="rId3" Type="http://schemas.openxmlformats.org/officeDocument/2006/relationships/image" Target="../media/image5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pitch.com/?utm_medium=product-presentation&amp;utm_source=pdf_export&amp;utm_campaign=bottom_bar_cta&amp;utm_content=521f710b-5031-4d01-b74a-0f0aaf5cd834&amp;utm_term=PDF-PPTX-lastslide" TargetMode="External"/><Relationship Id="rId3" Type="http://schemas.openxmlformats.org/officeDocument/2006/relationships/image" Target="../media/image5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pitch.com/?utm_medium=product-presentation&amp;utm_source=pdf_export&amp;utm_campaign=bottom_bar_cta&amp;utm_content=521f710b-5031-4d01-b74a-0f0aaf5cd834&amp;utm_term=PDF-PPTX-lastslide" TargetMode="External"/><Relationship Id="rId3" Type="http://schemas.openxmlformats.org/officeDocument/2006/relationships/image" Target="../media/image5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pitch.com/?utm_medium=product-presentation&amp;utm_source=pdf_export&amp;utm_campaign=bottom_bar_cta&amp;utm_content=521f710b-5031-4d01-b74a-0f0aaf5cd834&amp;utm_term=PDF-PPTX-lastslide" TargetMode="External"/><Relationship Id="rId3" Type="http://schemas.openxmlformats.org/officeDocument/2006/relationships/image" Target="../media/image5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pitch.com/?utm_medium=product-presentation&amp;utm_source=pdf_export&amp;utm_campaign=bottom_bar_cta&amp;utm_content=521f710b-5031-4d01-b74a-0f0aaf5cd834&amp;utm_term=PDF-PPTX-lastslide" TargetMode="External"/><Relationship Id="rId3" Type="http://schemas.openxmlformats.org/officeDocument/2006/relationships/image" Target="../media/image5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Relationship Id="rId4" Type="http://schemas.openxmlformats.org/officeDocument/2006/relationships/image" Target="../media/image24.jpg"/><Relationship Id="rId5" Type="http://schemas.openxmlformats.org/officeDocument/2006/relationships/hyperlink" Target="https://pitch.com/?utm_medium=product-presentation&amp;utm_source=pdf_export&amp;utm_campaign=bottom_bar_cta&amp;utm_content=521f710b-5031-4d01-b74a-0f0aaf5cd834&amp;utm_term=PDF-PPTX-lastslide" TargetMode="External"/><Relationship Id="rId6" Type="http://schemas.openxmlformats.org/officeDocument/2006/relationships/image" Target="../media/image5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png"/><Relationship Id="rId3" Type="http://schemas.openxmlformats.org/officeDocument/2006/relationships/hyperlink" Target="mailto:investors@tripods.audio" TargetMode="External"/><Relationship Id="rId4" Type="http://schemas.openxmlformats.org/officeDocument/2006/relationships/hyperlink" Target="http://www.tripods.audio/" TargetMode="External"/><Relationship Id="rId5" Type="http://schemas.openxmlformats.org/officeDocument/2006/relationships/image" Target="../media/image4.png"/><Relationship Id="rId6" Type="http://schemas.openxmlformats.org/officeDocument/2006/relationships/hyperlink" Target="https://pitch.com/?utm_medium=product-presentation&amp;utm_source=pdf_export&amp;utm_campaign=bottom_bar_cta&amp;utm_content=521f710b-5031-4d01-b74a-0f0aaf5cd834&amp;utm_term=PDF-PPTX-lastslide" TargetMode="External"/><Relationship Id="rId7" Type="http://schemas.openxmlformats.org/officeDocument/2006/relationships/image" Target="../media/image5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941223" y="690275"/>
            <a:ext cx="10241280" cy="34544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0" spc="-2640"/>
              <a:t>T</a:t>
            </a:r>
            <a:r>
              <a:rPr dirty="0" sz="22500" spc="-2625"/>
              <a:t>R</a:t>
            </a:r>
            <a:r>
              <a:rPr dirty="0" sz="22500" spc="-2680"/>
              <a:t>I</a:t>
            </a:r>
            <a:r>
              <a:rPr dirty="0" sz="22500" spc="-2605"/>
              <a:t>P</a:t>
            </a:r>
            <a:r>
              <a:rPr dirty="0" sz="22500" spc="-2560"/>
              <a:t>O</a:t>
            </a:r>
            <a:r>
              <a:rPr dirty="0" sz="22500" spc="-2080"/>
              <a:t>D</a:t>
            </a:r>
            <a:endParaRPr sz="22500"/>
          </a:p>
        </p:txBody>
      </p:sp>
      <p:sp>
        <p:nvSpPr>
          <p:cNvPr id="3" name="object 3"/>
          <p:cNvSpPr txBox="1"/>
          <p:nvPr/>
        </p:nvSpPr>
        <p:spPr>
          <a:xfrm>
            <a:off x="941223" y="3262025"/>
            <a:ext cx="1783080" cy="3454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0" spc="-2490">
                <a:solidFill>
                  <a:srgbClr val="FFFFFF"/>
                </a:solidFill>
                <a:latin typeface="Arial Black"/>
                <a:cs typeface="Arial Black"/>
              </a:rPr>
              <a:t>S</a:t>
            </a:r>
            <a:endParaRPr sz="22500">
              <a:latin typeface="Arial Black"/>
              <a:cs typeface="Arial Black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955133" y="8819905"/>
            <a:ext cx="2381249" cy="51434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6197253" y="476832"/>
            <a:ext cx="11341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60">
                <a:solidFill>
                  <a:srgbClr val="FFFFFF"/>
                </a:solidFill>
                <a:latin typeface="Arial Black"/>
                <a:cs typeface="Arial Black"/>
              </a:rPr>
              <a:t>August</a:t>
            </a:r>
            <a:r>
              <a:rPr dirty="0" sz="1200" spc="7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Arial Black"/>
                <a:cs typeface="Arial Black"/>
              </a:rPr>
              <a:t>2026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1863" y="476832"/>
            <a:ext cx="39693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39135" algn="l"/>
              </a:tabLst>
            </a:pPr>
            <a:r>
              <a:rPr dirty="0" sz="1200" spc="-10">
                <a:solidFill>
                  <a:srgbClr val="FFFFFF"/>
                </a:solidFill>
                <a:latin typeface="Arial Black"/>
                <a:cs typeface="Arial Black"/>
              </a:rPr>
              <a:t>TRIPODS</a:t>
            </a:r>
            <a:r>
              <a:rPr dirty="0" sz="1200">
                <a:solidFill>
                  <a:srgbClr val="FFFFFF"/>
                </a:solidFill>
                <a:latin typeface="Arial Black"/>
                <a:cs typeface="Arial Black"/>
              </a:rPr>
              <a:t>	Series</a:t>
            </a:r>
            <a:r>
              <a:rPr dirty="0" sz="1200" spc="18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200" spc="-50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endParaRPr sz="1200">
              <a:latin typeface="Arial Black"/>
              <a:cs typeface="Arial Black"/>
            </a:endParaRPr>
          </a:p>
        </p:txBody>
      </p:sp>
      <p:pic>
        <p:nvPicPr>
          <p:cNvPr id="7" name="object 7">
            <a:hlinkClick r:id="rId3"/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5394" y="9606975"/>
            <a:ext cx="771524" cy="46670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1863" y="476836"/>
            <a:ext cx="762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solidFill>
                  <a:srgbClr val="0D0B28"/>
                </a:solidFill>
                <a:latin typeface="Arial Black"/>
                <a:cs typeface="Arial Black"/>
              </a:rPr>
              <a:t>TRIPODS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197253" y="476836"/>
            <a:ext cx="11341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60">
                <a:solidFill>
                  <a:srgbClr val="0D0B28"/>
                </a:solidFill>
                <a:latin typeface="Arial Black"/>
                <a:cs typeface="Arial Black"/>
              </a:rPr>
              <a:t>August</a:t>
            </a:r>
            <a:r>
              <a:rPr dirty="0" sz="1200" spc="7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20">
                <a:solidFill>
                  <a:srgbClr val="0D0B28"/>
                </a:solidFill>
                <a:latin typeface="Arial Black"/>
                <a:cs typeface="Arial Black"/>
              </a:rPr>
              <a:t>2026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68363" y="476836"/>
            <a:ext cx="7429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0D0B28"/>
                </a:solidFill>
                <a:latin typeface="Arial Black"/>
                <a:cs typeface="Arial Black"/>
              </a:rPr>
              <a:t>Series</a:t>
            </a:r>
            <a:r>
              <a:rPr dirty="0" sz="1200" spc="18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50">
                <a:solidFill>
                  <a:srgbClr val="0D0B28"/>
                </a:solidFill>
                <a:latin typeface="Arial Black"/>
                <a:cs typeface="Arial Black"/>
              </a:rPr>
              <a:t>A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9800" y="1320800"/>
            <a:ext cx="7206615" cy="1739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250" spc="-135">
                <a:solidFill>
                  <a:srgbClr val="0D0B28"/>
                </a:solidFill>
                <a:latin typeface="Arial Black"/>
                <a:cs typeface="Arial Black"/>
              </a:rPr>
              <a:t>Summary</a:t>
            </a:r>
            <a:endParaRPr sz="1125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39800" y="2975552"/>
            <a:ext cx="4994275" cy="2842260"/>
          </a:xfrm>
          <a:prstGeom prst="rect">
            <a:avLst/>
          </a:prstGeom>
        </p:spPr>
        <p:txBody>
          <a:bodyPr wrap="square" lIns="0" tIns="272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145"/>
              </a:spcBef>
            </a:pPr>
            <a:r>
              <a:rPr dirty="0" sz="4500" spc="-340">
                <a:solidFill>
                  <a:srgbClr val="0D0B28"/>
                </a:solidFill>
                <a:latin typeface="Arial Black"/>
                <a:cs typeface="Arial Black"/>
              </a:rPr>
              <a:t>The</a:t>
            </a:r>
            <a:r>
              <a:rPr dirty="0" sz="4500" spc="-720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4500" spc="-45">
                <a:solidFill>
                  <a:srgbClr val="0D0B28"/>
                </a:solidFill>
                <a:latin typeface="Arial Black"/>
                <a:cs typeface="Arial Black"/>
              </a:rPr>
              <a:t>Problem</a:t>
            </a:r>
            <a:endParaRPr sz="4500">
              <a:latin typeface="Arial Black"/>
              <a:cs typeface="Arial Black"/>
            </a:endParaRPr>
          </a:p>
          <a:p>
            <a:pPr marL="12700" marR="5080">
              <a:lnSpc>
                <a:spcPct val="132600"/>
              </a:lnSpc>
              <a:spcBef>
                <a:spcPts val="105"/>
              </a:spcBef>
            </a:pPr>
            <a:r>
              <a:rPr dirty="0" sz="1650" spc="-35">
                <a:solidFill>
                  <a:srgbClr val="0D0B28"/>
                </a:solidFill>
                <a:latin typeface="Lucida Sans Unicode"/>
                <a:cs typeface="Lucida Sans Unicode"/>
              </a:rPr>
              <a:t>No</a:t>
            </a:r>
            <a:r>
              <a:rPr dirty="0" sz="1650" spc="-5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70">
                <a:solidFill>
                  <a:srgbClr val="0D0B28"/>
                </a:solidFill>
                <a:latin typeface="Lucida Sans Unicode"/>
                <a:cs typeface="Lucida Sans Unicode"/>
              </a:rPr>
              <a:t>AI</a:t>
            </a:r>
            <a:r>
              <a:rPr dirty="0" sz="1650" spc="-5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0">
                <a:solidFill>
                  <a:srgbClr val="0D0B28"/>
                </a:solidFill>
                <a:latin typeface="Lucida Sans Unicode"/>
                <a:cs typeface="Lucida Sans Unicode"/>
              </a:rPr>
              <a:t>integration,</a:t>
            </a:r>
            <a:r>
              <a:rPr dirty="0" sz="1650" spc="-5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55">
                <a:solidFill>
                  <a:srgbClr val="0D0B28"/>
                </a:solidFill>
                <a:latin typeface="Lucida Sans Unicode"/>
                <a:cs typeface="Lucida Sans Unicode"/>
              </a:rPr>
              <a:t>separate</a:t>
            </a:r>
            <a:r>
              <a:rPr dirty="0" sz="1650" spc="-5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mics</a:t>
            </a:r>
            <a:r>
              <a:rPr dirty="0" sz="1650" spc="-5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needed,</a:t>
            </a:r>
            <a:r>
              <a:rPr dirty="0" sz="1650" spc="-5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75">
                <a:solidFill>
                  <a:srgbClr val="0D0B28"/>
                </a:solidFill>
                <a:latin typeface="Lucida Sans Unicode"/>
                <a:cs typeface="Lucida Sans Unicode"/>
              </a:rPr>
              <a:t>easy</a:t>
            </a:r>
            <a:r>
              <a:rPr dirty="0" sz="1650" spc="-5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5">
                <a:solidFill>
                  <a:srgbClr val="0D0B28"/>
                </a:solidFill>
                <a:latin typeface="Lucida Sans Unicode"/>
                <a:cs typeface="Lucida Sans Unicode"/>
              </a:rPr>
              <a:t>to </a:t>
            </a:r>
            <a:r>
              <a:rPr dirty="0" sz="1650" spc="-20">
                <a:solidFill>
                  <a:srgbClr val="0D0B28"/>
                </a:solidFill>
                <a:latin typeface="Lucida Sans Unicode"/>
                <a:cs typeface="Lucida Sans Unicode"/>
              </a:rPr>
              <a:t>lose</a:t>
            </a:r>
            <a:endParaRPr sz="16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245"/>
              </a:spcBef>
            </a:pPr>
            <a:r>
              <a:rPr dirty="0" sz="4500" spc="-340">
                <a:solidFill>
                  <a:srgbClr val="0D0B28"/>
                </a:solidFill>
                <a:latin typeface="Arial Black"/>
                <a:cs typeface="Arial Black"/>
              </a:rPr>
              <a:t>The</a:t>
            </a:r>
            <a:r>
              <a:rPr dirty="0" sz="4500" spc="-720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4500" spc="-110">
                <a:solidFill>
                  <a:srgbClr val="0D0B28"/>
                </a:solidFill>
                <a:latin typeface="Arial Black"/>
                <a:cs typeface="Arial Black"/>
              </a:rPr>
              <a:t>Solution</a:t>
            </a:r>
            <a:endParaRPr sz="45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World's</a:t>
            </a:r>
            <a:r>
              <a:rPr dirty="0" sz="1650" spc="-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60">
                <a:solidFill>
                  <a:srgbClr val="0D0B28"/>
                </a:solidFill>
                <a:latin typeface="Lucida Sans Unicode"/>
                <a:cs typeface="Lucida Sans Unicode"/>
              </a:rPr>
              <a:t>first </a:t>
            </a:r>
            <a:r>
              <a:rPr dirty="0" sz="1650" spc="-90">
                <a:solidFill>
                  <a:srgbClr val="0D0B28"/>
                </a:solidFill>
                <a:latin typeface="Lucida Sans Unicode"/>
                <a:cs typeface="Lucida Sans Unicode"/>
              </a:rPr>
              <a:t>3-</a:t>
            </a:r>
            <a:r>
              <a:rPr dirty="0" sz="1650" spc="50">
                <a:solidFill>
                  <a:srgbClr val="0D0B28"/>
                </a:solidFill>
                <a:latin typeface="Lucida Sans Unicode"/>
                <a:cs typeface="Lucida Sans Unicode"/>
              </a:rPr>
              <a:t>earbud</a:t>
            </a:r>
            <a:r>
              <a:rPr dirty="0" sz="1650" spc="-6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system</a:t>
            </a:r>
            <a:r>
              <a:rPr dirty="0" sz="1650" spc="-6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with</a:t>
            </a:r>
            <a:r>
              <a:rPr dirty="0" sz="1650" spc="-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70">
                <a:solidFill>
                  <a:srgbClr val="0D0B28"/>
                </a:solidFill>
                <a:latin typeface="Lucida Sans Unicode"/>
                <a:cs typeface="Lucida Sans Unicode"/>
              </a:rPr>
              <a:t>AI</a:t>
            </a:r>
            <a:r>
              <a:rPr dirty="0" sz="1650" spc="-6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recording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9800" y="6023552"/>
            <a:ext cx="5017770" cy="1651635"/>
          </a:xfrm>
          <a:prstGeom prst="rect">
            <a:avLst/>
          </a:prstGeom>
        </p:spPr>
        <p:txBody>
          <a:bodyPr wrap="square" lIns="0" tIns="272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145"/>
              </a:spcBef>
            </a:pPr>
            <a:r>
              <a:rPr dirty="0" sz="4500" spc="-50">
                <a:solidFill>
                  <a:srgbClr val="0D0B28"/>
                </a:solidFill>
                <a:latin typeface="Arial Black"/>
                <a:cs typeface="Arial Black"/>
              </a:rPr>
              <a:t>Market</a:t>
            </a:r>
            <a:endParaRPr sz="4500">
              <a:latin typeface="Arial Black"/>
              <a:cs typeface="Arial Black"/>
            </a:endParaRPr>
          </a:p>
          <a:p>
            <a:pPr marL="12700" marR="5080">
              <a:lnSpc>
                <a:spcPct val="132600"/>
              </a:lnSpc>
              <a:spcBef>
                <a:spcPts val="105"/>
              </a:spcBef>
            </a:pPr>
            <a:r>
              <a:rPr dirty="0" sz="1650" spc="-140">
                <a:solidFill>
                  <a:srgbClr val="0D0B28"/>
                </a:solidFill>
                <a:latin typeface="Lucida Sans Unicode"/>
                <a:cs typeface="Lucida Sans Unicode"/>
              </a:rPr>
              <a:t>$150B+</a:t>
            </a:r>
            <a:r>
              <a:rPr dirty="0" sz="1650" spc="3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80">
                <a:solidFill>
                  <a:srgbClr val="0D0B28"/>
                </a:solidFill>
                <a:latin typeface="Lucida Sans Unicode"/>
                <a:cs typeface="Lucida Sans Unicode"/>
              </a:rPr>
              <a:t>TAM</a:t>
            </a:r>
            <a:r>
              <a:rPr dirty="0" sz="1650" spc="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across</a:t>
            </a:r>
            <a:r>
              <a:rPr dirty="0" sz="1650" spc="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wearables,</a:t>
            </a:r>
            <a:r>
              <a:rPr dirty="0" sz="1650" spc="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creator</a:t>
            </a:r>
            <a:r>
              <a:rPr dirty="0" sz="1650" spc="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economy, </a:t>
            </a:r>
            <a:r>
              <a:rPr dirty="0" sz="1650" spc="85">
                <a:solidFill>
                  <a:srgbClr val="0D0B28"/>
                </a:solidFill>
                <a:latin typeface="Lucida Sans Unicode"/>
                <a:cs typeface="Lucida Sans Unicode"/>
              </a:rPr>
              <a:t>and</a:t>
            </a:r>
            <a:r>
              <a:rPr dirty="0" sz="1650" spc="-10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enterprise</a:t>
            </a:r>
            <a:r>
              <a:rPr dirty="0" sz="1650" spc="-10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audio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54800" y="2975552"/>
            <a:ext cx="5083175" cy="2842260"/>
          </a:xfrm>
          <a:prstGeom prst="rect">
            <a:avLst/>
          </a:prstGeom>
        </p:spPr>
        <p:txBody>
          <a:bodyPr wrap="square" lIns="0" tIns="272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145"/>
              </a:spcBef>
            </a:pPr>
            <a:r>
              <a:rPr dirty="0" sz="4500" spc="-290">
                <a:solidFill>
                  <a:srgbClr val="0D0B28"/>
                </a:solidFill>
                <a:latin typeface="Arial Black"/>
                <a:cs typeface="Arial Black"/>
              </a:rPr>
              <a:t>Business</a:t>
            </a:r>
            <a:r>
              <a:rPr dirty="0" sz="4500" spc="-70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4500" spc="-10">
                <a:solidFill>
                  <a:srgbClr val="0D0B28"/>
                </a:solidFill>
                <a:latin typeface="Arial Black"/>
                <a:cs typeface="Arial Black"/>
              </a:rPr>
              <a:t>Model</a:t>
            </a:r>
            <a:endParaRPr sz="4500">
              <a:latin typeface="Arial Black"/>
              <a:cs typeface="Arial Black"/>
            </a:endParaRPr>
          </a:p>
          <a:p>
            <a:pPr marL="12700" marR="567055">
              <a:lnSpc>
                <a:spcPct val="132600"/>
              </a:lnSpc>
              <a:spcBef>
                <a:spcPts val="105"/>
              </a:spcBef>
            </a:pP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Hardware</a:t>
            </a:r>
            <a:r>
              <a:rPr dirty="0" sz="1650" spc="-5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04">
                <a:solidFill>
                  <a:srgbClr val="0D0B28"/>
                </a:solidFill>
                <a:latin typeface="Lucida Sans Unicode"/>
                <a:cs typeface="Lucida Sans Unicode"/>
              </a:rPr>
              <a:t>+</a:t>
            </a:r>
            <a:r>
              <a:rPr dirty="0" sz="1650" spc="-5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125">
                <a:solidFill>
                  <a:srgbClr val="0D0B28"/>
                </a:solidFill>
                <a:latin typeface="Lucida Sans Unicode"/>
                <a:cs typeface="Lucida Sans Unicode"/>
              </a:rPr>
              <a:t>SaaS</a:t>
            </a:r>
            <a:r>
              <a:rPr dirty="0" sz="1650" spc="-5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subscriptions</a:t>
            </a:r>
            <a:r>
              <a:rPr dirty="0" sz="1650" spc="-5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04">
                <a:solidFill>
                  <a:srgbClr val="0D0B28"/>
                </a:solidFill>
                <a:latin typeface="Lucida Sans Unicode"/>
                <a:cs typeface="Lucida Sans Unicode"/>
              </a:rPr>
              <a:t>+</a:t>
            </a:r>
            <a:r>
              <a:rPr dirty="0" sz="1650" spc="-5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enterprise licensing</a:t>
            </a:r>
            <a:endParaRPr sz="16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1245"/>
              </a:spcBef>
            </a:pPr>
            <a:r>
              <a:rPr dirty="0" sz="4500" spc="-340">
                <a:solidFill>
                  <a:srgbClr val="0D0B28"/>
                </a:solidFill>
                <a:latin typeface="Arial Black"/>
                <a:cs typeface="Arial Black"/>
              </a:rPr>
              <a:t>The</a:t>
            </a:r>
            <a:r>
              <a:rPr dirty="0" sz="4500" spc="-720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4500" spc="-320">
                <a:solidFill>
                  <a:srgbClr val="0D0B28"/>
                </a:solidFill>
                <a:latin typeface="Arial Black"/>
                <a:cs typeface="Arial Black"/>
              </a:rPr>
              <a:t>Ask</a:t>
            </a:r>
            <a:endParaRPr sz="45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dirty="0" sz="1650" spc="-160">
                <a:solidFill>
                  <a:srgbClr val="0D0B28"/>
                </a:solidFill>
                <a:latin typeface="Lucida Sans Unicode"/>
                <a:cs typeface="Lucida Sans Unicode"/>
              </a:rPr>
              <a:t>$15M</a:t>
            </a:r>
            <a:r>
              <a:rPr dirty="0" sz="165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Series</a:t>
            </a:r>
            <a:r>
              <a:rPr dirty="0" sz="1650" spc="-40">
                <a:solidFill>
                  <a:srgbClr val="0D0B28"/>
                </a:solidFill>
                <a:latin typeface="Lucida Sans Unicode"/>
                <a:cs typeface="Lucida Sans Unicode"/>
              </a:rPr>
              <a:t> A</a:t>
            </a:r>
            <a:r>
              <a:rPr dirty="0" sz="1650" spc="-3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to</a:t>
            </a:r>
            <a:r>
              <a:rPr dirty="0" sz="165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60">
                <a:solidFill>
                  <a:srgbClr val="0D0B28"/>
                </a:solidFill>
                <a:latin typeface="Lucida Sans Unicode"/>
                <a:cs typeface="Lucida Sans Unicode"/>
              </a:rPr>
              <a:t>scale</a:t>
            </a:r>
            <a:r>
              <a:rPr dirty="0" sz="1650" spc="-3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manufacturing</a:t>
            </a:r>
            <a:r>
              <a:rPr dirty="0" sz="165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85">
                <a:solidFill>
                  <a:srgbClr val="0D0B28"/>
                </a:solidFill>
                <a:latin typeface="Lucida Sans Unicode"/>
                <a:cs typeface="Lucida Sans Unicode"/>
              </a:rPr>
              <a:t>and</a:t>
            </a:r>
            <a:r>
              <a:rPr dirty="0" sz="165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launch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54800" y="6023552"/>
            <a:ext cx="4989830" cy="1651635"/>
          </a:xfrm>
          <a:prstGeom prst="rect">
            <a:avLst/>
          </a:prstGeom>
        </p:spPr>
        <p:txBody>
          <a:bodyPr wrap="square" lIns="0" tIns="272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145"/>
              </a:spcBef>
            </a:pPr>
            <a:r>
              <a:rPr dirty="0" sz="4500" spc="-270">
                <a:solidFill>
                  <a:srgbClr val="0D0B28"/>
                </a:solidFill>
                <a:latin typeface="Arial Black"/>
                <a:cs typeface="Arial Black"/>
              </a:rPr>
              <a:t>Traction</a:t>
            </a:r>
            <a:endParaRPr sz="4500">
              <a:latin typeface="Arial Black"/>
              <a:cs typeface="Arial Black"/>
            </a:endParaRPr>
          </a:p>
          <a:p>
            <a:pPr marL="12700" marR="5080">
              <a:lnSpc>
                <a:spcPct val="132600"/>
              </a:lnSpc>
              <a:spcBef>
                <a:spcPts val="105"/>
              </a:spcBef>
            </a:pPr>
            <a:r>
              <a:rPr dirty="0" sz="1650" spc="-95">
                <a:solidFill>
                  <a:srgbClr val="0D0B28"/>
                </a:solidFill>
                <a:latin typeface="Lucida Sans Unicode"/>
                <a:cs typeface="Lucida Sans Unicode"/>
              </a:rPr>
              <a:t>50K+</a:t>
            </a:r>
            <a:r>
              <a:rPr dirty="0" sz="1650" spc="-10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waitlist</a:t>
            </a:r>
            <a:r>
              <a:rPr dirty="0" sz="1650" spc="-10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5">
                <a:solidFill>
                  <a:srgbClr val="0D0B28"/>
                </a:solidFill>
                <a:latin typeface="Lucida Sans Unicode"/>
                <a:cs typeface="Lucida Sans Unicode"/>
              </a:rPr>
              <a:t>signups,</a:t>
            </a:r>
            <a:r>
              <a:rPr dirty="0" sz="1650" spc="-9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80">
                <a:solidFill>
                  <a:srgbClr val="0D0B28"/>
                </a:solidFill>
                <a:latin typeface="Lucida Sans Unicode"/>
                <a:cs typeface="Lucida Sans Unicode"/>
              </a:rPr>
              <a:t>3</a:t>
            </a:r>
            <a:r>
              <a:rPr dirty="0" sz="1650" spc="-10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enterprise</a:t>
            </a:r>
            <a:r>
              <a:rPr dirty="0" sz="1650" spc="-10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55">
                <a:solidFill>
                  <a:srgbClr val="0D0B28"/>
                </a:solidFill>
                <a:latin typeface="Lucida Sans Unicode"/>
                <a:cs typeface="Lucida Sans Unicode"/>
              </a:rPr>
              <a:t>pilots,</a:t>
            </a:r>
            <a:r>
              <a:rPr dirty="0" sz="1650" spc="-9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working prototype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382500" y="3333750"/>
            <a:ext cx="4953000" cy="447675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400050" rIns="0" bIns="0" rtlCol="0" vert="horz">
            <a:spAutoFit/>
          </a:bodyPr>
          <a:lstStyle/>
          <a:p>
            <a:pPr algn="ctr" marL="8890">
              <a:lnSpc>
                <a:spcPct val="100000"/>
              </a:lnSpc>
              <a:spcBef>
                <a:spcPts val="3150"/>
              </a:spcBef>
            </a:pPr>
            <a:r>
              <a:rPr dirty="0" sz="3750" spc="-409">
                <a:solidFill>
                  <a:srgbClr val="FF4D57"/>
                </a:solidFill>
                <a:latin typeface="Arial Black"/>
                <a:cs typeface="Arial Black"/>
              </a:rPr>
              <a:t>$15M</a:t>
            </a:r>
            <a:endParaRPr sz="3750">
              <a:latin typeface="Arial Black"/>
              <a:cs typeface="Arial Black"/>
            </a:endParaRPr>
          </a:p>
          <a:p>
            <a:pPr algn="ctr" marL="1905">
              <a:lnSpc>
                <a:spcPct val="100000"/>
              </a:lnSpc>
              <a:spcBef>
                <a:spcPts val="1200"/>
              </a:spcBef>
            </a:pP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Series</a:t>
            </a:r>
            <a:r>
              <a:rPr dirty="0" sz="1650" spc="-9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40">
                <a:solidFill>
                  <a:srgbClr val="0D0B28"/>
                </a:solidFill>
                <a:latin typeface="Lucida Sans Unicode"/>
                <a:cs typeface="Lucida Sans Unicode"/>
              </a:rPr>
              <a:t>A</a:t>
            </a:r>
            <a:r>
              <a:rPr dirty="0" sz="1650" spc="-8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0">
                <a:solidFill>
                  <a:srgbClr val="0D0B28"/>
                </a:solidFill>
                <a:latin typeface="Lucida Sans Unicode"/>
                <a:cs typeface="Lucida Sans Unicode"/>
              </a:rPr>
              <a:t>Raise</a:t>
            </a:r>
            <a:endParaRPr sz="1650">
              <a:latin typeface="Lucida Sans Unicode"/>
              <a:cs typeface="Lucida Sans Unicode"/>
            </a:endParaRPr>
          </a:p>
          <a:p>
            <a:pPr algn="ctr" marL="8890">
              <a:lnSpc>
                <a:spcPct val="100000"/>
              </a:lnSpc>
              <a:spcBef>
                <a:spcPts val="2070"/>
              </a:spcBef>
            </a:pPr>
            <a:r>
              <a:rPr dirty="0" sz="3750" spc="-390">
                <a:solidFill>
                  <a:srgbClr val="FF4D57"/>
                </a:solidFill>
                <a:latin typeface="Arial Black"/>
                <a:cs typeface="Arial Black"/>
              </a:rPr>
              <a:t>$150B+</a:t>
            </a:r>
            <a:endParaRPr sz="3750">
              <a:latin typeface="Arial Black"/>
              <a:cs typeface="Arial Black"/>
            </a:endParaRPr>
          </a:p>
          <a:p>
            <a:pPr algn="ctr" marL="1905">
              <a:lnSpc>
                <a:spcPct val="100000"/>
              </a:lnSpc>
              <a:spcBef>
                <a:spcPts val="1200"/>
              </a:spcBef>
            </a:pPr>
            <a:r>
              <a:rPr dirty="0" sz="1650" spc="-80">
                <a:solidFill>
                  <a:srgbClr val="0D0B28"/>
                </a:solidFill>
                <a:latin typeface="Lucida Sans Unicode"/>
                <a:cs typeface="Lucida Sans Unicode"/>
              </a:rPr>
              <a:t>TAM</a:t>
            </a:r>
            <a:r>
              <a:rPr dirty="0" sz="1650" spc="-11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Opportunity</a:t>
            </a:r>
            <a:endParaRPr sz="1650">
              <a:latin typeface="Lucida Sans Unicode"/>
              <a:cs typeface="Lucida Sans Unicode"/>
            </a:endParaRPr>
          </a:p>
          <a:p>
            <a:pPr algn="ctr" marL="8890">
              <a:lnSpc>
                <a:spcPct val="100000"/>
              </a:lnSpc>
              <a:spcBef>
                <a:spcPts val="2070"/>
              </a:spcBef>
            </a:pPr>
            <a:r>
              <a:rPr dirty="0" sz="3750" spc="-280">
                <a:solidFill>
                  <a:srgbClr val="FF4D57"/>
                </a:solidFill>
                <a:latin typeface="Arial Black"/>
                <a:cs typeface="Arial Black"/>
              </a:rPr>
              <a:t>50K+</a:t>
            </a:r>
            <a:endParaRPr sz="3750">
              <a:latin typeface="Arial Black"/>
              <a:cs typeface="Arial Black"/>
            </a:endParaRPr>
          </a:p>
          <a:p>
            <a:pPr algn="ctr" marL="1905">
              <a:lnSpc>
                <a:spcPct val="100000"/>
              </a:lnSpc>
              <a:spcBef>
                <a:spcPts val="1200"/>
              </a:spcBef>
            </a:pP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Waitlist</a:t>
            </a:r>
            <a:r>
              <a:rPr dirty="0" sz="1650" spc="-8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Signups</a:t>
            </a:r>
            <a:endParaRPr sz="1650">
              <a:latin typeface="Lucida Sans Unicode"/>
              <a:cs typeface="Lucida Sans Unicode"/>
            </a:endParaRPr>
          </a:p>
        </p:txBody>
      </p:sp>
      <p:pic>
        <p:nvPicPr>
          <p:cNvPr id="11" name="object 11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5394" y="9606975"/>
            <a:ext cx="771524" cy="46670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209953" y="481916"/>
            <a:ext cx="1108710" cy="21336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60"/>
              </a:spcBef>
            </a:pPr>
            <a:r>
              <a:rPr dirty="0" sz="1200" spc="60">
                <a:solidFill>
                  <a:srgbClr val="FFFFFF"/>
                </a:solidFill>
                <a:latin typeface="Arial Black"/>
                <a:cs typeface="Arial Black"/>
              </a:rPr>
              <a:t>August</a:t>
            </a:r>
            <a:r>
              <a:rPr dirty="0" sz="1200" spc="7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Arial Black"/>
                <a:cs typeface="Arial Black"/>
              </a:rPr>
              <a:t>2026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54563" y="481916"/>
            <a:ext cx="3943985" cy="21336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60"/>
              </a:spcBef>
              <a:tabLst>
                <a:tab pos="3226435" algn="l"/>
              </a:tabLst>
            </a:pPr>
            <a:r>
              <a:rPr dirty="0" sz="1200" spc="-10">
                <a:solidFill>
                  <a:srgbClr val="FFFFFF"/>
                </a:solidFill>
                <a:latin typeface="Arial Black"/>
                <a:cs typeface="Arial Black"/>
              </a:rPr>
              <a:t>TRIPODS</a:t>
            </a:r>
            <a:r>
              <a:rPr dirty="0" sz="1200">
                <a:solidFill>
                  <a:srgbClr val="FFFFFF"/>
                </a:solidFill>
                <a:latin typeface="Arial Black"/>
                <a:cs typeface="Arial Black"/>
              </a:rPr>
              <a:t>	Series</a:t>
            </a:r>
            <a:r>
              <a:rPr dirty="0" sz="1200" spc="18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200" spc="-70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endParaRPr sz="1200">
              <a:latin typeface="Arial Black"/>
              <a:cs typeface="Arial Black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" y="0"/>
            <a:ext cx="18285460" cy="10287000"/>
            <a:chOff x="10" y="0"/>
            <a:chExt cx="18285460" cy="102870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00632" y="1"/>
              <a:ext cx="6095999" cy="1028699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100632" y="0"/>
              <a:ext cx="6096000" cy="10287000"/>
            </a:xfrm>
            <a:custGeom>
              <a:avLst/>
              <a:gdLst/>
              <a:ahLst/>
              <a:cxnLst/>
              <a:rect l="l" t="t" r="r" b="b"/>
              <a:pathLst>
                <a:path w="6096000" h="10287000">
                  <a:moveTo>
                    <a:pt x="0" y="0"/>
                  </a:moveTo>
                  <a:lnTo>
                    <a:pt x="6096000" y="0"/>
                  </a:lnTo>
                  <a:lnTo>
                    <a:pt x="6096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5803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89317" y="1"/>
              <a:ext cx="6095999" cy="1028699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2189317" y="0"/>
              <a:ext cx="6096000" cy="10287000"/>
            </a:xfrm>
            <a:custGeom>
              <a:avLst/>
              <a:gdLst/>
              <a:ahLst/>
              <a:cxnLst/>
              <a:rect l="l" t="t" r="r" b="b"/>
              <a:pathLst>
                <a:path w="6096000" h="10287000">
                  <a:moveTo>
                    <a:pt x="0" y="0"/>
                  </a:moveTo>
                  <a:lnTo>
                    <a:pt x="6096000" y="0"/>
                  </a:lnTo>
                  <a:lnTo>
                    <a:pt x="6096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5803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" y="1"/>
              <a:ext cx="6095999" cy="1028699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0" y="0"/>
              <a:ext cx="6096000" cy="10287000"/>
            </a:xfrm>
            <a:custGeom>
              <a:avLst/>
              <a:gdLst/>
              <a:ahLst/>
              <a:cxnLst/>
              <a:rect l="l" t="t" r="r" b="b"/>
              <a:pathLst>
                <a:path w="6096000" h="10287000">
                  <a:moveTo>
                    <a:pt x="0" y="10287000"/>
                  </a:moveTo>
                  <a:lnTo>
                    <a:pt x="0" y="0"/>
                  </a:lnTo>
                  <a:lnTo>
                    <a:pt x="6096000" y="0"/>
                  </a:lnTo>
                  <a:lnTo>
                    <a:pt x="6096000" y="10287000"/>
                  </a:lnTo>
                  <a:lnTo>
                    <a:pt x="0" y="10287000"/>
                  </a:lnTo>
                  <a:close/>
                </a:path>
              </a:pathLst>
            </a:custGeom>
            <a:solidFill>
              <a:srgbClr val="000000">
                <a:alpha val="5803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95">
                <a:solidFill>
                  <a:srgbClr val="FF4D57"/>
                </a:solidFill>
              </a:rPr>
              <a:t>Vision</a:t>
            </a:r>
            <a:r>
              <a:rPr dirty="0" spc="-1814">
                <a:solidFill>
                  <a:srgbClr val="FF4D57"/>
                </a:solidFill>
              </a:rPr>
              <a:t> </a:t>
            </a:r>
            <a:r>
              <a:rPr dirty="0" spc="-1100"/>
              <a:t>&amp;</a:t>
            </a:r>
            <a:r>
              <a:rPr dirty="0" spc="-1814"/>
              <a:t> </a:t>
            </a:r>
            <a:r>
              <a:rPr dirty="0" spc="-600"/>
              <a:t>Mission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939800" y="4594802"/>
            <a:ext cx="2959100" cy="2661285"/>
          </a:xfrm>
          <a:prstGeom prst="rect">
            <a:avLst/>
          </a:prstGeom>
        </p:spPr>
        <p:txBody>
          <a:bodyPr wrap="square" lIns="0" tIns="272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145"/>
              </a:spcBef>
            </a:pPr>
            <a:r>
              <a:rPr dirty="0" sz="4500" spc="-75">
                <a:solidFill>
                  <a:srgbClr val="FFFFFF"/>
                </a:solidFill>
                <a:latin typeface="Arial Black"/>
                <a:cs typeface="Arial Black"/>
              </a:rPr>
              <a:t>Vision</a:t>
            </a:r>
            <a:endParaRPr sz="4500">
              <a:latin typeface="Arial Black"/>
              <a:cs typeface="Arial Black"/>
            </a:endParaRPr>
          </a:p>
          <a:p>
            <a:pPr marL="12700" marR="5080">
              <a:lnSpc>
                <a:spcPct val="133500"/>
              </a:lnSpc>
              <a:spcBef>
                <a:spcPts val="85"/>
              </a:spcBef>
            </a:pP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Redefine</a:t>
            </a:r>
            <a:r>
              <a:rPr dirty="0" sz="1650" spc="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personal</a:t>
            </a:r>
            <a:r>
              <a:rPr dirty="0" sz="1650" spc="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audio</a:t>
            </a:r>
            <a:r>
              <a:rPr dirty="0" sz="1650" spc="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30">
                <a:solidFill>
                  <a:srgbClr val="FFFFFF"/>
                </a:solidFill>
                <a:latin typeface="Lucida Sans Unicode"/>
                <a:cs typeface="Lucida Sans Unicode"/>
              </a:rPr>
              <a:t>by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creating</a:t>
            </a:r>
            <a:r>
              <a:rPr dirty="0" sz="1650" spc="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the</a:t>
            </a:r>
            <a:r>
              <a:rPr dirty="0" sz="1650" spc="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30">
                <a:solidFill>
                  <a:srgbClr val="FFFFFF"/>
                </a:solidFill>
                <a:latin typeface="Lucida Sans Unicode"/>
                <a:cs typeface="Lucida Sans Unicode"/>
              </a:rPr>
              <a:t>world's</a:t>
            </a:r>
            <a:r>
              <a:rPr dirty="0" sz="1650" spc="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0">
                <a:solidFill>
                  <a:srgbClr val="FFFFFF"/>
                </a:solidFill>
                <a:latin typeface="Lucida Sans Unicode"/>
                <a:cs typeface="Lucida Sans Unicode"/>
              </a:rPr>
              <a:t>most </a:t>
            </a:r>
            <a:r>
              <a:rPr dirty="0" sz="1650" spc="-40">
                <a:solidFill>
                  <a:srgbClr val="FFFFFF"/>
                </a:solidFill>
                <a:latin typeface="Lucida Sans Unicode"/>
                <a:cs typeface="Lucida Sans Unicode"/>
              </a:rPr>
              <a:t>intelligent,</a:t>
            </a:r>
            <a:r>
              <a:rPr dirty="0" sz="165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0">
                <a:solidFill>
                  <a:srgbClr val="FFFFFF"/>
                </a:solidFill>
                <a:latin typeface="Lucida Sans Unicode"/>
                <a:cs typeface="Lucida Sans Unicode"/>
              </a:rPr>
              <a:t>versatile,</a:t>
            </a:r>
            <a:r>
              <a:rPr dirty="0" sz="165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85">
                <a:solidFill>
                  <a:srgbClr val="FFFFFF"/>
                </a:solidFill>
                <a:latin typeface="Lucida Sans Unicode"/>
                <a:cs typeface="Lucida Sans Unicode"/>
              </a:rPr>
              <a:t>and</a:t>
            </a:r>
            <a:r>
              <a:rPr dirty="0" sz="165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30">
                <a:solidFill>
                  <a:srgbClr val="FFFFFF"/>
                </a:solidFill>
                <a:latin typeface="Lucida Sans Unicode"/>
                <a:cs typeface="Lucida Sans Unicode"/>
              </a:rPr>
              <a:t>life-</a:t>
            </a:r>
            <a:r>
              <a:rPr dirty="0" sz="1650" spc="45">
                <a:solidFill>
                  <a:srgbClr val="FFFFFF"/>
                </a:solidFill>
                <a:latin typeface="Lucida Sans Unicode"/>
                <a:cs typeface="Lucida Sans Unicode"/>
              </a:rPr>
              <a:t>enhancing</a:t>
            </a:r>
            <a:r>
              <a:rPr dirty="0" sz="165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55">
                <a:solidFill>
                  <a:srgbClr val="FFFFFF"/>
                </a:solidFill>
                <a:latin typeface="Lucida Sans Unicode"/>
                <a:cs typeface="Lucida Sans Unicode"/>
              </a:rPr>
              <a:t>wearable</a:t>
            </a:r>
            <a:r>
              <a:rPr dirty="0" sz="165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0">
                <a:solidFill>
                  <a:srgbClr val="FFFFFF"/>
                </a:solidFill>
                <a:latin typeface="Lucida Sans Unicode"/>
                <a:cs typeface="Lucida Sans Unicode"/>
              </a:rPr>
              <a:t>audio </a:t>
            </a:r>
            <a:r>
              <a:rPr dirty="0" sz="1650" spc="35">
                <a:solidFill>
                  <a:srgbClr val="FFFFFF"/>
                </a:solidFill>
                <a:latin typeface="Lucida Sans Unicode"/>
                <a:cs typeface="Lucida Sans Unicode"/>
              </a:rPr>
              <a:t>ecosystem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35550" y="4594802"/>
            <a:ext cx="3609340" cy="2327910"/>
          </a:xfrm>
          <a:prstGeom prst="rect">
            <a:avLst/>
          </a:prstGeom>
        </p:spPr>
        <p:txBody>
          <a:bodyPr wrap="square" lIns="0" tIns="272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145"/>
              </a:spcBef>
            </a:pPr>
            <a:r>
              <a:rPr dirty="0" sz="4500" spc="-100">
                <a:solidFill>
                  <a:srgbClr val="FFFFFF"/>
                </a:solidFill>
                <a:latin typeface="Arial Black"/>
                <a:cs typeface="Arial Black"/>
              </a:rPr>
              <a:t>Mission</a:t>
            </a:r>
            <a:endParaRPr sz="4500">
              <a:latin typeface="Arial Black"/>
              <a:cs typeface="Arial Black"/>
            </a:endParaRPr>
          </a:p>
          <a:p>
            <a:pPr marL="12700" marR="5080">
              <a:lnSpc>
                <a:spcPct val="133800"/>
              </a:lnSpc>
              <a:spcBef>
                <a:spcPts val="80"/>
              </a:spcBef>
            </a:pP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Empower</a:t>
            </a:r>
            <a:r>
              <a:rPr dirty="0" sz="1650" spc="-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creators,</a:t>
            </a:r>
            <a:r>
              <a:rPr dirty="0" sz="1650" spc="-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FFFFFF"/>
                </a:solidFill>
                <a:latin typeface="Lucida Sans Unicode"/>
                <a:cs typeface="Lucida Sans Unicode"/>
              </a:rPr>
              <a:t>professionals, </a:t>
            </a:r>
            <a:r>
              <a:rPr dirty="0" sz="1650" spc="85">
                <a:solidFill>
                  <a:srgbClr val="FFFFFF"/>
                </a:solidFill>
                <a:latin typeface="Lucida Sans Unicode"/>
                <a:cs typeface="Lucida Sans Unicode"/>
              </a:rPr>
              <a:t>and</a:t>
            </a:r>
            <a:r>
              <a:rPr dirty="0" sz="16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users</a:t>
            </a:r>
            <a:r>
              <a:rPr dirty="0" sz="16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FFFFFF"/>
                </a:solidFill>
                <a:latin typeface="Lucida Sans Unicode"/>
                <a:cs typeface="Lucida Sans Unicode"/>
              </a:rPr>
              <a:t>with</a:t>
            </a:r>
            <a:r>
              <a:rPr dirty="0" sz="16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20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dirty="0" sz="165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FFFFFF"/>
                </a:solidFill>
                <a:latin typeface="Lucida Sans Unicode"/>
                <a:cs typeface="Lucida Sans Unicode"/>
              </a:rPr>
              <a:t>single</a:t>
            </a:r>
            <a:r>
              <a:rPr dirty="0" sz="16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device</a:t>
            </a:r>
            <a:r>
              <a:rPr dirty="0" sz="16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0">
                <a:solidFill>
                  <a:srgbClr val="FFFFFF"/>
                </a:solidFill>
                <a:latin typeface="Lucida Sans Unicode"/>
                <a:cs typeface="Lucida Sans Unicode"/>
              </a:rPr>
              <a:t>that </a:t>
            </a:r>
            <a:r>
              <a:rPr dirty="0" sz="1650" spc="75">
                <a:solidFill>
                  <a:srgbClr val="FFFFFF"/>
                </a:solidFill>
                <a:latin typeface="Lucida Sans Unicode"/>
                <a:cs typeface="Lucida Sans Unicode"/>
              </a:rPr>
              <a:t>adapts</a:t>
            </a:r>
            <a:r>
              <a:rPr dirty="0" sz="1650" spc="-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to</a:t>
            </a:r>
            <a:r>
              <a:rPr dirty="0" sz="1650" spc="-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every</a:t>
            </a:r>
            <a:r>
              <a:rPr dirty="0" sz="1650" spc="-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moment—</a:t>
            </a:r>
            <a:r>
              <a:rPr dirty="0" sz="1650" spc="-20">
                <a:solidFill>
                  <a:srgbClr val="FFFFFF"/>
                </a:solidFill>
                <a:latin typeface="Lucida Sans Unicode"/>
                <a:cs typeface="Lucida Sans Unicode"/>
              </a:rPr>
              <a:t>from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music</a:t>
            </a:r>
            <a:r>
              <a:rPr dirty="0" sz="1650" spc="-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to meetings to </a:t>
            </a:r>
            <a:r>
              <a:rPr dirty="0" sz="1650" spc="-10">
                <a:solidFill>
                  <a:srgbClr val="FFFFFF"/>
                </a:solidFill>
                <a:latin typeface="Lucida Sans Unicode"/>
                <a:cs typeface="Lucida Sans Unicode"/>
              </a:rPr>
              <a:t>emergencies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131300" y="4594802"/>
            <a:ext cx="3485515" cy="2327910"/>
          </a:xfrm>
          <a:prstGeom prst="rect">
            <a:avLst/>
          </a:prstGeom>
        </p:spPr>
        <p:txBody>
          <a:bodyPr wrap="square" lIns="0" tIns="272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145"/>
              </a:spcBef>
            </a:pPr>
            <a:r>
              <a:rPr dirty="0" sz="4500" spc="-10">
                <a:solidFill>
                  <a:srgbClr val="FFFFFF"/>
                </a:solidFill>
                <a:latin typeface="Arial Black"/>
                <a:cs typeface="Arial Black"/>
              </a:rPr>
              <a:t>Impact</a:t>
            </a:r>
            <a:endParaRPr sz="4500">
              <a:latin typeface="Arial Black"/>
              <a:cs typeface="Arial Black"/>
            </a:endParaRPr>
          </a:p>
          <a:p>
            <a:pPr marL="12700" marR="5080">
              <a:lnSpc>
                <a:spcPct val="133800"/>
              </a:lnSpc>
              <a:spcBef>
                <a:spcPts val="80"/>
              </a:spcBef>
            </a:pP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Democratizing</a:t>
            </a:r>
            <a:r>
              <a:rPr dirty="0" sz="1650" spc="-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professional</a:t>
            </a:r>
            <a:r>
              <a:rPr dirty="0" sz="165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FFFFFF"/>
                </a:solidFill>
                <a:latin typeface="Lucida Sans Unicode"/>
                <a:cs typeface="Lucida Sans Unicode"/>
              </a:rPr>
              <a:t>audio </a:t>
            </a:r>
            <a:r>
              <a:rPr dirty="0" sz="1650" spc="-20">
                <a:solidFill>
                  <a:srgbClr val="FFFFFF"/>
                </a:solidFill>
                <a:latin typeface="Lucida Sans Unicode"/>
                <a:cs typeface="Lucida Sans Unicode"/>
              </a:rPr>
              <a:t>recording,</a:t>
            </a:r>
            <a:r>
              <a:rPr dirty="0" sz="1650" spc="-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45">
                <a:solidFill>
                  <a:srgbClr val="FFFFFF"/>
                </a:solidFill>
                <a:latin typeface="Lucida Sans Unicode"/>
                <a:cs typeface="Lucida Sans Unicode"/>
              </a:rPr>
              <a:t>enhancing</a:t>
            </a:r>
            <a:r>
              <a:rPr dirty="0" sz="1650" spc="-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safety</a:t>
            </a:r>
            <a:r>
              <a:rPr dirty="0" sz="1650" spc="-20">
                <a:solidFill>
                  <a:srgbClr val="FFFFFF"/>
                </a:solidFill>
                <a:latin typeface="Lucida Sans Unicode"/>
                <a:cs typeface="Lucida Sans Unicode"/>
              </a:rPr>
              <a:t> with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SOS</a:t>
            </a:r>
            <a:r>
              <a:rPr dirty="0" sz="1650" spc="-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FFFFFF"/>
                </a:solidFill>
                <a:latin typeface="Lucida Sans Unicode"/>
                <a:cs typeface="Lucida Sans Unicode"/>
              </a:rPr>
              <a:t>features,</a:t>
            </a:r>
            <a:r>
              <a:rPr dirty="0" sz="1650" spc="-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breaking</a:t>
            </a:r>
            <a:r>
              <a:rPr dirty="0" sz="1650" spc="-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50">
                <a:solidFill>
                  <a:srgbClr val="FFFFFF"/>
                </a:solidFill>
                <a:latin typeface="Lucida Sans Unicode"/>
                <a:cs typeface="Lucida Sans Unicode"/>
              </a:rPr>
              <a:t>language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barriers</a:t>
            </a:r>
            <a:r>
              <a:rPr dirty="0" sz="16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FFFFFF"/>
                </a:solidFill>
                <a:latin typeface="Lucida Sans Unicode"/>
                <a:cs typeface="Lucida Sans Unicode"/>
              </a:rPr>
              <a:t>with</a:t>
            </a:r>
            <a:r>
              <a:rPr dirty="0" sz="16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real-time</a:t>
            </a:r>
            <a:r>
              <a:rPr dirty="0" sz="165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FFFFFF"/>
                </a:solidFill>
                <a:latin typeface="Lucida Sans Unicode"/>
                <a:cs typeface="Lucida Sans Unicode"/>
              </a:rPr>
              <a:t>translation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227050" y="4594802"/>
            <a:ext cx="3806190" cy="1985010"/>
          </a:xfrm>
          <a:prstGeom prst="rect">
            <a:avLst/>
          </a:prstGeom>
        </p:spPr>
        <p:txBody>
          <a:bodyPr wrap="square" lIns="0" tIns="272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145"/>
              </a:spcBef>
            </a:pPr>
            <a:r>
              <a:rPr dirty="0" sz="4500" spc="-80">
                <a:solidFill>
                  <a:srgbClr val="FFFFFF"/>
                </a:solidFill>
                <a:latin typeface="Arial Black"/>
                <a:cs typeface="Arial Black"/>
              </a:rPr>
              <a:t>Future</a:t>
            </a:r>
            <a:endParaRPr sz="4500">
              <a:latin typeface="Arial Black"/>
              <a:cs typeface="Arial Black"/>
            </a:endParaRPr>
          </a:p>
          <a:p>
            <a:pPr marL="12700" marR="5080">
              <a:lnSpc>
                <a:spcPct val="132600"/>
              </a:lnSpc>
              <a:spcBef>
                <a:spcPts val="105"/>
              </a:spcBef>
            </a:pP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Expand</a:t>
            </a:r>
            <a:r>
              <a:rPr dirty="0" sz="16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0">
                <a:solidFill>
                  <a:srgbClr val="FFFFFF"/>
                </a:solidFill>
                <a:latin typeface="Lucida Sans Unicode"/>
                <a:cs typeface="Lucida Sans Unicode"/>
              </a:rPr>
              <a:t>into</a:t>
            </a:r>
            <a:r>
              <a:rPr dirty="0" sz="16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smart</a:t>
            </a:r>
            <a:r>
              <a:rPr dirty="0" sz="16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glasses,</a:t>
            </a:r>
            <a:r>
              <a:rPr dirty="0" sz="16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FFFFFF"/>
                </a:solidFill>
                <a:latin typeface="Lucida Sans Unicode"/>
                <a:cs typeface="Lucida Sans Unicode"/>
              </a:rPr>
              <a:t>health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wearables,</a:t>
            </a:r>
            <a:r>
              <a:rPr dirty="0" sz="1650" spc="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85">
                <a:solidFill>
                  <a:srgbClr val="FFFFFF"/>
                </a:solidFill>
                <a:latin typeface="Lucida Sans Unicode"/>
                <a:cs typeface="Lucida Sans Unicode"/>
              </a:rPr>
              <a:t>and</a:t>
            </a:r>
            <a:r>
              <a:rPr dirty="0" sz="1650" spc="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105">
                <a:solidFill>
                  <a:srgbClr val="FFFFFF"/>
                </a:solidFill>
                <a:latin typeface="Lucida Sans Unicode"/>
                <a:cs typeface="Lucida Sans Unicode"/>
              </a:rPr>
              <a:t>an</a:t>
            </a:r>
            <a:r>
              <a:rPr dirty="0" sz="1650" spc="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interconnected</a:t>
            </a:r>
            <a:r>
              <a:rPr dirty="0" sz="1650" spc="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5">
                <a:solidFill>
                  <a:srgbClr val="FFFFFF"/>
                </a:solidFill>
                <a:latin typeface="Lucida Sans Unicode"/>
                <a:cs typeface="Lucida Sans Unicode"/>
              </a:rPr>
              <a:t>AI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audio</a:t>
            </a:r>
            <a:r>
              <a:rPr dirty="0" sz="1650" spc="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35">
                <a:solidFill>
                  <a:srgbClr val="FFFFFF"/>
                </a:solidFill>
                <a:latin typeface="Lucida Sans Unicode"/>
                <a:cs typeface="Lucida Sans Unicode"/>
              </a:rPr>
              <a:t>ecosystem</a:t>
            </a:r>
            <a:endParaRPr sz="1650">
              <a:latin typeface="Lucida Sans Unicode"/>
              <a:cs typeface="Lucida Sans Unicode"/>
            </a:endParaRPr>
          </a:p>
        </p:txBody>
      </p:sp>
      <p:pic>
        <p:nvPicPr>
          <p:cNvPr id="16" name="object 16">
            <a:hlinkClick r:id="rId5"/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5394" y="9606975"/>
            <a:ext cx="771524" cy="46670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1863" y="476836"/>
            <a:ext cx="762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solidFill>
                  <a:srgbClr val="0D0B28"/>
                </a:solidFill>
                <a:latin typeface="Arial Black"/>
                <a:cs typeface="Arial Black"/>
              </a:rPr>
              <a:t>TRIPODS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197253" y="476836"/>
            <a:ext cx="11341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60">
                <a:solidFill>
                  <a:srgbClr val="0D0B28"/>
                </a:solidFill>
                <a:latin typeface="Arial Black"/>
                <a:cs typeface="Arial Black"/>
              </a:rPr>
              <a:t>August</a:t>
            </a:r>
            <a:r>
              <a:rPr dirty="0" sz="1200" spc="7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20">
                <a:solidFill>
                  <a:srgbClr val="0D0B28"/>
                </a:solidFill>
                <a:latin typeface="Arial Black"/>
                <a:cs typeface="Arial Black"/>
              </a:rPr>
              <a:t>2026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68363" y="476836"/>
            <a:ext cx="7429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0D0B28"/>
                </a:solidFill>
                <a:latin typeface="Arial Black"/>
                <a:cs typeface="Arial Black"/>
              </a:rPr>
              <a:t>Series</a:t>
            </a:r>
            <a:r>
              <a:rPr dirty="0" sz="1200" spc="18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50">
                <a:solidFill>
                  <a:srgbClr val="0D0B28"/>
                </a:solidFill>
                <a:latin typeface="Arial Black"/>
                <a:cs typeface="Arial Black"/>
              </a:rPr>
              <a:t>A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9800" y="1320800"/>
            <a:ext cx="7391400" cy="5252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250" spc="-509">
                <a:solidFill>
                  <a:srgbClr val="0D0B28"/>
                </a:solidFill>
                <a:latin typeface="Arial Black"/>
                <a:cs typeface="Arial Black"/>
              </a:rPr>
              <a:t>Problem</a:t>
            </a:r>
            <a:endParaRPr sz="11250">
              <a:latin typeface="Arial Black"/>
              <a:cs typeface="Arial Black"/>
            </a:endParaRPr>
          </a:p>
          <a:p>
            <a:pPr marL="12700" marR="1151890" indent="-6350">
              <a:lnSpc>
                <a:spcPct val="131900"/>
              </a:lnSpc>
              <a:spcBef>
                <a:spcPts val="1785"/>
              </a:spcBef>
              <a:buChar char="•"/>
              <a:tabLst>
                <a:tab pos="163830" algn="l"/>
              </a:tabLst>
            </a:pPr>
            <a:r>
              <a:rPr dirty="0" sz="1800" spc="-20">
                <a:solidFill>
                  <a:srgbClr val="0D0B28"/>
                </a:solidFill>
                <a:latin typeface="Lucida Sans Unicode"/>
                <a:cs typeface="Lucida Sans Unicode"/>
              </a:rPr>
              <a:t>	</a:t>
            </a:r>
            <a:r>
              <a:rPr dirty="0" sz="1800" spc="-20">
                <a:solidFill>
                  <a:srgbClr val="0D0B28"/>
                </a:solidFill>
                <a:latin typeface="Lucida Sans Unicode"/>
                <a:cs typeface="Lucida Sans Unicode"/>
              </a:rPr>
              <a:t>Traditional</a:t>
            </a:r>
            <a:r>
              <a:rPr dirty="0" sz="1800" spc="-9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45">
                <a:solidFill>
                  <a:srgbClr val="0D0B28"/>
                </a:solidFill>
                <a:latin typeface="Lucida Sans Unicode"/>
                <a:cs typeface="Lucida Sans Unicode"/>
              </a:rPr>
              <a:t>earbuds</a:t>
            </a:r>
            <a:r>
              <a:rPr dirty="0" sz="1800" spc="-9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0D0B28"/>
                </a:solidFill>
                <a:latin typeface="Lucida Sans Unicode"/>
                <a:cs typeface="Lucida Sans Unicode"/>
              </a:rPr>
              <a:t>limited</a:t>
            </a:r>
            <a:r>
              <a:rPr dirty="0" sz="1800" spc="-9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0D0B28"/>
                </a:solidFill>
                <a:latin typeface="Lucida Sans Unicode"/>
                <a:cs typeface="Lucida Sans Unicode"/>
              </a:rPr>
              <a:t>to</a:t>
            </a:r>
            <a:r>
              <a:rPr dirty="0" sz="1800" spc="-9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0D0B28"/>
                </a:solidFill>
                <a:latin typeface="Lucida Sans Unicode"/>
                <a:cs typeface="Lucida Sans Unicode"/>
              </a:rPr>
              <a:t>two</a:t>
            </a:r>
            <a:r>
              <a:rPr dirty="0" sz="1800" spc="-9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65">
                <a:solidFill>
                  <a:srgbClr val="0D0B28"/>
                </a:solidFill>
                <a:latin typeface="Lucida Sans Unicode"/>
                <a:cs typeface="Lucida Sans Unicode"/>
              </a:rPr>
              <a:t>units—</a:t>
            </a:r>
            <a:r>
              <a:rPr dirty="0" sz="1800">
                <a:solidFill>
                  <a:srgbClr val="0D0B28"/>
                </a:solidFill>
                <a:latin typeface="Lucida Sans Unicode"/>
                <a:cs typeface="Lucida Sans Unicode"/>
              </a:rPr>
              <a:t>lose</a:t>
            </a:r>
            <a:r>
              <a:rPr dirty="0" sz="1800" spc="-9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5">
                <a:solidFill>
                  <a:srgbClr val="0D0B28"/>
                </a:solidFill>
                <a:latin typeface="Lucida Sans Unicode"/>
                <a:cs typeface="Lucida Sans Unicode"/>
              </a:rPr>
              <a:t>one,</a:t>
            </a:r>
            <a:r>
              <a:rPr dirty="0" sz="1800" spc="-9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0">
                <a:solidFill>
                  <a:srgbClr val="0D0B28"/>
                </a:solidFill>
                <a:latin typeface="Lucida Sans Unicode"/>
                <a:cs typeface="Lucida Sans Unicode"/>
              </a:rPr>
              <a:t>lose </a:t>
            </a:r>
            <a:r>
              <a:rPr dirty="0" sz="1800" spc="-10">
                <a:solidFill>
                  <a:srgbClr val="0D0B28"/>
                </a:solidFill>
                <a:latin typeface="Lucida Sans Unicode"/>
                <a:cs typeface="Lucida Sans Unicode"/>
              </a:rPr>
              <a:t>functionality</a:t>
            </a:r>
            <a:endParaRPr sz="1800">
              <a:latin typeface="Lucida Sans Unicode"/>
              <a:cs typeface="Lucida Sans Unicode"/>
            </a:endParaRPr>
          </a:p>
          <a:p>
            <a:pPr marL="163830" indent="-157480">
              <a:lnSpc>
                <a:spcPct val="100000"/>
              </a:lnSpc>
              <a:spcBef>
                <a:spcPts val="765"/>
              </a:spcBef>
              <a:buChar char="•"/>
              <a:tabLst>
                <a:tab pos="163830" algn="l"/>
              </a:tabLst>
            </a:pPr>
            <a:r>
              <a:rPr dirty="0" sz="1800">
                <a:solidFill>
                  <a:srgbClr val="0D0B28"/>
                </a:solidFill>
                <a:latin typeface="Lucida Sans Unicode"/>
                <a:cs typeface="Lucida Sans Unicode"/>
              </a:rPr>
              <a:t>Content</a:t>
            </a:r>
            <a:r>
              <a:rPr dirty="0" sz="1800" spc="-1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0D0B28"/>
                </a:solidFill>
                <a:latin typeface="Lucida Sans Unicode"/>
                <a:cs typeface="Lucida Sans Unicode"/>
              </a:rPr>
              <a:t>creators</a:t>
            </a:r>
            <a:r>
              <a:rPr dirty="0" sz="1800" spc="-1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65">
                <a:solidFill>
                  <a:srgbClr val="0D0B28"/>
                </a:solidFill>
                <a:latin typeface="Lucida Sans Unicode"/>
                <a:cs typeface="Lucida Sans Unicode"/>
              </a:rPr>
              <a:t>need</a:t>
            </a:r>
            <a:r>
              <a:rPr dirty="0" sz="1800" spc="-1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60">
                <a:solidFill>
                  <a:srgbClr val="0D0B28"/>
                </a:solidFill>
                <a:latin typeface="Lucida Sans Unicode"/>
                <a:cs typeface="Lucida Sans Unicode"/>
              </a:rPr>
              <a:t>separate</a:t>
            </a:r>
            <a:r>
              <a:rPr dirty="0" sz="1800" spc="-1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0D0B28"/>
                </a:solidFill>
                <a:latin typeface="Lucida Sans Unicode"/>
                <a:cs typeface="Lucida Sans Unicode"/>
              </a:rPr>
              <a:t>lavalier</a:t>
            </a:r>
            <a:r>
              <a:rPr dirty="0" sz="1800" spc="-1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50">
                <a:solidFill>
                  <a:srgbClr val="0D0B28"/>
                </a:solidFill>
                <a:latin typeface="Lucida Sans Unicode"/>
                <a:cs typeface="Lucida Sans Unicode"/>
              </a:rPr>
              <a:t>mics</a:t>
            </a:r>
            <a:r>
              <a:rPr dirty="0" sz="1800" spc="-1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0">
                <a:solidFill>
                  <a:srgbClr val="0D0B28"/>
                </a:solidFill>
                <a:latin typeface="Lucida Sans Unicode"/>
                <a:cs typeface="Lucida Sans Unicode"/>
              </a:rPr>
              <a:t>($100-</a:t>
            </a:r>
            <a:r>
              <a:rPr dirty="0" sz="1800" spc="-20">
                <a:solidFill>
                  <a:srgbClr val="0D0B28"/>
                </a:solidFill>
                <a:latin typeface="Lucida Sans Unicode"/>
                <a:cs typeface="Lucida Sans Unicode"/>
              </a:rPr>
              <a:t>500)</a:t>
            </a:r>
            <a:endParaRPr sz="1800">
              <a:latin typeface="Lucida Sans Unicode"/>
              <a:cs typeface="Lucida Sans Unicode"/>
            </a:endParaRPr>
          </a:p>
          <a:p>
            <a:pPr marL="163830" indent="-157480">
              <a:lnSpc>
                <a:spcPct val="100000"/>
              </a:lnSpc>
              <a:spcBef>
                <a:spcPts val="690"/>
              </a:spcBef>
              <a:buChar char="•"/>
              <a:tabLst>
                <a:tab pos="163830" algn="l"/>
              </a:tabLst>
            </a:pPr>
            <a:r>
              <a:rPr dirty="0" sz="1800" spc="-30">
                <a:solidFill>
                  <a:srgbClr val="0D0B28"/>
                </a:solidFill>
                <a:latin typeface="Lucida Sans Unicode"/>
                <a:cs typeface="Lucida Sans Unicode"/>
              </a:rPr>
              <a:t>No</a:t>
            </a:r>
            <a:r>
              <a:rPr dirty="0" sz="1800" spc="-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50">
                <a:solidFill>
                  <a:srgbClr val="0D0B28"/>
                </a:solidFill>
                <a:latin typeface="Lucida Sans Unicode"/>
                <a:cs typeface="Lucida Sans Unicode"/>
              </a:rPr>
              <a:t>built-</a:t>
            </a:r>
            <a:r>
              <a:rPr dirty="0" sz="1800" spc="-45">
                <a:solidFill>
                  <a:srgbClr val="0D0B28"/>
                </a:solidFill>
                <a:latin typeface="Lucida Sans Unicode"/>
                <a:cs typeface="Lucida Sans Unicode"/>
              </a:rPr>
              <a:t>in</a:t>
            </a:r>
            <a:r>
              <a:rPr dirty="0" sz="1800" spc="-6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65">
                <a:solidFill>
                  <a:srgbClr val="0D0B28"/>
                </a:solidFill>
                <a:latin typeface="Lucida Sans Unicode"/>
                <a:cs typeface="Lucida Sans Unicode"/>
              </a:rPr>
              <a:t>AI</a:t>
            </a:r>
            <a:r>
              <a:rPr dirty="0" sz="1800" spc="-6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0D0B28"/>
                </a:solidFill>
                <a:latin typeface="Lucida Sans Unicode"/>
                <a:cs typeface="Lucida Sans Unicode"/>
              </a:rPr>
              <a:t>transcription</a:t>
            </a:r>
            <a:r>
              <a:rPr dirty="0" sz="1800" spc="-6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30">
                <a:solidFill>
                  <a:srgbClr val="0D0B28"/>
                </a:solidFill>
                <a:latin typeface="Lucida Sans Unicode"/>
                <a:cs typeface="Lucida Sans Unicode"/>
              </a:rPr>
              <a:t>or</a:t>
            </a:r>
            <a:r>
              <a:rPr dirty="0" sz="1800" spc="-6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0D0B28"/>
                </a:solidFill>
                <a:latin typeface="Lucida Sans Unicode"/>
                <a:cs typeface="Lucida Sans Unicode"/>
              </a:rPr>
              <a:t>meeting</a:t>
            </a:r>
            <a:r>
              <a:rPr dirty="0" sz="1800" spc="-6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0D0B28"/>
                </a:solidFill>
                <a:latin typeface="Lucida Sans Unicode"/>
                <a:cs typeface="Lucida Sans Unicode"/>
              </a:rPr>
              <a:t>summarization</a:t>
            </a:r>
            <a:endParaRPr sz="1800">
              <a:latin typeface="Lucida Sans Unicode"/>
              <a:cs typeface="Lucida Sans Unicode"/>
            </a:endParaRPr>
          </a:p>
          <a:p>
            <a:pPr marL="12700" marR="5080" indent="-6350">
              <a:lnSpc>
                <a:spcPct val="131900"/>
              </a:lnSpc>
              <a:spcBef>
                <a:spcPts val="75"/>
              </a:spcBef>
              <a:buChar char="•"/>
              <a:tabLst>
                <a:tab pos="163830" algn="l"/>
              </a:tabLst>
            </a:pPr>
            <a:r>
              <a:rPr dirty="0" sz="1800">
                <a:solidFill>
                  <a:srgbClr val="0D0B28"/>
                </a:solidFill>
                <a:latin typeface="Lucida Sans Unicode"/>
                <a:cs typeface="Lucida Sans Unicode"/>
              </a:rPr>
              <a:t>	</a:t>
            </a:r>
            <a:r>
              <a:rPr dirty="0" sz="1800">
                <a:solidFill>
                  <a:srgbClr val="0D0B28"/>
                </a:solidFill>
                <a:latin typeface="Lucida Sans Unicode"/>
                <a:cs typeface="Lucida Sans Unicode"/>
              </a:rPr>
              <a:t>Remote</a:t>
            </a:r>
            <a:r>
              <a:rPr dirty="0" sz="1800" spc="-5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0">
                <a:solidFill>
                  <a:srgbClr val="0D0B28"/>
                </a:solidFill>
                <a:latin typeface="Lucida Sans Unicode"/>
                <a:cs typeface="Lucida Sans Unicode"/>
              </a:rPr>
              <a:t>workers</a:t>
            </a:r>
            <a:r>
              <a:rPr dirty="0" sz="1800" spc="-5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85">
                <a:solidFill>
                  <a:srgbClr val="0D0B28"/>
                </a:solidFill>
                <a:latin typeface="Lucida Sans Unicode"/>
                <a:cs typeface="Lucida Sans Unicode"/>
              </a:rPr>
              <a:t>average</a:t>
            </a:r>
            <a:r>
              <a:rPr dirty="0" sz="1800" spc="-5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14">
                <a:solidFill>
                  <a:srgbClr val="0D0B28"/>
                </a:solidFill>
                <a:latin typeface="Lucida Sans Unicode"/>
                <a:cs typeface="Lucida Sans Unicode"/>
              </a:rPr>
              <a:t>23</a:t>
            </a:r>
            <a:r>
              <a:rPr dirty="0" sz="1800" spc="-5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0D0B28"/>
                </a:solidFill>
                <a:latin typeface="Lucida Sans Unicode"/>
                <a:cs typeface="Lucida Sans Unicode"/>
              </a:rPr>
              <a:t>hrs/week</a:t>
            </a:r>
            <a:r>
              <a:rPr dirty="0" sz="1800" spc="-5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45">
                <a:solidFill>
                  <a:srgbClr val="0D0B28"/>
                </a:solidFill>
                <a:latin typeface="Lucida Sans Unicode"/>
                <a:cs typeface="Lucida Sans Unicode"/>
              </a:rPr>
              <a:t>in</a:t>
            </a:r>
            <a:r>
              <a:rPr dirty="0" sz="1800" spc="-5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0D0B28"/>
                </a:solidFill>
                <a:latin typeface="Lucida Sans Unicode"/>
                <a:cs typeface="Lucida Sans Unicode"/>
              </a:rPr>
              <a:t>meetings</a:t>
            </a:r>
            <a:r>
              <a:rPr dirty="0" sz="1800" spc="-5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0D0B28"/>
                </a:solidFill>
                <a:latin typeface="Lucida Sans Unicode"/>
                <a:cs typeface="Lucida Sans Unicode"/>
              </a:rPr>
              <a:t>with</a:t>
            </a:r>
            <a:r>
              <a:rPr dirty="0" sz="1800" spc="-5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0D0B28"/>
                </a:solidFill>
                <a:latin typeface="Lucida Sans Unicode"/>
                <a:cs typeface="Lucida Sans Unicode"/>
              </a:rPr>
              <a:t>no</a:t>
            </a:r>
            <a:r>
              <a:rPr dirty="0" sz="1800" spc="-5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0D0B28"/>
                </a:solidFill>
                <a:latin typeface="Lucida Sans Unicode"/>
                <a:cs typeface="Lucida Sans Unicode"/>
              </a:rPr>
              <a:t>native recording</a:t>
            </a:r>
            <a:endParaRPr sz="1800">
              <a:latin typeface="Lucida Sans Unicode"/>
              <a:cs typeface="Lucida Sans Unicode"/>
            </a:endParaRPr>
          </a:p>
          <a:p>
            <a:pPr marL="163830" indent="-157480">
              <a:lnSpc>
                <a:spcPct val="100000"/>
              </a:lnSpc>
              <a:spcBef>
                <a:spcPts val="690"/>
              </a:spcBef>
              <a:buChar char="•"/>
              <a:tabLst>
                <a:tab pos="163830" algn="l"/>
              </a:tabLst>
            </a:pPr>
            <a:r>
              <a:rPr dirty="0" sz="1800" spc="-30">
                <a:solidFill>
                  <a:srgbClr val="0D0B28"/>
                </a:solidFill>
                <a:latin typeface="Lucida Sans Unicode"/>
                <a:cs typeface="Lucida Sans Unicode"/>
              </a:rPr>
              <a:t>No</a:t>
            </a:r>
            <a:r>
              <a:rPr dirty="0" sz="1800" spc="-6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70">
                <a:solidFill>
                  <a:srgbClr val="0D0B28"/>
                </a:solidFill>
                <a:latin typeface="Lucida Sans Unicode"/>
                <a:cs typeface="Lucida Sans Unicode"/>
              </a:rPr>
              <a:t>emergency</a:t>
            </a:r>
            <a:r>
              <a:rPr dirty="0" sz="1800" spc="-5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0D0B28"/>
                </a:solidFill>
                <a:latin typeface="Lucida Sans Unicode"/>
                <a:cs typeface="Lucida Sans Unicode"/>
              </a:rPr>
              <a:t>features</a:t>
            </a:r>
            <a:r>
              <a:rPr dirty="0" sz="1800" spc="-5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0D0B28"/>
                </a:solidFill>
                <a:latin typeface="Lucida Sans Unicode"/>
                <a:cs typeface="Lucida Sans Unicode"/>
              </a:rPr>
              <a:t>despite</a:t>
            </a:r>
            <a:r>
              <a:rPr dirty="0" sz="1800" spc="-4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45">
                <a:solidFill>
                  <a:srgbClr val="0D0B28"/>
                </a:solidFill>
                <a:latin typeface="Lucida Sans Unicode"/>
                <a:cs typeface="Lucida Sans Unicode"/>
              </a:rPr>
              <a:t>earbuds</a:t>
            </a:r>
            <a:r>
              <a:rPr dirty="0" sz="1800" spc="-5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0D0B28"/>
                </a:solidFill>
                <a:latin typeface="Lucida Sans Unicode"/>
                <a:cs typeface="Lucida Sans Unicode"/>
              </a:rPr>
              <a:t>being</a:t>
            </a:r>
            <a:r>
              <a:rPr dirty="0" sz="1800" spc="-5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0D0B28"/>
                </a:solidFill>
                <a:latin typeface="Lucida Sans Unicode"/>
                <a:cs typeface="Lucida Sans Unicode"/>
              </a:rPr>
              <a:t>worn</a:t>
            </a:r>
            <a:r>
              <a:rPr dirty="0" sz="1800" spc="-4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0D0B28"/>
                </a:solidFill>
                <a:latin typeface="Lucida Sans Unicode"/>
                <a:cs typeface="Lucida Sans Unicode"/>
              </a:rPr>
              <a:t>daily</a:t>
            </a:r>
            <a:endParaRPr sz="1800">
              <a:latin typeface="Lucida Sans Unicode"/>
              <a:cs typeface="Lucida Sans Unicode"/>
            </a:endParaRPr>
          </a:p>
          <a:p>
            <a:pPr marL="163830" indent="-157480">
              <a:lnSpc>
                <a:spcPct val="100000"/>
              </a:lnSpc>
              <a:spcBef>
                <a:spcPts val="765"/>
              </a:spcBef>
              <a:buChar char="•"/>
              <a:tabLst>
                <a:tab pos="163830" algn="l"/>
              </a:tabLst>
            </a:pPr>
            <a:r>
              <a:rPr dirty="0" sz="1800">
                <a:solidFill>
                  <a:srgbClr val="0D0B28"/>
                </a:solidFill>
                <a:latin typeface="Lucida Sans Unicode"/>
                <a:cs typeface="Lucida Sans Unicode"/>
              </a:rPr>
              <a:t>Students</a:t>
            </a:r>
            <a:r>
              <a:rPr dirty="0" sz="1800" spc="-2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90">
                <a:solidFill>
                  <a:srgbClr val="0D0B28"/>
                </a:solidFill>
                <a:latin typeface="Lucida Sans Unicode"/>
                <a:cs typeface="Lucida Sans Unicode"/>
              </a:rPr>
              <a:t>and</a:t>
            </a:r>
            <a:r>
              <a:rPr dirty="0" sz="1800" spc="-2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5">
                <a:solidFill>
                  <a:srgbClr val="0D0B28"/>
                </a:solidFill>
                <a:latin typeface="Lucida Sans Unicode"/>
                <a:cs typeface="Lucida Sans Unicode"/>
              </a:rPr>
              <a:t>journalists</a:t>
            </a:r>
            <a:r>
              <a:rPr dirty="0" sz="1800" spc="-2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0D0B28"/>
                </a:solidFill>
                <a:latin typeface="Lucida Sans Unicode"/>
                <a:cs typeface="Lucida Sans Unicode"/>
              </a:rPr>
              <a:t>carry</a:t>
            </a:r>
            <a:r>
              <a:rPr dirty="0" sz="1800" spc="-2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0D0B28"/>
                </a:solidFill>
                <a:latin typeface="Lucida Sans Unicode"/>
                <a:cs typeface="Lucida Sans Unicode"/>
              </a:rPr>
              <a:t>multiple</a:t>
            </a:r>
            <a:r>
              <a:rPr dirty="0" sz="1800" spc="-2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35">
                <a:solidFill>
                  <a:srgbClr val="0D0B28"/>
                </a:solidFill>
                <a:latin typeface="Lucida Sans Unicode"/>
                <a:cs typeface="Lucida Sans Unicode"/>
              </a:rPr>
              <a:t>devices</a:t>
            </a:r>
            <a:endParaRPr sz="1800">
              <a:latin typeface="Lucida Sans Unicode"/>
              <a:cs typeface="Lucida Sans Unicode"/>
            </a:endParaRPr>
          </a:p>
          <a:p>
            <a:pPr marL="163830" indent="-157480">
              <a:lnSpc>
                <a:spcPct val="100000"/>
              </a:lnSpc>
              <a:spcBef>
                <a:spcPts val="690"/>
              </a:spcBef>
              <a:buChar char="•"/>
              <a:tabLst>
                <a:tab pos="163830" algn="l"/>
              </a:tabLst>
            </a:pPr>
            <a:r>
              <a:rPr dirty="0" sz="1800">
                <a:solidFill>
                  <a:srgbClr val="0D0B28"/>
                </a:solidFill>
                <a:latin typeface="Lucida Sans Unicode"/>
                <a:cs typeface="Lucida Sans Unicode"/>
              </a:rPr>
              <a:t>Current </a:t>
            </a:r>
            <a:r>
              <a:rPr dirty="0" sz="1800" spc="-25">
                <a:solidFill>
                  <a:srgbClr val="0D0B28"/>
                </a:solidFill>
                <a:latin typeface="Lucida Sans Unicode"/>
                <a:cs typeface="Lucida Sans Unicode"/>
              </a:rPr>
              <a:t>solutions</a:t>
            </a:r>
            <a:r>
              <a:rPr dirty="0" sz="1800">
                <a:solidFill>
                  <a:srgbClr val="0D0B28"/>
                </a:solidFill>
                <a:latin typeface="Lucida Sans Unicode"/>
                <a:cs typeface="Lucida Sans Unicode"/>
              </a:rPr>
              <a:t> fragment the </a:t>
            </a:r>
            <a:r>
              <a:rPr dirty="0" sz="1800" spc="-10">
                <a:solidFill>
                  <a:srgbClr val="0D0B28"/>
                </a:solidFill>
                <a:latin typeface="Lucida Sans Unicode"/>
                <a:cs typeface="Lucida Sans Unicode"/>
              </a:rPr>
              <a:t>workflow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144000" y="3238500"/>
            <a:ext cx="8191500" cy="209550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238125" rIns="0" bIns="0" rtlCol="0" vert="horz">
            <a:spAutoFit/>
          </a:bodyPr>
          <a:lstStyle/>
          <a:p>
            <a:pPr algn="ctr" marL="18415">
              <a:lnSpc>
                <a:spcPct val="100000"/>
              </a:lnSpc>
              <a:spcBef>
                <a:spcPts val="1875"/>
              </a:spcBef>
            </a:pPr>
            <a:r>
              <a:rPr dirty="0" sz="7500" spc="-869">
                <a:solidFill>
                  <a:srgbClr val="FF4D57"/>
                </a:solidFill>
                <a:latin typeface="Arial Black"/>
                <a:cs typeface="Arial Black"/>
              </a:rPr>
              <a:t>67%</a:t>
            </a:r>
            <a:endParaRPr sz="7500">
              <a:latin typeface="Arial Black"/>
              <a:cs typeface="Arial Black"/>
            </a:endParaRPr>
          </a:p>
          <a:p>
            <a:pPr algn="ctr" marL="1905">
              <a:lnSpc>
                <a:spcPct val="100000"/>
              </a:lnSpc>
              <a:spcBef>
                <a:spcPts val="600"/>
              </a:spcBef>
            </a:pPr>
            <a:r>
              <a:rPr dirty="0" sz="1650" spc="-35">
                <a:solidFill>
                  <a:srgbClr val="0D0B28"/>
                </a:solidFill>
                <a:latin typeface="Lucida Sans Unicode"/>
                <a:cs typeface="Lucida Sans Unicode"/>
              </a:rPr>
              <a:t>of</a:t>
            </a:r>
            <a:r>
              <a:rPr dirty="0" sz="1650" spc="-7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50">
                <a:solidFill>
                  <a:srgbClr val="0D0B28"/>
                </a:solidFill>
                <a:latin typeface="Lucida Sans Unicode"/>
                <a:cs typeface="Lucida Sans Unicode"/>
              </a:rPr>
              <a:t>earbud</a:t>
            </a:r>
            <a:r>
              <a:rPr dirty="0" sz="1650" spc="-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users</a:t>
            </a:r>
            <a:r>
              <a:rPr dirty="0" sz="1650" spc="-7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80">
                <a:solidFill>
                  <a:srgbClr val="0D0B28"/>
                </a:solidFill>
                <a:latin typeface="Lucida Sans Unicode"/>
                <a:cs typeface="Lucida Sans Unicode"/>
              </a:rPr>
              <a:t>have</a:t>
            </a:r>
            <a:r>
              <a:rPr dirty="0" sz="1650" spc="-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5">
                <a:solidFill>
                  <a:srgbClr val="0D0B28"/>
                </a:solidFill>
                <a:latin typeface="Lucida Sans Unicode"/>
                <a:cs typeface="Lucida Sans Unicode"/>
              </a:rPr>
              <a:t>lost</a:t>
            </a:r>
            <a:r>
              <a:rPr dirty="0" sz="1650" spc="-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80">
                <a:solidFill>
                  <a:srgbClr val="0D0B28"/>
                </a:solidFill>
                <a:latin typeface="Lucida Sans Unicode"/>
                <a:cs typeface="Lucida Sans Unicode"/>
              </a:rPr>
              <a:t>at</a:t>
            </a:r>
            <a:r>
              <a:rPr dirty="0" sz="1650" spc="-7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least</a:t>
            </a:r>
            <a:r>
              <a:rPr dirty="0" sz="1650" spc="-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one</a:t>
            </a:r>
            <a:r>
              <a:rPr dirty="0" sz="1650" spc="-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40">
                <a:solidFill>
                  <a:srgbClr val="0D0B28"/>
                </a:solidFill>
                <a:latin typeface="Lucida Sans Unicode"/>
                <a:cs typeface="Lucida Sans Unicode"/>
              </a:rPr>
              <a:t>earbud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144000" y="5619750"/>
            <a:ext cx="8191500" cy="209550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238125" rIns="0" bIns="0" rtlCol="0" vert="horz">
            <a:spAutoFit/>
          </a:bodyPr>
          <a:lstStyle/>
          <a:p>
            <a:pPr algn="ctr" marL="18415">
              <a:lnSpc>
                <a:spcPct val="100000"/>
              </a:lnSpc>
              <a:spcBef>
                <a:spcPts val="1875"/>
              </a:spcBef>
            </a:pPr>
            <a:r>
              <a:rPr dirty="0" sz="7500" spc="-700">
                <a:solidFill>
                  <a:srgbClr val="FF4D57"/>
                </a:solidFill>
                <a:latin typeface="Arial Black"/>
                <a:cs typeface="Arial Black"/>
              </a:rPr>
              <a:t>23</a:t>
            </a:r>
            <a:r>
              <a:rPr dirty="0" sz="7500" spc="-1215">
                <a:solidFill>
                  <a:srgbClr val="FF4D57"/>
                </a:solidFill>
                <a:latin typeface="Arial Black"/>
                <a:cs typeface="Arial Black"/>
              </a:rPr>
              <a:t> </a:t>
            </a:r>
            <a:r>
              <a:rPr dirty="0" sz="7500" spc="-295">
                <a:solidFill>
                  <a:srgbClr val="FF4D57"/>
                </a:solidFill>
                <a:latin typeface="Arial Black"/>
                <a:cs typeface="Arial Black"/>
              </a:rPr>
              <a:t>hrs</a:t>
            </a:r>
            <a:endParaRPr sz="7500">
              <a:latin typeface="Arial Black"/>
              <a:cs typeface="Arial Black"/>
            </a:endParaRPr>
          </a:p>
          <a:p>
            <a:pPr algn="ctr" marL="1905">
              <a:lnSpc>
                <a:spcPct val="100000"/>
              </a:lnSpc>
              <a:spcBef>
                <a:spcPts val="600"/>
              </a:spcBef>
            </a:pP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per</a:t>
            </a:r>
            <a:r>
              <a:rPr dirty="0" sz="1650" spc="-2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week</a:t>
            </a:r>
            <a:r>
              <a:rPr dirty="0" sz="1650" spc="-2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40">
                <a:solidFill>
                  <a:srgbClr val="0D0B28"/>
                </a:solidFill>
                <a:latin typeface="Lucida Sans Unicode"/>
                <a:cs typeface="Lucida Sans Unicode"/>
              </a:rPr>
              <a:t>in</a:t>
            </a:r>
            <a:r>
              <a:rPr dirty="0" sz="1650" spc="-1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meetings</a:t>
            </a:r>
            <a:r>
              <a:rPr dirty="0" sz="1650" spc="-2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with</a:t>
            </a:r>
            <a:r>
              <a:rPr dirty="0" sz="1650" spc="-2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no</a:t>
            </a:r>
            <a:r>
              <a:rPr dirty="0" sz="1650" spc="-1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native</a:t>
            </a:r>
            <a:r>
              <a:rPr dirty="0" sz="1650" spc="-2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recording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44000" y="8001000"/>
            <a:ext cx="8191500" cy="142875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152400" rIns="0" bIns="0" rtlCol="0" vert="horz">
            <a:spAutoFit/>
          </a:bodyPr>
          <a:lstStyle/>
          <a:p>
            <a:pPr algn="ctr" marL="10795">
              <a:lnSpc>
                <a:spcPct val="100000"/>
              </a:lnSpc>
              <a:spcBef>
                <a:spcPts val="1200"/>
              </a:spcBef>
            </a:pPr>
            <a:r>
              <a:rPr dirty="0" sz="4500" spc="-235">
                <a:solidFill>
                  <a:srgbClr val="FF4D57"/>
                </a:solidFill>
                <a:latin typeface="Arial Black"/>
                <a:cs typeface="Arial Black"/>
              </a:rPr>
              <a:t>$100–</a:t>
            </a:r>
            <a:r>
              <a:rPr dirty="0" sz="4500" spc="-20">
                <a:solidFill>
                  <a:srgbClr val="FF4D57"/>
                </a:solidFill>
                <a:latin typeface="Arial Black"/>
                <a:cs typeface="Arial Black"/>
              </a:rPr>
              <a:t>$500</a:t>
            </a:r>
            <a:endParaRPr sz="4500">
              <a:latin typeface="Arial Black"/>
              <a:cs typeface="Arial Black"/>
            </a:endParaRPr>
          </a:p>
          <a:p>
            <a:pPr algn="ctr" marL="1905">
              <a:lnSpc>
                <a:spcPct val="100000"/>
              </a:lnSpc>
              <a:spcBef>
                <a:spcPts val="375"/>
              </a:spcBef>
            </a:pP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cost</a:t>
            </a:r>
            <a:r>
              <a:rPr dirty="0" sz="165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45">
                <a:solidFill>
                  <a:srgbClr val="0D0B28"/>
                </a:solidFill>
                <a:latin typeface="Lucida Sans Unicode"/>
                <a:cs typeface="Lucida Sans Unicode"/>
              </a:rPr>
              <a:t>for</a:t>
            </a:r>
            <a:r>
              <a:rPr dirty="0" sz="165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55">
                <a:solidFill>
                  <a:srgbClr val="0D0B28"/>
                </a:solidFill>
                <a:latin typeface="Lucida Sans Unicode"/>
                <a:cs typeface="Lucida Sans Unicode"/>
              </a:rPr>
              <a:t>separate</a:t>
            </a:r>
            <a:r>
              <a:rPr dirty="0" sz="165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lavalier</a:t>
            </a:r>
            <a:r>
              <a:rPr dirty="0" sz="165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0">
                <a:solidFill>
                  <a:srgbClr val="0D0B28"/>
                </a:solidFill>
                <a:latin typeface="Lucida Sans Unicode"/>
                <a:cs typeface="Lucida Sans Unicode"/>
              </a:rPr>
              <a:t>mics</a:t>
            </a:r>
            <a:endParaRPr sz="1650">
              <a:latin typeface="Lucida Sans Unicode"/>
              <a:cs typeface="Lucida Sans Unicode"/>
            </a:endParaRPr>
          </a:p>
        </p:txBody>
      </p:sp>
      <p:pic>
        <p:nvPicPr>
          <p:cNvPr id="9" name="object 9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5394" y="9606975"/>
            <a:ext cx="771524" cy="46670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1863" y="476836"/>
            <a:ext cx="762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solidFill>
                  <a:srgbClr val="0D0B28"/>
                </a:solidFill>
                <a:latin typeface="Arial Black"/>
                <a:cs typeface="Arial Black"/>
              </a:rPr>
              <a:t>TRIPODS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197253" y="476836"/>
            <a:ext cx="11341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60">
                <a:solidFill>
                  <a:srgbClr val="0D0B28"/>
                </a:solidFill>
                <a:latin typeface="Arial Black"/>
                <a:cs typeface="Arial Black"/>
              </a:rPr>
              <a:t>August</a:t>
            </a:r>
            <a:r>
              <a:rPr dirty="0" sz="1200" spc="7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20">
                <a:solidFill>
                  <a:srgbClr val="0D0B28"/>
                </a:solidFill>
                <a:latin typeface="Arial Black"/>
                <a:cs typeface="Arial Black"/>
              </a:rPr>
              <a:t>2026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68363" y="476836"/>
            <a:ext cx="7429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0D0B28"/>
                </a:solidFill>
                <a:latin typeface="Arial Black"/>
                <a:cs typeface="Arial Black"/>
              </a:rPr>
              <a:t>Series</a:t>
            </a:r>
            <a:r>
              <a:rPr dirty="0" sz="1200" spc="18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50">
                <a:solidFill>
                  <a:srgbClr val="0D0B28"/>
                </a:solidFill>
                <a:latin typeface="Arial Black"/>
                <a:cs typeface="Arial Black"/>
              </a:rPr>
              <a:t>A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9800" y="1320803"/>
            <a:ext cx="5119370" cy="1739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250" spc="-550">
                <a:solidFill>
                  <a:srgbClr val="0D0B28"/>
                </a:solidFill>
                <a:latin typeface="Arial Black"/>
                <a:cs typeface="Arial Black"/>
              </a:rPr>
              <a:t>Market</a:t>
            </a:r>
            <a:endParaRPr sz="1125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52500" y="3524250"/>
            <a:ext cx="5048250" cy="5524500"/>
          </a:xfrm>
          <a:prstGeom prst="rect">
            <a:avLst/>
          </a:prstGeom>
          <a:solidFill>
            <a:srgbClr val="FF4D57"/>
          </a:solidFill>
        </p:spPr>
        <p:txBody>
          <a:bodyPr wrap="square" lIns="0" tIns="209550" rIns="0" bIns="0" rtlCol="0" vert="horz">
            <a:spAutoFit/>
          </a:bodyPr>
          <a:lstStyle/>
          <a:p>
            <a:pPr marL="381000">
              <a:lnSpc>
                <a:spcPct val="100000"/>
              </a:lnSpc>
              <a:spcBef>
                <a:spcPts val="1650"/>
              </a:spcBef>
            </a:pPr>
            <a:r>
              <a:rPr dirty="0" sz="3750" spc="-345">
                <a:solidFill>
                  <a:srgbClr val="FFFFFF"/>
                </a:solidFill>
                <a:latin typeface="Arial Black"/>
                <a:cs typeface="Arial Black"/>
              </a:rPr>
              <a:t>TAM</a:t>
            </a:r>
            <a:endParaRPr sz="3750">
              <a:latin typeface="Arial Black"/>
              <a:cs typeface="Arial Black"/>
            </a:endParaRPr>
          </a:p>
          <a:p>
            <a:pPr marL="381000">
              <a:lnSpc>
                <a:spcPct val="100000"/>
              </a:lnSpc>
              <a:spcBef>
                <a:spcPts val="300"/>
              </a:spcBef>
            </a:pPr>
            <a:r>
              <a:rPr dirty="0" sz="6750" spc="-865">
                <a:solidFill>
                  <a:srgbClr val="FFFFFF"/>
                </a:solidFill>
                <a:latin typeface="Arial Black"/>
                <a:cs typeface="Arial Black"/>
              </a:rPr>
              <a:t>$152B</a:t>
            </a:r>
            <a:endParaRPr sz="6750">
              <a:latin typeface="Arial Black"/>
              <a:cs typeface="Arial Black"/>
            </a:endParaRPr>
          </a:p>
          <a:p>
            <a:pPr marL="518795" indent="-144145">
              <a:lnSpc>
                <a:spcPct val="100000"/>
              </a:lnSpc>
              <a:spcBef>
                <a:spcPts val="1425"/>
              </a:spcBef>
              <a:buChar char="•"/>
              <a:tabLst>
                <a:tab pos="518795" algn="l"/>
              </a:tabLst>
            </a:pP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Global</a:t>
            </a:r>
            <a:r>
              <a:rPr dirty="0" sz="1650" spc="-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FFFFFF"/>
                </a:solidFill>
                <a:latin typeface="Lucida Sans Unicode"/>
                <a:cs typeface="Lucida Sans Unicode"/>
              </a:rPr>
              <a:t>wireless</a:t>
            </a:r>
            <a:r>
              <a:rPr dirty="0" sz="1650" spc="-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earbuds:</a:t>
            </a:r>
            <a:r>
              <a:rPr dirty="0" sz="1650" spc="-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0">
                <a:solidFill>
                  <a:srgbClr val="FFFFFF"/>
                </a:solidFill>
                <a:latin typeface="Lucida Sans Unicode"/>
                <a:cs typeface="Lucida Sans Unicode"/>
              </a:rPr>
              <a:t>$85B</a:t>
            </a:r>
            <a:endParaRPr sz="1650">
              <a:latin typeface="Lucida Sans Unicode"/>
              <a:cs typeface="Lucida Sans Unicode"/>
            </a:endParaRPr>
          </a:p>
          <a:p>
            <a:pPr marL="518795" indent="-144145">
              <a:lnSpc>
                <a:spcPct val="100000"/>
              </a:lnSpc>
              <a:spcBef>
                <a:spcPts val="645"/>
              </a:spcBef>
              <a:buChar char="•"/>
              <a:tabLst>
                <a:tab pos="518795" algn="l"/>
              </a:tabLst>
            </a:pPr>
            <a:r>
              <a:rPr dirty="0" sz="1650" spc="-70">
                <a:solidFill>
                  <a:srgbClr val="FFFFFF"/>
                </a:solidFill>
                <a:latin typeface="Lucida Sans Unicode"/>
                <a:cs typeface="Lucida Sans Unicode"/>
              </a:rPr>
              <a:t>AI</a:t>
            </a:r>
            <a:r>
              <a:rPr dirty="0" sz="165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50">
                <a:solidFill>
                  <a:srgbClr val="FFFFFF"/>
                </a:solidFill>
                <a:latin typeface="Lucida Sans Unicode"/>
                <a:cs typeface="Lucida Sans Unicode"/>
              </a:rPr>
              <a:t>wearables</a:t>
            </a:r>
            <a:r>
              <a:rPr dirty="0" sz="165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FFFFFF"/>
                </a:solidFill>
                <a:latin typeface="Lucida Sans Unicode"/>
                <a:cs typeface="Lucida Sans Unicode"/>
              </a:rPr>
              <a:t>market:</a:t>
            </a:r>
            <a:r>
              <a:rPr dirty="0" sz="165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0">
                <a:solidFill>
                  <a:srgbClr val="FFFFFF"/>
                </a:solidFill>
                <a:latin typeface="Lucida Sans Unicode"/>
                <a:cs typeface="Lucida Sans Unicode"/>
              </a:rPr>
              <a:t>$42B</a:t>
            </a:r>
            <a:endParaRPr sz="1650">
              <a:latin typeface="Lucida Sans Unicode"/>
              <a:cs typeface="Lucida Sans Unicode"/>
            </a:endParaRPr>
          </a:p>
          <a:p>
            <a:pPr marL="518795" indent="-144145">
              <a:lnSpc>
                <a:spcPct val="100000"/>
              </a:lnSpc>
              <a:spcBef>
                <a:spcPts val="645"/>
              </a:spcBef>
              <a:buChar char="•"/>
              <a:tabLst>
                <a:tab pos="518795" algn="l"/>
              </a:tabLst>
            </a:pP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Creator</a:t>
            </a:r>
            <a:r>
              <a:rPr dirty="0" sz="1650" spc="-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60">
                <a:solidFill>
                  <a:srgbClr val="FFFFFF"/>
                </a:solidFill>
                <a:latin typeface="Lucida Sans Unicode"/>
                <a:cs typeface="Lucida Sans Unicode"/>
              </a:rPr>
              <a:t>economy</a:t>
            </a:r>
            <a:r>
              <a:rPr dirty="0" sz="1650" spc="-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50">
                <a:solidFill>
                  <a:srgbClr val="FFFFFF"/>
                </a:solidFill>
                <a:latin typeface="Lucida Sans Unicode"/>
                <a:cs typeface="Lucida Sans Unicode"/>
              </a:rPr>
              <a:t>tools:</a:t>
            </a:r>
            <a:r>
              <a:rPr dirty="0" sz="1650" spc="-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0">
                <a:solidFill>
                  <a:srgbClr val="FFFFFF"/>
                </a:solidFill>
                <a:latin typeface="Lucida Sans Unicode"/>
                <a:cs typeface="Lucida Sans Unicode"/>
              </a:rPr>
              <a:t>$25B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19890" y="3524250"/>
            <a:ext cx="5048250" cy="552450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209550" rIns="0" bIns="0" rtlCol="0" vert="horz">
            <a:spAutoFit/>
          </a:bodyPr>
          <a:lstStyle/>
          <a:p>
            <a:pPr marL="381000">
              <a:lnSpc>
                <a:spcPct val="100000"/>
              </a:lnSpc>
              <a:spcBef>
                <a:spcPts val="1650"/>
              </a:spcBef>
            </a:pPr>
            <a:r>
              <a:rPr dirty="0" sz="3750" spc="-305">
                <a:solidFill>
                  <a:srgbClr val="0D0B28"/>
                </a:solidFill>
                <a:latin typeface="Arial Black"/>
                <a:cs typeface="Arial Black"/>
              </a:rPr>
              <a:t>SAM</a:t>
            </a:r>
            <a:endParaRPr sz="3750">
              <a:latin typeface="Arial Black"/>
              <a:cs typeface="Arial Black"/>
            </a:endParaRPr>
          </a:p>
          <a:p>
            <a:pPr marL="381000">
              <a:lnSpc>
                <a:spcPct val="100000"/>
              </a:lnSpc>
              <a:spcBef>
                <a:spcPts val="300"/>
              </a:spcBef>
            </a:pPr>
            <a:r>
              <a:rPr dirty="0" sz="6750" spc="-500">
                <a:solidFill>
                  <a:srgbClr val="FF4D57"/>
                </a:solidFill>
                <a:latin typeface="Arial Black"/>
                <a:cs typeface="Arial Black"/>
              </a:rPr>
              <a:t>$38B</a:t>
            </a:r>
            <a:endParaRPr sz="6750">
              <a:latin typeface="Arial Black"/>
              <a:cs typeface="Arial Black"/>
            </a:endParaRPr>
          </a:p>
          <a:p>
            <a:pPr marL="518795" indent="-144145">
              <a:lnSpc>
                <a:spcPct val="100000"/>
              </a:lnSpc>
              <a:spcBef>
                <a:spcPts val="1425"/>
              </a:spcBef>
              <a:buChar char="•"/>
              <a:tabLst>
                <a:tab pos="518795" algn="l"/>
              </a:tabLst>
            </a:pP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Premium</a:t>
            </a:r>
            <a:r>
              <a:rPr dirty="0" sz="1650" spc="4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earbuds:</a:t>
            </a:r>
            <a:r>
              <a:rPr dirty="0" sz="1650" spc="4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0">
                <a:solidFill>
                  <a:srgbClr val="0D0B28"/>
                </a:solidFill>
                <a:latin typeface="Lucida Sans Unicode"/>
                <a:cs typeface="Lucida Sans Unicode"/>
              </a:rPr>
              <a:t>$22B</a:t>
            </a:r>
            <a:endParaRPr sz="1650">
              <a:latin typeface="Lucida Sans Unicode"/>
              <a:cs typeface="Lucida Sans Unicode"/>
            </a:endParaRPr>
          </a:p>
          <a:p>
            <a:pPr marL="518795" indent="-144145">
              <a:lnSpc>
                <a:spcPct val="100000"/>
              </a:lnSpc>
              <a:spcBef>
                <a:spcPts val="645"/>
              </a:spcBef>
              <a:buChar char="•"/>
              <a:tabLst>
                <a:tab pos="518795" algn="l"/>
              </a:tabLst>
            </a:pP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Professional</a:t>
            </a:r>
            <a:r>
              <a:rPr dirty="0" sz="1650" spc="-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audio:</a:t>
            </a:r>
            <a:r>
              <a:rPr dirty="0" sz="1650" spc="-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0">
                <a:solidFill>
                  <a:srgbClr val="0D0B28"/>
                </a:solidFill>
                <a:latin typeface="Lucida Sans Unicode"/>
                <a:cs typeface="Lucida Sans Unicode"/>
              </a:rPr>
              <a:t>$10B</a:t>
            </a:r>
            <a:endParaRPr sz="1650">
              <a:latin typeface="Lucida Sans Unicode"/>
              <a:cs typeface="Lucida Sans Unicode"/>
            </a:endParaRPr>
          </a:p>
          <a:p>
            <a:pPr marL="518795" indent="-144145">
              <a:lnSpc>
                <a:spcPct val="100000"/>
              </a:lnSpc>
              <a:spcBef>
                <a:spcPts val="645"/>
              </a:spcBef>
              <a:buChar char="•"/>
              <a:tabLst>
                <a:tab pos="518795" algn="l"/>
              </a:tabLst>
            </a:pPr>
            <a:r>
              <a:rPr dirty="0" sz="1650" spc="-20">
                <a:solidFill>
                  <a:srgbClr val="0D0B28"/>
                </a:solidFill>
                <a:latin typeface="Lucida Sans Unicode"/>
                <a:cs typeface="Lucida Sans Unicode"/>
              </a:rPr>
              <a:t>Enterprise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 meeting </a:t>
            </a:r>
            <a:r>
              <a:rPr dirty="0" sz="1650" spc="-50">
                <a:solidFill>
                  <a:srgbClr val="0D0B28"/>
                </a:solidFill>
                <a:latin typeface="Lucida Sans Unicode"/>
                <a:cs typeface="Lucida Sans Unicode"/>
              </a:rPr>
              <a:t>tools: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5">
                <a:solidFill>
                  <a:srgbClr val="0D0B28"/>
                </a:solidFill>
                <a:latin typeface="Lucida Sans Unicode"/>
                <a:cs typeface="Lucida Sans Unicode"/>
              </a:rPr>
              <a:t>$6B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287250" y="3524250"/>
            <a:ext cx="5048250" cy="552450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209550" rIns="0" bIns="0" rtlCol="0" vert="horz">
            <a:spAutoFit/>
          </a:bodyPr>
          <a:lstStyle/>
          <a:p>
            <a:pPr marL="381000">
              <a:lnSpc>
                <a:spcPct val="100000"/>
              </a:lnSpc>
              <a:spcBef>
                <a:spcPts val="1650"/>
              </a:spcBef>
            </a:pPr>
            <a:r>
              <a:rPr dirty="0" sz="3750" spc="-310">
                <a:solidFill>
                  <a:srgbClr val="0D0B28"/>
                </a:solidFill>
                <a:latin typeface="Arial Black"/>
                <a:cs typeface="Arial Black"/>
              </a:rPr>
              <a:t>SOM</a:t>
            </a:r>
            <a:endParaRPr sz="3750">
              <a:latin typeface="Arial Black"/>
              <a:cs typeface="Arial Black"/>
            </a:endParaRPr>
          </a:p>
          <a:p>
            <a:pPr marL="381000">
              <a:lnSpc>
                <a:spcPct val="100000"/>
              </a:lnSpc>
              <a:spcBef>
                <a:spcPts val="300"/>
              </a:spcBef>
            </a:pPr>
            <a:r>
              <a:rPr dirty="0" sz="6750" spc="-430">
                <a:solidFill>
                  <a:srgbClr val="FF4D57"/>
                </a:solidFill>
                <a:latin typeface="Arial Black"/>
                <a:cs typeface="Arial Black"/>
              </a:rPr>
              <a:t>$760M</a:t>
            </a:r>
            <a:endParaRPr sz="6750">
              <a:latin typeface="Arial Black"/>
              <a:cs typeface="Arial Black"/>
            </a:endParaRPr>
          </a:p>
          <a:p>
            <a:pPr marL="518795" indent="-144145">
              <a:lnSpc>
                <a:spcPct val="100000"/>
              </a:lnSpc>
              <a:spcBef>
                <a:spcPts val="1425"/>
              </a:spcBef>
              <a:buChar char="•"/>
              <a:tabLst>
                <a:tab pos="518795" algn="l"/>
              </a:tabLst>
            </a:pP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Year</a:t>
            </a:r>
            <a:r>
              <a:rPr dirty="0" sz="1650" spc="-9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5</a:t>
            </a:r>
            <a:r>
              <a:rPr dirty="0" sz="1650" spc="-8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target:</a:t>
            </a:r>
            <a:r>
              <a:rPr dirty="0" sz="1650" spc="-9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2%</a:t>
            </a:r>
            <a:r>
              <a:rPr dirty="0" sz="1650" spc="-8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35">
                <a:solidFill>
                  <a:srgbClr val="0D0B28"/>
                </a:solidFill>
                <a:latin typeface="Lucida Sans Unicode"/>
                <a:cs typeface="Lucida Sans Unicode"/>
              </a:rPr>
              <a:t>of</a:t>
            </a:r>
            <a:r>
              <a:rPr dirty="0" sz="1650" spc="-9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5">
                <a:solidFill>
                  <a:srgbClr val="0D0B28"/>
                </a:solidFill>
                <a:latin typeface="Lucida Sans Unicode"/>
                <a:cs typeface="Lucida Sans Unicode"/>
              </a:rPr>
              <a:t>SAM</a:t>
            </a:r>
            <a:endParaRPr sz="1650">
              <a:latin typeface="Lucida Sans Unicode"/>
              <a:cs typeface="Lucida Sans Unicode"/>
            </a:endParaRPr>
          </a:p>
          <a:p>
            <a:pPr marL="518795" indent="-144145">
              <a:lnSpc>
                <a:spcPct val="100000"/>
              </a:lnSpc>
              <a:spcBef>
                <a:spcPts val="645"/>
              </a:spcBef>
              <a:buChar char="•"/>
              <a:tabLst>
                <a:tab pos="518795" algn="l"/>
              </a:tabLst>
            </a:pPr>
            <a:r>
              <a:rPr dirty="0" sz="1650" spc="-25">
                <a:solidFill>
                  <a:srgbClr val="0D0B28"/>
                </a:solidFill>
                <a:latin typeface="Lucida Sans Unicode"/>
                <a:cs typeface="Lucida Sans Unicode"/>
              </a:rPr>
              <a:t>Focus:</a:t>
            </a:r>
            <a:r>
              <a:rPr dirty="0" sz="1650" spc="-8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20">
                <a:solidFill>
                  <a:srgbClr val="0D0B28"/>
                </a:solidFill>
                <a:latin typeface="Lucida Sans Unicode"/>
                <a:cs typeface="Lucida Sans Unicode"/>
              </a:rPr>
              <a:t>NA,</a:t>
            </a:r>
            <a:r>
              <a:rPr dirty="0" sz="1650" spc="-8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35">
                <a:solidFill>
                  <a:srgbClr val="0D0B28"/>
                </a:solidFill>
                <a:latin typeface="Lucida Sans Unicode"/>
                <a:cs typeface="Lucida Sans Unicode"/>
              </a:rPr>
              <a:t>Europe,</a:t>
            </a:r>
            <a:r>
              <a:rPr dirty="0" sz="1650" spc="-9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30">
                <a:solidFill>
                  <a:srgbClr val="0D0B28"/>
                </a:solidFill>
                <a:latin typeface="Lucida Sans Unicode"/>
                <a:cs typeface="Lucida Sans Unicode"/>
              </a:rPr>
              <a:t>India,</a:t>
            </a:r>
            <a:r>
              <a:rPr dirty="0" sz="1650" spc="-8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SE</a:t>
            </a:r>
            <a:r>
              <a:rPr dirty="0" sz="1650" spc="-8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0">
                <a:solidFill>
                  <a:srgbClr val="0D0B28"/>
                </a:solidFill>
                <a:latin typeface="Lucida Sans Unicode"/>
                <a:cs typeface="Lucida Sans Unicode"/>
              </a:rPr>
              <a:t>Asia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39800" y="9350375"/>
            <a:ext cx="8822055" cy="276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Key</a:t>
            </a:r>
            <a:r>
              <a:rPr dirty="0" sz="1650" spc="-3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segments:</a:t>
            </a:r>
            <a:r>
              <a:rPr dirty="0" sz="1650" spc="-3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65">
                <a:solidFill>
                  <a:srgbClr val="0D0B28"/>
                </a:solidFill>
                <a:latin typeface="Lucida Sans Unicode"/>
                <a:cs typeface="Lucida Sans Unicode"/>
              </a:rPr>
              <a:t>400M+</a:t>
            </a:r>
            <a:r>
              <a:rPr dirty="0" sz="1650" spc="-3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students</a:t>
            </a:r>
            <a:r>
              <a:rPr dirty="0" sz="1650" spc="-3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globally</a:t>
            </a:r>
            <a:r>
              <a:rPr dirty="0" sz="1650" spc="-3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700">
                <a:solidFill>
                  <a:srgbClr val="0D0B28"/>
                </a:solidFill>
                <a:latin typeface="Lucida Sans Unicode"/>
                <a:cs typeface="Lucida Sans Unicode"/>
              </a:rPr>
              <a:t>·</a:t>
            </a:r>
            <a:r>
              <a:rPr dirty="0" sz="1650" spc="-3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5">
                <a:solidFill>
                  <a:srgbClr val="0D0B28"/>
                </a:solidFill>
                <a:latin typeface="Lucida Sans Unicode"/>
                <a:cs typeface="Lucida Sans Unicode"/>
              </a:rPr>
              <a:t>85M</a:t>
            </a:r>
            <a:r>
              <a:rPr dirty="0" sz="1650" spc="-3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content</a:t>
            </a:r>
            <a:r>
              <a:rPr dirty="0" sz="1650" spc="-3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creators</a:t>
            </a:r>
            <a:r>
              <a:rPr dirty="0" sz="1650" spc="-3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700">
                <a:solidFill>
                  <a:srgbClr val="0D0B28"/>
                </a:solidFill>
                <a:latin typeface="Lucida Sans Unicode"/>
                <a:cs typeface="Lucida Sans Unicode"/>
              </a:rPr>
              <a:t>·</a:t>
            </a:r>
            <a:r>
              <a:rPr dirty="0" sz="1650" spc="-30">
                <a:solidFill>
                  <a:srgbClr val="0D0B28"/>
                </a:solidFill>
                <a:latin typeface="Lucida Sans Unicode"/>
                <a:cs typeface="Lucida Sans Unicode"/>
              </a:rPr>
              <a:t> 500M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remote</a:t>
            </a:r>
            <a:r>
              <a:rPr dirty="0" sz="1650" spc="-3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workers</a:t>
            </a:r>
            <a:endParaRPr sz="1650">
              <a:latin typeface="Lucida Sans Unicode"/>
              <a:cs typeface="Lucida Sans Unicode"/>
            </a:endParaRPr>
          </a:p>
        </p:txBody>
      </p:sp>
      <p:pic>
        <p:nvPicPr>
          <p:cNvPr id="10" name="object 10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5394" y="9606975"/>
            <a:ext cx="771524" cy="46670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1863" y="476832"/>
            <a:ext cx="762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solidFill>
                  <a:srgbClr val="0D0B28"/>
                </a:solidFill>
                <a:latin typeface="Arial Black"/>
                <a:cs typeface="Arial Black"/>
              </a:rPr>
              <a:t>TRIPODS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197253" y="476832"/>
            <a:ext cx="11341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60">
                <a:solidFill>
                  <a:srgbClr val="0D0B28"/>
                </a:solidFill>
                <a:latin typeface="Arial Black"/>
                <a:cs typeface="Arial Black"/>
              </a:rPr>
              <a:t>August</a:t>
            </a:r>
            <a:r>
              <a:rPr dirty="0" sz="1200" spc="7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20">
                <a:solidFill>
                  <a:srgbClr val="0D0B28"/>
                </a:solidFill>
                <a:latin typeface="Arial Black"/>
                <a:cs typeface="Arial Black"/>
              </a:rPr>
              <a:t>2026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68363" y="476832"/>
            <a:ext cx="7429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0D0B28"/>
                </a:solidFill>
                <a:latin typeface="Arial Black"/>
                <a:cs typeface="Arial Black"/>
              </a:rPr>
              <a:t>Series</a:t>
            </a:r>
            <a:r>
              <a:rPr dirty="0" sz="1200" spc="18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50">
                <a:solidFill>
                  <a:srgbClr val="0D0B28"/>
                </a:solidFill>
                <a:latin typeface="Arial Black"/>
                <a:cs typeface="Arial Black"/>
              </a:rPr>
              <a:t>A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5855" y="1320800"/>
            <a:ext cx="8749665" cy="28771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250" spc="-840">
                <a:solidFill>
                  <a:srgbClr val="0D0B28"/>
                </a:solidFill>
                <a:latin typeface="Arial Black"/>
                <a:cs typeface="Arial Black"/>
              </a:rPr>
              <a:t>The</a:t>
            </a:r>
            <a:r>
              <a:rPr dirty="0" sz="11250" spc="-1820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1250" spc="-605">
                <a:solidFill>
                  <a:srgbClr val="0D0B28"/>
                </a:solidFill>
                <a:latin typeface="Arial Black"/>
                <a:cs typeface="Arial Black"/>
              </a:rPr>
              <a:t>Solution</a:t>
            </a:r>
            <a:endParaRPr sz="11250">
              <a:latin typeface="Arial Black"/>
              <a:cs typeface="Arial Black"/>
            </a:endParaRPr>
          </a:p>
          <a:p>
            <a:pPr marL="19050" marR="1852930">
              <a:lnSpc>
                <a:spcPct val="132600"/>
              </a:lnSpc>
              <a:spcBef>
                <a:spcPts val="1075"/>
              </a:spcBef>
            </a:pPr>
            <a:r>
              <a:rPr dirty="0" sz="1650" spc="-20">
                <a:solidFill>
                  <a:srgbClr val="0D0B28"/>
                </a:solidFill>
                <a:latin typeface="Lucida Sans Unicode"/>
                <a:cs typeface="Lucida Sans Unicode"/>
              </a:rPr>
              <a:t>Three</a:t>
            </a:r>
            <a:r>
              <a:rPr dirty="0" sz="1650" spc="-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55">
                <a:solidFill>
                  <a:srgbClr val="0D0B28"/>
                </a:solidFill>
                <a:latin typeface="Lucida Sans Unicode"/>
                <a:cs typeface="Lucida Sans Unicode"/>
              </a:rPr>
              <a:t>Smart</a:t>
            </a:r>
            <a:r>
              <a:rPr dirty="0" sz="1650" spc="-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Earbuds</a:t>
            </a:r>
            <a:r>
              <a:rPr dirty="0" sz="1650" spc="-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40">
                <a:solidFill>
                  <a:srgbClr val="0D0B28"/>
                </a:solidFill>
                <a:latin typeface="Lucida Sans Unicode"/>
                <a:cs typeface="Lucida Sans Unicode"/>
              </a:rPr>
              <a:t>in</a:t>
            </a:r>
            <a:r>
              <a:rPr dirty="0" sz="1650" spc="-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one</a:t>
            </a:r>
            <a:r>
              <a:rPr dirty="0" sz="1650" spc="-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case.</a:t>
            </a:r>
            <a:r>
              <a:rPr dirty="0" sz="1650" spc="-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90">
                <a:solidFill>
                  <a:srgbClr val="0D0B28"/>
                </a:solidFill>
                <a:latin typeface="Lucida Sans Unicode"/>
                <a:cs typeface="Lucida Sans Unicode"/>
              </a:rPr>
              <a:t>Wear</a:t>
            </a:r>
            <a:r>
              <a:rPr dirty="0" sz="1650" spc="-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370">
                <a:solidFill>
                  <a:srgbClr val="0D0B28"/>
                </a:solidFill>
                <a:latin typeface="Lucida Sans Unicode"/>
                <a:cs typeface="Lucida Sans Unicode"/>
              </a:rPr>
              <a:t>1,</a:t>
            </a:r>
            <a:r>
              <a:rPr dirty="0" sz="1650" spc="-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65">
                <a:solidFill>
                  <a:srgbClr val="0D0B28"/>
                </a:solidFill>
                <a:latin typeface="Lucida Sans Unicode"/>
                <a:cs typeface="Lucida Sans Unicode"/>
              </a:rPr>
              <a:t>2,</a:t>
            </a:r>
            <a:r>
              <a:rPr dirty="0" sz="1650" spc="-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30">
                <a:solidFill>
                  <a:srgbClr val="0D0B28"/>
                </a:solidFill>
                <a:latin typeface="Lucida Sans Unicode"/>
                <a:cs typeface="Lucida Sans Unicode"/>
              </a:rPr>
              <a:t>or</a:t>
            </a:r>
            <a:r>
              <a:rPr dirty="0" sz="1650" spc="-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all</a:t>
            </a:r>
            <a:r>
              <a:rPr dirty="0" sz="1650" spc="-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80">
                <a:solidFill>
                  <a:srgbClr val="0D0B28"/>
                </a:solidFill>
                <a:latin typeface="Lucida Sans Unicode"/>
                <a:cs typeface="Lucida Sans Unicode"/>
              </a:rPr>
              <a:t>3</a:t>
            </a:r>
            <a:r>
              <a:rPr dirty="0" sz="1650" spc="-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75">
                <a:solidFill>
                  <a:srgbClr val="0D0B28"/>
                </a:solidFill>
                <a:latin typeface="Lucida Sans Unicode"/>
                <a:cs typeface="Lucida Sans Unicode"/>
              </a:rPr>
              <a:t>based</a:t>
            </a:r>
            <a:r>
              <a:rPr dirty="0" sz="1650" spc="-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on</a:t>
            </a:r>
            <a:r>
              <a:rPr dirty="0" sz="1650" spc="-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0">
                <a:solidFill>
                  <a:srgbClr val="0D0B28"/>
                </a:solidFill>
                <a:latin typeface="Lucida Sans Unicode"/>
                <a:cs typeface="Lucida Sans Unicode"/>
              </a:rPr>
              <a:t>your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need.</a:t>
            </a:r>
            <a:r>
              <a:rPr dirty="0" sz="1650" spc="-4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55">
                <a:solidFill>
                  <a:srgbClr val="0D0B28"/>
                </a:solidFill>
                <a:latin typeface="Lucida Sans Unicode"/>
                <a:cs typeface="Lucida Sans Unicode"/>
              </a:rPr>
              <a:t>Third</a:t>
            </a:r>
            <a:r>
              <a:rPr dirty="0" sz="165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bud</a:t>
            </a:r>
            <a:r>
              <a:rPr dirty="0" sz="165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transforms</a:t>
            </a:r>
            <a:r>
              <a:rPr dirty="0" sz="165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0">
                <a:solidFill>
                  <a:srgbClr val="0D0B28"/>
                </a:solidFill>
                <a:latin typeface="Lucida Sans Unicode"/>
                <a:cs typeface="Lucida Sans Unicode"/>
              </a:rPr>
              <a:t>into</a:t>
            </a:r>
            <a:r>
              <a:rPr dirty="0" sz="165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200">
                <a:solidFill>
                  <a:srgbClr val="0D0B28"/>
                </a:solidFill>
                <a:latin typeface="Lucida Sans Unicode"/>
                <a:cs typeface="Lucida Sans Unicode"/>
              </a:rPr>
              <a:t>a</a:t>
            </a:r>
            <a:r>
              <a:rPr dirty="0" sz="165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0">
                <a:solidFill>
                  <a:srgbClr val="0D0B28"/>
                </a:solidFill>
                <a:latin typeface="Lucida Sans Unicode"/>
                <a:cs typeface="Lucida Sans Unicode"/>
              </a:rPr>
              <a:t>clip-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on</a:t>
            </a:r>
            <a:r>
              <a:rPr dirty="0" sz="165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wireless</a:t>
            </a:r>
            <a:r>
              <a:rPr dirty="0" sz="165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microphone</a:t>
            </a:r>
            <a:r>
              <a:rPr dirty="0" sz="165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0">
                <a:solidFill>
                  <a:srgbClr val="0D0B28"/>
                </a:solidFill>
                <a:latin typeface="Lucida Sans Unicode"/>
                <a:cs typeface="Lucida Sans Unicode"/>
              </a:rPr>
              <a:t>with </a:t>
            </a:r>
            <a:r>
              <a:rPr dirty="0" sz="1650" spc="45">
                <a:solidFill>
                  <a:srgbClr val="0D0B28"/>
                </a:solidFill>
                <a:latin typeface="Lucida Sans Unicode"/>
                <a:cs typeface="Lucida Sans Unicode"/>
              </a:rPr>
              <a:t>seamless</a:t>
            </a:r>
            <a:r>
              <a:rPr dirty="0" sz="1650" spc="-7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switching</a:t>
            </a:r>
            <a:r>
              <a:rPr dirty="0" sz="1650" spc="-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45">
                <a:solidFill>
                  <a:srgbClr val="0D0B28"/>
                </a:solidFill>
                <a:latin typeface="Lucida Sans Unicode"/>
                <a:cs typeface="Lucida Sans Unicode"/>
              </a:rPr>
              <a:t>between</a:t>
            </a:r>
            <a:r>
              <a:rPr dirty="0" sz="1650" spc="-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0">
                <a:solidFill>
                  <a:srgbClr val="0D0B28"/>
                </a:solidFill>
                <a:latin typeface="Lucida Sans Unicode"/>
                <a:cs typeface="Lucida Sans Unicode"/>
              </a:rPr>
              <a:t>listening</a:t>
            </a:r>
            <a:r>
              <a:rPr dirty="0" sz="1650" spc="-7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85">
                <a:solidFill>
                  <a:srgbClr val="0D0B28"/>
                </a:solidFill>
                <a:latin typeface="Lucida Sans Unicode"/>
                <a:cs typeface="Lucida Sans Unicode"/>
              </a:rPr>
              <a:t>and</a:t>
            </a:r>
            <a:r>
              <a:rPr dirty="0" sz="1650" spc="-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recording</a:t>
            </a:r>
            <a:r>
              <a:rPr dirty="0" sz="1650" spc="-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modes.</a:t>
            </a:r>
            <a:endParaRPr sz="1650">
              <a:latin typeface="Lucida Sans Unicode"/>
              <a:cs typeface="Lucida Sans Unicode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76242" y="6264310"/>
            <a:ext cx="3047999" cy="234314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60767" y="6334033"/>
            <a:ext cx="3619499" cy="220025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616086" y="6193901"/>
            <a:ext cx="3228989" cy="247649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8250479" y="9012473"/>
            <a:ext cx="1836420" cy="276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50" spc="-85">
                <a:solidFill>
                  <a:srgbClr val="0D0B28"/>
                </a:solidFill>
                <a:latin typeface="Arial Black"/>
                <a:cs typeface="Arial Black"/>
              </a:rPr>
              <a:t>Safety</a:t>
            </a:r>
            <a:r>
              <a:rPr dirty="0" sz="1650" spc="-204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650" spc="-155">
                <a:solidFill>
                  <a:srgbClr val="0D0B28"/>
                </a:solidFill>
                <a:latin typeface="Arial Black"/>
                <a:cs typeface="Arial Black"/>
              </a:rPr>
              <a:t>&amp;</a:t>
            </a:r>
            <a:r>
              <a:rPr dirty="0" sz="1650" spc="-200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650" spc="-70">
                <a:solidFill>
                  <a:srgbClr val="0D0B28"/>
                </a:solidFill>
                <a:latin typeface="Arial Black"/>
                <a:cs typeface="Arial Black"/>
              </a:rPr>
              <a:t>Security</a:t>
            </a:r>
            <a:endParaRPr sz="165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19508" y="9012473"/>
            <a:ext cx="2568575" cy="276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50">
                <a:solidFill>
                  <a:srgbClr val="0D0B28"/>
                </a:solidFill>
                <a:latin typeface="Arial Black"/>
                <a:cs typeface="Arial Black"/>
              </a:rPr>
              <a:t>AI-</a:t>
            </a:r>
            <a:r>
              <a:rPr dirty="0" sz="1650" spc="-105">
                <a:solidFill>
                  <a:srgbClr val="0D0B28"/>
                </a:solidFill>
                <a:latin typeface="Arial Black"/>
                <a:cs typeface="Arial Black"/>
              </a:rPr>
              <a:t>Powered</a:t>
            </a:r>
            <a:r>
              <a:rPr dirty="0" sz="1650" spc="-70">
                <a:solidFill>
                  <a:srgbClr val="0D0B28"/>
                </a:solidFill>
                <a:latin typeface="Arial Black"/>
                <a:cs typeface="Arial Black"/>
              </a:rPr>
              <a:t> Intelligence</a:t>
            </a:r>
            <a:endParaRPr sz="165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513419" y="9012473"/>
            <a:ext cx="1440180" cy="276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50" spc="125">
                <a:solidFill>
                  <a:srgbClr val="0D0B28"/>
                </a:solidFill>
                <a:latin typeface="Arial Black"/>
                <a:cs typeface="Arial Black"/>
              </a:rPr>
              <a:t>3-</a:t>
            </a:r>
            <a:r>
              <a:rPr dirty="0" sz="1650" spc="95">
                <a:solidFill>
                  <a:srgbClr val="0D0B28"/>
                </a:solidFill>
                <a:latin typeface="Arial Black"/>
                <a:cs typeface="Arial Black"/>
              </a:rPr>
              <a:t>in-</a:t>
            </a:r>
            <a:r>
              <a:rPr dirty="0" sz="1650" spc="-484">
                <a:solidFill>
                  <a:srgbClr val="0D0B28"/>
                </a:solidFill>
                <a:latin typeface="Arial Black"/>
                <a:cs typeface="Arial Black"/>
              </a:rPr>
              <a:t>1</a:t>
            </a:r>
            <a:r>
              <a:rPr dirty="0" sz="1650" spc="-220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650" spc="-55">
                <a:solidFill>
                  <a:srgbClr val="0D0B28"/>
                </a:solidFill>
                <a:latin typeface="Arial Black"/>
                <a:cs typeface="Arial Black"/>
              </a:rPr>
              <a:t>Design</a:t>
            </a:r>
            <a:endParaRPr sz="1650">
              <a:latin typeface="Arial Black"/>
              <a:cs typeface="Arial Black"/>
            </a:endParaRPr>
          </a:p>
        </p:txBody>
      </p:sp>
      <p:pic>
        <p:nvPicPr>
          <p:cNvPr id="12" name="object 12">
            <a:hlinkClick r:id="rId5"/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5394" y="9606975"/>
            <a:ext cx="771524" cy="46670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1863" y="476832"/>
            <a:ext cx="762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solidFill>
                  <a:srgbClr val="0D0B28"/>
                </a:solidFill>
                <a:latin typeface="Arial Black"/>
                <a:cs typeface="Arial Black"/>
              </a:rPr>
              <a:t>TRIPODS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197253" y="476832"/>
            <a:ext cx="11341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60">
                <a:solidFill>
                  <a:srgbClr val="0D0B28"/>
                </a:solidFill>
                <a:latin typeface="Arial Black"/>
                <a:cs typeface="Arial Black"/>
              </a:rPr>
              <a:t>August</a:t>
            </a:r>
            <a:r>
              <a:rPr dirty="0" sz="1200" spc="7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20">
                <a:solidFill>
                  <a:srgbClr val="0D0B28"/>
                </a:solidFill>
                <a:latin typeface="Arial Black"/>
                <a:cs typeface="Arial Black"/>
              </a:rPr>
              <a:t>2026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68363" y="476832"/>
            <a:ext cx="7429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0D0B28"/>
                </a:solidFill>
                <a:latin typeface="Arial Black"/>
                <a:cs typeface="Arial Black"/>
              </a:rPr>
              <a:t>Series</a:t>
            </a:r>
            <a:r>
              <a:rPr dirty="0" sz="1200" spc="18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50">
                <a:solidFill>
                  <a:srgbClr val="0D0B28"/>
                </a:solidFill>
                <a:latin typeface="Arial Black"/>
                <a:cs typeface="Arial Black"/>
              </a:rPr>
              <a:t>A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9800" y="1320800"/>
            <a:ext cx="4229100" cy="1739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250" spc="-430">
                <a:solidFill>
                  <a:srgbClr val="0D0B28"/>
                </a:solidFill>
                <a:latin typeface="Arial Black"/>
                <a:cs typeface="Arial Black"/>
              </a:rPr>
              <a:t>Audio</a:t>
            </a:r>
            <a:endParaRPr sz="1125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52500" y="3429000"/>
            <a:ext cx="5238750" cy="561975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323850" rIns="0" bIns="0" rtlCol="0" vert="horz">
            <a:spAutoFit/>
          </a:bodyPr>
          <a:lstStyle/>
          <a:p>
            <a:pPr marL="381000">
              <a:lnSpc>
                <a:spcPct val="100000"/>
              </a:lnSpc>
              <a:spcBef>
                <a:spcPts val="2550"/>
              </a:spcBef>
            </a:pPr>
            <a:r>
              <a:rPr dirty="0" sz="3000" spc="-105">
                <a:solidFill>
                  <a:srgbClr val="FF4D57"/>
                </a:solidFill>
                <a:latin typeface="Arial Black"/>
                <a:cs typeface="Arial Black"/>
              </a:rPr>
              <a:t>Premium</a:t>
            </a:r>
            <a:r>
              <a:rPr dirty="0" sz="3000" spc="-430">
                <a:solidFill>
                  <a:srgbClr val="FF4D57"/>
                </a:solidFill>
                <a:latin typeface="Arial Black"/>
                <a:cs typeface="Arial Black"/>
              </a:rPr>
              <a:t> </a:t>
            </a:r>
            <a:r>
              <a:rPr dirty="0" sz="3000" spc="-20">
                <a:solidFill>
                  <a:srgbClr val="FF4D57"/>
                </a:solidFill>
                <a:latin typeface="Arial Black"/>
                <a:cs typeface="Arial Black"/>
              </a:rPr>
              <a:t>Sound</a:t>
            </a:r>
            <a:endParaRPr sz="3000">
              <a:latin typeface="Arial Black"/>
              <a:cs typeface="Arial Black"/>
            </a:endParaRPr>
          </a:p>
          <a:p>
            <a:pPr marL="518795" indent="-144145">
              <a:lnSpc>
                <a:spcPct val="100000"/>
              </a:lnSpc>
              <a:spcBef>
                <a:spcPts val="2325"/>
              </a:spcBef>
              <a:buChar char="•"/>
              <a:tabLst>
                <a:tab pos="518795" algn="l"/>
              </a:tabLst>
            </a:pP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Adaptive</a:t>
            </a:r>
            <a:r>
              <a:rPr dirty="0" sz="1650" spc="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Active</a:t>
            </a:r>
            <a:r>
              <a:rPr dirty="0" sz="1650" spc="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0">
                <a:solidFill>
                  <a:srgbClr val="0D0B28"/>
                </a:solidFill>
                <a:latin typeface="Lucida Sans Unicode"/>
                <a:cs typeface="Lucida Sans Unicode"/>
              </a:rPr>
              <a:t>Noise</a:t>
            </a:r>
            <a:r>
              <a:rPr dirty="0" sz="1650" spc="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Cancellation</a:t>
            </a:r>
            <a:endParaRPr sz="1650">
              <a:latin typeface="Lucida Sans Unicode"/>
              <a:cs typeface="Lucida Sans Unicode"/>
            </a:endParaRPr>
          </a:p>
          <a:p>
            <a:pPr marL="518795" indent="-144145">
              <a:lnSpc>
                <a:spcPct val="100000"/>
              </a:lnSpc>
              <a:spcBef>
                <a:spcPts val="645"/>
              </a:spcBef>
              <a:buChar char="•"/>
              <a:tabLst>
                <a:tab pos="518795" algn="l"/>
              </a:tabLst>
            </a:pP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Transparency</a:t>
            </a:r>
            <a:r>
              <a:rPr dirty="0" sz="1650" spc="24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0">
                <a:solidFill>
                  <a:srgbClr val="0D0B28"/>
                </a:solidFill>
                <a:latin typeface="Lucida Sans Unicode"/>
                <a:cs typeface="Lucida Sans Unicode"/>
              </a:rPr>
              <a:t>Mode</a:t>
            </a:r>
            <a:endParaRPr sz="1650">
              <a:latin typeface="Lucida Sans Unicode"/>
              <a:cs typeface="Lucida Sans Unicode"/>
            </a:endParaRPr>
          </a:p>
          <a:p>
            <a:pPr marL="518795" indent="-144145">
              <a:lnSpc>
                <a:spcPct val="100000"/>
              </a:lnSpc>
              <a:spcBef>
                <a:spcPts val="645"/>
              </a:spcBef>
              <a:buChar char="•"/>
              <a:tabLst>
                <a:tab pos="518795" algn="l"/>
              </a:tabLst>
            </a:pP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Spatial</a:t>
            </a:r>
            <a:r>
              <a:rPr dirty="0" sz="165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Audio</a:t>
            </a:r>
            <a:r>
              <a:rPr dirty="0" sz="165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with</a:t>
            </a:r>
            <a:r>
              <a:rPr dirty="0" sz="1650" spc="-3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80">
                <a:solidFill>
                  <a:srgbClr val="0D0B28"/>
                </a:solidFill>
                <a:latin typeface="Lucida Sans Unicode"/>
                <a:cs typeface="Lucida Sans Unicode"/>
              </a:rPr>
              <a:t>head</a:t>
            </a:r>
            <a:r>
              <a:rPr dirty="0" sz="165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tracking</a:t>
            </a:r>
            <a:endParaRPr sz="1650">
              <a:latin typeface="Lucida Sans Unicode"/>
              <a:cs typeface="Lucida Sans Unicode"/>
            </a:endParaRPr>
          </a:p>
          <a:p>
            <a:pPr marL="518795" indent="-144145">
              <a:lnSpc>
                <a:spcPct val="100000"/>
              </a:lnSpc>
              <a:spcBef>
                <a:spcPts val="720"/>
              </a:spcBef>
              <a:buChar char="•"/>
              <a:tabLst>
                <a:tab pos="518795" algn="l"/>
              </a:tabLst>
            </a:pPr>
            <a:r>
              <a:rPr dirty="0" sz="1650" spc="-50">
                <a:solidFill>
                  <a:srgbClr val="0D0B28"/>
                </a:solidFill>
                <a:latin typeface="Lucida Sans Unicode"/>
                <a:cs typeface="Lucida Sans Unicode"/>
              </a:rPr>
              <a:t>Low-</a:t>
            </a:r>
            <a:r>
              <a:rPr dirty="0" sz="1650" spc="45">
                <a:solidFill>
                  <a:srgbClr val="0D0B28"/>
                </a:solidFill>
                <a:latin typeface="Lucida Sans Unicode"/>
                <a:cs typeface="Lucida Sans Unicode"/>
              </a:rPr>
              <a:t>latency</a:t>
            </a:r>
            <a:r>
              <a:rPr dirty="0" sz="1650" spc="-6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65">
                <a:solidFill>
                  <a:srgbClr val="0D0B28"/>
                </a:solidFill>
                <a:latin typeface="Lucida Sans Unicode"/>
                <a:cs typeface="Lucida Sans Unicode"/>
              </a:rPr>
              <a:t>Gaming</a:t>
            </a:r>
            <a:r>
              <a:rPr dirty="0" sz="1650" spc="-6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Mode</a:t>
            </a:r>
            <a:r>
              <a:rPr dirty="0" sz="1650" spc="-6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(&lt;40ms)</a:t>
            </a:r>
            <a:endParaRPr sz="1650">
              <a:latin typeface="Lucida Sans Unicode"/>
              <a:cs typeface="Lucida Sans Unicode"/>
            </a:endParaRPr>
          </a:p>
          <a:p>
            <a:pPr marL="518795" indent="-144145">
              <a:lnSpc>
                <a:spcPct val="100000"/>
              </a:lnSpc>
              <a:spcBef>
                <a:spcPts val="645"/>
              </a:spcBef>
              <a:buChar char="•"/>
              <a:tabLst>
                <a:tab pos="518795" algn="l"/>
              </a:tabLst>
            </a:pP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Wind-noise</a:t>
            </a:r>
            <a:r>
              <a:rPr dirty="0" sz="1650" spc="-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reduction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24640" y="3429000"/>
            <a:ext cx="5238750" cy="561975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323850" rIns="0" bIns="0" rtlCol="0" vert="horz">
            <a:spAutoFit/>
          </a:bodyPr>
          <a:lstStyle/>
          <a:p>
            <a:pPr marL="381000">
              <a:lnSpc>
                <a:spcPct val="100000"/>
              </a:lnSpc>
              <a:spcBef>
                <a:spcPts val="2550"/>
              </a:spcBef>
            </a:pPr>
            <a:r>
              <a:rPr dirty="0" sz="3000" spc="-120">
                <a:solidFill>
                  <a:srgbClr val="FF4D57"/>
                </a:solidFill>
                <a:latin typeface="Arial Black"/>
                <a:cs typeface="Arial Black"/>
              </a:rPr>
              <a:t>Durability</a:t>
            </a:r>
            <a:r>
              <a:rPr dirty="0" sz="3000" spc="-450">
                <a:solidFill>
                  <a:srgbClr val="FF4D57"/>
                </a:solidFill>
                <a:latin typeface="Arial Black"/>
                <a:cs typeface="Arial Black"/>
              </a:rPr>
              <a:t> </a:t>
            </a:r>
            <a:r>
              <a:rPr dirty="0" sz="3000" spc="-295">
                <a:solidFill>
                  <a:srgbClr val="FF4D57"/>
                </a:solidFill>
                <a:latin typeface="Arial Black"/>
                <a:cs typeface="Arial Black"/>
              </a:rPr>
              <a:t>&amp;</a:t>
            </a:r>
            <a:r>
              <a:rPr dirty="0" sz="3000" spc="-445">
                <a:solidFill>
                  <a:srgbClr val="FF4D57"/>
                </a:solidFill>
                <a:latin typeface="Arial Black"/>
                <a:cs typeface="Arial Black"/>
              </a:rPr>
              <a:t> </a:t>
            </a:r>
            <a:r>
              <a:rPr dirty="0" sz="3000" spc="-10">
                <a:solidFill>
                  <a:srgbClr val="FF4D57"/>
                </a:solidFill>
                <a:latin typeface="Arial Black"/>
                <a:cs typeface="Arial Black"/>
              </a:rPr>
              <a:t>Battery</a:t>
            </a:r>
            <a:endParaRPr sz="3000">
              <a:latin typeface="Arial Black"/>
              <a:cs typeface="Arial Black"/>
            </a:endParaRPr>
          </a:p>
          <a:p>
            <a:pPr marL="518795" indent="-144145">
              <a:lnSpc>
                <a:spcPct val="100000"/>
              </a:lnSpc>
              <a:spcBef>
                <a:spcPts val="2325"/>
              </a:spcBef>
              <a:buChar char="•"/>
              <a:tabLst>
                <a:tab pos="518795" algn="l"/>
              </a:tabLst>
            </a:pPr>
            <a:r>
              <a:rPr dirty="0" sz="1650" spc="-70">
                <a:solidFill>
                  <a:srgbClr val="0D0B28"/>
                </a:solidFill>
                <a:latin typeface="Lucida Sans Unicode"/>
                <a:cs typeface="Lucida Sans Unicode"/>
              </a:rPr>
              <a:t>IPX7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 water</a:t>
            </a:r>
            <a:r>
              <a:rPr dirty="0" sz="1650" spc="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resistance</a:t>
            </a:r>
            <a:endParaRPr sz="1650">
              <a:latin typeface="Lucida Sans Unicode"/>
              <a:cs typeface="Lucida Sans Unicode"/>
            </a:endParaRPr>
          </a:p>
          <a:p>
            <a:pPr marL="518795" indent="-144145">
              <a:lnSpc>
                <a:spcPct val="100000"/>
              </a:lnSpc>
              <a:spcBef>
                <a:spcPts val="645"/>
              </a:spcBef>
              <a:buChar char="•"/>
              <a:tabLst>
                <a:tab pos="518795" algn="l"/>
              </a:tabLst>
            </a:pPr>
            <a:r>
              <a:rPr dirty="0" sz="1650" spc="-220">
                <a:solidFill>
                  <a:srgbClr val="0D0B28"/>
                </a:solidFill>
                <a:latin typeface="Lucida Sans Unicode"/>
                <a:cs typeface="Lucida Sans Unicode"/>
              </a:rPr>
              <a:t>10-</a:t>
            </a:r>
            <a:r>
              <a:rPr dirty="0" sz="1650" spc="-320">
                <a:solidFill>
                  <a:srgbClr val="0D0B28"/>
                </a:solidFill>
                <a:latin typeface="Lucida Sans Unicode"/>
                <a:cs typeface="Lucida Sans Unicode"/>
              </a:rPr>
              <a:t>12</a:t>
            </a:r>
            <a:r>
              <a:rPr dirty="0" sz="1650" spc="-7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hours</a:t>
            </a:r>
            <a:r>
              <a:rPr dirty="0" sz="1650" spc="-7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per</a:t>
            </a:r>
            <a:r>
              <a:rPr dirty="0" sz="1650" spc="-7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5">
                <a:solidFill>
                  <a:srgbClr val="0D0B28"/>
                </a:solidFill>
                <a:latin typeface="Lucida Sans Unicode"/>
                <a:cs typeface="Lucida Sans Unicode"/>
              </a:rPr>
              <a:t>bud</a:t>
            </a:r>
            <a:endParaRPr sz="1650">
              <a:latin typeface="Lucida Sans Unicode"/>
              <a:cs typeface="Lucida Sans Unicode"/>
            </a:endParaRPr>
          </a:p>
          <a:p>
            <a:pPr marL="518795" indent="-144145">
              <a:lnSpc>
                <a:spcPct val="100000"/>
              </a:lnSpc>
              <a:spcBef>
                <a:spcPts val="645"/>
              </a:spcBef>
              <a:buChar char="•"/>
              <a:tabLst>
                <a:tab pos="518795" algn="l"/>
              </a:tabLst>
            </a:pPr>
            <a:r>
              <a:rPr dirty="0" sz="1650" spc="-90">
                <a:solidFill>
                  <a:srgbClr val="0D0B28"/>
                </a:solidFill>
                <a:latin typeface="Lucida Sans Unicode"/>
                <a:cs typeface="Lucida Sans Unicode"/>
              </a:rPr>
              <a:t>50+</a:t>
            </a:r>
            <a:r>
              <a:rPr dirty="0" sz="1650" spc="-3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hours</a:t>
            </a:r>
            <a:r>
              <a:rPr dirty="0" sz="1650" spc="-3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with</a:t>
            </a:r>
            <a:r>
              <a:rPr dirty="0" sz="1650" spc="-3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charging</a:t>
            </a:r>
            <a:r>
              <a:rPr dirty="0" sz="1650" spc="-3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75">
                <a:solidFill>
                  <a:srgbClr val="0D0B28"/>
                </a:solidFill>
                <a:latin typeface="Lucida Sans Unicode"/>
                <a:cs typeface="Lucida Sans Unicode"/>
              </a:rPr>
              <a:t>case</a:t>
            </a:r>
            <a:endParaRPr sz="1650">
              <a:latin typeface="Lucida Sans Unicode"/>
              <a:cs typeface="Lucida Sans Unicode"/>
            </a:endParaRPr>
          </a:p>
          <a:p>
            <a:pPr marL="518795" indent="-144145">
              <a:lnSpc>
                <a:spcPct val="100000"/>
              </a:lnSpc>
              <a:spcBef>
                <a:spcPts val="720"/>
              </a:spcBef>
              <a:buChar char="•"/>
              <a:tabLst>
                <a:tab pos="518795" algn="l"/>
              </a:tabLst>
            </a:pP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Fast</a:t>
            </a:r>
            <a:r>
              <a:rPr dirty="0" sz="1650" spc="-5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charge:</a:t>
            </a:r>
            <a:r>
              <a:rPr dirty="0" sz="1650" spc="-5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75">
                <a:solidFill>
                  <a:srgbClr val="0D0B28"/>
                </a:solidFill>
                <a:latin typeface="Lucida Sans Unicode"/>
                <a:cs typeface="Lucida Sans Unicode"/>
              </a:rPr>
              <a:t>10</a:t>
            </a:r>
            <a:r>
              <a:rPr dirty="0" sz="1650" spc="-5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min</a:t>
            </a:r>
            <a:r>
              <a:rPr dirty="0" sz="1650" spc="-5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40">
                <a:solidFill>
                  <a:srgbClr val="0D0B28"/>
                </a:solidFill>
                <a:latin typeface="Lucida Sans Unicode"/>
                <a:cs typeface="Lucida Sans Unicode"/>
              </a:rPr>
              <a:t>=</a:t>
            </a:r>
            <a:r>
              <a:rPr dirty="0" sz="1650" spc="-5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0">
                <a:solidFill>
                  <a:srgbClr val="0D0B28"/>
                </a:solidFill>
                <a:latin typeface="Lucida Sans Unicode"/>
                <a:cs typeface="Lucida Sans Unicode"/>
              </a:rPr>
              <a:t>2</a:t>
            </a:r>
            <a:r>
              <a:rPr dirty="0" sz="1650" spc="-5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5">
                <a:solidFill>
                  <a:srgbClr val="0D0B28"/>
                </a:solidFill>
                <a:latin typeface="Lucida Sans Unicode"/>
                <a:cs typeface="Lucida Sans Unicode"/>
              </a:rPr>
              <a:t>hrs</a:t>
            </a:r>
            <a:endParaRPr sz="1650">
              <a:latin typeface="Lucida Sans Unicode"/>
              <a:cs typeface="Lucida Sans Unicode"/>
            </a:endParaRPr>
          </a:p>
          <a:p>
            <a:pPr marL="518795" indent="-144145">
              <a:lnSpc>
                <a:spcPct val="100000"/>
              </a:lnSpc>
              <a:spcBef>
                <a:spcPts val="645"/>
              </a:spcBef>
              <a:buChar char="•"/>
              <a:tabLst>
                <a:tab pos="518795" algn="l"/>
              </a:tabLst>
            </a:pP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Wireless</a:t>
            </a:r>
            <a:r>
              <a:rPr dirty="0" sz="1650" spc="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charging</a:t>
            </a:r>
            <a:r>
              <a:rPr dirty="0" sz="1650" spc="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compatible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096750" y="3429000"/>
            <a:ext cx="5238750" cy="561975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323850" rIns="0" bIns="0" rtlCol="0" vert="horz">
            <a:spAutoFit/>
          </a:bodyPr>
          <a:lstStyle/>
          <a:p>
            <a:pPr marL="381000">
              <a:lnSpc>
                <a:spcPct val="100000"/>
              </a:lnSpc>
              <a:spcBef>
                <a:spcPts val="2550"/>
              </a:spcBef>
            </a:pPr>
            <a:r>
              <a:rPr dirty="0" sz="3000" spc="-50">
                <a:solidFill>
                  <a:srgbClr val="FF4D57"/>
                </a:solidFill>
                <a:latin typeface="Arial Black"/>
                <a:cs typeface="Arial Black"/>
              </a:rPr>
              <a:t>Connectivity</a:t>
            </a:r>
            <a:endParaRPr sz="3000">
              <a:latin typeface="Arial Black"/>
              <a:cs typeface="Arial Black"/>
            </a:endParaRPr>
          </a:p>
          <a:p>
            <a:pPr marL="518795" indent="-144145">
              <a:lnSpc>
                <a:spcPct val="100000"/>
              </a:lnSpc>
              <a:spcBef>
                <a:spcPts val="2325"/>
              </a:spcBef>
              <a:buChar char="•"/>
              <a:tabLst>
                <a:tab pos="518795" algn="l"/>
              </a:tabLst>
            </a:pP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Bluetooth</a:t>
            </a:r>
            <a:r>
              <a:rPr dirty="0" sz="1650" spc="-8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5">
                <a:solidFill>
                  <a:srgbClr val="0D0B28"/>
                </a:solidFill>
                <a:latin typeface="Lucida Sans Unicode"/>
                <a:cs typeface="Lucida Sans Unicode"/>
              </a:rPr>
              <a:t>5.4</a:t>
            </a:r>
            <a:endParaRPr sz="1650">
              <a:latin typeface="Lucida Sans Unicode"/>
              <a:cs typeface="Lucida Sans Unicode"/>
            </a:endParaRPr>
          </a:p>
          <a:p>
            <a:pPr marL="518795" indent="-144145">
              <a:lnSpc>
                <a:spcPct val="100000"/>
              </a:lnSpc>
              <a:spcBef>
                <a:spcPts val="645"/>
              </a:spcBef>
              <a:buChar char="•"/>
              <a:tabLst>
                <a:tab pos="518795" algn="l"/>
              </a:tabLst>
            </a:pPr>
            <a:r>
              <a:rPr dirty="0" sz="1650" spc="-60">
                <a:solidFill>
                  <a:srgbClr val="0D0B28"/>
                </a:solidFill>
                <a:latin typeface="Lucida Sans Unicode"/>
                <a:cs typeface="Lucida Sans Unicode"/>
              </a:rPr>
              <a:t>Multi-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device</a:t>
            </a:r>
            <a:r>
              <a:rPr dirty="0" sz="1650" spc="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55">
                <a:solidFill>
                  <a:srgbClr val="0D0B28"/>
                </a:solidFill>
                <a:latin typeface="Lucida Sans Unicode"/>
                <a:cs typeface="Lucida Sans Unicode"/>
              </a:rPr>
              <a:t>(3</a:t>
            </a:r>
            <a:r>
              <a:rPr dirty="0" sz="1650" spc="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simultaneous)</a:t>
            </a:r>
            <a:endParaRPr sz="1650">
              <a:latin typeface="Lucida Sans Unicode"/>
              <a:cs typeface="Lucida Sans Unicode"/>
            </a:endParaRPr>
          </a:p>
          <a:p>
            <a:pPr marL="518795" indent="-144145">
              <a:lnSpc>
                <a:spcPct val="100000"/>
              </a:lnSpc>
              <a:spcBef>
                <a:spcPts val="645"/>
              </a:spcBef>
              <a:buChar char="•"/>
              <a:tabLst>
                <a:tab pos="518795" algn="l"/>
              </a:tabLst>
            </a:pP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Voice</a:t>
            </a:r>
            <a:r>
              <a:rPr dirty="0" sz="1650" spc="7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assistant</a:t>
            </a:r>
            <a:r>
              <a:rPr dirty="0" sz="1650" spc="8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integration</a:t>
            </a:r>
            <a:endParaRPr sz="1650">
              <a:latin typeface="Lucida Sans Unicode"/>
              <a:cs typeface="Lucida Sans Unicode"/>
            </a:endParaRPr>
          </a:p>
          <a:p>
            <a:pPr marL="518795" indent="-144145">
              <a:lnSpc>
                <a:spcPct val="100000"/>
              </a:lnSpc>
              <a:spcBef>
                <a:spcPts val="720"/>
              </a:spcBef>
              <a:buChar char="•"/>
              <a:tabLst>
                <a:tab pos="518795" algn="l"/>
              </a:tabLst>
            </a:pP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Gesture</a:t>
            </a:r>
            <a:r>
              <a:rPr dirty="0" sz="1650" spc="-2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85">
                <a:solidFill>
                  <a:srgbClr val="0D0B28"/>
                </a:solidFill>
                <a:latin typeface="Lucida Sans Unicode"/>
                <a:cs typeface="Lucida Sans Unicode"/>
              </a:rPr>
              <a:t>and</a:t>
            </a:r>
            <a:r>
              <a:rPr dirty="0" sz="1650" spc="-1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touch</a:t>
            </a:r>
            <a:r>
              <a:rPr dirty="0" sz="1650" spc="-1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controls</a:t>
            </a:r>
            <a:endParaRPr sz="1650">
              <a:latin typeface="Lucida Sans Unicode"/>
              <a:cs typeface="Lucida Sans Unicode"/>
            </a:endParaRPr>
          </a:p>
        </p:txBody>
      </p:sp>
      <p:pic>
        <p:nvPicPr>
          <p:cNvPr id="9" name="object 9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5394" y="9606975"/>
            <a:ext cx="771524" cy="46670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1863" y="476832"/>
            <a:ext cx="762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solidFill>
                  <a:srgbClr val="0D0B28"/>
                </a:solidFill>
                <a:latin typeface="Arial Black"/>
                <a:cs typeface="Arial Black"/>
              </a:rPr>
              <a:t>TRIPODS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197253" y="476832"/>
            <a:ext cx="11341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60">
                <a:solidFill>
                  <a:srgbClr val="0D0B28"/>
                </a:solidFill>
                <a:latin typeface="Arial Black"/>
                <a:cs typeface="Arial Black"/>
              </a:rPr>
              <a:t>August</a:t>
            </a:r>
            <a:r>
              <a:rPr dirty="0" sz="1200" spc="7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20">
                <a:solidFill>
                  <a:srgbClr val="0D0B28"/>
                </a:solidFill>
                <a:latin typeface="Arial Black"/>
                <a:cs typeface="Arial Black"/>
              </a:rPr>
              <a:t>2026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68363" y="476832"/>
            <a:ext cx="7429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0D0B28"/>
                </a:solidFill>
                <a:latin typeface="Arial Black"/>
                <a:cs typeface="Arial Black"/>
              </a:rPr>
              <a:t>Series</a:t>
            </a:r>
            <a:r>
              <a:rPr dirty="0" sz="1200" spc="18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50">
                <a:solidFill>
                  <a:srgbClr val="0D0B28"/>
                </a:solidFill>
                <a:latin typeface="Arial Black"/>
                <a:cs typeface="Arial Black"/>
              </a:rPr>
              <a:t>A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9800" y="1320800"/>
            <a:ext cx="7980680" cy="1739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250" spc="-925">
                <a:solidFill>
                  <a:srgbClr val="0D0B28"/>
                </a:solidFill>
                <a:latin typeface="Arial Black"/>
                <a:cs typeface="Arial Black"/>
              </a:rPr>
              <a:t>AI</a:t>
            </a:r>
            <a:r>
              <a:rPr dirty="0" sz="11250" spc="-1814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1250" spc="-670">
                <a:solidFill>
                  <a:srgbClr val="0D0B28"/>
                </a:solidFill>
                <a:latin typeface="Arial Black"/>
                <a:cs typeface="Arial Black"/>
              </a:rPr>
              <a:t>Features</a:t>
            </a:r>
            <a:endParaRPr sz="1125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52500" y="3429000"/>
            <a:ext cx="5238750" cy="561975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323850" rIns="0" bIns="0" rtlCol="0" vert="horz">
            <a:spAutoFit/>
          </a:bodyPr>
          <a:lstStyle/>
          <a:p>
            <a:pPr marL="381000">
              <a:lnSpc>
                <a:spcPct val="100000"/>
              </a:lnSpc>
              <a:spcBef>
                <a:spcPts val="2550"/>
              </a:spcBef>
            </a:pPr>
            <a:r>
              <a:rPr dirty="0" sz="3000" spc="-245">
                <a:solidFill>
                  <a:srgbClr val="FF4D57"/>
                </a:solidFill>
                <a:latin typeface="Arial Black"/>
                <a:cs typeface="Arial Black"/>
              </a:rPr>
              <a:t>AI</a:t>
            </a:r>
            <a:r>
              <a:rPr dirty="0" sz="3000" spc="-445">
                <a:solidFill>
                  <a:srgbClr val="FF4D57"/>
                </a:solidFill>
                <a:latin typeface="Arial Black"/>
                <a:cs typeface="Arial Black"/>
              </a:rPr>
              <a:t> </a:t>
            </a:r>
            <a:r>
              <a:rPr dirty="0" sz="3000" spc="-170">
                <a:solidFill>
                  <a:srgbClr val="FF4D57"/>
                </a:solidFill>
                <a:latin typeface="Arial Black"/>
                <a:cs typeface="Arial Black"/>
              </a:rPr>
              <a:t>Recording</a:t>
            </a:r>
            <a:r>
              <a:rPr dirty="0" sz="3000" spc="-440">
                <a:solidFill>
                  <a:srgbClr val="FF4D57"/>
                </a:solidFill>
                <a:latin typeface="Arial Black"/>
                <a:cs typeface="Arial Black"/>
              </a:rPr>
              <a:t> </a:t>
            </a:r>
            <a:r>
              <a:rPr dirty="0" sz="3000" spc="-10">
                <a:solidFill>
                  <a:srgbClr val="FF4D57"/>
                </a:solidFill>
                <a:latin typeface="Arial Black"/>
                <a:cs typeface="Arial Black"/>
              </a:rPr>
              <a:t>Studio</a:t>
            </a:r>
            <a:endParaRPr sz="3000">
              <a:latin typeface="Arial Black"/>
              <a:cs typeface="Arial Black"/>
            </a:endParaRPr>
          </a:p>
          <a:p>
            <a:pPr marL="518795" indent="-144145">
              <a:lnSpc>
                <a:spcPct val="100000"/>
              </a:lnSpc>
              <a:spcBef>
                <a:spcPts val="2325"/>
              </a:spcBef>
              <a:buChar char="•"/>
              <a:tabLst>
                <a:tab pos="518795" algn="l"/>
              </a:tabLst>
            </a:pPr>
            <a:r>
              <a:rPr dirty="0" sz="1650" spc="-70">
                <a:solidFill>
                  <a:srgbClr val="0D0B28"/>
                </a:solidFill>
                <a:latin typeface="Lucida Sans Unicode"/>
                <a:cs typeface="Lucida Sans Unicode"/>
              </a:rPr>
              <a:t>AI</a:t>
            </a:r>
            <a:r>
              <a:rPr dirty="0" sz="1650" spc="5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noise-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cancelling</a:t>
            </a:r>
            <a:r>
              <a:rPr dirty="0" sz="1650" spc="6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0">
                <a:solidFill>
                  <a:srgbClr val="0D0B28"/>
                </a:solidFill>
                <a:latin typeface="Lucida Sans Unicode"/>
                <a:cs typeface="Lucida Sans Unicode"/>
              </a:rPr>
              <a:t>mics</a:t>
            </a:r>
            <a:endParaRPr sz="1650">
              <a:latin typeface="Lucida Sans Unicode"/>
              <a:cs typeface="Lucida Sans Unicode"/>
            </a:endParaRPr>
          </a:p>
          <a:p>
            <a:pPr marL="518795" indent="-144145">
              <a:lnSpc>
                <a:spcPct val="100000"/>
              </a:lnSpc>
              <a:spcBef>
                <a:spcPts val="645"/>
              </a:spcBef>
              <a:buChar char="•"/>
              <a:tabLst>
                <a:tab pos="518795" algn="l"/>
              </a:tabLst>
            </a:pP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Voice</a:t>
            </a:r>
            <a:r>
              <a:rPr dirty="0" sz="1650" spc="1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95">
                <a:solidFill>
                  <a:srgbClr val="0D0B28"/>
                </a:solidFill>
                <a:latin typeface="Lucida Sans Unicode"/>
                <a:cs typeface="Lucida Sans Unicode"/>
              </a:rPr>
              <a:t>memo</a:t>
            </a:r>
            <a:r>
              <a:rPr dirty="0" sz="1650" spc="2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storage</a:t>
            </a:r>
            <a:r>
              <a:rPr dirty="0" sz="1650" spc="1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offline</a:t>
            </a:r>
            <a:endParaRPr sz="1650">
              <a:latin typeface="Lucida Sans Unicode"/>
              <a:cs typeface="Lucida Sans Unicode"/>
            </a:endParaRPr>
          </a:p>
          <a:p>
            <a:pPr marL="518795" indent="-144145">
              <a:lnSpc>
                <a:spcPct val="100000"/>
              </a:lnSpc>
              <a:spcBef>
                <a:spcPts val="645"/>
              </a:spcBef>
              <a:buChar char="•"/>
              <a:tabLst>
                <a:tab pos="518795" algn="l"/>
              </a:tabLst>
            </a:pP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Secure</a:t>
            </a:r>
            <a:r>
              <a:rPr dirty="0" sz="1650" spc="19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encrypted</a:t>
            </a:r>
            <a:r>
              <a:rPr dirty="0" sz="1650" spc="19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recordings</a:t>
            </a:r>
            <a:endParaRPr sz="1650">
              <a:latin typeface="Lucida Sans Unicode"/>
              <a:cs typeface="Lucida Sans Unicode"/>
            </a:endParaRPr>
          </a:p>
          <a:p>
            <a:pPr marL="518795" indent="-144145">
              <a:lnSpc>
                <a:spcPct val="100000"/>
              </a:lnSpc>
              <a:spcBef>
                <a:spcPts val="720"/>
              </a:spcBef>
              <a:buChar char="•"/>
              <a:tabLst>
                <a:tab pos="518795" algn="l"/>
              </a:tabLst>
            </a:pP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Cloud</a:t>
            </a:r>
            <a:r>
              <a:rPr dirty="0" sz="1650" spc="-8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50">
                <a:solidFill>
                  <a:srgbClr val="0D0B28"/>
                </a:solidFill>
                <a:latin typeface="Lucida Sans Unicode"/>
                <a:cs typeface="Lucida Sans Unicode"/>
              </a:rPr>
              <a:t>backup</a:t>
            </a:r>
            <a:r>
              <a:rPr dirty="0" sz="1650" spc="-8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45">
                <a:solidFill>
                  <a:srgbClr val="0D0B28"/>
                </a:solidFill>
                <a:latin typeface="Lucida Sans Unicode"/>
                <a:cs typeface="Lucida Sans Unicode"/>
              </a:rPr>
              <a:t>for</a:t>
            </a:r>
            <a:r>
              <a:rPr dirty="0" sz="1650" spc="-8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all</a:t>
            </a:r>
            <a:r>
              <a:rPr dirty="0" sz="1650" spc="-8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recordings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24640" y="3429000"/>
            <a:ext cx="5238750" cy="561975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323850" rIns="0" bIns="0" rtlCol="0" vert="horz">
            <a:spAutoFit/>
          </a:bodyPr>
          <a:lstStyle/>
          <a:p>
            <a:pPr marL="381000">
              <a:lnSpc>
                <a:spcPct val="100000"/>
              </a:lnSpc>
              <a:spcBef>
                <a:spcPts val="2550"/>
              </a:spcBef>
            </a:pPr>
            <a:r>
              <a:rPr dirty="0" sz="3000" spc="-120">
                <a:solidFill>
                  <a:srgbClr val="FF4D57"/>
                </a:solidFill>
                <a:latin typeface="Arial Black"/>
                <a:cs typeface="Arial Black"/>
              </a:rPr>
              <a:t>Smart</a:t>
            </a:r>
            <a:r>
              <a:rPr dirty="0" sz="3000" spc="-455">
                <a:solidFill>
                  <a:srgbClr val="FF4D57"/>
                </a:solidFill>
                <a:latin typeface="Arial Black"/>
                <a:cs typeface="Arial Black"/>
              </a:rPr>
              <a:t> </a:t>
            </a:r>
            <a:r>
              <a:rPr dirty="0" sz="3000" spc="-75">
                <a:solidFill>
                  <a:srgbClr val="FF4D57"/>
                </a:solidFill>
                <a:latin typeface="Arial Black"/>
                <a:cs typeface="Arial Black"/>
              </a:rPr>
              <a:t>Transcription</a:t>
            </a:r>
            <a:endParaRPr sz="3000">
              <a:latin typeface="Arial Black"/>
              <a:cs typeface="Arial Black"/>
            </a:endParaRPr>
          </a:p>
          <a:p>
            <a:pPr marL="381000" marR="1520825" indent="-6350">
              <a:lnSpc>
                <a:spcPct val="132600"/>
              </a:lnSpc>
              <a:spcBef>
                <a:spcPts val="1680"/>
              </a:spcBef>
              <a:buChar char="•"/>
              <a:tabLst>
                <a:tab pos="518795" algn="l"/>
              </a:tabLst>
            </a:pP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	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Real-time</a:t>
            </a:r>
            <a:r>
              <a:rPr dirty="0" sz="1650" spc="9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speech-</a:t>
            </a:r>
            <a:r>
              <a:rPr dirty="0" sz="1650" spc="-35">
                <a:solidFill>
                  <a:srgbClr val="0D0B28"/>
                </a:solidFill>
                <a:latin typeface="Lucida Sans Unicode"/>
                <a:cs typeface="Lucida Sans Unicode"/>
              </a:rPr>
              <a:t>to-</a:t>
            </a:r>
            <a:r>
              <a:rPr dirty="0" sz="1650" spc="-55">
                <a:solidFill>
                  <a:srgbClr val="0D0B28"/>
                </a:solidFill>
                <a:latin typeface="Lucida Sans Unicode"/>
                <a:cs typeface="Lucida Sans Unicode"/>
              </a:rPr>
              <a:t>text</a:t>
            </a:r>
            <a:r>
              <a:rPr dirty="0" sz="1650" spc="10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0">
                <a:solidFill>
                  <a:srgbClr val="0D0B28"/>
                </a:solidFill>
                <a:latin typeface="Lucida Sans Unicode"/>
                <a:cs typeface="Lucida Sans Unicode"/>
              </a:rPr>
              <a:t>(40+ </a:t>
            </a:r>
            <a:r>
              <a:rPr dirty="0" sz="1650" spc="55">
                <a:solidFill>
                  <a:srgbClr val="0D0B28"/>
                </a:solidFill>
                <a:latin typeface="Lucida Sans Unicode"/>
                <a:cs typeface="Lucida Sans Unicode"/>
              </a:rPr>
              <a:t>languages)</a:t>
            </a:r>
            <a:endParaRPr sz="1650">
              <a:latin typeface="Lucida Sans Unicode"/>
              <a:cs typeface="Lucida Sans Unicode"/>
            </a:endParaRPr>
          </a:p>
          <a:p>
            <a:pPr marL="518795" indent="-144145">
              <a:lnSpc>
                <a:spcPct val="100000"/>
              </a:lnSpc>
              <a:spcBef>
                <a:spcPts val="645"/>
              </a:spcBef>
              <a:buChar char="•"/>
              <a:tabLst>
                <a:tab pos="518795" algn="l"/>
              </a:tabLst>
            </a:pP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Meeting</a:t>
            </a:r>
            <a:r>
              <a:rPr dirty="0" sz="1650" spc="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summarization</a:t>
            </a:r>
            <a:r>
              <a:rPr dirty="0" sz="1650" spc="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with</a:t>
            </a:r>
            <a:r>
              <a:rPr dirty="0" sz="1650" spc="1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action</a:t>
            </a:r>
            <a:r>
              <a:rPr dirty="0" sz="1650" spc="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items</a:t>
            </a:r>
            <a:endParaRPr sz="1650">
              <a:latin typeface="Lucida Sans Unicode"/>
              <a:cs typeface="Lucida Sans Unicode"/>
            </a:endParaRPr>
          </a:p>
          <a:p>
            <a:pPr marL="518795" indent="-144145">
              <a:lnSpc>
                <a:spcPct val="100000"/>
              </a:lnSpc>
              <a:spcBef>
                <a:spcPts val="720"/>
              </a:spcBef>
              <a:buChar char="•"/>
              <a:tabLst>
                <a:tab pos="518795" algn="l"/>
              </a:tabLst>
            </a:pP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Voice</a:t>
            </a:r>
            <a:r>
              <a:rPr dirty="0" sz="1650" spc="-5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translation</a:t>
            </a:r>
            <a:r>
              <a:rPr dirty="0" sz="1650" spc="-5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45">
                <a:solidFill>
                  <a:srgbClr val="0D0B28"/>
                </a:solidFill>
                <a:latin typeface="Lucida Sans Unicode"/>
                <a:cs typeface="Lucida Sans Unicode"/>
              </a:rPr>
              <a:t>for</a:t>
            </a:r>
            <a:r>
              <a:rPr dirty="0" sz="1650" spc="-5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live</a:t>
            </a:r>
            <a:r>
              <a:rPr dirty="0" sz="1650" spc="-5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conversations</a:t>
            </a:r>
            <a:endParaRPr sz="1650">
              <a:latin typeface="Lucida Sans Unicode"/>
              <a:cs typeface="Lucida Sans Unicode"/>
            </a:endParaRPr>
          </a:p>
          <a:p>
            <a:pPr marL="518795" indent="-144145">
              <a:lnSpc>
                <a:spcPct val="100000"/>
              </a:lnSpc>
              <a:spcBef>
                <a:spcPts val="645"/>
              </a:spcBef>
              <a:buChar char="•"/>
              <a:tabLst>
                <a:tab pos="518795" algn="l"/>
              </a:tabLst>
            </a:pPr>
            <a:r>
              <a:rPr dirty="0" sz="1650" spc="60">
                <a:solidFill>
                  <a:srgbClr val="0D0B28"/>
                </a:solidFill>
                <a:latin typeface="Lucida Sans Unicode"/>
                <a:cs typeface="Lucida Sans Unicode"/>
              </a:rPr>
              <a:t>Searchable</a:t>
            </a:r>
            <a:r>
              <a:rPr dirty="0" sz="1650" spc="-8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transcript</a:t>
            </a:r>
            <a:r>
              <a:rPr dirty="0" sz="1650" spc="-8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library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096750" y="3429000"/>
            <a:ext cx="5238750" cy="561975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323850" rIns="0" bIns="0" rtlCol="0" vert="horz">
            <a:spAutoFit/>
          </a:bodyPr>
          <a:lstStyle/>
          <a:p>
            <a:pPr marL="381000">
              <a:lnSpc>
                <a:spcPct val="100000"/>
              </a:lnSpc>
              <a:spcBef>
                <a:spcPts val="2550"/>
              </a:spcBef>
            </a:pPr>
            <a:r>
              <a:rPr dirty="0" sz="3000" spc="-80">
                <a:solidFill>
                  <a:srgbClr val="FF4D57"/>
                </a:solidFill>
                <a:latin typeface="Arial Black"/>
                <a:cs typeface="Arial Black"/>
              </a:rPr>
              <a:t>Companion</a:t>
            </a:r>
            <a:r>
              <a:rPr dirty="0" sz="3000" spc="-409">
                <a:solidFill>
                  <a:srgbClr val="FF4D57"/>
                </a:solidFill>
                <a:latin typeface="Arial Black"/>
                <a:cs typeface="Arial Black"/>
              </a:rPr>
              <a:t> </a:t>
            </a:r>
            <a:r>
              <a:rPr dirty="0" sz="3000" spc="-25">
                <a:solidFill>
                  <a:srgbClr val="FF4D57"/>
                </a:solidFill>
                <a:latin typeface="Arial Black"/>
                <a:cs typeface="Arial Black"/>
              </a:rPr>
              <a:t>App</a:t>
            </a:r>
            <a:endParaRPr sz="3000">
              <a:latin typeface="Arial Black"/>
              <a:cs typeface="Arial Black"/>
            </a:endParaRPr>
          </a:p>
          <a:p>
            <a:pPr marL="518795" indent="-144145">
              <a:lnSpc>
                <a:spcPct val="100000"/>
              </a:lnSpc>
              <a:spcBef>
                <a:spcPts val="2325"/>
              </a:spcBef>
              <a:buChar char="•"/>
              <a:tabLst>
                <a:tab pos="518795" algn="l"/>
              </a:tabLst>
            </a:pP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iOS</a:t>
            </a:r>
            <a:r>
              <a:rPr dirty="0" sz="1650" spc="-114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65">
                <a:solidFill>
                  <a:srgbClr val="0D0B28"/>
                </a:solidFill>
                <a:latin typeface="Lucida Sans Unicode"/>
                <a:cs typeface="Lucida Sans Unicode"/>
              </a:rPr>
              <a:t>&amp;</a:t>
            </a:r>
            <a:r>
              <a:rPr dirty="0" sz="1650" spc="-114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Android</a:t>
            </a:r>
            <a:r>
              <a:rPr dirty="0" sz="1650" spc="-114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support</a:t>
            </a:r>
            <a:endParaRPr sz="1650">
              <a:latin typeface="Lucida Sans Unicode"/>
              <a:cs typeface="Lucida Sans Unicode"/>
            </a:endParaRPr>
          </a:p>
          <a:p>
            <a:pPr marL="518795" indent="-144145">
              <a:lnSpc>
                <a:spcPct val="100000"/>
              </a:lnSpc>
              <a:spcBef>
                <a:spcPts val="645"/>
              </a:spcBef>
              <a:buChar char="•"/>
              <a:tabLst>
                <a:tab pos="518795" algn="l"/>
              </a:tabLst>
            </a:pPr>
            <a:r>
              <a:rPr dirty="0" sz="1650" spc="-45">
                <a:solidFill>
                  <a:srgbClr val="0D0B28"/>
                </a:solidFill>
                <a:latin typeface="Lucida Sans Unicode"/>
                <a:cs typeface="Lucida Sans Unicode"/>
              </a:rPr>
              <a:t>EQ</a:t>
            </a:r>
            <a:r>
              <a:rPr dirty="0" sz="1650" spc="-10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customization</a:t>
            </a:r>
            <a:endParaRPr sz="1650">
              <a:latin typeface="Lucida Sans Unicode"/>
              <a:cs typeface="Lucida Sans Unicode"/>
            </a:endParaRPr>
          </a:p>
          <a:p>
            <a:pPr marL="518795" indent="-144145">
              <a:lnSpc>
                <a:spcPct val="100000"/>
              </a:lnSpc>
              <a:spcBef>
                <a:spcPts val="645"/>
              </a:spcBef>
              <a:buChar char="•"/>
              <a:tabLst>
                <a:tab pos="518795" algn="l"/>
              </a:tabLst>
            </a:pP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Hearing</a:t>
            </a:r>
            <a:r>
              <a:rPr dirty="0" sz="1650" spc="1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health</a:t>
            </a:r>
            <a:r>
              <a:rPr dirty="0" sz="1650" spc="1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monitoring</a:t>
            </a:r>
            <a:endParaRPr sz="1650">
              <a:latin typeface="Lucida Sans Unicode"/>
              <a:cs typeface="Lucida Sans Unicode"/>
            </a:endParaRPr>
          </a:p>
          <a:p>
            <a:pPr marL="518795" indent="-144145">
              <a:lnSpc>
                <a:spcPct val="100000"/>
              </a:lnSpc>
              <a:spcBef>
                <a:spcPts val="720"/>
              </a:spcBef>
              <a:buChar char="•"/>
              <a:tabLst>
                <a:tab pos="518795" algn="l"/>
              </a:tabLst>
            </a:pP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Sleep</a:t>
            </a:r>
            <a:r>
              <a:rPr dirty="0" sz="1650" spc="-5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70">
                <a:solidFill>
                  <a:srgbClr val="0D0B28"/>
                </a:solidFill>
                <a:latin typeface="Lucida Sans Unicode"/>
                <a:cs typeface="Lucida Sans Unicode"/>
              </a:rPr>
              <a:t>mode</a:t>
            </a:r>
            <a:r>
              <a:rPr dirty="0" sz="1650" spc="-4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with</a:t>
            </a:r>
            <a:r>
              <a:rPr dirty="0" sz="1650" spc="-4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sounds</a:t>
            </a:r>
            <a:endParaRPr sz="1650">
              <a:latin typeface="Lucida Sans Unicode"/>
              <a:cs typeface="Lucida Sans Unicode"/>
            </a:endParaRPr>
          </a:p>
          <a:p>
            <a:pPr marL="518795" indent="-144145">
              <a:lnSpc>
                <a:spcPct val="100000"/>
              </a:lnSpc>
              <a:spcBef>
                <a:spcPts val="645"/>
              </a:spcBef>
              <a:buChar char="•"/>
              <a:tabLst>
                <a:tab pos="518795" algn="l"/>
              </a:tabLst>
            </a:pPr>
            <a:r>
              <a:rPr dirty="0" sz="1650" spc="-25">
                <a:solidFill>
                  <a:srgbClr val="0D0B28"/>
                </a:solidFill>
                <a:latin typeface="Lucida Sans Unicode"/>
                <a:cs typeface="Lucida Sans Unicode"/>
              </a:rPr>
              <a:t>Find</a:t>
            </a:r>
            <a:r>
              <a:rPr dirty="0" sz="1650" spc="-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My</a:t>
            </a:r>
            <a:r>
              <a:rPr dirty="0" sz="1650" spc="-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Earbud</a:t>
            </a:r>
            <a:r>
              <a:rPr dirty="0" sz="1650" spc="-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55">
                <a:solidFill>
                  <a:srgbClr val="0D0B28"/>
                </a:solidFill>
                <a:latin typeface="Lucida Sans Unicode"/>
                <a:cs typeface="Lucida Sans Unicode"/>
              </a:rPr>
              <a:t>GPS</a:t>
            </a:r>
            <a:r>
              <a:rPr dirty="0" sz="1650" spc="-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tracking</a:t>
            </a:r>
            <a:endParaRPr sz="1650">
              <a:latin typeface="Lucida Sans Unicode"/>
              <a:cs typeface="Lucida Sans Unicode"/>
            </a:endParaRPr>
          </a:p>
        </p:txBody>
      </p:sp>
      <p:pic>
        <p:nvPicPr>
          <p:cNvPr id="9" name="object 9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5394" y="9606975"/>
            <a:ext cx="771524" cy="46670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5"/>
            <a:ext cx="18288000" cy="102870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0" y="0"/>
            <a:ext cx="18285460" cy="10287000"/>
            <a:chOff x="10" y="0"/>
            <a:chExt cx="18285460" cy="102870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00632" y="5"/>
              <a:ext cx="6095999" cy="102869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100632" y="0"/>
              <a:ext cx="6096000" cy="10287000"/>
            </a:xfrm>
            <a:custGeom>
              <a:avLst/>
              <a:gdLst/>
              <a:ahLst/>
              <a:cxnLst/>
              <a:rect l="l" t="t" r="r" b="b"/>
              <a:pathLst>
                <a:path w="6096000" h="10287000">
                  <a:moveTo>
                    <a:pt x="0" y="0"/>
                  </a:moveTo>
                  <a:lnTo>
                    <a:pt x="6096000" y="0"/>
                  </a:lnTo>
                  <a:lnTo>
                    <a:pt x="6096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5803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189317" y="5"/>
              <a:ext cx="6095999" cy="1028699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2189317" y="0"/>
              <a:ext cx="6096000" cy="10287000"/>
            </a:xfrm>
            <a:custGeom>
              <a:avLst/>
              <a:gdLst/>
              <a:ahLst/>
              <a:cxnLst/>
              <a:rect l="l" t="t" r="r" b="b"/>
              <a:pathLst>
                <a:path w="6096000" h="10287000">
                  <a:moveTo>
                    <a:pt x="0" y="0"/>
                  </a:moveTo>
                  <a:lnTo>
                    <a:pt x="6096000" y="0"/>
                  </a:lnTo>
                  <a:lnTo>
                    <a:pt x="6096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5803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" y="5"/>
              <a:ext cx="6095999" cy="1028699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0" y="0"/>
              <a:ext cx="6096000" cy="10287000"/>
            </a:xfrm>
            <a:custGeom>
              <a:avLst/>
              <a:gdLst/>
              <a:ahLst/>
              <a:cxnLst/>
              <a:rect l="l" t="t" r="r" b="b"/>
              <a:pathLst>
                <a:path w="6096000" h="10287000">
                  <a:moveTo>
                    <a:pt x="0" y="10287000"/>
                  </a:moveTo>
                  <a:lnTo>
                    <a:pt x="0" y="0"/>
                  </a:lnTo>
                  <a:lnTo>
                    <a:pt x="6096000" y="0"/>
                  </a:lnTo>
                  <a:lnTo>
                    <a:pt x="6096000" y="10287000"/>
                  </a:lnTo>
                  <a:lnTo>
                    <a:pt x="0" y="10287000"/>
                  </a:lnTo>
                  <a:close/>
                </a:path>
              </a:pathLst>
            </a:custGeom>
            <a:solidFill>
              <a:srgbClr val="000000">
                <a:alpha val="5803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941223" y="1690403"/>
            <a:ext cx="10795635" cy="3311525"/>
          </a:xfrm>
          <a:prstGeom prst="rect">
            <a:avLst/>
          </a:prstGeom>
        </p:spPr>
        <p:txBody>
          <a:bodyPr wrap="square" lIns="0" tIns="169545" rIns="0" bIns="0" rtlCol="0" vert="horz">
            <a:spAutoFit/>
          </a:bodyPr>
          <a:lstStyle/>
          <a:p>
            <a:pPr marL="12700" marR="5080">
              <a:lnSpc>
                <a:spcPts val="12370"/>
              </a:lnSpc>
              <a:spcBef>
                <a:spcPts val="1335"/>
              </a:spcBef>
            </a:pPr>
            <a:r>
              <a:rPr dirty="0" sz="11250" spc="-434">
                <a:solidFill>
                  <a:srgbClr val="FFFFFF"/>
                </a:solidFill>
                <a:latin typeface="Arial Black"/>
                <a:cs typeface="Arial Black"/>
              </a:rPr>
              <a:t>World's</a:t>
            </a:r>
            <a:r>
              <a:rPr dirty="0" sz="11250" spc="-180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1250" spc="-795">
                <a:solidFill>
                  <a:srgbClr val="FF4D57"/>
                </a:solidFill>
                <a:latin typeface="Arial Black"/>
                <a:cs typeface="Arial Black"/>
              </a:rPr>
              <a:t>First</a:t>
            </a:r>
            <a:r>
              <a:rPr dirty="0" sz="11250" spc="-1805">
                <a:solidFill>
                  <a:srgbClr val="FF4D57"/>
                </a:solidFill>
                <a:latin typeface="Arial Black"/>
                <a:cs typeface="Arial Black"/>
              </a:rPr>
              <a:t> </a:t>
            </a:r>
            <a:r>
              <a:rPr dirty="0" sz="11250" spc="875">
                <a:solidFill>
                  <a:srgbClr val="FF4D57"/>
                </a:solidFill>
                <a:latin typeface="Arial Black"/>
                <a:cs typeface="Arial Black"/>
              </a:rPr>
              <a:t>3-</a:t>
            </a:r>
            <a:r>
              <a:rPr dirty="0" sz="11250" spc="-525">
                <a:solidFill>
                  <a:srgbClr val="FF4D57"/>
                </a:solidFill>
                <a:latin typeface="Arial Black"/>
                <a:cs typeface="Arial Black"/>
              </a:rPr>
              <a:t>Earbud</a:t>
            </a:r>
            <a:r>
              <a:rPr dirty="0" sz="11250" spc="-1810">
                <a:solidFill>
                  <a:srgbClr val="FF4D57"/>
                </a:solidFill>
                <a:latin typeface="Arial Black"/>
                <a:cs typeface="Arial Black"/>
              </a:rPr>
              <a:t> </a:t>
            </a:r>
            <a:r>
              <a:rPr dirty="0" sz="11250" spc="-555">
                <a:solidFill>
                  <a:srgbClr val="FFFFFF"/>
                </a:solidFill>
                <a:latin typeface="Arial Black"/>
                <a:cs typeface="Arial Black"/>
              </a:rPr>
              <a:t>System</a:t>
            </a:r>
            <a:endParaRPr sz="1125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49849" y="8094964"/>
            <a:ext cx="5501640" cy="1482725"/>
          </a:xfrm>
          <a:prstGeom prst="rect">
            <a:avLst/>
          </a:prstGeom>
        </p:spPr>
        <p:txBody>
          <a:bodyPr wrap="square" lIns="0" tIns="100330" rIns="0" bIns="0" rtlCol="0" vert="horz">
            <a:spAutoFit/>
          </a:bodyPr>
          <a:lstStyle/>
          <a:p>
            <a:pPr marL="163830" indent="-157480">
              <a:lnSpc>
                <a:spcPct val="100000"/>
              </a:lnSpc>
              <a:spcBef>
                <a:spcPts val="790"/>
              </a:spcBef>
              <a:buChar char="•"/>
              <a:tabLst>
                <a:tab pos="163830" algn="l"/>
              </a:tabLst>
            </a:pPr>
            <a:r>
              <a:rPr dirty="0" sz="1800" spc="-90">
                <a:solidFill>
                  <a:srgbClr val="FFFFFF"/>
                </a:solidFill>
                <a:latin typeface="Lucida Sans Unicode"/>
                <a:cs typeface="Lucida Sans Unicode"/>
              </a:rPr>
              <a:t>All-</a:t>
            </a:r>
            <a:r>
              <a:rPr dirty="0" sz="1800" spc="-60">
                <a:solidFill>
                  <a:srgbClr val="FFFFFF"/>
                </a:solidFill>
                <a:latin typeface="Lucida Sans Unicode"/>
                <a:cs typeface="Lucida Sans Unicode"/>
              </a:rPr>
              <a:t>in-</a:t>
            </a:r>
            <a:r>
              <a:rPr dirty="0" sz="1800" spc="-25">
                <a:solidFill>
                  <a:srgbClr val="FFFFFF"/>
                </a:solidFill>
                <a:latin typeface="Lucida Sans Unicode"/>
                <a:cs typeface="Lucida Sans Unicode"/>
              </a:rPr>
              <a:t>One:</a:t>
            </a:r>
            <a:r>
              <a:rPr dirty="0" sz="18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FFFFFF"/>
                </a:solidFill>
                <a:latin typeface="Lucida Sans Unicode"/>
                <a:cs typeface="Lucida Sans Unicode"/>
              </a:rPr>
              <a:t>Earbuds</a:t>
            </a:r>
            <a:r>
              <a:rPr dirty="0" sz="18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04">
                <a:solidFill>
                  <a:srgbClr val="FFFFFF"/>
                </a:solidFill>
                <a:latin typeface="Lucida Sans Unicode"/>
                <a:cs typeface="Lucida Sans Unicode"/>
              </a:rPr>
              <a:t>+</a:t>
            </a:r>
            <a:r>
              <a:rPr dirty="0" sz="18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Lucida Sans Unicode"/>
                <a:cs typeface="Lucida Sans Unicode"/>
              </a:rPr>
              <a:t>wireless</a:t>
            </a:r>
            <a:r>
              <a:rPr dirty="0" sz="18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70">
                <a:solidFill>
                  <a:srgbClr val="FFFFFF"/>
                </a:solidFill>
                <a:latin typeface="Lucida Sans Unicode"/>
                <a:cs typeface="Lucida Sans Unicode"/>
              </a:rPr>
              <a:t>mic</a:t>
            </a:r>
            <a:r>
              <a:rPr dirty="0" sz="18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04">
                <a:solidFill>
                  <a:srgbClr val="FFFFFF"/>
                </a:solidFill>
                <a:latin typeface="Lucida Sans Unicode"/>
                <a:cs typeface="Lucida Sans Unicode"/>
              </a:rPr>
              <a:t>+</a:t>
            </a:r>
            <a:r>
              <a:rPr dirty="0" sz="18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65">
                <a:solidFill>
                  <a:srgbClr val="FFFFFF"/>
                </a:solidFill>
                <a:latin typeface="Lucida Sans Unicode"/>
                <a:cs typeface="Lucida Sans Unicode"/>
              </a:rPr>
              <a:t>AI</a:t>
            </a:r>
            <a:r>
              <a:rPr dirty="0" sz="18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04">
                <a:solidFill>
                  <a:srgbClr val="FFFFFF"/>
                </a:solidFill>
                <a:latin typeface="Lucida Sans Unicode"/>
                <a:cs typeface="Lucida Sans Unicode"/>
              </a:rPr>
              <a:t>+</a:t>
            </a:r>
            <a:r>
              <a:rPr dirty="0" sz="18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Lucida Sans Unicode"/>
                <a:cs typeface="Lucida Sans Unicode"/>
              </a:rPr>
              <a:t>safety</a:t>
            </a:r>
            <a:endParaRPr sz="1800">
              <a:latin typeface="Lucida Sans Unicode"/>
              <a:cs typeface="Lucida Sans Unicode"/>
            </a:endParaRPr>
          </a:p>
          <a:p>
            <a:pPr marL="163830" indent="-157480">
              <a:lnSpc>
                <a:spcPct val="100000"/>
              </a:lnSpc>
              <a:spcBef>
                <a:spcPts val="690"/>
              </a:spcBef>
              <a:buChar char="•"/>
              <a:tabLst>
                <a:tab pos="163830" algn="l"/>
              </a:tabLst>
            </a:pPr>
            <a:r>
              <a:rPr dirty="0" sz="1800">
                <a:solidFill>
                  <a:srgbClr val="FFFFFF"/>
                </a:solidFill>
                <a:latin typeface="Lucida Sans Unicode"/>
                <a:cs typeface="Lucida Sans Unicode"/>
              </a:rPr>
              <a:t>Creator-Ready:</a:t>
            </a:r>
            <a:r>
              <a:rPr dirty="0" sz="1800" spc="-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FFFFFF"/>
                </a:solidFill>
                <a:latin typeface="Lucida Sans Unicode"/>
                <a:cs typeface="Lucida Sans Unicode"/>
              </a:rPr>
              <a:t>Professional</a:t>
            </a:r>
            <a:r>
              <a:rPr dirty="0" sz="1800" spc="-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FFFFFF"/>
                </a:solidFill>
                <a:latin typeface="Lucida Sans Unicode"/>
                <a:cs typeface="Lucida Sans Unicode"/>
              </a:rPr>
              <a:t>lavalier</a:t>
            </a:r>
            <a:r>
              <a:rPr dirty="0" sz="1800" spc="-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70">
                <a:solidFill>
                  <a:srgbClr val="FFFFFF"/>
                </a:solidFill>
                <a:latin typeface="Lucida Sans Unicode"/>
                <a:cs typeface="Lucida Sans Unicode"/>
              </a:rPr>
              <a:t>mic</a:t>
            </a:r>
            <a:r>
              <a:rPr dirty="0" sz="1800" spc="-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Lucida Sans Unicode"/>
                <a:cs typeface="Lucida Sans Unicode"/>
              </a:rPr>
              <a:t>quality</a:t>
            </a:r>
            <a:endParaRPr sz="1800">
              <a:latin typeface="Lucida Sans Unicode"/>
              <a:cs typeface="Lucida Sans Unicode"/>
            </a:endParaRPr>
          </a:p>
          <a:p>
            <a:pPr marL="163830" indent="-157480">
              <a:lnSpc>
                <a:spcPct val="100000"/>
              </a:lnSpc>
              <a:spcBef>
                <a:spcPts val="765"/>
              </a:spcBef>
              <a:buChar char="•"/>
              <a:tabLst>
                <a:tab pos="163830" algn="l"/>
              </a:tabLst>
            </a:pPr>
            <a:r>
              <a:rPr dirty="0" sz="1800" spc="-75">
                <a:solidFill>
                  <a:srgbClr val="FFFFFF"/>
                </a:solidFill>
                <a:latin typeface="Lucida Sans Unicode"/>
                <a:cs typeface="Lucida Sans Unicode"/>
              </a:rPr>
              <a:t>AI-</a:t>
            </a:r>
            <a:r>
              <a:rPr dirty="0" sz="1800" spc="-20">
                <a:solidFill>
                  <a:srgbClr val="FFFFFF"/>
                </a:solidFill>
                <a:latin typeface="Lucida Sans Unicode"/>
                <a:cs typeface="Lucida Sans Unicode"/>
              </a:rPr>
              <a:t>Native:</a:t>
            </a:r>
            <a:r>
              <a:rPr dirty="0" sz="18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Lucida Sans Unicode"/>
                <a:cs typeface="Lucida Sans Unicode"/>
              </a:rPr>
              <a:t>Recording,</a:t>
            </a:r>
            <a:r>
              <a:rPr dirty="0" sz="18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Lucida Sans Unicode"/>
                <a:cs typeface="Lucida Sans Unicode"/>
              </a:rPr>
              <a:t>transcription,</a:t>
            </a:r>
            <a:r>
              <a:rPr dirty="0" sz="18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Lucida Sans Unicode"/>
                <a:cs typeface="Lucida Sans Unicode"/>
              </a:rPr>
              <a:t>translation</a:t>
            </a:r>
            <a:endParaRPr sz="1800">
              <a:latin typeface="Lucida Sans Unicode"/>
              <a:cs typeface="Lucida Sans Unicode"/>
            </a:endParaRPr>
          </a:p>
          <a:p>
            <a:pPr marL="163830" indent="-157480">
              <a:lnSpc>
                <a:spcPct val="100000"/>
              </a:lnSpc>
              <a:spcBef>
                <a:spcPts val="690"/>
              </a:spcBef>
              <a:buChar char="•"/>
              <a:tabLst>
                <a:tab pos="163830" algn="l"/>
              </a:tabLst>
            </a:pPr>
            <a:r>
              <a:rPr dirty="0" sz="1800" spc="-65">
                <a:solidFill>
                  <a:srgbClr val="FFFFFF"/>
                </a:solidFill>
                <a:latin typeface="Lucida Sans Unicode"/>
                <a:cs typeface="Lucida Sans Unicode"/>
              </a:rPr>
              <a:t>"The</a:t>
            </a:r>
            <a:r>
              <a:rPr dirty="0" sz="1800" spc="-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FFFFFF"/>
                </a:solidFill>
                <a:latin typeface="Lucida Sans Unicode"/>
                <a:cs typeface="Lucida Sans Unicode"/>
              </a:rPr>
              <a:t>iPhone</a:t>
            </a:r>
            <a:r>
              <a:rPr dirty="0" sz="18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65">
                <a:solidFill>
                  <a:srgbClr val="FFFFFF"/>
                </a:solidFill>
                <a:latin typeface="Lucida Sans Unicode"/>
                <a:cs typeface="Lucida Sans Unicode"/>
              </a:rPr>
              <a:t>moment</a:t>
            </a:r>
            <a:r>
              <a:rPr dirty="0" sz="18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55">
                <a:solidFill>
                  <a:srgbClr val="FFFFFF"/>
                </a:solidFill>
                <a:latin typeface="Lucida Sans Unicode"/>
                <a:cs typeface="Lucida Sans Unicode"/>
              </a:rPr>
              <a:t>for</a:t>
            </a:r>
            <a:r>
              <a:rPr dirty="0" sz="180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Lucida Sans Unicode"/>
                <a:cs typeface="Lucida Sans Unicode"/>
              </a:rPr>
              <a:t>earbuds"</a:t>
            </a:r>
            <a:endParaRPr sz="18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1863" y="476839"/>
            <a:ext cx="762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solidFill>
                  <a:srgbClr val="FFFFFF"/>
                </a:solidFill>
                <a:latin typeface="Arial Black"/>
                <a:cs typeface="Arial Black"/>
              </a:rPr>
              <a:t>TRIPODS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197253" y="476839"/>
            <a:ext cx="11341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60">
                <a:solidFill>
                  <a:srgbClr val="FFFFFF"/>
                </a:solidFill>
                <a:latin typeface="Arial Black"/>
                <a:cs typeface="Arial Black"/>
              </a:rPr>
              <a:t>August</a:t>
            </a:r>
            <a:r>
              <a:rPr dirty="0" sz="1200" spc="7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Arial Black"/>
                <a:cs typeface="Arial Black"/>
              </a:rPr>
              <a:t>2026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168363" y="476839"/>
            <a:ext cx="7429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FFFFFF"/>
                </a:solidFill>
                <a:latin typeface="Arial Black"/>
                <a:cs typeface="Arial Black"/>
              </a:rPr>
              <a:t>Series</a:t>
            </a:r>
            <a:r>
              <a:rPr dirty="0" sz="1200" spc="18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200" spc="-50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endParaRPr sz="1200">
              <a:latin typeface="Arial Black"/>
              <a:cs typeface="Arial Black"/>
            </a:endParaRPr>
          </a:p>
        </p:txBody>
      </p:sp>
      <p:pic>
        <p:nvPicPr>
          <p:cNvPr id="15" name="object 15">
            <a:hlinkClick r:id="rId6"/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05394" y="9606975"/>
            <a:ext cx="771524" cy="46670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1863" y="476839"/>
            <a:ext cx="762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solidFill>
                  <a:srgbClr val="0D0B28"/>
                </a:solidFill>
                <a:latin typeface="Arial Black"/>
                <a:cs typeface="Arial Black"/>
              </a:rPr>
              <a:t>TRIPODS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197253" y="476839"/>
            <a:ext cx="11341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60">
                <a:solidFill>
                  <a:srgbClr val="0D0B28"/>
                </a:solidFill>
                <a:latin typeface="Arial Black"/>
                <a:cs typeface="Arial Black"/>
              </a:rPr>
              <a:t>August</a:t>
            </a:r>
            <a:r>
              <a:rPr dirty="0" sz="1200" spc="7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20">
                <a:solidFill>
                  <a:srgbClr val="0D0B28"/>
                </a:solidFill>
                <a:latin typeface="Arial Black"/>
                <a:cs typeface="Arial Black"/>
              </a:rPr>
              <a:t>2026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68363" y="476839"/>
            <a:ext cx="7429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0D0B28"/>
                </a:solidFill>
                <a:latin typeface="Arial Black"/>
                <a:cs typeface="Arial Black"/>
              </a:rPr>
              <a:t>Series</a:t>
            </a:r>
            <a:r>
              <a:rPr dirty="0" sz="1200" spc="18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50">
                <a:solidFill>
                  <a:srgbClr val="0D0B28"/>
                </a:solidFill>
                <a:latin typeface="Arial Black"/>
                <a:cs typeface="Arial Black"/>
              </a:rPr>
              <a:t>A</a:t>
            </a:r>
            <a:endParaRPr sz="1200">
              <a:latin typeface="Arial Black"/>
              <a:cs typeface="Arial Black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3756049"/>
            <a:ext cx="5229225" cy="6530975"/>
            <a:chOff x="0" y="3756049"/>
            <a:chExt cx="5229225" cy="653097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09703" y="3756050"/>
              <a:ext cx="2619374" cy="653097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609703" y="3756049"/>
              <a:ext cx="2619375" cy="6530975"/>
            </a:xfrm>
            <a:custGeom>
              <a:avLst/>
              <a:gdLst/>
              <a:ahLst/>
              <a:cxnLst/>
              <a:rect l="l" t="t" r="r" b="b"/>
              <a:pathLst>
                <a:path w="2619375" h="6530975">
                  <a:moveTo>
                    <a:pt x="2619375" y="6530949"/>
                  </a:moveTo>
                  <a:lnTo>
                    <a:pt x="0" y="6530949"/>
                  </a:lnTo>
                  <a:lnTo>
                    <a:pt x="0" y="0"/>
                  </a:lnTo>
                  <a:lnTo>
                    <a:pt x="2619375" y="0"/>
                  </a:lnTo>
                  <a:lnTo>
                    <a:pt x="2619375" y="6530949"/>
                  </a:lnTo>
                  <a:close/>
                </a:path>
              </a:pathLst>
            </a:custGeom>
            <a:solidFill>
              <a:srgbClr val="000000">
                <a:alpha val="301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762390"/>
              <a:ext cx="2614738" cy="652460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0" y="3762389"/>
              <a:ext cx="2614930" cy="6524625"/>
            </a:xfrm>
            <a:custGeom>
              <a:avLst/>
              <a:gdLst/>
              <a:ahLst/>
              <a:cxnLst/>
              <a:rect l="l" t="t" r="r" b="b"/>
              <a:pathLst>
                <a:path w="2614930" h="6524625">
                  <a:moveTo>
                    <a:pt x="2614737" y="6524609"/>
                  </a:moveTo>
                  <a:lnTo>
                    <a:pt x="0" y="6524625"/>
                  </a:lnTo>
                  <a:lnTo>
                    <a:pt x="0" y="0"/>
                  </a:lnTo>
                  <a:lnTo>
                    <a:pt x="2614737" y="0"/>
                  </a:lnTo>
                  <a:lnTo>
                    <a:pt x="2614737" y="6524609"/>
                  </a:lnTo>
                  <a:close/>
                </a:path>
              </a:pathLst>
            </a:custGeom>
            <a:solidFill>
              <a:srgbClr val="000000">
                <a:alpha val="301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05708" y="8663056"/>
              <a:ext cx="2047875" cy="666750"/>
            </a:xfrm>
            <a:custGeom>
              <a:avLst/>
              <a:gdLst/>
              <a:ahLst/>
              <a:cxnLst/>
              <a:rect l="l" t="t" r="r" b="b"/>
              <a:pathLst>
                <a:path w="2047875" h="666750">
                  <a:moveTo>
                    <a:pt x="1714500" y="666750"/>
                  </a:moveTo>
                  <a:lnTo>
                    <a:pt x="333375" y="666750"/>
                  </a:lnTo>
                  <a:lnTo>
                    <a:pt x="325191" y="666649"/>
                  </a:lnTo>
                  <a:lnTo>
                    <a:pt x="284458" y="663141"/>
                  </a:lnTo>
                  <a:lnTo>
                    <a:pt x="244461" y="654674"/>
                  </a:lnTo>
                  <a:lnTo>
                    <a:pt x="205798" y="641373"/>
                  </a:lnTo>
                  <a:lnTo>
                    <a:pt x="169052" y="623439"/>
                  </a:lnTo>
                  <a:lnTo>
                    <a:pt x="134783" y="601144"/>
                  </a:lnTo>
                  <a:lnTo>
                    <a:pt x="103501" y="574822"/>
                  </a:lnTo>
                  <a:lnTo>
                    <a:pt x="75672" y="544866"/>
                  </a:lnTo>
                  <a:lnTo>
                    <a:pt x="51720" y="511727"/>
                  </a:lnTo>
                  <a:lnTo>
                    <a:pt x="32007" y="475911"/>
                  </a:lnTo>
                  <a:lnTo>
                    <a:pt x="16826" y="437951"/>
                  </a:lnTo>
                  <a:lnTo>
                    <a:pt x="6405" y="398413"/>
                  </a:lnTo>
                  <a:lnTo>
                    <a:pt x="902" y="357897"/>
                  </a:lnTo>
                  <a:lnTo>
                    <a:pt x="0" y="333375"/>
                  </a:lnTo>
                  <a:lnTo>
                    <a:pt x="100" y="325191"/>
                  </a:lnTo>
                  <a:lnTo>
                    <a:pt x="3608" y="284458"/>
                  </a:lnTo>
                  <a:lnTo>
                    <a:pt x="12075" y="244461"/>
                  </a:lnTo>
                  <a:lnTo>
                    <a:pt x="25376" y="205798"/>
                  </a:lnTo>
                  <a:lnTo>
                    <a:pt x="43310" y="169052"/>
                  </a:lnTo>
                  <a:lnTo>
                    <a:pt x="65605" y="134783"/>
                  </a:lnTo>
                  <a:lnTo>
                    <a:pt x="91927" y="103501"/>
                  </a:lnTo>
                  <a:lnTo>
                    <a:pt x="121883" y="75672"/>
                  </a:lnTo>
                  <a:lnTo>
                    <a:pt x="155021" y="51720"/>
                  </a:lnTo>
                  <a:lnTo>
                    <a:pt x="190838" y="32007"/>
                  </a:lnTo>
                  <a:lnTo>
                    <a:pt x="228798" y="16826"/>
                  </a:lnTo>
                  <a:lnTo>
                    <a:pt x="268336" y="6405"/>
                  </a:lnTo>
                  <a:lnTo>
                    <a:pt x="308852" y="902"/>
                  </a:lnTo>
                  <a:lnTo>
                    <a:pt x="333375" y="0"/>
                  </a:lnTo>
                  <a:lnTo>
                    <a:pt x="1714500" y="0"/>
                  </a:lnTo>
                  <a:lnTo>
                    <a:pt x="1755311" y="2507"/>
                  </a:lnTo>
                  <a:lnTo>
                    <a:pt x="1795501" y="9990"/>
                  </a:lnTo>
                  <a:lnTo>
                    <a:pt x="1834478" y="22337"/>
                  </a:lnTo>
                  <a:lnTo>
                    <a:pt x="1871652" y="39364"/>
                  </a:lnTo>
                  <a:lnTo>
                    <a:pt x="1906462" y="60813"/>
                  </a:lnTo>
                  <a:lnTo>
                    <a:pt x="1938381" y="86360"/>
                  </a:lnTo>
                  <a:lnTo>
                    <a:pt x="1966930" y="115621"/>
                  </a:lnTo>
                  <a:lnTo>
                    <a:pt x="1991687" y="148161"/>
                  </a:lnTo>
                  <a:lnTo>
                    <a:pt x="2012280" y="183488"/>
                  </a:lnTo>
                  <a:lnTo>
                    <a:pt x="2028385" y="221064"/>
                  </a:lnTo>
                  <a:lnTo>
                    <a:pt x="2039773" y="260329"/>
                  </a:lnTo>
                  <a:lnTo>
                    <a:pt x="2046265" y="300698"/>
                  </a:lnTo>
                  <a:lnTo>
                    <a:pt x="2047875" y="333375"/>
                  </a:lnTo>
                  <a:lnTo>
                    <a:pt x="2047774" y="341558"/>
                  </a:lnTo>
                  <a:lnTo>
                    <a:pt x="2044265" y="382291"/>
                  </a:lnTo>
                  <a:lnTo>
                    <a:pt x="2035801" y="422288"/>
                  </a:lnTo>
                  <a:lnTo>
                    <a:pt x="2022500" y="460951"/>
                  </a:lnTo>
                  <a:lnTo>
                    <a:pt x="2004563" y="497697"/>
                  </a:lnTo>
                  <a:lnTo>
                    <a:pt x="1982271" y="531966"/>
                  </a:lnTo>
                  <a:lnTo>
                    <a:pt x="1955947" y="563248"/>
                  </a:lnTo>
                  <a:lnTo>
                    <a:pt x="1925993" y="591077"/>
                  </a:lnTo>
                  <a:lnTo>
                    <a:pt x="1892853" y="615029"/>
                  </a:lnTo>
                  <a:lnTo>
                    <a:pt x="1857036" y="634742"/>
                  </a:lnTo>
                  <a:lnTo>
                    <a:pt x="1819076" y="649923"/>
                  </a:lnTo>
                  <a:lnTo>
                    <a:pt x="1779536" y="660344"/>
                  </a:lnTo>
                  <a:lnTo>
                    <a:pt x="1739024" y="665847"/>
                  </a:lnTo>
                  <a:lnTo>
                    <a:pt x="1714500" y="6667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798428" y="8869430"/>
            <a:ext cx="106299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90">
                <a:solidFill>
                  <a:srgbClr val="0D0B28"/>
                </a:solidFill>
                <a:latin typeface="Arial Black"/>
                <a:cs typeface="Arial Black"/>
              </a:rPr>
              <a:t>The</a:t>
            </a:r>
            <a:r>
              <a:rPr dirty="0" sz="1350" spc="-14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350" spc="-30">
                <a:solidFill>
                  <a:srgbClr val="0D0B28"/>
                </a:solidFill>
                <a:latin typeface="Arial Black"/>
                <a:cs typeface="Arial Black"/>
              </a:rPr>
              <a:t>Creator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917588" y="8663055"/>
            <a:ext cx="2047875" cy="666750"/>
          </a:xfrm>
          <a:custGeom>
            <a:avLst/>
            <a:gdLst/>
            <a:ahLst/>
            <a:cxnLst/>
            <a:rect l="l" t="t" r="r" b="b"/>
            <a:pathLst>
              <a:path w="2047875" h="666750">
                <a:moveTo>
                  <a:pt x="1714500" y="666750"/>
                </a:moveTo>
                <a:lnTo>
                  <a:pt x="333375" y="666750"/>
                </a:lnTo>
                <a:lnTo>
                  <a:pt x="325191" y="666649"/>
                </a:lnTo>
                <a:lnTo>
                  <a:pt x="284458" y="663141"/>
                </a:lnTo>
                <a:lnTo>
                  <a:pt x="244461" y="654674"/>
                </a:lnTo>
                <a:lnTo>
                  <a:pt x="205798" y="641373"/>
                </a:lnTo>
                <a:lnTo>
                  <a:pt x="169052" y="623439"/>
                </a:lnTo>
                <a:lnTo>
                  <a:pt x="134783" y="601144"/>
                </a:lnTo>
                <a:lnTo>
                  <a:pt x="103501" y="574822"/>
                </a:lnTo>
                <a:lnTo>
                  <a:pt x="75672" y="544866"/>
                </a:lnTo>
                <a:lnTo>
                  <a:pt x="51720" y="511727"/>
                </a:lnTo>
                <a:lnTo>
                  <a:pt x="32007" y="475911"/>
                </a:lnTo>
                <a:lnTo>
                  <a:pt x="16826" y="437951"/>
                </a:lnTo>
                <a:lnTo>
                  <a:pt x="6405" y="398413"/>
                </a:lnTo>
                <a:lnTo>
                  <a:pt x="902" y="357897"/>
                </a:lnTo>
                <a:lnTo>
                  <a:pt x="0" y="333375"/>
                </a:lnTo>
                <a:lnTo>
                  <a:pt x="100" y="325191"/>
                </a:lnTo>
                <a:lnTo>
                  <a:pt x="3608" y="284458"/>
                </a:lnTo>
                <a:lnTo>
                  <a:pt x="12075" y="244461"/>
                </a:lnTo>
                <a:lnTo>
                  <a:pt x="25376" y="205798"/>
                </a:lnTo>
                <a:lnTo>
                  <a:pt x="43310" y="169052"/>
                </a:lnTo>
                <a:lnTo>
                  <a:pt x="65605" y="134783"/>
                </a:lnTo>
                <a:lnTo>
                  <a:pt x="91927" y="103501"/>
                </a:lnTo>
                <a:lnTo>
                  <a:pt x="121883" y="75672"/>
                </a:lnTo>
                <a:lnTo>
                  <a:pt x="155021" y="51720"/>
                </a:lnTo>
                <a:lnTo>
                  <a:pt x="190838" y="32007"/>
                </a:lnTo>
                <a:lnTo>
                  <a:pt x="228798" y="16826"/>
                </a:lnTo>
                <a:lnTo>
                  <a:pt x="268336" y="6405"/>
                </a:lnTo>
                <a:lnTo>
                  <a:pt x="308852" y="902"/>
                </a:lnTo>
                <a:lnTo>
                  <a:pt x="333375" y="0"/>
                </a:lnTo>
                <a:lnTo>
                  <a:pt x="1714500" y="0"/>
                </a:lnTo>
                <a:lnTo>
                  <a:pt x="1755311" y="2507"/>
                </a:lnTo>
                <a:lnTo>
                  <a:pt x="1795501" y="9990"/>
                </a:lnTo>
                <a:lnTo>
                  <a:pt x="1834478" y="22337"/>
                </a:lnTo>
                <a:lnTo>
                  <a:pt x="1871652" y="39364"/>
                </a:lnTo>
                <a:lnTo>
                  <a:pt x="1906462" y="60813"/>
                </a:lnTo>
                <a:lnTo>
                  <a:pt x="1938381" y="86360"/>
                </a:lnTo>
                <a:lnTo>
                  <a:pt x="1966930" y="115621"/>
                </a:lnTo>
                <a:lnTo>
                  <a:pt x="1991687" y="148161"/>
                </a:lnTo>
                <a:lnTo>
                  <a:pt x="2012280" y="183488"/>
                </a:lnTo>
                <a:lnTo>
                  <a:pt x="2028385" y="221064"/>
                </a:lnTo>
                <a:lnTo>
                  <a:pt x="2039773" y="260329"/>
                </a:lnTo>
                <a:lnTo>
                  <a:pt x="2046265" y="300698"/>
                </a:lnTo>
                <a:lnTo>
                  <a:pt x="2047875" y="333375"/>
                </a:lnTo>
                <a:lnTo>
                  <a:pt x="2047774" y="341558"/>
                </a:lnTo>
                <a:lnTo>
                  <a:pt x="2044265" y="382291"/>
                </a:lnTo>
                <a:lnTo>
                  <a:pt x="2035801" y="422288"/>
                </a:lnTo>
                <a:lnTo>
                  <a:pt x="2022500" y="460951"/>
                </a:lnTo>
                <a:lnTo>
                  <a:pt x="2004563" y="497697"/>
                </a:lnTo>
                <a:lnTo>
                  <a:pt x="1982271" y="531966"/>
                </a:lnTo>
                <a:lnTo>
                  <a:pt x="1955947" y="563248"/>
                </a:lnTo>
                <a:lnTo>
                  <a:pt x="1925993" y="591077"/>
                </a:lnTo>
                <a:lnTo>
                  <a:pt x="1892853" y="615029"/>
                </a:lnTo>
                <a:lnTo>
                  <a:pt x="1857036" y="634742"/>
                </a:lnTo>
                <a:lnTo>
                  <a:pt x="1819076" y="649923"/>
                </a:lnTo>
                <a:lnTo>
                  <a:pt x="1779536" y="660344"/>
                </a:lnTo>
                <a:lnTo>
                  <a:pt x="1739024" y="665847"/>
                </a:lnTo>
                <a:lnTo>
                  <a:pt x="1714500" y="6667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3604678" y="8869430"/>
            <a:ext cx="67437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90">
                <a:solidFill>
                  <a:srgbClr val="0D0B28"/>
                </a:solidFill>
                <a:latin typeface="Arial Black"/>
                <a:cs typeface="Arial Black"/>
              </a:rPr>
              <a:t>The</a:t>
            </a:r>
            <a:r>
              <a:rPr dirty="0" sz="1350" spc="-14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350" spc="-50">
                <a:solidFill>
                  <a:srgbClr val="0D0B28"/>
                </a:solidFill>
                <a:latin typeface="Arial Black"/>
                <a:cs typeface="Arial Black"/>
              </a:rPr>
              <a:t>Pro</a:t>
            </a:r>
            <a:endParaRPr sz="1350">
              <a:latin typeface="Arial Black"/>
              <a:cs typeface="Arial Black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223570" y="3756049"/>
            <a:ext cx="5234305" cy="6530975"/>
            <a:chOff x="5223570" y="3756049"/>
            <a:chExt cx="5234305" cy="6530975"/>
          </a:xfrm>
        </p:grpSpPr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37901" y="3756050"/>
              <a:ext cx="2619374" cy="653097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837901" y="3756049"/>
              <a:ext cx="2619375" cy="6530975"/>
            </a:xfrm>
            <a:custGeom>
              <a:avLst/>
              <a:gdLst/>
              <a:ahLst/>
              <a:cxnLst/>
              <a:rect l="l" t="t" r="r" b="b"/>
              <a:pathLst>
                <a:path w="2619375" h="6530975">
                  <a:moveTo>
                    <a:pt x="2619375" y="6530949"/>
                  </a:moveTo>
                  <a:lnTo>
                    <a:pt x="0" y="6530949"/>
                  </a:lnTo>
                  <a:lnTo>
                    <a:pt x="0" y="0"/>
                  </a:lnTo>
                  <a:lnTo>
                    <a:pt x="2619375" y="0"/>
                  </a:lnTo>
                  <a:lnTo>
                    <a:pt x="2619375" y="6530949"/>
                  </a:lnTo>
                  <a:close/>
                </a:path>
              </a:pathLst>
            </a:custGeom>
            <a:solidFill>
              <a:srgbClr val="000000">
                <a:alpha val="301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23570" y="3762390"/>
              <a:ext cx="2619374" cy="652460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223570" y="3762390"/>
              <a:ext cx="2619375" cy="6524625"/>
            </a:xfrm>
            <a:custGeom>
              <a:avLst/>
              <a:gdLst/>
              <a:ahLst/>
              <a:cxnLst/>
              <a:rect l="l" t="t" r="r" b="b"/>
              <a:pathLst>
                <a:path w="2619375" h="6524625">
                  <a:moveTo>
                    <a:pt x="2619375" y="6524625"/>
                  </a:moveTo>
                  <a:lnTo>
                    <a:pt x="0" y="6524625"/>
                  </a:lnTo>
                  <a:lnTo>
                    <a:pt x="0" y="0"/>
                  </a:lnTo>
                  <a:lnTo>
                    <a:pt x="2619375" y="0"/>
                  </a:lnTo>
                  <a:lnTo>
                    <a:pt x="2619375" y="6524625"/>
                  </a:lnTo>
                  <a:close/>
                </a:path>
              </a:pathLst>
            </a:custGeom>
            <a:solidFill>
              <a:srgbClr val="000000">
                <a:alpha val="301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5440923" y="8663056"/>
              <a:ext cx="2047875" cy="666750"/>
            </a:xfrm>
            <a:custGeom>
              <a:avLst/>
              <a:gdLst/>
              <a:ahLst/>
              <a:cxnLst/>
              <a:rect l="l" t="t" r="r" b="b"/>
              <a:pathLst>
                <a:path w="2047875" h="666750">
                  <a:moveTo>
                    <a:pt x="1714500" y="666750"/>
                  </a:moveTo>
                  <a:lnTo>
                    <a:pt x="333375" y="666750"/>
                  </a:lnTo>
                  <a:lnTo>
                    <a:pt x="325191" y="666649"/>
                  </a:lnTo>
                  <a:lnTo>
                    <a:pt x="284458" y="663141"/>
                  </a:lnTo>
                  <a:lnTo>
                    <a:pt x="244461" y="654674"/>
                  </a:lnTo>
                  <a:lnTo>
                    <a:pt x="205798" y="641373"/>
                  </a:lnTo>
                  <a:lnTo>
                    <a:pt x="169052" y="623439"/>
                  </a:lnTo>
                  <a:lnTo>
                    <a:pt x="134783" y="601144"/>
                  </a:lnTo>
                  <a:lnTo>
                    <a:pt x="103501" y="574822"/>
                  </a:lnTo>
                  <a:lnTo>
                    <a:pt x="75672" y="544866"/>
                  </a:lnTo>
                  <a:lnTo>
                    <a:pt x="51720" y="511727"/>
                  </a:lnTo>
                  <a:lnTo>
                    <a:pt x="32007" y="475911"/>
                  </a:lnTo>
                  <a:lnTo>
                    <a:pt x="16826" y="437951"/>
                  </a:lnTo>
                  <a:lnTo>
                    <a:pt x="6405" y="398413"/>
                  </a:lnTo>
                  <a:lnTo>
                    <a:pt x="902" y="357897"/>
                  </a:lnTo>
                  <a:lnTo>
                    <a:pt x="0" y="333375"/>
                  </a:lnTo>
                  <a:lnTo>
                    <a:pt x="100" y="325191"/>
                  </a:lnTo>
                  <a:lnTo>
                    <a:pt x="3608" y="284458"/>
                  </a:lnTo>
                  <a:lnTo>
                    <a:pt x="12075" y="244461"/>
                  </a:lnTo>
                  <a:lnTo>
                    <a:pt x="25376" y="205798"/>
                  </a:lnTo>
                  <a:lnTo>
                    <a:pt x="43310" y="169052"/>
                  </a:lnTo>
                  <a:lnTo>
                    <a:pt x="65605" y="134783"/>
                  </a:lnTo>
                  <a:lnTo>
                    <a:pt x="91927" y="103501"/>
                  </a:lnTo>
                  <a:lnTo>
                    <a:pt x="121883" y="75672"/>
                  </a:lnTo>
                  <a:lnTo>
                    <a:pt x="155021" y="51720"/>
                  </a:lnTo>
                  <a:lnTo>
                    <a:pt x="190838" y="32007"/>
                  </a:lnTo>
                  <a:lnTo>
                    <a:pt x="228798" y="16826"/>
                  </a:lnTo>
                  <a:lnTo>
                    <a:pt x="268336" y="6405"/>
                  </a:lnTo>
                  <a:lnTo>
                    <a:pt x="308852" y="902"/>
                  </a:lnTo>
                  <a:lnTo>
                    <a:pt x="333375" y="0"/>
                  </a:lnTo>
                  <a:lnTo>
                    <a:pt x="1714500" y="0"/>
                  </a:lnTo>
                  <a:lnTo>
                    <a:pt x="1755311" y="2507"/>
                  </a:lnTo>
                  <a:lnTo>
                    <a:pt x="1795501" y="9990"/>
                  </a:lnTo>
                  <a:lnTo>
                    <a:pt x="1834478" y="22337"/>
                  </a:lnTo>
                  <a:lnTo>
                    <a:pt x="1871652" y="39364"/>
                  </a:lnTo>
                  <a:lnTo>
                    <a:pt x="1906462" y="60813"/>
                  </a:lnTo>
                  <a:lnTo>
                    <a:pt x="1938381" y="86360"/>
                  </a:lnTo>
                  <a:lnTo>
                    <a:pt x="1966930" y="115621"/>
                  </a:lnTo>
                  <a:lnTo>
                    <a:pt x="1991687" y="148161"/>
                  </a:lnTo>
                  <a:lnTo>
                    <a:pt x="2012280" y="183488"/>
                  </a:lnTo>
                  <a:lnTo>
                    <a:pt x="2028385" y="221064"/>
                  </a:lnTo>
                  <a:lnTo>
                    <a:pt x="2039773" y="260329"/>
                  </a:lnTo>
                  <a:lnTo>
                    <a:pt x="2046265" y="300698"/>
                  </a:lnTo>
                  <a:lnTo>
                    <a:pt x="2047875" y="333375"/>
                  </a:lnTo>
                  <a:lnTo>
                    <a:pt x="2047774" y="341558"/>
                  </a:lnTo>
                  <a:lnTo>
                    <a:pt x="2044265" y="382291"/>
                  </a:lnTo>
                  <a:lnTo>
                    <a:pt x="2035801" y="422288"/>
                  </a:lnTo>
                  <a:lnTo>
                    <a:pt x="2022500" y="460951"/>
                  </a:lnTo>
                  <a:lnTo>
                    <a:pt x="2004563" y="497697"/>
                  </a:lnTo>
                  <a:lnTo>
                    <a:pt x="1982271" y="531966"/>
                  </a:lnTo>
                  <a:lnTo>
                    <a:pt x="1955947" y="563248"/>
                  </a:lnTo>
                  <a:lnTo>
                    <a:pt x="1925993" y="591077"/>
                  </a:lnTo>
                  <a:lnTo>
                    <a:pt x="1892853" y="615029"/>
                  </a:lnTo>
                  <a:lnTo>
                    <a:pt x="1857036" y="634742"/>
                  </a:lnTo>
                  <a:lnTo>
                    <a:pt x="1819076" y="649923"/>
                  </a:lnTo>
                  <a:lnTo>
                    <a:pt x="1779536" y="660344"/>
                  </a:lnTo>
                  <a:lnTo>
                    <a:pt x="1739024" y="665847"/>
                  </a:lnTo>
                  <a:lnTo>
                    <a:pt x="1714500" y="6667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5923822" y="8869430"/>
            <a:ext cx="108204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90">
                <a:solidFill>
                  <a:srgbClr val="0D0B28"/>
                </a:solidFill>
                <a:latin typeface="Arial Black"/>
                <a:cs typeface="Arial Black"/>
              </a:rPr>
              <a:t>The</a:t>
            </a:r>
            <a:r>
              <a:rPr dirty="0" sz="1350" spc="-14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350" spc="-40">
                <a:solidFill>
                  <a:srgbClr val="0D0B28"/>
                </a:solidFill>
                <a:latin typeface="Arial Black"/>
                <a:cs typeface="Arial Black"/>
              </a:rPr>
              <a:t>Student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067568" y="8663055"/>
            <a:ext cx="2047875" cy="666750"/>
          </a:xfrm>
          <a:custGeom>
            <a:avLst/>
            <a:gdLst/>
            <a:ahLst/>
            <a:cxnLst/>
            <a:rect l="l" t="t" r="r" b="b"/>
            <a:pathLst>
              <a:path w="2047875" h="666750">
                <a:moveTo>
                  <a:pt x="1714500" y="666750"/>
                </a:moveTo>
                <a:lnTo>
                  <a:pt x="333375" y="666750"/>
                </a:lnTo>
                <a:lnTo>
                  <a:pt x="325191" y="666649"/>
                </a:lnTo>
                <a:lnTo>
                  <a:pt x="284458" y="663141"/>
                </a:lnTo>
                <a:lnTo>
                  <a:pt x="244461" y="654674"/>
                </a:lnTo>
                <a:lnTo>
                  <a:pt x="205798" y="641373"/>
                </a:lnTo>
                <a:lnTo>
                  <a:pt x="169052" y="623439"/>
                </a:lnTo>
                <a:lnTo>
                  <a:pt x="134783" y="601144"/>
                </a:lnTo>
                <a:lnTo>
                  <a:pt x="103501" y="574822"/>
                </a:lnTo>
                <a:lnTo>
                  <a:pt x="75672" y="544866"/>
                </a:lnTo>
                <a:lnTo>
                  <a:pt x="51720" y="511727"/>
                </a:lnTo>
                <a:lnTo>
                  <a:pt x="32007" y="475911"/>
                </a:lnTo>
                <a:lnTo>
                  <a:pt x="16826" y="437951"/>
                </a:lnTo>
                <a:lnTo>
                  <a:pt x="6405" y="398413"/>
                </a:lnTo>
                <a:lnTo>
                  <a:pt x="902" y="357897"/>
                </a:lnTo>
                <a:lnTo>
                  <a:pt x="0" y="333375"/>
                </a:lnTo>
                <a:lnTo>
                  <a:pt x="100" y="325191"/>
                </a:lnTo>
                <a:lnTo>
                  <a:pt x="3608" y="284458"/>
                </a:lnTo>
                <a:lnTo>
                  <a:pt x="12075" y="244461"/>
                </a:lnTo>
                <a:lnTo>
                  <a:pt x="25376" y="205798"/>
                </a:lnTo>
                <a:lnTo>
                  <a:pt x="43310" y="169052"/>
                </a:lnTo>
                <a:lnTo>
                  <a:pt x="65605" y="134783"/>
                </a:lnTo>
                <a:lnTo>
                  <a:pt x="91927" y="103501"/>
                </a:lnTo>
                <a:lnTo>
                  <a:pt x="121883" y="75672"/>
                </a:lnTo>
                <a:lnTo>
                  <a:pt x="155021" y="51720"/>
                </a:lnTo>
                <a:lnTo>
                  <a:pt x="190838" y="32007"/>
                </a:lnTo>
                <a:lnTo>
                  <a:pt x="228798" y="16826"/>
                </a:lnTo>
                <a:lnTo>
                  <a:pt x="268336" y="6405"/>
                </a:lnTo>
                <a:lnTo>
                  <a:pt x="308852" y="902"/>
                </a:lnTo>
                <a:lnTo>
                  <a:pt x="333375" y="0"/>
                </a:lnTo>
                <a:lnTo>
                  <a:pt x="1714500" y="0"/>
                </a:lnTo>
                <a:lnTo>
                  <a:pt x="1755311" y="2507"/>
                </a:lnTo>
                <a:lnTo>
                  <a:pt x="1795501" y="9990"/>
                </a:lnTo>
                <a:lnTo>
                  <a:pt x="1834478" y="22337"/>
                </a:lnTo>
                <a:lnTo>
                  <a:pt x="1871652" y="39364"/>
                </a:lnTo>
                <a:lnTo>
                  <a:pt x="1906462" y="60813"/>
                </a:lnTo>
                <a:lnTo>
                  <a:pt x="1938381" y="86360"/>
                </a:lnTo>
                <a:lnTo>
                  <a:pt x="1966930" y="115621"/>
                </a:lnTo>
                <a:lnTo>
                  <a:pt x="1991687" y="148161"/>
                </a:lnTo>
                <a:lnTo>
                  <a:pt x="2012280" y="183488"/>
                </a:lnTo>
                <a:lnTo>
                  <a:pt x="2028385" y="221064"/>
                </a:lnTo>
                <a:lnTo>
                  <a:pt x="2039773" y="260329"/>
                </a:lnTo>
                <a:lnTo>
                  <a:pt x="2046265" y="300698"/>
                </a:lnTo>
                <a:lnTo>
                  <a:pt x="2047875" y="333375"/>
                </a:lnTo>
                <a:lnTo>
                  <a:pt x="2047774" y="341558"/>
                </a:lnTo>
                <a:lnTo>
                  <a:pt x="2044265" y="382291"/>
                </a:lnTo>
                <a:lnTo>
                  <a:pt x="2035801" y="422288"/>
                </a:lnTo>
                <a:lnTo>
                  <a:pt x="2022500" y="460951"/>
                </a:lnTo>
                <a:lnTo>
                  <a:pt x="2004563" y="497697"/>
                </a:lnTo>
                <a:lnTo>
                  <a:pt x="1982271" y="531966"/>
                </a:lnTo>
                <a:lnTo>
                  <a:pt x="1955947" y="563248"/>
                </a:lnTo>
                <a:lnTo>
                  <a:pt x="1925993" y="591077"/>
                </a:lnTo>
                <a:lnTo>
                  <a:pt x="1892853" y="615029"/>
                </a:lnTo>
                <a:lnTo>
                  <a:pt x="1857036" y="634742"/>
                </a:lnTo>
                <a:lnTo>
                  <a:pt x="1819076" y="649923"/>
                </a:lnTo>
                <a:lnTo>
                  <a:pt x="1779536" y="660344"/>
                </a:lnTo>
                <a:lnTo>
                  <a:pt x="1739024" y="665847"/>
                </a:lnTo>
                <a:lnTo>
                  <a:pt x="1714500" y="6667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8451494" y="8869430"/>
            <a:ext cx="128016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90">
                <a:solidFill>
                  <a:srgbClr val="0D0B28"/>
                </a:solidFill>
                <a:latin typeface="Arial Black"/>
                <a:cs typeface="Arial Black"/>
              </a:rPr>
              <a:t>The</a:t>
            </a:r>
            <a:r>
              <a:rPr dirty="0" sz="1350" spc="-14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350" spc="-40">
                <a:solidFill>
                  <a:srgbClr val="0D0B28"/>
                </a:solidFill>
                <a:latin typeface="Arial Black"/>
                <a:cs typeface="Arial Black"/>
              </a:rPr>
              <a:t>Journalist</a:t>
            </a:r>
            <a:endParaRPr sz="1350">
              <a:latin typeface="Arial Black"/>
              <a:cs typeface="Arial Black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0451774" y="3756049"/>
            <a:ext cx="5234305" cy="6530975"/>
            <a:chOff x="10451774" y="3756049"/>
            <a:chExt cx="5234305" cy="6530975"/>
          </a:xfrm>
        </p:grpSpPr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066104" y="3756050"/>
              <a:ext cx="2619374" cy="653097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3066106" y="3756049"/>
              <a:ext cx="2619375" cy="6530975"/>
            </a:xfrm>
            <a:custGeom>
              <a:avLst/>
              <a:gdLst/>
              <a:ahLst/>
              <a:cxnLst/>
              <a:rect l="l" t="t" r="r" b="b"/>
              <a:pathLst>
                <a:path w="2619375" h="6530975">
                  <a:moveTo>
                    <a:pt x="2619375" y="6530949"/>
                  </a:moveTo>
                  <a:lnTo>
                    <a:pt x="0" y="6530949"/>
                  </a:lnTo>
                  <a:lnTo>
                    <a:pt x="0" y="0"/>
                  </a:lnTo>
                  <a:lnTo>
                    <a:pt x="2619375" y="0"/>
                  </a:lnTo>
                  <a:lnTo>
                    <a:pt x="2619375" y="6530949"/>
                  </a:lnTo>
                  <a:close/>
                </a:path>
              </a:pathLst>
            </a:custGeom>
            <a:solidFill>
              <a:srgbClr val="000000">
                <a:alpha val="301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451774" y="3762390"/>
              <a:ext cx="2619374" cy="6524609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0451774" y="3762390"/>
              <a:ext cx="2619375" cy="6524625"/>
            </a:xfrm>
            <a:custGeom>
              <a:avLst/>
              <a:gdLst/>
              <a:ahLst/>
              <a:cxnLst/>
              <a:rect l="l" t="t" r="r" b="b"/>
              <a:pathLst>
                <a:path w="2619375" h="6524625">
                  <a:moveTo>
                    <a:pt x="2619375" y="6524625"/>
                  </a:moveTo>
                  <a:lnTo>
                    <a:pt x="0" y="6524625"/>
                  </a:lnTo>
                  <a:lnTo>
                    <a:pt x="0" y="0"/>
                  </a:lnTo>
                  <a:lnTo>
                    <a:pt x="2619375" y="0"/>
                  </a:lnTo>
                  <a:lnTo>
                    <a:pt x="2619375" y="6524625"/>
                  </a:lnTo>
                  <a:close/>
                </a:path>
              </a:pathLst>
            </a:custGeom>
            <a:solidFill>
              <a:srgbClr val="000000">
                <a:alpha val="301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10679460" y="8663056"/>
              <a:ext cx="2047875" cy="666750"/>
            </a:xfrm>
            <a:custGeom>
              <a:avLst/>
              <a:gdLst/>
              <a:ahLst/>
              <a:cxnLst/>
              <a:rect l="l" t="t" r="r" b="b"/>
              <a:pathLst>
                <a:path w="2047875" h="666750">
                  <a:moveTo>
                    <a:pt x="1714500" y="666750"/>
                  </a:moveTo>
                  <a:lnTo>
                    <a:pt x="333375" y="666750"/>
                  </a:lnTo>
                  <a:lnTo>
                    <a:pt x="325191" y="666649"/>
                  </a:lnTo>
                  <a:lnTo>
                    <a:pt x="284458" y="663141"/>
                  </a:lnTo>
                  <a:lnTo>
                    <a:pt x="244461" y="654674"/>
                  </a:lnTo>
                  <a:lnTo>
                    <a:pt x="205798" y="641373"/>
                  </a:lnTo>
                  <a:lnTo>
                    <a:pt x="169052" y="623439"/>
                  </a:lnTo>
                  <a:lnTo>
                    <a:pt x="134783" y="601144"/>
                  </a:lnTo>
                  <a:lnTo>
                    <a:pt x="103501" y="574822"/>
                  </a:lnTo>
                  <a:lnTo>
                    <a:pt x="75672" y="544866"/>
                  </a:lnTo>
                  <a:lnTo>
                    <a:pt x="51720" y="511727"/>
                  </a:lnTo>
                  <a:lnTo>
                    <a:pt x="32007" y="475911"/>
                  </a:lnTo>
                  <a:lnTo>
                    <a:pt x="16826" y="437951"/>
                  </a:lnTo>
                  <a:lnTo>
                    <a:pt x="6405" y="398413"/>
                  </a:lnTo>
                  <a:lnTo>
                    <a:pt x="902" y="357897"/>
                  </a:lnTo>
                  <a:lnTo>
                    <a:pt x="0" y="333375"/>
                  </a:lnTo>
                  <a:lnTo>
                    <a:pt x="100" y="325191"/>
                  </a:lnTo>
                  <a:lnTo>
                    <a:pt x="3608" y="284458"/>
                  </a:lnTo>
                  <a:lnTo>
                    <a:pt x="12075" y="244461"/>
                  </a:lnTo>
                  <a:lnTo>
                    <a:pt x="25376" y="205798"/>
                  </a:lnTo>
                  <a:lnTo>
                    <a:pt x="43310" y="169052"/>
                  </a:lnTo>
                  <a:lnTo>
                    <a:pt x="65605" y="134783"/>
                  </a:lnTo>
                  <a:lnTo>
                    <a:pt x="91927" y="103501"/>
                  </a:lnTo>
                  <a:lnTo>
                    <a:pt x="121883" y="75672"/>
                  </a:lnTo>
                  <a:lnTo>
                    <a:pt x="155021" y="51720"/>
                  </a:lnTo>
                  <a:lnTo>
                    <a:pt x="190838" y="32007"/>
                  </a:lnTo>
                  <a:lnTo>
                    <a:pt x="228798" y="16826"/>
                  </a:lnTo>
                  <a:lnTo>
                    <a:pt x="268336" y="6405"/>
                  </a:lnTo>
                  <a:lnTo>
                    <a:pt x="308852" y="902"/>
                  </a:lnTo>
                  <a:lnTo>
                    <a:pt x="333375" y="0"/>
                  </a:lnTo>
                  <a:lnTo>
                    <a:pt x="1714500" y="0"/>
                  </a:lnTo>
                  <a:lnTo>
                    <a:pt x="1755311" y="2507"/>
                  </a:lnTo>
                  <a:lnTo>
                    <a:pt x="1795501" y="9990"/>
                  </a:lnTo>
                  <a:lnTo>
                    <a:pt x="1834478" y="22337"/>
                  </a:lnTo>
                  <a:lnTo>
                    <a:pt x="1871652" y="39364"/>
                  </a:lnTo>
                  <a:lnTo>
                    <a:pt x="1906462" y="60813"/>
                  </a:lnTo>
                  <a:lnTo>
                    <a:pt x="1938381" y="86360"/>
                  </a:lnTo>
                  <a:lnTo>
                    <a:pt x="1966930" y="115621"/>
                  </a:lnTo>
                  <a:lnTo>
                    <a:pt x="1991687" y="148161"/>
                  </a:lnTo>
                  <a:lnTo>
                    <a:pt x="2012280" y="183488"/>
                  </a:lnTo>
                  <a:lnTo>
                    <a:pt x="2028385" y="221064"/>
                  </a:lnTo>
                  <a:lnTo>
                    <a:pt x="2039773" y="260329"/>
                  </a:lnTo>
                  <a:lnTo>
                    <a:pt x="2046265" y="300698"/>
                  </a:lnTo>
                  <a:lnTo>
                    <a:pt x="2047875" y="333375"/>
                  </a:lnTo>
                  <a:lnTo>
                    <a:pt x="2047774" y="341558"/>
                  </a:lnTo>
                  <a:lnTo>
                    <a:pt x="2044265" y="382291"/>
                  </a:lnTo>
                  <a:lnTo>
                    <a:pt x="2035801" y="422288"/>
                  </a:lnTo>
                  <a:lnTo>
                    <a:pt x="2022500" y="460951"/>
                  </a:lnTo>
                  <a:lnTo>
                    <a:pt x="2004563" y="497697"/>
                  </a:lnTo>
                  <a:lnTo>
                    <a:pt x="1982271" y="531966"/>
                  </a:lnTo>
                  <a:lnTo>
                    <a:pt x="1955947" y="563248"/>
                  </a:lnTo>
                  <a:lnTo>
                    <a:pt x="1925993" y="591077"/>
                  </a:lnTo>
                  <a:lnTo>
                    <a:pt x="1892853" y="615029"/>
                  </a:lnTo>
                  <a:lnTo>
                    <a:pt x="1857036" y="634742"/>
                  </a:lnTo>
                  <a:lnTo>
                    <a:pt x="1819076" y="649923"/>
                  </a:lnTo>
                  <a:lnTo>
                    <a:pt x="1779536" y="660344"/>
                  </a:lnTo>
                  <a:lnTo>
                    <a:pt x="1739024" y="665847"/>
                  </a:lnTo>
                  <a:lnTo>
                    <a:pt x="1714500" y="6667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11144499" y="8869430"/>
            <a:ext cx="111823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90">
                <a:solidFill>
                  <a:srgbClr val="0D0B28"/>
                </a:solidFill>
                <a:latin typeface="Arial Black"/>
                <a:cs typeface="Arial Black"/>
              </a:rPr>
              <a:t>The</a:t>
            </a:r>
            <a:r>
              <a:rPr dirty="0" sz="1350" spc="-14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350" spc="-45">
                <a:solidFill>
                  <a:srgbClr val="0D0B28"/>
                </a:solidFill>
                <a:latin typeface="Arial Black"/>
                <a:cs typeface="Arial Black"/>
              </a:rPr>
              <a:t>Traveler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3306074" y="8663055"/>
            <a:ext cx="2047875" cy="666750"/>
          </a:xfrm>
          <a:custGeom>
            <a:avLst/>
            <a:gdLst/>
            <a:ahLst/>
            <a:cxnLst/>
            <a:rect l="l" t="t" r="r" b="b"/>
            <a:pathLst>
              <a:path w="2047875" h="666750">
                <a:moveTo>
                  <a:pt x="1714500" y="666750"/>
                </a:moveTo>
                <a:lnTo>
                  <a:pt x="333375" y="666750"/>
                </a:lnTo>
                <a:lnTo>
                  <a:pt x="325191" y="666649"/>
                </a:lnTo>
                <a:lnTo>
                  <a:pt x="284458" y="663141"/>
                </a:lnTo>
                <a:lnTo>
                  <a:pt x="244461" y="654674"/>
                </a:lnTo>
                <a:lnTo>
                  <a:pt x="205798" y="641373"/>
                </a:lnTo>
                <a:lnTo>
                  <a:pt x="169052" y="623439"/>
                </a:lnTo>
                <a:lnTo>
                  <a:pt x="134783" y="601144"/>
                </a:lnTo>
                <a:lnTo>
                  <a:pt x="103501" y="574822"/>
                </a:lnTo>
                <a:lnTo>
                  <a:pt x="75672" y="544866"/>
                </a:lnTo>
                <a:lnTo>
                  <a:pt x="51720" y="511727"/>
                </a:lnTo>
                <a:lnTo>
                  <a:pt x="32007" y="475911"/>
                </a:lnTo>
                <a:lnTo>
                  <a:pt x="16826" y="437951"/>
                </a:lnTo>
                <a:lnTo>
                  <a:pt x="6405" y="398413"/>
                </a:lnTo>
                <a:lnTo>
                  <a:pt x="902" y="357897"/>
                </a:lnTo>
                <a:lnTo>
                  <a:pt x="0" y="333375"/>
                </a:lnTo>
                <a:lnTo>
                  <a:pt x="100" y="325191"/>
                </a:lnTo>
                <a:lnTo>
                  <a:pt x="3608" y="284458"/>
                </a:lnTo>
                <a:lnTo>
                  <a:pt x="12075" y="244461"/>
                </a:lnTo>
                <a:lnTo>
                  <a:pt x="25376" y="205798"/>
                </a:lnTo>
                <a:lnTo>
                  <a:pt x="43310" y="169052"/>
                </a:lnTo>
                <a:lnTo>
                  <a:pt x="65605" y="134783"/>
                </a:lnTo>
                <a:lnTo>
                  <a:pt x="91927" y="103501"/>
                </a:lnTo>
                <a:lnTo>
                  <a:pt x="121883" y="75672"/>
                </a:lnTo>
                <a:lnTo>
                  <a:pt x="155021" y="51720"/>
                </a:lnTo>
                <a:lnTo>
                  <a:pt x="190838" y="32007"/>
                </a:lnTo>
                <a:lnTo>
                  <a:pt x="228798" y="16826"/>
                </a:lnTo>
                <a:lnTo>
                  <a:pt x="268336" y="6405"/>
                </a:lnTo>
                <a:lnTo>
                  <a:pt x="308852" y="902"/>
                </a:lnTo>
                <a:lnTo>
                  <a:pt x="333375" y="0"/>
                </a:lnTo>
                <a:lnTo>
                  <a:pt x="1714500" y="0"/>
                </a:lnTo>
                <a:lnTo>
                  <a:pt x="1755311" y="2507"/>
                </a:lnTo>
                <a:lnTo>
                  <a:pt x="1795501" y="9990"/>
                </a:lnTo>
                <a:lnTo>
                  <a:pt x="1834478" y="22337"/>
                </a:lnTo>
                <a:lnTo>
                  <a:pt x="1871652" y="39364"/>
                </a:lnTo>
                <a:lnTo>
                  <a:pt x="1906462" y="60813"/>
                </a:lnTo>
                <a:lnTo>
                  <a:pt x="1938381" y="86360"/>
                </a:lnTo>
                <a:lnTo>
                  <a:pt x="1966930" y="115621"/>
                </a:lnTo>
                <a:lnTo>
                  <a:pt x="1991687" y="148161"/>
                </a:lnTo>
                <a:lnTo>
                  <a:pt x="2012280" y="183488"/>
                </a:lnTo>
                <a:lnTo>
                  <a:pt x="2028385" y="221064"/>
                </a:lnTo>
                <a:lnTo>
                  <a:pt x="2039773" y="260329"/>
                </a:lnTo>
                <a:lnTo>
                  <a:pt x="2046265" y="300698"/>
                </a:lnTo>
                <a:lnTo>
                  <a:pt x="2047875" y="333375"/>
                </a:lnTo>
                <a:lnTo>
                  <a:pt x="2047774" y="341558"/>
                </a:lnTo>
                <a:lnTo>
                  <a:pt x="2044265" y="382291"/>
                </a:lnTo>
                <a:lnTo>
                  <a:pt x="2035801" y="422288"/>
                </a:lnTo>
                <a:lnTo>
                  <a:pt x="2022500" y="460951"/>
                </a:lnTo>
                <a:lnTo>
                  <a:pt x="2004563" y="497697"/>
                </a:lnTo>
                <a:lnTo>
                  <a:pt x="1982271" y="531966"/>
                </a:lnTo>
                <a:lnTo>
                  <a:pt x="1955947" y="563248"/>
                </a:lnTo>
                <a:lnTo>
                  <a:pt x="1925993" y="591077"/>
                </a:lnTo>
                <a:lnTo>
                  <a:pt x="1892853" y="615029"/>
                </a:lnTo>
                <a:lnTo>
                  <a:pt x="1857036" y="634742"/>
                </a:lnTo>
                <a:lnTo>
                  <a:pt x="1819076" y="649923"/>
                </a:lnTo>
                <a:lnTo>
                  <a:pt x="1779536" y="660344"/>
                </a:lnTo>
                <a:lnTo>
                  <a:pt x="1739024" y="665847"/>
                </a:lnTo>
                <a:lnTo>
                  <a:pt x="1714500" y="6667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13834067" y="8869430"/>
            <a:ext cx="991869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90">
                <a:solidFill>
                  <a:srgbClr val="0D0B28"/>
                </a:solidFill>
                <a:latin typeface="Arial Black"/>
                <a:cs typeface="Arial Black"/>
              </a:rPr>
              <a:t>The</a:t>
            </a:r>
            <a:r>
              <a:rPr dirty="0" sz="1350" spc="-14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350" spc="-10">
                <a:solidFill>
                  <a:srgbClr val="0D0B28"/>
                </a:solidFill>
                <a:latin typeface="Arial Black"/>
                <a:cs typeface="Arial Black"/>
              </a:rPr>
              <a:t>Gamer</a:t>
            </a:r>
            <a:endParaRPr sz="1350">
              <a:latin typeface="Arial Black"/>
              <a:cs typeface="Arial Black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15679977" y="3756049"/>
            <a:ext cx="2608580" cy="6530975"/>
            <a:chOff x="15679977" y="3756049"/>
            <a:chExt cx="2608580" cy="6530975"/>
          </a:xfrm>
        </p:grpSpPr>
        <p:pic>
          <p:nvPicPr>
            <p:cNvPr id="33" name="object 3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679977" y="3756050"/>
              <a:ext cx="2608011" cy="6530979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15679978" y="3756049"/>
              <a:ext cx="2608580" cy="6530975"/>
            </a:xfrm>
            <a:custGeom>
              <a:avLst/>
              <a:gdLst/>
              <a:ahLst/>
              <a:cxnLst/>
              <a:rect l="l" t="t" r="r" b="b"/>
              <a:pathLst>
                <a:path w="2608580" h="6530975">
                  <a:moveTo>
                    <a:pt x="0" y="6530949"/>
                  </a:moveTo>
                  <a:lnTo>
                    <a:pt x="0" y="0"/>
                  </a:lnTo>
                  <a:lnTo>
                    <a:pt x="2608021" y="0"/>
                  </a:lnTo>
                  <a:lnTo>
                    <a:pt x="2608021" y="6530949"/>
                  </a:lnTo>
                  <a:lnTo>
                    <a:pt x="0" y="6530949"/>
                  </a:lnTo>
                  <a:close/>
                </a:path>
              </a:pathLst>
            </a:custGeom>
            <a:solidFill>
              <a:srgbClr val="000000">
                <a:alpha val="301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15929914" y="8663056"/>
              <a:ext cx="2047875" cy="666750"/>
            </a:xfrm>
            <a:custGeom>
              <a:avLst/>
              <a:gdLst/>
              <a:ahLst/>
              <a:cxnLst/>
              <a:rect l="l" t="t" r="r" b="b"/>
              <a:pathLst>
                <a:path w="2047875" h="666750">
                  <a:moveTo>
                    <a:pt x="1714500" y="666750"/>
                  </a:moveTo>
                  <a:lnTo>
                    <a:pt x="333375" y="666750"/>
                  </a:lnTo>
                  <a:lnTo>
                    <a:pt x="325191" y="666649"/>
                  </a:lnTo>
                  <a:lnTo>
                    <a:pt x="284458" y="663141"/>
                  </a:lnTo>
                  <a:lnTo>
                    <a:pt x="244461" y="654674"/>
                  </a:lnTo>
                  <a:lnTo>
                    <a:pt x="205798" y="641373"/>
                  </a:lnTo>
                  <a:lnTo>
                    <a:pt x="169052" y="623439"/>
                  </a:lnTo>
                  <a:lnTo>
                    <a:pt x="134783" y="601144"/>
                  </a:lnTo>
                  <a:lnTo>
                    <a:pt x="103501" y="574822"/>
                  </a:lnTo>
                  <a:lnTo>
                    <a:pt x="75672" y="544866"/>
                  </a:lnTo>
                  <a:lnTo>
                    <a:pt x="51720" y="511727"/>
                  </a:lnTo>
                  <a:lnTo>
                    <a:pt x="32007" y="475911"/>
                  </a:lnTo>
                  <a:lnTo>
                    <a:pt x="16826" y="437951"/>
                  </a:lnTo>
                  <a:lnTo>
                    <a:pt x="6405" y="398413"/>
                  </a:lnTo>
                  <a:lnTo>
                    <a:pt x="902" y="357897"/>
                  </a:lnTo>
                  <a:lnTo>
                    <a:pt x="0" y="333375"/>
                  </a:lnTo>
                  <a:lnTo>
                    <a:pt x="100" y="325191"/>
                  </a:lnTo>
                  <a:lnTo>
                    <a:pt x="3608" y="284458"/>
                  </a:lnTo>
                  <a:lnTo>
                    <a:pt x="12075" y="244461"/>
                  </a:lnTo>
                  <a:lnTo>
                    <a:pt x="25376" y="205798"/>
                  </a:lnTo>
                  <a:lnTo>
                    <a:pt x="43310" y="169052"/>
                  </a:lnTo>
                  <a:lnTo>
                    <a:pt x="65605" y="134783"/>
                  </a:lnTo>
                  <a:lnTo>
                    <a:pt x="91927" y="103501"/>
                  </a:lnTo>
                  <a:lnTo>
                    <a:pt x="121883" y="75672"/>
                  </a:lnTo>
                  <a:lnTo>
                    <a:pt x="155021" y="51720"/>
                  </a:lnTo>
                  <a:lnTo>
                    <a:pt x="190838" y="32007"/>
                  </a:lnTo>
                  <a:lnTo>
                    <a:pt x="228798" y="16826"/>
                  </a:lnTo>
                  <a:lnTo>
                    <a:pt x="268336" y="6405"/>
                  </a:lnTo>
                  <a:lnTo>
                    <a:pt x="308852" y="902"/>
                  </a:lnTo>
                  <a:lnTo>
                    <a:pt x="333375" y="0"/>
                  </a:lnTo>
                  <a:lnTo>
                    <a:pt x="1714500" y="0"/>
                  </a:lnTo>
                  <a:lnTo>
                    <a:pt x="1755311" y="2507"/>
                  </a:lnTo>
                  <a:lnTo>
                    <a:pt x="1795501" y="9990"/>
                  </a:lnTo>
                  <a:lnTo>
                    <a:pt x="1834478" y="22337"/>
                  </a:lnTo>
                  <a:lnTo>
                    <a:pt x="1871652" y="39364"/>
                  </a:lnTo>
                  <a:lnTo>
                    <a:pt x="1906462" y="60813"/>
                  </a:lnTo>
                  <a:lnTo>
                    <a:pt x="1938381" y="86360"/>
                  </a:lnTo>
                  <a:lnTo>
                    <a:pt x="1966930" y="115621"/>
                  </a:lnTo>
                  <a:lnTo>
                    <a:pt x="1991687" y="148161"/>
                  </a:lnTo>
                  <a:lnTo>
                    <a:pt x="2012280" y="183488"/>
                  </a:lnTo>
                  <a:lnTo>
                    <a:pt x="2028385" y="221064"/>
                  </a:lnTo>
                  <a:lnTo>
                    <a:pt x="2039773" y="260329"/>
                  </a:lnTo>
                  <a:lnTo>
                    <a:pt x="2046265" y="300698"/>
                  </a:lnTo>
                  <a:lnTo>
                    <a:pt x="2047875" y="333375"/>
                  </a:lnTo>
                  <a:lnTo>
                    <a:pt x="2047774" y="341558"/>
                  </a:lnTo>
                  <a:lnTo>
                    <a:pt x="2044265" y="382291"/>
                  </a:lnTo>
                  <a:lnTo>
                    <a:pt x="2035801" y="422288"/>
                  </a:lnTo>
                  <a:lnTo>
                    <a:pt x="2022500" y="460951"/>
                  </a:lnTo>
                  <a:lnTo>
                    <a:pt x="2004563" y="497697"/>
                  </a:lnTo>
                  <a:lnTo>
                    <a:pt x="1982271" y="531966"/>
                  </a:lnTo>
                  <a:lnTo>
                    <a:pt x="1955947" y="563248"/>
                  </a:lnTo>
                  <a:lnTo>
                    <a:pt x="1925993" y="591077"/>
                  </a:lnTo>
                  <a:lnTo>
                    <a:pt x="1892853" y="615029"/>
                  </a:lnTo>
                  <a:lnTo>
                    <a:pt x="1857036" y="634742"/>
                  </a:lnTo>
                  <a:lnTo>
                    <a:pt x="1819076" y="649923"/>
                  </a:lnTo>
                  <a:lnTo>
                    <a:pt x="1779536" y="660344"/>
                  </a:lnTo>
                  <a:lnTo>
                    <a:pt x="1739024" y="665847"/>
                  </a:lnTo>
                  <a:lnTo>
                    <a:pt x="1714500" y="6667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 txBox="1"/>
          <p:nvPr/>
        </p:nvSpPr>
        <p:spPr>
          <a:xfrm>
            <a:off x="16627868" y="8869430"/>
            <a:ext cx="65214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-65">
                <a:solidFill>
                  <a:srgbClr val="0D0B28"/>
                </a:solidFill>
                <a:latin typeface="Arial Black"/>
                <a:cs typeface="Arial Black"/>
              </a:rPr>
              <a:t>Fitness</a:t>
            </a:r>
            <a:endParaRPr sz="1350">
              <a:latin typeface="Arial Black"/>
              <a:cs typeface="Arial Black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74338" y="1235081"/>
            <a:ext cx="5629910" cy="20046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0" spc="-180">
                <a:solidFill>
                  <a:srgbClr val="0D0B28"/>
                </a:solidFill>
                <a:latin typeface="Arial Black"/>
                <a:cs typeface="Arial Black"/>
              </a:rPr>
              <a:t>Customer</a:t>
            </a:r>
            <a:r>
              <a:rPr dirty="0" sz="4500" spc="-670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4500" spc="-220">
                <a:solidFill>
                  <a:srgbClr val="0D0B28"/>
                </a:solidFill>
                <a:latin typeface="Arial Black"/>
                <a:cs typeface="Arial Black"/>
              </a:rPr>
              <a:t>Personas</a:t>
            </a:r>
            <a:endParaRPr sz="4500">
              <a:latin typeface="Arial Black"/>
              <a:cs typeface="Arial Black"/>
            </a:endParaRPr>
          </a:p>
          <a:p>
            <a:pPr marL="19050" marR="1691639">
              <a:lnSpc>
                <a:spcPct val="133700"/>
              </a:lnSpc>
              <a:spcBef>
                <a:spcPts val="1520"/>
              </a:spcBef>
            </a:pPr>
            <a:r>
              <a:rPr dirty="0" sz="1800" spc="60">
                <a:solidFill>
                  <a:srgbClr val="0D0B28"/>
                </a:solidFill>
                <a:latin typeface="Lucida Sans Unicode"/>
                <a:cs typeface="Lucida Sans Unicode"/>
              </a:rPr>
              <a:t>Seven</a:t>
            </a:r>
            <a:r>
              <a:rPr dirty="0" sz="1800" spc="-1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0D0B28"/>
                </a:solidFill>
                <a:latin typeface="Lucida Sans Unicode"/>
                <a:cs typeface="Lucida Sans Unicode"/>
              </a:rPr>
              <a:t>key</a:t>
            </a:r>
            <a:r>
              <a:rPr dirty="0" sz="1800" spc="-1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0D0B28"/>
                </a:solidFill>
                <a:latin typeface="Lucida Sans Unicode"/>
                <a:cs typeface="Lucida Sans Unicode"/>
              </a:rPr>
              <a:t>personas</a:t>
            </a:r>
            <a:r>
              <a:rPr dirty="0" sz="1800" spc="-1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0D0B28"/>
                </a:solidFill>
                <a:latin typeface="Lucida Sans Unicode"/>
                <a:cs typeface="Lucida Sans Unicode"/>
              </a:rPr>
              <a:t>driving </a:t>
            </a:r>
            <a:r>
              <a:rPr dirty="0" sz="1800">
                <a:solidFill>
                  <a:srgbClr val="0D0B28"/>
                </a:solidFill>
                <a:latin typeface="Lucida Sans Unicode"/>
                <a:cs typeface="Lucida Sans Unicode"/>
              </a:rPr>
              <a:t>adoption</a:t>
            </a:r>
            <a:r>
              <a:rPr dirty="0" sz="1800" spc="13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0D0B28"/>
                </a:solidFill>
                <a:latin typeface="Lucida Sans Unicode"/>
                <a:cs typeface="Lucida Sans Unicode"/>
              </a:rPr>
              <a:t>across</a:t>
            </a:r>
            <a:r>
              <a:rPr dirty="0" sz="1800" spc="13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>
                <a:solidFill>
                  <a:srgbClr val="0D0B28"/>
                </a:solidFill>
                <a:latin typeface="Lucida Sans Unicode"/>
                <a:cs typeface="Lucida Sans Unicode"/>
              </a:rPr>
              <a:t>creator</a:t>
            </a:r>
            <a:r>
              <a:rPr dirty="0" sz="1800" spc="13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0D0B28"/>
                </a:solidFill>
                <a:latin typeface="Lucida Sans Unicode"/>
                <a:cs typeface="Lucida Sans Unicode"/>
              </a:rPr>
              <a:t>economy, </a:t>
            </a:r>
            <a:r>
              <a:rPr dirty="0" sz="1800" spc="-25">
                <a:solidFill>
                  <a:srgbClr val="0D0B28"/>
                </a:solidFill>
                <a:latin typeface="Lucida Sans Unicode"/>
                <a:cs typeface="Lucida Sans Unicode"/>
              </a:rPr>
              <a:t>enterprise,</a:t>
            </a:r>
            <a:r>
              <a:rPr dirty="0" sz="1800" spc="-10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90">
                <a:solidFill>
                  <a:srgbClr val="0D0B28"/>
                </a:solidFill>
                <a:latin typeface="Lucida Sans Unicode"/>
                <a:cs typeface="Lucida Sans Unicode"/>
              </a:rPr>
              <a:t>and</a:t>
            </a:r>
            <a:r>
              <a:rPr dirty="0" sz="1800" spc="-10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45">
                <a:solidFill>
                  <a:srgbClr val="0D0B28"/>
                </a:solidFill>
                <a:latin typeface="Lucida Sans Unicode"/>
                <a:cs typeface="Lucida Sans Unicode"/>
              </a:rPr>
              <a:t>consumer</a:t>
            </a:r>
            <a:r>
              <a:rPr dirty="0" sz="1800" spc="-10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800" spc="-10">
                <a:solidFill>
                  <a:srgbClr val="0D0B28"/>
                </a:solidFill>
                <a:latin typeface="Lucida Sans Unicode"/>
                <a:cs typeface="Lucida Sans Unicode"/>
              </a:rPr>
              <a:t>markets.</a:t>
            </a:r>
            <a:endParaRPr sz="1800">
              <a:latin typeface="Lucida Sans Unicode"/>
              <a:cs typeface="Lucida Sans Unicode"/>
            </a:endParaRPr>
          </a:p>
        </p:txBody>
      </p:sp>
      <p:pic>
        <p:nvPicPr>
          <p:cNvPr id="38" name="object 38">
            <a:hlinkClick r:id="rId9"/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05394" y="9606975"/>
            <a:ext cx="771524" cy="46670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1863" y="476832"/>
            <a:ext cx="762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solidFill>
                  <a:srgbClr val="0D0B28"/>
                </a:solidFill>
                <a:latin typeface="Arial Black"/>
                <a:cs typeface="Arial Black"/>
              </a:rPr>
              <a:t>TRIPODS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197253" y="476832"/>
            <a:ext cx="11341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60">
                <a:solidFill>
                  <a:srgbClr val="0D0B28"/>
                </a:solidFill>
                <a:latin typeface="Arial Black"/>
                <a:cs typeface="Arial Black"/>
              </a:rPr>
              <a:t>August</a:t>
            </a:r>
            <a:r>
              <a:rPr dirty="0" sz="1200" spc="7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20">
                <a:solidFill>
                  <a:srgbClr val="0D0B28"/>
                </a:solidFill>
                <a:latin typeface="Arial Black"/>
                <a:cs typeface="Arial Black"/>
              </a:rPr>
              <a:t>2026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68363" y="476832"/>
            <a:ext cx="7429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0D0B28"/>
                </a:solidFill>
                <a:latin typeface="Arial Black"/>
                <a:cs typeface="Arial Black"/>
              </a:rPr>
              <a:t>Series</a:t>
            </a:r>
            <a:r>
              <a:rPr dirty="0" sz="1200" spc="18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50">
                <a:solidFill>
                  <a:srgbClr val="0D0B28"/>
                </a:solidFill>
                <a:latin typeface="Arial Black"/>
                <a:cs typeface="Arial Black"/>
              </a:rPr>
              <a:t>A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9800" y="1320800"/>
            <a:ext cx="9002395" cy="1739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250" spc="-505">
                <a:solidFill>
                  <a:srgbClr val="0D0B28"/>
                </a:solidFill>
                <a:latin typeface="Arial Black"/>
                <a:cs typeface="Arial Black"/>
              </a:rPr>
              <a:t>Competitors</a:t>
            </a:r>
            <a:endParaRPr sz="11250">
              <a:latin typeface="Arial Black"/>
              <a:cs typeface="Arial Black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952500" y="3429000"/>
          <a:ext cx="16516350" cy="563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33675"/>
                <a:gridCol w="2743200"/>
                <a:gridCol w="2733675"/>
                <a:gridCol w="2733675"/>
                <a:gridCol w="2743200"/>
                <a:gridCol w="2733675"/>
              </a:tblGrid>
              <a:tr h="561975"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1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Feature</a:t>
                      </a:r>
                      <a:endParaRPr sz="1950">
                        <a:latin typeface="Arial Black"/>
                        <a:cs typeface="Arial Black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0D0B28"/>
                    </a:solidFill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1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Tripods</a:t>
                      </a:r>
                      <a:endParaRPr sz="1950">
                        <a:latin typeface="Arial Black"/>
                        <a:cs typeface="Arial Black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0D0B28"/>
                    </a:solidFill>
                  </a:tcPr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85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AirPods</a:t>
                      </a:r>
                      <a:r>
                        <a:rPr dirty="0" sz="1950" spc="-19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1950" spc="-25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Pro</a:t>
                      </a:r>
                      <a:endParaRPr sz="1950">
                        <a:latin typeface="Arial Black"/>
                        <a:cs typeface="Arial Black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0D0B28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6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Galaxy</a:t>
                      </a:r>
                      <a:r>
                        <a:rPr dirty="0" sz="1950" spc="-20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1950" spc="-2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Buds</a:t>
                      </a:r>
                      <a:endParaRPr sz="1950">
                        <a:latin typeface="Arial Black"/>
                        <a:cs typeface="Arial Black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0D0B28"/>
                    </a:solidFill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7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Sony</a:t>
                      </a:r>
                      <a:r>
                        <a:rPr dirty="0" sz="1950" spc="-204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1950" spc="-25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WF</a:t>
                      </a:r>
                      <a:endParaRPr sz="1950">
                        <a:latin typeface="Arial Black"/>
                        <a:cs typeface="Arial Black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0D0B28"/>
                    </a:solidFill>
                  </a:tcPr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135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Bose</a:t>
                      </a:r>
                      <a:r>
                        <a:rPr dirty="0" sz="1950" spc="-22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1950" spc="-25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QC</a:t>
                      </a:r>
                      <a:endParaRPr sz="1950">
                        <a:latin typeface="Arial Black"/>
                        <a:cs typeface="Arial Black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0D0B28"/>
                    </a:solidFill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10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3 </a:t>
                      </a:r>
                      <a:r>
                        <a:rPr dirty="0" sz="1950" spc="-1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Earbuds</a:t>
                      </a:r>
                      <a:endParaRPr sz="19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0">
                          <a:solidFill>
                            <a:srgbClr val="0D0B28"/>
                          </a:solidFill>
                          <a:latin typeface="BIZ UDPGothic"/>
                          <a:cs typeface="BIZ UDPGothic"/>
                        </a:rPr>
                        <a:t>✓</a:t>
                      </a:r>
                      <a:endParaRPr sz="1950">
                        <a:latin typeface="BIZ UDPGothic"/>
                        <a:cs typeface="BIZ UDPGothic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30">
                          <a:solidFill>
                            <a:srgbClr val="0D0B28"/>
                          </a:solidFill>
                          <a:latin typeface="Meiryo UI"/>
                          <a:cs typeface="Meiryo UI"/>
                        </a:rPr>
                        <a:t>✗</a:t>
                      </a:r>
                      <a:endParaRPr sz="1950">
                        <a:latin typeface="Meiryo UI"/>
                        <a:cs typeface="Meiryo UI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30">
                          <a:solidFill>
                            <a:srgbClr val="0D0B28"/>
                          </a:solidFill>
                          <a:latin typeface="Meiryo UI"/>
                          <a:cs typeface="Meiryo UI"/>
                        </a:rPr>
                        <a:t>✗</a:t>
                      </a:r>
                      <a:endParaRPr sz="1950">
                        <a:latin typeface="Meiryo UI"/>
                        <a:cs typeface="Meiryo UI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30">
                          <a:solidFill>
                            <a:srgbClr val="0D0B28"/>
                          </a:solidFill>
                          <a:latin typeface="Meiryo UI"/>
                          <a:cs typeface="Meiryo UI"/>
                        </a:rPr>
                        <a:t>✗</a:t>
                      </a:r>
                      <a:endParaRPr sz="1950">
                        <a:latin typeface="Meiryo UI"/>
                        <a:cs typeface="Meiryo UI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30">
                          <a:solidFill>
                            <a:srgbClr val="0D0B28"/>
                          </a:solidFill>
                          <a:latin typeface="Meiryo UI"/>
                          <a:cs typeface="Meiryo UI"/>
                        </a:rPr>
                        <a:t>✗</a:t>
                      </a:r>
                      <a:endParaRPr sz="1950">
                        <a:latin typeface="Meiryo UI"/>
                        <a:cs typeface="Meiryo UI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Wireless</a:t>
                      </a:r>
                      <a:r>
                        <a:rPr dirty="0" sz="1950" spc="6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Mic</a:t>
                      </a:r>
                      <a:r>
                        <a:rPr dirty="0" sz="1950" spc="7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 spc="4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Mode</a:t>
                      </a:r>
                      <a:endParaRPr sz="19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0">
                          <a:solidFill>
                            <a:srgbClr val="0D0B28"/>
                          </a:solidFill>
                          <a:latin typeface="BIZ UDPGothic"/>
                          <a:cs typeface="BIZ UDPGothic"/>
                        </a:rPr>
                        <a:t>✓</a:t>
                      </a:r>
                      <a:endParaRPr sz="1950">
                        <a:latin typeface="BIZ UDPGothic"/>
                        <a:cs typeface="BIZ UDPGothic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30">
                          <a:solidFill>
                            <a:srgbClr val="0D0B28"/>
                          </a:solidFill>
                          <a:latin typeface="Meiryo UI"/>
                          <a:cs typeface="Meiryo UI"/>
                        </a:rPr>
                        <a:t>✗</a:t>
                      </a:r>
                      <a:endParaRPr sz="1950">
                        <a:latin typeface="Meiryo UI"/>
                        <a:cs typeface="Meiryo UI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30">
                          <a:solidFill>
                            <a:srgbClr val="0D0B28"/>
                          </a:solidFill>
                          <a:latin typeface="Meiryo UI"/>
                          <a:cs typeface="Meiryo UI"/>
                        </a:rPr>
                        <a:t>✗</a:t>
                      </a:r>
                      <a:endParaRPr sz="1950">
                        <a:latin typeface="Meiryo UI"/>
                        <a:cs typeface="Meiryo UI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30">
                          <a:solidFill>
                            <a:srgbClr val="0D0B28"/>
                          </a:solidFill>
                          <a:latin typeface="Meiryo UI"/>
                          <a:cs typeface="Meiryo UI"/>
                        </a:rPr>
                        <a:t>✗</a:t>
                      </a:r>
                      <a:endParaRPr sz="1950">
                        <a:latin typeface="Meiryo UI"/>
                        <a:cs typeface="Meiryo UI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30">
                          <a:solidFill>
                            <a:srgbClr val="0D0B28"/>
                          </a:solidFill>
                          <a:latin typeface="Meiryo UI"/>
                          <a:cs typeface="Meiryo UI"/>
                        </a:rPr>
                        <a:t>✗</a:t>
                      </a:r>
                      <a:endParaRPr sz="1950">
                        <a:latin typeface="Meiryo UI"/>
                        <a:cs typeface="Meiryo UI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7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AI</a:t>
                      </a:r>
                      <a:r>
                        <a:rPr dirty="0" sz="1950" spc="-8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 spc="-1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Recording</a:t>
                      </a:r>
                      <a:endParaRPr sz="19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0">
                          <a:solidFill>
                            <a:srgbClr val="0D0B28"/>
                          </a:solidFill>
                          <a:latin typeface="BIZ UDPGothic"/>
                          <a:cs typeface="BIZ UDPGothic"/>
                        </a:rPr>
                        <a:t>✓</a:t>
                      </a:r>
                      <a:endParaRPr sz="1950">
                        <a:latin typeface="BIZ UDPGothic"/>
                        <a:cs typeface="BIZ UDPGothic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30">
                          <a:solidFill>
                            <a:srgbClr val="0D0B28"/>
                          </a:solidFill>
                          <a:latin typeface="Meiryo UI"/>
                          <a:cs typeface="Meiryo UI"/>
                        </a:rPr>
                        <a:t>✗</a:t>
                      </a:r>
                      <a:endParaRPr sz="1950">
                        <a:latin typeface="Meiryo UI"/>
                        <a:cs typeface="Meiryo UI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30">
                          <a:solidFill>
                            <a:srgbClr val="0D0B28"/>
                          </a:solidFill>
                          <a:latin typeface="Meiryo UI"/>
                          <a:cs typeface="Meiryo UI"/>
                        </a:rPr>
                        <a:t>✗</a:t>
                      </a:r>
                      <a:endParaRPr sz="1950">
                        <a:latin typeface="Meiryo UI"/>
                        <a:cs typeface="Meiryo UI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30">
                          <a:solidFill>
                            <a:srgbClr val="0D0B28"/>
                          </a:solidFill>
                          <a:latin typeface="Meiryo UI"/>
                          <a:cs typeface="Meiryo UI"/>
                        </a:rPr>
                        <a:t>✗</a:t>
                      </a:r>
                      <a:endParaRPr sz="1950">
                        <a:latin typeface="Meiryo UI"/>
                        <a:cs typeface="Meiryo UI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30">
                          <a:solidFill>
                            <a:srgbClr val="0D0B28"/>
                          </a:solidFill>
                          <a:latin typeface="Meiryo UI"/>
                          <a:cs typeface="Meiryo UI"/>
                        </a:rPr>
                        <a:t>✗</a:t>
                      </a:r>
                      <a:endParaRPr sz="1950">
                        <a:latin typeface="Meiryo UI"/>
                        <a:cs typeface="Meiryo UI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Meeting</a:t>
                      </a:r>
                      <a:r>
                        <a:rPr dirty="0" sz="1950" spc="15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 spc="9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Summary</a:t>
                      </a:r>
                      <a:endParaRPr sz="19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0">
                          <a:solidFill>
                            <a:srgbClr val="0D0B28"/>
                          </a:solidFill>
                          <a:latin typeface="BIZ UDPGothic"/>
                          <a:cs typeface="BIZ UDPGothic"/>
                        </a:rPr>
                        <a:t>✓</a:t>
                      </a:r>
                      <a:endParaRPr sz="1950">
                        <a:latin typeface="BIZ UDPGothic"/>
                        <a:cs typeface="BIZ UDPGothic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30">
                          <a:solidFill>
                            <a:srgbClr val="0D0B28"/>
                          </a:solidFill>
                          <a:latin typeface="Meiryo UI"/>
                          <a:cs typeface="Meiryo UI"/>
                        </a:rPr>
                        <a:t>✗</a:t>
                      </a:r>
                      <a:endParaRPr sz="1950">
                        <a:latin typeface="Meiryo UI"/>
                        <a:cs typeface="Meiryo UI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30">
                          <a:solidFill>
                            <a:srgbClr val="0D0B28"/>
                          </a:solidFill>
                          <a:latin typeface="Meiryo UI"/>
                          <a:cs typeface="Meiryo UI"/>
                        </a:rPr>
                        <a:t>✗</a:t>
                      </a:r>
                      <a:endParaRPr sz="1950">
                        <a:latin typeface="Meiryo UI"/>
                        <a:cs typeface="Meiryo UI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30">
                          <a:solidFill>
                            <a:srgbClr val="0D0B28"/>
                          </a:solidFill>
                          <a:latin typeface="Meiryo UI"/>
                          <a:cs typeface="Meiryo UI"/>
                        </a:rPr>
                        <a:t>✗</a:t>
                      </a:r>
                      <a:endParaRPr sz="1950">
                        <a:latin typeface="Meiryo UI"/>
                        <a:cs typeface="Meiryo UI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30">
                          <a:solidFill>
                            <a:srgbClr val="0D0B28"/>
                          </a:solidFill>
                          <a:latin typeface="Meiryo UI"/>
                          <a:cs typeface="Meiryo UI"/>
                        </a:rPr>
                        <a:t>✗</a:t>
                      </a:r>
                      <a:endParaRPr sz="1950">
                        <a:latin typeface="Meiryo UI"/>
                        <a:cs typeface="Meiryo UI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6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Voice</a:t>
                      </a:r>
                      <a:r>
                        <a:rPr dirty="0" sz="1950" spc="-10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 spc="-1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Translation</a:t>
                      </a:r>
                      <a:endParaRPr sz="19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0">
                          <a:solidFill>
                            <a:srgbClr val="0D0B28"/>
                          </a:solidFill>
                          <a:latin typeface="BIZ UDPGothic"/>
                          <a:cs typeface="BIZ UDPGothic"/>
                        </a:rPr>
                        <a:t>✓</a:t>
                      </a:r>
                      <a:endParaRPr sz="1950">
                        <a:latin typeface="BIZ UDPGothic"/>
                        <a:cs typeface="BIZ UDPGothic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30">
                          <a:solidFill>
                            <a:srgbClr val="0D0B28"/>
                          </a:solidFill>
                          <a:latin typeface="Meiryo UI"/>
                          <a:cs typeface="Meiryo UI"/>
                        </a:rPr>
                        <a:t>✗</a:t>
                      </a:r>
                      <a:endParaRPr sz="1950">
                        <a:latin typeface="Meiryo UI"/>
                        <a:cs typeface="Meiryo UI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30">
                          <a:solidFill>
                            <a:srgbClr val="0D0B28"/>
                          </a:solidFill>
                          <a:latin typeface="Meiryo UI"/>
                          <a:cs typeface="Meiryo UI"/>
                        </a:rPr>
                        <a:t>✗</a:t>
                      </a:r>
                      <a:endParaRPr sz="1950">
                        <a:latin typeface="Meiryo UI"/>
                        <a:cs typeface="Meiryo UI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30">
                          <a:solidFill>
                            <a:srgbClr val="0D0B28"/>
                          </a:solidFill>
                          <a:latin typeface="Meiryo UI"/>
                          <a:cs typeface="Meiryo UI"/>
                        </a:rPr>
                        <a:t>✗</a:t>
                      </a:r>
                      <a:endParaRPr sz="1950">
                        <a:latin typeface="Meiryo UI"/>
                        <a:cs typeface="Meiryo UI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30">
                          <a:solidFill>
                            <a:srgbClr val="0D0B28"/>
                          </a:solidFill>
                          <a:latin typeface="Meiryo UI"/>
                          <a:cs typeface="Meiryo UI"/>
                        </a:rPr>
                        <a:t>✗</a:t>
                      </a:r>
                      <a:endParaRPr sz="1950">
                        <a:latin typeface="Meiryo UI"/>
                        <a:cs typeface="Meiryo UI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8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GPS</a:t>
                      </a:r>
                      <a:r>
                        <a:rPr dirty="0" sz="1950" spc="-9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 spc="-1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Tracking</a:t>
                      </a:r>
                      <a:endParaRPr sz="19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0">
                          <a:solidFill>
                            <a:srgbClr val="0D0B28"/>
                          </a:solidFill>
                          <a:latin typeface="BIZ UDPGothic"/>
                          <a:cs typeface="BIZ UDPGothic"/>
                        </a:rPr>
                        <a:t>✓</a:t>
                      </a:r>
                      <a:endParaRPr sz="1950">
                        <a:latin typeface="BIZ UDPGothic"/>
                        <a:cs typeface="BIZ UDPGothic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0">
                          <a:solidFill>
                            <a:srgbClr val="0D0B28"/>
                          </a:solidFill>
                          <a:latin typeface="BIZ UDPGothic"/>
                          <a:cs typeface="BIZ UDPGothic"/>
                        </a:rPr>
                        <a:t>✓</a:t>
                      </a:r>
                      <a:endParaRPr sz="1950">
                        <a:latin typeface="BIZ UDPGothic"/>
                        <a:cs typeface="BIZ UDPGothic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0">
                          <a:solidFill>
                            <a:srgbClr val="0D0B28"/>
                          </a:solidFill>
                          <a:latin typeface="BIZ UDPGothic"/>
                          <a:cs typeface="BIZ UDPGothic"/>
                        </a:rPr>
                        <a:t>✓</a:t>
                      </a:r>
                      <a:endParaRPr sz="1950">
                        <a:latin typeface="BIZ UDPGothic"/>
                        <a:cs typeface="BIZ UDPGothic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30">
                          <a:solidFill>
                            <a:srgbClr val="0D0B28"/>
                          </a:solidFill>
                          <a:latin typeface="Meiryo UI"/>
                          <a:cs typeface="Meiryo UI"/>
                        </a:rPr>
                        <a:t>✗</a:t>
                      </a:r>
                      <a:endParaRPr sz="1950">
                        <a:latin typeface="Meiryo UI"/>
                        <a:cs typeface="Meiryo UI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30">
                          <a:solidFill>
                            <a:srgbClr val="0D0B28"/>
                          </a:solidFill>
                          <a:latin typeface="Meiryo UI"/>
                          <a:cs typeface="Meiryo UI"/>
                        </a:rPr>
                        <a:t>✗</a:t>
                      </a:r>
                      <a:endParaRPr sz="1950">
                        <a:latin typeface="Meiryo UI"/>
                        <a:cs typeface="Meiryo UI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7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Emergency</a:t>
                      </a:r>
                      <a:r>
                        <a:rPr dirty="0" sz="1950" spc="-8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 spc="4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SOS</a:t>
                      </a:r>
                      <a:endParaRPr sz="19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0">
                          <a:solidFill>
                            <a:srgbClr val="0D0B28"/>
                          </a:solidFill>
                          <a:latin typeface="BIZ UDPGothic"/>
                          <a:cs typeface="BIZ UDPGothic"/>
                        </a:rPr>
                        <a:t>✓</a:t>
                      </a:r>
                      <a:endParaRPr sz="1950">
                        <a:latin typeface="BIZ UDPGothic"/>
                        <a:cs typeface="BIZ UDPGothic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30">
                          <a:solidFill>
                            <a:srgbClr val="0D0B28"/>
                          </a:solidFill>
                          <a:latin typeface="Meiryo UI"/>
                          <a:cs typeface="Meiryo UI"/>
                        </a:rPr>
                        <a:t>✗</a:t>
                      </a:r>
                      <a:endParaRPr sz="1950">
                        <a:latin typeface="Meiryo UI"/>
                        <a:cs typeface="Meiryo UI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30">
                          <a:solidFill>
                            <a:srgbClr val="0D0B28"/>
                          </a:solidFill>
                          <a:latin typeface="Meiryo UI"/>
                          <a:cs typeface="Meiryo UI"/>
                        </a:rPr>
                        <a:t>✗</a:t>
                      </a:r>
                      <a:endParaRPr sz="1950">
                        <a:latin typeface="Meiryo UI"/>
                        <a:cs typeface="Meiryo UI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30">
                          <a:solidFill>
                            <a:srgbClr val="0D0B28"/>
                          </a:solidFill>
                          <a:latin typeface="Meiryo UI"/>
                          <a:cs typeface="Meiryo UI"/>
                        </a:rPr>
                        <a:t>✗</a:t>
                      </a:r>
                      <a:endParaRPr sz="1950">
                        <a:latin typeface="Meiryo UI"/>
                        <a:cs typeface="Meiryo UI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30">
                          <a:solidFill>
                            <a:srgbClr val="0D0B28"/>
                          </a:solidFill>
                          <a:latin typeface="Meiryo UI"/>
                          <a:cs typeface="Meiryo UI"/>
                        </a:rPr>
                        <a:t>✗</a:t>
                      </a:r>
                      <a:endParaRPr sz="1950">
                        <a:latin typeface="Meiryo UI"/>
                        <a:cs typeface="Meiryo UI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ANC</a:t>
                      </a:r>
                      <a:r>
                        <a:rPr dirty="0" sz="1950" spc="-8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 spc="-11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/</a:t>
                      </a:r>
                      <a:r>
                        <a:rPr dirty="0" sz="1950" spc="-8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 spc="6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Spatial</a:t>
                      </a:r>
                      <a:r>
                        <a:rPr dirty="0" sz="1950" spc="-8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 spc="-2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Audio</a:t>
                      </a:r>
                      <a:endParaRPr sz="19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0">
                          <a:solidFill>
                            <a:srgbClr val="0D0B28"/>
                          </a:solidFill>
                          <a:latin typeface="BIZ UDPGothic"/>
                          <a:cs typeface="BIZ UDPGothic"/>
                        </a:rPr>
                        <a:t>✓</a:t>
                      </a:r>
                      <a:endParaRPr sz="1950">
                        <a:latin typeface="BIZ UDPGothic"/>
                        <a:cs typeface="BIZ UDPGothic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0">
                          <a:solidFill>
                            <a:srgbClr val="0D0B28"/>
                          </a:solidFill>
                          <a:latin typeface="BIZ UDPGothic"/>
                          <a:cs typeface="BIZ UDPGothic"/>
                        </a:rPr>
                        <a:t>✓</a:t>
                      </a:r>
                      <a:endParaRPr sz="1950">
                        <a:latin typeface="BIZ UDPGothic"/>
                        <a:cs typeface="BIZ UDPGothic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0">
                          <a:solidFill>
                            <a:srgbClr val="0D0B28"/>
                          </a:solidFill>
                          <a:latin typeface="BIZ UDPGothic"/>
                          <a:cs typeface="BIZ UDPGothic"/>
                        </a:rPr>
                        <a:t>✓</a:t>
                      </a:r>
                      <a:endParaRPr sz="1950">
                        <a:latin typeface="BIZ UDPGothic"/>
                        <a:cs typeface="BIZ UDPGothic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0">
                          <a:solidFill>
                            <a:srgbClr val="0D0B28"/>
                          </a:solidFill>
                          <a:latin typeface="BIZ UDPGothic"/>
                          <a:cs typeface="BIZ UDPGothic"/>
                        </a:rPr>
                        <a:t>✓</a:t>
                      </a:r>
                      <a:endParaRPr sz="1950">
                        <a:latin typeface="BIZ UDPGothic"/>
                        <a:cs typeface="BIZ UDPGothic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0">
                          <a:solidFill>
                            <a:srgbClr val="0D0B28"/>
                          </a:solidFill>
                          <a:latin typeface="BIZ UDPGothic"/>
                          <a:cs typeface="BIZ UDPGothic"/>
                        </a:rPr>
                        <a:t>✓</a:t>
                      </a:r>
                      <a:endParaRPr sz="1950">
                        <a:latin typeface="BIZ UDPGothic"/>
                        <a:cs typeface="BIZ UDPGothic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61975"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5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Battery</a:t>
                      </a:r>
                      <a:r>
                        <a:rPr dirty="0" sz="1950" spc="-9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 spc="9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(per</a:t>
                      </a:r>
                      <a:r>
                        <a:rPr dirty="0" sz="1950" spc="-8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 spc="8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bud)</a:t>
                      </a:r>
                      <a:endParaRPr sz="19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2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12h</a:t>
                      </a:r>
                      <a:endParaRPr sz="19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2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6h</a:t>
                      </a:r>
                      <a:endParaRPr sz="19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2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8h</a:t>
                      </a:r>
                      <a:endParaRPr sz="19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5890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2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8h</a:t>
                      </a:r>
                      <a:endParaRPr sz="19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2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6h</a:t>
                      </a:r>
                      <a:endParaRPr sz="19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7" name="object 7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5394" y="9606975"/>
            <a:ext cx="771524" cy="46670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1863" y="476832"/>
            <a:ext cx="762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solidFill>
                  <a:srgbClr val="0D0B28"/>
                </a:solidFill>
                <a:latin typeface="Arial Black"/>
                <a:cs typeface="Arial Black"/>
              </a:rPr>
              <a:t>TRIPODS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197253" y="476832"/>
            <a:ext cx="11341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60">
                <a:solidFill>
                  <a:srgbClr val="0D0B28"/>
                </a:solidFill>
                <a:latin typeface="Arial Black"/>
                <a:cs typeface="Arial Black"/>
              </a:rPr>
              <a:t>August</a:t>
            </a:r>
            <a:r>
              <a:rPr dirty="0" sz="1200" spc="7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20">
                <a:solidFill>
                  <a:srgbClr val="0D0B28"/>
                </a:solidFill>
                <a:latin typeface="Arial Black"/>
                <a:cs typeface="Arial Black"/>
              </a:rPr>
              <a:t>2026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68363" y="476832"/>
            <a:ext cx="7429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0D0B28"/>
                </a:solidFill>
                <a:latin typeface="Arial Black"/>
                <a:cs typeface="Arial Black"/>
              </a:rPr>
              <a:t>Series</a:t>
            </a:r>
            <a:r>
              <a:rPr dirty="0" sz="1200" spc="18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50">
                <a:solidFill>
                  <a:srgbClr val="0D0B28"/>
                </a:solidFill>
                <a:latin typeface="Arial Black"/>
                <a:cs typeface="Arial Black"/>
              </a:rPr>
              <a:t>A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9800" y="1177925"/>
            <a:ext cx="6386195" cy="1739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250" spc="-730">
                <a:solidFill>
                  <a:srgbClr val="0D0B28"/>
                </a:solidFill>
                <a:latin typeface="Arial Black"/>
                <a:cs typeface="Arial Black"/>
              </a:rPr>
              <a:t>Business</a:t>
            </a:r>
            <a:endParaRPr sz="1125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52500" y="3143250"/>
            <a:ext cx="3524250" cy="1905000"/>
          </a:xfrm>
          <a:prstGeom prst="rect">
            <a:avLst/>
          </a:prstGeom>
          <a:solidFill>
            <a:srgbClr val="FF4D57"/>
          </a:solidFill>
        </p:spPr>
        <p:txBody>
          <a:bodyPr wrap="square" lIns="0" tIns="104775" rIns="0" bIns="0" rtlCol="0" vert="horz">
            <a:spAutoFit/>
          </a:bodyPr>
          <a:lstStyle/>
          <a:p>
            <a:pPr marL="142875">
              <a:lnSpc>
                <a:spcPct val="100000"/>
              </a:lnSpc>
              <a:spcBef>
                <a:spcPts val="825"/>
              </a:spcBef>
            </a:pPr>
            <a:r>
              <a:rPr dirty="0" sz="1650" spc="-130">
                <a:solidFill>
                  <a:srgbClr val="FFFFFF"/>
                </a:solidFill>
                <a:latin typeface="Arial Black"/>
                <a:cs typeface="Arial Black"/>
              </a:rPr>
              <a:t>Key</a:t>
            </a:r>
            <a:r>
              <a:rPr dirty="0" sz="1650" spc="-254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650" spc="-10">
                <a:solidFill>
                  <a:srgbClr val="FFFFFF"/>
                </a:solidFill>
                <a:latin typeface="Arial Black"/>
                <a:cs typeface="Arial Black"/>
              </a:rPr>
              <a:t>Partners</a:t>
            </a:r>
            <a:endParaRPr sz="1650">
              <a:latin typeface="Arial Black"/>
              <a:cs typeface="Arial Black"/>
            </a:endParaRPr>
          </a:p>
          <a:p>
            <a:pPr marL="142875" marR="178435">
              <a:lnSpc>
                <a:spcPct val="135400"/>
              </a:lnSpc>
              <a:spcBef>
                <a:spcPts val="1335"/>
              </a:spcBef>
            </a:pP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Audio</a:t>
            </a:r>
            <a:r>
              <a:rPr dirty="0" sz="1200" spc="-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FFFFFF"/>
                </a:solidFill>
                <a:latin typeface="Lucida Sans Unicode"/>
                <a:cs typeface="Lucida Sans Unicode"/>
              </a:rPr>
              <a:t>chip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FFFFFF"/>
                </a:solidFill>
                <a:latin typeface="Lucida Sans Unicode"/>
                <a:cs typeface="Lucida Sans Unicode"/>
              </a:rPr>
              <a:t>manufacturers,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AI/ML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 providers, retail</a:t>
            </a:r>
            <a:r>
              <a:rPr dirty="0" sz="1200" spc="-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FFFFFF"/>
                </a:solidFill>
                <a:latin typeface="Lucida Sans Unicode"/>
                <a:cs typeface="Lucida Sans Unicode"/>
              </a:rPr>
              <a:t>chains,</a:t>
            </a:r>
            <a:r>
              <a:rPr dirty="0" sz="1200" spc="-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FFFFFF"/>
                </a:solidFill>
                <a:latin typeface="Lucida Sans Unicode"/>
                <a:cs typeface="Lucida Sans Unicode"/>
              </a:rPr>
              <a:t>cloud</a:t>
            </a:r>
            <a:r>
              <a:rPr dirty="0" sz="1200" spc="-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providers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67250" y="3143250"/>
            <a:ext cx="3524250" cy="190500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104775" rIns="0" bIns="0" rtlCol="0" vert="horz">
            <a:spAutoFit/>
          </a:bodyPr>
          <a:lstStyle/>
          <a:p>
            <a:pPr marL="142875">
              <a:lnSpc>
                <a:spcPct val="100000"/>
              </a:lnSpc>
              <a:spcBef>
                <a:spcPts val="825"/>
              </a:spcBef>
            </a:pPr>
            <a:r>
              <a:rPr dirty="0" sz="1650" spc="-130">
                <a:solidFill>
                  <a:srgbClr val="0D0B28"/>
                </a:solidFill>
                <a:latin typeface="Arial Black"/>
                <a:cs typeface="Arial Black"/>
              </a:rPr>
              <a:t>Key</a:t>
            </a:r>
            <a:r>
              <a:rPr dirty="0" sz="1650" spc="-254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Arial Black"/>
                <a:cs typeface="Arial Black"/>
              </a:rPr>
              <a:t>Activities</a:t>
            </a:r>
            <a:endParaRPr sz="1650">
              <a:latin typeface="Arial Black"/>
              <a:cs typeface="Arial Black"/>
            </a:endParaRPr>
          </a:p>
          <a:p>
            <a:pPr marL="142875" marR="491490">
              <a:lnSpc>
                <a:spcPct val="135400"/>
              </a:lnSpc>
              <a:spcBef>
                <a:spcPts val="1335"/>
              </a:spcBef>
            </a:pP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Hardware</a:t>
            </a:r>
            <a:r>
              <a:rPr dirty="0" sz="1200" spc="1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65">
                <a:solidFill>
                  <a:srgbClr val="0D0B28"/>
                </a:solidFill>
                <a:latin typeface="Lucida Sans Unicode"/>
                <a:cs typeface="Lucida Sans Unicode"/>
              </a:rPr>
              <a:t>R&amp;D,</a:t>
            </a:r>
            <a:r>
              <a:rPr dirty="0" sz="1200" spc="2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45">
                <a:solidFill>
                  <a:srgbClr val="0D0B28"/>
                </a:solidFill>
                <a:latin typeface="Lucida Sans Unicode"/>
                <a:cs typeface="Lucida Sans Unicode"/>
              </a:rPr>
              <a:t>AI</a:t>
            </a:r>
            <a:r>
              <a:rPr dirty="0" sz="1200" spc="2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model</a:t>
            </a:r>
            <a:r>
              <a:rPr dirty="0" sz="1200" spc="1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development, 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manufacturing,</a:t>
            </a:r>
            <a:r>
              <a:rPr dirty="0" sz="1200" spc="4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marketing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82000" y="3143250"/>
            <a:ext cx="3524250" cy="190500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104775" rIns="0" bIns="0" rtlCol="0" vert="horz">
            <a:spAutoFit/>
          </a:bodyPr>
          <a:lstStyle/>
          <a:p>
            <a:pPr marL="142875">
              <a:lnSpc>
                <a:spcPct val="100000"/>
              </a:lnSpc>
              <a:spcBef>
                <a:spcPts val="825"/>
              </a:spcBef>
            </a:pPr>
            <a:r>
              <a:rPr dirty="0" sz="1650" spc="-80">
                <a:solidFill>
                  <a:srgbClr val="0D0B28"/>
                </a:solidFill>
                <a:latin typeface="Arial Black"/>
                <a:cs typeface="Arial Black"/>
              </a:rPr>
              <a:t>Value</a:t>
            </a:r>
            <a:r>
              <a:rPr dirty="0" sz="1650" spc="-23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Arial Black"/>
                <a:cs typeface="Arial Black"/>
              </a:rPr>
              <a:t>Propositions</a:t>
            </a:r>
            <a:endParaRPr sz="1650">
              <a:latin typeface="Arial Black"/>
              <a:cs typeface="Arial Black"/>
            </a:endParaRPr>
          </a:p>
          <a:p>
            <a:pPr marL="142875" marR="226695">
              <a:lnSpc>
                <a:spcPct val="135400"/>
              </a:lnSpc>
              <a:spcBef>
                <a:spcPts val="1335"/>
              </a:spcBef>
            </a:pPr>
            <a:r>
              <a:rPr dirty="0" sz="1200" spc="-75">
                <a:solidFill>
                  <a:srgbClr val="0D0B28"/>
                </a:solidFill>
                <a:latin typeface="Lucida Sans Unicode"/>
                <a:cs typeface="Lucida Sans Unicode"/>
              </a:rPr>
              <a:t>3-</a:t>
            </a:r>
            <a:r>
              <a:rPr dirty="0" sz="1200" spc="-50">
                <a:solidFill>
                  <a:srgbClr val="0D0B28"/>
                </a:solidFill>
                <a:latin typeface="Lucida Sans Unicode"/>
                <a:cs typeface="Lucida Sans Unicode"/>
              </a:rPr>
              <a:t>in-</a:t>
            </a:r>
            <a:r>
              <a:rPr dirty="0" sz="1200" spc="-385">
                <a:solidFill>
                  <a:srgbClr val="0D0B28"/>
                </a:solidFill>
                <a:latin typeface="Lucida Sans Unicode"/>
                <a:cs typeface="Lucida Sans Unicode"/>
              </a:rPr>
              <a:t>1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 device, </a:t>
            </a:r>
            <a:r>
              <a:rPr dirty="0" sz="1200" spc="-45">
                <a:solidFill>
                  <a:srgbClr val="0D0B28"/>
                </a:solidFill>
                <a:latin typeface="Lucida Sans Unicode"/>
                <a:cs typeface="Lucida Sans Unicode"/>
              </a:rPr>
              <a:t>AI</a:t>
            </a:r>
            <a:r>
              <a:rPr dirty="0" sz="1200" spc="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0D0B28"/>
                </a:solidFill>
                <a:latin typeface="Lucida Sans Unicode"/>
                <a:cs typeface="Lucida Sans Unicode"/>
              </a:rPr>
              <a:t>productivity,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 creator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tools, 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safety</a:t>
            </a:r>
            <a:r>
              <a:rPr dirty="0" sz="1200" spc="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features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096750" y="3143250"/>
            <a:ext cx="5238750" cy="190500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104775" rIns="0" bIns="0" rtlCol="0" vert="horz">
            <a:spAutoFit/>
          </a:bodyPr>
          <a:lstStyle/>
          <a:p>
            <a:pPr marL="142875">
              <a:lnSpc>
                <a:spcPct val="100000"/>
              </a:lnSpc>
              <a:spcBef>
                <a:spcPts val="825"/>
              </a:spcBef>
            </a:pPr>
            <a:r>
              <a:rPr dirty="0" sz="1650" spc="-75">
                <a:solidFill>
                  <a:srgbClr val="0D0B28"/>
                </a:solidFill>
                <a:latin typeface="Arial Black"/>
                <a:cs typeface="Arial Black"/>
              </a:rPr>
              <a:t>Customer</a:t>
            </a:r>
            <a:r>
              <a:rPr dirty="0" sz="1650" spc="-21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Arial Black"/>
                <a:cs typeface="Arial Black"/>
              </a:rPr>
              <a:t>Segments</a:t>
            </a:r>
            <a:endParaRPr sz="1650">
              <a:latin typeface="Arial Black"/>
              <a:cs typeface="Arial Black"/>
            </a:endParaRPr>
          </a:p>
          <a:p>
            <a:pPr marL="142875">
              <a:lnSpc>
                <a:spcPct val="100000"/>
              </a:lnSpc>
              <a:spcBef>
                <a:spcPts val="1845"/>
              </a:spcBef>
            </a:pP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Creators,</a:t>
            </a:r>
            <a:r>
              <a:rPr dirty="0" sz="1200" spc="-5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professionals,</a:t>
            </a:r>
            <a:r>
              <a:rPr dirty="0" sz="1200" spc="-5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0D0B28"/>
                </a:solidFill>
                <a:latin typeface="Lucida Sans Unicode"/>
                <a:cs typeface="Lucida Sans Unicode"/>
              </a:rPr>
              <a:t>students,</a:t>
            </a:r>
            <a:r>
              <a:rPr dirty="0" sz="1200" spc="-5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travelers,</a:t>
            </a:r>
            <a:r>
              <a:rPr dirty="0" sz="1200" spc="-5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consumers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52500" y="5238750"/>
            <a:ext cx="3524250" cy="190500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104775" rIns="0" bIns="0" rtlCol="0" vert="horz">
            <a:spAutoFit/>
          </a:bodyPr>
          <a:lstStyle/>
          <a:p>
            <a:pPr marL="142875">
              <a:lnSpc>
                <a:spcPct val="100000"/>
              </a:lnSpc>
              <a:spcBef>
                <a:spcPts val="825"/>
              </a:spcBef>
            </a:pPr>
            <a:r>
              <a:rPr dirty="0" sz="1650" spc="-130">
                <a:solidFill>
                  <a:srgbClr val="0D0B28"/>
                </a:solidFill>
                <a:latin typeface="Arial Black"/>
                <a:cs typeface="Arial Black"/>
              </a:rPr>
              <a:t>Key</a:t>
            </a:r>
            <a:r>
              <a:rPr dirty="0" sz="1650" spc="-254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Arial Black"/>
                <a:cs typeface="Arial Black"/>
              </a:rPr>
              <a:t>Resources</a:t>
            </a:r>
            <a:endParaRPr sz="1650">
              <a:latin typeface="Arial Black"/>
              <a:cs typeface="Arial Black"/>
            </a:endParaRPr>
          </a:p>
          <a:p>
            <a:pPr marL="142875" marR="487045">
              <a:lnSpc>
                <a:spcPct val="135400"/>
              </a:lnSpc>
              <a:spcBef>
                <a:spcPts val="1335"/>
              </a:spcBef>
            </a:pP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Patents,</a:t>
            </a:r>
            <a:r>
              <a:rPr dirty="0" sz="1200" spc="-2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engineering</a:t>
            </a:r>
            <a:r>
              <a:rPr dirty="0" sz="1200" spc="-2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team,</a:t>
            </a:r>
            <a:r>
              <a:rPr dirty="0" sz="1200" spc="-2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brand,</a:t>
            </a:r>
            <a:r>
              <a:rPr dirty="0" sz="1200" spc="-2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0D0B28"/>
                </a:solidFill>
                <a:latin typeface="Lucida Sans Unicode"/>
                <a:cs typeface="Lucida Sans Unicode"/>
              </a:rPr>
              <a:t>user </a:t>
            </a:r>
            <a:r>
              <a:rPr dirty="0" sz="1200" spc="50">
                <a:solidFill>
                  <a:srgbClr val="0D0B28"/>
                </a:solidFill>
                <a:latin typeface="Lucida Sans Unicode"/>
                <a:cs typeface="Lucida Sans Unicode"/>
              </a:rPr>
              <a:t>data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67250" y="5238750"/>
            <a:ext cx="3524250" cy="190500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104775" rIns="0" bIns="0" rtlCol="0" vert="horz">
            <a:spAutoFit/>
          </a:bodyPr>
          <a:lstStyle/>
          <a:p>
            <a:pPr marL="142875">
              <a:lnSpc>
                <a:spcPct val="100000"/>
              </a:lnSpc>
              <a:spcBef>
                <a:spcPts val="825"/>
              </a:spcBef>
            </a:pPr>
            <a:r>
              <a:rPr dirty="0" sz="1650" spc="-10">
                <a:solidFill>
                  <a:srgbClr val="0D0B28"/>
                </a:solidFill>
                <a:latin typeface="Arial Black"/>
                <a:cs typeface="Arial Black"/>
              </a:rPr>
              <a:t>Channels</a:t>
            </a:r>
            <a:endParaRPr sz="1650">
              <a:latin typeface="Arial Black"/>
              <a:cs typeface="Arial Black"/>
            </a:endParaRPr>
          </a:p>
          <a:p>
            <a:pPr marL="142875" marR="485140">
              <a:lnSpc>
                <a:spcPct val="135400"/>
              </a:lnSpc>
              <a:spcBef>
                <a:spcPts val="1335"/>
              </a:spcBef>
            </a:pPr>
            <a:r>
              <a:rPr dirty="0" sz="1200" spc="-25">
                <a:solidFill>
                  <a:srgbClr val="0D0B28"/>
                </a:solidFill>
                <a:latin typeface="Lucida Sans Unicode"/>
                <a:cs typeface="Lucida Sans Unicode"/>
              </a:rPr>
              <a:t>D2C</a:t>
            </a:r>
            <a:r>
              <a:rPr dirty="0" sz="1200" spc="-1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website, </a:t>
            </a:r>
            <a:r>
              <a:rPr dirty="0" sz="1200" spc="-20">
                <a:solidFill>
                  <a:srgbClr val="0D0B28"/>
                </a:solidFill>
                <a:latin typeface="Lucida Sans Unicode"/>
                <a:cs typeface="Lucida Sans Unicode"/>
              </a:rPr>
              <a:t>Amazon,</a:t>
            </a:r>
            <a:r>
              <a:rPr dirty="0" sz="1200" spc="-1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retail 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(Best</a:t>
            </a:r>
            <a:r>
              <a:rPr dirty="0" sz="1200" spc="-1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0D0B28"/>
                </a:solidFill>
                <a:latin typeface="Lucida Sans Unicode"/>
                <a:cs typeface="Lucida Sans Unicode"/>
              </a:rPr>
              <a:t>Buy), 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enterprise</a:t>
            </a:r>
            <a:r>
              <a:rPr dirty="0" sz="1200" spc="-5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0D0B28"/>
                </a:solidFill>
                <a:latin typeface="Lucida Sans Unicode"/>
                <a:cs typeface="Lucida Sans Unicode"/>
              </a:rPr>
              <a:t>sales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382000" y="5238750"/>
            <a:ext cx="3524250" cy="190500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104775" rIns="0" bIns="0" rtlCol="0" vert="horz">
            <a:spAutoFit/>
          </a:bodyPr>
          <a:lstStyle/>
          <a:p>
            <a:pPr marL="142875">
              <a:lnSpc>
                <a:spcPct val="100000"/>
              </a:lnSpc>
              <a:spcBef>
                <a:spcPts val="825"/>
              </a:spcBef>
            </a:pPr>
            <a:r>
              <a:rPr dirty="0" sz="1650" spc="-75">
                <a:solidFill>
                  <a:srgbClr val="0D0B28"/>
                </a:solidFill>
                <a:latin typeface="Arial Black"/>
                <a:cs typeface="Arial Black"/>
              </a:rPr>
              <a:t>Customer</a:t>
            </a:r>
            <a:r>
              <a:rPr dirty="0" sz="1650" spc="-21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Arial Black"/>
                <a:cs typeface="Arial Black"/>
              </a:rPr>
              <a:t>Relations</a:t>
            </a:r>
            <a:endParaRPr sz="1650">
              <a:latin typeface="Arial Black"/>
              <a:cs typeface="Arial Black"/>
            </a:endParaRPr>
          </a:p>
          <a:p>
            <a:pPr marL="142875" marR="753745">
              <a:lnSpc>
                <a:spcPct val="135400"/>
              </a:lnSpc>
              <a:spcBef>
                <a:spcPts val="1335"/>
              </a:spcBef>
            </a:pP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App</a:t>
            </a:r>
            <a:r>
              <a:rPr dirty="0" sz="1200" spc="2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community,</a:t>
            </a:r>
            <a:r>
              <a:rPr dirty="0" sz="1200" spc="2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premium</a:t>
            </a:r>
            <a:r>
              <a:rPr dirty="0" sz="1200" spc="2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support, 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creator</a:t>
            </a:r>
            <a:r>
              <a:rPr dirty="0" sz="1200" spc="8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partnerships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096750" y="5238750"/>
            <a:ext cx="5238750" cy="1905000"/>
          </a:xfrm>
          <a:prstGeom prst="rect">
            <a:avLst/>
          </a:prstGeom>
          <a:solidFill>
            <a:srgbClr val="FF4D57"/>
          </a:solidFill>
        </p:spPr>
        <p:txBody>
          <a:bodyPr wrap="square" lIns="0" tIns="104775" rIns="0" bIns="0" rtlCol="0" vert="horz">
            <a:spAutoFit/>
          </a:bodyPr>
          <a:lstStyle/>
          <a:p>
            <a:pPr marL="142875">
              <a:lnSpc>
                <a:spcPct val="100000"/>
              </a:lnSpc>
              <a:spcBef>
                <a:spcPts val="825"/>
              </a:spcBef>
            </a:pPr>
            <a:r>
              <a:rPr dirty="0" sz="1650" spc="-100">
                <a:solidFill>
                  <a:srgbClr val="FFFFFF"/>
                </a:solidFill>
                <a:latin typeface="Arial Black"/>
                <a:cs typeface="Arial Black"/>
              </a:rPr>
              <a:t>Revenue</a:t>
            </a:r>
            <a:r>
              <a:rPr dirty="0" sz="1650" spc="-22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650" spc="-10">
                <a:solidFill>
                  <a:srgbClr val="FFFFFF"/>
                </a:solidFill>
                <a:latin typeface="Arial Black"/>
                <a:cs typeface="Arial Black"/>
              </a:rPr>
              <a:t>Streams</a:t>
            </a:r>
            <a:endParaRPr sz="1650">
              <a:latin typeface="Arial Black"/>
              <a:cs typeface="Arial Black"/>
            </a:endParaRPr>
          </a:p>
          <a:p>
            <a:pPr marL="142875">
              <a:lnSpc>
                <a:spcPct val="100000"/>
              </a:lnSpc>
              <a:spcBef>
                <a:spcPts val="1845"/>
              </a:spcBef>
            </a:pPr>
            <a:r>
              <a:rPr dirty="0" sz="1200">
                <a:solidFill>
                  <a:srgbClr val="FFFFFF"/>
                </a:solidFill>
                <a:latin typeface="Lucida Sans Unicode"/>
                <a:cs typeface="Lucida Sans Unicode"/>
              </a:rPr>
              <a:t>Device</a:t>
            </a:r>
            <a:r>
              <a:rPr dirty="0" sz="1200" spc="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sales,</a:t>
            </a:r>
            <a:r>
              <a:rPr dirty="0" sz="1200" spc="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Lucida Sans Unicode"/>
                <a:cs typeface="Lucida Sans Unicode"/>
              </a:rPr>
              <a:t>subscriptions,</a:t>
            </a:r>
            <a:r>
              <a:rPr dirty="0" sz="1200" spc="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Lucida Sans Unicode"/>
                <a:cs typeface="Lucida Sans Unicode"/>
              </a:rPr>
              <a:t>enterprise,</a:t>
            </a:r>
            <a:r>
              <a:rPr dirty="0" sz="1200" spc="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FFFFFF"/>
                </a:solidFill>
                <a:latin typeface="Lucida Sans Unicode"/>
                <a:cs typeface="Lucida Sans Unicode"/>
              </a:rPr>
              <a:t>accessories,</a:t>
            </a:r>
            <a:r>
              <a:rPr dirty="0" sz="1200" spc="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FFFFFF"/>
                </a:solidFill>
                <a:latin typeface="Lucida Sans Unicode"/>
                <a:cs typeface="Lucida Sans Unicode"/>
              </a:rPr>
              <a:t>cloud</a:t>
            </a:r>
            <a:r>
              <a:rPr dirty="0" sz="1200" spc="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storage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52500" y="7334250"/>
            <a:ext cx="7239000" cy="171450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104775" rIns="0" bIns="0" rtlCol="0" vert="horz">
            <a:spAutoFit/>
          </a:bodyPr>
          <a:lstStyle/>
          <a:p>
            <a:pPr marL="142875">
              <a:lnSpc>
                <a:spcPct val="100000"/>
              </a:lnSpc>
              <a:spcBef>
                <a:spcPts val="825"/>
              </a:spcBef>
            </a:pPr>
            <a:r>
              <a:rPr dirty="0" sz="1650" spc="-100">
                <a:solidFill>
                  <a:srgbClr val="0D0B28"/>
                </a:solidFill>
                <a:latin typeface="Arial Black"/>
                <a:cs typeface="Arial Black"/>
              </a:rPr>
              <a:t>Cost</a:t>
            </a:r>
            <a:r>
              <a:rPr dirty="0" sz="1650" spc="-24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Arial Black"/>
                <a:cs typeface="Arial Black"/>
              </a:rPr>
              <a:t>Structure</a:t>
            </a:r>
            <a:endParaRPr sz="1650">
              <a:latin typeface="Arial Black"/>
              <a:cs typeface="Arial Black"/>
            </a:endParaRPr>
          </a:p>
          <a:p>
            <a:pPr marL="142875">
              <a:lnSpc>
                <a:spcPct val="100000"/>
              </a:lnSpc>
              <a:spcBef>
                <a:spcPts val="1845"/>
              </a:spcBef>
            </a:pP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Manufacturing</a:t>
            </a:r>
            <a:r>
              <a:rPr dirty="0" sz="1200" spc="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(45%),</a:t>
            </a:r>
            <a:r>
              <a:rPr dirty="0" sz="1200" spc="1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30">
                <a:solidFill>
                  <a:srgbClr val="0D0B28"/>
                </a:solidFill>
                <a:latin typeface="Lucida Sans Unicode"/>
                <a:cs typeface="Lucida Sans Unicode"/>
              </a:rPr>
              <a:t>R&amp;D</a:t>
            </a:r>
            <a:r>
              <a:rPr dirty="0" sz="1200" spc="1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(25%),</a:t>
            </a:r>
            <a:r>
              <a:rPr dirty="0" sz="1200" spc="1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Marketing</a:t>
            </a:r>
            <a:r>
              <a:rPr dirty="0" sz="1200" spc="1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40">
                <a:solidFill>
                  <a:srgbClr val="0D0B28"/>
                </a:solidFill>
                <a:latin typeface="Lucida Sans Unicode"/>
                <a:cs typeface="Lucida Sans Unicode"/>
              </a:rPr>
              <a:t>(15%),</a:t>
            </a:r>
            <a:r>
              <a:rPr dirty="0" sz="1200" spc="1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Operations</a:t>
            </a:r>
            <a:r>
              <a:rPr dirty="0" sz="1200" spc="1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(15%)</a:t>
            </a:r>
            <a:endParaRPr sz="1200">
              <a:latin typeface="Lucida Sans Unicode"/>
              <a:cs typeface="Lucida Sans Unicode"/>
            </a:endParaRPr>
          </a:p>
        </p:txBody>
      </p:sp>
      <p:pic>
        <p:nvPicPr>
          <p:cNvPr id="15" name="object 15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5394" y="9606975"/>
            <a:ext cx="771524" cy="46670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1863" y="476832"/>
            <a:ext cx="762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solidFill>
                  <a:srgbClr val="0D0B28"/>
                </a:solidFill>
                <a:latin typeface="Arial Black"/>
                <a:cs typeface="Arial Black"/>
              </a:rPr>
              <a:t>TRIPODS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197253" y="476832"/>
            <a:ext cx="11341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60">
                <a:solidFill>
                  <a:srgbClr val="0D0B28"/>
                </a:solidFill>
                <a:latin typeface="Arial Black"/>
                <a:cs typeface="Arial Black"/>
              </a:rPr>
              <a:t>August</a:t>
            </a:r>
            <a:r>
              <a:rPr dirty="0" sz="1200" spc="7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20">
                <a:solidFill>
                  <a:srgbClr val="0D0B28"/>
                </a:solidFill>
                <a:latin typeface="Arial Black"/>
                <a:cs typeface="Arial Black"/>
              </a:rPr>
              <a:t>2026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68363" y="476832"/>
            <a:ext cx="7429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0D0B28"/>
                </a:solidFill>
                <a:latin typeface="Arial Black"/>
                <a:cs typeface="Arial Black"/>
              </a:rPr>
              <a:t>Series</a:t>
            </a:r>
            <a:r>
              <a:rPr dirty="0" sz="1200" spc="18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50">
                <a:solidFill>
                  <a:srgbClr val="0D0B28"/>
                </a:solidFill>
                <a:latin typeface="Arial Black"/>
                <a:cs typeface="Arial Black"/>
              </a:rPr>
              <a:t>A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9800" y="1320800"/>
            <a:ext cx="6246495" cy="1739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250" spc="-635">
                <a:solidFill>
                  <a:srgbClr val="0D0B28"/>
                </a:solidFill>
                <a:latin typeface="Arial Black"/>
                <a:cs typeface="Arial Black"/>
              </a:rPr>
              <a:t>Revenue</a:t>
            </a:r>
            <a:endParaRPr sz="1125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52500" y="3429000"/>
            <a:ext cx="4000500" cy="2667000"/>
          </a:xfrm>
          <a:prstGeom prst="rect">
            <a:avLst/>
          </a:prstGeom>
          <a:solidFill>
            <a:srgbClr val="FF4D57"/>
          </a:solidFill>
        </p:spPr>
        <p:txBody>
          <a:bodyPr wrap="square" lIns="0" tIns="238125" rIns="0" bIns="0" rtlCol="0" vert="horz">
            <a:spAutoFit/>
          </a:bodyPr>
          <a:lstStyle/>
          <a:p>
            <a:pPr marL="285750">
              <a:lnSpc>
                <a:spcPct val="100000"/>
              </a:lnSpc>
              <a:spcBef>
                <a:spcPts val="1875"/>
              </a:spcBef>
            </a:pPr>
            <a:r>
              <a:rPr dirty="0" sz="2400" spc="-130">
                <a:solidFill>
                  <a:srgbClr val="FFFFFF"/>
                </a:solidFill>
                <a:latin typeface="Arial Black"/>
                <a:cs typeface="Arial Black"/>
              </a:rPr>
              <a:t>Hardware</a:t>
            </a:r>
            <a:r>
              <a:rPr dirty="0" sz="2400" spc="-33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400" spc="-20">
                <a:solidFill>
                  <a:srgbClr val="FFFFFF"/>
                </a:solidFill>
                <a:latin typeface="Arial Black"/>
                <a:cs typeface="Arial Black"/>
              </a:rPr>
              <a:t>Sales</a:t>
            </a:r>
            <a:endParaRPr sz="2400">
              <a:latin typeface="Arial Black"/>
              <a:cs typeface="Arial Black"/>
            </a:endParaRPr>
          </a:p>
          <a:p>
            <a:pPr marL="398145" indent="-120650">
              <a:lnSpc>
                <a:spcPct val="100000"/>
              </a:lnSpc>
              <a:spcBef>
                <a:spcPts val="2145"/>
              </a:spcBef>
              <a:buChar char="•"/>
              <a:tabLst>
                <a:tab pos="398145" algn="l"/>
              </a:tabLst>
            </a:pPr>
            <a:r>
              <a:rPr dirty="0" sz="1350" spc="-30">
                <a:solidFill>
                  <a:srgbClr val="FFFFFF"/>
                </a:solidFill>
                <a:latin typeface="Lucida Sans Unicode"/>
                <a:cs typeface="Lucida Sans Unicode"/>
              </a:rPr>
              <a:t>Tripods</a:t>
            </a:r>
            <a:r>
              <a:rPr dirty="0" sz="1350" spc="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FFFFFF"/>
                </a:solidFill>
                <a:latin typeface="Lucida Sans Unicode"/>
                <a:cs typeface="Lucida Sans Unicode"/>
              </a:rPr>
              <a:t>Standard:</a:t>
            </a:r>
            <a:r>
              <a:rPr dirty="0" sz="1350" spc="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$299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555"/>
              </a:spcBef>
              <a:buChar char="•"/>
              <a:tabLst>
                <a:tab pos="398145" algn="l"/>
              </a:tabLst>
            </a:pPr>
            <a:r>
              <a:rPr dirty="0" sz="1350" spc="-30">
                <a:solidFill>
                  <a:srgbClr val="FFFFFF"/>
                </a:solidFill>
                <a:latin typeface="Lucida Sans Unicode"/>
                <a:cs typeface="Lucida Sans Unicode"/>
              </a:rPr>
              <a:t>Tripods</a:t>
            </a:r>
            <a:r>
              <a:rPr dirty="0" sz="135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50">
                <a:solidFill>
                  <a:srgbClr val="FFFFFF"/>
                </a:solidFill>
                <a:latin typeface="Lucida Sans Unicode"/>
                <a:cs typeface="Lucida Sans Unicode"/>
              </a:rPr>
              <a:t>Pro:</a:t>
            </a:r>
            <a:r>
              <a:rPr dirty="0" sz="13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$349</a:t>
            </a:r>
            <a:endParaRPr sz="1350">
              <a:latin typeface="Lucida Sans Unicode"/>
              <a:cs typeface="Lucida Sans Unicode"/>
            </a:endParaRPr>
          </a:p>
          <a:p>
            <a:pPr marL="285750" marR="655955" indent="-8255">
              <a:lnSpc>
                <a:spcPct val="129600"/>
              </a:lnSpc>
              <a:spcBef>
                <a:spcPts val="75"/>
              </a:spcBef>
              <a:buChar char="•"/>
              <a:tabLst>
                <a:tab pos="398145" algn="l"/>
              </a:tabLst>
            </a:pPr>
            <a:r>
              <a:rPr dirty="0" sz="135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1350">
                <a:solidFill>
                  <a:srgbClr val="FFFFFF"/>
                </a:solidFill>
                <a:latin typeface="Lucida Sans Unicode"/>
                <a:cs typeface="Lucida Sans Unicode"/>
              </a:rPr>
              <a:t>Premium</a:t>
            </a: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Lucida Sans Unicode"/>
                <a:cs typeface="Lucida Sans Unicode"/>
              </a:rPr>
              <a:t>positioning</a:t>
            </a: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65">
                <a:solidFill>
                  <a:srgbClr val="FFFFFF"/>
                </a:solidFill>
                <a:latin typeface="Lucida Sans Unicode"/>
                <a:cs typeface="Lucida Sans Unicode"/>
              </a:rPr>
              <a:t>above</a:t>
            </a: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Lucida Sans Unicode"/>
                <a:cs typeface="Lucida Sans Unicode"/>
              </a:rPr>
              <a:t>Galaxy </a:t>
            </a: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Buds</a:t>
            </a:r>
            <a:endParaRPr sz="13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38750" y="3429000"/>
            <a:ext cx="4000500" cy="266700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238125" rIns="0" bIns="0" rtlCol="0" vert="horz">
            <a:spAutoFit/>
          </a:bodyPr>
          <a:lstStyle/>
          <a:p>
            <a:pPr marL="285750">
              <a:lnSpc>
                <a:spcPct val="100000"/>
              </a:lnSpc>
              <a:spcBef>
                <a:spcPts val="1875"/>
              </a:spcBef>
            </a:pPr>
            <a:r>
              <a:rPr dirty="0" sz="2400" spc="-10">
                <a:solidFill>
                  <a:srgbClr val="0D0B28"/>
                </a:solidFill>
                <a:latin typeface="Arial Black"/>
                <a:cs typeface="Arial Black"/>
              </a:rPr>
              <a:t>Tripods+</a:t>
            </a:r>
            <a:endParaRPr sz="2400">
              <a:latin typeface="Arial Black"/>
              <a:cs typeface="Arial Black"/>
            </a:endParaRPr>
          </a:p>
          <a:p>
            <a:pPr marL="398145" indent="-120650">
              <a:lnSpc>
                <a:spcPct val="100000"/>
              </a:lnSpc>
              <a:spcBef>
                <a:spcPts val="2145"/>
              </a:spcBef>
              <a:buChar char="•"/>
              <a:tabLst>
                <a:tab pos="398145" algn="l"/>
              </a:tabLst>
            </a:pPr>
            <a:r>
              <a:rPr dirty="0" sz="1350" spc="-25">
                <a:solidFill>
                  <a:srgbClr val="0D0B28"/>
                </a:solidFill>
                <a:latin typeface="Lucida Sans Unicode"/>
                <a:cs typeface="Lucida Sans Unicode"/>
              </a:rPr>
              <a:t>$9.99/month</a:t>
            </a:r>
            <a:r>
              <a:rPr dirty="0" sz="1350" spc="-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subscription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555"/>
              </a:spcBef>
              <a:buChar char="•"/>
              <a:tabLst>
                <a:tab pos="398145" algn="l"/>
              </a:tabLst>
            </a:pP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Unlimited</a:t>
            </a:r>
            <a:r>
              <a:rPr dirty="0" sz="1350" spc="-4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transcription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555"/>
              </a:spcBef>
              <a:buChar char="•"/>
              <a:tabLst>
                <a:tab pos="398145" algn="l"/>
              </a:tabLst>
            </a:pPr>
            <a:r>
              <a:rPr dirty="0" sz="1350" spc="-55">
                <a:solidFill>
                  <a:srgbClr val="0D0B28"/>
                </a:solidFill>
                <a:latin typeface="Lucida Sans Unicode"/>
                <a:cs typeface="Lucida Sans Unicode"/>
              </a:rPr>
              <a:t>AI</a:t>
            </a:r>
            <a:r>
              <a:rPr dirty="0" sz="1350" spc="-4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summaries,</a:t>
            </a:r>
            <a:r>
              <a:rPr dirty="0" sz="135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200GB</a:t>
            </a:r>
            <a:r>
              <a:rPr dirty="0" sz="135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0">
                <a:solidFill>
                  <a:srgbClr val="0D0B28"/>
                </a:solidFill>
                <a:latin typeface="Lucida Sans Unicode"/>
                <a:cs typeface="Lucida Sans Unicode"/>
              </a:rPr>
              <a:t>cloud</a:t>
            </a:r>
            <a:endParaRPr sz="135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525000" y="3429000"/>
            <a:ext cx="4000500" cy="266700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238125" rIns="0" bIns="0" rtlCol="0" vert="horz">
            <a:spAutoFit/>
          </a:bodyPr>
          <a:lstStyle/>
          <a:p>
            <a:pPr marL="285750">
              <a:lnSpc>
                <a:spcPct val="100000"/>
              </a:lnSpc>
              <a:spcBef>
                <a:spcPts val="1875"/>
              </a:spcBef>
            </a:pPr>
            <a:r>
              <a:rPr dirty="0" sz="2400" spc="-60">
                <a:solidFill>
                  <a:srgbClr val="0D0B28"/>
                </a:solidFill>
                <a:latin typeface="Arial Black"/>
                <a:cs typeface="Arial Black"/>
              </a:rPr>
              <a:t>Enterprise</a:t>
            </a:r>
            <a:endParaRPr sz="2400">
              <a:latin typeface="Arial Black"/>
              <a:cs typeface="Arial Black"/>
            </a:endParaRPr>
          </a:p>
          <a:p>
            <a:pPr marL="398145" indent="-120650">
              <a:lnSpc>
                <a:spcPct val="100000"/>
              </a:lnSpc>
              <a:spcBef>
                <a:spcPts val="2145"/>
              </a:spcBef>
              <a:buChar char="•"/>
              <a:tabLst>
                <a:tab pos="398145" algn="l"/>
              </a:tabLst>
            </a:pP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$15/user/month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555"/>
              </a:spcBef>
              <a:buChar char="•"/>
              <a:tabLst>
                <a:tab pos="398145" algn="l"/>
              </a:tabLst>
            </a:pP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Team</a:t>
            </a:r>
            <a:r>
              <a:rPr dirty="0" sz="1350" spc="1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45">
                <a:solidFill>
                  <a:srgbClr val="0D0B28"/>
                </a:solidFill>
                <a:latin typeface="Lucida Sans Unicode"/>
                <a:cs typeface="Lucida Sans Unicode"/>
              </a:rPr>
              <a:t>management,</a:t>
            </a:r>
            <a:r>
              <a:rPr dirty="0" sz="1350" spc="2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5">
                <a:solidFill>
                  <a:srgbClr val="0D0B28"/>
                </a:solidFill>
                <a:latin typeface="Lucida Sans Unicode"/>
                <a:cs typeface="Lucida Sans Unicode"/>
              </a:rPr>
              <a:t>SSO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555"/>
              </a:spcBef>
              <a:buChar char="•"/>
              <a:tabLst>
                <a:tab pos="398145" algn="l"/>
              </a:tabLst>
            </a:pP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Analytics,</a:t>
            </a:r>
            <a:r>
              <a:rPr dirty="0" sz="1350" spc="-6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45">
                <a:solidFill>
                  <a:srgbClr val="0D0B28"/>
                </a:solidFill>
                <a:latin typeface="Lucida Sans Unicode"/>
                <a:cs typeface="Lucida Sans Unicode"/>
              </a:rPr>
              <a:t>dedicated</a:t>
            </a:r>
            <a:r>
              <a:rPr dirty="0" sz="1350" spc="-6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support</a:t>
            </a:r>
            <a:endParaRPr sz="135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811250" y="3429000"/>
            <a:ext cx="3524250" cy="266700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238125" rIns="0" bIns="0" rtlCol="0" vert="horz">
            <a:spAutoFit/>
          </a:bodyPr>
          <a:lstStyle/>
          <a:p>
            <a:pPr marL="285750">
              <a:lnSpc>
                <a:spcPct val="100000"/>
              </a:lnSpc>
              <a:spcBef>
                <a:spcPts val="1875"/>
              </a:spcBef>
            </a:pPr>
            <a:r>
              <a:rPr dirty="0" sz="2400" spc="-75">
                <a:solidFill>
                  <a:srgbClr val="0D0B28"/>
                </a:solidFill>
                <a:latin typeface="Arial Black"/>
                <a:cs typeface="Arial Black"/>
              </a:rPr>
              <a:t>Accessories</a:t>
            </a:r>
            <a:endParaRPr sz="2400">
              <a:latin typeface="Arial Black"/>
              <a:cs typeface="Arial Black"/>
            </a:endParaRPr>
          </a:p>
          <a:p>
            <a:pPr marL="398145" indent="-120650">
              <a:lnSpc>
                <a:spcPct val="100000"/>
              </a:lnSpc>
              <a:spcBef>
                <a:spcPts val="2145"/>
              </a:spcBef>
              <a:buChar char="•"/>
              <a:tabLst>
                <a:tab pos="398145" algn="l"/>
              </a:tabLst>
            </a:pP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Replacement</a:t>
            </a:r>
            <a:r>
              <a:rPr dirty="0" sz="1350" spc="15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buds:</a:t>
            </a:r>
            <a:r>
              <a:rPr dirty="0" sz="1350" spc="15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5">
                <a:solidFill>
                  <a:srgbClr val="0D0B28"/>
                </a:solidFill>
                <a:latin typeface="Lucida Sans Unicode"/>
                <a:cs typeface="Lucida Sans Unicode"/>
              </a:rPr>
              <a:t>$79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555"/>
              </a:spcBef>
              <a:buChar char="•"/>
              <a:tabLst>
                <a:tab pos="398145" algn="l"/>
              </a:tabLst>
            </a:pP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Cases:</a:t>
            </a:r>
            <a:r>
              <a:rPr dirty="0" sz="1350" spc="6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5">
                <a:solidFill>
                  <a:srgbClr val="0D0B28"/>
                </a:solidFill>
                <a:latin typeface="Lucida Sans Unicode"/>
                <a:cs typeface="Lucida Sans Unicode"/>
              </a:rPr>
              <a:t>$39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555"/>
              </a:spcBef>
              <a:buChar char="•"/>
              <a:tabLst>
                <a:tab pos="398145" algn="l"/>
              </a:tabLst>
            </a:pP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Ear</a:t>
            </a:r>
            <a:r>
              <a:rPr dirty="0" sz="1350" spc="-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45">
                <a:solidFill>
                  <a:srgbClr val="0D0B28"/>
                </a:solidFill>
                <a:latin typeface="Lucida Sans Unicode"/>
                <a:cs typeface="Lucida Sans Unicode"/>
              </a:rPr>
              <a:t>tips:</a:t>
            </a:r>
            <a:r>
              <a:rPr dirty="0" sz="1350" spc="-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5">
                <a:solidFill>
                  <a:srgbClr val="0D0B28"/>
                </a:solidFill>
                <a:latin typeface="Lucida Sans Unicode"/>
                <a:cs typeface="Lucida Sans Unicode"/>
              </a:rPr>
              <a:t>$19</a:t>
            </a:r>
            <a:endParaRPr sz="135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52500" y="6477000"/>
            <a:ext cx="8191500" cy="209550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238125" rIns="0" bIns="0" rtlCol="0" vert="horz">
            <a:spAutoFit/>
          </a:bodyPr>
          <a:lstStyle/>
          <a:p>
            <a:pPr marL="285750">
              <a:lnSpc>
                <a:spcPct val="100000"/>
              </a:lnSpc>
              <a:spcBef>
                <a:spcPts val="1875"/>
              </a:spcBef>
            </a:pPr>
            <a:r>
              <a:rPr dirty="0" sz="2400" spc="-105">
                <a:solidFill>
                  <a:srgbClr val="0D0B28"/>
                </a:solidFill>
                <a:latin typeface="Arial Black"/>
                <a:cs typeface="Arial Black"/>
              </a:rPr>
              <a:t>Additional</a:t>
            </a:r>
            <a:r>
              <a:rPr dirty="0" sz="2400" spc="-320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2400" spc="-140">
                <a:solidFill>
                  <a:srgbClr val="0D0B28"/>
                </a:solidFill>
                <a:latin typeface="Arial Black"/>
                <a:cs typeface="Arial Black"/>
              </a:rPr>
              <a:t>Revenue</a:t>
            </a:r>
            <a:r>
              <a:rPr dirty="0" sz="2400" spc="-31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2400" spc="-10">
                <a:solidFill>
                  <a:srgbClr val="0D0B28"/>
                </a:solidFill>
                <a:latin typeface="Arial Black"/>
                <a:cs typeface="Arial Black"/>
              </a:rPr>
              <a:t>Streams</a:t>
            </a:r>
            <a:endParaRPr sz="2400">
              <a:latin typeface="Arial Black"/>
              <a:cs typeface="Arial Black"/>
            </a:endParaRPr>
          </a:p>
          <a:p>
            <a:pPr marL="398145" indent="-120650">
              <a:lnSpc>
                <a:spcPct val="100000"/>
              </a:lnSpc>
              <a:spcBef>
                <a:spcPts val="2145"/>
              </a:spcBef>
              <a:buChar char="•"/>
              <a:tabLst>
                <a:tab pos="398145" algn="l"/>
              </a:tabLst>
            </a:pP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Cloud</a:t>
            </a:r>
            <a:r>
              <a:rPr dirty="0" sz="1350" spc="3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storage</a:t>
            </a:r>
            <a:r>
              <a:rPr dirty="0" sz="1350" spc="3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45">
                <a:solidFill>
                  <a:srgbClr val="0D0B28"/>
                </a:solidFill>
                <a:latin typeface="Lucida Sans Unicode"/>
                <a:cs typeface="Lucida Sans Unicode"/>
              </a:rPr>
              <a:t>tiers:</a:t>
            </a:r>
            <a:r>
              <a:rPr dirty="0" sz="1350" spc="3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70">
                <a:solidFill>
                  <a:srgbClr val="0D0B28"/>
                </a:solidFill>
                <a:latin typeface="Lucida Sans Unicode"/>
                <a:cs typeface="Lucida Sans Unicode"/>
              </a:rPr>
              <a:t>$2.99-</a:t>
            </a: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$9.99/month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555"/>
              </a:spcBef>
              <a:buChar char="•"/>
              <a:tabLst>
                <a:tab pos="398145" algn="l"/>
              </a:tabLst>
            </a:pP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Extended</a:t>
            </a:r>
            <a:r>
              <a:rPr dirty="0" sz="1350" spc="-5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warranty:</a:t>
            </a:r>
            <a:r>
              <a:rPr dirty="0" sz="1350" spc="-5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0">
                <a:solidFill>
                  <a:srgbClr val="0D0B28"/>
                </a:solidFill>
                <a:latin typeface="Lucida Sans Unicode"/>
                <a:cs typeface="Lucida Sans Unicode"/>
              </a:rPr>
              <a:t>$49</a:t>
            </a:r>
            <a:r>
              <a:rPr dirty="0" sz="1350" spc="-5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40">
                <a:solidFill>
                  <a:srgbClr val="0D0B28"/>
                </a:solidFill>
                <a:latin typeface="Lucida Sans Unicode"/>
                <a:cs typeface="Lucida Sans Unicode"/>
              </a:rPr>
              <a:t>for</a:t>
            </a:r>
            <a:r>
              <a:rPr dirty="0" sz="1350" spc="-5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80">
                <a:solidFill>
                  <a:srgbClr val="0D0B28"/>
                </a:solidFill>
                <a:latin typeface="Lucida Sans Unicode"/>
                <a:cs typeface="Lucida Sans Unicode"/>
              </a:rPr>
              <a:t>2-</a:t>
            </a:r>
            <a:r>
              <a:rPr dirty="0" sz="1350" spc="30">
                <a:solidFill>
                  <a:srgbClr val="0D0B28"/>
                </a:solidFill>
                <a:latin typeface="Lucida Sans Unicode"/>
                <a:cs typeface="Lucida Sans Unicode"/>
              </a:rPr>
              <a:t>year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555"/>
              </a:spcBef>
              <a:buChar char="•"/>
              <a:tabLst>
                <a:tab pos="398145" algn="l"/>
              </a:tabLst>
            </a:pPr>
            <a:r>
              <a:rPr dirty="0" sz="1350" spc="-55">
                <a:solidFill>
                  <a:srgbClr val="0D0B28"/>
                </a:solidFill>
                <a:latin typeface="Lucida Sans Unicode"/>
                <a:cs typeface="Lucida Sans Unicode"/>
              </a:rPr>
              <a:t>AI</a:t>
            </a:r>
            <a:r>
              <a:rPr dirty="0" sz="1350" spc="-8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transcription</a:t>
            </a:r>
            <a:r>
              <a:rPr dirty="0" sz="1350" spc="-7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35">
                <a:solidFill>
                  <a:srgbClr val="0D0B28"/>
                </a:solidFill>
                <a:latin typeface="Lucida Sans Unicode"/>
                <a:cs typeface="Lucida Sans Unicode"/>
              </a:rPr>
              <a:t>API</a:t>
            </a:r>
            <a:r>
              <a:rPr dirty="0" sz="1350" spc="-7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licensing</a:t>
            </a:r>
            <a:endParaRPr sz="135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525000" y="6477000"/>
            <a:ext cx="7810500" cy="209550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238125" rIns="0" bIns="0" rtlCol="0" vert="horz">
            <a:spAutoFit/>
          </a:bodyPr>
          <a:lstStyle/>
          <a:p>
            <a:pPr marL="285750">
              <a:lnSpc>
                <a:spcPct val="100000"/>
              </a:lnSpc>
              <a:spcBef>
                <a:spcPts val="1875"/>
              </a:spcBef>
            </a:pPr>
            <a:r>
              <a:rPr dirty="0" sz="2400" spc="-150">
                <a:solidFill>
                  <a:srgbClr val="0D0B28"/>
                </a:solidFill>
                <a:latin typeface="Arial Black"/>
                <a:cs typeface="Arial Black"/>
              </a:rPr>
              <a:t>Year</a:t>
            </a:r>
            <a:r>
              <a:rPr dirty="0" sz="2400" spc="-360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2400" spc="-55">
                <a:solidFill>
                  <a:srgbClr val="0D0B28"/>
                </a:solidFill>
                <a:latin typeface="Arial Black"/>
                <a:cs typeface="Arial Black"/>
              </a:rPr>
              <a:t>5</a:t>
            </a:r>
            <a:r>
              <a:rPr dirty="0" sz="2400" spc="-35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2400" spc="-140">
                <a:solidFill>
                  <a:srgbClr val="0D0B28"/>
                </a:solidFill>
                <a:latin typeface="Arial Black"/>
                <a:cs typeface="Arial Black"/>
              </a:rPr>
              <a:t>Revenue</a:t>
            </a:r>
            <a:r>
              <a:rPr dirty="0" sz="2400" spc="-35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2400" spc="-25">
                <a:solidFill>
                  <a:srgbClr val="0D0B28"/>
                </a:solidFill>
                <a:latin typeface="Arial Black"/>
                <a:cs typeface="Arial Black"/>
              </a:rPr>
              <a:t>Mix</a:t>
            </a:r>
            <a:endParaRPr sz="2400">
              <a:latin typeface="Arial Black"/>
              <a:cs typeface="Arial Black"/>
            </a:endParaRPr>
          </a:p>
          <a:p>
            <a:pPr marL="398145" indent="-120650">
              <a:lnSpc>
                <a:spcPct val="100000"/>
              </a:lnSpc>
              <a:spcBef>
                <a:spcPts val="2145"/>
              </a:spcBef>
              <a:buChar char="•"/>
              <a:tabLst>
                <a:tab pos="398145" algn="l"/>
              </a:tabLst>
            </a:pP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Hardware:</a:t>
            </a:r>
            <a:r>
              <a:rPr dirty="0" sz="1350" spc="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5">
                <a:solidFill>
                  <a:srgbClr val="0D0B28"/>
                </a:solidFill>
                <a:latin typeface="Lucida Sans Unicode"/>
                <a:cs typeface="Lucida Sans Unicode"/>
              </a:rPr>
              <a:t>60%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555"/>
              </a:spcBef>
              <a:buChar char="•"/>
              <a:tabLst>
                <a:tab pos="398145" algn="l"/>
              </a:tabLst>
            </a:pP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Subscriptions:</a:t>
            </a:r>
            <a:r>
              <a:rPr dirty="0" sz="1350" spc="-4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5">
                <a:solidFill>
                  <a:srgbClr val="0D0B28"/>
                </a:solidFill>
                <a:latin typeface="Lucida Sans Unicode"/>
                <a:cs typeface="Lucida Sans Unicode"/>
              </a:rPr>
              <a:t>25%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555"/>
              </a:spcBef>
              <a:buChar char="•"/>
              <a:tabLst>
                <a:tab pos="398145" algn="l"/>
              </a:tabLst>
            </a:pPr>
            <a:r>
              <a:rPr dirty="0" sz="1350" spc="-30">
                <a:solidFill>
                  <a:srgbClr val="0D0B28"/>
                </a:solidFill>
                <a:latin typeface="Lucida Sans Unicode"/>
                <a:cs typeface="Lucida Sans Unicode"/>
              </a:rPr>
              <a:t>Enterprise:</a:t>
            </a:r>
            <a:r>
              <a:rPr dirty="0" sz="1350" spc="-1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5">
                <a:solidFill>
                  <a:srgbClr val="0D0B28"/>
                </a:solidFill>
                <a:latin typeface="Lucida Sans Unicode"/>
                <a:cs typeface="Lucida Sans Unicode"/>
              </a:rPr>
              <a:t>10%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480"/>
              </a:spcBef>
              <a:buChar char="•"/>
              <a:tabLst>
                <a:tab pos="398145" algn="l"/>
              </a:tabLst>
            </a:pPr>
            <a:r>
              <a:rPr dirty="0" sz="1350" spc="-30">
                <a:solidFill>
                  <a:srgbClr val="0D0B28"/>
                </a:solidFill>
                <a:latin typeface="Lucida Sans Unicode"/>
                <a:cs typeface="Lucida Sans Unicode"/>
              </a:rPr>
              <a:t>Other:</a:t>
            </a:r>
            <a:r>
              <a:rPr dirty="0" sz="1350" spc="-7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35">
                <a:solidFill>
                  <a:srgbClr val="0D0B28"/>
                </a:solidFill>
                <a:latin typeface="Lucida Sans Unicode"/>
                <a:cs typeface="Lucida Sans Unicode"/>
              </a:rPr>
              <a:t>5%</a:t>
            </a:r>
            <a:endParaRPr sz="1350">
              <a:latin typeface="Lucida Sans Unicode"/>
              <a:cs typeface="Lucida Sans Unicode"/>
            </a:endParaRPr>
          </a:p>
        </p:txBody>
      </p:sp>
      <p:pic>
        <p:nvPicPr>
          <p:cNvPr id="12" name="object 12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5394" y="9606975"/>
            <a:ext cx="771524" cy="46670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1863" y="476832"/>
            <a:ext cx="762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solidFill>
                  <a:srgbClr val="0D0B28"/>
                </a:solidFill>
                <a:latin typeface="Arial Black"/>
                <a:cs typeface="Arial Black"/>
              </a:rPr>
              <a:t>TRIPODS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197253" y="476832"/>
            <a:ext cx="11341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60">
                <a:solidFill>
                  <a:srgbClr val="0D0B28"/>
                </a:solidFill>
                <a:latin typeface="Arial Black"/>
                <a:cs typeface="Arial Black"/>
              </a:rPr>
              <a:t>August</a:t>
            </a:r>
            <a:r>
              <a:rPr dirty="0" sz="1200" spc="7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20">
                <a:solidFill>
                  <a:srgbClr val="0D0B28"/>
                </a:solidFill>
                <a:latin typeface="Arial Black"/>
                <a:cs typeface="Arial Black"/>
              </a:rPr>
              <a:t>2026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68363" y="476832"/>
            <a:ext cx="7429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0D0B28"/>
                </a:solidFill>
                <a:latin typeface="Arial Black"/>
                <a:cs typeface="Arial Black"/>
              </a:rPr>
              <a:t>Series</a:t>
            </a:r>
            <a:r>
              <a:rPr dirty="0" sz="1200" spc="18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50">
                <a:solidFill>
                  <a:srgbClr val="0D0B28"/>
                </a:solidFill>
                <a:latin typeface="Arial Black"/>
                <a:cs typeface="Arial Black"/>
              </a:rPr>
              <a:t>A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9800" y="1320800"/>
            <a:ext cx="7989570" cy="1739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250" spc="-700">
                <a:solidFill>
                  <a:srgbClr val="0D0B28"/>
                </a:solidFill>
                <a:latin typeface="Arial Black"/>
                <a:cs typeface="Arial Black"/>
              </a:rPr>
              <a:t>Projections</a:t>
            </a:r>
            <a:endParaRPr sz="11250">
              <a:latin typeface="Arial Black"/>
              <a:cs typeface="Arial Black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981200" y="3419475"/>
            <a:ext cx="10401300" cy="4300855"/>
            <a:chOff x="1981200" y="3419475"/>
            <a:chExt cx="10401300" cy="4300855"/>
          </a:xfrm>
        </p:grpSpPr>
        <p:sp>
          <p:nvSpPr>
            <p:cNvPr id="7" name="object 7"/>
            <p:cNvSpPr/>
            <p:nvPr/>
          </p:nvSpPr>
          <p:spPr>
            <a:xfrm>
              <a:off x="1981200" y="7715250"/>
              <a:ext cx="114300" cy="0"/>
            </a:xfrm>
            <a:custGeom>
              <a:avLst/>
              <a:gdLst/>
              <a:ahLst/>
              <a:cxnLst/>
              <a:rect l="l" t="t" r="r" b="b"/>
              <a:pathLst>
                <a:path w="114300" h="0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ln w="9525">
              <a:solidFill>
                <a:srgbClr val="0D0B2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095500" y="6276987"/>
              <a:ext cx="9658350" cy="19050"/>
            </a:xfrm>
            <a:custGeom>
              <a:avLst/>
              <a:gdLst/>
              <a:ahLst/>
              <a:cxnLst/>
              <a:rect l="l" t="t" r="r" b="b"/>
              <a:pathLst>
                <a:path w="9658350" h="19050">
                  <a:moveTo>
                    <a:pt x="57150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57150" y="19050"/>
                  </a:lnTo>
                  <a:lnTo>
                    <a:pt x="57150" y="0"/>
                  </a:lnTo>
                  <a:close/>
                </a:path>
                <a:path w="9658350" h="19050">
                  <a:moveTo>
                    <a:pt x="6800850" y="0"/>
                  </a:moveTo>
                  <a:lnTo>
                    <a:pt x="6743700" y="0"/>
                  </a:lnTo>
                  <a:lnTo>
                    <a:pt x="6743700" y="19050"/>
                  </a:lnTo>
                  <a:lnTo>
                    <a:pt x="6800850" y="19050"/>
                  </a:lnTo>
                  <a:lnTo>
                    <a:pt x="6800850" y="0"/>
                  </a:lnTo>
                  <a:close/>
                </a:path>
                <a:path w="9658350" h="19050">
                  <a:moveTo>
                    <a:pt x="6915150" y="0"/>
                  </a:moveTo>
                  <a:lnTo>
                    <a:pt x="6858000" y="0"/>
                  </a:lnTo>
                  <a:lnTo>
                    <a:pt x="6858000" y="19050"/>
                  </a:lnTo>
                  <a:lnTo>
                    <a:pt x="6915150" y="19050"/>
                  </a:lnTo>
                  <a:lnTo>
                    <a:pt x="6915150" y="0"/>
                  </a:lnTo>
                  <a:close/>
                </a:path>
                <a:path w="9658350" h="19050">
                  <a:moveTo>
                    <a:pt x="7029450" y="0"/>
                  </a:moveTo>
                  <a:lnTo>
                    <a:pt x="6972300" y="0"/>
                  </a:lnTo>
                  <a:lnTo>
                    <a:pt x="6972300" y="19050"/>
                  </a:lnTo>
                  <a:lnTo>
                    <a:pt x="7029450" y="19050"/>
                  </a:lnTo>
                  <a:lnTo>
                    <a:pt x="7029450" y="0"/>
                  </a:lnTo>
                  <a:close/>
                </a:path>
                <a:path w="9658350" h="19050">
                  <a:moveTo>
                    <a:pt x="7143750" y="0"/>
                  </a:moveTo>
                  <a:lnTo>
                    <a:pt x="7086600" y="0"/>
                  </a:lnTo>
                  <a:lnTo>
                    <a:pt x="7086600" y="19050"/>
                  </a:lnTo>
                  <a:lnTo>
                    <a:pt x="7143750" y="19050"/>
                  </a:lnTo>
                  <a:lnTo>
                    <a:pt x="7143750" y="0"/>
                  </a:lnTo>
                  <a:close/>
                </a:path>
                <a:path w="9658350" h="19050">
                  <a:moveTo>
                    <a:pt x="7258050" y="0"/>
                  </a:moveTo>
                  <a:lnTo>
                    <a:pt x="7200900" y="0"/>
                  </a:lnTo>
                  <a:lnTo>
                    <a:pt x="7200900" y="19050"/>
                  </a:lnTo>
                  <a:lnTo>
                    <a:pt x="7258050" y="19050"/>
                  </a:lnTo>
                  <a:lnTo>
                    <a:pt x="7258050" y="0"/>
                  </a:lnTo>
                  <a:close/>
                </a:path>
                <a:path w="9658350" h="19050">
                  <a:moveTo>
                    <a:pt x="7372350" y="0"/>
                  </a:moveTo>
                  <a:lnTo>
                    <a:pt x="7315200" y="0"/>
                  </a:lnTo>
                  <a:lnTo>
                    <a:pt x="7315200" y="19050"/>
                  </a:lnTo>
                  <a:lnTo>
                    <a:pt x="7372350" y="19050"/>
                  </a:lnTo>
                  <a:lnTo>
                    <a:pt x="7372350" y="0"/>
                  </a:lnTo>
                  <a:close/>
                </a:path>
                <a:path w="9658350" h="19050">
                  <a:moveTo>
                    <a:pt x="7486650" y="0"/>
                  </a:moveTo>
                  <a:lnTo>
                    <a:pt x="7429500" y="0"/>
                  </a:lnTo>
                  <a:lnTo>
                    <a:pt x="7429500" y="19050"/>
                  </a:lnTo>
                  <a:lnTo>
                    <a:pt x="7486650" y="19050"/>
                  </a:lnTo>
                  <a:lnTo>
                    <a:pt x="7486650" y="0"/>
                  </a:lnTo>
                  <a:close/>
                </a:path>
                <a:path w="9658350" h="19050">
                  <a:moveTo>
                    <a:pt x="7600950" y="0"/>
                  </a:moveTo>
                  <a:lnTo>
                    <a:pt x="7543800" y="0"/>
                  </a:lnTo>
                  <a:lnTo>
                    <a:pt x="7543800" y="19050"/>
                  </a:lnTo>
                  <a:lnTo>
                    <a:pt x="7600950" y="19050"/>
                  </a:lnTo>
                  <a:lnTo>
                    <a:pt x="7600950" y="0"/>
                  </a:lnTo>
                  <a:close/>
                </a:path>
                <a:path w="9658350" h="19050">
                  <a:moveTo>
                    <a:pt x="8858250" y="0"/>
                  </a:moveTo>
                  <a:lnTo>
                    <a:pt x="8801100" y="0"/>
                  </a:lnTo>
                  <a:lnTo>
                    <a:pt x="8801100" y="19050"/>
                  </a:lnTo>
                  <a:lnTo>
                    <a:pt x="8858250" y="19050"/>
                  </a:lnTo>
                  <a:lnTo>
                    <a:pt x="8858250" y="0"/>
                  </a:lnTo>
                  <a:close/>
                </a:path>
                <a:path w="9658350" h="19050">
                  <a:moveTo>
                    <a:pt x="8972550" y="0"/>
                  </a:moveTo>
                  <a:lnTo>
                    <a:pt x="8915400" y="0"/>
                  </a:lnTo>
                  <a:lnTo>
                    <a:pt x="8915400" y="19050"/>
                  </a:lnTo>
                  <a:lnTo>
                    <a:pt x="8972550" y="19050"/>
                  </a:lnTo>
                  <a:lnTo>
                    <a:pt x="8972550" y="0"/>
                  </a:lnTo>
                  <a:close/>
                </a:path>
                <a:path w="9658350" h="19050">
                  <a:moveTo>
                    <a:pt x="9086850" y="0"/>
                  </a:moveTo>
                  <a:lnTo>
                    <a:pt x="9029700" y="0"/>
                  </a:lnTo>
                  <a:lnTo>
                    <a:pt x="9029700" y="19050"/>
                  </a:lnTo>
                  <a:lnTo>
                    <a:pt x="9086850" y="19050"/>
                  </a:lnTo>
                  <a:lnTo>
                    <a:pt x="9086850" y="0"/>
                  </a:lnTo>
                  <a:close/>
                </a:path>
                <a:path w="9658350" h="19050">
                  <a:moveTo>
                    <a:pt x="9201150" y="0"/>
                  </a:moveTo>
                  <a:lnTo>
                    <a:pt x="9144000" y="0"/>
                  </a:lnTo>
                  <a:lnTo>
                    <a:pt x="9144000" y="19050"/>
                  </a:lnTo>
                  <a:lnTo>
                    <a:pt x="9201150" y="19050"/>
                  </a:lnTo>
                  <a:lnTo>
                    <a:pt x="9201150" y="0"/>
                  </a:lnTo>
                  <a:close/>
                </a:path>
                <a:path w="9658350" h="19050">
                  <a:moveTo>
                    <a:pt x="9315450" y="0"/>
                  </a:moveTo>
                  <a:lnTo>
                    <a:pt x="9258300" y="0"/>
                  </a:lnTo>
                  <a:lnTo>
                    <a:pt x="9258300" y="19050"/>
                  </a:lnTo>
                  <a:lnTo>
                    <a:pt x="9315450" y="19050"/>
                  </a:lnTo>
                  <a:lnTo>
                    <a:pt x="9315450" y="0"/>
                  </a:lnTo>
                  <a:close/>
                </a:path>
                <a:path w="9658350" h="19050">
                  <a:moveTo>
                    <a:pt x="9429750" y="0"/>
                  </a:moveTo>
                  <a:lnTo>
                    <a:pt x="9372600" y="0"/>
                  </a:lnTo>
                  <a:lnTo>
                    <a:pt x="9372600" y="19050"/>
                  </a:lnTo>
                  <a:lnTo>
                    <a:pt x="9429750" y="19050"/>
                  </a:lnTo>
                  <a:lnTo>
                    <a:pt x="9429750" y="0"/>
                  </a:lnTo>
                  <a:close/>
                </a:path>
                <a:path w="9658350" h="19050">
                  <a:moveTo>
                    <a:pt x="9544050" y="0"/>
                  </a:moveTo>
                  <a:lnTo>
                    <a:pt x="9486900" y="0"/>
                  </a:lnTo>
                  <a:lnTo>
                    <a:pt x="9486900" y="19050"/>
                  </a:lnTo>
                  <a:lnTo>
                    <a:pt x="9544050" y="19050"/>
                  </a:lnTo>
                  <a:lnTo>
                    <a:pt x="9544050" y="0"/>
                  </a:lnTo>
                  <a:close/>
                </a:path>
                <a:path w="9658350" h="19050">
                  <a:moveTo>
                    <a:pt x="9658350" y="0"/>
                  </a:moveTo>
                  <a:lnTo>
                    <a:pt x="9601200" y="0"/>
                  </a:lnTo>
                  <a:lnTo>
                    <a:pt x="9601200" y="19050"/>
                  </a:lnTo>
                  <a:lnTo>
                    <a:pt x="9658350" y="19050"/>
                  </a:lnTo>
                  <a:lnTo>
                    <a:pt x="9658350" y="0"/>
                  </a:lnTo>
                  <a:close/>
                </a:path>
              </a:pathLst>
            </a:custGeom>
            <a:solidFill>
              <a:srgbClr val="0D0B28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981200" y="6286500"/>
              <a:ext cx="114300" cy="0"/>
            </a:xfrm>
            <a:custGeom>
              <a:avLst/>
              <a:gdLst/>
              <a:ahLst/>
              <a:cxnLst/>
              <a:rect l="l" t="t" r="r" b="b"/>
              <a:pathLst>
                <a:path w="114300" h="0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ln w="9525">
              <a:solidFill>
                <a:srgbClr val="0D0B2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095500" y="4848237"/>
              <a:ext cx="9658350" cy="19050"/>
            </a:xfrm>
            <a:custGeom>
              <a:avLst/>
              <a:gdLst/>
              <a:ahLst/>
              <a:cxnLst/>
              <a:rect l="l" t="t" r="r" b="b"/>
              <a:pathLst>
                <a:path w="9658350" h="19050">
                  <a:moveTo>
                    <a:pt x="57150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57150" y="19050"/>
                  </a:lnTo>
                  <a:lnTo>
                    <a:pt x="57150" y="0"/>
                  </a:lnTo>
                  <a:close/>
                </a:path>
                <a:path w="9658350" h="19050">
                  <a:moveTo>
                    <a:pt x="8858250" y="0"/>
                  </a:moveTo>
                  <a:lnTo>
                    <a:pt x="8801100" y="0"/>
                  </a:lnTo>
                  <a:lnTo>
                    <a:pt x="8801100" y="19050"/>
                  </a:lnTo>
                  <a:lnTo>
                    <a:pt x="8858250" y="19050"/>
                  </a:lnTo>
                  <a:lnTo>
                    <a:pt x="8858250" y="0"/>
                  </a:lnTo>
                  <a:close/>
                </a:path>
                <a:path w="9658350" h="19050">
                  <a:moveTo>
                    <a:pt x="8972550" y="0"/>
                  </a:moveTo>
                  <a:lnTo>
                    <a:pt x="8915400" y="0"/>
                  </a:lnTo>
                  <a:lnTo>
                    <a:pt x="8915400" y="19050"/>
                  </a:lnTo>
                  <a:lnTo>
                    <a:pt x="8972550" y="19050"/>
                  </a:lnTo>
                  <a:lnTo>
                    <a:pt x="8972550" y="0"/>
                  </a:lnTo>
                  <a:close/>
                </a:path>
                <a:path w="9658350" h="19050">
                  <a:moveTo>
                    <a:pt x="9086850" y="0"/>
                  </a:moveTo>
                  <a:lnTo>
                    <a:pt x="9029700" y="0"/>
                  </a:lnTo>
                  <a:lnTo>
                    <a:pt x="9029700" y="19050"/>
                  </a:lnTo>
                  <a:lnTo>
                    <a:pt x="9086850" y="19050"/>
                  </a:lnTo>
                  <a:lnTo>
                    <a:pt x="9086850" y="0"/>
                  </a:lnTo>
                  <a:close/>
                </a:path>
                <a:path w="9658350" h="19050">
                  <a:moveTo>
                    <a:pt x="9201150" y="0"/>
                  </a:moveTo>
                  <a:lnTo>
                    <a:pt x="9144000" y="0"/>
                  </a:lnTo>
                  <a:lnTo>
                    <a:pt x="9144000" y="19050"/>
                  </a:lnTo>
                  <a:lnTo>
                    <a:pt x="9201150" y="19050"/>
                  </a:lnTo>
                  <a:lnTo>
                    <a:pt x="9201150" y="0"/>
                  </a:lnTo>
                  <a:close/>
                </a:path>
                <a:path w="9658350" h="19050">
                  <a:moveTo>
                    <a:pt x="9315450" y="0"/>
                  </a:moveTo>
                  <a:lnTo>
                    <a:pt x="9258300" y="0"/>
                  </a:lnTo>
                  <a:lnTo>
                    <a:pt x="9258300" y="19050"/>
                  </a:lnTo>
                  <a:lnTo>
                    <a:pt x="9315450" y="19050"/>
                  </a:lnTo>
                  <a:lnTo>
                    <a:pt x="9315450" y="0"/>
                  </a:lnTo>
                  <a:close/>
                </a:path>
                <a:path w="9658350" h="19050">
                  <a:moveTo>
                    <a:pt x="9429750" y="0"/>
                  </a:moveTo>
                  <a:lnTo>
                    <a:pt x="9372600" y="0"/>
                  </a:lnTo>
                  <a:lnTo>
                    <a:pt x="9372600" y="19050"/>
                  </a:lnTo>
                  <a:lnTo>
                    <a:pt x="9429750" y="19050"/>
                  </a:lnTo>
                  <a:lnTo>
                    <a:pt x="9429750" y="0"/>
                  </a:lnTo>
                  <a:close/>
                </a:path>
                <a:path w="9658350" h="19050">
                  <a:moveTo>
                    <a:pt x="9544050" y="0"/>
                  </a:moveTo>
                  <a:lnTo>
                    <a:pt x="9486900" y="0"/>
                  </a:lnTo>
                  <a:lnTo>
                    <a:pt x="9486900" y="19050"/>
                  </a:lnTo>
                  <a:lnTo>
                    <a:pt x="9544050" y="19050"/>
                  </a:lnTo>
                  <a:lnTo>
                    <a:pt x="9544050" y="0"/>
                  </a:lnTo>
                  <a:close/>
                </a:path>
                <a:path w="9658350" h="19050">
                  <a:moveTo>
                    <a:pt x="9658350" y="0"/>
                  </a:moveTo>
                  <a:lnTo>
                    <a:pt x="9601200" y="0"/>
                  </a:lnTo>
                  <a:lnTo>
                    <a:pt x="9601200" y="19050"/>
                  </a:lnTo>
                  <a:lnTo>
                    <a:pt x="9658350" y="19050"/>
                  </a:lnTo>
                  <a:lnTo>
                    <a:pt x="9658350" y="0"/>
                  </a:lnTo>
                  <a:close/>
                </a:path>
              </a:pathLst>
            </a:custGeom>
            <a:solidFill>
              <a:srgbClr val="0D0B28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981200" y="4857750"/>
              <a:ext cx="114300" cy="0"/>
            </a:xfrm>
            <a:custGeom>
              <a:avLst/>
              <a:gdLst/>
              <a:ahLst/>
              <a:cxnLst/>
              <a:rect l="l" t="t" r="r" b="b"/>
              <a:pathLst>
                <a:path w="114300" h="0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ln w="9525">
              <a:solidFill>
                <a:srgbClr val="0D0B2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2095500" y="3429000"/>
              <a:ext cx="10229850" cy="0"/>
            </a:xfrm>
            <a:custGeom>
              <a:avLst/>
              <a:gdLst/>
              <a:ahLst/>
              <a:cxnLst/>
              <a:rect l="l" t="t" r="r" b="b"/>
              <a:pathLst>
                <a:path w="10229850" h="0">
                  <a:moveTo>
                    <a:pt x="0" y="0"/>
                  </a:moveTo>
                  <a:lnTo>
                    <a:pt x="10229850" y="0"/>
                  </a:lnTo>
                </a:path>
              </a:pathLst>
            </a:custGeom>
            <a:ln w="19050">
              <a:solidFill>
                <a:srgbClr val="0D0B28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981200" y="3429000"/>
              <a:ext cx="10401300" cy="4286250"/>
            </a:xfrm>
            <a:custGeom>
              <a:avLst/>
              <a:gdLst/>
              <a:ahLst/>
              <a:cxnLst/>
              <a:rect l="l" t="t" r="r" b="b"/>
              <a:pathLst>
                <a:path w="10401300" h="4286250">
                  <a:moveTo>
                    <a:pt x="0" y="0"/>
                  </a:moveTo>
                  <a:lnTo>
                    <a:pt x="114300" y="0"/>
                  </a:lnTo>
                </a:path>
                <a:path w="10401300" h="4286250">
                  <a:moveTo>
                    <a:pt x="114300" y="0"/>
                  </a:moveTo>
                  <a:lnTo>
                    <a:pt x="114300" y="4286250"/>
                  </a:lnTo>
                </a:path>
                <a:path w="10401300" h="4286250">
                  <a:moveTo>
                    <a:pt x="114300" y="4286250"/>
                  </a:moveTo>
                  <a:lnTo>
                    <a:pt x="10401300" y="4286250"/>
                  </a:lnTo>
                </a:path>
              </a:pathLst>
            </a:custGeom>
            <a:ln w="9525">
              <a:solidFill>
                <a:srgbClr val="0D0B2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2743200" y="4000499"/>
              <a:ext cx="8991600" cy="3714750"/>
            </a:xfrm>
            <a:custGeom>
              <a:avLst/>
              <a:gdLst/>
              <a:ahLst/>
              <a:cxnLst/>
              <a:rect l="l" t="t" r="r" b="b"/>
              <a:pathLst>
                <a:path w="8991600" h="3714750">
                  <a:moveTo>
                    <a:pt x="762000" y="3705250"/>
                  </a:moveTo>
                  <a:lnTo>
                    <a:pt x="749160" y="3662883"/>
                  </a:lnTo>
                  <a:lnTo>
                    <a:pt x="714959" y="3634841"/>
                  </a:lnTo>
                  <a:lnTo>
                    <a:pt x="685800" y="3629050"/>
                  </a:lnTo>
                  <a:lnTo>
                    <a:pt x="76200" y="3629050"/>
                  </a:lnTo>
                  <a:lnTo>
                    <a:pt x="33845" y="3641864"/>
                  </a:lnTo>
                  <a:lnTo>
                    <a:pt x="5791" y="3676078"/>
                  </a:lnTo>
                  <a:lnTo>
                    <a:pt x="0" y="3705250"/>
                  </a:lnTo>
                  <a:lnTo>
                    <a:pt x="0" y="3714750"/>
                  </a:lnTo>
                  <a:lnTo>
                    <a:pt x="762000" y="3714750"/>
                  </a:lnTo>
                  <a:lnTo>
                    <a:pt x="762000" y="3705250"/>
                  </a:lnTo>
                  <a:close/>
                </a:path>
                <a:path w="8991600" h="3714750">
                  <a:moveTo>
                    <a:pt x="2819400" y="3448050"/>
                  </a:moveTo>
                  <a:lnTo>
                    <a:pt x="2806560" y="3405721"/>
                  </a:lnTo>
                  <a:lnTo>
                    <a:pt x="2772359" y="3377641"/>
                  </a:lnTo>
                  <a:lnTo>
                    <a:pt x="2743200" y="3371850"/>
                  </a:lnTo>
                  <a:lnTo>
                    <a:pt x="2133600" y="3371850"/>
                  </a:lnTo>
                  <a:lnTo>
                    <a:pt x="2091258" y="3384689"/>
                  </a:lnTo>
                  <a:lnTo>
                    <a:pt x="2063191" y="3418890"/>
                  </a:lnTo>
                  <a:lnTo>
                    <a:pt x="2057400" y="3448050"/>
                  </a:lnTo>
                  <a:lnTo>
                    <a:pt x="2057400" y="3714750"/>
                  </a:lnTo>
                  <a:lnTo>
                    <a:pt x="2819400" y="3714750"/>
                  </a:lnTo>
                  <a:lnTo>
                    <a:pt x="2819400" y="3448050"/>
                  </a:lnTo>
                  <a:close/>
                </a:path>
                <a:path w="8991600" h="3714750">
                  <a:moveTo>
                    <a:pt x="4876800" y="2897987"/>
                  </a:moveTo>
                  <a:lnTo>
                    <a:pt x="4863960" y="2855645"/>
                  </a:lnTo>
                  <a:lnTo>
                    <a:pt x="4829759" y="2827578"/>
                  </a:lnTo>
                  <a:lnTo>
                    <a:pt x="4800600" y="2821787"/>
                  </a:lnTo>
                  <a:lnTo>
                    <a:pt x="4191000" y="2821787"/>
                  </a:lnTo>
                  <a:lnTo>
                    <a:pt x="4148658" y="2834614"/>
                  </a:lnTo>
                  <a:lnTo>
                    <a:pt x="4120591" y="2868815"/>
                  </a:lnTo>
                  <a:lnTo>
                    <a:pt x="4114800" y="2897987"/>
                  </a:lnTo>
                  <a:lnTo>
                    <a:pt x="4114800" y="3714750"/>
                  </a:lnTo>
                  <a:lnTo>
                    <a:pt x="4876800" y="3714750"/>
                  </a:lnTo>
                  <a:lnTo>
                    <a:pt x="4876800" y="2897987"/>
                  </a:lnTo>
                  <a:close/>
                </a:path>
                <a:path w="8991600" h="3714750">
                  <a:moveTo>
                    <a:pt x="6934200" y="1790700"/>
                  </a:moveTo>
                  <a:lnTo>
                    <a:pt x="6921360" y="1748370"/>
                  </a:lnTo>
                  <a:lnTo>
                    <a:pt x="6887159" y="1720291"/>
                  </a:lnTo>
                  <a:lnTo>
                    <a:pt x="6858000" y="1714500"/>
                  </a:lnTo>
                  <a:lnTo>
                    <a:pt x="6248400" y="1714500"/>
                  </a:lnTo>
                  <a:lnTo>
                    <a:pt x="6206058" y="1727339"/>
                  </a:lnTo>
                  <a:lnTo>
                    <a:pt x="6177991" y="1761540"/>
                  </a:lnTo>
                  <a:lnTo>
                    <a:pt x="6172200" y="1790700"/>
                  </a:lnTo>
                  <a:lnTo>
                    <a:pt x="6172200" y="3714750"/>
                  </a:lnTo>
                  <a:lnTo>
                    <a:pt x="6934200" y="3714750"/>
                  </a:lnTo>
                  <a:lnTo>
                    <a:pt x="6934200" y="1790700"/>
                  </a:lnTo>
                  <a:close/>
                </a:path>
                <a:path w="8991600" h="3714750">
                  <a:moveTo>
                    <a:pt x="8991600" y="76200"/>
                  </a:moveTo>
                  <a:lnTo>
                    <a:pt x="8978760" y="33870"/>
                  </a:lnTo>
                  <a:lnTo>
                    <a:pt x="8944559" y="5791"/>
                  </a:lnTo>
                  <a:lnTo>
                    <a:pt x="8915400" y="0"/>
                  </a:lnTo>
                  <a:lnTo>
                    <a:pt x="8305800" y="0"/>
                  </a:lnTo>
                  <a:lnTo>
                    <a:pt x="8263458" y="12839"/>
                  </a:lnTo>
                  <a:lnTo>
                    <a:pt x="8235391" y="47040"/>
                  </a:lnTo>
                  <a:lnTo>
                    <a:pt x="8229600" y="76200"/>
                  </a:lnTo>
                  <a:lnTo>
                    <a:pt x="8229600" y="3714750"/>
                  </a:lnTo>
                  <a:lnTo>
                    <a:pt x="8991600" y="3714750"/>
                  </a:lnTo>
                  <a:lnTo>
                    <a:pt x="8991600" y="76200"/>
                  </a:lnTo>
                  <a:close/>
                </a:path>
              </a:pathLst>
            </a:custGeom>
            <a:solidFill>
              <a:srgbClr val="0D0B2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1736775" y="7540625"/>
            <a:ext cx="180975" cy="322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50" spc="-50">
                <a:solidFill>
                  <a:srgbClr val="0D0B28"/>
                </a:solidFill>
                <a:latin typeface="Lucida Sans Unicode"/>
                <a:cs typeface="Lucida Sans Unicode"/>
              </a:rPr>
              <a:t>0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2098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3241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4384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5527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6670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7813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8956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0099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1242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2385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3528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4671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5814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6957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8100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9243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0386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1529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2672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3815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4958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6101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7244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8387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9530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0673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51816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52959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54102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55245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56388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57531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58674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59817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60960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62103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63246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64389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65532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66675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67818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68961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70104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71247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72390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73533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74676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75819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76962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78105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79248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80391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81534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82677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83820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84963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86106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87249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97536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98679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99822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100965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102108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03251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104394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105537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106680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107823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118110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119253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120396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121539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12268200" y="627697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 txBox="1"/>
          <p:nvPr/>
        </p:nvSpPr>
        <p:spPr>
          <a:xfrm>
            <a:off x="1438852" y="6111875"/>
            <a:ext cx="479425" cy="322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50" spc="-35">
                <a:solidFill>
                  <a:srgbClr val="0D0B28"/>
                </a:solidFill>
                <a:latin typeface="Lucida Sans Unicode"/>
                <a:cs typeface="Lucida Sans Unicode"/>
              </a:rPr>
              <a:t>200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22098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23241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24384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25527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26670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27813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28956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30099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31242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32385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33528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34671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35814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36957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38100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39243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40386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41529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42672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43815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44958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46101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47244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48387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49530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50673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51816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52959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54102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55245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56388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57531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58674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59817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60960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62103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63246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64389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65532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66675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67818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68961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70104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71247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72390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73533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74676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75819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76962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78105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79248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80391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81534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82677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83820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84963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86106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87249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88392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89535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90678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91821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92964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94107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95250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96393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97536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98679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99822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100965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102108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103251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104394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105537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106680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107823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118110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119253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120396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121539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12268200" y="4848225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 txBox="1"/>
          <p:nvPr/>
        </p:nvSpPr>
        <p:spPr>
          <a:xfrm>
            <a:off x="1425478" y="4683125"/>
            <a:ext cx="492759" cy="322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50" spc="-25">
                <a:solidFill>
                  <a:srgbClr val="0D0B28"/>
                </a:solidFill>
                <a:latin typeface="Lucida Sans Unicode"/>
                <a:cs typeface="Lucida Sans Unicode"/>
              </a:rPr>
              <a:t>400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172" name="object 172"/>
          <p:cNvSpPr txBox="1"/>
          <p:nvPr/>
        </p:nvSpPr>
        <p:spPr>
          <a:xfrm>
            <a:off x="1423993" y="3254375"/>
            <a:ext cx="494030" cy="322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50" spc="-25">
                <a:solidFill>
                  <a:srgbClr val="0D0B28"/>
                </a:solidFill>
                <a:latin typeface="Lucida Sans Unicode"/>
                <a:cs typeface="Lucida Sans Unicode"/>
              </a:rPr>
              <a:t>600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173" name="object 173"/>
          <p:cNvSpPr txBox="1"/>
          <p:nvPr/>
        </p:nvSpPr>
        <p:spPr>
          <a:xfrm>
            <a:off x="10896444" y="7851140"/>
            <a:ext cx="915035" cy="322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50" spc="-60">
                <a:solidFill>
                  <a:srgbClr val="0D0B28"/>
                </a:solidFill>
                <a:latin typeface="Lucida Sans Unicode"/>
                <a:cs typeface="Lucida Sans Unicode"/>
              </a:rPr>
              <a:t>Y5</a:t>
            </a:r>
            <a:r>
              <a:rPr dirty="0" sz="1950" spc="-9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950" spc="-195">
                <a:solidFill>
                  <a:srgbClr val="0D0B28"/>
                </a:solidFill>
                <a:latin typeface="Lucida Sans Unicode"/>
                <a:cs typeface="Lucida Sans Unicode"/>
              </a:rPr>
              <a:t>2031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174" name="object 174"/>
          <p:cNvSpPr txBox="1"/>
          <p:nvPr/>
        </p:nvSpPr>
        <p:spPr>
          <a:xfrm>
            <a:off x="3000676" y="7178690"/>
            <a:ext cx="247650" cy="322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50" spc="-400">
                <a:solidFill>
                  <a:srgbClr val="0D0B28"/>
                </a:solidFill>
                <a:latin typeface="Lucida Sans Unicode"/>
                <a:cs typeface="Lucida Sans Unicode"/>
              </a:rPr>
              <a:t>12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175" name="object 175"/>
          <p:cNvSpPr txBox="1"/>
          <p:nvPr/>
        </p:nvSpPr>
        <p:spPr>
          <a:xfrm>
            <a:off x="5012880" y="6921500"/>
            <a:ext cx="337820" cy="322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50" spc="-25">
                <a:solidFill>
                  <a:srgbClr val="0D0B28"/>
                </a:solidFill>
                <a:latin typeface="Lucida Sans Unicode"/>
                <a:cs typeface="Lucida Sans Unicode"/>
              </a:rPr>
              <a:t>48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176" name="object 176"/>
          <p:cNvSpPr txBox="1"/>
          <p:nvPr/>
        </p:nvSpPr>
        <p:spPr>
          <a:xfrm>
            <a:off x="7037714" y="6371427"/>
            <a:ext cx="402590" cy="322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50" spc="-285">
                <a:solidFill>
                  <a:srgbClr val="0D0B28"/>
                </a:solidFill>
                <a:latin typeface="Lucida Sans Unicode"/>
                <a:cs typeface="Lucida Sans Unicode"/>
              </a:rPr>
              <a:t>125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177" name="object 177"/>
          <p:cNvSpPr txBox="1"/>
          <p:nvPr/>
        </p:nvSpPr>
        <p:spPr>
          <a:xfrm>
            <a:off x="9056605" y="5264150"/>
            <a:ext cx="480059" cy="322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50" spc="-35">
                <a:solidFill>
                  <a:srgbClr val="0D0B28"/>
                </a:solidFill>
                <a:latin typeface="Lucida Sans Unicode"/>
                <a:cs typeface="Lucida Sans Unicode"/>
              </a:rPr>
              <a:t>280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178" name="object 178"/>
          <p:cNvSpPr txBox="1"/>
          <p:nvPr/>
        </p:nvSpPr>
        <p:spPr>
          <a:xfrm>
            <a:off x="11114376" y="3549650"/>
            <a:ext cx="479425" cy="322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50" spc="-35">
                <a:solidFill>
                  <a:srgbClr val="0D0B28"/>
                </a:solidFill>
                <a:latin typeface="Lucida Sans Unicode"/>
                <a:cs typeface="Lucida Sans Unicode"/>
              </a:rPr>
              <a:t>520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179" name="object 179"/>
          <p:cNvSpPr txBox="1"/>
          <p:nvPr/>
        </p:nvSpPr>
        <p:spPr>
          <a:xfrm>
            <a:off x="12858750" y="3429000"/>
            <a:ext cx="4476750" cy="123825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161925" rIns="0" bIns="0" rtlCol="0" vert="horz">
            <a:spAutoFit/>
          </a:bodyPr>
          <a:lstStyle/>
          <a:p>
            <a:pPr algn="ctr" marL="8890">
              <a:lnSpc>
                <a:spcPct val="100000"/>
              </a:lnSpc>
              <a:spcBef>
                <a:spcPts val="1275"/>
              </a:spcBef>
            </a:pPr>
            <a:r>
              <a:rPr dirty="0" sz="3750" spc="-525">
                <a:solidFill>
                  <a:srgbClr val="FF4D57"/>
                </a:solidFill>
                <a:latin typeface="Arial Black"/>
                <a:cs typeface="Arial Black"/>
              </a:rPr>
              <a:t>156%</a:t>
            </a:r>
            <a:endParaRPr sz="3750">
              <a:latin typeface="Arial Black"/>
              <a:cs typeface="Arial Black"/>
            </a:endParaRPr>
          </a:p>
          <a:p>
            <a:pPr algn="ctr" marL="1905">
              <a:lnSpc>
                <a:spcPct val="100000"/>
              </a:lnSpc>
              <a:spcBef>
                <a:spcPts val="450"/>
              </a:spcBef>
            </a:pPr>
            <a:r>
              <a:rPr dirty="0" sz="1650" spc="-55">
                <a:solidFill>
                  <a:srgbClr val="0D0B28"/>
                </a:solidFill>
                <a:latin typeface="Lucida Sans Unicode"/>
                <a:cs typeface="Lucida Sans Unicode"/>
              </a:rPr>
              <a:t>5-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Year</a:t>
            </a:r>
            <a:r>
              <a:rPr dirty="0" sz="1650" spc="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0">
                <a:solidFill>
                  <a:srgbClr val="0D0B28"/>
                </a:solidFill>
                <a:latin typeface="Lucida Sans Unicode"/>
                <a:cs typeface="Lucida Sans Unicode"/>
              </a:rPr>
              <a:t>CAGR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180" name="object 180"/>
          <p:cNvSpPr txBox="1"/>
          <p:nvPr/>
        </p:nvSpPr>
        <p:spPr>
          <a:xfrm>
            <a:off x="12858750" y="4857750"/>
            <a:ext cx="4476750" cy="123825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161925" rIns="0" bIns="0" rtlCol="0" vert="horz">
            <a:spAutoFit/>
          </a:bodyPr>
          <a:lstStyle/>
          <a:p>
            <a:pPr algn="ctr" marL="8890">
              <a:lnSpc>
                <a:spcPct val="100000"/>
              </a:lnSpc>
              <a:spcBef>
                <a:spcPts val="1275"/>
              </a:spcBef>
            </a:pPr>
            <a:r>
              <a:rPr dirty="0" sz="3750" spc="-225">
                <a:solidFill>
                  <a:srgbClr val="FF4D57"/>
                </a:solidFill>
                <a:latin typeface="Arial Black"/>
                <a:cs typeface="Arial Black"/>
              </a:rPr>
              <a:t>Year</a:t>
            </a:r>
            <a:r>
              <a:rPr dirty="0" sz="3750" spc="-585">
                <a:solidFill>
                  <a:srgbClr val="FF4D57"/>
                </a:solidFill>
                <a:latin typeface="Arial Black"/>
                <a:cs typeface="Arial Black"/>
              </a:rPr>
              <a:t> </a:t>
            </a:r>
            <a:r>
              <a:rPr dirty="0" sz="3750" spc="-50">
                <a:solidFill>
                  <a:srgbClr val="FF4D57"/>
                </a:solidFill>
                <a:latin typeface="Arial Black"/>
                <a:cs typeface="Arial Black"/>
              </a:rPr>
              <a:t>3</a:t>
            </a:r>
            <a:endParaRPr sz="3750">
              <a:latin typeface="Arial Black"/>
              <a:cs typeface="Arial Black"/>
            </a:endParaRPr>
          </a:p>
          <a:p>
            <a:pPr algn="ctr" marL="1270">
              <a:lnSpc>
                <a:spcPct val="100000"/>
              </a:lnSpc>
              <a:spcBef>
                <a:spcPts val="450"/>
              </a:spcBef>
            </a:pP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Path</a:t>
            </a:r>
            <a:r>
              <a:rPr dirty="0" sz="1650" spc="-1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to</a:t>
            </a:r>
            <a:r>
              <a:rPr dirty="0" sz="1650" spc="-1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Profitability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181" name="object 181"/>
          <p:cNvSpPr txBox="1"/>
          <p:nvPr/>
        </p:nvSpPr>
        <p:spPr>
          <a:xfrm>
            <a:off x="12858750" y="6286500"/>
            <a:ext cx="4476750" cy="123825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161925" rIns="0" bIns="0" rtlCol="0" vert="horz">
            <a:spAutoFit/>
          </a:bodyPr>
          <a:lstStyle/>
          <a:p>
            <a:pPr algn="ctr" marL="9525">
              <a:lnSpc>
                <a:spcPct val="100000"/>
              </a:lnSpc>
              <a:spcBef>
                <a:spcPts val="1275"/>
              </a:spcBef>
            </a:pPr>
            <a:r>
              <a:rPr dirty="0" sz="3750" spc="-290">
                <a:solidFill>
                  <a:srgbClr val="FF4D57"/>
                </a:solidFill>
                <a:latin typeface="Arial Black"/>
                <a:cs typeface="Arial Black"/>
              </a:rPr>
              <a:t>55%</a:t>
            </a:r>
            <a:endParaRPr sz="3750">
              <a:latin typeface="Arial Black"/>
              <a:cs typeface="Arial Black"/>
            </a:endParaRPr>
          </a:p>
          <a:p>
            <a:pPr algn="ctr" marL="1270">
              <a:lnSpc>
                <a:spcPct val="100000"/>
              </a:lnSpc>
              <a:spcBef>
                <a:spcPts val="450"/>
              </a:spcBef>
            </a:pP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Gross</a:t>
            </a:r>
            <a:r>
              <a:rPr dirty="0" sz="1650" spc="-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Margin</a:t>
            </a:r>
            <a:r>
              <a:rPr dirty="0" sz="1650" spc="-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Target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182" name="object 182"/>
          <p:cNvSpPr txBox="1"/>
          <p:nvPr/>
        </p:nvSpPr>
        <p:spPr>
          <a:xfrm>
            <a:off x="939800" y="7851140"/>
            <a:ext cx="9605010" cy="10140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51330">
              <a:lnSpc>
                <a:spcPct val="100000"/>
              </a:lnSpc>
              <a:spcBef>
                <a:spcPts val="100"/>
              </a:spcBef>
              <a:tabLst>
                <a:tab pos="3766820" algn="l"/>
                <a:tab pos="5822315" algn="l"/>
                <a:tab pos="7873365" algn="l"/>
              </a:tabLst>
            </a:pPr>
            <a:r>
              <a:rPr dirty="0" sz="1950" spc="-355">
                <a:solidFill>
                  <a:srgbClr val="0D0B28"/>
                </a:solidFill>
                <a:latin typeface="Lucida Sans Unicode"/>
                <a:cs typeface="Lucida Sans Unicode"/>
              </a:rPr>
              <a:t>Y1</a:t>
            </a:r>
            <a:r>
              <a:rPr dirty="0" sz="1950" spc="-9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950" spc="-20">
                <a:solidFill>
                  <a:srgbClr val="0D0B28"/>
                </a:solidFill>
                <a:latin typeface="Lucida Sans Unicode"/>
                <a:cs typeface="Lucida Sans Unicode"/>
              </a:rPr>
              <a:t>2027</a:t>
            </a:r>
            <a:r>
              <a:rPr dirty="0" sz="1950">
                <a:solidFill>
                  <a:srgbClr val="0D0B28"/>
                </a:solidFill>
                <a:latin typeface="Lucida Sans Unicode"/>
                <a:cs typeface="Lucida Sans Unicode"/>
              </a:rPr>
              <a:t>	</a:t>
            </a:r>
            <a:r>
              <a:rPr dirty="0" sz="1950" spc="-110">
                <a:solidFill>
                  <a:srgbClr val="0D0B28"/>
                </a:solidFill>
                <a:latin typeface="Lucida Sans Unicode"/>
                <a:cs typeface="Lucida Sans Unicode"/>
              </a:rPr>
              <a:t>Y2</a:t>
            </a:r>
            <a:r>
              <a:rPr dirty="0" sz="1950" spc="-9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950" spc="-20">
                <a:solidFill>
                  <a:srgbClr val="0D0B28"/>
                </a:solidFill>
                <a:latin typeface="Lucida Sans Unicode"/>
                <a:cs typeface="Lucida Sans Unicode"/>
              </a:rPr>
              <a:t>2028</a:t>
            </a:r>
            <a:r>
              <a:rPr dirty="0" sz="1950">
                <a:solidFill>
                  <a:srgbClr val="0D0B28"/>
                </a:solidFill>
                <a:latin typeface="Lucida Sans Unicode"/>
                <a:cs typeface="Lucida Sans Unicode"/>
              </a:rPr>
              <a:t>	</a:t>
            </a:r>
            <a:r>
              <a:rPr dirty="0" sz="1950" spc="-100">
                <a:solidFill>
                  <a:srgbClr val="0D0B28"/>
                </a:solidFill>
                <a:latin typeface="Lucida Sans Unicode"/>
                <a:cs typeface="Lucida Sans Unicode"/>
              </a:rPr>
              <a:t>Y3</a:t>
            </a:r>
            <a:r>
              <a:rPr dirty="0" sz="1950" spc="-8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950" spc="-20">
                <a:solidFill>
                  <a:srgbClr val="0D0B28"/>
                </a:solidFill>
                <a:latin typeface="Lucida Sans Unicode"/>
                <a:cs typeface="Lucida Sans Unicode"/>
              </a:rPr>
              <a:t>2029</a:t>
            </a:r>
            <a:r>
              <a:rPr dirty="0" sz="1950">
                <a:solidFill>
                  <a:srgbClr val="0D0B28"/>
                </a:solidFill>
                <a:latin typeface="Lucida Sans Unicode"/>
                <a:cs typeface="Lucida Sans Unicode"/>
              </a:rPr>
              <a:t>	</a:t>
            </a:r>
            <a:r>
              <a:rPr dirty="0" sz="1950" spc="-50">
                <a:solidFill>
                  <a:srgbClr val="0D0B28"/>
                </a:solidFill>
                <a:latin typeface="Lucida Sans Unicode"/>
                <a:cs typeface="Lucida Sans Unicode"/>
              </a:rPr>
              <a:t>Y4</a:t>
            </a:r>
            <a:r>
              <a:rPr dirty="0" sz="1950" spc="-10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950" spc="-20">
                <a:solidFill>
                  <a:srgbClr val="0D0B28"/>
                </a:solidFill>
                <a:latin typeface="Lucida Sans Unicode"/>
                <a:cs typeface="Lucida Sans Unicode"/>
              </a:rPr>
              <a:t>2030</a:t>
            </a:r>
            <a:endParaRPr sz="19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465"/>
              </a:spcBef>
            </a:pPr>
            <a:endParaRPr sz="19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Revenue:</a:t>
            </a:r>
            <a:r>
              <a:rPr dirty="0" sz="1650" spc="-10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80">
                <a:solidFill>
                  <a:srgbClr val="0D0B28"/>
                </a:solidFill>
                <a:latin typeface="Lucida Sans Unicode"/>
                <a:cs typeface="Lucida Sans Unicode"/>
              </a:rPr>
              <a:t>$12M</a:t>
            </a:r>
            <a:r>
              <a:rPr dirty="0" sz="1650" spc="-10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Times New Roman"/>
                <a:cs typeface="Times New Roman"/>
              </a:rPr>
              <a:t>→</a:t>
            </a:r>
            <a:r>
              <a:rPr dirty="0" sz="1650" spc="10">
                <a:solidFill>
                  <a:srgbClr val="0D0B28"/>
                </a:solidFill>
                <a:latin typeface="Times New Roman"/>
                <a:cs typeface="Times New Roman"/>
              </a:rPr>
              <a:t> </a:t>
            </a:r>
            <a:r>
              <a:rPr dirty="0" sz="1650" spc="-25">
                <a:solidFill>
                  <a:srgbClr val="0D0B28"/>
                </a:solidFill>
                <a:latin typeface="Lucida Sans Unicode"/>
                <a:cs typeface="Lucida Sans Unicode"/>
              </a:rPr>
              <a:t>$48M</a:t>
            </a:r>
            <a:r>
              <a:rPr dirty="0" sz="1650" spc="-10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Times New Roman"/>
                <a:cs typeface="Times New Roman"/>
              </a:rPr>
              <a:t>→</a:t>
            </a:r>
            <a:r>
              <a:rPr dirty="0" sz="1650" spc="10">
                <a:solidFill>
                  <a:srgbClr val="0D0B28"/>
                </a:solidFill>
                <a:latin typeface="Times New Roman"/>
                <a:cs typeface="Times New Roman"/>
              </a:rPr>
              <a:t> </a:t>
            </a:r>
            <a:r>
              <a:rPr dirty="0" sz="1650" spc="-150">
                <a:solidFill>
                  <a:srgbClr val="0D0B28"/>
                </a:solidFill>
                <a:latin typeface="Lucida Sans Unicode"/>
                <a:cs typeface="Lucida Sans Unicode"/>
              </a:rPr>
              <a:t>$125M</a:t>
            </a:r>
            <a:r>
              <a:rPr dirty="0" sz="1650" spc="-10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Times New Roman"/>
                <a:cs typeface="Times New Roman"/>
              </a:rPr>
              <a:t>→</a:t>
            </a:r>
            <a:r>
              <a:rPr dirty="0" sz="1650" spc="10">
                <a:solidFill>
                  <a:srgbClr val="0D0B28"/>
                </a:solidFill>
                <a:latin typeface="Times New Roman"/>
                <a:cs typeface="Times New Roman"/>
              </a:rPr>
              <a:t> </a:t>
            </a:r>
            <a:r>
              <a:rPr dirty="0" sz="1650" spc="-50">
                <a:solidFill>
                  <a:srgbClr val="0D0B28"/>
                </a:solidFill>
                <a:latin typeface="Lucida Sans Unicode"/>
                <a:cs typeface="Lucida Sans Unicode"/>
              </a:rPr>
              <a:t>$280M</a:t>
            </a:r>
            <a:r>
              <a:rPr dirty="0" sz="1650" spc="-10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Times New Roman"/>
                <a:cs typeface="Times New Roman"/>
              </a:rPr>
              <a:t>→</a:t>
            </a:r>
            <a:r>
              <a:rPr dirty="0" sz="1650" spc="10">
                <a:solidFill>
                  <a:srgbClr val="0D0B28"/>
                </a:solidFill>
                <a:latin typeface="Times New Roman"/>
                <a:cs typeface="Times New Roman"/>
              </a:rPr>
              <a:t> </a:t>
            </a:r>
            <a:r>
              <a:rPr dirty="0" sz="1650" spc="-50">
                <a:solidFill>
                  <a:srgbClr val="0D0B28"/>
                </a:solidFill>
                <a:latin typeface="Lucida Sans Unicode"/>
                <a:cs typeface="Lucida Sans Unicode"/>
              </a:rPr>
              <a:t>$520M</a:t>
            </a:r>
            <a:r>
              <a:rPr dirty="0" sz="1650" spc="-10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40">
                <a:solidFill>
                  <a:srgbClr val="0D0B28"/>
                </a:solidFill>
                <a:latin typeface="Lucida Sans Unicode"/>
                <a:cs typeface="Lucida Sans Unicode"/>
              </a:rPr>
              <a:t>|</a:t>
            </a:r>
            <a:r>
              <a:rPr dirty="0" sz="1650" spc="-10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65">
                <a:solidFill>
                  <a:srgbClr val="0D0B28"/>
                </a:solidFill>
                <a:latin typeface="Lucida Sans Unicode"/>
                <a:cs typeface="Lucida Sans Unicode"/>
              </a:rPr>
              <a:t>Units:</a:t>
            </a:r>
            <a:r>
              <a:rPr dirty="0" sz="1650" spc="-10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50">
                <a:solidFill>
                  <a:srgbClr val="0D0B28"/>
                </a:solidFill>
                <a:latin typeface="Lucida Sans Unicode"/>
                <a:cs typeface="Lucida Sans Unicode"/>
              </a:rPr>
              <a:t>40K</a:t>
            </a:r>
            <a:r>
              <a:rPr dirty="0" sz="1650" spc="-10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Times New Roman"/>
                <a:cs typeface="Times New Roman"/>
              </a:rPr>
              <a:t>→</a:t>
            </a:r>
            <a:r>
              <a:rPr dirty="0" sz="1650" spc="10">
                <a:solidFill>
                  <a:srgbClr val="0D0B28"/>
                </a:solidFill>
                <a:latin typeface="Times New Roman"/>
                <a:cs typeface="Times New Roman"/>
              </a:rPr>
              <a:t> </a:t>
            </a:r>
            <a:r>
              <a:rPr dirty="0" sz="1650" spc="-180">
                <a:solidFill>
                  <a:srgbClr val="0D0B28"/>
                </a:solidFill>
                <a:latin typeface="Lucida Sans Unicode"/>
                <a:cs typeface="Lucida Sans Unicode"/>
              </a:rPr>
              <a:t>150K</a:t>
            </a:r>
            <a:r>
              <a:rPr dirty="0" sz="1650" spc="-10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Times New Roman"/>
                <a:cs typeface="Times New Roman"/>
              </a:rPr>
              <a:t>→</a:t>
            </a:r>
            <a:r>
              <a:rPr dirty="0" sz="1650" spc="10">
                <a:solidFill>
                  <a:srgbClr val="0D0B28"/>
                </a:solidFill>
                <a:latin typeface="Times New Roman"/>
                <a:cs typeface="Times New Roman"/>
              </a:rPr>
              <a:t> </a:t>
            </a:r>
            <a:r>
              <a:rPr dirty="0" sz="1650" spc="-65">
                <a:solidFill>
                  <a:srgbClr val="0D0B28"/>
                </a:solidFill>
                <a:latin typeface="Lucida Sans Unicode"/>
                <a:cs typeface="Lucida Sans Unicode"/>
              </a:rPr>
              <a:t>380K</a:t>
            </a:r>
            <a:r>
              <a:rPr dirty="0" sz="1650" spc="-10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Times New Roman"/>
                <a:cs typeface="Times New Roman"/>
              </a:rPr>
              <a:t>→</a:t>
            </a:r>
            <a:r>
              <a:rPr dirty="0" sz="1650" spc="10">
                <a:solidFill>
                  <a:srgbClr val="0D0B28"/>
                </a:solidFill>
                <a:latin typeface="Times New Roman"/>
                <a:cs typeface="Times New Roman"/>
              </a:rPr>
              <a:t> </a:t>
            </a:r>
            <a:r>
              <a:rPr dirty="0" sz="1650" spc="-50">
                <a:solidFill>
                  <a:srgbClr val="0D0B28"/>
                </a:solidFill>
                <a:latin typeface="Lucida Sans Unicode"/>
                <a:cs typeface="Lucida Sans Unicode"/>
              </a:rPr>
              <a:t>800K</a:t>
            </a:r>
            <a:r>
              <a:rPr dirty="0" sz="1650" spc="-10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Times New Roman"/>
                <a:cs typeface="Times New Roman"/>
              </a:rPr>
              <a:t>→</a:t>
            </a:r>
            <a:r>
              <a:rPr dirty="0" sz="1650" spc="10">
                <a:solidFill>
                  <a:srgbClr val="0D0B28"/>
                </a:solidFill>
                <a:latin typeface="Times New Roman"/>
                <a:cs typeface="Times New Roman"/>
              </a:rPr>
              <a:t> </a:t>
            </a:r>
            <a:r>
              <a:rPr dirty="0" sz="1650" spc="-60">
                <a:solidFill>
                  <a:srgbClr val="0D0B28"/>
                </a:solidFill>
                <a:latin typeface="Lucida Sans Unicode"/>
                <a:cs typeface="Lucida Sans Unicode"/>
              </a:rPr>
              <a:t>1.5M</a:t>
            </a:r>
            <a:endParaRPr sz="1650">
              <a:latin typeface="Lucida Sans Unicode"/>
              <a:cs typeface="Lucida Sans Unicode"/>
            </a:endParaRPr>
          </a:p>
        </p:txBody>
      </p:sp>
      <p:pic>
        <p:nvPicPr>
          <p:cNvPr id="183" name="object 183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5394" y="9606975"/>
            <a:ext cx="771524" cy="46670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1863" y="476832"/>
            <a:ext cx="762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solidFill>
                  <a:srgbClr val="0D0B28"/>
                </a:solidFill>
                <a:latin typeface="Arial Black"/>
                <a:cs typeface="Arial Black"/>
              </a:rPr>
              <a:t>TRIPODS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197253" y="476832"/>
            <a:ext cx="11341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60">
                <a:solidFill>
                  <a:srgbClr val="0D0B28"/>
                </a:solidFill>
                <a:latin typeface="Arial Black"/>
                <a:cs typeface="Arial Black"/>
              </a:rPr>
              <a:t>August</a:t>
            </a:r>
            <a:r>
              <a:rPr dirty="0" sz="1200" spc="7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20">
                <a:solidFill>
                  <a:srgbClr val="0D0B28"/>
                </a:solidFill>
                <a:latin typeface="Arial Black"/>
                <a:cs typeface="Arial Black"/>
              </a:rPr>
              <a:t>2026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68363" y="476832"/>
            <a:ext cx="7429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0D0B28"/>
                </a:solidFill>
                <a:latin typeface="Arial Black"/>
                <a:cs typeface="Arial Black"/>
              </a:rPr>
              <a:t>Series</a:t>
            </a:r>
            <a:r>
              <a:rPr dirty="0" sz="1200" spc="18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50">
                <a:solidFill>
                  <a:srgbClr val="0D0B28"/>
                </a:solidFill>
                <a:latin typeface="Arial Black"/>
                <a:cs typeface="Arial Black"/>
              </a:rPr>
              <a:t>A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9800" y="1320800"/>
            <a:ext cx="7089140" cy="1739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250" spc="-350">
                <a:solidFill>
                  <a:srgbClr val="0D0B28"/>
                </a:solidFill>
                <a:latin typeface="Arial Black"/>
                <a:cs typeface="Arial Black"/>
              </a:rPr>
              <a:t>Roadmap</a:t>
            </a:r>
            <a:endParaRPr sz="1125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52500" y="3619500"/>
            <a:ext cx="3238500" cy="5238750"/>
          </a:xfrm>
          <a:prstGeom prst="rect">
            <a:avLst/>
          </a:prstGeom>
          <a:solidFill>
            <a:srgbClr val="FF4D57"/>
          </a:solidFill>
        </p:spPr>
        <p:txBody>
          <a:bodyPr wrap="square" lIns="0" tIns="142875" rIns="0" bIns="0" rtlCol="0" vert="horz">
            <a:spAutoFit/>
          </a:bodyPr>
          <a:lstStyle/>
          <a:p>
            <a:pPr marL="190500">
              <a:lnSpc>
                <a:spcPct val="100000"/>
              </a:lnSpc>
              <a:spcBef>
                <a:spcPts val="1125"/>
              </a:spcBef>
            </a:pPr>
            <a:r>
              <a:rPr dirty="0" sz="2100" spc="-125">
                <a:solidFill>
                  <a:srgbClr val="FFFFFF"/>
                </a:solidFill>
                <a:latin typeface="Arial Black"/>
                <a:cs typeface="Arial Black"/>
              </a:rPr>
              <a:t>Phase</a:t>
            </a:r>
            <a:r>
              <a:rPr dirty="0" sz="2100" spc="-31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100" spc="-670">
                <a:solidFill>
                  <a:srgbClr val="FFFFFF"/>
                </a:solidFill>
                <a:latin typeface="Arial Black"/>
                <a:cs typeface="Arial Black"/>
              </a:rPr>
              <a:t>1</a:t>
            </a:r>
            <a:endParaRPr sz="2100">
              <a:latin typeface="Arial Black"/>
              <a:cs typeface="Arial Black"/>
            </a:endParaRPr>
          </a:p>
          <a:p>
            <a:pPr marL="190500">
              <a:lnSpc>
                <a:spcPct val="100000"/>
              </a:lnSpc>
              <a:spcBef>
                <a:spcPts val="1380"/>
              </a:spcBef>
            </a:pPr>
            <a:r>
              <a:rPr dirty="0" sz="1200" spc="-40">
                <a:solidFill>
                  <a:srgbClr val="FFFFFF"/>
                </a:solidFill>
                <a:latin typeface="Lucida Sans Unicode"/>
                <a:cs typeface="Lucida Sans Unicode"/>
              </a:rPr>
              <a:t>Q3</a:t>
            </a:r>
            <a:r>
              <a:rPr dirty="0" sz="12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60">
                <a:solidFill>
                  <a:srgbClr val="FFFFFF"/>
                </a:solidFill>
                <a:latin typeface="Lucida Sans Unicode"/>
                <a:cs typeface="Lucida Sans Unicode"/>
              </a:rPr>
              <a:t>2026</a:t>
            </a:r>
            <a:r>
              <a:rPr dirty="0" sz="12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210">
                <a:solidFill>
                  <a:srgbClr val="FFFFFF"/>
                </a:solidFill>
                <a:latin typeface="Lucida Sans Unicode"/>
                <a:cs typeface="Lucida Sans Unicode"/>
              </a:rPr>
              <a:t>–</a:t>
            </a:r>
            <a:r>
              <a:rPr dirty="0" sz="120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0">
                <a:solidFill>
                  <a:srgbClr val="FFFFFF"/>
                </a:solidFill>
                <a:latin typeface="Lucida Sans Unicode"/>
                <a:cs typeface="Lucida Sans Unicode"/>
              </a:rPr>
              <a:t>Q1</a:t>
            </a:r>
            <a:r>
              <a:rPr dirty="0" sz="12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Lucida Sans Unicode"/>
                <a:cs typeface="Lucida Sans Unicode"/>
              </a:rPr>
              <a:t>2027</a:t>
            </a:r>
            <a:endParaRPr sz="12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200">
              <a:latin typeface="Lucida Sans Unicode"/>
              <a:cs typeface="Lucida Sans Unicode"/>
            </a:endParaRPr>
          </a:p>
          <a:p>
            <a:pPr marL="190500">
              <a:lnSpc>
                <a:spcPct val="100000"/>
              </a:lnSpc>
            </a:pPr>
            <a:r>
              <a:rPr dirty="0" sz="1200" spc="-75">
                <a:solidFill>
                  <a:srgbClr val="FFFFFF"/>
                </a:solidFill>
                <a:latin typeface="Arial Black"/>
                <a:cs typeface="Arial Black"/>
              </a:rPr>
              <a:t>Research</a:t>
            </a:r>
            <a:r>
              <a:rPr dirty="0" sz="1200" spc="-14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200" spc="-114">
                <a:solidFill>
                  <a:srgbClr val="FFFFFF"/>
                </a:solidFill>
                <a:latin typeface="Arial Black"/>
                <a:cs typeface="Arial Black"/>
              </a:rPr>
              <a:t>&amp;</a:t>
            </a:r>
            <a:r>
              <a:rPr dirty="0" sz="1200" spc="-14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Arial Black"/>
                <a:cs typeface="Arial Black"/>
              </a:rPr>
              <a:t>Prototype</a:t>
            </a:r>
            <a:endParaRPr sz="1200">
              <a:latin typeface="Arial Black"/>
              <a:cs typeface="Arial Black"/>
            </a:endParaRPr>
          </a:p>
          <a:p>
            <a:pPr marL="289560" indent="-109220">
              <a:lnSpc>
                <a:spcPct val="100000"/>
              </a:lnSpc>
              <a:spcBef>
                <a:spcPts val="509"/>
              </a:spcBef>
              <a:buChar char="•"/>
              <a:tabLst>
                <a:tab pos="289560" algn="l"/>
              </a:tabLst>
            </a:pPr>
            <a:r>
              <a:rPr dirty="0" sz="1200" spc="-20">
                <a:solidFill>
                  <a:srgbClr val="FFFFFF"/>
                </a:solidFill>
                <a:latin typeface="Lucida Sans Unicode"/>
                <a:cs typeface="Lucida Sans Unicode"/>
              </a:rPr>
              <a:t>Industrial</a:t>
            </a:r>
            <a:r>
              <a:rPr dirty="0" sz="1200" spc="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FFFFFF"/>
                </a:solidFill>
                <a:latin typeface="Lucida Sans Unicode"/>
                <a:cs typeface="Lucida Sans Unicode"/>
              </a:rPr>
              <a:t>design</a:t>
            </a:r>
            <a:r>
              <a:rPr dirty="0" sz="1200" spc="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finalization</a:t>
            </a:r>
            <a:endParaRPr sz="1200">
              <a:latin typeface="Lucida Sans Unicode"/>
              <a:cs typeface="Lucida Sans Unicode"/>
            </a:endParaRPr>
          </a:p>
          <a:p>
            <a:pPr marL="289560" indent="-109220">
              <a:lnSpc>
                <a:spcPct val="100000"/>
              </a:lnSpc>
              <a:spcBef>
                <a:spcPts val="434"/>
              </a:spcBef>
              <a:buChar char="•"/>
              <a:tabLst>
                <a:tab pos="289560" algn="l"/>
              </a:tabLst>
            </a:pPr>
            <a:r>
              <a:rPr dirty="0" sz="1200" spc="-45">
                <a:solidFill>
                  <a:srgbClr val="FFFFFF"/>
                </a:solidFill>
                <a:latin typeface="Lucida Sans Unicode"/>
                <a:cs typeface="Lucida Sans Unicode"/>
              </a:rPr>
              <a:t>AI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FFFFFF"/>
                </a:solidFill>
                <a:latin typeface="Lucida Sans Unicode"/>
                <a:cs typeface="Lucida Sans Unicode"/>
              </a:rPr>
              <a:t>model</a:t>
            </a:r>
            <a:r>
              <a:rPr dirty="0" sz="1200" spc="-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training</a:t>
            </a:r>
            <a:endParaRPr sz="1200">
              <a:latin typeface="Lucida Sans Unicode"/>
              <a:cs typeface="Lucida Sans Unicode"/>
            </a:endParaRPr>
          </a:p>
          <a:p>
            <a:pPr marL="289560" indent="-109220">
              <a:lnSpc>
                <a:spcPct val="100000"/>
              </a:lnSpc>
              <a:spcBef>
                <a:spcPts val="509"/>
              </a:spcBef>
              <a:buChar char="•"/>
              <a:tabLst>
                <a:tab pos="289560" algn="l"/>
              </a:tabLst>
            </a:pPr>
            <a:r>
              <a:rPr dirty="0" sz="1200">
                <a:solidFill>
                  <a:srgbClr val="FFFFFF"/>
                </a:solidFill>
                <a:latin typeface="Lucida Sans Unicode"/>
                <a:cs typeface="Lucida Sans Unicode"/>
              </a:rPr>
              <a:t>Patent</a:t>
            </a:r>
            <a:r>
              <a:rPr dirty="0" sz="1200" spc="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filings</a:t>
            </a:r>
            <a:endParaRPr sz="1200">
              <a:latin typeface="Lucida Sans Unicode"/>
              <a:cs typeface="Lucida Sans Unicode"/>
            </a:endParaRPr>
          </a:p>
          <a:p>
            <a:pPr marL="289560" indent="-109220">
              <a:lnSpc>
                <a:spcPct val="100000"/>
              </a:lnSpc>
              <a:spcBef>
                <a:spcPts val="434"/>
              </a:spcBef>
              <a:buChar char="•"/>
              <a:tabLst>
                <a:tab pos="289560" algn="l"/>
              </a:tabLst>
            </a:pPr>
            <a:r>
              <a:rPr dirty="0" sz="1200">
                <a:solidFill>
                  <a:srgbClr val="FFFFFF"/>
                </a:solidFill>
                <a:latin typeface="Lucida Sans Unicode"/>
                <a:cs typeface="Lucida Sans Unicode"/>
              </a:rPr>
              <a:t>MVP</a:t>
            </a:r>
            <a:r>
              <a:rPr dirty="0" sz="1200" spc="-8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development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76750" y="3619500"/>
            <a:ext cx="3238500" cy="523875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142875" rIns="0" bIns="0" rtlCol="0" vert="horz">
            <a:spAutoFit/>
          </a:bodyPr>
          <a:lstStyle/>
          <a:p>
            <a:pPr marL="190500">
              <a:lnSpc>
                <a:spcPct val="100000"/>
              </a:lnSpc>
              <a:spcBef>
                <a:spcPts val="1125"/>
              </a:spcBef>
            </a:pPr>
            <a:r>
              <a:rPr dirty="0" sz="2100" spc="-125">
                <a:solidFill>
                  <a:srgbClr val="0D0B28"/>
                </a:solidFill>
                <a:latin typeface="Arial Black"/>
                <a:cs typeface="Arial Black"/>
              </a:rPr>
              <a:t>Phase</a:t>
            </a:r>
            <a:r>
              <a:rPr dirty="0" sz="2100" spc="-310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2100" spc="-50">
                <a:solidFill>
                  <a:srgbClr val="0D0B28"/>
                </a:solidFill>
                <a:latin typeface="Arial Black"/>
                <a:cs typeface="Arial Black"/>
              </a:rPr>
              <a:t>2</a:t>
            </a:r>
            <a:endParaRPr sz="2100">
              <a:latin typeface="Arial Black"/>
              <a:cs typeface="Arial Black"/>
            </a:endParaRPr>
          </a:p>
          <a:p>
            <a:pPr marL="190500">
              <a:lnSpc>
                <a:spcPct val="100000"/>
              </a:lnSpc>
              <a:spcBef>
                <a:spcPts val="1380"/>
              </a:spcBef>
            </a:pPr>
            <a:r>
              <a:rPr dirty="0" sz="1200" spc="-50">
                <a:solidFill>
                  <a:srgbClr val="0D0B28"/>
                </a:solidFill>
                <a:latin typeface="Lucida Sans Unicode"/>
                <a:cs typeface="Lucida Sans Unicode"/>
              </a:rPr>
              <a:t>Q2</a:t>
            </a:r>
            <a:r>
              <a:rPr dirty="0" sz="1200" spc="-8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85">
                <a:solidFill>
                  <a:srgbClr val="0D0B28"/>
                </a:solidFill>
                <a:latin typeface="Lucida Sans Unicode"/>
                <a:cs typeface="Lucida Sans Unicode"/>
              </a:rPr>
              <a:t>2027</a:t>
            </a:r>
            <a:r>
              <a:rPr dirty="0" sz="1200" spc="-7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210">
                <a:solidFill>
                  <a:srgbClr val="0D0B28"/>
                </a:solidFill>
                <a:latin typeface="Lucida Sans Unicode"/>
                <a:cs typeface="Lucida Sans Unicode"/>
              </a:rPr>
              <a:t>–</a:t>
            </a:r>
            <a:r>
              <a:rPr dirty="0" sz="1200" spc="-8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0D0B28"/>
                </a:solidFill>
                <a:latin typeface="Lucida Sans Unicode"/>
                <a:cs typeface="Lucida Sans Unicode"/>
              </a:rPr>
              <a:t>Q4</a:t>
            </a:r>
            <a:r>
              <a:rPr dirty="0" sz="1200" spc="-7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0D0B28"/>
                </a:solidFill>
                <a:latin typeface="Lucida Sans Unicode"/>
                <a:cs typeface="Lucida Sans Unicode"/>
              </a:rPr>
              <a:t>2027</a:t>
            </a:r>
            <a:endParaRPr sz="12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200">
              <a:latin typeface="Lucida Sans Unicode"/>
              <a:cs typeface="Lucida Sans Unicode"/>
            </a:endParaRPr>
          </a:p>
          <a:p>
            <a:pPr marL="190500">
              <a:lnSpc>
                <a:spcPct val="100000"/>
              </a:lnSpc>
            </a:pPr>
            <a:r>
              <a:rPr dirty="0" sz="1200" spc="-85">
                <a:solidFill>
                  <a:srgbClr val="0D0B28"/>
                </a:solidFill>
                <a:latin typeface="Arial Black"/>
                <a:cs typeface="Arial Black"/>
              </a:rPr>
              <a:t>Beta</a:t>
            </a:r>
            <a:r>
              <a:rPr dirty="0" sz="1200" spc="-150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114">
                <a:solidFill>
                  <a:srgbClr val="0D0B28"/>
                </a:solidFill>
                <a:latin typeface="Arial Black"/>
                <a:cs typeface="Arial Black"/>
              </a:rPr>
              <a:t>&amp;</a:t>
            </a:r>
            <a:r>
              <a:rPr dirty="0" sz="1200" spc="-150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30">
                <a:solidFill>
                  <a:srgbClr val="0D0B28"/>
                </a:solidFill>
                <a:latin typeface="Arial Black"/>
                <a:cs typeface="Arial Black"/>
              </a:rPr>
              <a:t>App</a:t>
            </a:r>
            <a:r>
              <a:rPr dirty="0" sz="1200" spc="-150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Arial Black"/>
                <a:cs typeface="Arial Black"/>
              </a:rPr>
              <a:t>Development</a:t>
            </a:r>
            <a:endParaRPr sz="1200">
              <a:latin typeface="Arial Black"/>
              <a:cs typeface="Arial Black"/>
            </a:endParaRPr>
          </a:p>
          <a:p>
            <a:pPr marL="289560" indent="-109220">
              <a:lnSpc>
                <a:spcPct val="100000"/>
              </a:lnSpc>
              <a:spcBef>
                <a:spcPts val="509"/>
              </a:spcBef>
              <a:buChar char="•"/>
              <a:tabLst>
                <a:tab pos="289560" algn="l"/>
              </a:tabLst>
            </a:pPr>
            <a:r>
              <a:rPr dirty="0" sz="1200" spc="-30">
                <a:solidFill>
                  <a:srgbClr val="0D0B28"/>
                </a:solidFill>
                <a:latin typeface="Lucida Sans Unicode"/>
                <a:cs typeface="Lucida Sans Unicode"/>
              </a:rPr>
              <a:t>500</a:t>
            </a:r>
            <a:r>
              <a:rPr dirty="0" sz="1200" spc="-7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55">
                <a:solidFill>
                  <a:srgbClr val="0D0B28"/>
                </a:solidFill>
                <a:latin typeface="Lucida Sans Unicode"/>
                <a:cs typeface="Lucida Sans Unicode"/>
              </a:rPr>
              <a:t>beta</a:t>
            </a:r>
            <a:r>
              <a:rPr dirty="0" sz="1200" spc="-7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testers</a:t>
            </a:r>
            <a:endParaRPr sz="1200">
              <a:latin typeface="Lucida Sans Unicode"/>
              <a:cs typeface="Lucida Sans Unicode"/>
            </a:endParaRPr>
          </a:p>
          <a:p>
            <a:pPr marL="289560" indent="-109220">
              <a:lnSpc>
                <a:spcPct val="100000"/>
              </a:lnSpc>
              <a:spcBef>
                <a:spcPts val="434"/>
              </a:spcBef>
              <a:buChar char="•"/>
              <a:tabLst>
                <a:tab pos="289560" algn="l"/>
              </a:tabLst>
            </a:pP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Mobile</a:t>
            </a:r>
            <a:r>
              <a:rPr dirty="0" sz="1200" spc="-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75">
                <a:solidFill>
                  <a:srgbClr val="0D0B28"/>
                </a:solidFill>
                <a:latin typeface="Lucida Sans Unicode"/>
                <a:cs typeface="Lucida Sans Unicode"/>
              </a:rPr>
              <a:t>app</a:t>
            </a:r>
            <a:r>
              <a:rPr dirty="0" sz="1200" spc="-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launch</a:t>
            </a:r>
            <a:endParaRPr sz="1200">
              <a:latin typeface="Lucida Sans Unicode"/>
              <a:cs typeface="Lucida Sans Unicode"/>
            </a:endParaRPr>
          </a:p>
          <a:p>
            <a:pPr marL="289560" indent="-109220">
              <a:lnSpc>
                <a:spcPct val="100000"/>
              </a:lnSpc>
              <a:spcBef>
                <a:spcPts val="509"/>
              </a:spcBef>
              <a:buChar char="•"/>
              <a:tabLst>
                <a:tab pos="289560" algn="l"/>
              </a:tabLst>
            </a:pPr>
            <a:r>
              <a:rPr dirty="0" sz="1200" spc="-45">
                <a:solidFill>
                  <a:srgbClr val="0D0B28"/>
                </a:solidFill>
                <a:latin typeface="Lucida Sans Unicode"/>
                <a:cs typeface="Lucida Sans Unicode"/>
              </a:rPr>
              <a:t>AI</a:t>
            </a:r>
            <a:r>
              <a:rPr dirty="0" sz="1200" spc="-2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feature</a:t>
            </a:r>
            <a:r>
              <a:rPr dirty="0" sz="1200" spc="-2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refinement</a:t>
            </a:r>
            <a:endParaRPr sz="1200">
              <a:latin typeface="Lucida Sans Unicode"/>
              <a:cs typeface="Lucida Sans Unicode"/>
            </a:endParaRPr>
          </a:p>
          <a:p>
            <a:pPr marL="289560" indent="-109220">
              <a:lnSpc>
                <a:spcPct val="100000"/>
              </a:lnSpc>
              <a:spcBef>
                <a:spcPts val="434"/>
              </a:spcBef>
              <a:buChar char="•"/>
              <a:tabLst>
                <a:tab pos="289560" algn="l"/>
              </a:tabLst>
            </a:pP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Manufacturing</a:t>
            </a:r>
            <a:r>
              <a:rPr dirty="0" sz="1200" spc="8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partners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01000" y="3619500"/>
            <a:ext cx="3238500" cy="523875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142875" rIns="0" bIns="0" rtlCol="0" vert="horz">
            <a:spAutoFit/>
          </a:bodyPr>
          <a:lstStyle/>
          <a:p>
            <a:pPr marL="190500">
              <a:lnSpc>
                <a:spcPct val="100000"/>
              </a:lnSpc>
              <a:spcBef>
                <a:spcPts val="1125"/>
              </a:spcBef>
            </a:pPr>
            <a:r>
              <a:rPr dirty="0" sz="2100" spc="-125">
                <a:solidFill>
                  <a:srgbClr val="0D0B28"/>
                </a:solidFill>
                <a:latin typeface="Arial Black"/>
                <a:cs typeface="Arial Black"/>
              </a:rPr>
              <a:t>Phase</a:t>
            </a:r>
            <a:r>
              <a:rPr dirty="0" sz="2100" spc="-310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2100" spc="-50">
                <a:solidFill>
                  <a:srgbClr val="0D0B28"/>
                </a:solidFill>
                <a:latin typeface="Arial Black"/>
                <a:cs typeface="Arial Black"/>
              </a:rPr>
              <a:t>3</a:t>
            </a:r>
            <a:endParaRPr sz="2100">
              <a:latin typeface="Arial Black"/>
              <a:cs typeface="Arial Black"/>
            </a:endParaRPr>
          </a:p>
          <a:p>
            <a:pPr marL="190500">
              <a:lnSpc>
                <a:spcPct val="100000"/>
              </a:lnSpc>
              <a:spcBef>
                <a:spcPts val="1380"/>
              </a:spcBef>
            </a:pPr>
            <a:r>
              <a:rPr dirty="0" sz="1200" spc="-200">
                <a:solidFill>
                  <a:srgbClr val="0D0B28"/>
                </a:solidFill>
                <a:latin typeface="Lucida Sans Unicode"/>
                <a:cs typeface="Lucida Sans Unicode"/>
              </a:rPr>
              <a:t>Q1</a:t>
            </a:r>
            <a:r>
              <a:rPr dirty="0" sz="1200" spc="-8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60">
                <a:solidFill>
                  <a:srgbClr val="0D0B28"/>
                </a:solidFill>
                <a:latin typeface="Lucida Sans Unicode"/>
                <a:cs typeface="Lucida Sans Unicode"/>
              </a:rPr>
              <a:t>2028</a:t>
            </a:r>
            <a:r>
              <a:rPr dirty="0" sz="1200" spc="-7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210">
                <a:solidFill>
                  <a:srgbClr val="0D0B28"/>
                </a:solidFill>
                <a:latin typeface="Lucida Sans Unicode"/>
                <a:cs typeface="Lucida Sans Unicode"/>
              </a:rPr>
              <a:t>–</a:t>
            </a:r>
            <a:r>
              <a:rPr dirty="0" sz="1200" spc="-8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0">
                <a:solidFill>
                  <a:srgbClr val="0D0B28"/>
                </a:solidFill>
                <a:latin typeface="Lucida Sans Unicode"/>
                <a:cs typeface="Lucida Sans Unicode"/>
              </a:rPr>
              <a:t>Q2</a:t>
            </a:r>
            <a:r>
              <a:rPr dirty="0" sz="1200" spc="-7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0D0B28"/>
                </a:solidFill>
                <a:latin typeface="Lucida Sans Unicode"/>
                <a:cs typeface="Lucida Sans Unicode"/>
              </a:rPr>
              <a:t>2028</a:t>
            </a:r>
            <a:endParaRPr sz="12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200">
              <a:latin typeface="Lucida Sans Unicode"/>
              <a:cs typeface="Lucida Sans Unicode"/>
            </a:endParaRPr>
          </a:p>
          <a:p>
            <a:pPr marL="190500">
              <a:lnSpc>
                <a:spcPct val="100000"/>
              </a:lnSpc>
            </a:pPr>
            <a:r>
              <a:rPr dirty="0" sz="1200" spc="-10">
                <a:solidFill>
                  <a:srgbClr val="0D0B28"/>
                </a:solidFill>
                <a:latin typeface="Arial Black"/>
                <a:cs typeface="Arial Black"/>
              </a:rPr>
              <a:t>Launch</a:t>
            </a:r>
            <a:endParaRPr sz="1200">
              <a:latin typeface="Arial Black"/>
              <a:cs typeface="Arial Black"/>
            </a:endParaRPr>
          </a:p>
          <a:p>
            <a:pPr marL="289560" indent="-109220">
              <a:lnSpc>
                <a:spcPct val="100000"/>
              </a:lnSpc>
              <a:spcBef>
                <a:spcPts val="509"/>
              </a:spcBef>
              <a:buChar char="•"/>
              <a:tabLst>
                <a:tab pos="289560" algn="l"/>
              </a:tabLst>
            </a:pP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Mass</a:t>
            </a:r>
            <a:r>
              <a:rPr dirty="0" sz="1200" spc="2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manufacturing</a:t>
            </a:r>
            <a:endParaRPr sz="1200">
              <a:latin typeface="Lucida Sans Unicode"/>
              <a:cs typeface="Lucida Sans Unicode"/>
            </a:endParaRPr>
          </a:p>
          <a:p>
            <a:pPr marL="289560" indent="-109220">
              <a:lnSpc>
                <a:spcPct val="100000"/>
              </a:lnSpc>
              <a:spcBef>
                <a:spcPts val="434"/>
              </a:spcBef>
              <a:buChar char="•"/>
              <a:tabLst>
                <a:tab pos="289560" algn="l"/>
              </a:tabLst>
            </a:pP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India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market</a:t>
            </a:r>
            <a:r>
              <a:rPr dirty="0" sz="1200" spc="-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launch</a:t>
            </a:r>
            <a:endParaRPr sz="1200">
              <a:latin typeface="Lucida Sans Unicode"/>
              <a:cs typeface="Lucida Sans Unicode"/>
            </a:endParaRPr>
          </a:p>
          <a:p>
            <a:pPr marL="289560" indent="-109220">
              <a:lnSpc>
                <a:spcPct val="100000"/>
              </a:lnSpc>
              <a:spcBef>
                <a:spcPts val="509"/>
              </a:spcBef>
              <a:buChar char="•"/>
              <a:tabLst>
                <a:tab pos="289560" algn="l"/>
              </a:tabLst>
            </a:pPr>
            <a:r>
              <a:rPr dirty="0" sz="1200" spc="-25">
                <a:solidFill>
                  <a:srgbClr val="0D0B28"/>
                </a:solidFill>
                <a:latin typeface="Lucida Sans Unicode"/>
                <a:cs typeface="Lucida Sans Unicode"/>
              </a:rPr>
              <a:t>D2C</a:t>
            </a:r>
            <a:r>
              <a:rPr dirty="0" sz="1200" spc="-7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60">
                <a:solidFill>
                  <a:srgbClr val="0D0B28"/>
                </a:solidFill>
                <a:latin typeface="Lucida Sans Unicode"/>
                <a:cs typeface="Lucida Sans Unicode"/>
              </a:rPr>
              <a:t>and</a:t>
            </a:r>
            <a:r>
              <a:rPr dirty="0" sz="1200" spc="-7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Amazon</a:t>
            </a:r>
            <a:endParaRPr sz="1200">
              <a:latin typeface="Lucida Sans Unicode"/>
              <a:cs typeface="Lucida Sans Unicode"/>
            </a:endParaRPr>
          </a:p>
          <a:p>
            <a:pPr marL="289560" indent="-109220">
              <a:lnSpc>
                <a:spcPct val="100000"/>
              </a:lnSpc>
              <a:spcBef>
                <a:spcPts val="434"/>
              </a:spcBef>
              <a:buChar char="•"/>
              <a:tabLst>
                <a:tab pos="289560" algn="l"/>
              </a:tabLst>
            </a:pP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Creator</a:t>
            </a:r>
            <a:r>
              <a:rPr dirty="0" sz="1200" spc="7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partnerships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525250" y="3619500"/>
            <a:ext cx="3238500" cy="523875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142875" rIns="0" bIns="0" rtlCol="0" vert="horz">
            <a:spAutoFit/>
          </a:bodyPr>
          <a:lstStyle/>
          <a:p>
            <a:pPr marL="190500">
              <a:lnSpc>
                <a:spcPct val="100000"/>
              </a:lnSpc>
              <a:spcBef>
                <a:spcPts val="1125"/>
              </a:spcBef>
            </a:pPr>
            <a:r>
              <a:rPr dirty="0" sz="2100" spc="-125">
                <a:solidFill>
                  <a:srgbClr val="0D0B28"/>
                </a:solidFill>
                <a:latin typeface="Arial Black"/>
                <a:cs typeface="Arial Black"/>
              </a:rPr>
              <a:t>Phase</a:t>
            </a:r>
            <a:r>
              <a:rPr dirty="0" sz="2100" spc="-310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2100" spc="-50">
                <a:solidFill>
                  <a:srgbClr val="0D0B28"/>
                </a:solidFill>
                <a:latin typeface="Arial Black"/>
                <a:cs typeface="Arial Black"/>
              </a:rPr>
              <a:t>4</a:t>
            </a:r>
            <a:endParaRPr sz="2100">
              <a:latin typeface="Arial Black"/>
              <a:cs typeface="Arial Black"/>
            </a:endParaRPr>
          </a:p>
          <a:p>
            <a:pPr marL="190500">
              <a:lnSpc>
                <a:spcPct val="100000"/>
              </a:lnSpc>
              <a:spcBef>
                <a:spcPts val="1380"/>
              </a:spcBef>
            </a:pPr>
            <a:r>
              <a:rPr dirty="0" sz="1200" spc="-40">
                <a:solidFill>
                  <a:srgbClr val="0D0B28"/>
                </a:solidFill>
                <a:latin typeface="Lucida Sans Unicode"/>
                <a:cs typeface="Lucida Sans Unicode"/>
              </a:rPr>
              <a:t>Q3</a:t>
            </a:r>
            <a:r>
              <a:rPr dirty="0" sz="1200" spc="-8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60">
                <a:solidFill>
                  <a:srgbClr val="0D0B28"/>
                </a:solidFill>
                <a:latin typeface="Lucida Sans Unicode"/>
                <a:cs typeface="Lucida Sans Unicode"/>
              </a:rPr>
              <a:t>2028</a:t>
            </a:r>
            <a:r>
              <a:rPr dirty="0" sz="1200" spc="-7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210">
                <a:solidFill>
                  <a:srgbClr val="0D0B28"/>
                </a:solidFill>
                <a:latin typeface="Lucida Sans Unicode"/>
                <a:cs typeface="Lucida Sans Unicode"/>
              </a:rPr>
              <a:t>–</a:t>
            </a:r>
            <a:r>
              <a:rPr dirty="0" sz="1200" spc="-7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0D0B28"/>
                </a:solidFill>
                <a:latin typeface="Lucida Sans Unicode"/>
                <a:cs typeface="Lucida Sans Unicode"/>
              </a:rPr>
              <a:t>Q4</a:t>
            </a:r>
            <a:r>
              <a:rPr dirty="0" sz="1200" spc="-8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0D0B28"/>
                </a:solidFill>
                <a:latin typeface="Lucida Sans Unicode"/>
                <a:cs typeface="Lucida Sans Unicode"/>
              </a:rPr>
              <a:t>2029</a:t>
            </a:r>
            <a:endParaRPr sz="12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200">
              <a:latin typeface="Lucida Sans Unicode"/>
              <a:cs typeface="Lucida Sans Unicode"/>
            </a:endParaRPr>
          </a:p>
          <a:p>
            <a:pPr marL="190500">
              <a:lnSpc>
                <a:spcPct val="100000"/>
              </a:lnSpc>
            </a:pPr>
            <a:r>
              <a:rPr dirty="0" sz="1200" spc="-55">
                <a:solidFill>
                  <a:srgbClr val="0D0B28"/>
                </a:solidFill>
                <a:latin typeface="Arial Black"/>
                <a:cs typeface="Arial Black"/>
              </a:rPr>
              <a:t>Global</a:t>
            </a:r>
            <a:r>
              <a:rPr dirty="0" sz="1200" spc="-12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Arial Black"/>
                <a:cs typeface="Arial Black"/>
              </a:rPr>
              <a:t>Expansion</a:t>
            </a:r>
            <a:endParaRPr sz="1200">
              <a:latin typeface="Arial Black"/>
              <a:cs typeface="Arial Black"/>
            </a:endParaRPr>
          </a:p>
          <a:p>
            <a:pPr marL="289560" indent="-109220">
              <a:lnSpc>
                <a:spcPct val="100000"/>
              </a:lnSpc>
              <a:spcBef>
                <a:spcPts val="509"/>
              </a:spcBef>
              <a:buChar char="•"/>
              <a:tabLst>
                <a:tab pos="289560" algn="l"/>
              </a:tabLst>
            </a:pPr>
            <a:r>
              <a:rPr dirty="0" sz="1200" spc="-55">
                <a:solidFill>
                  <a:srgbClr val="0D0B28"/>
                </a:solidFill>
                <a:latin typeface="Lucida Sans Unicode"/>
                <a:cs typeface="Lucida Sans Unicode"/>
              </a:rPr>
              <a:t>US,</a:t>
            </a:r>
            <a:r>
              <a:rPr dirty="0" sz="1200" spc="-8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95">
                <a:solidFill>
                  <a:srgbClr val="0D0B28"/>
                </a:solidFill>
                <a:latin typeface="Lucida Sans Unicode"/>
                <a:cs typeface="Lucida Sans Unicode"/>
              </a:rPr>
              <a:t>UK,</a:t>
            </a:r>
            <a:r>
              <a:rPr dirty="0" sz="1200" spc="-7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45">
                <a:solidFill>
                  <a:srgbClr val="0D0B28"/>
                </a:solidFill>
                <a:latin typeface="Lucida Sans Unicode"/>
                <a:cs typeface="Lucida Sans Unicode"/>
              </a:rPr>
              <a:t>EU</a:t>
            </a:r>
            <a:r>
              <a:rPr dirty="0" sz="1200" spc="-7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markets</a:t>
            </a:r>
            <a:endParaRPr sz="1200">
              <a:latin typeface="Lucida Sans Unicode"/>
              <a:cs typeface="Lucida Sans Unicode"/>
            </a:endParaRPr>
          </a:p>
          <a:p>
            <a:pPr marL="289560" indent="-109220">
              <a:lnSpc>
                <a:spcPct val="100000"/>
              </a:lnSpc>
              <a:spcBef>
                <a:spcPts val="434"/>
              </a:spcBef>
              <a:buChar char="•"/>
              <a:tabLst>
                <a:tab pos="289560" algn="l"/>
              </a:tabLst>
            </a:pP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Retail</a:t>
            </a:r>
            <a:r>
              <a:rPr dirty="0" sz="120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partnerships</a:t>
            </a:r>
            <a:endParaRPr sz="1200">
              <a:latin typeface="Lucida Sans Unicode"/>
              <a:cs typeface="Lucida Sans Unicode"/>
            </a:endParaRPr>
          </a:p>
          <a:p>
            <a:pPr marL="289560" indent="-109220">
              <a:lnSpc>
                <a:spcPct val="100000"/>
              </a:lnSpc>
              <a:spcBef>
                <a:spcPts val="509"/>
              </a:spcBef>
              <a:buChar char="•"/>
              <a:tabLst>
                <a:tab pos="289560" algn="l"/>
              </a:tabLst>
            </a:pP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Enterprise</a:t>
            </a:r>
            <a:r>
              <a:rPr dirty="0" sz="1200" spc="-1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sales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45">
                <a:solidFill>
                  <a:srgbClr val="0D0B28"/>
                </a:solidFill>
                <a:latin typeface="Lucida Sans Unicode"/>
                <a:cs typeface="Lucida Sans Unicode"/>
              </a:rPr>
              <a:t>team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049500" y="3619500"/>
            <a:ext cx="2286000" cy="523875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142875" rIns="0" bIns="0" rtlCol="0" vert="horz">
            <a:spAutoFit/>
          </a:bodyPr>
          <a:lstStyle/>
          <a:p>
            <a:pPr marL="190500">
              <a:lnSpc>
                <a:spcPct val="100000"/>
              </a:lnSpc>
              <a:spcBef>
                <a:spcPts val="1125"/>
              </a:spcBef>
            </a:pPr>
            <a:r>
              <a:rPr dirty="0" sz="2100" spc="-125">
                <a:solidFill>
                  <a:srgbClr val="0D0B28"/>
                </a:solidFill>
                <a:latin typeface="Arial Black"/>
                <a:cs typeface="Arial Black"/>
              </a:rPr>
              <a:t>Phase</a:t>
            </a:r>
            <a:r>
              <a:rPr dirty="0" sz="2100" spc="-310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2100" spc="-50">
                <a:solidFill>
                  <a:srgbClr val="0D0B28"/>
                </a:solidFill>
                <a:latin typeface="Arial Black"/>
                <a:cs typeface="Arial Black"/>
              </a:rPr>
              <a:t>5</a:t>
            </a:r>
            <a:endParaRPr sz="2100">
              <a:latin typeface="Arial Black"/>
              <a:cs typeface="Arial Black"/>
            </a:endParaRPr>
          </a:p>
          <a:p>
            <a:pPr marL="190500">
              <a:lnSpc>
                <a:spcPct val="100000"/>
              </a:lnSpc>
              <a:spcBef>
                <a:spcPts val="1380"/>
              </a:spcBef>
            </a:pP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2030+</a:t>
            </a:r>
            <a:endParaRPr sz="12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200">
              <a:latin typeface="Lucida Sans Unicode"/>
              <a:cs typeface="Lucida Sans Unicode"/>
            </a:endParaRPr>
          </a:p>
          <a:p>
            <a:pPr marL="190500">
              <a:lnSpc>
                <a:spcPct val="100000"/>
              </a:lnSpc>
            </a:pPr>
            <a:r>
              <a:rPr dirty="0" sz="1200" spc="-10">
                <a:solidFill>
                  <a:srgbClr val="0D0B28"/>
                </a:solidFill>
                <a:latin typeface="Arial Black"/>
                <a:cs typeface="Arial Black"/>
              </a:rPr>
              <a:t>Ecosystem</a:t>
            </a:r>
            <a:endParaRPr sz="1200">
              <a:latin typeface="Arial Black"/>
              <a:cs typeface="Arial Black"/>
            </a:endParaRPr>
          </a:p>
          <a:p>
            <a:pPr marL="190500" marR="322580" indent="-10160">
              <a:lnSpc>
                <a:spcPct val="130200"/>
              </a:lnSpc>
              <a:spcBef>
                <a:spcPts val="75"/>
              </a:spcBef>
              <a:buChar char="•"/>
              <a:tabLst>
                <a:tab pos="289560" algn="l"/>
              </a:tabLst>
            </a:pPr>
            <a:r>
              <a:rPr dirty="0" sz="1200" spc="-25">
                <a:solidFill>
                  <a:srgbClr val="0D0B28"/>
                </a:solidFill>
                <a:latin typeface="Lucida Sans Unicode"/>
                <a:cs typeface="Lucida Sans Unicode"/>
              </a:rPr>
              <a:t>	</a:t>
            </a:r>
            <a:r>
              <a:rPr dirty="0" sz="1200" spc="-25">
                <a:solidFill>
                  <a:srgbClr val="0D0B28"/>
                </a:solidFill>
                <a:latin typeface="Lucida Sans Unicode"/>
                <a:cs typeface="Lucida Sans Unicode"/>
              </a:rPr>
              <a:t>Tripods</a:t>
            </a:r>
            <a:r>
              <a:rPr dirty="0" sz="1200" spc="-6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85">
                <a:solidFill>
                  <a:srgbClr val="0D0B28"/>
                </a:solidFill>
                <a:latin typeface="Lucida Sans Unicode"/>
                <a:cs typeface="Lucida Sans Unicode"/>
              </a:rPr>
              <a:t>2.0</a:t>
            </a:r>
            <a:r>
              <a:rPr dirty="0" sz="1200" spc="-6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0D0B28"/>
                </a:solidFill>
                <a:latin typeface="Lucida Sans Unicode"/>
                <a:cs typeface="Lucida Sans Unicode"/>
              </a:rPr>
              <a:t>with</a:t>
            </a:r>
            <a:r>
              <a:rPr dirty="0" sz="1200" spc="-6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health sensors</a:t>
            </a:r>
            <a:endParaRPr sz="1200">
              <a:latin typeface="Lucida Sans Unicode"/>
              <a:cs typeface="Lucida Sans Unicode"/>
            </a:endParaRPr>
          </a:p>
          <a:p>
            <a:pPr marL="289560" indent="-109220">
              <a:lnSpc>
                <a:spcPct val="100000"/>
              </a:lnSpc>
              <a:spcBef>
                <a:spcPts val="509"/>
              </a:spcBef>
              <a:buChar char="•"/>
              <a:tabLst>
                <a:tab pos="289560" algn="l"/>
              </a:tabLst>
            </a:pP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Smart</a:t>
            </a:r>
            <a:r>
              <a:rPr dirty="0" sz="1200" spc="9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glasses</a:t>
            </a:r>
            <a:endParaRPr sz="1200">
              <a:latin typeface="Lucida Sans Unicode"/>
              <a:cs typeface="Lucida Sans Unicode"/>
            </a:endParaRPr>
          </a:p>
          <a:p>
            <a:pPr marL="289560" indent="-109220">
              <a:lnSpc>
                <a:spcPct val="100000"/>
              </a:lnSpc>
              <a:spcBef>
                <a:spcPts val="434"/>
              </a:spcBef>
              <a:buChar char="•"/>
              <a:tabLst>
                <a:tab pos="289560" algn="l"/>
              </a:tabLst>
            </a:pPr>
            <a:r>
              <a:rPr dirty="0" sz="1200" spc="65">
                <a:solidFill>
                  <a:srgbClr val="0D0B28"/>
                </a:solidFill>
                <a:latin typeface="Lucida Sans Unicode"/>
                <a:cs typeface="Lucida Sans Unicode"/>
              </a:rPr>
              <a:t>Watch</a:t>
            </a:r>
            <a:r>
              <a:rPr dirty="0" sz="1200" spc="-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companion</a:t>
            </a:r>
            <a:endParaRPr sz="1200">
              <a:latin typeface="Lucida Sans Unicode"/>
              <a:cs typeface="Lucida Sans Unicode"/>
            </a:endParaRPr>
          </a:p>
        </p:txBody>
      </p:sp>
      <p:pic>
        <p:nvPicPr>
          <p:cNvPr id="11" name="object 11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5394" y="9606975"/>
            <a:ext cx="771524" cy="46670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1863" y="476832"/>
            <a:ext cx="762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solidFill>
                  <a:srgbClr val="0D0B28"/>
                </a:solidFill>
                <a:latin typeface="Arial Black"/>
                <a:cs typeface="Arial Black"/>
              </a:rPr>
              <a:t>TRIPODS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197253" y="476832"/>
            <a:ext cx="11341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60">
                <a:solidFill>
                  <a:srgbClr val="0D0B28"/>
                </a:solidFill>
                <a:latin typeface="Arial Black"/>
                <a:cs typeface="Arial Black"/>
              </a:rPr>
              <a:t>August</a:t>
            </a:r>
            <a:r>
              <a:rPr dirty="0" sz="1200" spc="7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20">
                <a:solidFill>
                  <a:srgbClr val="0D0B28"/>
                </a:solidFill>
                <a:latin typeface="Arial Black"/>
                <a:cs typeface="Arial Black"/>
              </a:rPr>
              <a:t>2026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68363" y="476832"/>
            <a:ext cx="7429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0D0B28"/>
                </a:solidFill>
                <a:latin typeface="Arial Black"/>
                <a:cs typeface="Arial Black"/>
              </a:rPr>
              <a:t>Series</a:t>
            </a:r>
            <a:r>
              <a:rPr dirty="0" sz="1200" spc="18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50">
                <a:solidFill>
                  <a:srgbClr val="0D0B28"/>
                </a:solidFill>
                <a:latin typeface="Arial Black"/>
                <a:cs typeface="Arial Black"/>
              </a:rPr>
              <a:t>A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9800" y="1320800"/>
            <a:ext cx="10358755" cy="1739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250" spc="290">
                <a:solidFill>
                  <a:srgbClr val="0D0B28"/>
                </a:solidFill>
                <a:latin typeface="Arial Black"/>
                <a:cs typeface="Arial Black"/>
              </a:rPr>
              <a:t>Go-</a:t>
            </a:r>
            <a:r>
              <a:rPr dirty="0" sz="11250" spc="60">
                <a:solidFill>
                  <a:srgbClr val="0D0B28"/>
                </a:solidFill>
                <a:latin typeface="Arial Black"/>
                <a:cs typeface="Arial Black"/>
              </a:rPr>
              <a:t>To-</a:t>
            </a:r>
            <a:r>
              <a:rPr dirty="0" sz="11250" spc="-550">
                <a:solidFill>
                  <a:srgbClr val="0D0B28"/>
                </a:solidFill>
                <a:latin typeface="Arial Black"/>
                <a:cs typeface="Arial Black"/>
              </a:rPr>
              <a:t>Market</a:t>
            </a:r>
            <a:endParaRPr sz="1125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52500" y="3619500"/>
            <a:ext cx="4000500" cy="4762500"/>
          </a:xfrm>
          <a:prstGeom prst="rect">
            <a:avLst/>
          </a:prstGeom>
          <a:solidFill>
            <a:srgbClr val="FF4D57"/>
          </a:solidFill>
        </p:spPr>
        <p:txBody>
          <a:bodyPr wrap="square" lIns="0" tIns="323850" rIns="0" bIns="0" rtlCol="0" vert="horz">
            <a:spAutoFit/>
          </a:bodyPr>
          <a:lstStyle/>
          <a:p>
            <a:pPr marL="285750">
              <a:lnSpc>
                <a:spcPct val="100000"/>
              </a:lnSpc>
              <a:spcBef>
                <a:spcPts val="2550"/>
              </a:spcBef>
            </a:pPr>
            <a:r>
              <a:rPr dirty="0" sz="2700" spc="-155">
                <a:solidFill>
                  <a:srgbClr val="FFFFFF"/>
                </a:solidFill>
                <a:latin typeface="Arial Black"/>
                <a:cs typeface="Arial Black"/>
              </a:rPr>
              <a:t>Build</a:t>
            </a:r>
            <a:r>
              <a:rPr dirty="0" sz="2700" spc="-40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700" spc="-20">
                <a:solidFill>
                  <a:srgbClr val="FFFFFF"/>
                </a:solidFill>
                <a:latin typeface="Arial Black"/>
                <a:cs typeface="Arial Black"/>
              </a:rPr>
              <a:t>Hype</a:t>
            </a:r>
            <a:endParaRPr sz="2700">
              <a:latin typeface="Arial Black"/>
              <a:cs typeface="Arial Black"/>
            </a:endParaRPr>
          </a:p>
          <a:p>
            <a:pPr marL="423545" indent="-144145">
              <a:lnSpc>
                <a:spcPct val="100000"/>
              </a:lnSpc>
              <a:spcBef>
                <a:spcPts val="1935"/>
              </a:spcBef>
              <a:buChar char="•"/>
              <a:tabLst>
                <a:tab pos="423545" algn="l"/>
              </a:tabLst>
            </a:pP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Waitlist</a:t>
            </a:r>
            <a:r>
              <a:rPr dirty="0" sz="1650" spc="-9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80">
                <a:solidFill>
                  <a:srgbClr val="FFFFFF"/>
                </a:solidFill>
                <a:latin typeface="Lucida Sans Unicode"/>
                <a:cs typeface="Lucida Sans Unicode"/>
              </a:rPr>
              <a:t>campaign</a:t>
            </a:r>
            <a:r>
              <a:rPr dirty="0" sz="165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5">
                <a:solidFill>
                  <a:srgbClr val="FFFFFF"/>
                </a:solidFill>
                <a:latin typeface="Lucida Sans Unicode"/>
                <a:cs typeface="Lucida Sans Unicode"/>
              </a:rPr>
              <a:t>(100K</a:t>
            </a:r>
            <a:r>
              <a:rPr dirty="0" sz="1650" spc="-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40">
                <a:solidFill>
                  <a:srgbClr val="FFFFFF"/>
                </a:solidFill>
                <a:latin typeface="Lucida Sans Unicode"/>
                <a:cs typeface="Lucida Sans Unicode"/>
              </a:rPr>
              <a:t>target)</a:t>
            </a:r>
            <a:endParaRPr sz="1650">
              <a:latin typeface="Lucida Sans Unicode"/>
              <a:cs typeface="Lucida Sans Unicode"/>
            </a:endParaRPr>
          </a:p>
          <a:p>
            <a:pPr marL="285750" marR="1368425" indent="-6350">
              <a:lnSpc>
                <a:spcPct val="132600"/>
              </a:lnSpc>
              <a:buChar char="•"/>
              <a:tabLst>
                <a:tab pos="423545" algn="l"/>
              </a:tabLst>
            </a:pP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Creator</a:t>
            </a:r>
            <a:r>
              <a:rPr dirty="0" sz="1650" spc="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seeding</a:t>
            </a:r>
            <a:r>
              <a:rPr dirty="0" sz="1650" spc="8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0">
                <a:solidFill>
                  <a:srgbClr val="FFFFFF"/>
                </a:solidFill>
                <a:latin typeface="Lucida Sans Unicode"/>
                <a:cs typeface="Lucida Sans Unicode"/>
              </a:rPr>
              <a:t>(500 </a:t>
            </a:r>
            <a:r>
              <a:rPr dirty="0" sz="1650" spc="-10">
                <a:solidFill>
                  <a:srgbClr val="FFFFFF"/>
                </a:solidFill>
                <a:latin typeface="Lucida Sans Unicode"/>
                <a:cs typeface="Lucida Sans Unicode"/>
              </a:rPr>
              <a:t>influencers)</a:t>
            </a:r>
            <a:endParaRPr sz="1650">
              <a:latin typeface="Lucida Sans Unicode"/>
              <a:cs typeface="Lucida Sans Unicode"/>
            </a:endParaRPr>
          </a:p>
          <a:p>
            <a:pPr marL="423545" indent="-144145">
              <a:lnSpc>
                <a:spcPct val="100000"/>
              </a:lnSpc>
              <a:spcBef>
                <a:spcPts val="720"/>
              </a:spcBef>
              <a:buChar char="•"/>
              <a:tabLst>
                <a:tab pos="423545" algn="l"/>
              </a:tabLst>
            </a:pP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Tech</a:t>
            </a:r>
            <a:r>
              <a:rPr dirty="0" sz="16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70">
                <a:solidFill>
                  <a:srgbClr val="FFFFFF"/>
                </a:solidFill>
                <a:latin typeface="Lucida Sans Unicode"/>
                <a:cs typeface="Lucida Sans Unicode"/>
              </a:rPr>
              <a:t>media</a:t>
            </a:r>
            <a:r>
              <a:rPr dirty="0" sz="1650" spc="-7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FFFFFF"/>
                </a:solidFill>
                <a:latin typeface="Lucida Sans Unicode"/>
                <a:cs typeface="Lucida Sans Unicode"/>
              </a:rPr>
              <a:t>exclusives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38750" y="3619500"/>
            <a:ext cx="4000500" cy="476250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323850" rIns="0" bIns="0" rtlCol="0" vert="horz">
            <a:spAutoFit/>
          </a:bodyPr>
          <a:lstStyle/>
          <a:p>
            <a:pPr marL="285750">
              <a:lnSpc>
                <a:spcPct val="100000"/>
              </a:lnSpc>
              <a:spcBef>
                <a:spcPts val="2550"/>
              </a:spcBef>
            </a:pPr>
            <a:r>
              <a:rPr dirty="0" sz="2700" spc="-10">
                <a:solidFill>
                  <a:srgbClr val="0D0B28"/>
                </a:solidFill>
                <a:latin typeface="Arial Black"/>
                <a:cs typeface="Arial Black"/>
              </a:rPr>
              <a:t>Launch</a:t>
            </a:r>
            <a:endParaRPr sz="2700">
              <a:latin typeface="Arial Black"/>
              <a:cs typeface="Arial Black"/>
            </a:endParaRPr>
          </a:p>
          <a:p>
            <a:pPr marL="423545" indent="-144145">
              <a:lnSpc>
                <a:spcPct val="100000"/>
              </a:lnSpc>
              <a:spcBef>
                <a:spcPts val="1935"/>
              </a:spcBef>
              <a:buChar char="•"/>
              <a:tabLst>
                <a:tab pos="423545" algn="l"/>
              </a:tabLst>
            </a:pPr>
            <a:r>
              <a:rPr dirty="0" sz="1650" spc="-30">
                <a:solidFill>
                  <a:srgbClr val="0D0B28"/>
                </a:solidFill>
                <a:latin typeface="Lucida Sans Unicode"/>
                <a:cs typeface="Lucida Sans Unicode"/>
              </a:rPr>
              <a:t>D2C</a:t>
            </a:r>
            <a:r>
              <a:rPr dirty="0" sz="1650" spc="-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website</a:t>
            </a:r>
            <a:r>
              <a:rPr dirty="0" sz="1650" spc="-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with</a:t>
            </a:r>
            <a:r>
              <a:rPr dirty="0" sz="1650" spc="-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limited</a:t>
            </a:r>
            <a:r>
              <a:rPr dirty="0" sz="1650" spc="-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edition</a:t>
            </a:r>
            <a:endParaRPr sz="1650">
              <a:latin typeface="Lucida Sans Unicode"/>
              <a:cs typeface="Lucida Sans Unicode"/>
            </a:endParaRPr>
          </a:p>
          <a:p>
            <a:pPr marL="423545" indent="-144145">
              <a:lnSpc>
                <a:spcPct val="100000"/>
              </a:lnSpc>
              <a:spcBef>
                <a:spcPts val="645"/>
              </a:spcBef>
              <a:buChar char="•"/>
              <a:tabLst>
                <a:tab pos="423545" algn="l"/>
              </a:tabLst>
            </a:pP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Amazon</a:t>
            </a:r>
            <a:r>
              <a:rPr dirty="0" sz="1650" spc="-2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storefront</a:t>
            </a:r>
            <a:endParaRPr sz="1650">
              <a:latin typeface="Lucida Sans Unicode"/>
              <a:cs typeface="Lucida Sans Unicode"/>
            </a:endParaRPr>
          </a:p>
          <a:p>
            <a:pPr marL="285750" marR="883919" indent="-6350">
              <a:lnSpc>
                <a:spcPts val="2700"/>
              </a:lnSpc>
              <a:spcBef>
                <a:spcPts val="135"/>
              </a:spcBef>
              <a:buChar char="•"/>
              <a:tabLst>
                <a:tab pos="423545" algn="l"/>
              </a:tabLst>
            </a:pP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	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Virtual</a:t>
            </a:r>
            <a:r>
              <a:rPr dirty="0" sz="1650" spc="-8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04">
                <a:solidFill>
                  <a:srgbClr val="0D0B28"/>
                </a:solidFill>
                <a:latin typeface="Lucida Sans Unicode"/>
                <a:cs typeface="Lucida Sans Unicode"/>
              </a:rPr>
              <a:t>+</a:t>
            </a:r>
            <a:r>
              <a:rPr dirty="0" sz="1650" spc="-7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55">
                <a:solidFill>
                  <a:srgbClr val="0D0B28"/>
                </a:solidFill>
                <a:latin typeface="Lucida Sans Unicode"/>
                <a:cs typeface="Lucida Sans Unicode"/>
              </a:rPr>
              <a:t>in-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person</a:t>
            </a:r>
            <a:r>
              <a:rPr dirty="0" sz="1650" spc="-7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launch event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525000" y="3619500"/>
            <a:ext cx="4000500" cy="476250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323850" rIns="0" bIns="0" rtlCol="0" vert="horz">
            <a:spAutoFit/>
          </a:bodyPr>
          <a:lstStyle/>
          <a:p>
            <a:pPr marL="285750">
              <a:lnSpc>
                <a:spcPct val="100000"/>
              </a:lnSpc>
              <a:spcBef>
                <a:spcPts val="2550"/>
              </a:spcBef>
            </a:pPr>
            <a:r>
              <a:rPr dirty="0" sz="2700" spc="-10">
                <a:solidFill>
                  <a:srgbClr val="0D0B28"/>
                </a:solidFill>
                <a:latin typeface="Arial Black"/>
                <a:cs typeface="Arial Black"/>
              </a:rPr>
              <a:t>Scale</a:t>
            </a:r>
            <a:endParaRPr sz="2700">
              <a:latin typeface="Arial Black"/>
              <a:cs typeface="Arial Black"/>
            </a:endParaRPr>
          </a:p>
          <a:p>
            <a:pPr marL="423545" indent="-144145">
              <a:lnSpc>
                <a:spcPct val="100000"/>
              </a:lnSpc>
              <a:spcBef>
                <a:spcPts val="1935"/>
              </a:spcBef>
              <a:buChar char="•"/>
              <a:tabLst>
                <a:tab pos="423545" algn="l"/>
              </a:tabLst>
            </a:pPr>
            <a:r>
              <a:rPr dirty="0" sz="1650" spc="-35">
                <a:solidFill>
                  <a:srgbClr val="0D0B28"/>
                </a:solidFill>
                <a:latin typeface="Lucida Sans Unicode"/>
                <a:cs typeface="Lucida Sans Unicode"/>
              </a:rPr>
              <a:t>Retail:</a:t>
            </a:r>
            <a:r>
              <a:rPr dirty="0" sz="1650" spc="-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Best</a:t>
            </a:r>
            <a:r>
              <a:rPr dirty="0" sz="1650" spc="-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30">
                <a:solidFill>
                  <a:srgbClr val="0D0B28"/>
                </a:solidFill>
                <a:latin typeface="Lucida Sans Unicode"/>
                <a:cs typeface="Lucida Sans Unicode"/>
              </a:rPr>
              <a:t>Buy,</a:t>
            </a:r>
            <a:r>
              <a:rPr dirty="0" sz="1650" spc="-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55">
                <a:solidFill>
                  <a:srgbClr val="0D0B28"/>
                </a:solidFill>
                <a:latin typeface="Lucida Sans Unicode"/>
                <a:cs typeface="Lucida Sans Unicode"/>
              </a:rPr>
              <a:t>Croma</a:t>
            </a:r>
            <a:endParaRPr sz="1650">
              <a:latin typeface="Lucida Sans Unicode"/>
              <a:cs typeface="Lucida Sans Unicode"/>
            </a:endParaRPr>
          </a:p>
          <a:p>
            <a:pPr marL="423545" indent="-144145">
              <a:lnSpc>
                <a:spcPct val="100000"/>
              </a:lnSpc>
              <a:spcBef>
                <a:spcPts val="645"/>
              </a:spcBef>
              <a:buChar char="•"/>
              <a:tabLst>
                <a:tab pos="423545" algn="l"/>
              </a:tabLst>
            </a:pPr>
            <a:r>
              <a:rPr dirty="0" sz="1650" spc="-20">
                <a:solidFill>
                  <a:srgbClr val="0D0B28"/>
                </a:solidFill>
                <a:latin typeface="Lucida Sans Unicode"/>
                <a:cs typeface="Lucida Sans Unicode"/>
              </a:rPr>
              <a:t>University</a:t>
            </a:r>
            <a:r>
              <a:rPr dirty="0" sz="1650" spc="-8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partnerships</a:t>
            </a:r>
            <a:endParaRPr sz="1650">
              <a:latin typeface="Lucida Sans Unicode"/>
              <a:cs typeface="Lucida Sans Unicode"/>
            </a:endParaRPr>
          </a:p>
          <a:p>
            <a:pPr marL="423545" indent="-144145">
              <a:lnSpc>
                <a:spcPct val="100000"/>
              </a:lnSpc>
              <a:spcBef>
                <a:spcPts val="645"/>
              </a:spcBef>
              <a:buChar char="•"/>
              <a:tabLst>
                <a:tab pos="423545" algn="l"/>
              </a:tabLst>
            </a:pPr>
            <a:r>
              <a:rPr dirty="0" sz="1650" spc="-20">
                <a:solidFill>
                  <a:srgbClr val="0D0B28"/>
                </a:solidFill>
                <a:latin typeface="Lucida Sans Unicode"/>
                <a:cs typeface="Lucida Sans Unicode"/>
              </a:rPr>
              <a:t>Enterprise</a:t>
            </a:r>
            <a:r>
              <a:rPr dirty="0" sz="1650" spc="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sales</a:t>
            </a:r>
            <a:r>
              <a:rPr dirty="0" sz="1650" spc="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70">
                <a:solidFill>
                  <a:srgbClr val="0D0B28"/>
                </a:solidFill>
                <a:latin typeface="Lucida Sans Unicode"/>
                <a:cs typeface="Lucida Sans Unicode"/>
              </a:rPr>
              <a:t>team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811250" y="3619500"/>
            <a:ext cx="3524250" cy="476250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323850" rIns="0" bIns="0" rtlCol="0" vert="horz">
            <a:spAutoFit/>
          </a:bodyPr>
          <a:lstStyle/>
          <a:p>
            <a:pPr marL="285750">
              <a:lnSpc>
                <a:spcPct val="100000"/>
              </a:lnSpc>
              <a:spcBef>
                <a:spcPts val="2550"/>
              </a:spcBef>
            </a:pPr>
            <a:r>
              <a:rPr dirty="0" sz="2700" spc="-10">
                <a:solidFill>
                  <a:srgbClr val="0D0B28"/>
                </a:solidFill>
                <a:latin typeface="Arial Black"/>
                <a:cs typeface="Arial Black"/>
              </a:rPr>
              <a:t>Expand</a:t>
            </a:r>
            <a:endParaRPr sz="2700">
              <a:latin typeface="Arial Black"/>
              <a:cs typeface="Arial Black"/>
            </a:endParaRPr>
          </a:p>
          <a:p>
            <a:pPr marL="423545" indent="-144145">
              <a:lnSpc>
                <a:spcPct val="100000"/>
              </a:lnSpc>
              <a:spcBef>
                <a:spcPts val="1935"/>
              </a:spcBef>
              <a:buChar char="•"/>
              <a:tabLst>
                <a:tab pos="423545" algn="l"/>
              </a:tabLst>
            </a:pP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International</a:t>
            </a:r>
            <a:r>
              <a:rPr dirty="0" sz="1650" spc="-3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markets</a:t>
            </a:r>
            <a:endParaRPr sz="1650">
              <a:latin typeface="Lucida Sans Unicode"/>
              <a:cs typeface="Lucida Sans Unicode"/>
            </a:endParaRPr>
          </a:p>
          <a:p>
            <a:pPr marL="423545" indent="-144145">
              <a:lnSpc>
                <a:spcPct val="100000"/>
              </a:lnSpc>
              <a:spcBef>
                <a:spcPts val="645"/>
              </a:spcBef>
              <a:buChar char="•"/>
              <a:tabLst>
                <a:tab pos="423545" algn="l"/>
              </a:tabLst>
            </a:pPr>
            <a:r>
              <a:rPr dirty="0" sz="1650" spc="-20">
                <a:solidFill>
                  <a:srgbClr val="0D0B28"/>
                </a:solidFill>
                <a:latin typeface="Lucida Sans Unicode"/>
                <a:cs typeface="Lucida Sans Unicode"/>
              </a:rPr>
              <a:t>Localized</a:t>
            </a:r>
            <a:r>
              <a:rPr dirty="0" sz="1650" spc="-5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marketing</a:t>
            </a:r>
            <a:endParaRPr sz="1650">
              <a:latin typeface="Lucida Sans Unicode"/>
              <a:cs typeface="Lucida Sans Unicode"/>
            </a:endParaRPr>
          </a:p>
          <a:p>
            <a:pPr marL="423545" indent="-144145">
              <a:lnSpc>
                <a:spcPct val="100000"/>
              </a:lnSpc>
              <a:spcBef>
                <a:spcPts val="645"/>
              </a:spcBef>
              <a:buChar char="•"/>
              <a:tabLst>
                <a:tab pos="423545" algn="l"/>
              </a:tabLst>
            </a:pP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Regional</a:t>
            </a:r>
            <a:r>
              <a:rPr dirty="0" sz="1650" spc="5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creator</a:t>
            </a:r>
            <a:r>
              <a:rPr dirty="0" sz="1650" spc="6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programs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9800" y="8778875"/>
            <a:ext cx="8284845" cy="276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Key</a:t>
            </a:r>
            <a:r>
              <a:rPr dirty="0" sz="1650" spc="-4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Channels:</a:t>
            </a:r>
            <a:r>
              <a:rPr dirty="0" sz="1650" spc="-40">
                <a:solidFill>
                  <a:srgbClr val="0D0B28"/>
                </a:solidFill>
                <a:latin typeface="Lucida Sans Unicode"/>
                <a:cs typeface="Lucida Sans Unicode"/>
              </a:rPr>
              <a:t> YouTube,</a:t>
            </a:r>
            <a:r>
              <a:rPr dirty="0" sz="1650" spc="-4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Instagram,</a:t>
            </a:r>
            <a:r>
              <a:rPr dirty="0" sz="165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30">
                <a:solidFill>
                  <a:srgbClr val="0D0B28"/>
                </a:solidFill>
                <a:latin typeface="Lucida Sans Unicode"/>
                <a:cs typeface="Lucida Sans Unicode"/>
              </a:rPr>
              <a:t>TikTok,</a:t>
            </a:r>
            <a:r>
              <a:rPr dirty="0" sz="165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Tech</a:t>
            </a:r>
            <a:r>
              <a:rPr dirty="0" sz="1650" spc="-4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0">
                <a:solidFill>
                  <a:srgbClr val="0D0B28"/>
                </a:solidFill>
                <a:latin typeface="Lucida Sans Unicode"/>
                <a:cs typeface="Lucida Sans Unicode"/>
              </a:rPr>
              <a:t>Reviews,</a:t>
            </a:r>
            <a:r>
              <a:rPr dirty="0" sz="165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Podcasts,</a:t>
            </a:r>
            <a:r>
              <a:rPr dirty="0" sz="1650" spc="-4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B2B</a:t>
            </a:r>
            <a:r>
              <a:rPr dirty="0" sz="165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Outreach</a:t>
            </a:r>
            <a:endParaRPr sz="1650">
              <a:latin typeface="Lucida Sans Unicode"/>
              <a:cs typeface="Lucida Sans Unicode"/>
            </a:endParaRPr>
          </a:p>
        </p:txBody>
      </p:sp>
      <p:pic>
        <p:nvPicPr>
          <p:cNvPr id="11" name="object 11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5394" y="9606975"/>
            <a:ext cx="771524" cy="46670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1863" y="476845"/>
            <a:ext cx="762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solidFill>
                  <a:srgbClr val="0D0B28"/>
                </a:solidFill>
                <a:latin typeface="Arial Black"/>
                <a:cs typeface="Arial Black"/>
              </a:rPr>
              <a:t>TRIPODS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197253" y="476845"/>
            <a:ext cx="11341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60">
                <a:solidFill>
                  <a:srgbClr val="0D0B28"/>
                </a:solidFill>
                <a:latin typeface="Arial Black"/>
                <a:cs typeface="Arial Black"/>
              </a:rPr>
              <a:t>August</a:t>
            </a:r>
            <a:r>
              <a:rPr dirty="0" sz="1200" spc="7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20">
                <a:solidFill>
                  <a:srgbClr val="0D0B28"/>
                </a:solidFill>
                <a:latin typeface="Arial Black"/>
                <a:cs typeface="Arial Black"/>
              </a:rPr>
              <a:t>2026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68363" y="476845"/>
            <a:ext cx="7429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0D0B28"/>
                </a:solidFill>
                <a:latin typeface="Arial Black"/>
                <a:cs typeface="Arial Black"/>
              </a:rPr>
              <a:t>Series</a:t>
            </a:r>
            <a:r>
              <a:rPr dirty="0" sz="1200" spc="18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50">
                <a:solidFill>
                  <a:srgbClr val="0D0B28"/>
                </a:solidFill>
                <a:latin typeface="Arial Black"/>
                <a:cs typeface="Arial Black"/>
              </a:rPr>
              <a:t>A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9800" y="1320812"/>
            <a:ext cx="7388225" cy="1739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250" spc="-480">
                <a:solidFill>
                  <a:srgbClr val="0D0B28"/>
                </a:solidFill>
                <a:latin typeface="Arial Black"/>
                <a:cs typeface="Arial Black"/>
              </a:rPr>
              <a:t>Marketing</a:t>
            </a:r>
            <a:endParaRPr sz="1125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52500" y="3429000"/>
            <a:ext cx="2667000" cy="1905000"/>
          </a:xfrm>
          <a:prstGeom prst="rect">
            <a:avLst/>
          </a:prstGeom>
          <a:solidFill>
            <a:srgbClr val="FF4D57"/>
          </a:solidFill>
        </p:spPr>
        <p:txBody>
          <a:bodyPr wrap="square" lIns="0" tIns="152400" rIns="0" bIns="0" rtlCol="0" vert="horz">
            <a:spAutoFit/>
          </a:bodyPr>
          <a:lstStyle/>
          <a:p>
            <a:pPr marL="190500">
              <a:lnSpc>
                <a:spcPct val="100000"/>
              </a:lnSpc>
              <a:spcBef>
                <a:spcPts val="1200"/>
              </a:spcBef>
            </a:pPr>
            <a:r>
              <a:rPr dirty="0" sz="1650" spc="-70">
                <a:solidFill>
                  <a:srgbClr val="FFFFFF"/>
                </a:solidFill>
                <a:latin typeface="Arial Black"/>
                <a:cs typeface="Arial Black"/>
              </a:rPr>
              <a:t>Brand</a:t>
            </a:r>
            <a:r>
              <a:rPr dirty="0" sz="1650" spc="-27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650" spc="-10">
                <a:solidFill>
                  <a:srgbClr val="FFFFFF"/>
                </a:solidFill>
                <a:latin typeface="Arial Black"/>
                <a:cs typeface="Arial Black"/>
              </a:rPr>
              <a:t>Positioning</a:t>
            </a:r>
            <a:endParaRPr sz="1650">
              <a:latin typeface="Arial Black"/>
              <a:cs typeface="Arial Black"/>
            </a:endParaRPr>
          </a:p>
          <a:p>
            <a:pPr marL="190500" marR="248920">
              <a:lnSpc>
                <a:spcPct val="135400"/>
              </a:lnSpc>
              <a:spcBef>
                <a:spcPts val="1335"/>
              </a:spcBef>
            </a:pP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Premium,</a:t>
            </a:r>
            <a:r>
              <a:rPr dirty="0" sz="1200" spc="-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innovative,</a:t>
            </a:r>
            <a:r>
              <a:rPr dirty="0" sz="1200" spc="-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creator-</a:t>
            </a:r>
            <a:r>
              <a:rPr dirty="0" sz="1200" spc="-70">
                <a:solidFill>
                  <a:srgbClr val="FFFFFF"/>
                </a:solidFill>
                <a:latin typeface="Lucida Sans Unicode"/>
                <a:cs typeface="Lucida Sans Unicode"/>
              </a:rPr>
              <a:t>first—</a:t>
            </a:r>
            <a:r>
              <a:rPr dirty="0" sz="1200" spc="-45">
                <a:solidFill>
                  <a:srgbClr val="FFFFFF"/>
                </a:solidFill>
                <a:latin typeface="Lucida Sans Unicode"/>
                <a:cs typeface="Lucida Sans Unicode"/>
              </a:rPr>
              <a:t>"The</a:t>
            </a:r>
            <a:r>
              <a:rPr dirty="0" sz="1200" spc="-6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FFFFFF"/>
                </a:solidFill>
                <a:latin typeface="Lucida Sans Unicode"/>
                <a:cs typeface="Lucida Sans Unicode"/>
              </a:rPr>
              <a:t>Tesla</a:t>
            </a:r>
            <a:r>
              <a:rPr dirty="0" sz="12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Lucida Sans Unicode"/>
                <a:cs typeface="Lucida Sans Unicode"/>
              </a:rPr>
              <a:t>of</a:t>
            </a:r>
            <a:r>
              <a:rPr dirty="0" sz="1200" spc="-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Earbuds"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05250" y="3429000"/>
            <a:ext cx="2667000" cy="190500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152400" rIns="0" bIns="0" rtlCol="0" vert="horz">
            <a:spAutoFit/>
          </a:bodyPr>
          <a:lstStyle/>
          <a:p>
            <a:pPr marL="190500">
              <a:lnSpc>
                <a:spcPct val="100000"/>
              </a:lnSpc>
              <a:spcBef>
                <a:spcPts val="1200"/>
              </a:spcBef>
            </a:pPr>
            <a:r>
              <a:rPr dirty="0" sz="1650" spc="-80">
                <a:solidFill>
                  <a:srgbClr val="0D0B28"/>
                </a:solidFill>
                <a:latin typeface="Arial Black"/>
                <a:cs typeface="Arial Black"/>
              </a:rPr>
              <a:t>Content</a:t>
            </a:r>
            <a:r>
              <a:rPr dirty="0" sz="1650" spc="-229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Arial Black"/>
                <a:cs typeface="Arial Black"/>
              </a:rPr>
              <a:t>Marketing</a:t>
            </a:r>
            <a:endParaRPr sz="1650">
              <a:latin typeface="Arial Black"/>
              <a:cs typeface="Arial Black"/>
            </a:endParaRPr>
          </a:p>
          <a:p>
            <a:pPr marL="190500" marR="523240">
              <a:lnSpc>
                <a:spcPct val="132800"/>
              </a:lnSpc>
              <a:spcBef>
                <a:spcPts val="1370"/>
              </a:spcBef>
            </a:pP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YouTube</a:t>
            </a:r>
            <a:r>
              <a:rPr dirty="0" sz="1200" spc="-8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reviews,</a:t>
            </a:r>
            <a:r>
              <a:rPr dirty="0" sz="1200" spc="-7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podcast </a:t>
            </a:r>
            <a:r>
              <a:rPr dirty="0" sz="1200" spc="-20">
                <a:solidFill>
                  <a:srgbClr val="0D0B28"/>
                </a:solidFill>
                <a:latin typeface="Lucida Sans Unicode"/>
                <a:cs typeface="Lucida Sans Unicode"/>
              </a:rPr>
              <a:t>sponsorships,</a:t>
            </a:r>
            <a:r>
              <a:rPr dirty="0" sz="1200" spc="1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creator testimonials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58000" y="3429000"/>
            <a:ext cx="2667000" cy="190500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152400" rIns="0" bIns="0" rtlCol="0" vert="horz">
            <a:spAutoFit/>
          </a:bodyPr>
          <a:lstStyle/>
          <a:p>
            <a:pPr marL="190500">
              <a:lnSpc>
                <a:spcPct val="100000"/>
              </a:lnSpc>
              <a:spcBef>
                <a:spcPts val="1200"/>
              </a:spcBef>
            </a:pPr>
            <a:r>
              <a:rPr dirty="0" sz="1650" spc="-95">
                <a:solidFill>
                  <a:srgbClr val="0D0B28"/>
                </a:solidFill>
                <a:latin typeface="Arial Black"/>
                <a:cs typeface="Arial Black"/>
              </a:rPr>
              <a:t>Influencer</a:t>
            </a:r>
            <a:r>
              <a:rPr dirty="0" sz="1650" spc="-190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Arial Black"/>
                <a:cs typeface="Arial Black"/>
              </a:rPr>
              <a:t>Program</a:t>
            </a:r>
            <a:endParaRPr sz="1650">
              <a:latin typeface="Arial Black"/>
              <a:cs typeface="Arial Black"/>
            </a:endParaRPr>
          </a:p>
          <a:p>
            <a:pPr marL="190500" marR="488950">
              <a:lnSpc>
                <a:spcPct val="135400"/>
              </a:lnSpc>
              <a:spcBef>
                <a:spcPts val="1335"/>
              </a:spcBef>
            </a:pP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Partner</a:t>
            </a:r>
            <a:r>
              <a:rPr dirty="0" sz="1200" spc="-4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0D0B28"/>
                </a:solidFill>
                <a:latin typeface="Lucida Sans Unicode"/>
                <a:cs typeface="Lucida Sans Unicode"/>
              </a:rPr>
              <a:t>with</a:t>
            </a:r>
            <a:r>
              <a:rPr dirty="0" sz="120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60">
                <a:solidFill>
                  <a:srgbClr val="0D0B28"/>
                </a:solidFill>
                <a:latin typeface="Lucida Sans Unicode"/>
                <a:cs typeface="Lucida Sans Unicode"/>
              </a:rPr>
              <a:t>500+</a:t>
            </a:r>
            <a:r>
              <a:rPr dirty="0" sz="1200" spc="-4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creators 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across</a:t>
            </a:r>
            <a:r>
              <a:rPr dirty="0" sz="1200" spc="10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niches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810750" y="3429000"/>
            <a:ext cx="2667000" cy="190500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152400" rIns="0" bIns="0" rtlCol="0" vert="horz">
            <a:spAutoFit/>
          </a:bodyPr>
          <a:lstStyle/>
          <a:p>
            <a:pPr marL="190500">
              <a:lnSpc>
                <a:spcPct val="100000"/>
              </a:lnSpc>
              <a:spcBef>
                <a:spcPts val="1200"/>
              </a:spcBef>
            </a:pPr>
            <a:r>
              <a:rPr dirty="0" sz="1650" spc="-10">
                <a:solidFill>
                  <a:srgbClr val="0D0B28"/>
                </a:solidFill>
                <a:latin typeface="Arial Black"/>
                <a:cs typeface="Arial Black"/>
              </a:rPr>
              <a:t>Performance</a:t>
            </a:r>
            <a:endParaRPr sz="1650">
              <a:latin typeface="Arial Black"/>
              <a:cs typeface="Arial Black"/>
            </a:endParaRPr>
          </a:p>
          <a:p>
            <a:pPr marL="190500" marR="442595">
              <a:lnSpc>
                <a:spcPct val="135400"/>
              </a:lnSpc>
              <a:spcBef>
                <a:spcPts val="1335"/>
              </a:spcBef>
            </a:pP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Meta,</a:t>
            </a:r>
            <a:r>
              <a:rPr dirty="0" sz="1200" spc="-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Google,</a:t>
            </a:r>
            <a:r>
              <a:rPr dirty="0" sz="1200" spc="-6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YouTube</a:t>
            </a:r>
            <a:r>
              <a:rPr dirty="0" sz="1200" spc="-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35">
                <a:solidFill>
                  <a:srgbClr val="0D0B28"/>
                </a:solidFill>
                <a:latin typeface="Lucida Sans Unicode"/>
                <a:cs typeface="Lucida Sans Unicode"/>
              </a:rPr>
              <a:t>ads 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targeting</a:t>
            </a:r>
            <a:r>
              <a:rPr dirty="0" sz="1200" spc="-2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key</a:t>
            </a:r>
            <a:r>
              <a:rPr dirty="0" sz="1200" spc="-2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personas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763500" y="3429000"/>
            <a:ext cx="2667000" cy="190500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152400" rIns="0" bIns="0" rtlCol="0" vert="horz">
            <a:spAutoFit/>
          </a:bodyPr>
          <a:lstStyle/>
          <a:p>
            <a:pPr marL="190500">
              <a:lnSpc>
                <a:spcPct val="100000"/>
              </a:lnSpc>
              <a:spcBef>
                <a:spcPts val="1200"/>
              </a:spcBef>
            </a:pPr>
            <a:r>
              <a:rPr dirty="0" sz="1650" spc="-220">
                <a:solidFill>
                  <a:srgbClr val="0D0B28"/>
                </a:solidFill>
                <a:latin typeface="Arial Black"/>
                <a:cs typeface="Arial Black"/>
              </a:rPr>
              <a:t>PR</a:t>
            </a:r>
            <a:r>
              <a:rPr dirty="0" sz="1650" spc="-254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Arial Black"/>
                <a:cs typeface="Arial Black"/>
              </a:rPr>
              <a:t>Strategy</a:t>
            </a:r>
            <a:endParaRPr sz="1650">
              <a:latin typeface="Arial Black"/>
              <a:cs typeface="Arial Black"/>
            </a:endParaRPr>
          </a:p>
          <a:p>
            <a:pPr marL="190500" marR="448309">
              <a:lnSpc>
                <a:spcPct val="135400"/>
              </a:lnSpc>
              <a:spcBef>
                <a:spcPts val="1335"/>
              </a:spcBef>
            </a:pP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Tech</a:t>
            </a:r>
            <a:r>
              <a:rPr dirty="0" sz="1200" spc="-5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50">
                <a:solidFill>
                  <a:srgbClr val="0D0B28"/>
                </a:solidFill>
                <a:latin typeface="Lucida Sans Unicode"/>
                <a:cs typeface="Lucida Sans Unicode"/>
              </a:rPr>
              <a:t>media</a:t>
            </a:r>
            <a:r>
              <a:rPr dirty="0" sz="1200" spc="-5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45">
                <a:solidFill>
                  <a:srgbClr val="0D0B28"/>
                </a:solidFill>
                <a:latin typeface="Lucida Sans Unicode"/>
                <a:cs typeface="Lucida Sans Unicode"/>
              </a:rPr>
              <a:t>coverage</a:t>
            </a:r>
            <a:r>
              <a:rPr dirty="0" sz="1200" spc="-5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0D0B28"/>
                </a:solidFill>
                <a:latin typeface="Lucida Sans Unicode"/>
                <a:cs typeface="Lucida Sans Unicode"/>
              </a:rPr>
              <a:t>(The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Verge,</a:t>
            </a:r>
            <a:r>
              <a:rPr dirty="0" sz="1200" spc="-5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Wired,</a:t>
            </a:r>
            <a:r>
              <a:rPr dirty="0" sz="1200" spc="-5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TechCrunch)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716250" y="3429000"/>
            <a:ext cx="1619250" cy="190500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152400" rIns="0" bIns="0" rtlCol="0" vert="horz">
            <a:spAutoFit/>
          </a:bodyPr>
          <a:lstStyle/>
          <a:p>
            <a:pPr marL="142875">
              <a:lnSpc>
                <a:spcPct val="100000"/>
              </a:lnSpc>
              <a:spcBef>
                <a:spcPts val="1200"/>
              </a:spcBef>
            </a:pPr>
            <a:r>
              <a:rPr dirty="0" sz="1650" spc="-10">
                <a:solidFill>
                  <a:srgbClr val="0D0B28"/>
                </a:solidFill>
                <a:latin typeface="Arial Black"/>
                <a:cs typeface="Arial Black"/>
              </a:rPr>
              <a:t>Events</a:t>
            </a:r>
            <a:endParaRPr sz="1650">
              <a:latin typeface="Arial Black"/>
              <a:cs typeface="Arial Black"/>
            </a:endParaRPr>
          </a:p>
          <a:p>
            <a:pPr marL="142875">
              <a:lnSpc>
                <a:spcPct val="100000"/>
              </a:lnSpc>
              <a:spcBef>
                <a:spcPts val="1845"/>
              </a:spcBef>
            </a:pPr>
            <a:r>
              <a:rPr dirty="0" sz="1200" spc="-25">
                <a:solidFill>
                  <a:srgbClr val="0D0B28"/>
                </a:solidFill>
                <a:latin typeface="Lucida Sans Unicode"/>
                <a:cs typeface="Lucida Sans Unicode"/>
              </a:rPr>
              <a:t>CES,</a:t>
            </a:r>
            <a:r>
              <a:rPr dirty="0" sz="1200" spc="-6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0D0B28"/>
                </a:solidFill>
                <a:latin typeface="Lucida Sans Unicode"/>
                <a:cs typeface="Lucida Sans Unicode"/>
              </a:rPr>
              <a:t>MWC,</a:t>
            </a:r>
            <a:endParaRPr sz="1200">
              <a:latin typeface="Lucida Sans Unicode"/>
              <a:cs typeface="Lucida Sans Unicode"/>
            </a:endParaRPr>
          </a:p>
          <a:p>
            <a:pPr marL="142875" marR="535940">
              <a:lnSpc>
                <a:spcPct val="130200"/>
              </a:lnSpc>
              <a:spcBef>
                <a:spcPts val="75"/>
              </a:spcBef>
            </a:pP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creator conferences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52500" y="5715000"/>
            <a:ext cx="4191000" cy="266700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152400" rIns="0" bIns="0" rtlCol="0" vert="horz">
            <a:spAutoFit/>
          </a:bodyPr>
          <a:lstStyle/>
          <a:p>
            <a:pPr marL="190500">
              <a:lnSpc>
                <a:spcPct val="100000"/>
              </a:lnSpc>
              <a:spcBef>
                <a:spcPts val="1200"/>
              </a:spcBef>
            </a:pPr>
            <a:r>
              <a:rPr dirty="0" sz="1650" spc="-40">
                <a:solidFill>
                  <a:srgbClr val="0D0B28"/>
                </a:solidFill>
                <a:latin typeface="Arial Black"/>
                <a:cs typeface="Arial Black"/>
              </a:rPr>
              <a:t>Community</a:t>
            </a:r>
            <a:r>
              <a:rPr dirty="0" sz="1650" spc="-220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Arial Black"/>
                <a:cs typeface="Arial Black"/>
              </a:rPr>
              <a:t>Building</a:t>
            </a:r>
            <a:endParaRPr sz="1650">
              <a:latin typeface="Arial Black"/>
              <a:cs typeface="Arial Black"/>
            </a:endParaRPr>
          </a:p>
          <a:p>
            <a:pPr marL="190500">
              <a:lnSpc>
                <a:spcPct val="100000"/>
              </a:lnSpc>
              <a:spcBef>
                <a:spcPts val="1845"/>
              </a:spcBef>
            </a:pP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Discord</a:t>
            </a:r>
            <a:r>
              <a:rPr dirty="0" sz="1200" spc="-6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0D0B28"/>
                </a:solidFill>
                <a:latin typeface="Lucida Sans Unicode"/>
                <a:cs typeface="Lucida Sans Unicode"/>
              </a:rPr>
              <a:t>server,</a:t>
            </a:r>
            <a:r>
              <a:rPr dirty="0" sz="1200" spc="-5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user</a:t>
            </a:r>
            <a:r>
              <a:rPr dirty="0" sz="1200" spc="-5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30">
                <a:solidFill>
                  <a:srgbClr val="0D0B28"/>
                </a:solidFill>
                <a:latin typeface="Lucida Sans Unicode"/>
                <a:cs typeface="Lucida Sans Unicode"/>
              </a:rPr>
              <a:t>forums,</a:t>
            </a:r>
            <a:r>
              <a:rPr dirty="0" sz="1200" spc="-5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55">
                <a:solidFill>
                  <a:srgbClr val="0D0B28"/>
                </a:solidFill>
                <a:latin typeface="Lucida Sans Unicode"/>
                <a:cs typeface="Lucida Sans Unicode"/>
              </a:rPr>
              <a:t>beta</a:t>
            </a:r>
            <a:r>
              <a:rPr dirty="0" sz="1200" spc="-5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tester</a:t>
            </a:r>
            <a:r>
              <a:rPr dirty="0" sz="1200" spc="-5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community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29250" y="5715000"/>
            <a:ext cx="6667500" cy="266700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152400" rIns="0" bIns="0" rtlCol="0" vert="horz">
            <a:spAutoFit/>
          </a:bodyPr>
          <a:lstStyle/>
          <a:p>
            <a:pPr marL="190500">
              <a:lnSpc>
                <a:spcPct val="100000"/>
              </a:lnSpc>
              <a:spcBef>
                <a:spcPts val="1200"/>
              </a:spcBef>
            </a:pPr>
            <a:r>
              <a:rPr dirty="0" sz="1650" spc="-85">
                <a:solidFill>
                  <a:srgbClr val="0D0B28"/>
                </a:solidFill>
                <a:latin typeface="Arial Black"/>
                <a:cs typeface="Arial Black"/>
              </a:rPr>
              <a:t>Budget</a:t>
            </a:r>
            <a:r>
              <a:rPr dirty="0" sz="1650" spc="-270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Arial Black"/>
                <a:cs typeface="Arial Black"/>
              </a:rPr>
              <a:t>Allocation</a:t>
            </a:r>
            <a:endParaRPr sz="1650">
              <a:latin typeface="Arial Black"/>
              <a:cs typeface="Arial Black"/>
            </a:endParaRPr>
          </a:p>
          <a:p>
            <a:pPr marL="190500">
              <a:lnSpc>
                <a:spcPct val="100000"/>
              </a:lnSpc>
              <a:spcBef>
                <a:spcPts val="1845"/>
              </a:spcBef>
            </a:pP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Influencers</a:t>
            </a:r>
            <a:r>
              <a:rPr dirty="0" sz="1200" spc="-4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35%</a:t>
            </a:r>
            <a:r>
              <a:rPr dirty="0" sz="120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15">
                <a:solidFill>
                  <a:srgbClr val="0D0B28"/>
                </a:solidFill>
                <a:latin typeface="Lucida Sans Unicode"/>
                <a:cs typeface="Lucida Sans Unicode"/>
              </a:rPr>
              <a:t>·</a:t>
            </a:r>
            <a:r>
              <a:rPr dirty="0" sz="120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Performance</a:t>
            </a:r>
            <a:r>
              <a:rPr dirty="0" sz="120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30%</a:t>
            </a:r>
            <a:r>
              <a:rPr dirty="0" sz="120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15">
                <a:solidFill>
                  <a:srgbClr val="0D0B28"/>
                </a:solidFill>
                <a:latin typeface="Lucida Sans Unicode"/>
                <a:cs typeface="Lucida Sans Unicode"/>
              </a:rPr>
              <a:t>·</a:t>
            </a:r>
            <a:r>
              <a:rPr dirty="0" sz="120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0D0B28"/>
                </a:solidFill>
                <a:latin typeface="Lucida Sans Unicode"/>
                <a:cs typeface="Lucida Sans Unicode"/>
              </a:rPr>
              <a:t>PR</a:t>
            </a:r>
            <a:r>
              <a:rPr dirty="0" sz="120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10">
                <a:solidFill>
                  <a:srgbClr val="0D0B28"/>
                </a:solidFill>
                <a:latin typeface="Lucida Sans Unicode"/>
                <a:cs typeface="Lucida Sans Unicode"/>
              </a:rPr>
              <a:t>15%</a:t>
            </a:r>
            <a:r>
              <a:rPr dirty="0" sz="120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15">
                <a:solidFill>
                  <a:srgbClr val="0D0B28"/>
                </a:solidFill>
                <a:latin typeface="Lucida Sans Unicode"/>
                <a:cs typeface="Lucida Sans Unicode"/>
              </a:rPr>
              <a:t>·</a:t>
            </a:r>
            <a:r>
              <a:rPr dirty="0" sz="1200" spc="-4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Events</a:t>
            </a:r>
            <a:r>
              <a:rPr dirty="0" sz="120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10">
                <a:solidFill>
                  <a:srgbClr val="0D0B28"/>
                </a:solidFill>
                <a:latin typeface="Lucida Sans Unicode"/>
                <a:cs typeface="Lucida Sans Unicode"/>
              </a:rPr>
              <a:t>10%</a:t>
            </a:r>
            <a:r>
              <a:rPr dirty="0" sz="120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15">
                <a:solidFill>
                  <a:srgbClr val="0D0B28"/>
                </a:solidFill>
                <a:latin typeface="Lucida Sans Unicode"/>
                <a:cs typeface="Lucida Sans Unicode"/>
              </a:rPr>
              <a:t>·</a:t>
            </a:r>
            <a:r>
              <a:rPr dirty="0" sz="120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Content</a:t>
            </a:r>
            <a:r>
              <a:rPr dirty="0" sz="120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5">
                <a:solidFill>
                  <a:srgbClr val="0D0B28"/>
                </a:solidFill>
                <a:latin typeface="Lucida Sans Unicode"/>
                <a:cs typeface="Lucida Sans Unicode"/>
              </a:rPr>
              <a:t>10%</a:t>
            </a:r>
            <a:endParaRPr sz="1200">
              <a:latin typeface="Lucida Sans Unicode"/>
              <a:cs typeface="Lucida Sans Unicode"/>
            </a:endParaRPr>
          </a:p>
        </p:txBody>
      </p:sp>
      <p:pic>
        <p:nvPicPr>
          <p:cNvPr id="14" name="object 14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5394" y="9606991"/>
            <a:ext cx="771524" cy="46670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1863" y="476845"/>
            <a:ext cx="762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solidFill>
                  <a:srgbClr val="0D0B28"/>
                </a:solidFill>
                <a:latin typeface="Arial Black"/>
                <a:cs typeface="Arial Black"/>
              </a:rPr>
              <a:t>TRIPODS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197253" y="476845"/>
            <a:ext cx="11341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60">
                <a:solidFill>
                  <a:srgbClr val="0D0B28"/>
                </a:solidFill>
                <a:latin typeface="Arial Black"/>
                <a:cs typeface="Arial Black"/>
              </a:rPr>
              <a:t>August</a:t>
            </a:r>
            <a:r>
              <a:rPr dirty="0" sz="1200" spc="7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20">
                <a:solidFill>
                  <a:srgbClr val="0D0B28"/>
                </a:solidFill>
                <a:latin typeface="Arial Black"/>
                <a:cs typeface="Arial Black"/>
              </a:rPr>
              <a:t>2026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68363" y="476845"/>
            <a:ext cx="7429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0D0B28"/>
                </a:solidFill>
                <a:latin typeface="Arial Black"/>
                <a:cs typeface="Arial Black"/>
              </a:rPr>
              <a:t>Series</a:t>
            </a:r>
            <a:r>
              <a:rPr dirty="0" sz="1200" spc="18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50">
                <a:solidFill>
                  <a:srgbClr val="0D0B28"/>
                </a:solidFill>
                <a:latin typeface="Arial Black"/>
                <a:cs typeface="Arial Black"/>
              </a:rPr>
              <a:t>A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9800" y="1320812"/>
            <a:ext cx="4997450" cy="1739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250" spc="-610">
                <a:solidFill>
                  <a:srgbClr val="0D0B28"/>
                </a:solidFill>
                <a:latin typeface="Arial Black"/>
                <a:cs typeface="Arial Black"/>
              </a:rPr>
              <a:t>Pricing</a:t>
            </a:r>
            <a:endParaRPr sz="1125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52500" y="3524250"/>
            <a:ext cx="4000500" cy="476250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228600" rIns="0" bIns="0" rtlCol="0" vert="horz">
            <a:spAutoFit/>
          </a:bodyPr>
          <a:lstStyle/>
          <a:p>
            <a:pPr marL="1197610">
              <a:lnSpc>
                <a:spcPct val="100000"/>
              </a:lnSpc>
              <a:spcBef>
                <a:spcPts val="1800"/>
              </a:spcBef>
            </a:pPr>
            <a:r>
              <a:rPr dirty="0" sz="2700" spc="-10">
                <a:solidFill>
                  <a:srgbClr val="0D0B28"/>
                </a:solidFill>
                <a:latin typeface="Arial Black"/>
                <a:cs typeface="Arial Black"/>
              </a:rPr>
              <a:t>Standard</a:t>
            </a:r>
            <a:endParaRPr sz="2700">
              <a:latin typeface="Arial Black"/>
              <a:cs typeface="Arial Black"/>
            </a:endParaRPr>
          </a:p>
          <a:p>
            <a:pPr marL="1184275">
              <a:lnSpc>
                <a:spcPct val="100000"/>
              </a:lnSpc>
              <a:spcBef>
                <a:spcPts val="1635"/>
              </a:spcBef>
            </a:pPr>
            <a:r>
              <a:rPr dirty="0" sz="5400" spc="-400">
                <a:solidFill>
                  <a:srgbClr val="FF4D57"/>
                </a:solidFill>
                <a:latin typeface="Arial Black"/>
                <a:cs typeface="Arial Black"/>
              </a:rPr>
              <a:t>$299</a:t>
            </a:r>
            <a:endParaRPr sz="5400">
              <a:latin typeface="Arial Black"/>
              <a:cs typeface="Arial Black"/>
            </a:endParaRPr>
          </a:p>
          <a:p>
            <a:pPr marL="398145" indent="-120650">
              <a:lnSpc>
                <a:spcPct val="100000"/>
              </a:lnSpc>
              <a:spcBef>
                <a:spcPts val="1245"/>
              </a:spcBef>
              <a:buChar char="•"/>
              <a:tabLst>
                <a:tab pos="398145" algn="l"/>
              </a:tabLst>
            </a:pPr>
            <a:r>
              <a:rPr dirty="0" sz="1350" spc="-65">
                <a:solidFill>
                  <a:srgbClr val="0D0B28"/>
                </a:solidFill>
                <a:latin typeface="Lucida Sans Unicode"/>
                <a:cs typeface="Lucida Sans Unicode"/>
              </a:rPr>
              <a:t>3</a:t>
            </a:r>
            <a:r>
              <a:rPr dirty="0" sz="1350" spc="2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earbuds,</a:t>
            </a:r>
            <a:r>
              <a:rPr dirty="0" sz="1350" spc="2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charging</a:t>
            </a:r>
            <a:r>
              <a:rPr dirty="0" sz="1350" spc="2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60">
                <a:solidFill>
                  <a:srgbClr val="0D0B28"/>
                </a:solidFill>
                <a:latin typeface="Lucida Sans Unicode"/>
                <a:cs typeface="Lucida Sans Unicode"/>
              </a:rPr>
              <a:t>case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555"/>
              </a:spcBef>
              <a:buChar char="•"/>
              <a:tabLst>
                <a:tab pos="398145" algn="l"/>
              </a:tabLst>
            </a:pP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Basic</a:t>
            </a:r>
            <a:r>
              <a:rPr dirty="0" sz="1350" spc="2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80">
                <a:solidFill>
                  <a:srgbClr val="0D0B28"/>
                </a:solidFill>
                <a:latin typeface="Lucida Sans Unicode"/>
                <a:cs typeface="Lucida Sans Unicode"/>
              </a:rPr>
              <a:t>app</a:t>
            </a:r>
            <a:r>
              <a:rPr dirty="0" sz="1350" spc="2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features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555"/>
              </a:spcBef>
              <a:buChar char="•"/>
              <a:tabLst>
                <a:tab pos="398145" algn="l"/>
              </a:tabLst>
            </a:pP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5GB</a:t>
            </a:r>
            <a:r>
              <a:rPr dirty="0" sz="1350" spc="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cloud</a:t>
            </a:r>
            <a:r>
              <a:rPr dirty="0" sz="1350" spc="1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storage</a:t>
            </a:r>
            <a:endParaRPr sz="13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38750" y="3524250"/>
            <a:ext cx="4000500" cy="4762500"/>
          </a:xfrm>
          <a:prstGeom prst="rect">
            <a:avLst/>
          </a:prstGeom>
          <a:solidFill>
            <a:srgbClr val="FF4D57"/>
          </a:solidFill>
        </p:spPr>
        <p:txBody>
          <a:bodyPr wrap="square" lIns="0" tIns="228600" rIns="0" bIns="0" rtlCol="0" vert="horz">
            <a:spAutoFit/>
          </a:bodyPr>
          <a:lstStyle/>
          <a:p>
            <a:pPr algn="ctr" marL="6350">
              <a:lnSpc>
                <a:spcPct val="100000"/>
              </a:lnSpc>
              <a:spcBef>
                <a:spcPts val="1800"/>
              </a:spcBef>
            </a:pPr>
            <a:r>
              <a:rPr dirty="0" sz="2700" spc="-25">
                <a:solidFill>
                  <a:srgbClr val="FFFFFF"/>
                </a:solidFill>
                <a:latin typeface="Arial Black"/>
                <a:cs typeface="Arial Black"/>
              </a:rPr>
              <a:t>Pro</a:t>
            </a:r>
            <a:endParaRPr sz="2700">
              <a:latin typeface="Arial Black"/>
              <a:cs typeface="Arial Black"/>
            </a:endParaRPr>
          </a:p>
          <a:p>
            <a:pPr algn="ctr" marL="13335">
              <a:lnSpc>
                <a:spcPct val="100000"/>
              </a:lnSpc>
              <a:spcBef>
                <a:spcPts val="1635"/>
              </a:spcBef>
            </a:pPr>
            <a:r>
              <a:rPr dirty="0" sz="5400" spc="-275">
                <a:solidFill>
                  <a:srgbClr val="FFFFFF"/>
                </a:solidFill>
                <a:latin typeface="Arial Black"/>
                <a:cs typeface="Arial Black"/>
              </a:rPr>
              <a:t>$349</a:t>
            </a:r>
            <a:endParaRPr sz="5400">
              <a:latin typeface="Arial Black"/>
              <a:cs typeface="Arial Black"/>
            </a:endParaRPr>
          </a:p>
          <a:p>
            <a:pPr marL="398145" indent="-120650">
              <a:lnSpc>
                <a:spcPct val="100000"/>
              </a:lnSpc>
              <a:spcBef>
                <a:spcPts val="1245"/>
              </a:spcBef>
              <a:buChar char="•"/>
              <a:tabLst>
                <a:tab pos="398145" algn="l"/>
              </a:tabLst>
            </a:pPr>
            <a:r>
              <a:rPr dirty="0" sz="1350">
                <a:solidFill>
                  <a:srgbClr val="FFFFFF"/>
                </a:solidFill>
                <a:latin typeface="Lucida Sans Unicode"/>
                <a:cs typeface="Lucida Sans Unicode"/>
              </a:rPr>
              <a:t>Premium</a:t>
            </a:r>
            <a:r>
              <a:rPr dirty="0" sz="1350" spc="9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Lucida Sans Unicode"/>
                <a:cs typeface="Lucida Sans Unicode"/>
              </a:rPr>
              <a:t>materials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555"/>
              </a:spcBef>
              <a:buChar char="•"/>
              <a:tabLst>
                <a:tab pos="398145" algn="l"/>
              </a:tabLst>
            </a:pPr>
            <a:r>
              <a:rPr dirty="0" sz="1350" spc="-10">
                <a:solidFill>
                  <a:srgbClr val="FFFFFF"/>
                </a:solidFill>
                <a:latin typeface="Lucida Sans Unicode"/>
                <a:cs typeface="Lucida Sans Unicode"/>
              </a:rPr>
              <a:t>Extended</a:t>
            </a:r>
            <a:r>
              <a:rPr dirty="0" sz="13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Lucida Sans Unicode"/>
                <a:cs typeface="Lucida Sans Unicode"/>
              </a:rPr>
              <a:t>battery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555"/>
              </a:spcBef>
              <a:buChar char="•"/>
              <a:tabLst>
                <a:tab pos="398145" algn="l"/>
              </a:tabLst>
            </a:pPr>
            <a:r>
              <a:rPr dirty="0" sz="1350">
                <a:solidFill>
                  <a:srgbClr val="FFFFFF"/>
                </a:solidFill>
                <a:latin typeface="Lucida Sans Unicode"/>
                <a:cs typeface="Lucida Sans Unicode"/>
              </a:rPr>
              <a:t>50GB</a:t>
            </a:r>
            <a:r>
              <a:rPr dirty="0" sz="135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0">
                <a:solidFill>
                  <a:srgbClr val="FFFFFF"/>
                </a:solidFill>
                <a:latin typeface="Lucida Sans Unicode"/>
                <a:cs typeface="Lucida Sans Unicode"/>
              </a:rPr>
              <a:t>cloud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480"/>
              </a:spcBef>
              <a:buChar char="•"/>
              <a:tabLst>
                <a:tab pos="398145" algn="l"/>
              </a:tabLst>
            </a:pPr>
            <a:r>
              <a:rPr dirty="0" sz="1350" spc="-254">
                <a:solidFill>
                  <a:srgbClr val="FFFFFF"/>
                </a:solidFill>
                <a:latin typeface="Lucida Sans Unicode"/>
                <a:cs typeface="Lucida Sans Unicode"/>
              </a:rPr>
              <a:t>1-</a:t>
            </a:r>
            <a:r>
              <a:rPr dirty="0" sz="1350" spc="50">
                <a:solidFill>
                  <a:srgbClr val="FFFFFF"/>
                </a:solidFill>
                <a:latin typeface="Lucida Sans Unicode"/>
                <a:cs typeface="Lucida Sans Unicode"/>
              </a:rPr>
              <a:t>year</a:t>
            </a:r>
            <a:r>
              <a:rPr dirty="0" sz="13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50">
                <a:solidFill>
                  <a:srgbClr val="FFFFFF"/>
                </a:solidFill>
                <a:latin typeface="Lucida Sans Unicode"/>
                <a:cs typeface="Lucida Sans Unicode"/>
              </a:rPr>
              <a:t>Tripods+</a:t>
            </a:r>
            <a:r>
              <a:rPr dirty="0" sz="135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Lucida Sans Unicode"/>
                <a:cs typeface="Lucida Sans Unicode"/>
              </a:rPr>
              <a:t>included</a:t>
            </a:r>
            <a:endParaRPr sz="135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525000" y="3524250"/>
            <a:ext cx="4000500" cy="476250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228600" rIns="0" bIns="0" rtlCol="0" vert="horz">
            <a:spAutoFit/>
          </a:bodyPr>
          <a:lstStyle/>
          <a:p>
            <a:pPr algn="ctr" marL="6350">
              <a:lnSpc>
                <a:spcPct val="100000"/>
              </a:lnSpc>
              <a:spcBef>
                <a:spcPts val="1800"/>
              </a:spcBef>
            </a:pPr>
            <a:r>
              <a:rPr dirty="0" sz="2700" spc="-30">
                <a:solidFill>
                  <a:srgbClr val="0D0B28"/>
                </a:solidFill>
                <a:latin typeface="Arial Black"/>
                <a:cs typeface="Arial Black"/>
              </a:rPr>
              <a:t>Tripods+</a:t>
            </a:r>
            <a:endParaRPr sz="2700">
              <a:latin typeface="Arial Black"/>
              <a:cs typeface="Arial Black"/>
            </a:endParaRPr>
          </a:p>
          <a:p>
            <a:pPr algn="ctr" marL="13335">
              <a:lnSpc>
                <a:spcPct val="100000"/>
              </a:lnSpc>
              <a:spcBef>
                <a:spcPts val="1635"/>
              </a:spcBef>
            </a:pPr>
            <a:r>
              <a:rPr dirty="0" sz="5400" spc="-345">
                <a:solidFill>
                  <a:srgbClr val="FF4D57"/>
                </a:solidFill>
                <a:latin typeface="Arial Black"/>
                <a:cs typeface="Arial Black"/>
              </a:rPr>
              <a:t>$9.99</a:t>
            </a:r>
            <a:endParaRPr sz="5400">
              <a:latin typeface="Arial Black"/>
              <a:cs typeface="Arial Black"/>
            </a:endParaRPr>
          </a:p>
          <a:p>
            <a:pPr algn="ctr" marL="1270">
              <a:lnSpc>
                <a:spcPct val="100000"/>
              </a:lnSpc>
              <a:spcBef>
                <a:spcPts val="869"/>
              </a:spcBef>
            </a:pP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/month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1755"/>
              </a:spcBef>
              <a:buChar char="•"/>
              <a:tabLst>
                <a:tab pos="398145" algn="l"/>
              </a:tabLst>
            </a:pP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Unlimited</a:t>
            </a:r>
            <a:r>
              <a:rPr dirty="0" sz="1350" spc="-4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transcription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555"/>
              </a:spcBef>
              <a:buChar char="•"/>
              <a:tabLst>
                <a:tab pos="398145" algn="l"/>
              </a:tabLst>
            </a:pPr>
            <a:r>
              <a:rPr dirty="0" sz="1350" spc="-55">
                <a:solidFill>
                  <a:srgbClr val="0D0B28"/>
                </a:solidFill>
                <a:latin typeface="Lucida Sans Unicode"/>
                <a:cs typeface="Lucida Sans Unicode"/>
              </a:rPr>
              <a:t>AI</a:t>
            </a:r>
            <a:r>
              <a:rPr dirty="0" sz="1350" spc="-9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summaries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555"/>
              </a:spcBef>
              <a:buChar char="•"/>
              <a:tabLst>
                <a:tab pos="398145" algn="l"/>
              </a:tabLst>
            </a:pP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200GB</a:t>
            </a:r>
            <a:r>
              <a:rPr dirty="0" sz="1350" spc="-8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cloud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480"/>
              </a:spcBef>
              <a:buChar char="•"/>
              <a:tabLst>
                <a:tab pos="398145" algn="l"/>
              </a:tabLst>
            </a:pPr>
            <a:r>
              <a:rPr dirty="0" sz="1350" spc="-35">
                <a:solidFill>
                  <a:srgbClr val="0D0B28"/>
                </a:solidFill>
                <a:latin typeface="Lucida Sans Unicode"/>
                <a:cs typeface="Lucida Sans Unicode"/>
              </a:rPr>
              <a:t>Priority</a:t>
            </a:r>
            <a:r>
              <a:rPr dirty="0" sz="1350" spc="-3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support</a:t>
            </a:r>
            <a:endParaRPr sz="135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811250" y="3524250"/>
            <a:ext cx="3524250" cy="476250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228600" rIns="0" bIns="0" rtlCol="0" vert="horz">
            <a:spAutoFit/>
          </a:bodyPr>
          <a:lstStyle/>
          <a:p>
            <a:pPr algn="ctr" marL="6350">
              <a:lnSpc>
                <a:spcPct val="100000"/>
              </a:lnSpc>
              <a:spcBef>
                <a:spcPts val="1800"/>
              </a:spcBef>
            </a:pPr>
            <a:r>
              <a:rPr dirty="0" sz="2700" spc="-75">
                <a:solidFill>
                  <a:srgbClr val="0D0B28"/>
                </a:solidFill>
                <a:latin typeface="Arial Black"/>
                <a:cs typeface="Arial Black"/>
              </a:rPr>
              <a:t>Enterprise</a:t>
            </a:r>
            <a:endParaRPr sz="2700">
              <a:latin typeface="Arial Black"/>
              <a:cs typeface="Arial Black"/>
            </a:endParaRPr>
          </a:p>
          <a:p>
            <a:pPr algn="ctr" marL="13335">
              <a:lnSpc>
                <a:spcPct val="100000"/>
              </a:lnSpc>
              <a:spcBef>
                <a:spcPts val="1635"/>
              </a:spcBef>
            </a:pPr>
            <a:r>
              <a:rPr dirty="0" sz="5400" spc="-690">
                <a:solidFill>
                  <a:srgbClr val="FF4D57"/>
                </a:solidFill>
                <a:latin typeface="Arial Black"/>
                <a:cs typeface="Arial Black"/>
              </a:rPr>
              <a:t>$15</a:t>
            </a:r>
            <a:endParaRPr sz="5400">
              <a:latin typeface="Arial Black"/>
              <a:cs typeface="Arial Black"/>
            </a:endParaRPr>
          </a:p>
          <a:p>
            <a:pPr algn="ctr" marL="1270">
              <a:lnSpc>
                <a:spcPct val="100000"/>
              </a:lnSpc>
              <a:spcBef>
                <a:spcPts val="869"/>
              </a:spcBef>
            </a:pP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/user/month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1755"/>
              </a:spcBef>
              <a:buChar char="•"/>
              <a:tabLst>
                <a:tab pos="398145" algn="l"/>
              </a:tabLst>
            </a:pP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Team</a:t>
            </a:r>
            <a:r>
              <a:rPr dirty="0" sz="1350" spc="9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60">
                <a:solidFill>
                  <a:srgbClr val="0D0B28"/>
                </a:solidFill>
                <a:latin typeface="Lucida Sans Unicode"/>
                <a:cs typeface="Lucida Sans Unicode"/>
              </a:rPr>
              <a:t>management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555"/>
              </a:spcBef>
              <a:buChar char="•"/>
              <a:tabLst>
                <a:tab pos="398145" algn="l"/>
              </a:tabLst>
            </a:pPr>
            <a:r>
              <a:rPr dirty="0" sz="1350" spc="-20">
                <a:solidFill>
                  <a:srgbClr val="0D0B28"/>
                </a:solidFill>
                <a:latin typeface="Lucida Sans Unicode"/>
                <a:cs typeface="Lucida Sans Unicode"/>
              </a:rPr>
              <a:t>SSO,</a:t>
            </a:r>
            <a:r>
              <a:rPr dirty="0" sz="1350" spc="-8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analytics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555"/>
              </a:spcBef>
              <a:buChar char="•"/>
              <a:tabLst>
                <a:tab pos="398145" algn="l"/>
              </a:tabLst>
            </a:pP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Dedicated</a:t>
            </a:r>
            <a:r>
              <a:rPr dirty="0" sz="1350" spc="22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support</a:t>
            </a:r>
            <a:endParaRPr sz="135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9800" y="8778875"/>
            <a:ext cx="8949690" cy="276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Value:</a:t>
            </a:r>
            <a:r>
              <a:rPr dirty="0" sz="1650" spc="-7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45">
                <a:solidFill>
                  <a:srgbClr val="0D0B28"/>
                </a:solidFill>
                <a:latin typeface="Lucida Sans Unicode"/>
                <a:cs typeface="Lucida Sans Unicode"/>
              </a:rPr>
              <a:t>Replaces</a:t>
            </a:r>
            <a:r>
              <a:rPr dirty="0" sz="1650" spc="-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45">
                <a:solidFill>
                  <a:srgbClr val="0D0B28"/>
                </a:solidFill>
                <a:latin typeface="Lucida Sans Unicode"/>
                <a:cs typeface="Lucida Sans Unicode"/>
              </a:rPr>
              <a:t>$299</a:t>
            </a:r>
            <a:r>
              <a:rPr dirty="0" sz="1650" spc="-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earbuds</a:t>
            </a:r>
            <a:r>
              <a:rPr dirty="0" sz="1650" spc="-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04">
                <a:solidFill>
                  <a:srgbClr val="0D0B28"/>
                </a:solidFill>
                <a:latin typeface="Lucida Sans Unicode"/>
                <a:cs typeface="Lucida Sans Unicode"/>
              </a:rPr>
              <a:t>+</a:t>
            </a:r>
            <a:r>
              <a:rPr dirty="0" sz="1650" spc="-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60">
                <a:solidFill>
                  <a:srgbClr val="0D0B28"/>
                </a:solidFill>
                <a:latin typeface="Lucida Sans Unicode"/>
                <a:cs typeface="Lucida Sans Unicode"/>
              </a:rPr>
              <a:t>$150</a:t>
            </a:r>
            <a:r>
              <a:rPr dirty="0" sz="1650" spc="-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lavalier</a:t>
            </a:r>
            <a:r>
              <a:rPr dirty="0" sz="1650" spc="-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60">
                <a:solidFill>
                  <a:srgbClr val="0D0B28"/>
                </a:solidFill>
                <a:latin typeface="Lucida Sans Unicode"/>
                <a:cs typeface="Lucida Sans Unicode"/>
              </a:rPr>
              <a:t>mic</a:t>
            </a:r>
            <a:r>
              <a:rPr dirty="0" sz="1650" spc="-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04">
                <a:solidFill>
                  <a:srgbClr val="0D0B28"/>
                </a:solidFill>
                <a:latin typeface="Lucida Sans Unicode"/>
                <a:cs typeface="Lucida Sans Unicode"/>
              </a:rPr>
              <a:t>+</a:t>
            </a:r>
            <a:r>
              <a:rPr dirty="0" sz="1650" spc="-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25">
                <a:solidFill>
                  <a:srgbClr val="0D0B28"/>
                </a:solidFill>
                <a:latin typeface="Lucida Sans Unicode"/>
                <a:cs typeface="Lucida Sans Unicode"/>
              </a:rPr>
              <a:t>$120/yr</a:t>
            </a:r>
            <a:r>
              <a:rPr dirty="0" sz="1650" spc="-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transcription</a:t>
            </a:r>
            <a:r>
              <a:rPr dirty="0" sz="1650" spc="-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40">
                <a:solidFill>
                  <a:srgbClr val="0D0B28"/>
                </a:solidFill>
                <a:latin typeface="Lucida Sans Unicode"/>
                <a:cs typeface="Lucida Sans Unicode"/>
              </a:rPr>
              <a:t>=</a:t>
            </a:r>
            <a:r>
              <a:rPr dirty="0" sz="1650" spc="-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65">
                <a:solidFill>
                  <a:srgbClr val="0D0B28"/>
                </a:solidFill>
                <a:latin typeface="Lucida Sans Unicode"/>
                <a:cs typeface="Lucida Sans Unicode"/>
              </a:rPr>
              <a:t>$569+</a:t>
            </a:r>
            <a:r>
              <a:rPr dirty="0" sz="1650" spc="-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value</a:t>
            </a:r>
            <a:endParaRPr sz="1650">
              <a:latin typeface="Lucida Sans Unicode"/>
              <a:cs typeface="Lucida Sans Unicode"/>
            </a:endParaRPr>
          </a:p>
        </p:txBody>
      </p:sp>
      <p:pic>
        <p:nvPicPr>
          <p:cNvPr id="11" name="object 11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5394" y="9606991"/>
            <a:ext cx="771524" cy="46670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1863" y="476845"/>
            <a:ext cx="762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solidFill>
                  <a:srgbClr val="0D0B28"/>
                </a:solidFill>
                <a:latin typeface="Arial Black"/>
                <a:cs typeface="Arial Black"/>
              </a:rPr>
              <a:t>TRIPODS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197253" y="476845"/>
            <a:ext cx="11341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60">
                <a:solidFill>
                  <a:srgbClr val="0D0B28"/>
                </a:solidFill>
                <a:latin typeface="Arial Black"/>
                <a:cs typeface="Arial Black"/>
              </a:rPr>
              <a:t>August</a:t>
            </a:r>
            <a:r>
              <a:rPr dirty="0" sz="1200" spc="7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20">
                <a:solidFill>
                  <a:srgbClr val="0D0B28"/>
                </a:solidFill>
                <a:latin typeface="Arial Black"/>
                <a:cs typeface="Arial Black"/>
              </a:rPr>
              <a:t>2026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68363" y="476845"/>
            <a:ext cx="7429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0D0B28"/>
                </a:solidFill>
                <a:latin typeface="Arial Black"/>
                <a:cs typeface="Arial Black"/>
              </a:rPr>
              <a:t>Series</a:t>
            </a:r>
            <a:r>
              <a:rPr dirty="0" sz="1200" spc="18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50">
                <a:solidFill>
                  <a:srgbClr val="0D0B28"/>
                </a:solidFill>
                <a:latin typeface="Arial Black"/>
                <a:cs typeface="Arial Black"/>
              </a:rPr>
              <a:t>A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9800" y="1320812"/>
            <a:ext cx="7342505" cy="1739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250" spc="-590">
                <a:solidFill>
                  <a:srgbClr val="0D0B28"/>
                </a:solidFill>
                <a:latin typeface="Arial Black"/>
                <a:cs typeface="Arial Black"/>
              </a:rPr>
              <a:t>Financials</a:t>
            </a:r>
            <a:endParaRPr sz="11250">
              <a:latin typeface="Arial Black"/>
              <a:cs typeface="Arial Black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476500" y="3421856"/>
            <a:ext cx="14859000" cy="3876675"/>
            <a:chOff x="2476500" y="3421856"/>
            <a:chExt cx="14859000" cy="3876675"/>
          </a:xfrm>
        </p:grpSpPr>
        <p:sp>
          <p:nvSpPr>
            <p:cNvPr id="7" name="object 7"/>
            <p:cNvSpPr/>
            <p:nvPr/>
          </p:nvSpPr>
          <p:spPr>
            <a:xfrm>
              <a:off x="2590800" y="7289006"/>
              <a:ext cx="14687550" cy="0"/>
            </a:xfrm>
            <a:custGeom>
              <a:avLst/>
              <a:gdLst/>
              <a:ahLst/>
              <a:cxnLst/>
              <a:rect l="l" t="t" r="r" b="b"/>
              <a:pathLst>
                <a:path w="14687550" h="0">
                  <a:moveTo>
                    <a:pt x="0" y="0"/>
                  </a:moveTo>
                  <a:lnTo>
                    <a:pt x="14687550" y="0"/>
                  </a:lnTo>
                </a:path>
              </a:pathLst>
            </a:custGeom>
            <a:ln w="19050">
              <a:solidFill>
                <a:srgbClr val="0D0B28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476500" y="6324600"/>
              <a:ext cx="114300" cy="964565"/>
            </a:xfrm>
            <a:custGeom>
              <a:avLst/>
              <a:gdLst/>
              <a:ahLst/>
              <a:cxnLst/>
              <a:rect l="l" t="t" r="r" b="b"/>
              <a:pathLst>
                <a:path w="114300" h="964565">
                  <a:moveTo>
                    <a:pt x="0" y="964406"/>
                  </a:moveTo>
                  <a:lnTo>
                    <a:pt x="114300" y="964406"/>
                  </a:lnTo>
                </a:path>
                <a:path w="114300" h="964565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ln w="9525">
              <a:solidFill>
                <a:srgbClr val="0D0B2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590800" y="5350674"/>
              <a:ext cx="13658850" cy="19050"/>
            </a:xfrm>
            <a:custGeom>
              <a:avLst/>
              <a:gdLst/>
              <a:ahLst/>
              <a:cxnLst/>
              <a:rect l="l" t="t" r="r" b="b"/>
              <a:pathLst>
                <a:path w="13658850" h="19050">
                  <a:moveTo>
                    <a:pt x="57150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57150" y="19050"/>
                  </a:lnTo>
                  <a:lnTo>
                    <a:pt x="57150" y="0"/>
                  </a:lnTo>
                  <a:close/>
                </a:path>
                <a:path w="13658850" h="19050">
                  <a:moveTo>
                    <a:pt x="9086850" y="0"/>
                  </a:moveTo>
                  <a:lnTo>
                    <a:pt x="9029700" y="0"/>
                  </a:lnTo>
                  <a:lnTo>
                    <a:pt x="9029700" y="19050"/>
                  </a:lnTo>
                  <a:lnTo>
                    <a:pt x="9086850" y="19050"/>
                  </a:lnTo>
                  <a:lnTo>
                    <a:pt x="9086850" y="0"/>
                  </a:lnTo>
                  <a:close/>
                </a:path>
                <a:path w="13658850" h="19050">
                  <a:moveTo>
                    <a:pt x="9201150" y="0"/>
                  </a:moveTo>
                  <a:lnTo>
                    <a:pt x="9144000" y="0"/>
                  </a:lnTo>
                  <a:lnTo>
                    <a:pt x="9144000" y="19050"/>
                  </a:lnTo>
                  <a:lnTo>
                    <a:pt x="9201150" y="19050"/>
                  </a:lnTo>
                  <a:lnTo>
                    <a:pt x="9201150" y="0"/>
                  </a:lnTo>
                  <a:close/>
                </a:path>
                <a:path w="13658850" h="19050">
                  <a:moveTo>
                    <a:pt x="9315450" y="0"/>
                  </a:moveTo>
                  <a:lnTo>
                    <a:pt x="9258300" y="0"/>
                  </a:lnTo>
                  <a:lnTo>
                    <a:pt x="9258300" y="19050"/>
                  </a:lnTo>
                  <a:lnTo>
                    <a:pt x="9315450" y="19050"/>
                  </a:lnTo>
                  <a:lnTo>
                    <a:pt x="9315450" y="0"/>
                  </a:lnTo>
                  <a:close/>
                </a:path>
                <a:path w="13658850" h="19050">
                  <a:moveTo>
                    <a:pt x="9429750" y="0"/>
                  </a:moveTo>
                  <a:lnTo>
                    <a:pt x="9372600" y="0"/>
                  </a:lnTo>
                  <a:lnTo>
                    <a:pt x="9372600" y="19050"/>
                  </a:lnTo>
                  <a:lnTo>
                    <a:pt x="9429750" y="19050"/>
                  </a:lnTo>
                  <a:lnTo>
                    <a:pt x="9429750" y="0"/>
                  </a:lnTo>
                  <a:close/>
                </a:path>
                <a:path w="13658850" h="19050">
                  <a:moveTo>
                    <a:pt x="9544050" y="0"/>
                  </a:moveTo>
                  <a:lnTo>
                    <a:pt x="9486900" y="0"/>
                  </a:lnTo>
                  <a:lnTo>
                    <a:pt x="9486900" y="19050"/>
                  </a:lnTo>
                  <a:lnTo>
                    <a:pt x="9544050" y="19050"/>
                  </a:lnTo>
                  <a:lnTo>
                    <a:pt x="9544050" y="0"/>
                  </a:lnTo>
                  <a:close/>
                </a:path>
                <a:path w="13658850" h="19050">
                  <a:moveTo>
                    <a:pt x="9658350" y="0"/>
                  </a:moveTo>
                  <a:lnTo>
                    <a:pt x="9601200" y="0"/>
                  </a:lnTo>
                  <a:lnTo>
                    <a:pt x="9601200" y="19050"/>
                  </a:lnTo>
                  <a:lnTo>
                    <a:pt x="9658350" y="19050"/>
                  </a:lnTo>
                  <a:lnTo>
                    <a:pt x="9658350" y="0"/>
                  </a:lnTo>
                  <a:close/>
                </a:path>
                <a:path w="13658850" h="19050">
                  <a:moveTo>
                    <a:pt x="9772650" y="0"/>
                  </a:moveTo>
                  <a:lnTo>
                    <a:pt x="9715500" y="0"/>
                  </a:lnTo>
                  <a:lnTo>
                    <a:pt x="9715500" y="19050"/>
                  </a:lnTo>
                  <a:lnTo>
                    <a:pt x="9772650" y="19050"/>
                  </a:lnTo>
                  <a:lnTo>
                    <a:pt x="9772650" y="0"/>
                  </a:lnTo>
                  <a:close/>
                </a:path>
                <a:path w="13658850" h="19050">
                  <a:moveTo>
                    <a:pt x="9886950" y="0"/>
                  </a:moveTo>
                  <a:lnTo>
                    <a:pt x="9829800" y="0"/>
                  </a:lnTo>
                  <a:lnTo>
                    <a:pt x="9829800" y="19050"/>
                  </a:lnTo>
                  <a:lnTo>
                    <a:pt x="9886950" y="19050"/>
                  </a:lnTo>
                  <a:lnTo>
                    <a:pt x="9886950" y="0"/>
                  </a:lnTo>
                  <a:close/>
                </a:path>
                <a:path w="13658850" h="19050">
                  <a:moveTo>
                    <a:pt x="12058650" y="0"/>
                  </a:moveTo>
                  <a:lnTo>
                    <a:pt x="12001500" y="0"/>
                  </a:lnTo>
                  <a:lnTo>
                    <a:pt x="12001500" y="19050"/>
                  </a:lnTo>
                  <a:lnTo>
                    <a:pt x="12058650" y="19050"/>
                  </a:lnTo>
                  <a:lnTo>
                    <a:pt x="12058650" y="0"/>
                  </a:lnTo>
                  <a:close/>
                </a:path>
                <a:path w="13658850" h="19050">
                  <a:moveTo>
                    <a:pt x="12172950" y="0"/>
                  </a:moveTo>
                  <a:lnTo>
                    <a:pt x="12115800" y="0"/>
                  </a:lnTo>
                  <a:lnTo>
                    <a:pt x="12115800" y="19050"/>
                  </a:lnTo>
                  <a:lnTo>
                    <a:pt x="12172950" y="19050"/>
                  </a:lnTo>
                  <a:lnTo>
                    <a:pt x="12172950" y="0"/>
                  </a:lnTo>
                  <a:close/>
                </a:path>
                <a:path w="13658850" h="19050">
                  <a:moveTo>
                    <a:pt x="12287250" y="0"/>
                  </a:moveTo>
                  <a:lnTo>
                    <a:pt x="12230100" y="0"/>
                  </a:lnTo>
                  <a:lnTo>
                    <a:pt x="12230100" y="19050"/>
                  </a:lnTo>
                  <a:lnTo>
                    <a:pt x="12287250" y="19050"/>
                  </a:lnTo>
                  <a:lnTo>
                    <a:pt x="12287250" y="0"/>
                  </a:lnTo>
                  <a:close/>
                </a:path>
                <a:path w="13658850" h="19050">
                  <a:moveTo>
                    <a:pt x="12401550" y="0"/>
                  </a:moveTo>
                  <a:lnTo>
                    <a:pt x="12344400" y="0"/>
                  </a:lnTo>
                  <a:lnTo>
                    <a:pt x="12344400" y="19050"/>
                  </a:lnTo>
                  <a:lnTo>
                    <a:pt x="12401550" y="19050"/>
                  </a:lnTo>
                  <a:lnTo>
                    <a:pt x="12401550" y="0"/>
                  </a:lnTo>
                  <a:close/>
                </a:path>
                <a:path w="13658850" h="19050">
                  <a:moveTo>
                    <a:pt x="12515850" y="0"/>
                  </a:moveTo>
                  <a:lnTo>
                    <a:pt x="12458700" y="0"/>
                  </a:lnTo>
                  <a:lnTo>
                    <a:pt x="12458700" y="19050"/>
                  </a:lnTo>
                  <a:lnTo>
                    <a:pt x="12515850" y="19050"/>
                  </a:lnTo>
                  <a:lnTo>
                    <a:pt x="12515850" y="0"/>
                  </a:lnTo>
                  <a:close/>
                </a:path>
                <a:path w="13658850" h="19050">
                  <a:moveTo>
                    <a:pt x="12630150" y="0"/>
                  </a:moveTo>
                  <a:lnTo>
                    <a:pt x="12573000" y="0"/>
                  </a:lnTo>
                  <a:lnTo>
                    <a:pt x="12573000" y="19050"/>
                  </a:lnTo>
                  <a:lnTo>
                    <a:pt x="12630150" y="19050"/>
                  </a:lnTo>
                  <a:lnTo>
                    <a:pt x="12630150" y="0"/>
                  </a:lnTo>
                  <a:close/>
                </a:path>
                <a:path w="13658850" h="19050">
                  <a:moveTo>
                    <a:pt x="12744450" y="0"/>
                  </a:moveTo>
                  <a:lnTo>
                    <a:pt x="12687300" y="0"/>
                  </a:lnTo>
                  <a:lnTo>
                    <a:pt x="12687300" y="19050"/>
                  </a:lnTo>
                  <a:lnTo>
                    <a:pt x="12744450" y="19050"/>
                  </a:lnTo>
                  <a:lnTo>
                    <a:pt x="12744450" y="0"/>
                  </a:lnTo>
                  <a:close/>
                </a:path>
                <a:path w="13658850" h="19050">
                  <a:moveTo>
                    <a:pt x="12858750" y="0"/>
                  </a:moveTo>
                  <a:lnTo>
                    <a:pt x="12801600" y="0"/>
                  </a:lnTo>
                  <a:lnTo>
                    <a:pt x="12801600" y="19050"/>
                  </a:lnTo>
                  <a:lnTo>
                    <a:pt x="12858750" y="19050"/>
                  </a:lnTo>
                  <a:lnTo>
                    <a:pt x="12858750" y="0"/>
                  </a:lnTo>
                  <a:close/>
                </a:path>
                <a:path w="13658850" h="19050">
                  <a:moveTo>
                    <a:pt x="12973050" y="0"/>
                  </a:moveTo>
                  <a:lnTo>
                    <a:pt x="12915900" y="0"/>
                  </a:lnTo>
                  <a:lnTo>
                    <a:pt x="12915900" y="19050"/>
                  </a:lnTo>
                  <a:lnTo>
                    <a:pt x="12973050" y="19050"/>
                  </a:lnTo>
                  <a:lnTo>
                    <a:pt x="12973050" y="0"/>
                  </a:lnTo>
                  <a:close/>
                </a:path>
                <a:path w="13658850" h="19050">
                  <a:moveTo>
                    <a:pt x="13087350" y="0"/>
                  </a:moveTo>
                  <a:lnTo>
                    <a:pt x="13030200" y="0"/>
                  </a:lnTo>
                  <a:lnTo>
                    <a:pt x="13030200" y="19050"/>
                  </a:lnTo>
                  <a:lnTo>
                    <a:pt x="13087350" y="19050"/>
                  </a:lnTo>
                  <a:lnTo>
                    <a:pt x="13087350" y="0"/>
                  </a:lnTo>
                  <a:close/>
                </a:path>
                <a:path w="13658850" h="19050">
                  <a:moveTo>
                    <a:pt x="13201650" y="0"/>
                  </a:moveTo>
                  <a:lnTo>
                    <a:pt x="13144500" y="0"/>
                  </a:lnTo>
                  <a:lnTo>
                    <a:pt x="13144500" y="19050"/>
                  </a:lnTo>
                  <a:lnTo>
                    <a:pt x="13201650" y="19050"/>
                  </a:lnTo>
                  <a:lnTo>
                    <a:pt x="13201650" y="0"/>
                  </a:lnTo>
                  <a:close/>
                </a:path>
                <a:path w="13658850" h="19050">
                  <a:moveTo>
                    <a:pt x="13315950" y="0"/>
                  </a:moveTo>
                  <a:lnTo>
                    <a:pt x="13258800" y="0"/>
                  </a:lnTo>
                  <a:lnTo>
                    <a:pt x="13258800" y="19050"/>
                  </a:lnTo>
                  <a:lnTo>
                    <a:pt x="13315950" y="19050"/>
                  </a:lnTo>
                  <a:lnTo>
                    <a:pt x="13315950" y="0"/>
                  </a:lnTo>
                  <a:close/>
                </a:path>
                <a:path w="13658850" h="19050">
                  <a:moveTo>
                    <a:pt x="13430250" y="0"/>
                  </a:moveTo>
                  <a:lnTo>
                    <a:pt x="13373100" y="0"/>
                  </a:lnTo>
                  <a:lnTo>
                    <a:pt x="13373100" y="19050"/>
                  </a:lnTo>
                  <a:lnTo>
                    <a:pt x="13430250" y="19050"/>
                  </a:lnTo>
                  <a:lnTo>
                    <a:pt x="13430250" y="0"/>
                  </a:lnTo>
                  <a:close/>
                </a:path>
                <a:path w="13658850" h="19050">
                  <a:moveTo>
                    <a:pt x="13544550" y="0"/>
                  </a:moveTo>
                  <a:lnTo>
                    <a:pt x="13487400" y="0"/>
                  </a:lnTo>
                  <a:lnTo>
                    <a:pt x="13487400" y="19050"/>
                  </a:lnTo>
                  <a:lnTo>
                    <a:pt x="13544550" y="19050"/>
                  </a:lnTo>
                  <a:lnTo>
                    <a:pt x="13544550" y="0"/>
                  </a:lnTo>
                  <a:close/>
                </a:path>
                <a:path w="13658850" h="19050">
                  <a:moveTo>
                    <a:pt x="13658850" y="0"/>
                  </a:moveTo>
                  <a:lnTo>
                    <a:pt x="13601700" y="0"/>
                  </a:lnTo>
                  <a:lnTo>
                    <a:pt x="13601700" y="19050"/>
                  </a:lnTo>
                  <a:lnTo>
                    <a:pt x="13658850" y="19050"/>
                  </a:lnTo>
                  <a:lnTo>
                    <a:pt x="13658850" y="0"/>
                  </a:lnTo>
                  <a:close/>
                </a:path>
              </a:pathLst>
            </a:custGeom>
            <a:solidFill>
              <a:srgbClr val="0D0B28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476500" y="5360193"/>
              <a:ext cx="114300" cy="0"/>
            </a:xfrm>
            <a:custGeom>
              <a:avLst/>
              <a:gdLst/>
              <a:ahLst/>
              <a:cxnLst/>
              <a:rect l="l" t="t" r="r" b="b"/>
              <a:pathLst>
                <a:path w="114300" h="0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ln w="9525">
              <a:solidFill>
                <a:srgbClr val="0D0B2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590800" y="4386274"/>
              <a:ext cx="12858750" cy="19050"/>
            </a:xfrm>
            <a:custGeom>
              <a:avLst/>
              <a:gdLst/>
              <a:ahLst/>
              <a:cxnLst/>
              <a:rect l="l" t="t" r="r" b="b"/>
              <a:pathLst>
                <a:path w="12858750" h="19050">
                  <a:moveTo>
                    <a:pt x="57150" y="0"/>
                  </a:moveTo>
                  <a:lnTo>
                    <a:pt x="0" y="0"/>
                  </a:lnTo>
                  <a:lnTo>
                    <a:pt x="0" y="19050"/>
                  </a:lnTo>
                  <a:lnTo>
                    <a:pt x="57150" y="19050"/>
                  </a:lnTo>
                  <a:lnTo>
                    <a:pt x="57150" y="0"/>
                  </a:lnTo>
                  <a:close/>
                </a:path>
                <a:path w="12858750" h="19050">
                  <a:moveTo>
                    <a:pt x="12058650" y="0"/>
                  </a:moveTo>
                  <a:lnTo>
                    <a:pt x="12001500" y="0"/>
                  </a:lnTo>
                  <a:lnTo>
                    <a:pt x="12001500" y="19050"/>
                  </a:lnTo>
                  <a:lnTo>
                    <a:pt x="12058650" y="19050"/>
                  </a:lnTo>
                  <a:lnTo>
                    <a:pt x="12058650" y="0"/>
                  </a:lnTo>
                  <a:close/>
                </a:path>
                <a:path w="12858750" h="19050">
                  <a:moveTo>
                    <a:pt x="12172950" y="0"/>
                  </a:moveTo>
                  <a:lnTo>
                    <a:pt x="12115800" y="0"/>
                  </a:lnTo>
                  <a:lnTo>
                    <a:pt x="12115800" y="19050"/>
                  </a:lnTo>
                  <a:lnTo>
                    <a:pt x="12172950" y="19050"/>
                  </a:lnTo>
                  <a:lnTo>
                    <a:pt x="12172950" y="0"/>
                  </a:lnTo>
                  <a:close/>
                </a:path>
                <a:path w="12858750" h="19050">
                  <a:moveTo>
                    <a:pt x="12287250" y="0"/>
                  </a:moveTo>
                  <a:lnTo>
                    <a:pt x="12230100" y="0"/>
                  </a:lnTo>
                  <a:lnTo>
                    <a:pt x="12230100" y="19050"/>
                  </a:lnTo>
                  <a:lnTo>
                    <a:pt x="12287250" y="19050"/>
                  </a:lnTo>
                  <a:lnTo>
                    <a:pt x="12287250" y="0"/>
                  </a:lnTo>
                  <a:close/>
                </a:path>
                <a:path w="12858750" h="19050">
                  <a:moveTo>
                    <a:pt x="12401550" y="0"/>
                  </a:moveTo>
                  <a:lnTo>
                    <a:pt x="12344400" y="0"/>
                  </a:lnTo>
                  <a:lnTo>
                    <a:pt x="12344400" y="19050"/>
                  </a:lnTo>
                  <a:lnTo>
                    <a:pt x="12401550" y="19050"/>
                  </a:lnTo>
                  <a:lnTo>
                    <a:pt x="12401550" y="0"/>
                  </a:lnTo>
                  <a:close/>
                </a:path>
                <a:path w="12858750" h="19050">
                  <a:moveTo>
                    <a:pt x="12515850" y="0"/>
                  </a:moveTo>
                  <a:lnTo>
                    <a:pt x="12458700" y="0"/>
                  </a:lnTo>
                  <a:lnTo>
                    <a:pt x="12458700" y="19050"/>
                  </a:lnTo>
                  <a:lnTo>
                    <a:pt x="12515850" y="19050"/>
                  </a:lnTo>
                  <a:lnTo>
                    <a:pt x="12515850" y="0"/>
                  </a:lnTo>
                  <a:close/>
                </a:path>
                <a:path w="12858750" h="19050">
                  <a:moveTo>
                    <a:pt x="12630150" y="0"/>
                  </a:moveTo>
                  <a:lnTo>
                    <a:pt x="12573000" y="0"/>
                  </a:lnTo>
                  <a:lnTo>
                    <a:pt x="12573000" y="19050"/>
                  </a:lnTo>
                  <a:lnTo>
                    <a:pt x="12630150" y="19050"/>
                  </a:lnTo>
                  <a:lnTo>
                    <a:pt x="12630150" y="0"/>
                  </a:lnTo>
                  <a:close/>
                </a:path>
                <a:path w="12858750" h="19050">
                  <a:moveTo>
                    <a:pt x="12744450" y="0"/>
                  </a:moveTo>
                  <a:lnTo>
                    <a:pt x="12687300" y="0"/>
                  </a:lnTo>
                  <a:lnTo>
                    <a:pt x="12687300" y="19050"/>
                  </a:lnTo>
                  <a:lnTo>
                    <a:pt x="12744450" y="19050"/>
                  </a:lnTo>
                  <a:lnTo>
                    <a:pt x="12744450" y="0"/>
                  </a:lnTo>
                  <a:close/>
                </a:path>
                <a:path w="12858750" h="19050">
                  <a:moveTo>
                    <a:pt x="12858750" y="0"/>
                  </a:moveTo>
                  <a:lnTo>
                    <a:pt x="12801600" y="0"/>
                  </a:lnTo>
                  <a:lnTo>
                    <a:pt x="12801600" y="19050"/>
                  </a:lnTo>
                  <a:lnTo>
                    <a:pt x="12858750" y="19050"/>
                  </a:lnTo>
                  <a:lnTo>
                    <a:pt x="12858750" y="0"/>
                  </a:lnTo>
                  <a:close/>
                </a:path>
              </a:pathLst>
            </a:custGeom>
            <a:solidFill>
              <a:srgbClr val="0D0B28">
                <a:alpha val="1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2476500" y="4395787"/>
              <a:ext cx="114300" cy="0"/>
            </a:xfrm>
            <a:custGeom>
              <a:avLst/>
              <a:gdLst/>
              <a:ahLst/>
              <a:cxnLst/>
              <a:rect l="l" t="t" r="r" b="b"/>
              <a:pathLst>
                <a:path w="114300" h="0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ln w="9525">
              <a:solidFill>
                <a:srgbClr val="0D0B2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590800" y="3431381"/>
              <a:ext cx="14687550" cy="0"/>
            </a:xfrm>
            <a:custGeom>
              <a:avLst/>
              <a:gdLst/>
              <a:ahLst/>
              <a:cxnLst/>
              <a:rect l="l" t="t" r="r" b="b"/>
              <a:pathLst>
                <a:path w="14687550" h="0">
                  <a:moveTo>
                    <a:pt x="0" y="0"/>
                  </a:moveTo>
                  <a:lnTo>
                    <a:pt x="14687550" y="0"/>
                  </a:lnTo>
                </a:path>
              </a:pathLst>
            </a:custGeom>
            <a:ln w="19050">
              <a:solidFill>
                <a:srgbClr val="0D0B28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2476500" y="3429000"/>
              <a:ext cx="14859000" cy="3857625"/>
            </a:xfrm>
            <a:custGeom>
              <a:avLst/>
              <a:gdLst/>
              <a:ahLst/>
              <a:cxnLst/>
              <a:rect l="l" t="t" r="r" b="b"/>
              <a:pathLst>
                <a:path w="14859000" h="3857625">
                  <a:moveTo>
                    <a:pt x="0" y="2381"/>
                  </a:moveTo>
                  <a:lnTo>
                    <a:pt x="114300" y="2381"/>
                  </a:lnTo>
                </a:path>
                <a:path w="14859000" h="3857625">
                  <a:moveTo>
                    <a:pt x="114300" y="0"/>
                  </a:moveTo>
                  <a:lnTo>
                    <a:pt x="114300" y="3857625"/>
                  </a:lnTo>
                </a:path>
                <a:path w="14859000" h="3857625">
                  <a:moveTo>
                    <a:pt x="114300" y="2895600"/>
                  </a:moveTo>
                  <a:lnTo>
                    <a:pt x="14859000" y="2895600"/>
                  </a:lnTo>
                </a:path>
              </a:pathLst>
            </a:custGeom>
            <a:ln w="9525">
              <a:solidFill>
                <a:srgbClr val="0D0B2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862262" y="3817149"/>
              <a:ext cx="12545695" cy="2507615"/>
            </a:xfrm>
            <a:custGeom>
              <a:avLst/>
              <a:gdLst/>
              <a:ahLst/>
              <a:cxnLst/>
              <a:rect l="l" t="t" r="r" b="b"/>
              <a:pathLst>
                <a:path w="12545694" h="2507615">
                  <a:moveTo>
                    <a:pt x="752462" y="2507462"/>
                  </a:moveTo>
                  <a:lnTo>
                    <a:pt x="730961" y="2469235"/>
                  </a:lnTo>
                  <a:lnTo>
                    <a:pt x="691921" y="2450884"/>
                  </a:lnTo>
                  <a:lnTo>
                    <a:pt x="677075" y="2449588"/>
                  </a:lnTo>
                  <a:lnTo>
                    <a:pt x="75399" y="2449588"/>
                  </a:lnTo>
                  <a:lnTo>
                    <a:pt x="33058" y="2460891"/>
                  </a:lnTo>
                  <a:lnTo>
                    <a:pt x="5003" y="2490990"/>
                  </a:lnTo>
                  <a:lnTo>
                    <a:pt x="0" y="2507462"/>
                  </a:lnTo>
                  <a:lnTo>
                    <a:pt x="752462" y="2507462"/>
                  </a:lnTo>
                  <a:close/>
                </a:path>
                <a:path w="12545694" h="2507615">
                  <a:moveTo>
                    <a:pt x="3696487" y="2352217"/>
                  </a:moveTo>
                  <a:lnTo>
                    <a:pt x="3683647" y="2309863"/>
                  </a:lnTo>
                  <a:lnTo>
                    <a:pt x="3649446" y="2281809"/>
                  </a:lnTo>
                  <a:lnTo>
                    <a:pt x="3620274" y="2275992"/>
                  </a:lnTo>
                  <a:lnTo>
                    <a:pt x="3018637" y="2275992"/>
                  </a:lnTo>
                  <a:lnTo>
                    <a:pt x="2976283" y="2288832"/>
                  </a:lnTo>
                  <a:lnTo>
                    <a:pt x="2948228" y="2323046"/>
                  </a:lnTo>
                  <a:lnTo>
                    <a:pt x="2942425" y="2352217"/>
                  </a:lnTo>
                  <a:lnTo>
                    <a:pt x="2942437" y="2507450"/>
                  </a:lnTo>
                  <a:lnTo>
                    <a:pt x="3696474" y="2507450"/>
                  </a:lnTo>
                  <a:lnTo>
                    <a:pt x="3696487" y="2352217"/>
                  </a:lnTo>
                  <a:close/>
                </a:path>
                <a:path w="12545694" h="2507615">
                  <a:moveTo>
                    <a:pt x="6649237" y="1980907"/>
                  </a:moveTo>
                  <a:lnTo>
                    <a:pt x="6636398" y="1938578"/>
                  </a:lnTo>
                  <a:lnTo>
                    <a:pt x="6602196" y="1910499"/>
                  </a:lnTo>
                  <a:lnTo>
                    <a:pt x="6573025" y="1904707"/>
                  </a:lnTo>
                  <a:lnTo>
                    <a:pt x="5971387" y="1904707"/>
                  </a:lnTo>
                  <a:lnTo>
                    <a:pt x="5929033" y="1917547"/>
                  </a:lnTo>
                  <a:lnTo>
                    <a:pt x="5900979" y="1951748"/>
                  </a:lnTo>
                  <a:lnTo>
                    <a:pt x="5895175" y="1980907"/>
                  </a:lnTo>
                  <a:lnTo>
                    <a:pt x="5895187" y="2507462"/>
                  </a:lnTo>
                  <a:lnTo>
                    <a:pt x="6649225" y="2507462"/>
                  </a:lnTo>
                  <a:lnTo>
                    <a:pt x="6649237" y="1980907"/>
                  </a:lnTo>
                  <a:close/>
                </a:path>
                <a:path w="12545694" h="2507615">
                  <a:moveTo>
                    <a:pt x="9592475" y="2507450"/>
                  </a:moveTo>
                  <a:lnTo>
                    <a:pt x="9592462" y="1233512"/>
                  </a:lnTo>
                  <a:lnTo>
                    <a:pt x="9579635" y="1191145"/>
                  </a:lnTo>
                  <a:lnTo>
                    <a:pt x="9545409" y="1163104"/>
                  </a:lnTo>
                  <a:lnTo>
                    <a:pt x="9516275" y="1157287"/>
                  </a:lnTo>
                  <a:lnTo>
                    <a:pt x="8914600" y="1157287"/>
                  </a:lnTo>
                  <a:lnTo>
                    <a:pt x="8872258" y="1170127"/>
                  </a:lnTo>
                  <a:lnTo>
                    <a:pt x="8844191" y="1204341"/>
                  </a:lnTo>
                  <a:lnTo>
                    <a:pt x="8838400" y="1233512"/>
                  </a:lnTo>
                  <a:lnTo>
                    <a:pt x="8838400" y="2507450"/>
                  </a:lnTo>
                  <a:lnTo>
                    <a:pt x="9592475" y="2507450"/>
                  </a:lnTo>
                  <a:close/>
                </a:path>
                <a:path w="12545694" h="2507615">
                  <a:moveTo>
                    <a:pt x="12545251" y="76212"/>
                  </a:moveTo>
                  <a:lnTo>
                    <a:pt x="12532385" y="33870"/>
                  </a:lnTo>
                  <a:lnTo>
                    <a:pt x="12498159" y="5803"/>
                  </a:lnTo>
                  <a:lnTo>
                    <a:pt x="12469025" y="0"/>
                  </a:lnTo>
                  <a:lnTo>
                    <a:pt x="11867350" y="0"/>
                  </a:lnTo>
                  <a:lnTo>
                    <a:pt x="11825008" y="12852"/>
                  </a:lnTo>
                  <a:lnTo>
                    <a:pt x="11796941" y="47053"/>
                  </a:lnTo>
                  <a:lnTo>
                    <a:pt x="11791150" y="2507450"/>
                  </a:lnTo>
                  <a:lnTo>
                    <a:pt x="12545225" y="2507450"/>
                  </a:lnTo>
                  <a:lnTo>
                    <a:pt x="12545251" y="76212"/>
                  </a:lnTo>
                  <a:close/>
                </a:path>
              </a:pathLst>
            </a:custGeom>
            <a:solidFill>
              <a:srgbClr val="0D0B2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701288" y="4820132"/>
              <a:ext cx="12534900" cy="1504950"/>
            </a:xfrm>
            <a:custGeom>
              <a:avLst/>
              <a:gdLst/>
              <a:ahLst/>
              <a:cxnLst/>
              <a:rect l="l" t="t" r="r" b="b"/>
              <a:pathLst>
                <a:path w="12534900" h="1504950">
                  <a:moveTo>
                    <a:pt x="731774" y="1504467"/>
                  </a:moveTo>
                  <a:lnTo>
                    <a:pt x="695871" y="1485112"/>
                  </a:lnTo>
                  <a:lnTo>
                    <a:pt x="666699" y="1481328"/>
                  </a:lnTo>
                  <a:lnTo>
                    <a:pt x="65062" y="1481328"/>
                  </a:lnTo>
                  <a:lnTo>
                    <a:pt x="22707" y="1489710"/>
                  </a:lnTo>
                  <a:lnTo>
                    <a:pt x="0" y="1504467"/>
                  </a:lnTo>
                  <a:lnTo>
                    <a:pt x="731774" y="1504467"/>
                  </a:lnTo>
                  <a:close/>
                </a:path>
                <a:path w="12534900" h="1504950">
                  <a:moveTo>
                    <a:pt x="3686149" y="1504467"/>
                  </a:moveTo>
                  <a:lnTo>
                    <a:pt x="3682860" y="1466011"/>
                  </a:lnTo>
                  <a:lnTo>
                    <a:pt x="3658260" y="1429169"/>
                  </a:lnTo>
                  <a:lnTo>
                    <a:pt x="3617442" y="1412265"/>
                  </a:lnTo>
                  <a:lnTo>
                    <a:pt x="3609949" y="1411884"/>
                  </a:lnTo>
                  <a:lnTo>
                    <a:pt x="3008274" y="1411884"/>
                  </a:lnTo>
                  <a:lnTo>
                    <a:pt x="2965932" y="1424736"/>
                  </a:lnTo>
                  <a:lnTo>
                    <a:pt x="2937865" y="1458937"/>
                  </a:lnTo>
                  <a:lnTo>
                    <a:pt x="2932074" y="1488109"/>
                  </a:lnTo>
                  <a:lnTo>
                    <a:pt x="2932074" y="1504467"/>
                  </a:lnTo>
                  <a:lnTo>
                    <a:pt x="3686149" y="1504467"/>
                  </a:lnTo>
                  <a:close/>
                </a:path>
                <a:path w="12534900" h="1504950">
                  <a:moveTo>
                    <a:pt x="6638899" y="1504480"/>
                  </a:moveTo>
                  <a:lnTo>
                    <a:pt x="6638887" y="1249413"/>
                  </a:lnTo>
                  <a:lnTo>
                    <a:pt x="6626060" y="1207058"/>
                  </a:lnTo>
                  <a:lnTo>
                    <a:pt x="6591833" y="1179004"/>
                  </a:lnTo>
                  <a:lnTo>
                    <a:pt x="6562699" y="1173200"/>
                  </a:lnTo>
                  <a:lnTo>
                    <a:pt x="5961024" y="1173200"/>
                  </a:lnTo>
                  <a:lnTo>
                    <a:pt x="5918682" y="1186040"/>
                  </a:lnTo>
                  <a:lnTo>
                    <a:pt x="5890615" y="1220241"/>
                  </a:lnTo>
                  <a:lnTo>
                    <a:pt x="5884824" y="1249413"/>
                  </a:lnTo>
                  <a:lnTo>
                    <a:pt x="5884824" y="1504480"/>
                  </a:lnTo>
                  <a:lnTo>
                    <a:pt x="6638899" y="1504480"/>
                  </a:lnTo>
                  <a:close/>
                </a:path>
                <a:path w="12534900" h="1504950">
                  <a:moveTo>
                    <a:pt x="9591675" y="770572"/>
                  </a:moveTo>
                  <a:lnTo>
                    <a:pt x="9578797" y="728243"/>
                  </a:lnTo>
                  <a:lnTo>
                    <a:pt x="9544583" y="700201"/>
                  </a:lnTo>
                  <a:lnTo>
                    <a:pt x="9515450" y="694372"/>
                  </a:lnTo>
                  <a:lnTo>
                    <a:pt x="8913774" y="694372"/>
                  </a:lnTo>
                  <a:lnTo>
                    <a:pt x="8871433" y="707212"/>
                  </a:lnTo>
                  <a:lnTo>
                    <a:pt x="8843366" y="741438"/>
                  </a:lnTo>
                  <a:lnTo>
                    <a:pt x="8837574" y="1504467"/>
                  </a:lnTo>
                  <a:lnTo>
                    <a:pt x="9591650" y="1504467"/>
                  </a:lnTo>
                  <a:lnTo>
                    <a:pt x="9591675" y="770572"/>
                  </a:lnTo>
                  <a:close/>
                </a:path>
                <a:path w="12534900" h="1504950">
                  <a:moveTo>
                    <a:pt x="12534900" y="76212"/>
                  </a:moveTo>
                  <a:lnTo>
                    <a:pt x="12522022" y="33870"/>
                  </a:lnTo>
                  <a:lnTo>
                    <a:pt x="12487821" y="5803"/>
                  </a:lnTo>
                  <a:lnTo>
                    <a:pt x="12458649" y="0"/>
                  </a:lnTo>
                  <a:lnTo>
                    <a:pt x="11857012" y="0"/>
                  </a:lnTo>
                  <a:lnTo>
                    <a:pt x="11814658" y="12839"/>
                  </a:lnTo>
                  <a:lnTo>
                    <a:pt x="11786603" y="47040"/>
                  </a:lnTo>
                  <a:lnTo>
                    <a:pt x="11780812" y="1504467"/>
                  </a:lnTo>
                  <a:lnTo>
                    <a:pt x="12534849" y="1504467"/>
                  </a:lnTo>
                  <a:lnTo>
                    <a:pt x="12534900" y="76212"/>
                  </a:lnTo>
                  <a:close/>
                </a:path>
              </a:pathLst>
            </a:custGeom>
            <a:solidFill>
              <a:srgbClr val="1B185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519142" y="5572366"/>
              <a:ext cx="12546330" cy="815975"/>
            </a:xfrm>
            <a:custGeom>
              <a:avLst/>
              <a:gdLst/>
              <a:ahLst/>
              <a:cxnLst/>
              <a:rect l="l" t="t" r="r" b="b"/>
              <a:pathLst>
                <a:path w="12546330" h="815975">
                  <a:moveTo>
                    <a:pt x="753402" y="752233"/>
                  </a:moveTo>
                  <a:lnTo>
                    <a:pt x="0" y="752233"/>
                  </a:lnTo>
                  <a:lnTo>
                    <a:pt x="25" y="752868"/>
                  </a:lnTo>
                  <a:lnTo>
                    <a:pt x="16929" y="790321"/>
                  </a:lnTo>
                  <a:lnTo>
                    <a:pt x="53784" y="812901"/>
                  </a:lnTo>
                  <a:lnTo>
                    <a:pt x="75869" y="815886"/>
                  </a:lnTo>
                  <a:lnTo>
                    <a:pt x="677545" y="815886"/>
                  </a:lnTo>
                  <a:lnTo>
                    <a:pt x="719874" y="804138"/>
                  </a:lnTo>
                  <a:lnTo>
                    <a:pt x="747915" y="772718"/>
                  </a:lnTo>
                  <a:lnTo>
                    <a:pt x="753402" y="752233"/>
                  </a:lnTo>
                  <a:close/>
                </a:path>
                <a:path w="12546330" h="815975">
                  <a:moveTo>
                    <a:pt x="3696119" y="752233"/>
                  </a:moveTo>
                  <a:lnTo>
                    <a:pt x="2962783" y="752233"/>
                  </a:lnTo>
                  <a:lnTo>
                    <a:pt x="2967596" y="756958"/>
                  </a:lnTo>
                  <a:lnTo>
                    <a:pt x="3006534" y="774217"/>
                  </a:lnTo>
                  <a:lnTo>
                    <a:pt x="3028619" y="776351"/>
                  </a:lnTo>
                  <a:lnTo>
                    <a:pt x="3630295" y="776351"/>
                  </a:lnTo>
                  <a:lnTo>
                    <a:pt x="3672624" y="767918"/>
                  </a:lnTo>
                  <a:lnTo>
                    <a:pt x="3696119" y="752233"/>
                  </a:lnTo>
                  <a:close/>
                </a:path>
                <a:path w="12546330" h="815975">
                  <a:moveTo>
                    <a:pt x="6649707" y="683780"/>
                  </a:moveTo>
                  <a:lnTo>
                    <a:pt x="6636867" y="641451"/>
                  </a:lnTo>
                  <a:lnTo>
                    <a:pt x="6602666" y="613397"/>
                  </a:lnTo>
                  <a:lnTo>
                    <a:pt x="6573494" y="607580"/>
                  </a:lnTo>
                  <a:lnTo>
                    <a:pt x="5971857" y="607580"/>
                  </a:lnTo>
                  <a:lnTo>
                    <a:pt x="5929503" y="620420"/>
                  </a:lnTo>
                  <a:lnTo>
                    <a:pt x="5901448" y="654646"/>
                  </a:lnTo>
                  <a:lnTo>
                    <a:pt x="5895657" y="683780"/>
                  </a:lnTo>
                  <a:lnTo>
                    <a:pt x="5895657" y="752246"/>
                  </a:lnTo>
                  <a:lnTo>
                    <a:pt x="6649694" y="752246"/>
                  </a:lnTo>
                  <a:lnTo>
                    <a:pt x="6649707" y="683780"/>
                  </a:lnTo>
                  <a:close/>
                </a:path>
                <a:path w="12546330" h="815975">
                  <a:moveTo>
                    <a:pt x="9602495" y="442683"/>
                  </a:moveTo>
                  <a:lnTo>
                    <a:pt x="9589618" y="400342"/>
                  </a:lnTo>
                  <a:lnTo>
                    <a:pt x="9555416" y="372275"/>
                  </a:lnTo>
                  <a:lnTo>
                    <a:pt x="9526245" y="366471"/>
                  </a:lnTo>
                  <a:lnTo>
                    <a:pt x="8924607" y="366471"/>
                  </a:lnTo>
                  <a:lnTo>
                    <a:pt x="8882253" y="379310"/>
                  </a:lnTo>
                  <a:lnTo>
                    <a:pt x="8854199" y="413512"/>
                  </a:lnTo>
                  <a:lnTo>
                    <a:pt x="8848407" y="752233"/>
                  </a:lnTo>
                  <a:lnTo>
                    <a:pt x="9602445" y="752233"/>
                  </a:lnTo>
                  <a:lnTo>
                    <a:pt x="9602495" y="442683"/>
                  </a:lnTo>
                  <a:close/>
                </a:path>
                <a:path w="12546330" h="815975">
                  <a:moveTo>
                    <a:pt x="12545720" y="76225"/>
                  </a:moveTo>
                  <a:lnTo>
                    <a:pt x="12532855" y="33870"/>
                  </a:lnTo>
                  <a:lnTo>
                    <a:pt x="12498629" y="5816"/>
                  </a:lnTo>
                  <a:lnTo>
                    <a:pt x="12469495" y="0"/>
                  </a:lnTo>
                  <a:lnTo>
                    <a:pt x="11867820" y="0"/>
                  </a:lnTo>
                  <a:lnTo>
                    <a:pt x="11825478" y="12839"/>
                  </a:lnTo>
                  <a:lnTo>
                    <a:pt x="11797411" y="47053"/>
                  </a:lnTo>
                  <a:lnTo>
                    <a:pt x="11791620" y="752233"/>
                  </a:lnTo>
                  <a:lnTo>
                    <a:pt x="12545695" y="752233"/>
                  </a:lnTo>
                  <a:lnTo>
                    <a:pt x="12545720" y="76225"/>
                  </a:lnTo>
                  <a:close/>
                </a:path>
              </a:pathLst>
            </a:custGeom>
            <a:solidFill>
              <a:srgbClr val="29257D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1797696" y="7114392"/>
            <a:ext cx="615315" cy="322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50" spc="-65">
                <a:solidFill>
                  <a:srgbClr val="0D0B28"/>
                </a:solidFill>
                <a:latin typeface="Lucida Sans Unicode"/>
                <a:cs typeface="Lucida Sans Unicode"/>
              </a:rPr>
              <a:t>-</a:t>
            </a:r>
            <a:r>
              <a:rPr dirty="0" sz="1950" spc="-35">
                <a:solidFill>
                  <a:srgbClr val="0D0B28"/>
                </a:solidFill>
                <a:latin typeface="Lucida Sans Unicode"/>
                <a:cs typeface="Lucida Sans Unicode"/>
              </a:rPr>
              <a:t>200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232075" y="6149975"/>
            <a:ext cx="180975" cy="322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50" spc="-50">
                <a:solidFill>
                  <a:srgbClr val="0D0B28"/>
                </a:solidFill>
                <a:latin typeface="Lucida Sans Unicode"/>
                <a:cs typeface="Lucida Sans Unicode"/>
              </a:rPr>
              <a:t>0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7051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8194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9337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0480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1623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2766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3909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5052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6195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7338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8481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9624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0767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1910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3053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4196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5339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6482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47625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8768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9911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1054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52197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53340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54483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55626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56769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57912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59055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60198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61341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62484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63627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64770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65913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67056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68199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69342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70485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71628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72771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73914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75057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76200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77343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78486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79629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80772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81915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83058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84201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85344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86487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87630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88773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89916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91059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92202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93345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94488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95631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96774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97917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99060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100203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101346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102489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103632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104775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105918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107061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108204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109347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110490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111633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112776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113919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115062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125349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126492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129921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163068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164211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165354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166497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167640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168783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169926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171069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17221200" y="5350668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 txBox="1"/>
          <p:nvPr/>
        </p:nvSpPr>
        <p:spPr>
          <a:xfrm>
            <a:off x="1934152" y="5185587"/>
            <a:ext cx="479425" cy="322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50" spc="-35">
                <a:solidFill>
                  <a:srgbClr val="0D0B28"/>
                </a:solidFill>
                <a:latin typeface="Lucida Sans Unicode"/>
                <a:cs typeface="Lucida Sans Unicode"/>
              </a:rPr>
              <a:t>200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111" name="object 111"/>
          <p:cNvSpPr/>
          <p:nvPr/>
        </p:nvSpPr>
        <p:spPr>
          <a:xfrm>
            <a:off x="27051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28194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29337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30480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31623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32766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33909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35052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36195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37338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38481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39624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40767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41910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43053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44196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45339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46482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47625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48768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49911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51054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52197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53340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54483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55626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56769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57912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59055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60198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61341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62484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63627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64770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65913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67056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68199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69342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70485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71628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72771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73914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75057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76200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77343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78486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79629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80772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81915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83058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84201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85344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86487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87630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88773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89916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91059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92202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93345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94488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95631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96774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97917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99060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100203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101346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102489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103632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104775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105918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107061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108204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109347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110490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111633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112776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113919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115062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116205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117348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118491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119634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120777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121920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123063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124206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125349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126492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127635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128778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129921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131064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132207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133350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134493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135636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136779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137922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139065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140208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141351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142494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143637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144780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155067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156210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157353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158496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159639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160782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161925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163068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164211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165354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166497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167640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168783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169926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171069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17221200" y="4386262"/>
            <a:ext cx="57150" cy="19050"/>
          </a:xfrm>
          <a:custGeom>
            <a:avLst/>
            <a:gdLst/>
            <a:ahLst/>
            <a:cxnLst/>
            <a:rect l="l" t="t" r="r" b="b"/>
            <a:pathLst>
              <a:path w="57150" h="19050">
                <a:moveTo>
                  <a:pt x="57150" y="19050"/>
                </a:moveTo>
                <a:lnTo>
                  <a:pt x="0" y="19050"/>
                </a:lnTo>
                <a:lnTo>
                  <a:pt x="0" y="0"/>
                </a:lnTo>
                <a:lnTo>
                  <a:pt x="57150" y="0"/>
                </a:lnTo>
                <a:lnTo>
                  <a:pt x="57150" y="19050"/>
                </a:lnTo>
                <a:close/>
              </a:path>
            </a:pathLst>
          </a:custGeom>
          <a:solidFill>
            <a:srgbClr val="0D0B28">
              <a:alpha val="1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 txBox="1"/>
          <p:nvPr/>
        </p:nvSpPr>
        <p:spPr>
          <a:xfrm>
            <a:off x="1920778" y="4221170"/>
            <a:ext cx="492759" cy="322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50" spc="-25">
                <a:solidFill>
                  <a:srgbClr val="0D0B28"/>
                </a:solidFill>
                <a:latin typeface="Lucida Sans Unicode"/>
                <a:cs typeface="Lucida Sans Unicode"/>
              </a:rPr>
              <a:t>400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232" name="object 232"/>
          <p:cNvSpPr txBox="1"/>
          <p:nvPr/>
        </p:nvSpPr>
        <p:spPr>
          <a:xfrm>
            <a:off x="1919293" y="3256782"/>
            <a:ext cx="494030" cy="322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50" spc="-25">
                <a:solidFill>
                  <a:srgbClr val="0D0B28"/>
                </a:solidFill>
                <a:latin typeface="Lucida Sans Unicode"/>
                <a:cs typeface="Lucida Sans Unicode"/>
              </a:rPr>
              <a:t>600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233" name="object 233"/>
          <p:cNvSpPr txBox="1"/>
          <p:nvPr/>
        </p:nvSpPr>
        <p:spPr>
          <a:xfrm>
            <a:off x="3114976" y="5815898"/>
            <a:ext cx="247650" cy="322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50" spc="-400">
                <a:solidFill>
                  <a:srgbClr val="0D0B28"/>
                </a:solidFill>
                <a:latin typeface="Lucida Sans Unicode"/>
                <a:cs typeface="Lucida Sans Unicode"/>
              </a:rPr>
              <a:t>12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234" name="object 234"/>
          <p:cNvSpPr txBox="1"/>
          <p:nvPr/>
        </p:nvSpPr>
        <p:spPr>
          <a:xfrm>
            <a:off x="6013020" y="5642285"/>
            <a:ext cx="337820" cy="322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50" spc="-25">
                <a:solidFill>
                  <a:srgbClr val="0D0B28"/>
                </a:solidFill>
                <a:latin typeface="Lucida Sans Unicode"/>
                <a:cs typeface="Lucida Sans Unicode"/>
              </a:rPr>
              <a:t>48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235" name="object 235"/>
          <p:cNvSpPr txBox="1"/>
          <p:nvPr/>
        </p:nvSpPr>
        <p:spPr>
          <a:xfrm>
            <a:off x="8933205" y="5271008"/>
            <a:ext cx="402590" cy="322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50" spc="-285">
                <a:solidFill>
                  <a:srgbClr val="0D0B28"/>
                </a:solidFill>
                <a:latin typeface="Lucida Sans Unicode"/>
                <a:cs typeface="Lucida Sans Unicode"/>
              </a:rPr>
              <a:t>125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236" name="object 236"/>
          <p:cNvSpPr txBox="1"/>
          <p:nvPr/>
        </p:nvSpPr>
        <p:spPr>
          <a:xfrm>
            <a:off x="11837905" y="4523607"/>
            <a:ext cx="480059" cy="322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50" spc="-35">
                <a:solidFill>
                  <a:srgbClr val="0D0B28"/>
                </a:solidFill>
                <a:latin typeface="Lucida Sans Unicode"/>
                <a:cs typeface="Lucida Sans Unicode"/>
              </a:rPr>
              <a:t>280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237" name="object 237"/>
          <p:cNvSpPr txBox="1"/>
          <p:nvPr/>
        </p:nvSpPr>
        <p:spPr>
          <a:xfrm>
            <a:off x="14791025" y="3366313"/>
            <a:ext cx="479425" cy="322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50" spc="-35">
                <a:solidFill>
                  <a:srgbClr val="0D0B28"/>
                </a:solidFill>
                <a:latin typeface="Lucida Sans Unicode"/>
                <a:cs typeface="Lucida Sans Unicode"/>
              </a:rPr>
              <a:t>520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238" name="object 238"/>
          <p:cNvSpPr txBox="1"/>
          <p:nvPr/>
        </p:nvSpPr>
        <p:spPr>
          <a:xfrm>
            <a:off x="3872467" y="5850615"/>
            <a:ext cx="389890" cy="322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50" spc="-65">
                <a:solidFill>
                  <a:srgbClr val="0D0B28"/>
                </a:solidFill>
                <a:latin typeface="Lucida Sans Unicode"/>
                <a:cs typeface="Lucida Sans Unicode"/>
              </a:rPr>
              <a:t>4.8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239" name="object 239"/>
          <p:cNvSpPr txBox="1"/>
          <p:nvPr/>
        </p:nvSpPr>
        <p:spPr>
          <a:xfrm>
            <a:off x="6782863" y="5781182"/>
            <a:ext cx="455295" cy="322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50" spc="-229">
                <a:solidFill>
                  <a:srgbClr val="0D0B28"/>
                </a:solidFill>
                <a:latin typeface="Lucida Sans Unicode"/>
                <a:cs typeface="Lucida Sans Unicode"/>
              </a:rPr>
              <a:t>19.2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240" name="object 240"/>
          <p:cNvSpPr txBox="1"/>
          <p:nvPr/>
        </p:nvSpPr>
        <p:spPr>
          <a:xfrm>
            <a:off x="9700076" y="5542493"/>
            <a:ext cx="526415" cy="322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50" spc="-90">
                <a:solidFill>
                  <a:srgbClr val="0D0B28"/>
                </a:solidFill>
                <a:latin typeface="Lucida Sans Unicode"/>
                <a:cs typeface="Lucida Sans Unicode"/>
              </a:rPr>
              <a:t>68.7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241" name="object 241"/>
          <p:cNvSpPr txBox="1"/>
          <p:nvPr/>
        </p:nvSpPr>
        <p:spPr>
          <a:xfrm>
            <a:off x="15662684" y="4369287"/>
            <a:ext cx="393065" cy="322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50" spc="-310">
                <a:solidFill>
                  <a:srgbClr val="0D0B28"/>
                </a:solidFill>
                <a:latin typeface="Lucida Sans Unicode"/>
                <a:cs typeface="Lucida Sans Unicode"/>
              </a:rPr>
              <a:t>312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242" name="object 242"/>
          <p:cNvSpPr txBox="1"/>
          <p:nvPr/>
        </p:nvSpPr>
        <p:spPr>
          <a:xfrm>
            <a:off x="4605162" y="6524132"/>
            <a:ext cx="581660" cy="322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50" spc="-65">
                <a:solidFill>
                  <a:srgbClr val="0D0B28"/>
                </a:solidFill>
                <a:latin typeface="Lucida Sans Unicode"/>
                <a:cs typeface="Lucida Sans Unicode"/>
              </a:rPr>
              <a:t>-</a:t>
            </a:r>
            <a:r>
              <a:rPr dirty="0" sz="1950" spc="-285">
                <a:solidFill>
                  <a:srgbClr val="0D0B28"/>
                </a:solidFill>
                <a:latin typeface="Lucida Sans Unicode"/>
                <a:cs typeface="Lucida Sans Unicode"/>
              </a:rPr>
              <a:t>13.2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243" name="object 243"/>
          <p:cNvSpPr txBox="1"/>
          <p:nvPr/>
        </p:nvSpPr>
        <p:spPr>
          <a:xfrm>
            <a:off x="7689910" y="6484599"/>
            <a:ext cx="317500" cy="322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50" spc="-65">
                <a:solidFill>
                  <a:srgbClr val="0D0B28"/>
                </a:solidFill>
                <a:latin typeface="Lucida Sans Unicode"/>
                <a:cs typeface="Lucida Sans Unicode"/>
              </a:rPr>
              <a:t>-</a:t>
            </a:r>
            <a:r>
              <a:rPr dirty="0" sz="1950" spc="-50">
                <a:solidFill>
                  <a:srgbClr val="0D0B28"/>
                </a:solidFill>
                <a:latin typeface="Lucida Sans Unicode"/>
                <a:cs typeface="Lucida Sans Unicode"/>
              </a:rPr>
              <a:t>5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244" name="object 244"/>
          <p:cNvSpPr txBox="1"/>
          <p:nvPr/>
        </p:nvSpPr>
        <p:spPr>
          <a:xfrm>
            <a:off x="10628445" y="5729091"/>
            <a:ext cx="327025" cy="322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50" spc="-25">
                <a:solidFill>
                  <a:srgbClr val="0D0B28"/>
                </a:solidFill>
                <a:latin typeface="Lucida Sans Unicode"/>
                <a:cs typeface="Lucida Sans Unicode"/>
              </a:rPr>
              <a:t>30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245" name="object 245"/>
          <p:cNvSpPr txBox="1"/>
          <p:nvPr/>
        </p:nvSpPr>
        <p:spPr>
          <a:xfrm>
            <a:off x="12706813" y="4936489"/>
            <a:ext cx="1901189" cy="874394"/>
          </a:xfrm>
          <a:prstGeom prst="rect">
            <a:avLst/>
          </a:prstGeom>
        </p:spPr>
        <p:txBody>
          <a:bodyPr wrap="square" lIns="0" tIns="139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dirty="0" sz="1950" spc="-900">
                <a:solidFill>
                  <a:srgbClr val="0D0B28"/>
                </a:solidFill>
                <a:latin typeface="Lucida Sans Unicode"/>
                <a:cs typeface="Lucida Sans Unicode"/>
              </a:rPr>
              <a:t>1</a:t>
            </a:r>
            <a:r>
              <a:rPr dirty="0" u="heavy" sz="1950" spc="-210">
                <a:solidFill>
                  <a:srgbClr val="0D0B28"/>
                </a:solidFill>
                <a:uFill>
                  <a:solidFill>
                    <a:srgbClr val="0D0B2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none" sz="1950" spc="-620">
                <a:solidFill>
                  <a:srgbClr val="0D0B28"/>
                </a:solidFill>
                <a:latin typeface="Lucida Sans Unicode"/>
                <a:cs typeface="Lucida Sans Unicode"/>
              </a:rPr>
              <a:t>6</a:t>
            </a:r>
            <a:r>
              <a:rPr dirty="0" u="heavy" sz="1950" spc="125">
                <a:solidFill>
                  <a:srgbClr val="0D0B28"/>
                </a:solidFill>
                <a:uFill>
                  <a:solidFill>
                    <a:srgbClr val="0D0B2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none" sz="1950" spc="-50">
                <a:solidFill>
                  <a:srgbClr val="0D0B28"/>
                </a:solidFill>
                <a:latin typeface="Lucida Sans Unicode"/>
                <a:cs typeface="Lucida Sans Unicode"/>
              </a:rPr>
              <a:t>8</a:t>
            </a:r>
            <a:r>
              <a:rPr dirty="0" u="heavy" sz="1950" spc="11345">
                <a:solidFill>
                  <a:srgbClr val="0D0B28"/>
                </a:solidFill>
                <a:uFill>
                  <a:solidFill>
                    <a:srgbClr val="0D0B28"/>
                  </a:solidFill>
                </a:uFill>
                <a:latin typeface="Times New Roman"/>
                <a:cs typeface="Times New Roman"/>
              </a:rPr>
              <a:t> </a:t>
            </a:r>
            <a:endParaRPr sz="1950">
              <a:latin typeface="Times New Roman"/>
              <a:cs typeface="Times New Roman"/>
            </a:endParaRPr>
          </a:p>
          <a:p>
            <a:pPr algn="ctr" marL="174625">
              <a:lnSpc>
                <a:spcPct val="100000"/>
              </a:lnSpc>
              <a:spcBef>
                <a:spcPts val="1000"/>
              </a:spcBef>
            </a:pPr>
            <a:r>
              <a:rPr dirty="0" sz="1950" spc="-25">
                <a:solidFill>
                  <a:srgbClr val="0D0B28"/>
                </a:solidFill>
                <a:latin typeface="Lucida Sans Unicode"/>
                <a:cs typeface="Lucida Sans Unicode"/>
              </a:rPr>
              <a:t>80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246" name="object 246"/>
          <p:cNvSpPr txBox="1"/>
          <p:nvPr/>
        </p:nvSpPr>
        <p:spPr>
          <a:xfrm>
            <a:off x="16479085" y="5121533"/>
            <a:ext cx="417830" cy="322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50" spc="-200">
                <a:solidFill>
                  <a:srgbClr val="0D0B28"/>
                </a:solidFill>
                <a:latin typeface="Lucida Sans Unicode"/>
                <a:cs typeface="Lucida Sans Unicode"/>
              </a:rPr>
              <a:t>156</a:t>
            </a:r>
            <a:endParaRPr sz="1950">
              <a:latin typeface="Lucida Sans Unicode"/>
              <a:cs typeface="Lucida Sans Unicode"/>
            </a:endParaRPr>
          </a:p>
        </p:txBody>
      </p:sp>
      <p:sp>
        <p:nvSpPr>
          <p:cNvPr id="247" name="object 247"/>
          <p:cNvSpPr txBox="1"/>
          <p:nvPr/>
        </p:nvSpPr>
        <p:spPr>
          <a:xfrm>
            <a:off x="939800" y="7422529"/>
            <a:ext cx="8023225" cy="1728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339975">
              <a:lnSpc>
                <a:spcPct val="100000"/>
              </a:lnSpc>
              <a:spcBef>
                <a:spcPts val="100"/>
              </a:spcBef>
              <a:tabLst>
                <a:tab pos="5247005" algn="l"/>
              </a:tabLst>
            </a:pPr>
            <a:r>
              <a:rPr dirty="0" sz="1950">
                <a:solidFill>
                  <a:srgbClr val="0D0B28"/>
                </a:solidFill>
                <a:latin typeface="Lucida Sans Unicode"/>
                <a:cs typeface="Lucida Sans Unicode"/>
              </a:rPr>
              <a:t>Year</a:t>
            </a:r>
            <a:r>
              <a:rPr dirty="0" sz="1950" spc="-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950" spc="-620">
                <a:solidFill>
                  <a:srgbClr val="0D0B28"/>
                </a:solidFill>
                <a:latin typeface="Lucida Sans Unicode"/>
                <a:cs typeface="Lucida Sans Unicode"/>
              </a:rPr>
              <a:t>1</a:t>
            </a:r>
            <a:r>
              <a:rPr dirty="0" sz="1950" spc="-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950" spc="-10">
                <a:solidFill>
                  <a:srgbClr val="0D0B28"/>
                </a:solidFill>
                <a:latin typeface="Lucida Sans Unicode"/>
                <a:cs typeface="Lucida Sans Unicode"/>
              </a:rPr>
              <a:t>(2027)</a:t>
            </a:r>
            <a:r>
              <a:rPr dirty="0" sz="1950">
                <a:solidFill>
                  <a:srgbClr val="0D0B28"/>
                </a:solidFill>
                <a:latin typeface="Lucida Sans Unicode"/>
                <a:cs typeface="Lucida Sans Unicode"/>
              </a:rPr>
              <a:t>	Year</a:t>
            </a:r>
            <a:r>
              <a:rPr dirty="0" sz="1950" spc="-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950" spc="-130">
                <a:solidFill>
                  <a:srgbClr val="0D0B28"/>
                </a:solidFill>
                <a:latin typeface="Lucida Sans Unicode"/>
                <a:cs typeface="Lucida Sans Unicode"/>
              </a:rPr>
              <a:t>2</a:t>
            </a:r>
            <a:r>
              <a:rPr dirty="0" sz="195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950" spc="-10">
                <a:solidFill>
                  <a:srgbClr val="0D0B28"/>
                </a:solidFill>
                <a:latin typeface="Lucida Sans Unicode"/>
                <a:cs typeface="Lucida Sans Unicode"/>
              </a:rPr>
              <a:t>(2028)</a:t>
            </a:r>
            <a:endParaRPr sz="19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840"/>
              </a:spcBef>
            </a:pPr>
            <a:endParaRPr sz="195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</a:pPr>
            <a:r>
              <a:rPr dirty="0" sz="1650" spc="-120">
                <a:solidFill>
                  <a:srgbClr val="0D0B28"/>
                </a:solidFill>
                <a:latin typeface="Arial Black"/>
                <a:cs typeface="Arial Black"/>
              </a:rPr>
              <a:t>Key</a:t>
            </a:r>
            <a:r>
              <a:rPr dirty="0" sz="1650" spc="-220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Arial Black"/>
                <a:cs typeface="Arial Black"/>
              </a:rPr>
              <a:t>Metrics</a:t>
            </a:r>
            <a:endParaRPr sz="1650">
              <a:latin typeface="Arial Black"/>
              <a:cs typeface="Arial Black"/>
            </a:endParaRPr>
          </a:p>
          <a:p>
            <a:pPr marL="12700" marR="5080">
              <a:lnSpc>
                <a:spcPct val="132600"/>
              </a:lnSpc>
            </a:pP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CAC:</a:t>
            </a:r>
            <a:r>
              <a:rPr dirty="0" sz="1650" spc="-8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5">
                <a:solidFill>
                  <a:srgbClr val="0D0B28"/>
                </a:solidFill>
                <a:latin typeface="Lucida Sans Unicode"/>
                <a:cs typeface="Lucida Sans Unicode"/>
              </a:rPr>
              <a:t>$45</a:t>
            </a:r>
            <a:r>
              <a:rPr dirty="0" sz="1650" spc="-8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70">
                <a:solidFill>
                  <a:srgbClr val="0D0B28"/>
                </a:solidFill>
                <a:latin typeface="Lucida Sans Unicode"/>
                <a:cs typeface="Lucida Sans Unicode"/>
              </a:rPr>
              <a:t>(target)</a:t>
            </a:r>
            <a:r>
              <a:rPr dirty="0" sz="1650" spc="-7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40">
                <a:solidFill>
                  <a:srgbClr val="0D0B28"/>
                </a:solidFill>
                <a:latin typeface="Lucida Sans Unicode"/>
                <a:cs typeface="Lucida Sans Unicode"/>
              </a:rPr>
              <a:t>|</a:t>
            </a:r>
            <a:r>
              <a:rPr dirty="0" sz="1650" spc="-8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35">
                <a:solidFill>
                  <a:srgbClr val="0D0B28"/>
                </a:solidFill>
                <a:latin typeface="Lucida Sans Unicode"/>
                <a:cs typeface="Lucida Sans Unicode"/>
              </a:rPr>
              <a:t>LTV:</a:t>
            </a:r>
            <a:r>
              <a:rPr dirty="0" sz="1650" spc="-7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30">
                <a:solidFill>
                  <a:srgbClr val="0D0B28"/>
                </a:solidFill>
                <a:latin typeface="Lucida Sans Unicode"/>
                <a:cs typeface="Lucida Sans Unicode"/>
              </a:rPr>
              <a:t>$450</a:t>
            </a:r>
            <a:r>
              <a:rPr dirty="0" sz="1650" spc="-8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(with</a:t>
            </a:r>
            <a:r>
              <a:rPr dirty="0" sz="1650" spc="-7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subscriptions)</a:t>
            </a:r>
            <a:r>
              <a:rPr dirty="0" sz="1650" spc="-8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40">
                <a:solidFill>
                  <a:srgbClr val="0D0B28"/>
                </a:solidFill>
                <a:latin typeface="Lucida Sans Unicode"/>
                <a:cs typeface="Lucida Sans Unicode"/>
              </a:rPr>
              <a:t>|</a:t>
            </a:r>
            <a:r>
              <a:rPr dirty="0" sz="1650" spc="-8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75">
                <a:solidFill>
                  <a:srgbClr val="0D0B28"/>
                </a:solidFill>
                <a:latin typeface="Lucida Sans Unicode"/>
                <a:cs typeface="Lucida Sans Unicode"/>
              </a:rPr>
              <a:t>LTV:CAC: </a:t>
            </a:r>
            <a:r>
              <a:rPr dirty="0" sz="1650" spc="-325">
                <a:solidFill>
                  <a:srgbClr val="0D0B28"/>
                </a:solidFill>
                <a:latin typeface="Lucida Sans Unicode"/>
                <a:cs typeface="Lucida Sans Unicode"/>
              </a:rPr>
              <a:t>10:1</a:t>
            </a:r>
            <a:r>
              <a:rPr dirty="0" sz="1650" spc="-8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40">
                <a:solidFill>
                  <a:srgbClr val="0D0B28"/>
                </a:solidFill>
                <a:latin typeface="Lucida Sans Unicode"/>
                <a:cs typeface="Lucida Sans Unicode"/>
              </a:rPr>
              <a:t>|</a:t>
            </a:r>
            <a:r>
              <a:rPr dirty="0" sz="1650" spc="-7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75">
                <a:solidFill>
                  <a:srgbClr val="0D0B28"/>
                </a:solidFill>
                <a:latin typeface="Lucida Sans Unicode"/>
                <a:cs typeface="Lucida Sans Unicode"/>
              </a:rPr>
              <a:t>Cash</a:t>
            </a:r>
            <a:r>
              <a:rPr dirty="0" sz="1650" spc="-8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runway: </a:t>
            </a:r>
            <a:r>
              <a:rPr dirty="0" sz="1650" spc="-65">
                <a:solidFill>
                  <a:srgbClr val="0D0B28"/>
                </a:solidFill>
                <a:latin typeface="Lucida Sans Unicode"/>
                <a:cs typeface="Lucida Sans Unicode"/>
              </a:rPr>
              <a:t>24</a:t>
            </a:r>
            <a:r>
              <a:rPr dirty="0" sz="1650" spc="-10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months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248" name="object 248"/>
          <p:cNvSpPr txBox="1"/>
          <p:nvPr/>
        </p:nvSpPr>
        <p:spPr>
          <a:xfrm>
            <a:off x="9121812" y="7422529"/>
            <a:ext cx="7548880" cy="1728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54655" algn="l"/>
                <a:tab pos="5942330" algn="l"/>
              </a:tabLst>
            </a:pPr>
            <a:r>
              <a:rPr dirty="0" sz="1950">
                <a:solidFill>
                  <a:srgbClr val="0D0B28"/>
                </a:solidFill>
                <a:latin typeface="Lucida Sans Unicode"/>
                <a:cs typeface="Lucida Sans Unicode"/>
              </a:rPr>
              <a:t>Year</a:t>
            </a:r>
            <a:r>
              <a:rPr dirty="0" sz="1950" spc="-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950" spc="-100">
                <a:solidFill>
                  <a:srgbClr val="0D0B28"/>
                </a:solidFill>
                <a:latin typeface="Lucida Sans Unicode"/>
                <a:cs typeface="Lucida Sans Unicode"/>
              </a:rPr>
              <a:t>3</a:t>
            </a:r>
            <a:r>
              <a:rPr dirty="0" sz="1950" spc="-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950" spc="-10">
                <a:solidFill>
                  <a:srgbClr val="0D0B28"/>
                </a:solidFill>
                <a:latin typeface="Lucida Sans Unicode"/>
                <a:cs typeface="Lucida Sans Unicode"/>
              </a:rPr>
              <a:t>(2029)</a:t>
            </a:r>
            <a:r>
              <a:rPr dirty="0" sz="1950">
                <a:solidFill>
                  <a:srgbClr val="0D0B28"/>
                </a:solidFill>
                <a:latin typeface="Lucida Sans Unicode"/>
                <a:cs typeface="Lucida Sans Unicode"/>
              </a:rPr>
              <a:t>	Year</a:t>
            </a:r>
            <a:r>
              <a:rPr dirty="0" sz="1950" spc="-1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950">
                <a:solidFill>
                  <a:srgbClr val="0D0B28"/>
                </a:solidFill>
                <a:latin typeface="Lucida Sans Unicode"/>
                <a:cs typeface="Lucida Sans Unicode"/>
              </a:rPr>
              <a:t>4</a:t>
            </a:r>
            <a:r>
              <a:rPr dirty="0" sz="1950" spc="-10">
                <a:solidFill>
                  <a:srgbClr val="0D0B28"/>
                </a:solidFill>
                <a:latin typeface="Lucida Sans Unicode"/>
                <a:cs typeface="Lucida Sans Unicode"/>
              </a:rPr>
              <a:t> (2030)</a:t>
            </a:r>
            <a:r>
              <a:rPr dirty="0" sz="1950">
                <a:solidFill>
                  <a:srgbClr val="0D0B28"/>
                </a:solidFill>
                <a:latin typeface="Lucida Sans Unicode"/>
                <a:cs typeface="Lucida Sans Unicode"/>
              </a:rPr>
              <a:t>	Year</a:t>
            </a:r>
            <a:r>
              <a:rPr dirty="0" sz="1950" spc="-2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950">
                <a:solidFill>
                  <a:srgbClr val="0D0B28"/>
                </a:solidFill>
                <a:latin typeface="Lucida Sans Unicode"/>
                <a:cs typeface="Lucida Sans Unicode"/>
              </a:rPr>
              <a:t>5</a:t>
            </a:r>
            <a:r>
              <a:rPr dirty="0" sz="1950" spc="-1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950" spc="-45">
                <a:solidFill>
                  <a:srgbClr val="0D0B28"/>
                </a:solidFill>
                <a:latin typeface="Lucida Sans Unicode"/>
                <a:cs typeface="Lucida Sans Unicode"/>
              </a:rPr>
              <a:t>(2031)</a:t>
            </a:r>
            <a:endParaRPr sz="195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840"/>
              </a:spcBef>
            </a:pPr>
            <a:endParaRPr sz="1950">
              <a:latin typeface="Lucida Sans Unicode"/>
              <a:cs typeface="Lucida Sans Unicode"/>
            </a:endParaRPr>
          </a:p>
          <a:p>
            <a:pPr marL="402590">
              <a:lnSpc>
                <a:spcPct val="100000"/>
              </a:lnSpc>
            </a:pPr>
            <a:r>
              <a:rPr dirty="0" sz="1650" spc="-75">
                <a:solidFill>
                  <a:srgbClr val="0D0B28"/>
                </a:solidFill>
                <a:latin typeface="Arial Black"/>
                <a:cs typeface="Arial Black"/>
              </a:rPr>
              <a:t>Path</a:t>
            </a:r>
            <a:r>
              <a:rPr dirty="0" sz="1650" spc="-220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650" spc="-80">
                <a:solidFill>
                  <a:srgbClr val="0D0B28"/>
                </a:solidFill>
                <a:latin typeface="Arial Black"/>
                <a:cs typeface="Arial Black"/>
              </a:rPr>
              <a:t>to</a:t>
            </a:r>
            <a:r>
              <a:rPr dirty="0" sz="1650" spc="-220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Arial Black"/>
                <a:cs typeface="Arial Black"/>
              </a:rPr>
              <a:t>Profitability</a:t>
            </a:r>
            <a:endParaRPr sz="1650">
              <a:latin typeface="Arial Black"/>
              <a:cs typeface="Arial Black"/>
            </a:endParaRPr>
          </a:p>
          <a:p>
            <a:pPr marL="402590" marR="43180">
              <a:lnSpc>
                <a:spcPct val="132600"/>
              </a:lnSpc>
            </a:pP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Gross</a:t>
            </a:r>
            <a:r>
              <a:rPr dirty="0" sz="1650" spc="-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margin:</a:t>
            </a:r>
            <a:r>
              <a:rPr dirty="0" sz="1650" spc="-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40%</a:t>
            </a:r>
            <a:r>
              <a:rPr dirty="0" sz="1650" spc="-6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305">
                <a:solidFill>
                  <a:srgbClr val="0D0B28"/>
                </a:solidFill>
                <a:latin typeface="Lucida Sans Unicode"/>
                <a:cs typeface="Lucida Sans Unicode"/>
              </a:rPr>
              <a:t>Y1</a:t>
            </a:r>
            <a:r>
              <a:rPr dirty="0" sz="1650" spc="-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Times New Roman"/>
                <a:cs typeface="Times New Roman"/>
              </a:rPr>
              <a:t>→</a:t>
            </a:r>
            <a:r>
              <a:rPr dirty="0" sz="1650" spc="45">
                <a:solidFill>
                  <a:srgbClr val="0D0B28"/>
                </a:solidFill>
                <a:latin typeface="Times New Roman"/>
                <a:cs typeface="Times New Roman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55%</a:t>
            </a:r>
            <a:r>
              <a:rPr dirty="0" sz="1650" spc="-6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85">
                <a:solidFill>
                  <a:srgbClr val="0D0B28"/>
                </a:solidFill>
                <a:latin typeface="Lucida Sans Unicode"/>
                <a:cs typeface="Lucida Sans Unicode"/>
              </a:rPr>
              <a:t>Y3</a:t>
            </a:r>
            <a:r>
              <a:rPr dirty="0" sz="1650" spc="-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Times New Roman"/>
                <a:cs typeface="Times New Roman"/>
              </a:rPr>
              <a:t>→</a:t>
            </a:r>
            <a:r>
              <a:rPr dirty="0" sz="1650" spc="45">
                <a:solidFill>
                  <a:srgbClr val="0D0B28"/>
                </a:solidFill>
                <a:latin typeface="Times New Roman"/>
                <a:cs typeface="Times New Roman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60%</a:t>
            </a:r>
            <a:r>
              <a:rPr dirty="0" sz="1650" spc="-6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55">
                <a:solidFill>
                  <a:srgbClr val="0D0B28"/>
                </a:solidFill>
                <a:latin typeface="Lucida Sans Unicode"/>
                <a:cs typeface="Lucida Sans Unicode"/>
              </a:rPr>
              <a:t>Y5</a:t>
            </a:r>
            <a:r>
              <a:rPr dirty="0" sz="1650" spc="-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40">
                <a:solidFill>
                  <a:srgbClr val="0D0B28"/>
                </a:solidFill>
                <a:latin typeface="Lucida Sans Unicode"/>
                <a:cs typeface="Lucida Sans Unicode"/>
              </a:rPr>
              <a:t>|</a:t>
            </a:r>
            <a:r>
              <a:rPr dirty="0" sz="1650" spc="-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Net</a:t>
            </a:r>
            <a:r>
              <a:rPr dirty="0" sz="1650" spc="-6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income</a:t>
            </a:r>
            <a:r>
              <a:rPr dirty="0" sz="1650" spc="-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positive</a:t>
            </a:r>
            <a:r>
              <a:rPr dirty="0" sz="1650" spc="-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0D0B28"/>
                </a:solidFill>
                <a:latin typeface="Lucida Sans Unicode"/>
                <a:cs typeface="Lucida Sans Unicode"/>
              </a:rPr>
              <a:t>Year</a:t>
            </a:r>
            <a:r>
              <a:rPr dirty="0" sz="1650" spc="-6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50">
                <a:solidFill>
                  <a:srgbClr val="0D0B28"/>
                </a:solidFill>
                <a:latin typeface="Lucida Sans Unicode"/>
                <a:cs typeface="Lucida Sans Unicode"/>
              </a:rPr>
              <a:t>3 </a:t>
            </a:r>
            <a:r>
              <a:rPr dirty="0" sz="1650" spc="-10">
                <a:solidFill>
                  <a:srgbClr val="0D0B28"/>
                </a:solidFill>
                <a:latin typeface="Lucida Sans Unicode"/>
                <a:cs typeface="Lucida Sans Unicode"/>
              </a:rPr>
              <a:t>($18M)</a:t>
            </a:r>
            <a:endParaRPr sz="1650">
              <a:latin typeface="Lucida Sans Unicode"/>
              <a:cs typeface="Lucida Sans Unicode"/>
            </a:endParaRPr>
          </a:p>
        </p:txBody>
      </p:sp>
      <p:pic>
        <p:nvPicPr>
          <p:cNvPr id="249" name="object 249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5394" y="9606991"/>
            <a:ext cx="771524" cy="46670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1863" y="476845"/>
            <a:ext cx="762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solidFill>
                  <a:srgbClr val="0D0B28"/>
                </a:solidFill>
                <a:latin typeface="Arial Black"/>
                <a:cs typeface="Arial Black"/>
              </a:rPr>
              <a:t>TRIPODS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197253" y="476845"/>
            <a:ext cx="11341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60">
                <a:solidFill>
                  <a:srgbClr val="0D0B28"/>
                </a:solidFill>
                <a:latin typeface="Arial Black"/>
                <a:cs typeface="Arial Black"/>
              </a:rPr>
              <a:t>August</a:t>
            </a:r>
            <a:r>
              <a:rPr dirty="0" sz="1200" spc="7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20">
                <a:solidFill>
                  <a:srgbClr val="0D0B28"/>
                </a:solidFill>
                <a:latin typeface="Arial Black"/>
                <a:cs typeface="Arial Black"/>
              </a:rPr>
              <a:t>2026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68363" y="476845"/>
            <a:ext cx="7429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0D0B28"/>
                </a:solidFill>
                <a:latin typeface="Arial Black"/>
                <a:cs typeface="Arial Black"/>
              </a:rPr>
              <a:t>Series</a:t>
            </a:r>
            <a:r>
              <a:rPr dirty="0" sz="1200" spc="18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50">
                <a:solidFill>
                  <a:srgbClr val="0D0B28"/>
                </a:solidFill>
                <a:latin typeface="Arial Black"/>
                <a:cs typeface="Arial Black"/>
              </a:rPr>
              <a:t>A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9800" y="1320812"/>
            <a:ext cx="4288790" cy="1739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250" spc="-880">
                <a:solidFill>
                  <a:srgbClr val="0D0B28"/>
                </a:solidFill>
                <a:latin typeface="Arial Black"/>
                <a:cs typeface="Arial Black"/>
              </a:rPr>
              <a:t>SWOT</a:t>
            </a:r>
            <a:endParaRPr sz="1125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52500" y="3429000"/>
            <a:ext cx="8191500" cy="3048000"/>
          </a:xfrm>
          <a:prstGeom prst="rect">
            <a:avLst/>
          </a:prstGeom>
          <a:solidFill>
            <a:srgbClr val="FF4D57"/>
          </a:solidFill>
        </p:spPr>
        <p:txBody>
          <a:bodyPr wrap="square" lIns="0" tIns="142875" rIns="0" bIns="0" rtlCol="0" vert="horz">
            <a:spAutoFit/>
          </a:bodyPr>
          <a:lstStyle/>
          <a:p>
            <a:pPr marL="285750">
              <a:lnSpc>
                <a:spcPct val="100000"/>
              </a:lnSpc>
              <a:spcBef>
                <a:spcPts val="1125"/>
              </a:spcBef>
            </a:pPr>
            <a:r>
              <a:rPr dirty="0" sz="2400" spc="-20">
                <a:solidFill>
                  <a:srgbClr val="FFFFFF"/>
                </a:solidFill>
                <a:latin typeface="Arial Black"/>
                <a:cs typeface="Arial Black"/>
              </a:rPr>
              <a:t>Strengths</a:t>
            </a:r>
            <a:endParaRPr sz="2400">
              <a:latin typeface="Arial Black"/>
              <a:cs typeface="Arial Black"/>
            </a:endParaRPr>
          </a:p>
          <a:p>
            <a:pPr marL="398145" indent="-120650">
              <a:lnSpc>
                <a:spcPct val="100000"/>
              </a:lnSpc>
              <a:spcBef>
                <a:spcPts val="2145"/>
              </a:spcBef>
              <a:buChar char="•"/>
              <a:tabLst>
                <a:tab pos="398145" algn="l"/>
              </a:tabLst>
            </a:pPr>
            <a:r>
              <a:rPr dirty="0" sz="1350" spc="-55">
                <a:solidFill>
                  <a:srgbClr val="FFFFFF"/>
                </a:solidFill>
                <a:latin typeface="Lucida Sans Unicode"/>
                <a:cs typeface="Lucida Sans Unicode"/>
              </a:rPr>
              <a:t>First-</a:t>
            </a:r>
            <a:r>
              <a:rPr dirty="0" sz="1350">
                <a:solidFill>
                  <a:srgbClr val="FFFFFF"/>
                </a:solidFill>
                <a:latin typeface="Lucida Sans Unicode"/>
                <a:cs typeface="Lucida Sans Unicode"/>
              </a:rPr>
              <a:t>mover</a:t>
            </a:r>
            <a:r>
              <a:rPr dirty="0" sz="1350" spc="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70">
                <a:solidFill>
                  <a:srgbClr val="FFFFFF"/>
                </a:solidFill>
                <a:latin typeface="Lucida Sans Unicode"/>
                <a:cs typeface="Lucida Sans Unicode"/>
              </a:rPr>
              <a:t>advantage</a:t>
            </a:r>
            <a:r>
              <a:rPr dirty="0" sz="1350" spc="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5">
                <a:solidFill>
                  <a:srgbClr val="FFFFFF"/>
                </a:solidFill>
                <a:latin typeface="Lucida Sans Unicode"/>
                <a:cs typeface="Lucida Sans Unicode"/>
              </a:rPr>
              <a:t>in</a:t>
            </a:r>
            <a:r>
              <a:rPr dirty="0" sz="1350" spc="3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70">
                <a:solidFill>
                  <a:srgbClr val="FFFFFF"/>
                </a:solidFill>
                <a:latin typeface="Lucida Sans Unicode"/>
                <a:cs typeface="Lucida Sans Unicode"/>
              </a:rPr>
              <a:t>3-</a:t>
            </a:r>
            <a:r>
              <a:rPr dirty="0" sz="1350">
                <a:solidFill>
                  <a:srgbClr val="FFFFFF"/>
                </a:solidFill>
                <a:latin typeface="Lucida Sans Unicode"/>
                <a:cs typeface="Lucida Sans Unicode"/>
              </a:rPr>
              <a:t>earbud</a:t>
            </a:r>
            <a:r>
              <a:rPr dirty="0" sz="1350" spc="35">
                <a:solidFill>
                  <a:srgbClr val="FFFFFF"/>
                </a:solidFill>
                <a:latin typeface="Lucida Sans Unicode"/>
                <a:cs typeface="Lucida Sans Unicode"/>
              </a:rPr>
              <a:t> category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555"/>
              </a:spcBef>
              <a:buChar char="•"/>
              <a:tabLst>
                <a:tab pos="398145" algn="l"/>
              </a:tabLst>
            </a:pPr>
            <a:r>
              <a:rPr dirty="0" sz="1350">
                <a:solidFill>
                  <a:srgbClr val="FFFFFF"/>
                </a:solidFill>
                <a:latin typeface="Lucida Sans Unicode"/>
                <a:cs typeface="Lucida Sans Unicode"/>
              </a:rPr>
              <a:t>Integrated</a:t>
            </a:r>
            <a:r>
              <a:rPr dirty="0" sz="1350" spc="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55">
                <a:solidFill>
                  <a:srgbClr val="FFFFFF"/>
                </a:solidFill>
                <a:latin typeface="Lucida Sans Unicode"/>
                <a:cs typeface="Lucida Sans Unicode"/>
              </a:rPr>
              <a:t>AI</a:t>
            </a:r>
            <a:r>
              <a:rPr dirty="0" sz="1350" spc="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Lucida Sans Unicode"/>
                <a:cs typeface="Lucida Sans Unicode"/>
              </a:rPr>
              <a:t>features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555"/>
              </a:spcBef>
              <a:buChar char="•"/>
              <a:tabLst>
                <a:tab pos="398145" algn="l"/>
              </a:tabLst>
            </a:pPr>
            <a:r>
              <a:rPr dirty="0" sz="1350" spc="-25">
                <a:solidFill>
                  <a:srgbClr val="FFFFFF"/>
                </a:solidFill>
                <a:latin typeface="Lucida Sans Unicode"/>
                <a:cs typeface="Lucida Sans Unicode"/>
              </a:rPr>
              <a:t>Multiple</a:t>
            </a:r>
            <a:r>
              <a:rPr dirty="0" sz="1350" spc="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FFFFFF"/>
                </a:solidFill>
                <a:latin typeface="Lucida Sans Unicode"/>
                <a:cs typeface="Lucida Sans Unicode"/>
              </a:rPr>
              <a:t>revenue</a:t>
            </a:r>
            <a:r>
              <a:rPr dirty="0" sz="1350" spc="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Lucida Sans Unicode"/>
                <a:cs typeface="Lucida Sans Unicode"/>
              </a:rPr>
              <a:t>streams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480"/>
              </a:spcBef>
              <a:buChar char="•"/>
              <a:tabLst>
                <a:tab pos="398145" algn="l"/>
              </a:tabLst>
            </a:pPr>
            <a:r>
              <a:rPr dirty="0" sz="1350">
                <a:solidFill>
                  <a:srgbClr val="FFFFFF"/>
                </a:solidFill>
                <a:latin typeface="Lucida Sans Unicode"/>
                <a:cs typeface="Lucida Sans Unicode"/>
              </a:rPr>
              <a:t>Strong</a:t>
            </a:r>
            <a:r>
              <a:rPr dirty="0" sz="135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FFFFFF"/>
                </a:solidFill>
                <a:latin typeface="Lucida Sans Unicode"/>
                <a:cs typeface="Lucida Sans Unicode"/>
              </a:rPr>
              <a:t>founding</a:t>
            </a:r>
            <a:r>
              <a:rPr dirty="0" sz="135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75">
                <a:solidFill>
                  <a:srgbClr val="FFFFFF"/>
                </a:solidFill>
                <a:latin typeface="Lucida Sans Unicode"/>
                <a:cs typeface="Lucida Sans Unicode"/>
              </a:rPr>
              <a:t>team</a:t>
            </a:r>
            <a:r>
              <a:rPr dirty="0" sz="135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Lucida Sans Unicode"/>
                <a:cs typeface="Lucida Sans Unicode"/>
              </a:rPr>
              <a:t>with</a:t>
            </a:r>
            <a:r>
              <a:rPr dirty="0" sz="135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Lucida Sans Unicode"/>
                <a:cs typeface="Lucida Sans Unicode"/>
              </a:rPr>
              <a:t>audio/AI</a:t>
            </a:r>
            <a:r>
              <a:rPr dirty="0" sz="135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FFFFFF"/>
                </a:solidFill>
                <a:latin typeface="Lucida Sans Unicode"/>
                <a:cs typeface="Lucida Sans Unicode"/>
              </a:rPr>
              <a:t>expertise</a:t>
            </a:r>
            <a:endParaRPr sz="135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525000" y="3429000"/>
            <a:ext cx="7810500" cy="304800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142875" rIns="0" bIns="0" rtlCol="0" vert="horz">
            <a:spAutoFit/>
          </a:bodyPr>
          <a:lstStyle/>
          <a:p>
            <a:pPr marL="285750">
              <a:lnSpc>
                <a:spcPct val="100000"/>
              </a:lnSpc>
              <a:spcBef>
                <a:spcPts val="1125"/>
              </a:spcBef>
            </a:pPr>
            <a:r>
              <a:rPr dirty="0" sz="2400" spc="-25">
                <a:solidFill>
                  <a:srgbClr val="0D0B28"/>
                </a:solidFill>
                <a:latin typeface="Arial Black"/>
                <a:cs typeface="Arial Black"/>
              </a:rPr>
              <a:t>Weaknesses</a:t>
            </a:r>
            <a:endParaRPr sz="2400">
              <a:latin typeface="Arial Black"/>
              <a:cs typeface="Arial Black"/>
            </a:endParaRPr>
          </a:p>
          <a:p>
            <a:pPr marL="398145" indent="-120650">
              <a:lnSpc>
                <a:spcPct val="100000"/>
              </a:lnSpc>
              <a:spcBef>
                <a:spcPts val="2145"/>
              </a:spcBef>
              <a:buChar char="•"/>
              <a:tabLst>
                <a:tab pos="398145" algn="l"/>
              </a:tabLst>
            </a:pP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New</a:t>
            </a:r>
            <a:r>
              <a:rPr dirty="0" sz="1350" spc="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brand</a:t>
            </a:r>
            <a:r>
              <a:rPr dirty="0" sz="1350" spc="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competing</a:t>
            </a:r>
            <a:r>
              <a:rPr dirty="0" sz="1350" spc="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with</a:t>
            </a:r>
            <a:r>
              <a:rPr dirty="0" sz="1350" spc="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established</a:t>
            </a:r>
            <a:r>
              <a:rPr dirty="0" sz="1350" spc="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players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555"/>
              </a:spcBef>
              <a:buChar char="•"/>
              <a:tabLst>
                <a:tab pos="398145" algn="l"/>
              </a:tabLst>
            </a:pPr>
            <a:r>
              <a:rPr dirty="0" sz="1350" spc="10">
                <a:solidFill>
                  <a:srgbClr val="0D0B28"/>
                </a:solidFill>
                <a:latin typeface="Lucida Sans Unicode"/>
                <a:cs typeface="Lucida Sans Unicode"/>
              </a:rPr>
              <a:t>Hardware</a:t>
            </a:r>
            <a:r>
              <a:rPr dirty="0" sz="1350" spc="114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10">
                <a:solidFill>
                  <a:srgbClr val="0D0B28"/>
                </a:solidFill>
                <a:latin typeface="Lucida Sans Unicode"/>
                <a:cs typeface="Lucida Sans Unicode"/>
              </a:rPr>
              <a:t>manufacturing</a:t>
            </a:r>
            <a:r>
              <a:rPr dirty="0" sz="1350" spc="12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complexity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555"/>
              </a:spcBef>
              <a:buChar char="•"/>
              <a:tabLst>
                <a:tab pos="398145" algn="l"/>
              </a:tabLst>
            </a:pPr>
            <a:r>
              <a:rPr dirty="0" sz="1350" spc="-20">
                <a:solidFill>
                  <a:srgbClr val="0D0B28"/>
                </a:solidFill>
                <a:latin typeface="Lucida Sans Unicode"/>
                <a:cs typeface="Lucida Sans Unicode"/>
              </a:rPr>
              <a:t>High</a:t>
            </a:r>
            <a:r>
              <a:rPr dirty="0" sz="1350" spc="-8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5">
                <a:solidFill>
                  <a:srgbClr val="0D0B28"/>
                </a:solidFill>
                <a:latin typeface="Lucida Sans Unicode"/>
                <a:cs typeface="Lucida Sans Unicode"/>
              </a:rPr>
              <a:t>initial</a:t>
            </a:r>
            <a:r>
              <a:rPr dirty="0" sz="1350" spc="-8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5">
                <a:solidFill>
                  <a:srgbClr val="0D0B28"/>
                </a:solidFill>
                <a:latin typeface="Lucida Sans Unicode"/>
                <a:cs typeface="Lucida Sans Unicode"/>
              </a:rPr>
              <a:t>R&amp;D</a:t>
            </a:r>
            <a:r>
              <a:rPr dirty="0" sz="1350" spc="-8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0">
                <a:solidFill>
                  <a:srgbClr val="0D0B28"/>
                </a:solidFill>
                <a:latin typeface="Lucida Sans Unicode"/>
                <a:cs typeface="Lucida Sans Unicode"/>
              </a:rPr>
              <a:t>costs</a:t>
            </a:r>
            <a:endParaRPr sz="135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52500" y="6762750"/>
            <a:ext cx="8191500" cy="247650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142875" rIns="0" bIns="0" rtlCol="0" vert="horz">
            <a:spAutoFit/>
          </a:bodyPr>
          <a:lstStyle/>
          <a:p>
            <a:pPr marL="285750">
              <a:lnSpc>
                <a:spcPct val="100000"/>
              </a:lnSpc>
              <a:spcBef>
                <a:spcPts val="1125"/>
              </a:spcBef>
            </a:pPr>
            <a:r>
              <a:rPr dirty="0" sz="2400" spc="-35">
                <a:solidFill>
                  <a:srgbClr val="0D0B28"/>
                </a:solidFill>
                <a:latin typeface="Arial Black"/>
                <a:cs typeface="Arial Black"/>
              </a:rPr>
              <a:t>Opportunities</a:t>
            </a:r>
            <a:endParaRPr sz="2400">
              <a:latin typeface="Arial Black"/>
              <a:cs typeface="Arial Black"/>
            </a:endParaRPr>
          </a:p>
          <a:p>
            <a:pPr marL="398145" indent="-120650">
              <a:lnSpc>
                <a:spcPct val="100000"/>
              </a:lnSpc>
              <a:spcBef>
                <a:spcPts val="2145"/>
              </a:spcBef>
              <a:buChar char="•"/>
              <a:tabLst>
                <a:tab pos="398145" algn="l"/>
              </a:tabLst>
            </a:pPr>
            <a:r>
              <a:rPr dirty="0" sz="1350" spc="-114">
                <a:solidFill>
                  <a:srgbClr val="0D0B28"/>
                </a:solidFill>
                <a:latin typeface="Lucida Sans Unicode"/>
                <a:cs typeface="Lucida Sans Unicode"/>
              </a:rPr>
              <a:t>$150B+</a:t>
            </a:r>
            <a:r>
              <a:rPr dirty="0" sz="1350" spc="-5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growing</a:t>
            </a:r>
            <a:r>
              <a:rPr dirty="0" sz="1350" spc="-4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market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555"/>
              </a:spcBef>
              <a:buChar char="•"/>
              <a:tabLst>
                <a:tab pos="398145" algn="l"/>
              </a:tabLst>
            </a:pP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Remote</a:t>
            </a:r>
            <a:r>
              <a:rPr dirty="0" sz="1350" spc="-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30">
                <a:solidFill>
                  <a:srgbClr val="0D0B28"/>
                </a:solidFill>
                <a:latin typeface="Lucida Sans Unicode"/>
                <a:cs typeface="Lucida Sans Unicode"/>
              </a:rPr>
              <a:t>work</a:t>
            </a: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 trend</a:t>
            </a:r>
            <a:r>
              <a:rPr dirty="0" sz="1350" spc="-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accelerating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555"/>
              </a:spcBef>
              <a:buChar char="•"/>
              <a:tabLst>
                <a:tab pos="398145" algn="l"/>
              </a:tabLst>
            </a:pP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Creator</a:t>
            </a:r>
            <a:r>
              <a:rPr dirty="0" sz="1350" spc="-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55">
                <a:solidFill>
                  <a:srgbClr val="0D0B28"/>
                </a:solidFill>
                <a:latin typeface="Lucida Sans Unicode"/>
                <a:cs typeface="Lucida Sans Unicode"/>
              </a:rPr>
              <a:t>economy</a:t>
            </a: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booming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480"/>
              </a:spcBef>
              <a:buChar char="•"/>
              <a:tabLst>
                <a:tab pos="398145" algn="l"/>
              </a:tabLst>
            </a:pP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Enterprise</a:t>
            </a:r>
            <a:r>
              <a:rPr dirty="0" sz="135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audio</a:t>
            </a:r>
            <a:r>
              <a:rPr dirty="0" sz="135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tools</a:t>
            </a:r>
            <a:r>
              <a:rPr dirty="0" sz="135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underserved</a:t>
            </a:r>
            <a:endParaRPr sz="135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525000" y="6762750"/>
            <a:ext cx="7810500" cy="247650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142875" rIns="0" bIns="0" rtlCol="0" vert="horz">
            <a:spAutoFit/>
          </a:bodyPr>
          <a:lstStyle/>
          <a:p>
            <a:pPr marL="285750">
              <a:lnSpc>
                <a:spcPct val="100000"/>
              </a:lnSpc>
              <a:spcBef>
                <a:spcPts val="1125"/>
              </a:spcBef>
            </a:pPr>
            <a:r>
              <a:rPr dirty="0" sz="2400" spc="-10">
                <a:solidFill>
                  <a:srgbClr val="0D0B28"/>
                </a:solidFill>
                <a:latin typeface="Arial Black"/>
                <a:cs typeface="Arial Black"/>
              </a:rPr>
              <a:t>Threats</a:t>
            </a:r>
            <a:endParaRPr sz="2400">
              <a:latin typeface="Arial Black"/>
              <a:cs typeface="Arial Black"/>
            </a:endParaRPr>
          </a:p>
          <a:p>
            <a:pPr marL="398145" indent="-120650">
              <a:lnSpc>
                <a:spcPct val="100000"/>
              </a:lnSpc>
              <a:spcBef>
                <a:spcPts val="2145"/>
              </a:spcBef>
              <a:buChar char="•"/>
              <a:tabLst>
                <a:tab pos="398145" algn="l"/>
              </a:tabLst>
            </a:pP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Apple/Samsung</a:t>
            </a:r>
            <a:r>
              <a:rPr dirty="0" sz="1350" spc="3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could</a:t>
            </a:r>
            <a:r>
              <a:rPr dirty="0" sz="1350" spc="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80">
                <a:solidFill>
                  <a:srgbClr val="0D0B28"/>
                </a:solidFill>
                <a:latin typeface="Lucida Sans Unicode"/>
                <a:cs typeface="Lucida Sans Unicode"/>
              </a:rPr>
              <a:t>add</a:t>
            </a:r>
            <a:r>
              <a:rPr dirty="0" sz="1350" spc="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similar</a:t>
            </a:r>
            <a:r>
              <a:rPr dirty="0" sz="1350" spc="3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features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555"/>
              </a:spcBef>
              <a:buChar char="•"/>
              <a:tabLst>
                <a:tab pos="398145" algn="l"/>
              </a:tabLst>
            </a:pP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Supply</a:t>
            </a:r>
            <a:r>
              <a:rPr dirty="0" sz="1350" spc="8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chain</a:t>
            </a:r>
            <a:r>
              <a:rPr dirty="0" sz="1350" spc="8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disruptions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555"/>
              </a:spcBef>
              <a:buChar char="•"/>
              <a:tabLst>
                <a:tab pos="398145" algn="l"/>
              </a:tabLst>
            </a:pP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Economic</a:t>
            </a:r>
            <a:r>
              <a:rPr dirty="0" sz="1350" spc="8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downturn</a:t>
            </a:r>
            <a:r>
              <a:rPr dirty="0" sz="1350" spc="8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affecting</a:t>
            </a:r>
            <a:r>
              <a:rPr dirty="0" sz="1350" spc="8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premium</a:t>
            </a:r>
            <a:r>
              <a:rPr dirty="0" sz="1350" spc="8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purchases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480"/>
              </a:spcBef>
              <a:buChar char="•"/>
              <a:tabLst>
                <a:tab pos="398145" algn="l"/>
              </a:tabLst>
            </a:pP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Regulatory</a:t>
            </a:r>
            <a:r>
              <a:rPr dirty="0" sz="1350" spc="-3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55">
                <a:solidFill>
                  <a:srgbClr val="0D0B28"/>
                </a:solidFill>
                <a:latin typeface="Lucida Sans Unicode"/>
                <a:cs typeface="Lucida Sans Unicode"/>
              </a:rPr>
              <a:t>changes</a:t>
            </a:r>
            <a:r>
              <a:rPr dirty="0" sz="1350" spc="-2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on</a:t>
            </a:r>
            <a:r>
              <a:rPr dirty="0" sz="1350" spc="-3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AI/recording</a:t>
            </a:r>
            <a:endParaRPr sz="1350">
              <a:latin typeface="Lucida Sans Unicode"/>
              <a:cs typeface="Lucida Sans Unicode"/>
            </a:endParaRPr>
          </a:p>
        </p:txBody>
      </p:sp>
      <p:pic>
        <p:nvPicPr>
          <p:cNvPr id="10" name="object 10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5394" y="9606991"/>
            <a:ext cx="771524" cy="46670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1863" y="476832"/>
            <a:ext cx="762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solidFill>
                  <a:srgbClr val="0D0B28"/>
                </a:solidFill>
                <a:latin typeface="Arial Black"/>
                <a:cs typeface="Arial Black"/>
              </a:rPr>
              <a:t>TRIPODS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197253" y="476832"/>
            <a:ext cx="11341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60">
                <a:solidFill>
                  <a:srgbClr val="0D0B28"/>
                </a:solidFill>
                <a:latin typeface="Arial Black"/>
                <a:cs typeface="Arial Black"/>
              </a:rPr>
              <a:t>August</a:t>
            </a:r>
            <a:r>
              <a:rPr dirty="0" sz="1200" spc="7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20">
                <a:solidFill>
                  <a:srgbClr val="0D0B28"/>
                </a:solidFill>
                <a:latin typeface="Arial Black"/>
                <a:cs typeface="Arial Black"/>
              </a:rPr>
              <a:t>2026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68363" y="476832"/>
            <a:ext cx="7429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0D0B28"/>
                </a:solidFill>
                <a:latin typeface="Arial Black"/>
                <a:cs typeface="Arial Black"/>
              </a:rPr>
              <a:t>Series</a:t>
            </a:r>
            <a:r>
              <a:rPr dirty="0" sz="1200" spc="18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50">
                <a:solidFill>
                  <a:srgbClr val="0D0B28"/>
                </a:solidFill>
                <a:latin typeface="Arial Black"/>
                <a:cs typeface="Arial Black"/>
              </a:rPr>
              <a:t>A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9800" y="1320800"/>
            <a:ext cx="3742054" cy="1739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250" spc="-944">
                <a:solidFill>
                  <a:srgbClr val="0D0B28"/>
                </a:solidFill>
                <a:latin typeface="Arial Black"/>
                <a:cs typeface="Arial Black"/>
              </a:rPr>
              <a:t>Risks</a:t>
            </a:r>
            <a:endParaRPr sz="11250">
              <a:latin typeface="Arial Black"/>
              <a:cs typeface="Arial Black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952500" y="3429000"/>
          <a:ext cx="16440150" cy="5257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172450"/>
                <a:gridCol w="8172450"/>
              </a:tblGrid>
              <a:tr h="876300"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2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Risk</a:t>
                      </a:r>
                      <a:endParaRPr sz="1950">
                        <a:latin typeface="Arial Black"/>
                        <a:cs typeface="Arial Black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0D0B28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55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Mitigation</a:t>
                      </a:r>
                      <a:r>
                        <a:rPr dirty="0" sz="1950" spc="-165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dirty="0" sz="1950" spc="-1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Strategy</a:t>
                      </a:r>
                      <a:endParaRPr sz="1950">
                        <a:latin typeface="Arial Black"/>
                        <a:cs typeface="Arial Black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0D0B28"/>
                    </a:solidFill>
                  </a:tcPr>
                </a:tc>
              </a:tr>
              <a:tr h="876300"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Large</a:t>
                      </a:r>
                      <a:r>
                        <a:rPr dirty="0" sz="1950" spc="7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competitors</a:t>
                      </a:r>
                      <a:r>
                        <a:rPr dirty="0" sz="1950" spc="7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 spc="9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copy</a:t>
                      </a:r>
                      <a:r>
                        <a:rPr dirty="0" sz="1950" spc="7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 spc="-8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3-</a:t>
                      </a:r>
                      <a:r>
                        <a:rPr dirty="0" sz="1950" spc="7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earbud</a:t>
                      </a:r>
                      <a:r>
                        <a:rPr dirty="0" sz="1950" spc="7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 spc="7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concept</a:t>
                      </a:r>
                      <a:endParaRPr sz="19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2715" marR="675005">
                        <a:lnSpc>
                          <a:spcPts val="2330"/>
                        </a:lnSpc>
                        <a:spcBef>
                          <a:spcPts val="985"/>
                        </a:spcBef>
                      </a:pPr>
                      <a:r>
                        <a:rPr dirty="0" sz="1950" spc="6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Patent</a:t>
                      </a:r>
                      <a:r>
                        <a:rPr dirty="0" sz="1950" spc="-3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protection,</a:t>
                      </a:r>
                      <a:r>
                        <a:rPr dirty="0" sz="1950" spc="-3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rapid</a:t>
                      </a:r>
                      <a:r>
                        <a:rPr dirty="0" sz="1950" spc="-3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innovation,</a:t>
                      </a:r>
                      <a:r>
                        <a:rPr dirty="0" sz="1950" spc="-3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 spc="7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brand</a:t>
                      </a:r>
                      <a:r>
                        <a:rPr dirty="0" sz="1950" spc="-3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loyalty,</a:t>
                      </a:r>
                      <a:r>
                        <a:rPr dirty="0" sz="1950" spc="-3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 spc="-23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18-</a:t>
                      </a:r>
                      <a:r>
                        <a:rPr dirty="0" sz="1950" spc="4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month </a:t>
                      </a:r>
                      <a:r>
                        <a:rPr dirty="0" sz="1950" spc="114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head</a:t>
                      </a:r>
                      <a:r>
                        <a:rPr dirty="0" sz="1950" spc="-9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 spc="-2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start</a:t>
                      </a:r>
                      <a:endParaRPr sz="19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25095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76300"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4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Manufacturing</a:t>
                      </a:r>
                      <a:r>
                        <a:rPr dirty="0" sz="1950" spc="-5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 spc="7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delays</a:t>
                      </a:r>
                      <a:r>
                        <a:rPr dirty="0" sz="1950" spc="-4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or</a:t>
                      </a:r>
                      <a:r>
                        <a:rPr dirty="0" sz="1950" spc="-4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quality</a:t>
                      </a:r>
                      <a:r>
                        <a:rPr dirty="0" sz="1950" spc="-4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 spc="-1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issues</a:t>
                      </a:r>
                      <a:endParaRPr sz="19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Multiple</a:t>
                      </a:r>
                      <a:r>
                        <a:rPr dirty="0" sz="1950" spc="-10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supplier</a:t>
                      </a:r>
                      <a:r>
                        <a:rPr dirty="0" sz="1950" spc="-9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relationships,</a:t>
                      </a:r>
                      <a:r>
                        <a:rPr dirty="0" sz="1950" spc="-10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rigorous</a:t>
                      </a:r>
                      <a:r>
                        <a:rPr dirty="0" sz="1950" spc="-9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 spc="-9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QA,</a:t>
                      </a:r>
                      <a:r>
                        <a:rPr dirty="0" sz="1950" spc="-10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buffer</a:t>
                      </a:r>
                      <a:r>
                        <a:rPr dirty="0" sz="1950" spc="-9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 spc="-1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inventory</a:t>
                      </a:r>
                      <a:endParaRPr sz="19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76300"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-1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Low</a:t>
                      </a:r>
                      <a:r>
                        <a:rPr dirty="0" sz="1950" spc="-2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subscription</a:t>
                      </a:r>
                      <a:r>
                        <a:rPr dirty="0" sz="1950" spc="-1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 spc="4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adoption</a:t>
                      </a:r>
                      <a:endParaRPr sz="19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4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Freemium</a:t>
                      </a:r>
                      <a:r>
                        <a:rPr dirty="0" sz="1950" spc="5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model,</a:t>
                      </a:r>
                      <a:r>
                        <a:rPr dirty="0" sz="1950" spc="6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compelling</a:t>
                      </a:r>
                      <a:r>
                        <a:rPr dirty="0" sz="1950" spc="6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 spc="-7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AI</a:t>
                      </a:r>
                      <a:r>
                        <a:rPr dirty="0" sz="1950" spc="6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features,</a:t>
                      </a:r>
                      <a:r>
                        <a:rPr dirty="0" sz="1950" spc="6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enterprise</a:t>
                      </a:r>
                      <a:r>
                        <a:rPr dirty="0" sz="1950" spc="6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 spc="-1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focus</a:t>
                      </a:r>
                      <a:endParaRPr sz="19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76300"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6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Hardware</a:t>
                      </a:r>
                      <a:r>
                        <a:rPr dirty="0" sz="1950" spc="-9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 spc="5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margins</a:t>
                      </a:r>
                      <a:r>
                        <a:rPr dirty="0" sz="1950" spc="-8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 spc="6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compressed</a:t>
                      </a:r>
                      <a:endParaRPr sz="19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Subscription</a:t>
                      </a:r>
                      <a:r>
                        <a:rPr dirty="0" sz="1950" spc="1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revenue,</a:t>
                      </a:r>
                      <a:r>
                        <a:rPr dirty="0" sz="1950" spc="1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 spc="6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premium</a:t>
                      </a:r>
                      <a:r>
                        <a:rPr dirty="0" sz="1950" spc="1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 spc="-2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positioning,</a:t>
                      </a:r>
                      <a:r>
                        <a:rPr dirty="0" sz="1950" spc="1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 spc="5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cost</a:t>
                      </a:r>
                      <a:r>
                        <a:rPr dirty="0" sz="1950" spc="1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 spc="-1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optimization</a:t>
                      </a:r>
                      <a:endParaRPr sz="19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76300">
                <a:tc>
                  <a:txBody>
                    <a:bodyPr/>
                    <a:lstStyle/>
                    <a:p>
                      <a:pPr marL="132715">
                        <a:lnSpc>
                          <a:spcPct val="100000"/>
                        </a:lnSpc>
                        <a:spcBef>
                          <a:spcPts val="900"/>
                        </a:spcBef>
                      </a:pPr>
                      <a:r>
                        <a:rPr dirty="0" sz="1950" spc="6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Privacy</a:t>
                      </a:r>
                      <a:r>
                        <a:rPr dirty="0" sz="1950" spc="-9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 spc="6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concerns</a:t>
                      </a:r>
                      <a:r>
                        <a:rPr dirty="0" sz="1950" spc="-8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with</a:t>
                      </a:r>
                      <a:r>
                        <a:rPr dirty="0" sz="1950" spc="-9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 spc="-7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AI</a:t>
                      </a:r>
                      <a:r>
                        <a:rPr dirty="0" sz="1950" spc="-8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 spc="-1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recording</a:t>
                      </a:r>
                      <a:endParaRPr sz="19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14300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2715" marR="772160">
                        <a:lnSpc>
                          <a:spcPts val="2330"/>
                        </a:lnSpc>
                        <a:spcBef>
                          <a:spcPts val="985"/>
                        </a:spcBef>
                      </a:pPr>
                      <a:r>
                        <a:rPr dirty="0" sz="1950" spc="-1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End-to-</a:t>
                      </a:r>
                      <a:r>
                        <a:rPr dirty="0" sz="1950" spc="7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end</a:t>
                      </a:r>
                      <a:r>
                        <a:rPr dirty="0" sz="1950" spc="-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encryption, on-</a:t>
                      </a:r>
                      <a:r>
                        <a:rPr dirty="0" sz="1950" spc="8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device</a:t>
                      </a:r>
                      <a:r>
                        <a:rPr dirty="0" sz="195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processing, </a:t>
                      </a:r>
                      <a:r>
                        <a:rPr dirty="0" sz="1950" spc="3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transparent </a:t>
                      </a:r>
                      <a:r>
                        <a:rPr dirty="0" sz="195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policies,</a:t>
                      </a:r>
                      <a:r>
                        <a:rPr dirty="0" sz="1950" spc="-140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dirty="0" sz="1950" spc="75">
                          <a:solidFill>
                            <a:srgbClr val="0D0B28"/>
                          </a:solidFill>
                          <a:latin typeface="Lucida Sans Unicode"/>
                          <a:cs typeface="Lucida Sans Unicode"/>
                        </a:rPr>
                        <a:t>compliance</a:t>
                      </a:r>
                      <a:endParaRPr sz="1950">
                        <a:latin typeface="Lucida Sans Unicode"/>
                        <a:cs typeface="Lucida Sans Unicode"/>
                      </a:endParaRPr>
                    </a:p>
                  </a:txBody>
                  <a:tcPr marL="0" marR="0" marB="0" marT="125095">
                    <a:lnL w="19050">
                      <a:solidFill>
                        <a:srgbClr val="2B2A35"/>
                      </a:solidFill>
                      <a:prstDash val="solid"/>
                    </a:lnL>
                    <a:lnR w="19050">
                      <a:solidFill>
                        <a:srgbClr val="2B2A35"/>
                      </a:solidFill>
                      <a:prstDash val="solid"/>
                    </a:lnR>
                    <a:lnT w="19050">
                      <a:solidFill>
                        <a:srgbClr val="2B2A35"/>
                      </a:solidFill>
                      <a:prstDash val="solid"/>
                    </a:lnT>
                    <a:lnB w="19050">
                      <a:solidFill>
                        <a:srgbClr val="2B2A3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7" name="object 7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5394" y="9606975"/>
            <a:ext cx="771524" cy="46670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1863" y="476832"/>
            <a:ext cx="762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solidFill>
                  <a:srgbClr val="0D0B28"/>
                </a:solidFill>
                <a:latin typeface="Arial Black"/>
                <a:cs typeface="Arial Black"/>
              </a:rPr>
              <a:t>TRIPODS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197253" y="476832"/>
            <a:ext cx="11341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60">
                <a:solidFill>
                  <a:srgbClr val="0D0B28"/>
                </a:solidFill>
                <a:latin typeface="Arial Black"/>
                <a:cs typeface="Arial Black"/>
              </a:rPr>
              <a:t>August</a:t>
            </a:r>
            <a:r>
              <a:rPr dirty="0" sz="1200" spc="7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20">
                <a:solidFill>
                  <a:srgbClr val="0D0B28"/>
                </a:solidFill>
                <a:latin typeface="Arial Black"/>
                <a:cs typeface="Arial Black"/>
              </a:rPr>
              <a:t>2026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68363" y="476832"/>
            <a:ext cx="7429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0D0B28"/>
                </a:solidFill>
                <a:latin typeface="Arial Black"/>
                <a:cs typeface="Arial Black"/>
              </a:rPr>
              <a:t>Series</a:t>
            </a:r>
            <a:r>
              <a:rPr dirty="0" sz="1200" spc="18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50">
                <a:solidFill>
                  <a:srgbClr val="0D0B28"/>
                </a:solidFill>
                <a:latin typeface="Arial Black"/>
                <a:cs typeface="Arial Black"/>
              </a:rPr>
              <a:t>A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9800" y="1320800"/>
            <a:ext cx="5577840" cy="1739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250" spc="-840">
                <a:solidFill>
                  <a:srgbClr val="0D0B28"/>
                </a:solidFill>
                <a:latin typeface="Arial Black"/>
                <a:cs typeface="Arial Black"/>
              </a:rPr>
              <a:t>The</a:t>
            </a:r>
            <a:r>
              <a:rPr dirty="0" sz="11250" spc="-1820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1250" spc="-760">
                <a:solidFill>
                  <a:srgbClr val="0D0B28"/>
                </a:solidFill>
                <a:latin typeface="Arial Black"/>
                <a:cs typeface="Arial Black"/>
              </a:rPr>
              <a:t>Ask</a:t>
            </a:r>
            <a:endParaRPr sz="1125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52500" y="3429000"/>
            <a:ext cx="4953000" cy="2667000"/>
          </a:xfrm>
          <a:prstGeom prst="rect">
            <a:avLst/>
          </a:prstGeom>
          <a:solidFill>
            <a:srgbClr val="FF4D57"/>
          </a:solidFill>
        </p:spPr>
        <p:txBody>
          <a:bodyPr wrap="square" lIns="0" tIns="266700" rIns="0" bIns="0" rtlCol="0" vert="horz">
            <a:spAutoFit/>
          </a:bodyPr>
          <a:lstStyle/>
          <a:p>
            <a:pPr algn="ctr" marL="14604">
              <a:lnSpc>
                <a:spcPct val="100000"/>
              </a:lnSpc>
              <a:spcBef>
                <a:spcPts val="2100"/>
              </a:spcBef>
            </a:pPr>
            <a:r>
              <a:rPr dirty="0" sz="6000" spc="-645">
                <a:solidFill>
                  <a:srgbClr val="FFFFFF"/>
                </a:solidFill>
                <a:latin typeface="Arial Black"/>
                <a:cs typeface="Arial Black"/>
              </a:rPr>
              <a:t>$15M</a:t>
            </a:r>
            <a:endParaRPr sz="6000">
              <a:latin typeface="Arial Black"/>
              <a:cs typeface="Arial Black"/>
            </a:endParaRPr>
          </a:p>
          <a:p>
            <a:pPr algn="ctr" marL="1270">
              <a:lnSpc>
                <a:spcPct val="100000"/>
              </a:lnSpc>
              <a:spcBef>
                <a:spcPts val="2175"/>
              </a:spcBef>
            </a:pPr>
            <a:r>
              <a:rPr dirty="0" sz="1500">
                <a:solidFill>
                  <a:srgbClr val="FFFFFF"/>
                </a:solidFill>
                <a:latin typeface="Lucida Sans Unicode"/>
                <a:cs typeface="Lucida Sans Unicode"/>
              </a:rPr>
              <a:t>Series</a:t>
            </a:r>
            <a:r>
              <a:rPr dirty="0" sz="15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4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dirty="0" sz="1500" spc="-7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Raise</a:t>
            </a:r>
            <a:endParaRPr sz="1500">
              <a:latin typeface="Lucida Sans Unicode"/>
              <a:cs typeface="Lucida Sans Unicode"/>
            </a:endParaRPr>
          </a:p>
          <a:p>
            <a:pPr algn="ctr" marL="1270">
              <a:lnSpc>
                <a:spcPct val="100000"/>
              </a:lnSpc>
              <a:spcBef>
                <a:spcPts val="600"/>
              </a:spcBef>
            </a:pPr>
            <a:r>
              <a:rPr dirty="0" sz="1500" spc="-20">
                <a:solidFill>
                  <a:srgbClr val="FFFFFF"/>
                </a:solidFill>
                <a:latin typeface="Lucida Sans Unicode"/>
                <a:cs typeface="Lucida Sans Unicode"/>
              </a:rPr>
              <a:t>$60M</a:t>
            </a:r>
            <a:r>
              <a:rPr dirty="0" sz="1500" spc="-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Lucida Sans Unicode"/>
                <a:cs typeface="Lucida Sans Unicode"/>
              </a:rPr>
              <a:t>Pre-</a:t>
            </a:r>
            <a:r>
              <a:rPr dirty="0" sz="1500">
                <a:solidFill>
                  <a:srgbClr val="FFFFFF"/>
                </a:solidFill>
                <a:latin typeface="Lucida Sans Unicode"/>
                <a:cs typeface="Lucida Sans Unicode"/>
              </a:rPr>
              <a:t>Money</a:t>
            </a:r>
            <a:r>
              <a:rPr dirty="0" sz="1500" spc="-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Lucida Sans Unicode"/>
                <a:cs typeface="Lucida Sans Unicode"/>
              </a:rPr>
              <a:t>Valuation</a:t>
            </a:r>
            <a:endParaRPr sz="15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77000" y="3429000"/>
            <a:ext cx="5715000" cy="266700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142875" rIns="0" bIns="0" rtlCol="0" vert="horz">
            <a:spAutoFit/>
          </a:bodyPr>
          <a:lstStyle/>
          <a:p>
            <a:pPr marL="285750">
              <a:lnSpc>
                <a:spcPct val="100000"/>
              </a:lnSpc>
              <a:spcBef>
                <a:spcPts val="1125"/>
              </a:spcBef>
            </a:pPr>
            <a:r>
              <a:rPr dirty="0" sz="2100" spc="-204">
                <a:solidFill>
                  <a:srgbClr val="0D0B28"/>
                </a:solidFill>
                <a:latin typeface="Arial Black"/>
                <a:cs typeface="Arial Black"/>
              </a:rPr>
              <a:t>Use</a:t>
            </a:r>
            <a:r>
              <a:rPr dirty="0" sz="2100" spc="-32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2100" spc="-95">
                <a:solidFill>
                  <a:srgbClr val="0D0B28"/>
                </a:solidFill>
                <a:latin typeface="Arial Black"/>
                <a:cs typeface="Arial Black"/>
              </a:rPr>
              <a:t>of</a:t>
            </a:r>
            <a:r>
              <a:rPr dirty="0" sz="2100" spc="-320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2100" spc="-10">
                <a:solidFill>
                  <a:srgbClr val="0D0B28"/>
                </a:solidFill>
                <a:latin typeface="Arial Black"/>
                <a:cs typeface="Arial Black"/>
              </a:rPr>
              <a:t>Funds</a:t>
            </a:r>
            <a:endParaRPr sz="2100">
              <a:latin typeface="Arial Black"/>
              <a:cs typeface="Arial Black"/>
            </a:endParaRPr>
          </a:p>
          <a:p>
            <a:pPr marL="398145" indent="-120650">
              <a:lnSpc>
                <a:spcPct val="100000"/>
              </a:lnSpc>
              <a:spcBef>
                <a:spcPts val="2505"/>
              </a:spcBef>
              <a:buChar char="•"/>
              <a:tabLst>
                <a:tab pos="398145" algn="l"/>
              </a:tabLst>
            </a:pP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Product</a:t>
            </a:r>
            <a:r>
              <a:rPr dirty="0" sz="1350" spc="-4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60">
                <a:solidFill>
                  <a:srgbClr val="0D0B28"/>
                </a:solidFill>
                <a:latin typeface="Lucida Sans Unicode"/>
                <a:cs typeface="Lucida Sans Unicode"/>
              </a:rPr>
              <a:t>R&amp;D:</a:t>
            </a:r>
            <a:r>
              <a:rPr dirty="0" sz="1350" spc="-4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5">
                <a:solidFill>
                  <a:srgbClr val="0D0B28"/>
                </a:solidFill>
                <a:latin typeface="Lucida Sans Unicode"/>
                <a:cs typeface="Lucida Sans Unicode"/>
              </a:rPr>
              <a:t>$5M</a:t>
            </a:r>
            <a:r>
              <a:rPr dirty="0" sz="1350" spc="-4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45">
                <a:solidFill>
                  <a:srgbClr val="0D0B28"/>
                </a:solidFill>
                <a:latin typeface="Lucida Sans Unicode"/>
                <a:cs typeface="Lucida Sans Unicode"/>
              </a:rPr>
              <a:t>(33%)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555"/>
              </a:spcBef>
              <a:buChar char="•"/>
              <a:tabLst>
                <a:tab pos="398145" algn="l"/>
              </a:tabLst>
            </a:pP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Manufacturing:</a:t>
            </a:r>
            <a:r>
              <a:rPr dirty="0" sz="1350" spc="-5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5">
                <a:solidFill>
                  <a:srgbClr val="0D0B28"/>
                </a:solidFill>
                <a:latin typeface="Lucida Sans Unicode"/>
                <a:cs typeface="Lucida Sans Unicode"/>
              </a:rPr>
              <a:t>$4M</a:t>
            </a:r>
            <a:r>
              <a:rPr dirty="0" sz="1350" spc="-4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0">
                <a:solidFill>
                  <a:srgbClr val="0D0B28"/>
                </a:solidFill>
                <a:latin typeface="Lucida Sans Unicode"/>
                <a:cs typeface="Lucida Sans Unicode"/>
              </a:rPr>
              <a:t>(27%)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555"/>
              </a:spcBef>
              <a:buChar char="•"/>
              <a:tabLst>
                <a:tab pos="398145" algn="l"/>
              </a:tabLst>
            </a:pP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Sales</a:t>
            </a:r>
            <a:r>
              <a:rPr dirty="0" sz="1350" spc="-2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55">
                <a:solidFill>
                  <a:srgbClr val="0D0B28"/>
                </a:solidFill>
                <a:latin typeface="Lucida Sans Unicode"/>
                <a:cs typeface="Lucida Sans Unicode"/>
              </a:rPr>
              <a:t>&amp;</a:t>
            </a:r>
            <a:r>
              <a:rPr dirty="0" sz="1350" spc="-2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5">
                <a:solidFill>
                  <a:srgbClr val="0D0B28"/>
                </a:solidFill>
                <a:latin typeface="Lucida Sans Unicode"/>
                <a:cs typeface="Lucida Sans Unicode"/>
              </a:rPr>
              <a:t>Marketing:</a:t>
            </a:r>
            <a:r>
              <a:rPr dirty="0" sz="1350" spc="-1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65">
                <a:solidFill>
                  <a:srgbClr val="0D0B28"/>
                </a:solidFill>
                <a:latin typeface="Lucida Sans Unicode"/>
                <a:cs typeface="Lucida Sans Unicode"/>
              </a:rPr>
              <a:t>$3.5M</a:t>
            </a:r>
            <a:r>
              <a:rPr dirty="0" sz="1350" spc="-2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30">
                <a:solidFill>
                  <a:srgbClr val="0D0B28"/>
                </a:solidFill>
                <a:latin typeface="Lucida Sans Unicode"/>
                <a:cs typeface="Lucida Sans Unicode"/>
              </a:rPr>
              <a:t>(23%)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480"/>
              </a:spcBef>
              <a:buChar char="•"/>
              <a:tabLst>
                <a:tab pos="398145" algn="l"/>
              </a:tabLst>
            </a:pP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Operations:</a:t>
            </a:r>
            <a:r>
              <a:rPr dirty="0" sz="1350" spc="-50">
                <a:solidFill>
                  <a:srgbClr val="0D0B28"/>
                </a:solidFill>
                <a:latin typeface="Lucida Sans Unicode"/>
                <a:cs typeface="Lucida Sans Unicode"/>
              </a:rPr>
              <a:t> $2M</a:t>
            </a:r>
            <a:r>
              <a:rPr dirty="0" sz="1350" spc="-4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(13%)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555"/>
              </a:spcBef>
              <a:buChar char="•"/>
              <a:tabLst>
                <a:tab pos="398145" algn="l"/>
              </a:tabLst>
            </a:pP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Legal</a:t>
            </a:r>
            <a:r>
              <a:rPr dirty="0" sz="1350" spc="-7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55">
                <a:solidFill>
                  <a:srgbClr val="0D0B28"/>
                </a:solidFill>
                <a:latin typeface="Lucida Sans Unicode"/>
                <a:cs typeface="Lucida Sans Unicode"/>
              </a:rPr>
              <a:t>&amp;</a:t>
            </a:r>
            <a:r>
              <a:rPr dirty="0" sz="1350" spc="-7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70">
                <a:solidFill>
                  <a:srgbClr val="0D0B28"/>
                </a:solidFill>
                <a:latin typeface="Lucida Sans Unicode"/>
                <a:cs typeface="Lucida Sans Unicode"/>
              </a:rPr>
              <a:t>IP:</a:t>
            </a:r>
            <a:r>
              <a:rPr dirty="0" sz="1350" spc="-7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55">
                <a:solidFill>
                  <a:srgbClr val="0D0B28"/>
                </a:solidFill>
                <a:latin typeface="Lucida Sans Unicode"/>
                <a:cs typeface="Lucida Sans Unicode"/>
              </a:rPr>
              <a:t>$0.5M</a:t>
            </a:r>
            <a:r>
              <a:rPr dirty="0" sz="1350" spc="-7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80">
                <a:solidFill>
                  <a:srgbClr val="0D0B28"/>
                </a:solidFill>
                <a:latin typeface="Lucida Sans Unicode"/>
                <a:cs typeface="Lucida Sans Unicode"/>
              </a:rPr>
              <a:t>(4%)</a:t>
            </a:r>
            <a:endParaRPr sz="135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573000" y="3429000"/>
            <a:ext cx="4762500" cy="266700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142875" rIns="0" bIns="0" rtlCol="0" vert="horz">
            <a:spAutoFit/>
          </a:bodyPr>
          <a:lstStyle/>
          <a:p>
            <a:pPr marL="285750">
              <a:lnSpc>
                <a:spcPct val="100000"/>
              </a:lnSpc>
              <a:spcBef>
                <a:spcPts val="1125"/>
              </a:spcBef>
            </a:pPr>
            <a:r>
              <a:rPr dirty="0" sz="2100" spc="-35">
                <a:solidFill>
                  <a:srgbClr val="0D0B28"/>
                </a:solidFill>
                <a:latin typeface="Arial Black"/>
                <a:cs typeface="Arial Black"/>
              </a:rPr>
              <a:t>Milestones</a:t>
            </a:r>
            <a:endParaRPr sz="2100">
              <a:latin typeface="Arial Black"/>
              <a:cs typeface="Arial Black"/>
            </a:endParaRPr>
          </a:p>
          <a:p>
            <a:pPr marL="398145" indent="-120650">
              <a:lnSpc>
                <a:spcPct val="100000"/>
              </a:lnSpc>
              <a:spcBef>
                <a:spcPts val="2505"/>
              </a:spcBef>
              <a:buChar char="•"/>
              <a:tabLst>
                <a:tab pos="398145" algn="l"/>
              </a:tabLst>
            </a:pP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Complete</a:t>
            </a:r>
            <a:r>
              <a:rPr dirty="0" sz="1350" spc="1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product</a:t>
            </a:r>
            <a:r>
              <a:rPr dirty="0" sz="1350" spc="1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development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555"/>
              </a:spcBef>
              <a:buChar char="•"/>
              <a:tabLst>
                <a:tab pos="398145" algn="l"/>
              </a:tabLst>
            </a:pP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Launch</a:t>
            </a:r>
            <a:r>
              <a:rPr dirty="0" sz="1350" spc="-4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5">
                <a:solidFill>
                  <a:srgbClr val="0D0B28"/>
                </a:solidFill>
                <a:latin typeface="Lucida Sans Unicode"/>
                <a:cs typeface="Lucida Sans Unicode"/>
              </a:rPr>
              <a:t>in</a:t>
            </a:r>
            <a:r>
              <a:rPr dirty="0" sz="135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India</a:t>
            </a:r>
            <a:r>
              <a:rPr dirty="0" sz="1350" spc="-4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70">
                <a:solidFill>
                  <a:srgbClr val="0D0B28"/>
                </a:solidFill>
                <a:latin typeface="Lucida Sans Unicode"/>
                <a:cs typeface="Lucida Sans Unicode"/>
              </a:rPr>
              <a:t>and</a:t>
            </a:r>
            <a:r>
              <a:rPr dirty="0" sz="1350" spc="-4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5">
                <a:solidFill>
                  <a:srgbClr val="0D0B28"/>
                </a:solidFill>
                <a:latin typeface="Lucida Sans Unicode"/>
                <a:cs typeface="Lucida Sans Unicode"/>
              </a:rPr>
              <a:t>US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555"/>
              </a:spcBef>
              <a:buChar char="•"/>
              <a:tabLst>
                <a:tab pos="398145" algn="l"/>
              </a:tabLst>
            </a:pPr>
            <a:r>
              <a:rPr dirty="0" sz="1350" spc="-145">
                <a:solidFill>
                  <a:srgbClr val="0D0B28"/>
                </a:solidFill>
                <a:latin typeface="Lucida Sans Unicode"/>
                <a:cs typeface="Lucida Sans Unicode"/>
              </a:rPr>
              <a:t>100K</a:t>
            </a:r>
            <a:r>
              <a:rPr dirty="0" sz="1350" spc="-7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0">
                <a:solidFill>
                  <a:srgbClr val="0D0B28"/>
                </a:solidFill>
                <a:latin typeface="Lucida Sans Unicode"/>
                <a:cs typeface="Lucida Sans Unicode"/>
              </a:rPr>
              <a:t>units</a:t>
            </a:r>
            <a:r>
              <a:rPr dirty="0" sz="1350" spc="-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0">
                <a:solidFill>
                  <a:srgbClr val="0D0B28"/>
                </a:solidFill>
                <a:latin typeface="Lucida Sans Unicode"/>
                <a:cs typeface="Lucida Sans Unicode"/>
              </a:rPr>
              <a:t>sold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480"/>
              </a:spcBef>
              <a:buChar char="•"/>
              <a:tabLst>
                <a:tab pos="398145" algn="l"/>
              </a:tabLst>
            </a:pPr>
            <a:r>
              <a:rPr dirty="0" sz="1350" spc="-25">
                <a:solidFill>
                  <a:srgbClr val="0D0B28"/>
                </a:solidFill>
                <a:latin typeface="Lucida Sans Unicode"/>
                <a:cs typeface="Lucida Sans Unicode"/>
              </a:rPr>
              <a:t>$48M</a:t>
            </a:r>
            <a:r>
              <a:rPr dirty="0" sz="1350" spc="-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45">
                <a:solidFill>
                  <a:srgbClr val="0D0B28"/>
                </a:solidFill>
                <a:latin typeface="Lucida Sans Unicode"/>
                <a:cs typeface="Lucida Sans Unicode"/>
              </a:rPr>
              <a:t>ARR</a:t>
            </a:r>
            <a:r>
              <a:rPr dirty="0" sz="1350" spc="-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50">
                <a:solidFill>
                  <a:srgbClr val="0D0B28"/>
                </a:solidFill>
                <a:latin typeface="Lucida Sans Unicode"/>
                <a:cs typeface="Lucida Sans Unicode"/>
              </a:rPr>
              <a:t>by</a:t>
            </a:r>
            <a:r>
              <a:rPr dirty="0" sz="1350" spc="-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Year</a:t>
            </a:r>
            <a:r>
              <a:rPr dirty="0" sz="1350" spc="-6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50">
                <a:solidFill>
                  <a:srgbClr val="0D0B28"/>
                </a:solidFill>
                <a:latin typeface="Lucida Sans Unicode"/>
                <a:cs typeface="Lucida Sans Unicode"/>
              </a:rPr>
              <a:t>2</a:t>
            </a:r>
            <a:endParaRPr sz="1350">
              <a:latin typeface="Lucida Sans Unicode"/>
              <a:cs typeface="Lucida Sans Unicode"/>
            </a:endParaRPr>
          </a:p>
          <a:p>
            <a:pPr marL="398145" indent="-120650">
              <a:lnSpc>
                <a:spcPct val="100000"/>
              </a:lnSpc>
              <a:spcBef>
                <a:spcPts val="555"/>
              </a:spcBef>
              <a:buChar char="•"/>
              <a:tabLst>
                <a:tab pos="398145" algn="l"/>
              </a:tabLst>
            </a:pP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Build</a:t>
            </a:r>
            <a:r>
              <a:rPr dirty="0" sz="1350" spc="-9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to</a:t>
            </a:r>
            <a:r>
              <a:rPr dirty="0" sz="1350" spc="-9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75">
                <a:solidFill>
                  <a:srgbClr val="0D0B28"/>
                </a:solidFill>
                <a:latin typeface="Lucida Sans Unicode"/>
                <a:cs typeface="Lucida Sans Unicode"/>
              </a:rPr>
              <a:t>75</a:t>
            </a:r>
            <a:r>
              <a:rPr dirty="0" sz="1350" spc="-8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employees</a:t>
            </a:r>
            <a:endParaRPr sz="135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52500" y="6477000"/>
            <a:ext cx="16383000" cy="247650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238125" rIns="0" bIns="0" rtlCol="0" vert="horz">
            <a:spAutoFit/>
          </a:bodyPr>
          <a:lstStyle/>
          <a:p>
            <a:pPr marL="381000">
              <a:lnSpc>
                <a:spcPct val="100000"/>
              </a:lnSpc>
              <a:spcBef>
                <a:spcPts val="1875"/>
              </a:spcBef>
            </a:pPr>
            <a:r>
              <a:rPr dirty="0" sz="2100" spc="-30">
                <a:solidFill>
                  <a:srgbClr val="0D0B28"/>
                </a:solidFill>
                <a:latin typeface="Arial Black"/>
                <a:cs typeface="Arial Black"/>
              </a:rPr>
              <a:t>What</a:t>
            </a:r>
            <a:r>
              <a:rPr dirty="0" sz="2100" spc="-30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2100" spc="-155">
                <a:solidFill>
                  <a:srgbClr val="0D0B28"/>
                </a:solidFill>
                <a:latin typeface="Arial Black"/>
                <a:cs typeface="Arial Black"/>
              </a:rPr>
              <a:t>This</a:t>
            </a:r>
            <a:r>
              <a:rPr dirty="0" sz="2100" spc="-30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2100" spc="-85">
                <a:solidFill>
                  <a:srgbClr val="0D0B28"/>
                </a:solidFill>
                <a:latin typeface="Arial Black"/>
                <a:cs typeface="Arial Black"/>
              </a:rPr>
              <a:t>Funding</a:t>
            </a:r>
            <a:r>
              <a:rPr dirty="0" sz="2100" spc="-300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2100" spc="-10">
                <a:solidFill>
                  <a:srgbClr val="0D0B28"/>
                </a:solidFill>
                <a:latin typeface="Arial Black"/>
                <a:cs typeface="Arial Black"/>
              </a:rPr>
              <a:t>Enables</a:t>
            </a:r>
            <a:endParaRPr sz="2100">
              <a:latin typeface="Arial Black"/>
              <a:cs typeface="Arial Black"/>
            </a:endParaRPr>
          </a:p>
          <a:p>
            <a:pPr marL="381000">
              <a:lnSpc>
                <a:spcPct val="100000"/>
              </a:lnSpc>
              <a:spcBef>
                <a:spcPts val="2505"/>
              </a:spcBef>
            </a:pP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Complete</a:t>
            </a:r>
            <a:r>
              <a:rPr dirty="0" sz="1350" spc="-3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product</a:t>
            </a:r>
            <a:r>
              <a:rPr dirty="0" sz="1350" spc="-3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development</a:t>
            </a:r>
            <a:r>
              <a:rPr dirty="0" sz="1350" spc="-3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300">
                <a:solidFill>
                  <a:srgbClr val="0D0B28"/>
                </a:solidFill>
                <a:latin typeface="Lucida Sans Unicode"/>
                <a:cs typeface="Lucida Sans Unicode"/>
              </a:rPr>
              <a:t>•</a:t>
            </a:r>
            <a:r>
              <a:rPr dirty="0" sz="1350" spc="-3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Launch</a:t>
            </a:r>
            <a:r>
              <a:rPr dirty="0" sz="1350" spc="-3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5">
                <a:solidFill>
                  <a:srgbClr val="0D0B28"/>
                </a:solidFill>
                <a:latin typeface="Lucida Sans Unicode"/>
                <a:cs typeface="Lucida Sans Unicode"/>
              </a:rPr>
              <a:t>in</a:t>
            </a:r>
            <a:r>
              <a:rPr dirty="0" sz="1350" spc="-3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India</a:t>
            </a:r>
            <a:r>
              <a:rPr dirty="0" sz="1350" spc="-3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70">
                <a:solidFill>
                  <a:srgbClr val="0D0B28"/>
                </a:solidFill>
                <a:latin typeface="Lucida Sans Unicode"/>
                <a:cs typeface="Lucida Sans Unicode"/>
              </a:rPr>
              <a:t>and</a:t>
            </a:r>
            <a:r>
              <a:rPr dirty="0" sz="1350" spc="-3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US</a:t>
            </a:r>
            <a:r>
              <a:rPr dirty="0" sz="1350" spc="-3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markets</a:t>
            </a:r>
            <a:r>
              <a:rPr dirty="0" sz="1350" spc="-3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300">
                <a:solidFill>
                  <a:srgbClr val="0D0B28"/>
                </a:solidFill>
                <a:latin typeface="Lucida Sans Unicode"/>
                <a:cs typeface="Lucida Sans Unicode"/>
              </a:rPr>
              <a:t>•</a:t>
            </a:r>
            <a:r>
              <a:rPr dirty="0" sz="1350" spc="-3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60">
                <a:solidFill>
                  <a:srgbClr val="0D0B28"/>
                </a:solidFill>
                <a:latin typeface="Lucida Sans Unicode"/>
                <a:cs typeface="Lucida Sans Unicode"/>
              </a:rPr>
              <a:t>Reach</a:t>
            </a:r>
            <a:r>
              <a:rPr dirty="0" sz="1350" spc="-3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10">
                <a:solidFill>
                  <a:srgbClr val="0D0B28"/>
                </a:solidFill>
                <a:latin typeface="Lucida Sans Unicode"/>
                <a:cs typeface="Lucida Sans Unicode"/>
              </a:rPr>
              <a:t>100,000</a:t>
            </a:r>
            <a:r>
              <a:rPr dirty="0" sz="1350" spc="-3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0">
                <a:solidFill>
                  <a:srgbClr val="0D0B28"/>
                </a:solidFill>
                <a:latin typeface="Lucida Sans Unicode"/>
                <a:cs typeface="Lucida Sans Unicode"/>
              </a:rPr>
              <a:t>units</a:t>
            </a:r>
            <a:r>
              <a:rPr dirty="0" sz="1350" spc="-3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sold</a:t>
            </a:r>
            <a:r>
              <a:rPr dirty="0" sz="1350" spc="-3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300">
                <a:solidFill>
                  <a:srgbClr val="0D0B28"/>
                </a:solidFill>
                <a:latin typeface="Lucida Sans Unicode"/>
                <a:cs typeface="Lucida Sans Unicode"/>
              </a:rPr>
              <a:t>•</a:t>
            </a:r>
            <a:r>
              <a:rPr dirty="0" sz="1350" spc="-3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Achieve</a:t>
            </a:r>
            <a:r>
              <a:rPr dirty="0" sz="1350" spc="-3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5">
                <a:solidFill>
                  <a:srgbClr val="0D0B28"/>
                </a:solidFill>
                <a:latin typeface="Lucida Sans Unicode"/>
                <a:cs typeface="Lucida Sans Unicode"/>
              </a:rPr>
              <a:t>$48M</a:t>
            </a:r>
            <a:r>
              <a:rPr dirty="0" sz="1350" spc="-3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45">
                <a:solidFill>
                  <a:srgbClr val="0D0B28"/>
                </a:solidFill>
                <a:latin typeface="Lucida Sans Unicode"/>
                <a:cs typeface="Lucida Sans Unicode"/>
              </a:rPr>
              <a:t>ARR</a:t>
            </a:r>
            <a:r>
              <a:rPr dirty="0" sz="1350" spc="-3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50">
                <a:solidFill>
                  <a:srgbClr val="0D0B28"/>
                </a:solidFill>
                <a:latin typeface="Lucida Sans Unicode"/>
                <a:cs typeface="Lucida Sans Unicode"/>
              </a:rPr>
              <a:t>by</a:t>
            </a:r>
            <a:r>
              <a:rPr dirty="0" sz="1350" spc="-3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end</a:t>
            </a:r>
            <a:r>
              <a:rPr dirty="0" sz="1350" spc="-3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25">
                <a:solidFill>
                  <a:srgbClr val="0D0B28"/>
                </a:solidFill>
                <a:latin typeface="Lucida Sans Unicode"/>
                <a:cs typeface="Lucida Sans Unicode"/>
              </a:rPr>
              <a:t>of</a:t>
            </a:r>
            <a:r>
              <a:rPr dirty="0" sz="1350" spc="-3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Year</a:t>
            </a:r>
            <a:r>
              <a:rPr dirty="0" sz="1350" spc="-3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85">
                <a:solidFill>
                  <a:srgbClr val="0D0B28"/>
                </a:solidFill>
                <a:latin typeface="Lucida Sans Unicode"/>
                <a:cs typeface="Lucida Sans Unicode"/>
              </a:rPr>
              <a:t>2</a:t>
            </a:r>
            <a:r>
              <a:rPr dirty="0" sz="1350" spc="-3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300">
                <a:solidFill>
                  <a:srgbClr val="0D0B28"/>
                </a:solidFill>
                <a:latin typeface="Lucida Sans Unicode"/>
                <a:cs typeface="Lucida Sans Unicode"/>
              </a:rPr>
              <a:t>•</a:t>
            </a:r>
            <a:r>
              <a:rPr dirty="0" sz="1350" spc="-3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Build</a:t>
            </a:r>
            <a:r>
              <a:rPr dirty="0" sz="1350" spc="-3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75">
                <a:solidFill>
                  <a:srgbClr val="0D0B28"/>
                </a:solidFill>
                <a:latin typeface="Lucida Sans Unicode"/>
                <a:cs typeface="Lucida Sans Unicode"/>
              </a:rPr>
              <a:t>team</a:t>
            </a:r>
            <a:r>
              <a:rPr dirty="0" sz="1350" spc="-3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>
                <a:solidFill>
                  <a:srgbClr val="0D0B28"/>
                </a:solidFill>
                <a:latin typeface="Lucida Sans Unicode"/>
                <a:cs typeface="Lucida Sans Unicode"/>
              </a:rPr>
              <a:t>to</a:t>
            </a:r>
            <a:r>
              <a:rPr dirty="0" sz="1350" spc="-3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75">
                <a:solidFill>
                  <a:srgbClr val="0D0B28"/>
                </a:solidFill>
                <a:latin typeface="Lucida Sans Unicode"/>
                <a:cs typeface="Lucida Sans Unicode"/>
              </a:rPr>
              <a:t>75</a:t>
            </a:r>
            <a:r>
              <a:rPr dirty="0" sz="1350" spc="-3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350" spc="-10">
                <a:solidFill>
                  <a:srgbClr val="0D0B28"/>
                </a:solidFill>
                <a:latin typeface="Lucida Sans Unicode"/>
                <a:cs typeface="Lucida Sans Unicode"/>
              </a:rPr>
              <a:t>employees</a:t>
            </a:r>
            <a:endParaRPr sz="1350">
              <a:latin typeface="Lucida Sans Unicode"/>
              <a:cs typeface="Lucida Sans Unicode"/>
            </a:endParaRPr>
          </a:p>
        </p:txBody>
      </p:sp>
      <p:pic>
        <p:nvPicPr>
          <p:cNvPr id="10" name="object 10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5394" y="9606975"/>
            <a:ext cx="771524" cy="46670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1863" y="476832"/>
            <a:ext cx="762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solidFill>
                  <a:srgbClr val="0D0B28"/>
                </a:solidFill>
                <a:latin typeface="Arial Black"/>
                <a:cs typeface="Arial Black"/>
              </a:rPr>
              <a:t>TRIPODS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197253" y="476832"/>
            <a:ext cx="11341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60">
                <a:solidFill>
                  <a:srgbClr val="0D0B28"/>
                </a:solidFill>
                <a:latin typeface="Arial Black"/>
                <a:cs typeface="Arial Black"/>
              </a:rPr>
              <a:t>August</a:t>
            </a:r>
            <a:r>
              <a:rPr dirty="0" sz="1200" spc="7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20">
                <a:solidFill>
                  <a:srgbClr val="0D0B28"/>
                </a:solidFill>
                <a:latin typeface="Arial Black"/>
                <a:cs typeface="Arial Black"/>
              </a:rPr>
              <a:t>2026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68363" y="476832"/>
            <a:ext cx="7429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0D0B28"/>
                </a:solidFill>
                <a:latin typeface="Arial Black"/>
                <a:cs typeface="Arial Black"/>
              </a:rPr>
              <a:t>Series</a:t>
            </a:r>
            <a:r>
              <a:rPr dirty="0" sz="1200" spc="185">
                <a:solidFill>
                  <a:srgbClr val="0D0B28"/>
                </a:solidFill>
                <a:latin typeface="Arial Black"/>
                <a:cs typeface="Arial Black"/>
              </a:rPr>
              <a:t> </a:t>
            </a:r>
            <a:r>
              <a:rPr dirty="0" sz="1200" spc="-50">
                <a:solidFill>
                  <a:srgbClr val="0D0B28"/>
                </a:solidFill>
                <a:latin typeface="Arial Black"/>
                <a:cs typeface="Arial Black"/>
              </a:rPr>
              <a:t>A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9800" y="1320800"/>
            <a:ext cx="7405370" cy="1739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250" spc="-675">
                <a:solidFill>
                  <a:srgbClr val="0D0B28"/>
                </a:solidFill>
                <a:latin typeface="Arial Black"/>
                <a:cs typeface="Arial Black"/>
              </a:rPr>
              <a:t>Expansion</a:t>
            </a:r>
            <a:endParaRPr sz="1125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52500" y="3429000"/>
            <a:ext cx="4000500" cy="5524500"/>
          </a:xfrm>
          <a:prstGeom prst="rect">
            <a:avLst/>
          </a:prstGeom>
          <a:solidFill>
            <a:srgbClr val="FF4D57"/>
          </a:solidFill>
        </p:spPr>
        <p:txBody>
          <a:bodyPr wrap="square" lIns="0" tIns="238125" rIns="0" bIns="0" rtlCol="0" vert="horz">
            <a:spAutoFit/>
          </a:bodyPr>
          <a:lstStyle/>
          <a:p>
            <a:pPr marL="285750">
              <a:lnSpc>
                <a:spcPct val="100000"/>
              </a:lnSpc>
              <a:spcBef>
                <a:spcPts val="1875"/>
              </a:spcBef>
            </a:pPr>
            <a:r>
              <a:rPr dirty="0" sz="2100" spc="-120">
                <a:solidFill>
                  <a:srgbClr val="FFFFFF"/>
                </a:solidFill>
                <a:latin typeface="Arial Black"/>
                <a:cs typeface="Arial Black"/>
              </a:rPr>
              <a:t>Product</a:t>
            </a:r>
            <a:r>
              <a:rPr dirty="0" sz="2100" spc="-30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2100" spc="-20">
                <a:solidFill>
                  <a:srgbClr val="FFFFFF"/>
                </a:solidFill>
                <a:latin typeface="Arial Black"/>
                <a:cs typeface="Arial Black"/>
              </a:rPr>
              <a:t>Line</a:t>
            </a:r>
            <a:endParaRPr sz="2100">
              <a:latin typeface="Arial Black"/>
              <a:cs typeface="Arial Black"/>
            </a:endParaRPr>
          </a:p>
          <a:p>
            <a:pPr marL="384810" indent="-109220">
              <a:lnSpc>
                <a:spcPct val="100000"/>
              </a:lnSpc>
              <a:spcBef>
                <a:spcPts val="2505"/>
              </a:spcBef>
              <a:buChar char="•"/>
              <a:tabLst>
                <a:tab pos="384810" algn="l"/>
              </a:tabLst>
            </a:pPr>
            <a:r>
              <a:rPr dirty="0" sz="1200" spc="-25">
                <a:solidFill>
                  <a:srgbClr val="FFFFFF"/>
                </a:solidFill>
                <a:latin typeface="Lucida Sans Unicode"/>
                <a:cs typeface="Lucida Sans Unicode"/>
              </a:rPr>
              <a:t>Tripods</a:t>
            </a:r>
            <a:r>
              <a:rPr dirty="0" sz="12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65">
                <a:solidFill>
                  <a:srgbClr val="FFFFFF"/>
                </a:solidFill>
                <a:latin typeface="Lucida Sans Unicode"/>
                <a:cs typeface="Lucida Sans Unicode"/>
              </a:rPr>
              <a:t>Lite:</a:t>
            </a:r>
            <a:r>
              <a:rPr dirty="0" sz="1200" spc="-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20">
                <a:solidFill>
                  <a:srgbClr val="FFFFFF"/>
                </a:solidFill>
                <a:latin typeface="Lucida Sans Unicode"/>
                <a:cs typeface="Lucida Sans Unicode"/>
              </a:rPr>
              <a:t>$199</a:t>
            </a:r>
            <a:r>
              <a:rPr dirty="0" sz="12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entry-</a:t>
            </a:r>
            <a:r>
              <a:rPr dirty="0" sz="1200" spc="-20">
                <a:solidFill>
                  <a:srgbClr val="FFFFFF"/>
                </a:solidFill>
                <a:latin typeface="Lucida Sans Unicode"/>
                <a:cs typeface="Lucida Sans Unicode"/>
              </a:rPr>
              <a:t>level</a:t>
            </a:r>
            <a:endParaRPr sz="1200">
              <a:latin typeface="Lucida Sans Unicode"/>
              <a:cs typeface="Lucida Sans Unicode"/>
            </a:endParaRPr>
          </a:p>
          <a:p>
            <a:pPr marL="384810" indent="-109220">
              <a:lnSpc>
                <a:spcPct val="100000"/>
              </a:lnSpc>
              <a:spcBef>
                <a:spcPts val="509"/>
              </a:spcBef>
              <a:buChar char="•"/>
              <a:tabLst>
                <a:tab pos="384810" algn="l"/>
              </a:tabLst>
            </a:pPr>
            <a:r>
              <a:rPr dirty="0" sz="1200" spc="-25">
                <a:solidFill>
                  <a:srgbClr val="FFFFFF"/>
                </a:solidFill>
                <a:latin typeface="Lucida Sans Unicode"/>
                <a:cs typeface="Lucida Sans Unicode"/>
              </a:rPr>
              <a:t>Tripods</a:t>
            </a:r>
            <a:r>
              <a:rPr dirty="0" sz="12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Pro</a:t>
            </a:r>
            <a:r>
              <a:rPr dirty="0" sz="120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5">
                <a:solidFill>
                  <a:srgbClr val="FFFFFF"/>
                </a:solidFill>
                <a:latin typeface="Lucida Sans Unicode"/>
                <a:cs typeface="Lucida Sans Unicode"/>
              </a:rPr>
              <a:t>Max:</a:t>
            </a:r>
            <a:r>
              <a:rPr dirty="0" sz="12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30">
                <a:solidFill>
                  <a:srgbClr val="FFFFFF"/>
                </a:solidFill>
                <a:latin typeface="Lucida Sans Unicode"/>
                <a:cs typeface="Lucida Sans Unicode"/>
              </a:rPr>
              <a:t>$449</a:t>
            </a:r>
            <a:r>
              <a:rPr dirty="0" sz="120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Lucida Sans Unicode"/>
                <a:cs typeface="Lucida Sans Unicode"/>
              </a:rPr>
              <a:t>with</a:t>
            </a:r>
            <a:r>
              <a:rPr dirty="0" sz="1200" spc="-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FFFFFF"/>
                </a:solidFill>
                <a:latin typeface="Lucida Sans Unicode"/>
                <a:cs typeface="Lucida Sans Unicode"/>
              </a:rPr>
              <a:t>health</a:t>
            </a:r>
            <a:r>
              <a:rPr dirty="0" sz="1200" spc="-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sensors</a:t>
            </a:r>
            <a:endParaRPr sz="1200">
              <a:latin typeface="Lucida Sans Unicode"/>
              <a:cs typeface="Lucida Sans Unicode"/>
            </a:endParaRPr>
          </a:p>
          <a:p>
            <a:pPr marL="384810" indent="-109220">
              <a:lnSpc>
                <a:spcPct val="100000"/>
              </a:lnSpc>
              <a:spcBef>
                <a:spcPts val="434"/>
              </a:spcBef>
              <a:buChar char="•"/>
              <a:tabLst>
                <a:tab pos="384810" algn="l"/>
              </a:tabLst>
            </a:pPr>
            <a:r>
              <a:rPr dirty="0" sz="1200" spc="-25">
                <a:solidFill>
                  <a:srgbClr val="FFFFFF"/>
                </a:solidFill>
                <a:latin typeface="Lucida Sans Unicode"/>
                <a:cs typeface="Lucida Sans Unicode"/>
              </a:rPr>
              <a:t>Tripods</a:t>
            </a:r>
            <a:r>
              <a:rPr dirty="0" sz="1200" spc="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5">
                <a:solidFill>
                  <a:srgbClr val="FFFFFF"/>
                </a:solidFill>
                <a:latin typeface="Lucida Sans Unicode"/>
                <a:cs typeface="Lucida Sans Unicode"/>
              </a:rPr>
              <a:t>Kids:</a:t>
            </a:r>
            <a:r>
              <a:rPr dirty="0" sz="1200" spc="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FFFFFF"/>
                </a:solidFill>
                <a:latin typeface="Lucida Sans Unicode"/>
                <a:cs typeface="Lucida Sans Unicode"/>
              </a:rPr>
              <a:t>Safety-focused</a:t>
            </a:r>
            <a:r>
              <a:rPr dirty="0" sz="1200" spc="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35">
                <a:solidFill>
                  <a:srgbClr val="FFFFFF"/>
                </a:solidFill>
                <a:latin typeface="Lucida Sans Unicode"/>
                <a:cs typeface="Lucida Sans Unicode"/>
              </a:rPr>
              <a:t>for</a:t>
            </a:r>
            <a:r>
              <a:rPr dirty="0" sz="1200" spc="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Lucida Sans Unicode"/>
                <a:cs typeface="Lucida Sans Unicode"/>
              </a:rPr>
              <a:t>children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38750" y="3429000"/>
            <a:ext cx="4000500" cy="552450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238125" rIns="0" bIns="0" rtlCol="0" vert="horz">
            <a:spAutoFit/>
          </a:bodyPr>
          <a:lstStyle/>
          <a:p>
            <a:pPr marL="285750">
              <a:lnSpc>
                <a:spcPct val="100000"/>
              </a:lnSpc>
              <a:spcBef>
                <a:spcPts val="1875"/>
              </a:spcBef>
            </a:pPr>
            <a:r>
              <a:rPr dirty="0" sz="2100" spc="-10">
                <a:solidFill>
                  <a:srgbClr val="0D0B28"/>
                </a:solidFill>
                <a:latin typeface="Arial Black"/>
                <a:cs typeface="Arial Black"/>
              </a:rPr>
              <a:t>Technology</a:t>
            </a:r>
            <a:endParaRPr sz="2100">
              <a:latin typeface="Arial Black"/>
              <a:cs typeface="Arial Black"/>
            </a:endParaRPr>
          </a:p>
          <a:p>
            <a:pPr marL="384810" indent="-109220">
              <a:lnSpc>
                <a:spcPct val="100000"/>
              </a:lnSpc>
              <a:spcBef>
                <a:spcPts val="2505"/>
              </a:spcBef>
              <a:buChar char="•"/>
              <a:tabLst>
                <a:tab pos="384810" algn="l"/>
              </a:tabLst>
            </a:pPr>
            <a:r>
              <a:rPr dirty="0" sz="1200" spc="-25">
                <a:solidFill>
                  <a:srgbClr val="0D0B28"/>
                </a:solidFill>
                <a:latin typeface="Lucida Sans Unicode"/>
                <a:cs typeface="Lucida Sans Unicode"/>
              </a:rPr>
              <a:t>Tripods</a:t>
            </a:r>
            <a:r>
              <a:rPr dirty="0" sz="1200" spc="1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Glasses:</a:t>
            </a:r>
            <a:r>
              <a:rPr dirty="0" sz="1200" spc="1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Smart</a:t>
            </a:r>
            <a:r>
              <a:rPr dirty="0" sz="1200" spc="1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audio</a:t>
            </a:r>
            <a:r>
              <a:rPr dirty="0" sz="1200" spc="1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glasses</a:t>
            </a:r>
            <a:endParaRPr sz="1200">
              <a:latin typeface="Lucida Sans Unicode"/>
              <a:cs typeface="Lucida Sans Unicode"/>
            </a:endParaRPr>
          </a:p>
          <a:p>
            <a:pPr marL="384810" indent="-109220">
              <a:lnSpc>
                <a:spcPct val="100000"/>
              </a:lnSpc>
              <a:spcBef>
                <a:spcPts val="509"/>
              </a:spcBef>
              <a:buChar char="•"/>
              <a:tabLst>
                <a:tab pos="384810" algn="l"/>
              </a:tabLst>
            </a:pPr>
            <a:r>
              <a:rPr dirty="0" sz="1200" spc="-25">
                <a:solidFill>
                  <a:srgbClr val="0D0B28"/>
                </a:solidFill>
                <a:latin typeface="Lucida Sans Unicode"/>
                <a:cs typeface="Lucida Sans Unicode"/>
              </a:rPr>
              <a:t>Tripods</a:t>
            </a:r>
            <a:r>
              <a:rPr dirty="0" sz="1200" spc="10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Watch:</a:t>
            </a:r>
            <a:r>
              <a:rPr dirty="0" sz="1200" spc="10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Companion</a:t>
            </a:r>
            <a:r>
              <a:rPr dirty="0" sz="1200" spc="10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35">
                <a:solidFill>
                  <a:srgbClr val="0D0B28"/>
                </a:solidFill>
                <a:latin typeface="Lucida Sans Unicode"/>
                <a:cs typeface="Lucida Sans Unicode"/>
              </a:rPr>
              <a:t>wearable</a:t>
            </a:r>
            <a:endParaRPr sz="1200">
              <a:latin typeface="Lucida Sans Unicode"/>
              <a:cs typeface="Lucida Sans Unicode"/>
            </a:endParaRPr>
          </a:p>
          <a:p>
            <a:pPr marL="384810" indent="-109220">
              <a:lnSpc>
                <a:spcPct val="100000"/>
              </a:lnSpc>
              <a:spcBef>
                <a:spcPts val="434"/>
              </a:spcBef>
              <a:buChar char="•"/>
              <a:tabLst>
                <a:tab pos="384810" algn="l"/>
              </a:tabLst>
            </a:pPr>
            <a:r>
              <a:rPr dirty="0" sz="1200" spc="-25">
                <a:solidFill>
                  <a:srgbClr val="0D0B28"/>
                </a:solidFill>
                <a:latin typeface="Lucida Sans Unicode"/>
                <a:cs typeface="Lucida Sans Unicode"/>
              </a:rPr>
              <a:t>Tripods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Home: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 Smart speaker </a:t>
            </a:r>
            <a:r>
              <a:rPr dirty="0" sz="1200" spc="-20">
                <a:solidFill>
                  <a:srgbClr val="0D0B28"/>
                </a:solidFill>
                <a:latin typeface="Lucida Sans Unicode"/>
                <a:cs typeface="Lucida Sans Unicode"/>
              </a:rPr>
              <a:t>with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5">
                <a:solidFill>
                  <a:srgbClr val="0D0B28"/>
                </a:solidFill>
                <a:latin typeface="Lucida Sans Unicode"/>
                <a:cs typeface="Lucida Sans Unicode"/>
              </a:rPr>
              <a:t>AI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525000" y="3429000"/>
            <a:ext cx="4000500" cy="552450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238125" rIns="0" bIns="0" rtlCol="0" vert="horz">
            <a:spAutoFit/>
          </a:bodyPr>
          <a:lstStyle/>
          <a:p>
            <a:pPr marL="285750">
              <a:lnSpc>
                <a:spcPct val="100000"/>
              </a:lnSpc>
              <a:spcBef>
                <a:spcPts val="1875"/>
              </a:spcBef>
            </a:pPr>
            <a:r>
              <a:rPr dirty="0" sz="2100" spc="-10">
                <a:solidFill>
                  <a:srgbClr val="0D0B28"/>
                </a:solidFill>
                <a:latin typeface="Arial Black"/>
                <a:cs typeface="Arial Black"/>
              </a:rPr>
              <a:t>Geographic</a:t>
            </a:r>
            <a:endParaRPr sz="2100">
              <a:latin typeface="Arial Black"/>
              <a:cs typeface="Arial Black"/>
            </a:endParaRPr>
          </a:p>
          <a:p>
            <a:pPr marL="384810" indent="-109220">
              <a:lnSpc>
                <a:spcPct val="100000"/>
              </a:lnSpc>
              <a:spcBef>
                <a:spcPts val="2505"/>
              </a:spcBef>
              <a:buChar char="•"/>
              <a:tabLst>
                <a:tab pos="384810" algn="l"/>
              </a:tabLst>
            </a:pPr>
            <a:r>
              <a:rPr dirty="0" sz="1200" spc="-100">
                <a:solidFill>
                  <a:srgbClr val="0D0B28"/>
                </a:solidFill>
                <a:latin typeface="Lucida Sans Unicode"/>
                <a:cs typeface="Lucida Sans Unicode"/>
              </a:rPr>
              <a:t>2027:</a:t>
            </a:r>
            <a:r>
              <a:rPr dirty="0" sz="1200" spc="-5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India</a:t>
            </a:r>
            <a:endParaRPr sz="1200">
              <a:latin typeface="Lucida Sans Unicode"/>
              <a:cs typeface="Lucida Sans Unicode"/>
            </a:endParaRPr>
          </a:p>
          <a:p>
            <a:pPr marL="384810" indent="-109220">
              <a:lnSpc>
                <a:spcPct val="100000"/>
              </a:lnSpc>
              <a:spcBef>
                <a:spcPts val="509"/>
              </a:spcBef>
              <a:buChar char="•"/>
              <a:tabLst>
                <a:tab pos="384810" algn="l"/>
              </a:tabLst>
            </a:pPr>
            <a:r>
              <a:rPr dirty="0" sz="1200" spc="-75">
                <a:solidFill>
                  <a:srgbClr val="0D0B28"/>
                </a:solidFill>
                <a:latin typeface="Lucida Sans Unicode"/>
                <a:cs typeface="Lucida Sans Unicode"/>
              </a:rPr>
              <a:t>2028:</a:t>
            </a:r>
            <a:r>
              <a:rPr dirty="0" sz="1200" spc="-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55">
                <a:solidFill>
                  <a:srgbClr val="0D0B28"/>
                </a:solidFill>
                <a:latin typeface="Lucida Sans Unicode"/>
                <a:cs typeface="Lucida Sans Unicode"/>
              </a:rPr>
              <a:t>US,</a:t>
            </a:r>
            <a:r>
              <a:rPr dirty="0" sz="1200" spc="-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95">
                <a:solidFill>
                  <a:srgbClr val="0D0B28"/>
                </a:solidFill>
                <a:latin typeface="Lucida Sans Unicode"/>
                <a:cs typeface="Lucida Sans Unicode"/>
              </a:rPr>
              <a:t>UK,</a:t>
            </a:r>
            <a:r>
              <a:rPr dirty="0" sz="1200" spc="-7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35">
                <a:solidFill>
                  <a:srgbClr val="0D0B28"/>
                </a:solidFill>
                <a:latin typeface="Lucida Sans Unicode"/>
                <a:cs typeface="Lucida Sans Unicode"/>
              </a:rPr>
              <a:t>Germany</a:t>
            </a:r>
            <a:endParaRPr sz="1200">
              <a:latin typeface="Lucida Sans Unicode"/>
              <a:cs typeface="Lucida Sans Unicode"/>
            </a:endParaRPr>
          </a:p>
          <a:p>
            <a:pPr marL="384810" indent="-109220">
              <a:lnSpc>
                <a:spcPct val="100000"/>
              </a:lnSpc>
              <a:spcBef>
                <a:spcPts val="434"/>
              </a:spcBef>
              <a:buChar char="•"/>
              <a:tabLst>
                <a:tab pos="384810" algn="l"/>
              </a:tabLst>
            </a:pPr>
            <a:r>
              <a:rPr dirty="0" sz="1200" spc="-75">
                <a:solidFill>
                  <a:srgbClr val="0D0B28"/>
                </a:solidFill>
                <a:latin typeface="Lucida Sans Unicode"/>
                <a:cs typeface="Lucida Sans Unicode"/>
              </a:rPr>
              <a:t>2029:</a:t>
            </a:r>
            <a:r>
              <a:rPr dirty="0" sz="1200" spc="-5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65">
                <a:solidFill>
                  <a:srgbClr val="0D0B28"/>
                </a:solidFill>
                <a:latin typeface="Lucida Sans Unicode"/>
                <a:cs typeface="Lucida Sans Unicode"/>
              </a:rPr>
              <a:t>Japan,</a:t>
            </a:r>
            <a:r>
              <a:rPr dirty="0" sz="1200" spc="-5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South</a:t>
            </a:r>
            <a:r>
              <a:rPr dirty="0" sz="1200" spc="-5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0D0B28"/>
                </a:solidFill>
                <a:latin typeface="Lucida Sans Unicode"/>
                <a:cs typeface="Lucida Sans Unicode"/>
              </a:rPr>
              <a:t>Korea,</a:t>
            </a:r>
            <a:r>
              <a:rPr dirty="0" sz="1200" spc="-5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Australia</a:t>
            </a:r>
            <a:endParaRPr sz="1200">
              <a:latin typeface="Lucida Sans Unicode"/>
              <a:cs typeface="Lucida Sans Unicode"/>
            </a:endParaRPr>
          </a:p>
          <a:p>
            <a:pPr marL="384810" indent="-109220">
              <a:lnSpc>
                <a:spcPct val="100000"/>
              </a:lnSpc>
              <a:spcBef>
                <a:spcPts val="509"/>
              </a:spcBef>
              <a:buChar char="•"/>
              <a:tabLst>
                <a:tab pos="384810" algn="l"/>
              </a:tabLst>
            </a:pPr>
            <a:r>
              <a:rPr dirty="0" sz="1200" spc="-75">
                <a:solidFill>
                  <a:srgbClr val="0D0B28"/>
                </a:solidFill>
                <a:latin typeface="Lucida Sans Unicode"/>
                <a:cs typeface="Lucida Sans Unicode"/>
              </a:rPr>
              <a:t>2030:</a:t>
            </a:r>
            <a:r>
              <a:rPr dirty="0" sz="1200" spc="-5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5">
                <a:solidFill>
                  <a:srgbClr val="0D0B28"/>
                </a:solidFill>
                <a:latin typeface="Lucida Sans Unicode"/>
                <a:cs typeface="Lucida Sans Unicode"/>
              </a:rPr>
              <a:t>Latin</a:t>
            </a:r>
            <a:r>
              <a:rPr dirty="0" sz="1200" spc="-5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America,</a:t>
            </a:r>
            <a:r>
              <a:rPr dirty="0" sz="1200" spc="-5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Middle</a:t>
            </a:r>
            <a:r>
              <a:rPr dirty="0" sz="1200" spc="-5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20">
                <a:solidFill>
                  <a:srgbClr val="0D0B28"/>
                </a:solidFill>
                <a:latin typeface="Lucida Sans Unicode"/>
                <a:cs typeface="Lucida Sans Unicode"/>
              </a:rPr>
              <a:t>East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811250" y="3429000"/>
            <a:ext cx="3524250" cy="5524500"/>
          </a:xfrm>
          <a:prstGeom prst="rect">
            <a:avLst/>
          </a:prstGeom>
          <a:solidFill>
            <a:srgbClr val="F7F9F9"/>
          </a:solidFill>
        </p:spPr>
        <p:txBody>
          <a:bodyPr wrap="square" lIns="0" tIns="238125" rIns="0" bIns="0" rtlCol="0" vert="horz">
            <a:spAutoFit/>
          </a:bodyPr>
          <a:lstStyle/>
          <a:p>
            <a:pPr marL="285750">
              <a:lnSpc>
                <a:spcPct val="100000"/>
              </a:lnSpc>
              <a:spcBef>
                <a:spcPts val="1875"/>
              </a:spcBef>
            </a:pPr>
            <a:r>
              <a:rPr dirty="0" sz="2100" spc="-10">
                <a:solidFill>
                  <a:srgbClr val="0D0B28"/>
                </a:solidFill>
                <a:latin typeface="Arial Black"/>
                <a:cs typeface="Arial Black"/>
              </a:rPr>
              <a:t>Platform</a:t>
            </a:r>
            <a:endParaRPr sz="2100">
              <a:latin typeface="Arial Black"/>
              <a:cs typeface="Arial Black"/>
            </a:endParaRPr>
          </a:p>
          <a:p>
            <a:pPr marL="384810" indent="-109220">
              <a:lnSpc>
                <a:spcPct val="100000"/>
              </a:lnSpc>
              <a:spcBef>
                <a:spcPts val="2505"/>
              </a:spcBef>
              <a:buChar char="•"/>
              <a:tabLst>
                <a:tab pos="384810" algn="l"/>
              </a:tabLst>
            </a:pPr>
            <a:r>
              <a:rPr dirty="0" sz="1200" spc="-45">
                <a:solidFill>
                  <a:srgbClr val="0D0B28"/>
                </a:solidFill>
                <a:latin typeface="Lucida Sans Unicode"/>
                <a:cs typeface="Lucida Sans Unicode"/>
              </a:rPr>
              <a:t>AI</a:t>
            </a:r>
            <a:r>
              <a:rPr dirty="0" sz="1200" spc="1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voice</a:t>
            </a:r>
            <a:r>
              <a:rPr dirty="0" sz="1200" spc="1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assistant</a:t>
            </a:r>
            <a:r>
              <a:rPr dirty="0" sz="1200" spc="1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platform</a:t>
            </a:r>
            <a:endParaRPr sz="1200">
              <a:latin typeface="Lucida Sans Unicode"/>
              <a:cs typeface="Lucida Sans Unicode"/>
            </a:endParaRPr>
          </a:p>
          <a:p>
            <a:pPr marL="384810" indent="-109220">
              <a:lnSpc>
                <a:spcPct val="100000"/>
              </a:lnSpc>
              <a:spcBef>
                <a:spcPts val="509"/>
              </a:spcBef>
              <a:buChar char="•"/>
              <a:tabLst>
                <a:tab pos="384810" algn="l"/>
              </a:tabLst>
            </a:pP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Developer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30">
                <a:solidFill>
                  <a:srgbClr val="0D0B28"/>
                </a:solidFill>
                <a:latin typeface="Lucida Sans Unicode"/>
                <a:cs typeface="Lucida Sans Unicode"/>
              </a:rPr>
              <a:t>API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35">
                <a:solidFill>
                  <a:srgbClr val="0D0B28"/>
                </a:solidFill>
                <a:latin typeface="Lucida Sans Unicode"/>
                <a:cs typeface="Lucida Sans Unicode"/>
              </a:rPr>
              <a:t>for</a:t>
            </a:r>
            <a:r>
              <a:rPr dirty="0" sz="1200" spc="-5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-35">
                <a:solidFill>
                  <a:srgbClr val="0D0B28"/>
                </a:solidFill>
                <a:latin typeface="Lucida Sans Unicode"/>
                <a:cs typeface="Lucida Sans Unicode"/>
              </a:rPr>
              <a:t>third-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party</a:t>
            </a: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 </a:t>
            </a:r>
            <a:r>
              <a:rPr dirty="0" sz="1200" spc="35">
                <a:solidFill>
                  <a:srgbClr val="0D0B28"/>
                </a:solidFill>
                <a:latin typeface="Lucida Sans Unicode"/>
                <a:cs typeface="Lucida Sans Unicode"/>
              </a:rPr>
              <a:t>apps</a:t>
            </a:r>
            <a:endParaRPr sz="1200">
              <a:latin typeface="Lucida Sans Unicode"/>
              <a:cs typeface="Lucida Sans Unicode"/>
            </a:endParaRPr>
          </a:p>
          <a:p>
            <a:pPr marL="384810" indent="-109220">
              <a:lnSpc>
                <a:spcPct val="100000"/>
              </a:lnSpc>
              <a:spcBef>
                <a:spcPts val="434"/>
              </a:spcBef>
              <a:buChar char="•"/>
              <a:tabLst>
                <a:tab pos="384810" algn="l"/>
              </a:tabLst>
            </a:pPr>
            <a:r>
              <a:rPr dirty="0" sz="1200" spc="-10">
                <a:solidFill>
                  <a:srgbClr val="0D0B28"/>
                </a:solidFill>
                <a:latin typeface="Lucida Sans Unicode"/>
                <a:cs typeface="Lucida Sans Unicode"/>
              </a:rPr>
              <a:t>Enterprise</a:t>
            </a:r>
            <a:r>
              <a:rPr dirty="0" sz="1200">
                <a:solidFill>
                  <a:srgbClr val="0D0B28"/>
                </a:solidFill>
                <a:latin typeface="Lucida Sans Unicode"/>
                <a:cs typeface="Lucida Sans Unicode"/>
              </a:rPr>
              <a:t> collaboration </a:t>
            </a:r>
            <a:r>
              <a:rPr dirty="0" sz="1200" spc="-20">
                <a:solidFill>
                  <a:srgbClr val="0D0B28"/>
                </a:solidFill>
                <a:latin typeface="Lucida Sans Unicode"/>
                <a:cs typeface="Lucida Sans Unicode"/>
              </a:rPr>
              <a:t>suite</a:t>
            </a:r>
            <a:endParaRPr sz="1200">
              <a:latin typeface="Lucida Sans Unicode"/>
              <a:cs typeface="Lucida Sans Unicode"/>
            </a:endParaRPr>
          </a:p>
        </p:txBody>
      </p:sp>
      <p:pic>
        <p:nvPicPr>
          <p:cNvPr id="10" name="object 10">
            <a:hlinkClick r:id="rId2"/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5394" y="9606975"/>
            <a:ext cx="771524" cy="466709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209953" y="481913"/>
            <a:ext cx="1108710" cy="21336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60"/>
              </a:spcBef>
            </a:pPr>
            <a:r>
              <a:rPr dirty="0" sz="1200" spc="60">
                <a:solidFill>
                  <a:srgbClr val="FFFFFF"/>
                </a:solidFill>
                <a:latin typeface="Arial Black"/>
                <a:cs typeface="Arial Black"/>
              </a:rPr>
              <a:t>August</a:t>
            </a:r>
            <a:r>
              <a:rPr dirty="0" sz="1200" spc="7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Arial Black"/>
                <a:cs typeface="Arial Black"/>
              </a:rPr>
              <a:t>2026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54563" y="481913"/>
            <a:ext cx="3943985" cy="21336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60"/>
              </a:spcBef>
              <a:tabLst>
                <a:tab pos="3226435" algn="l"/>
              </a:tabLst>
            </a:pPr>
            <a:r>
              <a:rPr dirty="0" sz="1200" spc="-10">
                <a:solidFill>
                  <a:srgbClr val="FFFFFF"/>
                </a:solidFill>
                <a:latin typeface="Arial Black"/>
                <a:cs typeface="Arial Black"/>
              </a:rPr>
              <a:t>TRIPODS</a:t>
            </a:r>
            <a:r>
              <a:rPr dirty="0" sz="1200">
                <a:solidFill>
                  <a:srgbClr val="FFFFFF"/>
                </a:solidFill>
                <a:latin typeface="Arial Black"/>
                <a:cs typeface="Arial Black"/>
              </a:rPr>
              <a:t>	Series</a:t>
            </a:r>
            <a:r>
              <a:rPr dirty="0" sz="1200" spc="18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200" spc="-70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endParaRPr sz="1200">
              <a:latin typeface="Arial Black"/>
              <a:cs typeface="Arial Black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" y="0"/>
            <a:ext cx="18285460" cy="10287000"/>
            <a:chOff x="10" y="0"/>
            <a:chExt cx="18285460" cy="102870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00632" y="0"/>
              <a:ext cx="6095999" cy="1028699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100632" y="0"/>
              <a:ext cx="6096000" cy="10287000"/>
            </a:xfrm>
            <a:custGeom>
              <a:avLst/>
              <a:gdLst/>
              <a:ahLst/>
              <a:cxnLst/>
              <a:rect l="l" t="t" r="r" b="b"/>
              <a:pathLst>
                <a:path w="6096000" h="10287000">
                  <a:moveTo>
                    <a:pt x="0" y="0"/>
                  </a:moveTo>
                  <a:lnTo>
                    <a:pt x="6096000" y="0"/>
                  </a:lnTo>
                  <a:lnTo>
                    <a:pt x="6096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5803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89317" y="0"/>
              <a:ext cx="6095999" cy="1028699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2189317" y="0"/>
              <a:ext cx="6096000" cy="10287000"/>
            </a:xfrm>
            <a:custGeom>
              <a:avLst/>
              <a:gdLst/>
              <a:ahLst/>
              <a:cxnLst/>
              <a:rect l="l" t="t" r="r" b="b"/>
              <a:pathLst>
                <a:path w="6096000" h="10287000">
                  <a:moveTo>
                    <a:pt x="0" y="0"/>
                  </a:moveTo>
                  <a:lnTo>
                    <a:pt x="6096000" y="0"/>
                  </a:lnTo>
                  <a:lnTo>
                    <a:pt x="6096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5803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" y="0"/>
              <a:ext cx="6095999" cy="1028699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0" y="0"/>
              <a:ext cx="6096000" cy="10287000"/>
            </a:xfrm>
            <a:custGeom>
              <a:avLst/>
              <a:gdLst/>
              <a:ahLst/>
              <a:cxnLst/>
              <a:rect l="l" t="t" r="r" b="b"/>
              <a:pathLst>
                <a:path w="6096000" h="10287000">
                  <a:moveTo>
                    <a:pt x="0" y="10287000"/>
                  </a:moveTo>
                  <a:lnTo>
                    <a:pt x="0" y="0"/>
                  </a:lnTo>
                  <a:lnTo>
                    <a:pt x="6096000" y="0"/>
                  </a:lnTo>
                  <a:lnTo>
                    <a:pt x="6096000" y="10287000"/>
                  </a:lnTo>
                  <a:lnTo>
                    <a:pt x="0" y="10287000"/>
                  </a:lnTo>
                  <a:close/>
                </a:path>
              </a:pathLst>
            </a:custGeom>
            <a:solidFill>
              <a:srgbClr val="000000">
                <a:alpha val="5803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30">
                <a:solidFill>
                  <a:srgbClr val="FF4D57"/>
                </a:solidFill>
              </a:rPr>
              <a:t>Why</a:t>
            </a:r>
            <a:r>
              <a:rPr dirty="0" spc="-1825">
                <a:solidFill>
                  <a:srgbClr val="FF4D57"/>
                </a:solidFill>
              </a:rPr>
              <a:t> </a:t>
            </a:r>
            <a:r>
              <a:rPr dirty="0" spc="-500"/>
              <a:t>We'll</a:t>
            </a:r>
            <a:r>
              <a:rPr dirty="0" spc="-1814"/>
              <a:t> </a:t>
            </a:r>
            <a:r>
              <a:rPr dirty="0" spc="-25"/>
              <a:t>Win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939800" y="4594802"/>
            <a:ext cx="5117465" cy="2661285"/>
          </a:xfrm>
          <a:prstGeom prst="rect">
            <a:avLst/>
          </a:prstGeom>
        </p:spPr>
        <p:txBody>
          <a:bodyPr wrap="square" lIns="0" tIns="272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145"/>
              </a:spcBef>
            </a:pPr>
            <a:r>
              <a:rPr dirty="0" sz="4500" spc="-195">
                <a:solidFill>
                  <a:srgbClr val="FFFFFF"/>
                </a:solidFill>
                <a:latin typeface="Arial Black"/>
                <a:cs typeface="Arial Black"/>
              </a:rPr>
              <a:t>Competitive</a:t>
            </a:r>
            <a:r>
              <a:rPr dirty="0" sz="4500" spc="-63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4500" spc="-345">
                <a:solidFill>
                  <a:srgbClr val="FFFFFF"/>
                </a:solidFill>
                <a:latin typeface="Arial Black"/>
                <a:cs typeface="Arial Black"/>
              </a:rPr>
              <a:t>Edge</a:t>
            </a:r>
            <a:endParaRPr sz="4500">
              <a:latin typeface="Arial Black"/>
              <a:cs typeface="Arial Black"/>
            </a:endParaRPr>
          </a:p>
          <a:p>
            <a:pPr marL="12700" marR="34925" indent="-6350">
              <a:lnSpc>
                <a:spcPct val="132600"/>
              </a:lnSpc>
              <a:spcBef>
                <a:spcPts val="105"/>
              </a:spcBef>
              <a:buChar char="•"/>
              <a:tabLst>
                <a:tab pos="150495" algn="l"/>
              </a:tabLst>
            </a:pPr>
            <a:r>
              <a:rPr dirty="0" sz="1650" spc="-65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1650" spc="-65">
                <a:solidFill>
                  <a:srgbClr val="FFFFFF"/>
                </a:solidFill>
                <a:latin typeface="Lucida Sans Unicode"/>
                <a:cs typeface="Lucida Sans Unicode"/>
              </a:rPr>
              <a:t>First-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mover</a:t>
            </a:r>
            <a:r>
              <a:rPr dirty="0" sz="1650" spc="-4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85">
                <a:solidFill>
                  <a:srgbClr val="FFFFFF"/>
                </a:solidFill>
                <a:latin typeface="Lucida Sans Unicode"/>
                <a:cs typeface="Lucida Sans Unicode"/>
              </a:rPr>
              <a:t>advantage</a:t>
            </a:r>
            <a:r>
              <a:rPr dirty="0" sz="1650" spc="-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FFFFFF"/>
                </a:solidFill>
                <a:latin typeface="Lucida Sans Unicode"/>
                <a:cs typeface="Lucida Sans Unicode"/>
              </a:rPr>
              <a:t>with</a:t>
            </a:r>
            <a:r>
              <a:rPr dirty="0" sz="1650" spc="-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45">
                <a:solidFill>
                  <a:srgbClr val="FFFFFF"/>
                </a:solidFill>
                <a:latin typeface="Lucida Sans Unicode"/>
                <a:cs typeface="Lucida Sans Unicode"/>
              </a:rPr>
              <a:t>patented</a:t>
            </a:r>
            <a:r>
              <a:rPr dirty="0" sz="1650" spc="-3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90">
                <a:solidFill>
                  <a:srgbClr val="FFFFFF"/>
                </a:solidFill>
                <a:latin typeface="Lucida Sans Unicode"/>
                <a:cs typeface="Lucida Sans Unicode"/>
              </a:rPr>
              <a:t>3-</a:t>
            </a:r>
            <a:r>
              <a:rPr dirty="0" sz="1650" spc="40">
                <a:solidFill>
                  <a:srgbClr val="FFFFFF"/>
                </a:solidFill>
                <a:latin typeface="Lucida Sans Unicode"/>
                <a:cs typeface="Lucida Sans Unicode"/>
              </a:rPr>
              <a:t>earbud </a:t>
            </a:r>
            <a:r>
              <a:rPr dirty="0" sz="1650" spc="-10">
                <a:solidFill>
                  <a:srgbClr val="FFFFFF"/>
                </a:solidFill>
                <a:latin typeface="Lucida Sans Unicode"/>
                <a:cs typeface="Lucida Sans Unicode"/>
              </a:rPr>
              <a:t>design</a:t>
            </a:r>
            <a:endParaRPr sz="1650">
              <a:latin typeface="Lucida Sans Unicode"/>
              <a:cs typeface="Lucida Sans Unicode"/>
            </a:endParaRPr>
          </a:p>
          <a:p>
            <a:pPr marL="150495" indent="-144145">
              <a:lnSpc>
                <a:spcPct val="100000"/>
              </a:lnSpc>
              <a:spcBef>
                <a:spcPts val="645"/>
              </a:spcBef>
              <a:buChar char="•"/>
              <a:tabLst>
                <a:tab pos="150495" algn="l"/>
              </a:tabLst>
            </a:pPr>
            <a:r>
              <a:rPr dirty="0" sz="1650" spc="-80">
                <a:solidFill>
                  <a:srgbClr val="FFFFFF"/>
                </a:solidFill>
                <a:latin typeface="Lucida Sans Unicode"/>
                <a:cs typeface="Lucida Sans Unicode"/>
              </a:rPr>
              <a:t>AI-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native</a:t>
            </a:r>
            <a:r>
              <a:rPr dirty="0" sz="1650" spc="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70">
                <a:solidFill>
                  <a:srgbClr val="FFFFFF"/>
                </a:solidFill>
                <a:latin typeface="Lucida Sans Unicode"/>
                <a:cs typeface="Lucida Sans Unicode"/>
              </a:rPr>
              <a:t>approach</a:t>
            </a:r>
            <a:r>
              <a:rPr dirty="0" sz="1650" spc="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40">
                <a:solidFill>
                  <a:srgbClr val="FFFFFF"/>
                </a:solidFill>
                <a:latin typeface="Lucida Sans Unicode"/>
                <a:cs typeface="Lucida Sans Unicode"/>
              </a:rPr>
              <a:t>in</a:t>
            </a:r>
            <a:r>
              <a:rPr dirty="0" sz="1650" spc="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200">
                <a:solidFill>
                  <a:srgbClr val="FFFFFF"/>
                </a:solidFill>
                <a:latin typeface="Lucida Sans Unicode"/>
                <a:cs typeface="Lucida Sans Unicode"/>
              </a:rPr>
              <a:t>a</a:t>
            </a:r>
            <a:r>
              <a:rPr dirty="0" sz="1650" spc="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hardware-</a:t>
            </a:r>
            <a:r>
              <a:rPr dirty="0" sz="1650" spc="-60">
                <a:solidFill>
                  <a:srgbClr val="FFFFFF"/>
                </a:solidFill>
                <a:latin typeface="Lucida Sans Unicode"/>
                <a:cs typeface="Lucida Sans Unicode"/>
              </a:rPr>
              <a:t>first</a:t>
            </a:r>
            <a:r>
              <a:rPr dirty="0" sz="1650" spc="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FFFFFF"/>
                </a:solidFill>
                <a:latin typeface="Lucida Sans Unicode"/>
                <a:cs typeface="Lucida Sans Unicode"/>
              </a:rPr>
              <a:t>industry</a:t>
            </a:r>
            <a:endParaRPr sz="1650">
              <a:latin typeface="Lucida Sans Unicode"/>
              <a:cs typeface="Lucida Sans Unicode"/>
            </a:endParaRPr>
          </a:p>
          <a:p>
            <a:pPr marL="150495" indent="-144145">
              <a:lnSpc>
                <a:spcPct val="100000"/>
              </a:lnSpc>
              <a:spcBef>
                <a:spcPts val="720"/>
              </a:spcBef>
              <a:buChar char="•"/>
              <a:tabLst>
                <a:tab pos="150495" algn="l"/>
              </a:tabLst>
            </a:pPr>
            <a:r>
              <a:rPr dirty="0" sz="1650" spc="-30">
                <a:solidFill>
                  <a:srgbClr val="FFFFFF"/>
                </a:solidFill>
                <a:latin typeface="Lucida Sans Unicode"/>
                <a:cs typeface="Lucida Sans Unicode"/>
              </a:rPr>
              <a:t>Multiple</a:t>
            </a:r>
            <a:r>
              <a:rPr dirty="0" sz="1650" spc="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revenue</a:t>
            </a:r>
            <a:r>
              <a:rPr dirty="0" sz="1650" spc="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streams</a:t>
            </a:r>
            <a:r>
              <a:rPr dirty="0" sz="1650" spc="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45">
                <a:solidFill>
                  <a:srgbClr val="FFFFFF"/>
                </a:solidFill>
                <a:latin typeface="Lucida Sans Unicode"/>
                <a:cs typeface="Lucida Sans Unicode"/>
              </a:rPr>
              <a:t>for</a:t>
            </a:r>
            <a:r>
              <a:rPr dirty="0" sz="1650" spc="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sustainable</a:t>
            </a:r>
            <a:r>
              <a:rPr dirty="0" sz="1650" spc="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FFFFFF"/>
                </a:solidFill>
                <a:latin typeface="Lucida Sans Unicode"/>
                <a:cs typeface="Lucida Sans Unicode"/>
              </a:rPr>
              <a:t>growth</a:t>
            </a:r>
            <a:endParaRPr sz="1650">
              <a:latin typeface="Lucida Sans Unicode"/>
              <a:cs typeface="Lucida Sans Unicode"/>
            </a:endParaRPr>
          </a:p>
          <a:p>
            <a:pPr marL="150495" indent="-144145">
              <a:lnSpc>
                <a:spcPct val="100000"/>
              </a:lnSpc>
              <a:spcBef>
                <a:spcPts val="645"/>
              </a:spcBef>
              <a:buChar char="•"/>
              <a:tabLst>
                <a:tab pos="150495" algn="l"/>
              </a:tabLst>
            </a:pP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Massive</a:t>
            </a:r>
            <a:r>
              <a:rPr dirty="0" sz="1650" spc="5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market</a:t>
            </a:r>
            <a:r>
              <a:rPr dirty="0" sz="1650" spc="6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FFFFFF"/>
                </a:solidFill>
                <a:latin typeface="Lucida Sans Unicode"/>
                <a:cs typeface="Lucida Sans Unicode"/>
              </a:rPr>
              <a:t>tailwinds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54800" y="4594802"/>
            <a:ext cx="3251835" cy="2327910"/>
          </a:xfrm>
          <a:prstGeom prst="rect">
            <a:avLst/>
          </a:prstGeom>
        </p:spPr>
        <p:txBody>
          <a:bodyPr wrap="square" lIns="0" tIns="272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145"/>
              </a:spcBef>
            </a:pPr>
            <a:r>
              <a:rPr dirty="0" sz="4500" spc="-270">
                <a:solidFill>
                  <a:srgbClr val="FFFFFF"/>
                </a:solidFill>
                <a:latin typeface="Arial Black"/>
                <a:cs typeface="Arial Black"/>
              </a:rPr>
              <a:t>Traction</a:t>
            </a:r>
            <a:endParaRPr sz="4500">
              <a:latin typeface="Arial Black"/>
              <a:cs typeface="Arial Black"/>
            </a:endParaRPr>
          </a:p>
          <a:p>
            <a:pPr marL="150495" indent="-144145">
              <a:lnSpc>
                <a:spcPct val="100000"/>
              </a:lnSpc>
              <a:spcBef>
                <a:spcPts val="750"/>
              </a:spcBef>
              <a:buChar char="•"/>
              <a:tabLst>
                <a:tab pos="150495" algn="l"/>
              </a:tabLst>
            </a:pPr>
            <a:r>
              <a:rPr dirty="0" sz="1650" spc="-85">
                <a:solidFill>
                  <a:srgbClr val="FFFFFF"/>
                </a:solidFill>
                <a:latin typeface="Lucida Sans Unicode"/>
                <a:cs typeface="Lucida Sans Unicode"/>
              </a:rPr>
              <a:t>50,000+</a:t>
            </a:r>
            <a:r>
              <a:rPr dirty="0" sz="1650" spc="-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FFFFFF"/>
                </a:solidFill>
                <a:latin typeface="Lucida Sans Unicode"/>
                <a:cs typeface="Lucida Sans Unicode"/>
              </a:rPr>
              <a:t>waitlist</a:t>
            </a:r>
            <a:r>
              <a:rPr dirty="0" sz="1650" spc="-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FFFFFF"/>
                </a:solidFill>
                <a:latin typeface="Lucida Sans Unicode"/>
                <a:cs typeface="Lucida Sans Unicode"/>
              </a:rPr>
              <a:t>signups</a:t>
            </a:r>
            <a:endParaRPr sz="1650">
              <a:latin typeface="Lucida Sans Unicode"/>
              <a:cs typeface="Lucida Sans Unicode"/>
            </a:endParaRPr>
          </a:p>
          <a:p>
            <a:pPr marL="150495" indent="-144145">
              <a:lnSpc>
                <a:spcPct val="100000"/>
              </a:lnSpc>
              <a:spcBef>
                <a:spcPts val="645"/>
              </a:spcBef>
              <a:buChar char="•"/>
              <a:tabLst>
                <a:tab pos="150495" algn="l"/>
              </a:tabLst>
            </a:pPr>
            <a:r>
              <a:rPr dirty="0" sz="1650" spc="-80">
                <a:solidFill>
                  <a:srgbClr val="FFFFFF"/>
                </a:solidFill>
                <a:latin typeface="Lucida Sans Unicode"/>
                <a:cs typeface="Lucida Sans Unicode"/>
              </a:rPr>
              <a:t>3</a:t>
            </a:r>
            <a:r>
              <a:rPr dirty="0" sz="165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enterprise</a:t>
            </a:r>
            <a:r>
              <a:rPr dirty="0" sz="165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30">
                <a:solidFill>
                  <a:srgbClr val="FFFFFF"/>
                </a:solidFill>
                <a:latin typeface="Lucida Sans Unicode"/>
                <a:cs typeface="Lucida Sans Unicode"/>
              </a:rPr>
              <a:t>pilot</a:t>
            </a:r>
            <a:r>
              <a:rPr dirty="0" sz="1650" spc="-10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40">
                <a:solidFill>
                  <a:srgbClr val="FFFFFF"/>
                </a:solidFill>
                <a:latin typeface="Lucida Sans Unicode"/>
                <a:cs typeface="Lucida Sans Unicode"/>
              </a:rPr>
              <a:t>agreements</a:t>
            </a:r>
            <a:endParaRPr sz="1650">
              <a:latin typeface="Lucida Sans Unicode"/>
              <a:cs typeface="Lucida Sans Unicode"/>
            </a:endParaRPr>
          </a:p>
          <a:p>
            <a:pPr marL="150495" indent="-144145">
              <a:lnSpc>
                <a:spcPct val="100000"/>
              </a:lnSpc>
              <a:spcBef>
                <a:spcPts val="645"/>
              </a:spcBef>
              <a:buChar char="•"/>
              <a:tabLst>
                <a:tab pos="150495" algn="l"/>
              </a:tabLst>
            </a:pPr>
            <a:r>
              <a:rPr dirty="0" sz="1650" spc="-100">
                <a:solidFill>
                  <a:srgbClr val="FFFFFF"/>
                </a:solidFill>
                <a:latin typeface="Lucida Sans Unicode"/>
                <a:cs typeface="Lucida Sans Unicode"/>
              </a:rPr>
              <a:t>2</a:t>
            </a:r>
            <a:r>
              <a:rPr dirty="0" sz="1650" spc="-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provisional</a:t>
            </a:r>
            <a:r>
              <a:rPr dirty="0" sz="1650" spc="-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patents</a:t>
            </a:r>
            <a:r>
              <a:rPr dirty="0" sz="1650" spc="-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0">
                <a:solidFill>
                  <a:srgbClr val="FFFFFF"/>
                </a:solidFill>
                <a:latin typeface="Lucida Sans Unicode"/>
                <a:cs typeface="Lucida Sans Unicode"/>
              </a:rPr>
              <a:t>filed</a:t>
            </a:r>
            <a:endParaRPr sz="1650">
              <a:latin typeface="Lucida Sans Unicode"/>
              <a:cs typeface="Lucida Sans Unicode"/>
            </a:endParaRPr>
          </a:p>
          <a:p>
            <a:pPr marL="150495" indent="-144145">
              <a:lnSpc>
                <a:spcPct val="100000"/>
              </a:lnSpc>
              <a:spcBef>
                <a:spcPts val="720"/>
              </a:spcBef>
              <a:buChar char="•"/>
              <a:tabLst>
                <a:tab pos="150495" algn="l"/>
              </a:tabLst>
            </a:pPr>
            <a:r>
              <a:rPr dirty="0" sz="1650" spc="-10">
                <a:solidFill>
                  <a:srgbClr val="FFFFFF"/>
                </a:solidFill>
                <a:latin typeface="Lucida Sans Unicode"/>
                <a:cs typeface="Lucida Sans Unicode"/>
              </a:rPr>
              <a:t>Working</a:t>
            </a:r>
            <a:r>
              <a:rPr dirty="0" sz="1650" spc="-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prototype</a:t>
            </a:r>
            <a:r>
              <a:rPr dirty="0" sz="1650" spc="-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35">
                <a:solidFill>
                  <a:srgbClr val="FFFFFF"/>
                </a:solidFill>
                <a:latin typeface="Lucida Sans Unicode"/>
                <a:cs typeface="Lucida Sans Unicode"/>
              </a:rPr>
              <a:t>completed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369800" y="4594802"/>
            <a:ext cx="4825365" cy="2327910"/>
          </a:xfrm>
          <a:prstGeom prst="rect">
            <a:avLst/>
          </a:prstGeom>
        </p:spPr>
        <p:txBody>
          <a:bodyPr wrap="square" lIns="0" tIns="2724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145"/>
              </a:spcBef>
            </a:pPr>
            <a:r>
              <a:rPr dirty="0" sz="4500" spc="-65">
                <a:solidFill>
                  <a:srgbClr val="FFFFFF"/>
                </a:solidFill>
                <a:latin typeface="Arial Black"/>
                <a:cs typeface="Arial Black"/>
              </a:rPr>
              <a:t>Opportunity</a:t>
            </a:r>
            <a:endParaRPr sz="4500">
              <a:latin typeface="Arial Black"/>
              <a:cs typeface="Arial Black"/>
            </a:endParaRPr>
          </a:p>
          <a:p>
            <a:pPr marL="12700" marR="5080" indent="-6350">
              <a:lnSpc>
                <a:spcPct val="132600"/>
              </a:lnSpc>
              <a:spcBef>
                <a:spcPts val="105"/>
              </a:spcBef>
              <a:buChar char="•"/>
              <a:tabLst>
                <a:tab pos="150495" algn="l"/>
              </a:tabLst>
            </a:pPr>
            <a:r>
              <a:rPr dirty="0" sz="1650" spc="-70">
                <a:solidFill>
                  <a:srgbClr val="FFFFFF"/>
                </a:solidFill>
                <a:latin typeface="Lucida Sans Unicode"/>
                <a:cs typeface="Lucida Sans Unicode"/>
              </a:rPr>
              <a:t>	</a:t>
            </a:r>
            <a:r>
              <a:rPr dirty="0" sz="1650" spc="-70">
                <a:solidFill>
                  <a:srgbClr val="FFFFFF"/>
                </a:solidFill>
                <a:latin typeface="Lucida Sans Unicode"/>
                <a:cs typeface="Lucida Sans Unicode"/>
              </a:rPr>
              <a:t>Next</a:t>
            </a:r>
            <a:r>
              <a:rPr dirty="0" sz="1650" spc="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category-</a:t>
            </a:r>
            <a:r>
              <a:rPr dirty="0" sz="1650" spc="-10">
                <a:solidFill>
                  <a:srgbClr val="FFFFFF"/>
                </a:solidFill>
                <a:latin typeface="Lucida Sans Unicode"/>
                <a:cs typeface="Lucida Sans Unicode"/>
              </a:rPr>
              <a:t>defining</a:t>
            </a:r>
            <a:r>
              <a:rPr dirty="0" sz="1650" spc="10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consumer</a:t>
            </a:r>
            <a:r>
              <a:rPr dirty="0" sz="1650" spc="11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FFFFFF"/>
                </a:solidFill>
                <a:latin typeface="Lucida Sans Unicode"/>
                <a:cs typeface="Lucida Sans Unicode"/>
              </a:rPr>
              <a:t>electronics product</a:t>
            </a:r>
            <a:endParaRPr sz="1650">
              <a:latin typeface="Lucida Sans Unicode"/>
              <a:cs typeface="Lucida Sans Unicode"/>
            </a:endParaRPr>
          </a:p>
          <a:p>
            <a:pPr marL="150495" indent="-144145">
              <a:lnSpc>
                <a:spcPct val="100000"/>
              </a:lnSpc>
              <a:spcBef>
                <a:spcPts val="645"/>
              </a:spcBef>
              <a:buChar char="•"/>
              <a:tabLst>
                <a:tab pos="150495" algn="l"/>
              </a:tabLst>
            </a:pPr>
            <a:r>
              <a:rPr dirty="0" sz="1650" spc="-50">
                <a:solidFill>
                  <a:srgbClr val="FFFFFF"/>
                </a:solidFill>
                <a:latin typeface="Lucida Sans Unicode"/>
                <a:cs typeface="Lucida Sans Unicode"/>
              </a:rPr>
              <a:t>$520M</a:t>
            </a:r>
            <a:r>
              <a:rPr dirty="0" sz="1650" spc="-2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revenue</a:t>
            </a:r>
            <a:r>
              <a:rPr dirty="0" sz="1650" spc="-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potential</a:t>
            </a:r>
            <a:r>
              <a:rPr dirty="0" sz="1650" spc="-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55">
                <a:solidFill>
                  <a:srgbClr val="FFFFFF"/>
                </a:solidFill>
                <a:latin typeface="Lucida Sans Unicode"/>
                <a:cs typeface="Lucida Sans Unicode"/>
              </a:rPr>
              <a:t>by</a:t>
            </a:r>
            <a:r>
              <a:rPr dirty="0" sz="1650" spc="-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Year</a:t>
            </a:r>
            <a:r>
              <a:rPr dirty="0" sz="1650" spc="-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50">
                <a:solidFill>
                  <a:srgbClr val="FFFFFF"/>
                </a:solidFill>
                <a:latin typeface="Lucida Sans Unicode"/>
                <a:cs typeface="Lucida Sans Unicode"/>
              </a:rPr>
              <a:t>5</a:t>
            </a:r>
            <a:endParaRPr sz="1650">
              <a:latin typeface="Lucida Sans Unicode"/>
              <a:cs typeface="Lucida Sans Unicode"/>
            </a:endParaRPr>
          </a:p>
          <a:p>
            <a:pPr marL="150495" indent="-144145">
              <a:lnSpc>
                <a:spcPct val="100000"/>
              </a:lnSpc>
              <a:spcBef>
                <a:spcPts val="720"/>
              </a:spcBef>
              <a:buChar char="•"/>
              <a:tabLst>
                <a:tab pos="150495" algn="l"/>
              </a:tabLst>
            </a:pP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Clear</a:t>
            </a:r>
            <a:r>
              <a:rPr dirty="0" sz="1650" spc="-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55">
                <a:solidFill>
                  <a:srgbClr val="FFFFFF"/>
                </a:solidFill>
                <a:latin typeface="Lucida Sans Unicode"/>
                <a:cs typeface="Lucida Sans Unicode"/>
              </a:rPr>
              <a:t>path</a:t>
            </a:r>
            <a:r>
              <a:rPr dirty="0" sz="1650" spc="-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to</a:t>
            </a:r>
            <a:r>
              <a:rPr dirty="0" sz="1650" spc="-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market</a:t>
            </a:r>
            <a:r>
              <a:rPr dirty="0" sz="1650" spc="-1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FFFFFF"/>
                </a:solidFill>
                <a:latin typeface="Lucida Sans Unicode"/>
                <a:cs typeface="Lucida Sans Unicode"/>
              </a:rPr>
              <a:t>leadership</a:t>
            </a:r>
            <a:endParaRPr sz="1650">
              <a:latin typeface="Lucida Sans Unicode"/>
              <a:cs typeface="Lucida Sans Unicode"/>
            </a:endParaRPr>
          </a:p>
        </p:txBody>
      </p:sp>
      <p:pic>
        <p:nvPicPr>
          <p:cNvPr id="15" name="object 15">
            <a:hlinkClick r:id="rId5"/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05394" y="9606975"/>
            <a:ext cx="771524" cy="466709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634" y="0"/>
            <a:ext cx="18287365" cy="10287000"/>
          </a:xfrm>
          <a:custGeom>
            <a:avLst/>
            <a:gdLst/>
            <a:ahLst/>
            <a:cxnLst/>
            <a:rect l="l" t="t" r="r" b="b"/>
            <a:pathLst>
              <a:path w="18287365" h="10287000">
                <a:moveTo>
                  <a:pt x="0" y="10287000"/>
                </a:moveTo>
                <a:lnTo>
                  <a:pt x="0" y="0"/>
                </a:lnTo>
                <a:lnTo>
                  <a:pt x="18287366" y="0"/>
                </a:lnTo>
                <a:lnTo>
                  <a:pt x="18287366" y="10287000"/>
                </a:lnTo>
                <a:lnTo>
                  <a:pt x="0" y="10287000"/>
                </a:lnTo>
                <a:close/>
              </a:path>
            </a:pathLst>
          </a:custGeom>
          <a:solidFill>
            <a:srgbClr val="000000">
              <a:alpha val="5803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941223" y="1177925"/>
            <a:ext cx="5983605" cy="1739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250" spc="-1300">
                <a:solidFill>
                  <a:srgbClr val="FF4D57"/>
                </a:solidFill>
                <a:latin typeface="Arial Black"/>
                <a:cs typeface="Arial Black"/>
              </a:rPr>
              <a:t>TRIPODS</a:t>
            </a:r>
            <a:endParaRPr sz="1125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33765" y="8967302"/>
            <a:ext cx="9419590" cy="2768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  <a:hlinkClick r:id="rId3"/>
              </a:rPr>
              <a:t>investors@tripods.audio</a:t>
            </a:r>
            <a:r>
              <a:rPr dirty="0" sz="1650" spc="12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|</a:t>
            </a:r>
            <a:r>
              <a:rPr dirty="0" sz="1650" spc="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  <a:hlinkClick r:id="rId4"/>
              </a:rPr>
              <a:t>www.tripods.audio</a:t>
            </a:r>
            <a:r>
              <a:rPr dirty="0" sz="1650" spc="2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|</a:t>
            </a:r>
            <a:r>
              <a:rPr dirty="0" sz="1650" spc="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40">
                <a:solidFill>
                  <a:srgbClr val="FFFFFF"/>
                </a:solidFill>
                <a:latin typeface="Lucida Sans Unicode"/>
                <a:cs typeface="Lucida Sans Unicode"/>
              </a:rPr>
              <a:t>"Three</a:t>
            </a:r>
            <a:r>
              <a:rPr dirty="0" sz="165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20">
                <a:solidFill>
                  <a:srgbClr val="FFFFFF"/>
                </a:solidFill>
                <a:latin typeface="Lucida Sans Unicode"/>
                <a:cs typeface="Lucida Sans Unicode"/>
              </a:rPr>
              <a:t>Buds.</a:t>
            </a:r>
            <a:r>
              <a:rPr dirty="0" sz="165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40">
                <a:solidFill>
                  <a:srgbClr val="FFFFFF"/>
                </a:solidFill>
                <a:latin typeface="Lucida Sans Unicode"/>
                <a:cs typeface="Lucida Sans Unicode"/>
              </a:rPr>
              <a:t>Infinite</a:t>
            </a:r>
            <a:r>
              <a:rPr dirty="0" sz="165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35">
                <a:solidFill>
                  <a:srgbClr val="FFFFFF"/>
                </a:solidFill>
                <a:latin typeface="Lucida Sans Unicode"/>
                <a:cs typeface="Lucida Sans Unicode"/>
              </a:rPr>
              <a:t>Possibilities."</a:t>
            </a:r>
            <a:r>
              <a:rPr dirty="0" sz="1650" spc="245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>
                <a:solidFill>
                  <a:srgbClr val="FFFFFF"/>
                </a:solidFill>
                <a:latin typeface="Lucida Sans Unicode"/>
                <a:cs typeface="Lucida Sans Unicode"/>
              </a:rPr>
              <a:t>|</a:t>
            </a:r>
            <a:r>
              <a:rPr dirty="0" sz="1650" spc="25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55">
                <a:solidFill>
                  <a:srgbClr val="FFFFFF"/>
                </a:solidFill>
                <a:latin typeface="Lucida Sans Unicode"/>
                <a:cs typeface="Lucida Sans Unicode"/>
              </a:rPr>
              <a:t>Let's</a:t>
            </a:r>
            <a:r>
              <a:rPr dirty="0" sz="1650" spc="-114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dirty="0" sz="1650" spc="-10">
                <a:solidFill>
                  <a:srgbClr val="FFFFFF"/>
                </a:solidFill>
                <a:latin typeface="Lucida Sans Unicode"/>
                <a:cs typeface="Lucida Sans Unicode"/>
              </a:rPr>
              <a:t>talk.</a:t>
            </a:r>
            <a:endParaRPr sz="165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1863" y="476832"/>
            <a:ext cx="762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solidFill>
                  <a:srgbClr val="FFFFFF"/>
                </a:solidFill>
                <a:latin typeface="Arial Black"/>
                <a:cs typeface="Arial Black"/>
              </a:rPr>
              <a:t>TRIPODS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197253" y="476832"/>
            <a:ext cx="11341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60">
                <a:solidFill>
                  <a:srgbClr val="FFFFFF"/>
                </a:solidFill>
                <a:latin typeface="Arial Black"/>
                <a:cs typeface="Arial Black"/>
              </a:rPr>
              <a:t>August</a:t>
            </a:r>
            <a:r>
              <a:rPr dirty="0" sz="1200" spc="7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Arial Black"/>
                <a:cs typeface="Arial Black"/>
              </a:rPr>
              <a:t>2026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68363" y="476832"/>
            <a:ext cx="7429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FFFFFF"/>
                </a:solidFill>
                <a:latin typeface="Arial Black"/>
                <a:cs typeface="Arial Black"/>
              </a:rPr>
              <a:t>Series</a:t>
            </a:r>
            <a:r>
              <a:rPr dirty="0" sz="1200" spc="185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dirty="0" sz="1200" spc="-50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endParaRPr sz="1200">
              <a:latin typeface="Arial Black"/>
              <a:cs typeface="Arial Black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955133" y="8819936"/>
            <a:ext cx="2381249" cy="514349"/>
          </a:xfrm>
          <a:prstGeom prst="rect">
            <a:avLst/>
          </a:prstGeom>
        </p:spPr>
      </p:pic>
      <p:pic>
        <p:nvPicPr>
          <p:cNvPr id="10" name="object 10">
            <a:hlinkClick r:id="rId6"/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05394" y="9606975"/>
            <a:ext cx="771524" cy="466709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83223" y="6477000"/>
            <a:ext cx="6406895" cy="160629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2026-10-07T09:42:52Z</dcterms:created>
  <dcterms:modified xsi:type="dcterms:W3CDTF">2026-10-07T09:42:52Z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2026-08-04T00:00:00Z</vt:filetime>
  </property>
  <property fmtid="{D5CDD505-2E9C-101B-9397-08002B2CF9AE}" pid="3" name="Creator">
    <vt:lpwstr>Chromium</vt:lpwstr>
  </property>
  <property fmtid="{D5CDD505-2E9C-101B-9397-08002B2CF9AE}" pid="4" name="LastSaved">
    <vt:filetime>2026-10-07T00:00:00Z</vt:filetime>
  </property>
  <property fmtid="{D5CDD505-2E9C-101B-9397-08002B2CF9AE}" pid="5" name="Producer">
    <vt:lpwstr>3-Heights™ PDF Optimization API 6.27.2.6 (http://www.pdf-tools.com)</vt:lpwstr>
  </property>
</Properties>
</file>