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0E3A35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0E3A35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0E3A35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900" b="1" i="0">
                <a:solidFill>
                  <a:srgbClr val="0E3A35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09447" y="640080"/>
            <a:ext cx="1691639" cy="384175"/>
          </a:xfrm>
          <a:custGeom>
            <a:avLst/>
            <a:gdLst/>
            <a:ahLst/>
            <a:cxnLst/>
            <a:rect l="l" t="t" r="r" b="b"/>
            <a:pathLst>
              <a:path w="1691639" h="384175">
                <a:moveTo>
                  <a:pt x="1499616" y="0"/>
                </a:moveTo>
                <a:lnTo>
                  <a:pt x="192024" y="0"/>
                </a:lnTo>
                <a:lnTo>
                  <a:pt x="147995" y="5071"/>
                </a:lnTo>
                <a:lnTo>
                  <a:pt x="107576" y="19517"/>
                </a:lnTo>
                <a:lnTo>
                  <a:pt x="71922" y="42185"/>
                </a:lnTo>
                <a:lnTo>
                  <a:pt x="42185" y="71923"/>
                </a:lnTo>
                <a:lnTo>
                  <a:pt x="19517" y="107577"/>
                </a:lnTo>
                <a:lnTo>
                  <a:pt x="5071" y="147995"/>
                </a:lnTo>
                <a:lnTo>
                  <a:pt x="0" y="192022"/>
                </a:lnTo>
                <a:lnTo>
                  <a:pt x="5071" y="236052"/>
                </a:lnTo>
                <a:lnTo>
                  <a:pt x="19517" y="276470"/>
                </a:lnTo>
                <a:lnTo>
                  <a:pt x="42185" y="312124"/>
                </a:lnTo>
                <a:lnTo>
                  <a:pt x="71922" y="341862"/>
                </a:lnTo>
                <a:lnTo>
                  <a:pt x="107576" y="364530"/>
                </a:lnTo>
                <a:lnTo>
                  <a:pt x="147995" y="378976"/>
                </a:lnTo>
                <a:lnTo>
                  <a:pt x="192024" y="384048"/>
                </a:lnTo>
                <a:lnTo>
                  <a:pt x="1499615" y="384049"/>
                </a:lnTo>
                <a:lnTo>
                  <a:pt x="1543645" y="378977"/>
                </a:lnTo>
                <a:lnTo>
                  <a:pt x="1584063" y="364531"/>
                </a:lnTo>
                <a:lnTo>
                  <a:pt x="1619717" y="341863"/>
                </a:lnTo>
                <a:lnTo>
                  <a:pt x="1649454" y="312126"/>
                </a:lnTo>
                <a:lnTo>
                  <a:pt x="1672122" y="276472"/>
                </a:lnTo>
                <a:lnTo>
                  <a:pt x="1686568" y="236054"/>
                </a:lnTo>
                <a:lnTo>
                  <a:pt x="1691639" y="192025"/>
                </a:lnTo>
                <a:lnTo>
                  <a:pt x="1686570" y="147995"/>
                </a:lnTo>
                <a:lnTo>
                  <a:pt x="1672124" y="107577"/>
                </a:lnTo>
                <a:lnTo>
                  <a:pt x="1649456" y="71923"/>
                </a:lnTo>
                <a:lnTo>
                  <a:pt x="1619718" y="42185"/>
                </a:lnTo>
                <a:lnTo>
                  <a:pt x="1584064" y="19517"/>
                </a:lnTo>
                <a:lnTo>
                  <a:pt x="1543646" y="5071"/>
                </a:lnTo>
                <a:lnTo>
                  <a:pt x="1499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609447" y="640080"/>
            <a:ext cx="1691639" cy="384175"/>
          </a:xfrm>
          <a:custGeom>
            <a:avLst/>
            <a:gdLst/>
            <a:ahLst/>
            <a:cxnLst/>
            <a:rect l="l" t="t" r="r" b="b"/>
            <a:pathLst>
              <a:path w="1691639" h="384175">
                <a:moveTo>
                  <a:pt x="0" y="192024"/>
                </a:moveTo>
                <a:lnTo>
                  <a:pt x="5071" y="147995"/>
                </a:lnTo>
                <a:lnTo>
                  <a:pt x="19517" y="107577"/>
                </a:lnTo>
                <a:lnTo>
                  <a:pt x="42185" y="71923"/>
                </a:lnTo>
                <a:lnTo>
                  <a:pt x="71922" y="42185"/>
                </a:lnTo>
                <a:lnTo>
                  <a:pt x="107576" y="19517"/>
                </a:lnTo>
                <a:lnTo>
                  <a:pt x="147995" y="5071"/>
                </a:lnTo>
                <a:lnTo>
                  <a:pt x="192024" y="0"/>
                </a:lnTo>
                <a:lnTo>
                  <a:pt x="1499617" y="0"/>
                </a:lnTo>
                <a:lnTo>
                  <a:pt x="1543646" y="5071"/>
                </a:lnTo>
                <a:lnTo>
                  <a:pt x="1584064" y="19517"/>
                </a:lnTo>
                <a:lnTo>
                  <a:pt x="1619719" y="42185"/>
                </a:lnTo>
                <a:lnTo>
                  <a:pt x="1649456" y="71923"/>
                </a:lnTo>
                <a:lnTo>
                  <a:pt x="1672124" y="107577"/>
                </a:lnTo>
                <a:lnTo>
                  <a:pt x="1686570" y="147995"/>
                </a:lnTo>
                <a:lnTo>
                  <a:pt x="1691642" y="192024"/>
                </a:lnTo>
                <a:lnTo>
                  <a:pt x="1686568" y="236054"/>
                </a:lnTo>
                <a:lnTo>
                  <a:pt x="1672122" y="276472"/>
                </a:lnTo>
                <a:lnTo>
                  <a:pt x="1649454" y="312126"/>
                </a:lnTo>
                <a:lnTo>
                  <a:pt x="1619717" y="341864"/>
                </a:lnTo>
                <a:lnTo>
                  <a:pt x="1584063" y="364532"/>
                </a:lnTo>
                <a:lnTo>
                  <a:pt x="1543645" y="378978"/>
                </a:lnTo>
                <a:lnTo>
                  <a:pt x="1499616" y="384049"/>
                </a:lnTo>
                <a:lnTo>
                  <a:pt x="192024" y="384048"/>
                </a:lnTo>
                <a:lnTo>
                  <a:pt x="147995" y="378976"/>
                </a:lnTo>
                <a:lnTo>
                  <a:pt x="107576" y="364530"/>
                </a:lnTo>
                <a:lnTo>
                  <a:pt x="71922" y="341862"/>
                </a:lnTo>
                <a:lnTo>
                  <a:pt x="42185" y="312124"/>
                </a:lnTo>
                <a:lnTo>
                  <a:pt x="19517" y="276470"/>
                </a:lnTo>
                <a:lnTo>
                  <a:pt x="5071" y="236052"/>
                </a:lnTo>
                <a:lnTo>
                  <a:pt x="0" y="192023"/>
                </a:lnTo>
                <a:close/>
              </a:path>
            </a:pathLst>
          </a:custGeom>
          <a:ln w="9525">
            <a:solidFill>
              <a:srgbClr val="CDE2D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0219" y="630936"/>
            <a:ext cx="9618345" cy="467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900" b="1" i="0">
                <a:solidFill>
                  <a:srgbClr val="0E3A35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56096" y="1843814"/>
            <a:ext cx="8196580" cy="274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90219" y="6587117"/>
            <a:ext cx="1784985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535423" y="6587117"/>
            <a:ext cx="203200" cy="165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6E7A7C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7" Type="http://schemas.openxmlformats.org/officeDocument/2006/relationships/image" Target="../media/image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3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3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png"/><Relationship Id="rId3" Type="http://schemas.openxmlformats.org/officeDocument/2006/relationships/image" Target="../media/image72.png"/><Relationship Id="rId4" Type="http://schemas.openxmlformats.org/officeDocument/2006/relationships/image" Target="../media/image73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Relationship Id="rId3" Type="http://schemas.openxmlformats.org/officeDocument/2006/relationships/image" Target="../media/image80.png"/><Relationship Id="rId4" Type="http://schemas.openxmlformats.org/officeDocument/2006/relationships/image" Target="../media/image81.png"/><Relationship Id="rId5" Type="http://schemas.openxmlformats.org/officeDocument/2006/relationships/image" Target="../media/image70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Relationship Id="rId5" Type="http://schemas.openxmlformats.org/officeDocument/2006/relationships/image" Target="../media/image85.png"/><Relationship Id="rId6" Type="http://schemas.openxmlformats.org/officeDocument/2006/relationships/image" Target="../media/image86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Relationship Id="rId3" Type="http://schemas.openxmlformats.org/officeDocument/2006/relationships/image" Target="../media/image88.png"/><Relationship Id="rId4" Type="http://schemas.openxmlformats.org/officeDocument/2006/relationships/image" Target="../media/image89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5.png"/><Relationship Id="rId3" Type="http://schemas.openxmlformats.org/officeDocument/2006/relationships/image" Target="../media/image96.png"/><Relationship Id="rId4" Type="http://schemas.openxmlformats.org/officeDocument/2006/relationships/image" Target="../media/image97.png"/><Relationship Id="rId5" Type="http://schemas.openxmlformats.org/officeDocument/2006/relationships/image" Target="../media/image98.png"/><Relationship Id="rId6" Type="http://schemas.openxmlformats.org/officeDocument/2006/relationships/image" Target="../media/image99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02854" y="725423"/>
            <a:ext cx="5073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Students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60917" y="635317"/>
            <a:ext cx="1701164" cy="393700"/>
            <a:chOff x="2460917" y="635317"/>
            <a:chExt cx="1701164" cy="393700"/>
          </a:xfrm>
        </p:grpSpPr>
        <p:sp>
          <p:nvSpPr>
            <p:cNvPr id="4" name="object 4"/>
            <p:cNvSpPr/>
            <p:nvPr/>
          </p:nvSpPr>
          <p:spPr>
            <a:xfrm>
              <a:off x="2465679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39" h="384175">
                  <a:moveTo>
                    <a:pt x="1499617" y="0"/>
                  </a:moveTo>
                  <a:lnTo>
                    <a:pt x="192025" y="0"/>
                  </a:lnTo>
                  <a:lnTo>
                    <a:pt x="147995" y="5071"/>
                  </a:lnTo>
                  <a:lnTo>
                    <a:pt x="107577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7"/>
                  </a:lnTo>
                  <a:lnTo>
                    <a:pt x="5071" y="147995"/>
                  </a:lnTo>
                  <a:lnTo>
                    <a:pt x="0" y="192022"/>
                  </a:lnTo>
                  <a:lnTo>
                    <a:pt x="5071" y="236052"/>
                  </a:lnTo>
                  <a:lnTo>
                    <a:pt x="19517" y="276470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7" y="364530"/>
                  </a:lnTo>
                  <a:lnTo>
                    <a:pt x="147995" y="378976"/>
                  </a:lnTo>
                  <a:lnTo>
                    <a:pt x="192025" y="384048"/>
                  </a:lnTo>
                  <a:lnTo>
                    <a:pt x="1499616" y="384049"/>
                  </a:lnTo>
                  <a:lnTo>
                    <a:pt x="1543645" y="378977"/>
                  </a:lnTo>
                  <a:lnTo>
                    <a:pt x="1584063" y="364531"/>
                  </a:lnTo>
                  <a:lnTo>
                    <a:pt x="1619717" y="341863"/>
                  </a:lnTo>
                  <a:lnTo>
                    <a:pt x="1649454" y="312126"/>
                  </a:lnTo>
                  <a:lnTo>
                    <a:pt x="1672122" y="276472"/>
                  </a:lnTo>
                  <a:lnTo>
                    <a:pt x="1686568" y="236054"/>
                  </a:lnTo>
                  <a:lnTo>
                    <a:pt x="1691640" y="192025"/>
                  </a:lnTo>
                  <a:lnTo>
                    <a:pt x="1686571" y="147995"/>
                  </a:lnTo>
                  <a:lnTo>
                    <a:pt x="1672124" y="107577"/>
                  </a:lnTo>
                  <a:lnTo>
                    <a:pt x="1649456" y="71923"/>
                  </a:lnTo>
                  <a:lnTo>
                    <a:pt x="1619719" y="42185"/>
                  </a:lnTo>
                  <a:lnTo>
                    <a:pt x="1584065" y="19517"/>
                  </a:lnTo>
                  <a:lnTo>
                    <a:pt x="1543646" y="5071"/>
                  </a:lnTo>
                  <a:lnTo>
                    <a:pt x="1499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65679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39" h="384175">
                  <a:moveTo>
                    <a:pt x="0" y="192024"/>
                  </a:moveTo>
                  <a:lnTo>
                    <a:pt x="5071" y="147995"/>
                  </a:lnTo>
                  <a:lnTo>
                    <a:pt x="19517" y="107577"/>
                  </a:lnTo>
                  <a:lnTo>
                    <a:pt x="42185" y="71923"/>
                  </a:lnTo>
                  <a:lnTo>
                    <a:pt x="71922" y="42185"/>
                  </a:lnTo>
                  <a:lnTo>
                    <a:pt x="107576" y="19517"/>
                  </a:lnTo>
                  <a:lnTo>
                    <a:pt x="147995" y="5071"/>
                  </a:lnTo>
                  <a:lnTo>
                    <a:pt x="192024" y="0"/>
                  </a:lnTo>
                  <a:lnTo>
                    <a:pt x="1499617" y="0"/>
                  </a:lnTo>
                  <a:lnTo>
                    <a:pt x="1543646" y="5071"/>
                  </a:lnTo>
                  <a:lnTo>
                    <a:pt x="1584064" y="19517"/>
                  </a:lnTo>
                  <a:lnTo>
                    <a:pt x="1619719" y="42185"/>
                  </a:lnTo>
                  <a:lnTo>
                    <a:pt x="1649456" y="71923"/>
                  </a:lnTo>
                  <a:lnTo>
                    <a:pt x="1672124" y="107577"/>
                  </a:lnTo>
                  <a:lnTo>
                    <a:pt x="1686570" y="147995"/>
                  </a:lnTo>
                  <a:lnTo>
                    <a:pt x="1691642" y="192024"/>
                  </a:lnTo>
                  <a:lnTo>
                    <a:pt x="1686568" y="236054"/>
                  </a:lnTo>
                  <a:lnTo>
                    <a:pt x="1672122" y="276472"/>
                  </a:lnTo>
                  <a:lnTo>
                    <a:pt x="1649454" y="312126"/>
                  </a:lnTo>
                  <a:lnTo>
                    <a:pt x="1619717" y="341864"/>
                  </a:lnTo>
                  <a:lnTo>
                    <a:pt x="1584063" y="364532"/>
                  </a:lnTo>
                  <a:lnTo>
                    <a:pt x="1543645" y="378978"/>
                  </a:lnTo>
                  <a:lnTo>
                    <a:pt x="1499616" y="384049"/>
                  </a:lnTo>
                  <a:lnTo>
                    <a:pt x="192024" y="384048"/>
                  </a:lnTo>
                  <a:lnTo>
                    <a:pt x="147995" y="378976"/>
                  </a:lnTo>
                  <a:lnTo>
                    <a:pt x="107576" y="364530"/>
                  </a:lnTo>
                  <a:lnTo>
                    <a:pt x="71922" y="341862"/>
                  </a:lnTo>
                  <a:lnTo>
                    <a:pt x="42185" y="312124"/>
                  </a:lnTo>
                  <a:lnTo>
                    <a:pt x="19517" y="276470"/>
                  </a:lnTo>
                  <a:lnTo>
                    <a:pt x="5071" y="236052"/>
                  </a:lnTo>
                  <a:lnTo>
                    <a:pt x="0" y="19202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106712" y="725423"/>
            <a:ext cx="4114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Alumni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317149" y="635317"/>
            <a:ext cx="1701164" cy="393700"/>
            <a:chOff x="4317149" y="635317"/>
            <a:chExt cx="1701164" cy="393700"/>
          </a:xfrm>
        </p:grpSpPr>
        <p:sp>
          <p:nvSpPr>
            <p:cNvPr id="8" name="object 8"/>
            <p:cNvSpPr/>
            <p:nvPr/>
          </p:nvSpPr>
          <p:spPr>
            <a:xfrm>
              <a:off x="4321911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39" h="384175">
                  <a:moveTo>
                    <a:pt x="1499617" y="0"/>
                  </a:moveTo>
                  <a:lnTo>
                    <a:pt x="192024" y="0"/>
                  </a:ln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7"/>
                  </a:lnTo>
                  <a:lnTo>
                    <a:pt x="5071" y="147995"/>
                  </a:lnTo>
                  <a:lnTo>
                    <a:pt x="0" y="192022"/>
                  </a:lnTo>
                  <a:lnTo>
                    <a:pt x="5071" y="236052"/>
                  </a:lnTo>
                  <a:lnTo>
                    <a:pt x="19517" y="276470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1499615" y="384049"/>
                  </a:lnTo>
                  <a:lnTo>
                    <a:pt x="1543645" y="378977"/>
                  </a:lnTo>
                  <a:lnTo>
                    <a:pt x="1584063" y="364531"/>
                  </a:lnTo>
                  <a:lnTo>
                    <a:pt x="1619716" y="341863"/>
                  </a:lnTo>
                  <a:lnTo>
                    <a:pt x="1649454" y="312126"/>
                  </a:lnTo>
                  <a:lnTo>
                    <a:pt x="1672122" y="276472"/>
                  </a:lnTo>
                  <a:lnTo>
                    <a:pt x="1686568" y="236054"/>
                  </a:lnTo>
                  <a:lnTo>
                    <a:pt x="1691639" y="192025"/>
                  </a:lnTo>
                  <a:lnTo>
                    <a:pt x="1686571" y="147995"/>
                  </a:lnTo>
                  <a:lnTo>
                    <a:pt x="1672124" y="107577"/>
                  </a:lnTo>
                  <a:lnTo>
                    <a:pt x="1649456" y="71923"/>
                  </a:lnTo>
                  <a:lnTo>
                    <a:pt x="1619719" y="42185"/>
                  </a:lnTo>
                  <a:lnTo>
                    <a:pt x="1584065" y="19517"/>
                  </a:lnTo>
                  <a:lnTo>
                    <a:pt x="1543646" y="5071"/>
                  </a:lnTo>
                  <a:lnTo>
                    <a:pt x="1499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321911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39" h="384175">
                  <a:moveTo>
                    <a:pt x="0" y="192024"/>
                  </a:moveTo>
                  <a:lnTo>
                    <a:pt x="5071" y="147995"/>
                  </a:lnTo>
                  <a:lnTo>
                    <a:pt x="19517" y="107577"/>
                  </a:lnTo>
                  <a:lnTo>
                    <a:pt x="42185" y="71923"/>
                  </a:lnTo>
                  <a:lnTo>
                    <a:pt x="71922" y="42185"/>
                  </a:lnTo>
                  <a:lnTo>
                    <a:pt x="107576" y="19517"/>
                  </a:lnTo>
                  <a:lnTo>
                    <a:pt x="147995" y="5071"/>
                  </a:lnTo>
                  <a:lnTo>
                    <a:pt x="192024" y="0"/>
                  </a:lnTo>
                  <a:lnTo>
                    <a:pt x="1499617" y="0"/>
                  </a:lnTo>
                  <a:lnTo>
                    <a:pt x="1543646" y="5071"/>
                  </a:lnTo>
                  <a:lnTo>
                    <a:pt x="1584064" y="19517"/>
                  </a:lnTo>
                  <a:lnTo>
                    <a:pt x="1619719" y="42185"/>
                  </a:lnTo>
                  <a:lnTo>
                    <a:pt x="1649456" y="71923"/>
                  </a:lnTo>
                  <a:lnTo>
                    <a:pt x="1672124" y="107577"/>
                  </a:lnTo>
                  <a:lnTo>
                    <a:pt x="1686570" y="147995"/>
                  </a:lnTo>
                  <a:lnTo>
                    <a:pt x="1691642" y="192024"/>
                  </a:lnTo>
                  <a:lnTo>
                    <a:pt x="1686568" y="236054"/>
                  </a:lnTo>
                  <a:lnTo>
                    <a:pt x="1672122" y="276472"/>
                  </a:lnTo>
                  <a:lnTo>
                    <a:pt x="1649454" y="312126"/>
                  </a:lnTo>
                  <a:lnTo>
                    <a:pt x="1619717" y="341864"/>
                  </a:lnTo>
                  <a:lnTo>
                    <a:pt x="1584063" y="364532"/>
                  </a:lnTo>
                  <a:lnTo>
                    <a:pt x="1543645" y="378978"/>
                  </a:lnTo>
                  <a:lnTo>
                    <a:pt x="1499616" y="384049"/>
                  </a:lnTo>
                  <a:lnTo>
                    <a:pt x="192024" y="384048"/>
                  </a:lnTo>
                  <a:lnTo>
                    <a:pt x="147995" y="378976"/>
                  </a:lnTo>
                  <a:lnTo>
                    <a:pt x="107576" y="364530"/>
                  </a:lnTo>
                  <a:lnTo>
                    <a:pt x="71922" y="341862"/>
                  </a:lnTo>
                  <a:lnTo>
                    <a:pt x="42185" y="312124"/>
                  </a:lnTo>
                  <a:lnTo>
                    <a:pt x="19517" y="276470"/>
                  </a:lnTo>
                  <a:lnTo>
                    <a:pt x="5071" y="236052"/>
                  </a:lnTo>
                  <a:lnTo>
                    <a:pt x="0" y="19202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924843" y="725423"/>
            <a:ext cx="4883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Libraries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173380" y="635317"/>
            <a:ext cx="1701164" cy="393700"/>
            <a:chOff x="6173380" y="635317"/>
            <a:chExt cx="1701164" cy="393700"/>
          </a:xfrm>
        </p:grpSpPr>
        <p:sp>
          <p:nvSpPr>
            <p:cNvPr id="12" name="object 12"/>
            <p:cNvSpPr/>
            <p:nvPr/>
          </p:nvSpPr>
          <p:spPr>
            <a:xfrm>
              <a:off x="6178143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40" h="384175">
                  <a:moveTo>
                    <a:pt x="1499617" y="0"/>
                  </a:moveTo>
                  <a:lnTo>
                    <a:pt x="192024" y="0"/>
                  </a:ln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7"/>
                  </a:lnTo>
                  <a:lnTo>
                    <a:pt x="5071" y="147995"/>
                  </a:lnTo>
                  <a:lnTo>
                    <a:pt x="0" y="192022"/>
                  </a:lnTo>
                  <a:lnTo>
                    <a:pt x="5071" y="236052"/>
                  </a:lnTo>
                  <a:lnTo>
                    <a:pt x="19517" y="276470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1499615" y="384049"/>
                  </a:lnTo>
                  <a:lnTo>
                    <a:pt x="1543645" y="378977"/>
                  </a:lnTo>
                  <a:lnTo>
                    <a:pt x="1584063" y="364531"/>
                  </a:lnTo>
                  <a:lnTo>
                    <a:pt x="1619716" y="341863"/>
                  </a:lnTo>
                  <a:lnTo>
                    <a:pt x="1649454" y="312126"/>
                  </a:lnTo>
                  <a:lnTo>
                    <a:pt x="1672122" y="276472"/>
                  </a:lnTo>
                  <a:lnTo>
                    <a:pt x="1686568" y="236054"/>
                  </a:lnTo>
                  <a:lnTo>
                    <a:pt x="1691639" y="192025"/>
                  </a:lnTo>
                  <a:lnTo>
                    <a:pt x="1686571" y="147995"/>
                  </a:lnTo>
                  <a:lnTo>
                    <a:pt x="1672124" y="107577"/>
                  </a:lnTo>
                  <a:lnTo>
                    <a:pt x="1649456" y="71923"/>
                  </a:lnTo>
                  <a:lnTo>
                    <a:pt x="1619719" y="42185"/>
                  </a:lnTo>
                  <a:lnTo>
                    <a:pt x="1584065" y="19517"/>
                  </a:lnTo>
                  <a:lnTo>
                    <a:pt x="1543646" y="5071"/>
                  </a:lnTo>
                  <a:lnTo>
                    <a:pt x="1499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178143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40" h="384175">
                  <a:moveTo>
                    <a:pt x="0" y="192024"/>
                  </a:moveTo>
                  <a:lnTo>
                    <a:pt x="5071" y="147995"/>
                  </a:lnTo>
                  <a:lnTo>
                    <a:pt x="19517" y="107577"/>
                  </a:lnTo>
                  <a:lnTo>
                    <a:pt x="42185" y="71923"/>
                  </a:lnTo>
                  <a:lnTo>
                    <a:pt x="71922" y="42185"/>
                  </a:lnTo>
                  <a:lnTo>
                    <a:pt x="107576" y="19517"/>
                  </a:lnTo>
                  <a:lnTo>
                    <a:pt x="147995" y="5071"/>
                  </a:lnTo>
                  <a:lnTo>
                    <a:pt x="192024" y="0"/>
                  </a:lnTo>
                  <a:lnTo>
                    <a:pt x="1499617" y="0"/>
                  </a:lnTo>
                  <a:lnTo>
                    <a:pt x="1543646" y="5071"/>
                  </a:lnTo>
                  <a:lnTo>
                    <a:pt x="1584064" y="19517"/>
                  </a:lnTo>
                  <a:lnTo>
                    <a:pt x="1619719" y="42185"/>
                  </a:lnTo>
                  <a:lnTo>
                    <a:pt x="1649456" y="71923"/>
                  </a:lnTo>
                  <a:lnTo>
                    <a:pt x="1672124" y="107577"/>
                  </a:lnTo>
                  <a:lnTo>
                    <a:pt x="1686570" y="147995"/>
                  </a:lnTo>
                  <a:lnTo>
                    <a:pt x="1691642" y="192024"/>
                  </a:lnTo>
                  <a:lnTo>
                    <a:pt x="1686568" y="236054"/>
                  </a:lnTo>
                  <a:lnTo>
                    <a:pt x="1672122" y="276472"/>
                  </a:lnTo>
                  <a:lnTo>
                    <a:pt x="1649454" y="312126"/>
                  </a:lnTo>
                  <a:lnTo>
                    <a:pt x="1619717" y="341864"/>
                  </a:lnTo>
                  <a:lnTo>
                    <a:pt x="1584063" y="364532"/>
                  </a:lnTo>
                  <a:lnTo>
                    <a:pt x="1543645" y="378978"/>
                  </a:lnTo>
                  <a:lnTo>
                    <a:pt x="1499616" y="384049"/>
                  </a:lnTo>
                  <a:lnTo>
                    <a:pt x="192024" y="384048"/>
                  </a:lnTo>
                  <a:lnTo>
                    <a:pt x="147995" y="378976"/>
                  </a:lnTo>
                  <a:lnTo>
                    <a:pt x="107576" y="364530"/>
                  </a:lnTo>
                  <a:lnTo>
                    <a:pt x="71922" y="341862"/>
                  </a:lnTo>
                  <a:lnTo>
                    <a:pt x="42185" y="312124"/>
                  </a:lnTo>
                  <a:lnTo>
                    <a:pt x="19517" y="276470"/>
                  </a:lnTo>
                  <a:lnTo>
                    <a:pt x="5071" y="236052"/>
                  </a:lnTo>
                  <a:lnTo>
                    <a:pt x="0" y="19202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6705669" y="725423"/>
            <a:ext cx="6388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Institutions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029612" y="635317"/>
            <a:ext cx="1701164" cy="393700"/>
            <a:chOff x="8029612" y="635317"/>
            <a:chExt cx="1701164" cy="393700"/>
          </a:xfrm>
        </p:grpSpPr>
        <p:sp>
          <p:nvSpPr>
            <p:cNvPr id="16" name="object 16"/>
            <p:cNvSpPr/>
            <p:nvPr/>
          </p:nvSpPr>
          <p:spPr>
            <a:xfrm>
              <a:off x="8034375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40" h="384175">
                  <a:moveTo>
                    <a:pt x="1499617" y="0"/>
                  </a:moveTo>
                  <a:lnTo>
                    <a:pt x="192025" y="0"/>
                  </a:lnTo>
                  <a:lnTo>
                    <a:pt x="147995" y="5071"/>
                  </a:lnTo>
                  <a:lnTo>
                    <a:pt x="107577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7"/>
                  </a:lnTo>
                  <a:lnTo>
                    <a:pt x="5071" y="147995"/>
                  </a:lnTo>
                  <a:lnTo>
                    <a:pt x="0" y="192022"/>
                  </a:lnTo>
                  <a:lnTo>
                    <a:pt x="5071" y="236052"/>
                  </a:lnTo>
                  <a:lnTo>
                    <a:pt x="19517" y="276470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7" y="364530"/>
                  </a:lnTo>
                  <a:lnTo>
                    <a:pt x="147995" y="378976"/>
                  </a:lnTo>
                  <a:lnTo>
                    <a:pt x="192025" y="384048"/>
                  </a:lnTo>
                  <a:lnTo>
                    <a:pt x="1499615" y="384049"/>
                  </a:lnTo>
                  <a:lnTo>
                    <a:pt x="1543645" y="378977"/>
                  </a:lnTo>
                  <a:lnTo>
                    <a:pt x="1584063" y="364531"/>
                  </a:lnTo>
                  <a:lnTo>
                    <a:pt x="1619717" y="341863"/>
                  </a:lnTo>
                  <a:lnTo>
                    <a:pt x="1649454" y="312126"/>
                  </a:lnTo>
                  <a:lnTo>
                    <a:pt x="1672122" y="276472"/>
                  </a:lnTo>
                  <a:lnTo>
                    <a:pt x="1686568" y="236054"/>
                  </a:lnTo>
                  <a:lnTo>
                    <a:pt x="1691639" y="192025"/>
                  </a:lnTo>
                  <a:lnTo>
                    <a:pt x="1686571" y="147995"/>
                  </a:lnTo>
                  <a:lnTo>
                    <a:pt x="1672124" y="107577"/>
                  </a:lnTo>
                  <a:lnTo>
                    <a:pt x="1649456" y="71923"/>
                  </a:lnTo>
                  <a:lnTo>
                    <a:pt x="1619719" y="42185"/>
                  </a:lnTo>
                  <a:lnTo>
                    <a:pt x="1584065" y="19517"/>
                  </a:lnTo>
                  <a:lnTo>
                    <a:pt x="1543646" y="5071"/>
                  </a:lnTo>
                  <a:lnTo>
                    <a:pt x="1499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8034375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40" h="384175">
                  <a:moveTo>
                    <a:pt x="0" y="192024"/>
                  </a:moveTo>
                  <a:lnTo>
                    <a:pt x="5071" y="147995"/>
                  </a:lnTo>
                  <a:lnTo>
                    <a:pt x="19517" y="107577"/>
                  </a:lnTo>
                  <a:lnTo>
                    <a:pt x="42185" y="71923"/>
                  </a:lnTo>
                  <a:lnTo>
                    <a:pt x="71922" y="42185"/>
                  </a:lnTo>
                  <a:lnTo>
                    <a:pt x="107576" y="19517"/>
                  </a:lnTo>
                  <a:lnTo>
                    <a:pt x="147995" y="5071"/>
                  </a:lnTo>
                  <a:lnTo>
                    <a:pt x="192024" y="0"/>
                  </a:lnTo>
                  <a:lnTo>
                    <a:pt x="1499617" y="0"/>
                  </a:lnTo>
                  <a:lnTo>
                    <a:pt x="1543646" y="5071"/>
                  </a:lnTo>
                  <a:lnTo>
                    <a:pt x="1584064" y="19517"/>
                  </a:lnTo>
                  <a:lnTo>
                    <a:pt x="1619719" y="42185"/>
                  </a:lnTo>
                  <a:lnTo>
                    <a:pt x="1649456" y="71923"/>
                  </a:lnTo>
                  <a:lnTo>
                    <a:pt x="1672124" y="107577"/>
                  </a:lnTo>
                  <a:lnTo>
                    <a:pt x="1686570" y="147995"/>
                  </a:lnTo>
                  <a:lnTo>
                    <a:pt x="1691642" y="192024"/>
                  </a:lnTo>
                  <a:lnTo>
                    <a:pt x="1686568" y="236054"/>
                  </a:lnTo>
                  <a:lnTo>
                    <a:pt x="1672122" y="276472"/>
                  </a:lnTo>
                  <a:lnTo>
                    <a:pt x="1649454" y="312126"/>
                  </a:lnTo>
                  <a:lnTo>
                    <a:pt x="1619717" y="341864"/>
                  </a:lnTo>
                  <a:lnTo>
                    <a:pt x="1584063" y="364532"/>
                  </a:lnTo>
                  <a:lnTo>
                    <a:pt x="1543645" y="378978"/>
                  </a:lnTo>
                  <a:lnTo>
                    <a:pt x="1499616" y="384049"/>
                  </a:lnTo>
                  <a:lnTo>
                    <a:pt x="192024" y="384048"/>
                  </a:lnTo>
                  <a:lnTo>
                    <a:pt x="147995" y="378976"/>
                  </a:lnTo>
                  <a:lnTo>
                    <a:pt x="107576" y="364530"/>
                  </a:lnTo>
                  <a:lnTo>
                    <a:pt x="71922" y="341862"/>
                  </a:lnTo>
                  <a:lnTo>
                    <a:pt x="42185" y="312124"/>
                  </a:lnTo>
                  <a:lnTo>
                    <a:pt x="19517" y="276470"/>
                  </a:lnTo>
                  <a:lnTo>
                    <a:pt x="5071" y="236052"/>
                  </a:lnTo>
                  <a:lnTo>
                    <a:pt x="0" y="19202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8635720" y="725423"/>
            <a:ext cx="49149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Mentors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885845" y="635317"/>
            <a:ext cx="1701164" cy="393700"/>
            <a:chOff x="9885845" y="635317"/>
            <a:chExt cx="1701164" cy="393700"/>
          </a:xfrm>
        </p:grpSpPr>
        <p:sp>
          <p:nvSpPr>
            <p:cNvPr id="20" name="object 20"/>
            <p:cNvSpPr/>
            <p:nvPr/>
          </p:nvSpPr>
          <p:spPr>
            <a:xfrm>
              <a:off x="9890607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40" h="384175">
                  <a:moveTo>
                    <a:pt x="1499617" y="0"/>
                  </a:moveTo>
                  <a:lnTo>
                    <a:pt x="192025" y="0"/>
                  </a:lnTo>
                  <a:lnTo>
                    <a:pt x="147995" y="5071"/>
                  </a:lnTo>
                  <a:lnTo>
                    <a:pt x="107577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7"/>
                  </a:lnTo>
                  <a:lnTo>
                    <a:pt x="5071" y="147995"/>
                  </a:lnTo>
                  <a:lnTo>
                    <a:pt x="0" y="192022"/>
                  </a:lnTo>
                  <a:lnTo>
                    <a:pt x="5071" y="236052"/>
                  </a:lnTo>
                  <a:lnTo>
                    <a:pt x="19517" y="276470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7" y="364530"/>
                  </a:lnTo>
                  <a:lnTo>
                    <a:pt x="147995" y="378976"/>
                  </a:lnTo>
                  <a:lnTo>
                    <a:pt x="192025" y="384048"/>
                  </a:lnTo>
                  <a:lnTo>
                    <a:pt x="1499616" y="384049"/>
                  </a:lnTo>
                  <a:lnTo>
                    <a:pt x="1543645" y="378977"/>
                  </a:lnTo>
                  <a:lnTo>
                    <a:pt x="1584063" y="364531"/>
                  </a:lnTo>
                  <a:lnTo>
                    <a:pt x="1619717" y="341863"/>
                  </a:lnTo>
                  <a:lnTo>
                    <a:pt x="1649454" y="312126"/>
                  </a:lnTo>
                  <a:lnTo>
                    <a:pt x="1672122" y="276472"/>
                  </a:lnTo>
                  <a:lnTo>
                    <a:pt x="1686568" y="236054"/>
                  </a:lnTo>
                  <a:lnTo>
                    <a:pt x="1691640" y="192025"/>
                  </a:lnTo>
                  <a:lnTo>
                    <a:pt x="1686571" y="147995"/>
                  </a:lnTo>
                  <a:lnTo>
                    <a:pt x="1672124" y="107577"/>
                  </a:lnTo>
                  <a:lnTo>
                    <a:pt x="1649456" y="71923"/>
                  </a:lnTo>
                  <a:lnTo>
                    <a:pt x="1619719" y="42185"/>
                  </a:lnTo>
                  <a:lnTo>
                    <a:pt x="1584065" y="19517"/>
                  </a:lnTo>
                  <a:lnTo>
                    <a:pt x="1543646" y="5071"/>
                  </a:lnTo>
                  <a:lnTo>
                    <a:pt x="14996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890607" y="640080"/>
              <a:ext cx="1691639" cy="384175"/>
            </a:xfrm>
            <a:custGeom>
              <a:avLst/>
              <a:gdLst/>
              <a:ahLst/>
              <a:cxnLst/>
              <a:rect l="l" t="t" r="r" b="b"/>
              <a:pathLst>
                <a:path w="1691640" h="384175">
                  <a:moveTo>
                    <a:pt x="0" y="192024"/>
                  </a:moveTo>
                  <a:lnTo>
                    <a:pt x="5071" y="147995"/>
                  </a:lnTo>
                  <a:lnTo>
                    <a:pt x="19517" y="107577"/>
                  </a:lnTo>
                  <a:lnTo>
                    <a:pt x="42185" y="71923"/>
                  </a:lnTo>
                  <a:lnTo>
                    <a:pt x="71922" y="42185"/>
                  </a:lnTo>
                  <a:lnTo>
                    <a:pt x="107576" y="19517"/>
                  </a:lnTo>
                  <a:lnTo>
                    <a:pt x="147995" y="5071"/>
                  </a:lnTo>
                  <a:lnTo>
                    <a:pt x="192024" y="0"/>
                  </a:lnTo>
                  <a:lnTo>
                    <a:pt x="1499617" y="0"/>
                  </a:lnTo>
                  <a:lnTo>
                    <a:pt x="1543646" y="5071"/>
                  </a:lnTo>
                  <a:lnTo>
                    <a:pt x="1584064" y="19517"/>
                  </a:lnTo>
                  <a:lnTo>
                    <a:pt x="1619719" y="42185"/>
                  </a:lnTo>
                  <a:lnTo>
                    <a:pt x="1649456" y="71923"/>
                  </a:lnTo>
                  <a:lnTo>
                    <a:pt x="1672124" y="107577"/>
                  </a:lnTo>
                  <a:lnTo>
                    <a:pt x="1686570" y="147995"/>
                  </a:lnTo>
                  <a:lnTo>
                    <a:pt x="1691642" y="192024"/>
                  </a:lnTo>
                  <a:lnTo>
                    <a:pt x="1686568" y="236054"/>
                  </a:lnTo>
                  <a:lnTo>
                    <a:pt x="1672122" y="276472"/>
                  </a:lnTo>
                  <a:lnTo>
                    <a:pt x="1649454" y="312126"/>
                  </a:lnTo>
                  <a:lnTo>
                    <a:pt x="1619717" y="341864"/>
                  </a:lnTo>
                  <a:lnTo>
                    <a:pt x="1584063" y="364532"/>
                  </a:lnTo>
                  <a:lnTo>
                    <a:pt x="1543645" y="378978"/>
                  </a:lnTo>
                  <a:lnTo>
                    <a:pt x="1499616" y="384049"/>
                  </a:lnTo>
                  <a:lnTo>
                    <a:pt x="192024" y="384048"/>
                  </a:lnTo>
                  <a:lnTo>
                    <a:pt x="147995" y="378976"/>
                  </a:lnTo>
                  <a:lnTo>
                    <a:pt x="107576" y="364530"/>
                  </a:lnTo>
                  <a:lnTo>
                    <a:pt x="71922" y="341862"/>
                  </a:lnTo>
                  <a:lnTo>
                    <a:pt x="42185" y="312124"/>
                  </a:lnTo>
                  <a:lnTo>
                    <a:pt x="19517" y="276470"/>
                  </a:lnTo>
                  <a:lnTo>
                    <a:pt x="5071" y="236052"/>
                  </a:lnTo>
                  <a:lnTo>
                    <a:pt x="0" y="19202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0447502" y="725423"/>
            <a:ext cx="58039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Recruiters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592927" y="1417319"/>
            <a:ext cx="1005840" cy="1005840"/>
          </a:xfrm>
          <a:custGeom>
            <a:avLst/>
            <a:gdLst/>
            <a:ahLst/>
            <a:cxnLst/>
            <a:rect l="l" t="t" r="r" b="b"/>
            <a:pathLst>
              <a:path w="1005840" h="1005839">
                <a:moveTo>
                  <a:pt x="502920" y="0"/>
                </a:moveTo>
                <a:lnTo>
                  <a:pt x="454485" y="2302"/>
                </a:lnTo>
                <a:lnTo>
                  <a:pt x="407353" y="9068"/>
                </a:lnTo>
                <a:lnTo>
                  <a:pt x="361734" y="20087"/>
                </a:lnTo>
                <a:lnTo>
                  <a:pt x="317840" y="35149"/>
                </a:lnTo>
                <a:lnTo>
                  <a:pt x="275880" y="54042"/>
                </a:lnTo>
                <a:lnTo>
                  <a:pt x="236066" y="76557"/>
                </a:lnTo>
                <a:lnTo>
                  <a:pt x="198608" y="102481"/>
                </a:lnTo>
                <a:lnTo>
                  <a:pt x="163718" y="131605"/>
                </a:lnTo>
                <a:lnTo>
                  <a:pt x="131605" y="163718"/>
                </a:lnTo>
                <a:lnTo>
                  <a:pt x="102481" y="198608"/>
                </a:lnTo>
                <a:lnTo>
                  <a:pt x="76557" y="236066"/>
                </a:lnTo>
                <a:lnTo>
                  <a:pt x="54042" y="275880"/>
                </a:lnTo>
                <a:lnTo>
                  <a:pt x="35149" y="317840"/>
                </a:lnTo>
                <a:lnTo>
                  <a:pt x="20087" y="361734"/>
                </a:lnTo>
                <a:lnTo>
                  <a:pt x="9068" y="407353"/>
                </a:lnTo>
                <a:lnTo>
                  <a:pt x="2302" y="454485"/>
                </a:lnTo>
                <a:lnTo>
                  <a:pt x="0" y="502919"/>
                </a:lnTo>
                <a:lnTo>
                  <a:pt x="2302" y="551354"/>
                </a:lnTo>
                <a:lnTo>
                  <a:pt x="9068" y="598486"/>
                </a:lnTo>
                <a:lnTo>
                  <a:pt x="20087" y="644105"/>
                </a:lnTo>
                <a:lnTo>
                  <a:pt x="35149" y="687999"/>
                </a:lnTo>
                <a:lnTo>
                  <a:pt x="54042" y="729959"/>
                </a:lnTo>
                <a:lnTo>
                  <a:pt x="76557" y="769773"/>
                </a:lnTo>
                <a:lnTo>
                  <a:pt x="102481" y="807231"/>
                </a:lnTo>
                <a:lnTo>
                  <a:pt x="131605" y="842121"/>
                </a:lnTo>
                <a:lnTo>
                  <a:pt x="163718" y="874234"/>
                </a:lnTo>
                <a:lnTo>
                  <a:pt x="198608" y="903358"/>
                </a:lnTo>
                <a:lnTo>
                  <a:pt x="236066" y="929282"/>
                </a:lnTo>
                <a:lnTo>
                  <a:pt x="275880" y="951797"/>
                </a:lnTo>
                <a:lnTo>
                  <a:pt x="317840" y="970690"/>
                </a:lnTo>
                <a:lnTo>
                  <a:pt x="361734" y="985752"/>
                </a:lnTo>
                <a:lnTo>
                  <a:pt x="407353" y="996771"/>
                </a:lnTo>
                <a:lnTo>
                  <a:pt x="454485" y="1003537"/>
                </a:lnTo>
                <a:lnTo>
                  <a:pt x="502920" y="1005839"/>
                </a:lnTo>
                <a:lnTo>
                  <a:pt x="551354" y="1003537"/>
                </a:lnTo>
                <a:lnTo>
                  <a:pt x="598486" y="996771"/>
                </a:lnTo>
                <a:lnTo>
                  <a:pt x="644105" y="985752"/>
                </a:lnTo>
                <a:lnTo>
                  <a:pt x="687999" y="970690"/>
                </a:lnTo>
                <a:lnTo>
                  <a:pt x="729959" y="951797"/>
                </a:lnTo>
                <a:lnTo>
                  <a:pt x="769773" y="929282"/>
                </a:lnTo>
                <a:lnTo>
                  <a:pt x="807231" y="903358"/>
                </a:lnTo>
                <a:lnTo>
                  <a:pt x="842121" y="874234"/>
                </a:lnTo>
                <a:lnTo>
                  <a:pt x="874234" y="842121"/>
                </a:lnTo>
                <a:lnTo>
                  <a:pt x="903358" y="807231"/>
                </a:lnTo>
                <a:lnTo>
                  <a:pt x="929282" y="769773"/>
                </a:lnTo>
                <a:lnTo>
                  <a:pt x="951797" y="729959"/>
                </a:lnTo>
                <a:lnTo>
                  <a:pt x="970690" y="687999"/>
                </a:lnTo>
                <a:lnTo>
                  <a:pt x="985752" y="644105"/>
                </a:lnTo>
                <a:lnTo>
                  <a:pt x="996771" y="598486"/>
                </a:lnTo>
                <a:lnTo>
                  <a:pt x="1003537" y="551354"/>
                </a:lnTo>
                <a:lnTo>
                  <a:pt x="1005839" y="502919"/>
                </a:lnTo>
                <a:lnTo>
                  <a:pt x="1003537" y="454485"/>
                </a:lnTo>
                <a:lnTo>
                  <a:pt x="996771" y="407353"/>
                </a:lnTo>
                <a:lnTo>
                  <a:pt x="985752" y="361734"/>
                </a:lnTo>
                <a:lnTo>
                  <a:pt x="970690" y="317840"/>
                </a:lnTo>
                <a:lnTo>
                  <a:pt x="951797" y="275880"/>
                </a:lnTo>
                <a:lnTo>
                  <a:pt x="929282" y="236066"/>
                </a:lnTo>
                <a:lnTo>
                  <a:pt x="903358" y="198608"/>
                </a:lnTo>
                <a:lnTo>
                  <a:pt x="874234" y="163718"/>
                </a:lnTo>
                <a:lnTo>
                  <a:pt x="842121" y="131605"/>
                </a:lnTo>
                <a:lnTo>
                  <a:pt x="807231" y="102481"/>
                </a:lnTo>
                <a:lnTo>
                  <a:pt x="769773" y="76557"/>
                </a:lnTo>
                <a:lnTo>
                  <a:pt x="729959" y="54042"/>
                </a:lnTo>
                <a:lnTo>
                  <a:pt x="687999" y="35149"/>
                </a:lnTo>
                <a:lnTo>
                  <a:pt x="644105" y="20087"/>
                </a:lnTo>
                <a:lnTo>
                  <a:pt x="598486" y="9068"/>
                </a:lnTo>
                <a:lnTo>
                  <a:pt x="551354" y="2302"/>
                </a:lnTo>
                <a:lnTo>
                  <a:pt x="502920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968847" y="1622043"/>
            <a:ext cx="254000" cy="543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400" spc="-50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34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4494" y="2357253"/>
            <a:ext cx="4883150" cy="1729739"/>
          </a:xfrm>
          <a:prstGeom prst="rect">
            <a:avLst/>
          </a:prstGeom>
        </p:spPr>
        <p:txBody>
          <a:bodyPr wrap="square" lIns="0" tIns="253365" rIns="0" bIns="0" rtlCol="0" vert="horz">
            <a:spAutoFit/>
          </a:bodyPr>
          <a:lstStyle/>
          <a:p>
            <a:pPr algn="ctr" marR="29845">
              <a:lnSpc>
                <a:spcPct val="100000"/>
              </a:lnSpc>
              <a:spcBef>
                <a:spcPts val="1995"/>
              </a:spcBef>
            </a:pPr>
            <a:r>
              <a:rPr dirty="0" sz="4400" spc="215" b="1">
                <a:solidFill>
                  <a:srgbClr val="0E3A35"/>
                </a:solidFill>
                <a:latin typeface="Cambria"/>
                <a:cs typeface="Cambria"/>
              </a:rPr>
              <a:t>CERTA</a:t>
            </a:r>
            <a:endParaRPr sz="44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dirty="0" sz="1900" i="1">
                <a:solidFill>
                  <a:srgbClr val="1B5E56"/>
                </a:solidFill>
                <a:latin typeface="Cambria"/>
                <a:cs typeface="Cambria"/>
              </a:rPr>
              <a:t>The</a:t>
            </a:r>
            <a:r>
              <a:rPr dirty="0" sz="1900" spc="-60" i="1">
                <a:solidFill>
                  <a:srgbClr val="1B5E56"/>
                </a:solidFill>
                <a:latin typeface="Cambria"/>
                <a:cs typeface="Cambria"/>
              </a:rPr>
              <a:t> </a:t>
            </a:r>
            <a:r>
              <a:rPr dirty="0" sz="1900" spc="-20" i="1">
                <a:solidFill>
                  <a:srgbClr val="1B5E56"/>
                </a:solidFill>
                <a:latin typeface="Cambria"/>
                <a:cs typeface="Cambria"/>
              </a:rPr>
              <a:t>Verified</a:t>
            </a:r>
            <a:r>
              <a:rPr dirty="0" sz="1900" spc="-50" i="1">
                <a:solidFill>
                  <a:srgbClr val="1B5E56"/>
                </a:solidFill>
                <a:latin typeface="Cambria"/>
                <a:cs typeface="Cambria"/>
              </a:rPr>
              <a:t> </a:t>
            </a:r>
            <a:r>
              <a:rPr dirty="0" sz="1900" i="1">
                <a:solidFill>
                  <a:srgbClr val="1B5E56"/>
                </a:solidFill>
                <a:latin typeface="Cambria"/>
                <a:cs typeface="Cambria"/>
              </a:rPr>
              <a:t>Trust</a:t>
            </a:r>
            <a:r>
              <a:rPr dirty="0" sz="1900" spc="-60" i="1">
                <a:solidFill>
                  <a:srgbClr val="1B5E56"/>
                </a:solidFill>
                <a:latin typeface="Cambria"/>
                <a:cs typeface="Cambria"/>
              </a:rPr>
              <a:t> </a:t>
            </a:r>
            <a:r>
              <a:rPr dirty="0" sz="1900" i="1">
                <a:solidFill>
                  <a:srgbClr val="1B5E56"/>
                </a:solidFill>
                <a:latin typeface="Cambria"/>
                <a:cs typeface="Cambria"/>
              </a:rPr>
              <a:t>Network</a:t>
            </a:r>
            <a:r>
              <a:rPr dirty="0" sz="1900" spc="-40" i="1">
                <a:solidFill>
                  <a:srgbClr val="1B5E56"/>
                </a:solidFill>
                <a:latin typeface="Cambria"/>
                <a:cs typeface="Cambria"/>
              </a:rPr>
              <a:t> </a:t>
            </a:r>
            <a:r>
              <a:rPr dirty="0" sz="1900" i="1">
                <a:solidFill>
                  <a:srgbClr val="1B5E56"/>
                </a:solidFill>
                <a:latin typeface="Cambria"/>
                <a:cs typeface="Cambria"/>
              </a:rPr>
              <a:t>for</a:t>
            </a:r>
            <a:r>
              <a:rPr dirty="0" sz="1900" spc="-50" i="1">
                <a:solidFill>
                  <a:srgbClr val="1B5E56"/>
                </a:solidFill>
                <a:latin typeface="Cambria"/>
                <a:cs typeface="Cambria"/>
              </a:rPr>
              <a:t> </a:t>
            </a:r>
            <a:r>
              <a:rPr dirty="0" sz="1900" i="1">
                <a:solidFill>
                  <a:srgbClr val="1B5E56"/>
                </a:solidFill>
                <a:latin typeface="Cambria"/>
                <a:cs typeface="Cambria"/>
              </a:rPr>
              <a:t>Higher</a:t>
            </a:r>
            <a:r>
              <a:rPr dirty="0" sz="1900" spc="-50" i="1">
                <a:solidFill>
                  <a:srgbClr val="1B5E56"/>
                </a:solidFill>
                <a:latin typeface="Cambria"/>
                <a:cs typeface="Cambria"/>
              </a:rPr>
              <a:t> </a:t>
            </a:r>
            <a:r>
              <a:rPr dirty="0" sz="1900" spc="-10" i="1">
                <a:solidFill>
                  <a:srgbClr val="1B5E56"/>
                </a:solidFill>
                <a:latin typeface="Cambria"/>
                <a:cs typeface="Cambria"/>
              </a:rPr>
              <a:t>Education</a:t>
            </a:r>
            <a:endParaRPr sz="1900">
              <a:latin typeface="Cambria"/>
              <a:cs typeface="Cambria"/>
            </a:endParaRPr>
          </a:p>
          <a:p>
            <a:pPr algn="ctr" marL="1905">
              <a:lnSpc>
                <a:spcPct val="100000"/>
              </a:lnSpc>
              <a:spcBef>
                <a:spcPts val="1460"/>
              </a:spcBef>
            </a:pPr>
            <a:r>
              <a:rPr dirty="0" sz="1400" spc="-25">
                <a:solidFill>
                  <a:srgbClr val="6E7A7C"/>
                </a:solidFill>
                <a:latin typeface="Calibri"/>
                <a:cs typeface="Calibri"/>
              </a:rPr>
              <a:t>India's</a:t>
            </a:r>
            <a:r>
              <a:rPr dirty="0" sz="1400" spc="-15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>
                <a:solidFill>
                  <a:srgbClr val="6E7A7C"/>
                </a:solidFill>
                <a:latin typeface="Calibri"/>
                <a:cs typeface="Calibri"/>
              </a:rPr>
              <a:t>verified</a:t>
            </a:r>
            <a:r>
              <a:rPr dirty="0" sz="1400" spc="-15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>
                <a:solidFill>
                  <a:srgbClr val="6E7A7C"/>
                </a:solidFill>
                <a:latin typeface="Calibri"/>
                <a:cs typeface="Calibri"/>
              </a:rPr>
              <a:t>knowledge</a:t>
            </a:r>
            <a:r>
              <a:rPr dirty="0" sz="1400" spc="-15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>
                <a:solidFill>
                  <a:srgbClr val="6E7A7C"/>
                </a:solidFill>
                <a:latin typeface="Calibri"/>
                <a:cs typeface="Calibri"/>
              </a:rPr>
              <a:t>and</a:t>
            </a:r>
            <a:r>
              <a:rPr dirty="0" sz="1400" spc="-15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>
                <a:solidFill>
                  <a:srgbClr val="6E7A7C"/>
                </a:solidFill>
                <a:latin typeface="Calibri"/>
                <a:cs typeface="Calibri"/>
              </a:rPr>
              <a:t>opportunity</a:t>
            </a:r>
            <a:r>
              <a:rPr dirty="0" sz="1400" spc="-10">
                <a:solidFill>
                  <a:srgbClr val="6E7A7C"/>
                </a:solidFill>
                <a:latin typeface="Calibri"/>
                <a:cs typeface="Calibri"/>
              </a:rPr>
              <a:t> network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819655" y="4383023"/>
            <a:ext cx="8552815" cy="917575"/>
            <a:chOff x="1819655" y="4383023"/>
            <a:chExt cx="8552815" cy="917575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9655" y="4383023"/>
              <a:ext cx="8552688" cy="91744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889607" y="4434839"/>
              <a:ext cx="8412480" cy="777240"/>
            </a:xfrm>
            <a:custGeom>
              <a:avLst/>
              <a:gdLst/>
              <a:ahLst/>
              <a:cxnLst/>
              <a:rect l="l" t="t" r="r" b="b"/>
              <a:pathLst>
                <a:path w="8412480" h="777239">
                  <a:moveTo>
                    <a:pt x="8348475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713234"/>
                  </a:lnTo>
                  <a:lnTo>
                    <a:pt x="5029" y="738148"/>
                  </a:lnTo>
                  <a:lnTo>
                    <a:pt x="18746" y="758493"/>
                  </a:lnTo>
                  <a:lnTo>
                    <a:pt x="39091" y="772210"/>
                  </a:lnTo>
                  <a:lnTo>
                    <a:pt x="64004" y="777240"/>
                  </a:lnTo>
                  <a:lnTo>
                    <a:pt x="8348475" y="777240"/>
                  </a:lnTo>
                  <a:lnTo>
                    <a:pt x="8373388" y="772210"/>
                  </a:lnTo>
                  <a:lnTo>
                    <a:pt x="8393733" y="758493"/>
                  </a:lnTo>
                  <a:lnTo>
                    <a:pt x="8407450" y="738148"/>
                  </a:lnTo>
                  <a:lnTo>
                    <a:pt x="8412480" y="713234"/>
                  </a:lnTo>
                  <a:lnTo>
                    <a:pt x="8412480" y="64004"/>
                  </a:lnTo>
                  <a:lnTo>
                    <a:pt x="8407450" y="39091"/>
                  </a:lnTo>
                  <a:lnTo>
                    <a:pt x="8393733" y="18746"/>
                  </a:lnTo>
                  <a:lnTo>
                    <a:pt x="8373388" y="5029"/>
                  </a:lnTo>
                  <a:lnTo>
                    <a:pt x="8348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889607" y="4434839"/>
              <a:ext cx="8412480" cy="777240"/>
            </a:xfrm>
            <a:custGeom>
              <a:avLst/>
              <a:gdLst/>
              <a:ahLst/>
              <a:cxnLst/>
              <a:rect l="l" t="t" r="r" b="b"/>
              <a:pathLst>
                <a:path w="8412480" h="77723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4" y="0"/>
                  </a:lnTo>
                  <a:lnTo>
                    <a:pt x="8348475" y="0"/>
                  </a:lnTo>
                  <a:lnTo>
                    <a:pt x="8373388" y="5029"/>
                  </a:lnTo>
                  <a:lnTo>
                    <a:pt x="8393733" y="18746"/>
                  </a:lnTo>
                  <a:lnTo>
                    <a:pt x="8407450" y="39091"/>
                  </a:lnTo>
                  <a:lnTo>
                    <a:pt x="8412480" y="64004"/>
                  </a:lnTo>
                  <a:lnTo>
                    <a:pt x="8412480" y="713235"/>
                  </a:lnTo>
                  <a:lnTo>
                    <a:pt x="8407450" y="738148"/>
                  </a:lnTo>
                  <a:lnTo>
                    <a:pt x="8393733" y="758493"/>
                  </a:lnTo>
                  <a:lnTo>
                    <a:pt x="8373388" y="772210"/>
                  </a:lnTo>
                  <a:lnTo>
                    <a:pt x="8348475" y="777240"/>
                  </a:lnTo>
                  <a:lnTo>
                    <a:pt x="64004" y="777240"/>
                  </a:lnTo>
                  <a:lnTo>
                    <a:pt x="39090" y="772210"/>
                  </a:lnTo>
                  <a:lnTo>
                    <a:pt x="18746" y="758493"/>
                  </a:lnTo>
                  <a:lnTo>
                    <a:pt x="5029" y="738148"/>
                  </a:lnTo>
                  <a:lnTo>
                    <a:pt x="0" y="71323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2320550" y="4699000"/>
            <a:ext cx="75495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Books</a:t>
            </a:r>
            <a:r>
              <a:rPr dirty="0" sz="13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are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wedge.</a:t>
            </a:r>
            <a:r>
              <a:rPr dirty="0" sz="1300" spc="26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0E3A35"/>
                </a:solidFill>
                <a:latin typeface="Calibri"/>
                <a:cs typeface="Calibri"/>
              </a:rPr>
              <a:t>Verified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identity</a:t>
            </a:r>
            <a:r>
              <a:rPr dirty="0" sz="13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foundation.</a:t>
            </a:r>
            <a:r>
              <a:rPr dirty="0" sz="1300" spc="26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0E3A35"/>
                </a:solidFill>
                <a:latin typeface="Calibri"/>
                <a:cs typeface="Calibri"/>
              </a:rPr>
              <a:t>Reputation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product.</a:t>
            </a:r>
            <a:r>
              <a:rPr dirty="0" sz="1300" spc="26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Opportunity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0E3A35"/>
                </a:solidFill>
                <a:latin typeface="Calibri"/>
                <a:cs typeface="Calibri"/>
              </a:rPr>
              <a:t>outcome.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90219" y="6370320"/>
            <a:ext cx="16249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6E7A7C"/>
                </a:solidFill>
                <a:latin typeface="Calibri"/>
                <a:cs typeface="Calibri"/>
              </a:rPr>
              <a:t>Seed</a:t>
            </a:r>
            <a:r>
              <a:rPr dirty="0" sz="1100" spc="8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6E7A7C"/>
                </a:solidFill>
                <a:latin typeface="Calibri"/>
                <a:cs typeface="Calibri"/>
              </a:rPr>
              <a:t>Investor</a:t>
            </a:r>
            <a:r>
              <a:rPr dirty="0" sz="1100" spc="7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6E7A7C"/>
                </a:solidFill>
                <a:latin typeface="Calibri"/>
                <a:cs typeface="Calibri"/>
              </a:rPr>
              <a:t>Deck</a:t>
            </a:r>
            <a:r>
              <a:rPr dirty="0" sz="1100" spc="39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6E7A7C"/>
                </a:solidFill>
                <a:latin typeface="Calibri"/>
                <a:cs typeface="Calibri"/>
              </a:rPr>
              <a:t>·</a:t>
            </a:r>
            <a:r>
              <a:rPr dirty="0" sz="1100" spc="375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6E7A7C"/>
                </a:solidFill>
                <a:latin typeface="Calibri"/>
                <a:cs typeface="Calibri"/>
              </a:rPr>
              <a:t>2026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125086" y="6370320"/>
            <a:ext cx="1574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6E7A7C"/>
                </a:solidFill>
                <a:latin typeface="Calibri"/>
                <a:cs typeface="Calibri"/>
              </a:rPr>
              <a:t>Founder</a:t>
            </a:r>
            <a:r>
              <a:rPr dirty="0" sz="1100" spc="11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6E7A7C"/>
                </a:solidFill>
                <a:latin typeface="Calibri"/>
                <a:cs typeface="Calibri"/>
              </a:rPr>
              <a:t>·</a:t>
            </a:r>
            <a:r>
              <a:rPr dirty="0" sz="1100" spc="105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6E7A7C"/>
                </a:solidFill>
                <a:latin typeface="Calibri"/>
                <a:cs typeface="Calibri"/>
              </a:rPr>
              <a:t>Amandeep</a:t>
            </a:r>
            <a:r>
              <a:rPr dirty="0" sz="1100" spc="125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6E7A7C"/>
                </a:solidFill>
                <a:latin typeface="Calibri"/>
                <a:cs typeface="Calibri"/>
              </a:rPr>
              <a:t>Kaur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2230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THE</a:t>
            </a:r>
            <a:r>
              <a:rPr dirty="0" sz="1100" spc="40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CA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TE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G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70" b="1">
                <a:solidFill>
                  <a:srgbClr val="B4862A"/>
                </a:solidFill>
                <a:latin typeface="Calibri"/>
                <a:cs typeface="Calibri"/>
              </a:rPr>
              <a:t>RY 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Every</a:t>
            </a:r>
            <a:r>
              <a:rPr dirty="0" spc="-100"/>
              <a:t> </a:t>
            </a:r>
            <a:r>
              <a:rPr dirty="0"/>
              <a:t>Contribution</a:t>
            </a:r>
            <a:r>
              <a:rPr dirty="0" spc="-95"/>
              <a:t> </a:t>
            </a:r>
            <a:r>
              <a:rPr dirty="0"/>
              <a:t>Becomes</a:t>
            </a:r>
            <a:r>
              <a:rPr dirty="0" spc="-100"/>
              <a:t> </a:t>
            </a:r>
            <a:r>
              <a:rPr dirty="0" spc="-20"/>
              <a:t>Verifiable</a:t>
            </a:r>
            <a:r>
              <a:rPr dirty="0" spc="-100"/>
              <a:t> </a:t>
            </a:r>
            <a:r>
              <a:rPr dirty="0" spc="-10"/>
              <a:t>Reputation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7192009" cy="794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Certa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creates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new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category:</a:t>
            </a:r>
            <a:r>
              <a:rPr dirty="0" sz="14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Verified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Knowledge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Networks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Most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education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platforms</a:t>
            </a:r>
            <a:r>
              <a:rPr dirty="0" sz="13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digitize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0E3A35"/>
                </a:solidFill>
                <a:latin typeface="Calibri"/>
                <a:cs typeface="Calibri"/>
              </a:rPr>
              <a:t>content.</a:t>
            </a:r>
            <a:r>
              <a:rPr dirty="0" sz="13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Certa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verifies</a:t>
            </a:r>
            <a:r>
              <a:rPr dirty="0" sz="13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0E3A35"/>
                </a:solidFill>
                <a:latin typeface="Calibri"/>
                <a:cs typeface="Calibri"/>
              </a:rPr>
              <a:t>contribution,</a:t>
            </a:r>
            <a:r>
              <a:rPr dirty="0" sz="13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0E3A35"/>
                </a:solidFill>
                <a:latin typeface="Calibri"/>
                <a:cs typeface="Calibri"/>
              </a:rPr>
              <a:t>reputation</a:t>
            </a:r>
            <a:r>
              <a:rPr dirty="0" sz="13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and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access</a:t>
            </a:r>
            <a:r>
              <a:rPr dirty="0" sz="13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to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0E3A35"/>
                </a:solidFill>
                <a:latin typeface="Calibri"/>
                <a:cs typeface="Calibri"/>
              </a:rPr>
              <a:t>opportunity.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2279904"/>
            <a:ext cx="2773680" cy="2974975"/>
            <a:chOff x="432816" y="2279904"/>
            <a:chExt cx="2773680" cy="29749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2279904"/>
              <a:ext cx="2773680" cy="29748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2331720"/>
              <a:ext cx="2633980" cy="2834640"/>
            </a:xfrm>
            <a:custGeom>
              <a:avLst/>
              <a:gdLst/>
              <a:ahLst/>
              <a:cxnLst/>
              <a:rect l="l" t="t" r="r" b="b"/>
              <a:pathLst>
                <a:path w="2633980" h="2834640">
                  <a:moveTo>
                    <a:pt x="2569451" y="0"/>
                  </a:moveTo>
                  <a:lnTo>
                    <a:pt x="64021" y="0"/>
                  </a:lnTo>
                  <a:lnTo>
                    <a:pt x="39101" y="5031"/>
                  </a:lnTo>
                  <a:lnTo>
                    <a:pt x="18751" y="18751"/>
                  </a:lnTo>
                  <a:lnTo>
                    <a:pt x="5031" y="39100"/>
                  </a:lnTo>
                  <a:lnTo>
                    <a:pt x="0" y="64020"/>
                  </a:lnTo>
                  <a:lnTo>
                    <a:pt x="0" y="2770618"/>
                  </a:lnTo>
                  <a:lnTo>
                    <a:pt x="5031" y="2795538"/>
                  </a:lnTo>
                  <a:lnTo>
                    <a:pt x="18751" y="2815888"/>
                  </a:lnTo>
                  <a:lnTo>
                    <a:pt x="39101" y="2829608"/>
                  </a:lnTo>
                  <a:lnTo>
                    <a:pt x="64021" y="2834640"/>
                  </a:lnTo>
                  <a:lnTo>
                    <a:pt x="2569451" y="2834640"/>
                  </a:lnTo>
                  <a:lnTo>
                    <a:pt x="2594371" y="2829608"/>
                  </a:lnTo>
                  <a:lnTo>
                    <a:pt x="2614720" y="2815888"/>
                  </a:lnTo>
                  <a:lnTo>
                    <a:pt x="2628440" y="2795538"/>
                  </a:lnTo>
                  <a:lnTo>
                    <a:pt x="2633472" y="2770618"/>
                  </a:lnTo>
                  <a:lnTo>
                    <a:pt x="2633472" y="64020"/>
                  </a:lnTo>
                  <a:lnTo>
                    <a:pt x="2628440" y="39100"/>
                  </a:lnTo>
                  <a:lnTo>
                    <a:pt x="2614720" y="18751"/>
                  </a:lnTo>
                  <a:lnTo>
                    <a:pt x="2594371" y="5031"/>
                  </a:lnTo>
                  <a:lnTo>
                    <a:pt x="2569451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2331720"/>
              <a:ext cx="2633980" cy="2834640"/>
            </a:xfrm>
            <a:custGeom>
              <a:avLst/>
              <a:gdLst/>
              <a:ahLst/>
              <a:cxnLst/>
              <a:rect l="l" t="t" r="r" b="b"/>
              <a:pathLst>
                <a:path w="2633980" h="2834640">
                  <a:moveTo>
                    <a:pt x="0" y="64021"/>
                  </a:move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569451" y="0"/>
                  </a:lnTo>
                  <a:lnTo>
                    <a:pt x="2594370" y="5031"/>
                  </a:lnTo>
                  <a:lnTo>
                    <a:pt x="2614720" y="18751"/>
                  </a:lnTo>
                  <a:lnTo>
                    <a:pt x="2628440" y="39101"/>
                  </a:lnTo>
                  <a:lnTo>
                    <a:pt x="2633472" y="64021"/>
                  </a:lnTo>
                  <a:lnTo>
                    <a:pt x="2633472" y="2770619"/>
                  </a:lnTo>
                  <a:lnTo>
                    <a:pt x="2628440" y="2795538"/>
                  </a:lnTo>
                  <a:lnTo>
                    <a:pt x="2614720" y="2815888"/>
                  </a:lnTo>
                  <a:lnTo>
                    <a:pt x="2594370" y="2829608"/>
                  </a:lnTo>
                  <a:lnTo>
                    <a:pt x="2569451" y="2834640"/>
                  </a:lnTo>
                  <a:lnTo>
                    <a:pt x="64021" y="2834640"/>
                  </a:lnTo>
                  <a:lnTo>
                    <a:pt x="39101" y="2829608"/>
                  </a:lnTo>
                  <a:lnTo>
                    <a:pt x="18751" y="2815888"/>
                  </a:lnTo>
                  <a:lnTo>
                    <a:pt x="5031" y="2795538"/>
                  </a:lnTo>
                  <a:lnTo>
                    <a:pt x="0" y="2770619"/>
                  </a:lnTo>
                  <a:lnTo>
                    <a:pt x="0" y="6402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04088" y="25603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42199" y="267258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91387" y="3433572"/>
            <a:ext cx="15608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Books</a:t>
            </a:r>
            <a:r>
              <a:rPr dirty="0" sz="14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are</a:t>
            </a:r>
            <a:r>
              <a:rPr dirty="0" sz="14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4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0E3A35"/>
                </a:solidFill>
                <a:latin typeface="Calibri"/>
                <a:cs typeface="Calibri"/>
              </a:rPr>
              <a:t>wedge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91387" y="4261104"/>
            <a:ext cx="1788795" cy="379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The</a:t>
            </a:r>
            <a:r>
              <a:rPr dirty="0" sz="1100" spc="16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lowest-friction</a:t>
            </a:r>
            <a:r>
              <a:rPr dirty="0" sz="1100" spc="16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reason</a:t>
            </a:r>
            <a:r>
              <a:rPr dirty="0" sz="1100" spc="15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for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students</a:t>
            </a:r>
            <a:r>
              <a:rPr dirty="0" sz="1100" spc="9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to</a:t>
            </a:r>
            <a:r>
              <a:rPr dirty="0" sz="1100" spc="1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join</a:t>
            </a:r>
            <a:r>
              <a:rPr dirty="0" sz="1100" spc="9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100" spc="9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transact.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230879" y="2279904"/>
            <a:ext cx="2773680" cy="2974975"/>
            <a:chOff x="3230879" y="2279904"/>
            <a:chExt cx="2773680" cy="297497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0879" y="2279904"/>
              <a:ext cx="2773680" cy="29748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300983" y="2331720"/>
              <a:ext cx="2633980" cy="2834640"/>
            </a:xfrm>
            <a:custGeom>
              <a:avLst/>
              <a:gdLst/>
              <a:ahLst/>
              <a:cxnLst/>
              <a:rect l="l" t="t" r="r" b="b"/>
              <a:pathLst>
                <a:path w="2633979" h="2834640">
                  <a:moveTo>
                    <a:pt x="2569451" y="0"/>
                  </a:moveTo>
                  <a:lnTo>
                    <a:pt x="64020" y="0"/>
                  </a:lnTo>
                  <a:lnTo>
                    <a:pt x="39100" y="5031"/>
                  </a:lnTo>
                  <a:lnTo>
                    <a:pt x="18751" y="18751"/>
                  </a:lnTo>
                  <a:lnTo>
                    <a:pt x="5031" y="39100"/>
                  </a:lnTo>
                  <a:lnTo>
                    <a:pt x="0" y="64020"/>
                  </a:lnTo>
                  <a:lnTo>
                    <a:pt x="0" y="2770618"/>
                  </a:lnTo>
                  <a:lnTo>
                    <a:pt x="5031" y="2795538"/>
                  </a:lnTo>
                  <a:lnTo>
                    <a:pt x="18751" y="2815888"/>
                  </a:lnTo>
                  <a:lnTo>
                    <a:pt x="39100" y="2829608"/>
                  </a:lnTo>
                  <a:lnTo>
                    <a:pt x="64020" y="2834640"/>
                  </a:lnTo>
                  <a:lnTo>
                    <a:pt x="2569451" y="2834640"/>
                  </a:lnTo>
                  <a:lnTo>
                    <a:pt x="2594370" y="2829608"/>
                  </a:lnTo>
                  <a:lnTo>
                    <a:pt x="2614720" y="2815888"/>
                  </a:lnTo>
                  <a:lnTo>
                    <a:pt x="2628440" y="2795538"/>
                  </a:lnTo>
                  <a:lnTo>
                    <a:pt x="2633471" y="2770618"/>
                  </a:lnTo>
                  <a:lnTo>
                    <a:pt x="2633471" y="64020"/>
                  </a:lnTo>
                  <a:lnTo>
                    <a:pt x="2628440" y="39100"/>
                  </a:lnTo>
                  <a:lnTo>
                    <a:pt x="2614720" y="18751"/>
                  </a:lnTo>
                  <a:lnTo>
                    <a:pt x="2594370" y="5031"/>
                  </a:lnTo>
                  <a:lnTo>
                    <a:pt x="2569451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300983" y="2331720"/>
              <a:ext cx="2633980" cy="2834640"/>
            </a:xfrm>
            <a:custGeom>
              <a:avLst/>
              <a:gdLst/>
              <a:ahLst/>
              <a:cxnLst/>
              <a:rect l="l" t="t" r="r" b="b"/>
              <a:pathLst>
                <a:path w="2633979" h="2834640">
                  <a:moveTo>
                    <a:pt x="0" y="64021"/>
                  </a:move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569451" y="0"/>
                  </a:lnTo>
                  <a:lnTo>
                    <a:pt x="2594370" y="5031"/>
                  </a:lnTo>
                  <a:lnTo>
                    <a:pt x="2614720" y="18751"/>
                  </a:lnTo>
                  <a:lnTo>
                    <a:pt x="2628440" y="39101"/>
                  </a:lnTo>
                  <a:lnTo>
                    <a:pt x="2633472" y="64021"/>
                  </a:lnTo>
                  <a:lnTo>
                    <a:pt x="2633472" y="2770619"/>
                  </a:lnTo>
                  <a:lnTo>
                    <a:pt x="2628440" y="2795538"/>
                  </a:lnTo>
                  <a:lnTo>
                    <a:pt x="2614720" y="2815888"/>
                  </a:lnTo>
                  <a:lnTo>
                    <a:pt x="2594370" y="2829608"/>
                  </a:lnTo>
                  <a:lnTo>
                    <a:pt x="2569451" y="2834640"/>
                  </a:lnTo>
                  <a:lnTo>
                    <a:pt x="64021" y="2834640"/>
                  </a:lnTo>
                  <a:lnTo>
                    <a:pt x="39101" y="2829608"/>
                  </a:lnTo>
                  <a:lnTo>
                    <a:pt x="18751" y="2815888"/>
                  </a:lnTo>
                  <a:lnTo>
                    <a:pt x="5031" y="2795538"/>
                  </a:lnTo>
                  <a:lnTo>
                    <a:pt x="0" y="2770619"/>
                  </a:lnTo>
                  <a:lnTo>
                    <a:pt x="0" y="6402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502151" y="25603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640264" y="267258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89452" y="3433572"/>
            <a:ext cx="1900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Identity</a:t>
            </a:r>
            <a:r>
              <a:rPr dirty="0" sz="14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4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4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E3A35"/>
                </a:solidFill>
                <a:latin typeface="Calibri"/>
                <a:cs typeface="Calibri"/>
              </a:rPr>
              <a:t>foundation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89452" y="4261104"/>
            <a:ext cx="2199005" cy="379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100" spc="1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campus,</a:t>
            </a:r>
            <a:r>
              <a:rPr dirty="0" sz="1100" spc="1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alumni,</a:t>
            </a:r>
            <a:r>
              <a:rPr dirty="0" sz="1100" spc="1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library,</a:t>
            </a:r>
            <a:r>
              <a:rPr dirty="0" sz="1100" spc="1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and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recruiter</a:t>
            </a:r>
            <a:r>
              <a:rPr dirty="0" sz="1100" spc="1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profiles</a:t>
            </a:r>
            <a:r>
              <a:rPr dirty="0" sz="1100" spc="1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create</a:t>
            </a:r>
            <a:r>
              <a:rPr dirty="0" sz="1100" spc="15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trust.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028944" y="2279904"/>
            <a:ext cx="2773680" cy="2974975"/>
            <a:chOff x="6028944" y="2279904"/>
            <a:chExt cx="2773680" cy="2974975"/>
          </a:xfrm>
        </p:grpSpPr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28944" y="2279904"/>
              <a:ext cx="2773679" cy="297484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099048" y="2331720"/>
              <a:ext cx="2633980" cy="2834640"/>
            </a:xfrm>
            <a:custGeom>
              <a:avLst/>
              <a:gdLst/>
              <a:ahLst/>
              <a:cxnLst/>
              <a:rect l="l" t="t" r="r" b="b"/>
              <a:pathLst>
                <a:path w="2633979" h="2834640">
                  <a:moveTo>
                    <a:pt x="2569450" y="0"/>
                  </a:moveTo>
                  <a:lnTo>
                    <a:pt x="64020" y="0"/>
                  </a:lnTo>
                  <a:lnTo>
                    <a:pt x="39100" y="5031"/>
                  </a:lnTo>
                  <a:lnTo>
                    <a:pt x="18751" y="18751"/>
                  </a:lnTo>
                  <a:lnTo>
                    <a:pt x="5031" y="39100"/>
                  </a:lnTo>
                  <a:lnTo>
                    <a:pt x="0" y="64020"/>
                  </a:lnTo>
                  <a:lnTo>
                    <a:pt x="0" y="2770618"/>
                  </a:lnTo>
                  <a:lnTo>
                    <a:pt x="5031" y="2795538"/>
                  </a:lnTo>
                  <a:lnTo>
                    <a:pt x="18751" y="2815888"/>
                  </a:lnTo>
                  <a:lnTo>
                    <a:pt x="39100" y="2829608"/>
                  </a:lnTo>
                  <a:lnTo>
                    <a:pt x="64020" y="2834640"/>
                  </a:lnTo>
                  <a:lnTo>
                    <a:pt x="2569450" y="2834640"/>
                  </a:lnTo>
                  <a:lnTo>
                    <a:pt x="2594370" y="2829608"/>
                  </a:lnTo>
                  <a:lnTo>
                    <a:pt x="2614720" y="2815888"/>
                  </a:lnTo>
                  <a:lnTo>
                    <a:pt x="2628440" y="2795538"/>
                  </a:lnTo>
                  <a:lnTo>
                    <a:pt x="2633472" y="2770618"/>
                  </a:lnTo>
                  <a:lnTo>
                    <a:pt x="2633472" y="64020"/>
                  </a:lnTo>
                  <a:lnTo>
                    <a:pt x="2628440" y="39100"/>
                  </a:lnTo>
                  <a:lnTo>
                    <a:pt x="2614720" y="18751"/>
                  </a:lnTo>
                  <a:lnTo>
                    <a:pt x="2594370" y="5031"/>
                  </a:lnTo>
                  <a:lnTo>
                    <a:pt x="2569450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099048" y="2331720"/>
              <a:ext cx="2633980" cy="2834640"/>
            </a:xfrm>
            <a:custGeom>
              <a:avLst/>
              <a:gdLst/>
              <a:ahLst/>
              <a:cxnLst/>
              <a:rect l="l" t="t" r="r" b="b"/>
              <a:pathLst>
                <a:path w="2633979" h="2834640">
                  <a:moveTo>
                    <a:pt x="0" y="64021"/>
                  </a:move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569451" y="0"/>
                  </a:lnTo>
                  <a:lnTo>
                    <a:pt x="2594370" y="5031"/>
                  </a:lnTo>
                  <a:lnTo>
                    <a:pt x="2614720" y="18751"/>
                  </a:lnTo>
                  <a:lnTo>
                    <a:pt x="2628440" y="39101"/>
                  </a:lnTo>
                  <a:lnTo>
                    <a:pt x="2633472" y="64021"/>
                  </a:lnTo>
                  <a:lnTo>
                    <a:pt x="2633472" y="2770619"/>
                  </a:lnTo>
                  <a:lnTo>
                    <a:pt x="2628440" y="2795538"/>
                  </a:lnTo>
                  <a:lnTo>
                    <a:pt x="2614720" y="2815888"/>
                  </a:lnTo>
                  <a:lnTo>
                    <a:pt x="2594370" y="2829608"/>
                  </a:lnTo>
                  <a:lnTo>
                    <a:pt x="2569451" y="2834640"/>
                  </a:lnTo>
                  <a:lnTo>
                    <a:pt x="64021" y="2834640"/>
                  </a:lnTo>
                  <a:lnTo>
                    <a:pt x="39101" y="2829608"/>
                  </a:lnTo>
                  <a:lnTo>
                    <a:pt x="18751" y="2815888"/>
                  </a:lnTo>
                  <a:lnTo>
                    <a:pt x="5031" y="2795538"/>
                  </a:lnTo>
                  <a:lnTo>
                    <a:pt x="0" y="2770619"/>
                  </a:lnTo>
                  <a:lnTo>
                    <a:pt x="0" y="6402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6300216" y="25603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438327" y="267258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87515" y="3433572"/>
            <a:ext cx="19050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E3A35"/>
                </a:solidFill>
                <a:latin typeface="Calibri"/>
                <a:cs typeface="Calibri"/>
              </a:rPr>
              <a:t>Reputation</a:t>
            </a:r>
            <a:r>
              <a:rPr dirty="0" sz="1400" spc="-1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400" spc="-1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400" spc="-10" b="1">
                <a:solidFill>
                  <a:srgbClr val="0E3A35"/>
                </a:solidFill>
                <a:latin typeface="Calibri"/>
                <a:cs typeface="Calibri"/>
              </a:rPr>
              <a:t> product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87515" y="4261104"/>
            <a:ext cx="2187575" cy="379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Every</a:t>
            </a:r>
            <a:r>
              <a:rPr dirty="0" sz="1100" spc="16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useful</a:t>
            </a:r>
            <a:r>
              <a:rPr dirty="0" sz="1100" spc="1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contribution</a:t>
            </a:r>
            <a:r>
              <a:rPr dirty="0" sz="1100" spc="16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becomes</a:t>
            </a:r>
            <a:r>
              <a:rPr dirty="0" sz="1100" spc="15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50">
                <a:solidFill>
                  <a:srgbClr val="2A2E31"/>
                </a:solidFill>
                <a:latin typeface="Calibri"/>
                <a:cs typeface="Calibri"/>
              </a:rPr>
              <a:t>a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portable</a:t>
            </a:r>
            <a:r>
              <a:rPr dirty="0" sz="1100" spc="1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signal</a:t>
            </a:r>
            <a:r>
              <a:rPr dirty="0" sz="1100" spc="9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of</a:t>
            </a:r>
            <a:r>
              <a:rPr dirty="0" sz="1100" spc="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capability.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827007" y="2279904"/>
            <a:ext cx="2773680" cy="2974975"/>
            <a:chOff x="8827007" y="2279904"/>
            <a:chExt cx="2773680" cy="2974975"/>
          </a:xfrm>
        </p:grpSpPr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27007" y="2279904"/>
              <a:ext cx="2773679" cy="297484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8897111" y="2331720"/>
              <a:ext cx="2633980" cy="2834640"/>
            </a:xfrm>
            <a:custGeom>
              <a:avLst/>
              <a:gdLst/>
              <a:ahLst/>
              <a:cxnLst/>
              <a:rect l="l" t="t" r="r" b="b"/>
              <a:pathLst>
                <a:path w="2633979" h="2834640">
                  <a:moveTo>
                    <a:pt x="2569450" y="0"/>
                  </a:moveTo>
                  <a:lnTo>
                    <a:pt x="64020" y="0"/>
                  </a:lnTo>
                  <a:lnTo>
                    <a:pt x="39100" y="5031"/>
                  </a:lnTo>
                  <a:lnTo>
                    <a:pt x="18751" y="18751"/>
                  </a:lnTo>
                  <a:lnTo>
                    <a:pt x="5031" y="39100"/>
                  </a:lnTo>
                  <a:lnTo>
                    <a:pt x="0" y="64020"/>
                  </a:lnTo>
                  <a:lnTo>
                    <a:pt x="0" y="2770618"/>
                  </a:lnTo>
                  <a:lnTo>
                    <a:pt x="5031" y="2795538"/>
                  </a:lnTo>
                  <a:lnTo>
                    <a:pt x="18751" y="2815888"/>
                  </a:lnTo>
                  <a:lnTo>
                    <a:pt x="39100" y="2829608"/>
                  </a:lnTo>
                  <a:lnTo>
                    <a:pt x="64020" y="2834640"/>
                  </a:lnTo>
                  <a:lnTo>
                    <a:pt x="2569450" y="2834640"/>
                  </a:lnTo>
                  <a:lnTo>
                    <a:pt x="2594370" y="2829608"/>
                  </a:lnTo>
                  <a:lnTo>
                    <a:pt x="2614720" y="2815888"/>
                  </a:lnTo>
                  <a:lnTo>
                    <a:pt x="2628440" y="2795538"/>
                  </a:lnTo>
                  <a:lnTo>
                    <a:pt x="2633472" y="2770618"/>
                  </a:lnTo>
                  <a:lnTo>
                    <a:pt x="2633472" y="64020"/>
                  </a:lnTo>
                  <a:lnTo>
                    <a:pt x="2628440" y="39100"/>
                  </a:lnTo>
                  <a:lnTo>
                    <a:pt x="2614720" y="18751"/>
                  </a:lnTo>
                  <a:lnTo>
                    <a:pt x="2594370" y="5031"/>
                  </a:lnTo>
                  <a:lnTo>
                    <a:pt x="2569450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8897111" y="2331720"/>
              <a:ext cx="2633980" cy="2834640"/>
            </a:xfrm>
            <a:custGeom>
              <a:avLst/>
              <a:gdLst/>
              <a:ahLst/>
              <a:cxnLst/>
              <a:rect l="l" t="t" r="r" b="b"/>
              <a:pathLst>
                <a:path w="2633979" h="2834640">
                  <a:moveTo>
                    <a:pt x="0" y="64021"/>
                  </a:moveTo>
                  <a:lnTo>
                    <a:pt x="5031" y="39101"/>
                  </a:lnTo>
                  <a:lnTo>
                    <a:pt x="18751" y="18751"/>
                  </a:lnTo>
                  <a:lnTo>
                    <a:pt x="39101" y="5031"/>
                  </a:lnTo>
                  <a:lnTo>
                    <a:pt x="64021" y="0"/>
                  </a:lnTo>
                  <a:lnTo>
                    <a:pt x="2569451" y="0"/>
                  </a:lnTo>
                  <a:lnTo>
                    <a:pt x="2594370" y="5031"/>
                  </a:lnTo>
                  <a:lnTo>
                    <a:pt x="2614720" y="18751"/>
                  </a:lnTo>
                  <a:lnTo>
                    <a:pt x="2628440" y="39101"/>
                  </a:lnTo>
                  <a:lnTo>
                    <a:pt x="2633472" y="64021"/>
                  </a:lnTo>
                  <a:lnTo>
                    <a:pt x="2633472" y="2770619"/>
                  </a:lnTo>
                  <a:lnTo>
                    <a:pt x="2628440" y="2795538"/>
                  </a:lnTo>
                  <a:lnTo>
                    <a:pt x="2614720" y="2815888"/>
                  </a:lnTo>
                  <a:lnTo>
                    <a:pt x="2594370" y="2829608"/>
                  </a:lnTo>
                  <a:lnTo>
                    <a:pt x="2569451" y="2834640"/>
                  </a:lnTo>
                  <a:lnTo>
                    <a:pt x="64021" y="2834640"/>
                  </a:lnTo>
                  <a:lnTo>
                    <a:pt x="39101" y="2829608"/>
                  </a:lnTo>
                  <a:lnTo>
                    <a:pt x="18751" y="2815888"/>
                  </a:lnTo>
                  <a:lnTo>
                    <a:pt x="5031" y="2795538"/>
                  </a:lnTo>
                  <a:lnTo>
                    <a:pt x="0" y="2770619"/>
                  </a:lnTo>
                  <a:lnTo>
                    <a:pt x="0" y="6402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9098279" y="25603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9236391" y="267258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085580" y="3433572"/>
            <a:ext cx="2072639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Opportunity</a:t>
            </a:r>
            <a:r>
              <a:rPr dirty="0" sz="14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4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4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E3A35"/>
                </a:solidFill>
                <a:latin typeface="Calibri"/>
                <a:cs typeface="Calibri"/>
              </a:rPr>
              <a:t>outcome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085580" y="4261104"/>
            <a:ext cx="2240915" cy="3790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Mentorship,</a:t>
            </a:r>
            <a:r>
              <a:rPr dirty="0" sz="1100" spc="15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referrals,</a:t>
            </a:r>
            <a:r>
              <a:rPr dirty="0" sz="1100" spc="16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jobs,</a:t>
            </a:r>
            <a:r>
              <a:rPr dirty="0" sz="1100" spc="16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100" spc="5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hiring</a:t>
            </a:r>
            <a:r>
              <a:rPr dirty="0" sz="1100" spc="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emerge</a:t>
            </a:r>
            <a:r>
              <a:rPr dirty="0" sz="1100" spc="114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from</a:t>
            </a:r>
            <a:r>
              <a:rPr dirty="0" sz="1100" spc="1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trusted</a:t>
            </a:r>
            <a:r>
              <a:rPr dirty="0" sz="1100" spc="1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evidence.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32816" y="5388863"/>
            <a:ext cx="11326495" cy="826135"/>
            <a:chOff x="432816" y="5388863"/>
            <a:chExt cx="11326495" cy="826135"/>
          </a:xfrm>
        </p:grpSpPr>
        <p:pic>
          <p:nvPicPr>
            <p:cNvPr id="38" name="object 3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6" y="5388863"/>
              <a:ext cx="11326368" cy="82600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02920" y="544067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621796"/>
                  </a:lnTo>
                  <a:lnTo>
                    <a:pt x="5029" y="646709"/>
                  </a:lnTo>
                  <a:lnTo>
                    <a:pt x="18746" y="667053"/>
                  </a:lnTo>
                  <a:lnTo>
                    <a:pt x="39090" y="680770"/>
                  </a:lnTo>
                  <a:lnTo>
                    <a:pt x="64003" y="685799"/>
                  </a:lnTo>
                  <a:lnTo>
                    <a:pt x="11121852" y="685799"/>
                  </a:lnTo>
                  <a:lnTo>
                    <a:pt x="11146765" y="680770"/>
                  </a:lnTo>
                  <a:lnTo>
                    <a:pt x="11167109" y="667053"/>
                  </a:lnTo>
                  <a:lnTo>
                    <a:pt x="11180825" y="646709"/>
                  </a:lnTo>
                  <a:lnTo>
                    <a:pt x="11185855" y="62179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02920" y="544067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621796"/>
                  </a:lnTo>
                  <a:lnTo>
                    <a:pt x="11180825" y="646709"/>
                  </a:lnTo>
                  <a:lnTo>
                    <a:pt x="11167109" y="667053"/>
                  </a:lnTo>
                  <a:lnTo>
                    <a:pt x="11146765" y="680770"/>
                  </a:lnTo>
                  <a:lnTo>
                    <a:pt x="11121852" y="685800"/>
                  </a:lnTo>
                  <a:lnTo>
                    <a:pt x="64003" y="685800"/>
                  </a:lnTo>
                  <a:lnTo>
                    <a:pt x="39090" y="680770"/>
                  </a:lnTo>
                  <a:lnTo>
                    <a:pt x="18746" y="667053"/>
                  </a:lnTo>
                  <a:lnTo>
                    <a:pt x="5029" y="646709"/>
                  </a:lnTo>
                  <a:lnTo>
                    <a:pt x="0" y="62179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718819" y="5662167"/>
            <a:ext cx="7030084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knowledge</a:t>
            </a:r>
            <a:r>
              <a:rPr dirty="0" sz="13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graph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moat: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verified</a:t>
            </a: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 interaction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data</a:t>
            </a:r>
            <a:r>
              <a:rPr dirty="0" sz="13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compounds 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faster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 than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features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can</a:t>
            </a: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be</a:t>
            </a:r>
            <a:r>
              <a:rPr dirty="0" sz="13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copied.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1560823" y="6587117"/>
            <a:ext cx="139700" cy="1651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900" spc="-25">
                <a:solidFill>
                  <a:srgbClr val="6E7A7C"/>
                </a:solidFill>
                <a:latin typeface="Calibri"/>
                <a:cs typeface="Calibri"/>
              </a:rPr>
              <a:t>02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11442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THE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P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RO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B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Education</a:t>
            </a:r>
            <a:r>
              <a:rPr dirty="0" spc="-95"/>
              <a:t> </a:t>
            </a:r>
            <a:r>
              <a:rPr dirty="0"/>
              <a:t>Creates</a:t>
            </a:r>
            <a:r>
              <a:rPr dirty="0" spc="-100"/>
              <a:t> </a:t>
            </a:r>
            <a:r>
              <a:rPr dirty="0" spc="-25"/>
              <a:t>Value.</a:t>
            </a:r>
            <a:r>
              <a:rPr dirty="0" spc="-90"/>
              <a:t> </a:t>
            </a:r>
            <a:r>
              <a:rPr dirty="0"/>
              <a:t>The</a:t>
            </a:r>
            <a:r>
              <a:rPr dirty="0" spc="-95"/>
              <a:t> </a:t>
            </a:r>
            <a:r>
              <a:rPr dirty="0" spc="-10"/>
              <a:t>System</a:t>
            </a:r>
            <a:r>
              <a:rPr dirty="0" spc="-85"/>
              <a:t> </a:t>
            </a:r>
            <a:r>
              <a:rPr dirty="0" spc="-10"/>
              <a:t>Fails</a:t>
            </a:r>
            <a:r>
              <a:rPr dirty="0" spc="-100"/>
              <a:t> </a:t>
            </a:r>
            <a:r>
              <a:rPr dirty="0"/>
              <a:t>to</a:t>
            </a:r>
            <a:r>
              <a:rPr dirty="0" spc="-95"/>
              <a:t> </a:t>
            </a:r>
            <a:r>
              <a:rPr dirty="0" spc="-10"/>
              <a:t>Preserve</a:t>
            </a:r>
            <a:r>
              <a:rPr dirty="0" spc="-95"/>
              <a:t> </a:t>
            </a:r>
            <a:r>
              <a:rPr dirty="0" spc="-25"/>
              <a:t>It.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202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India's</a:t>
            </a:r>
            <a:r>
              <a:rPr dirty="0" sz="1400" spc="-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education-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to-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career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ecosystem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is</a:t>
            </a:r>
            <a:r>
              <a:rPr dirty="0" sz="1400" spc="-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large,</a:t>
            </a:r>
            <a:r>
              <a:rPr dirty="0" sz="1400" spc="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but</a:t>
            </a:r>
            <a:r>
              <a:rPr dirty="0" sz="1400" spc="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structurally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 fragmented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731264"/>
            <a:ext cx="3724910" cy="1009015"/>
            <a:chOff x="432816" y="1731264"/>
            <a:chExt cx="3724910" cy="10090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731264"/>
              <a:ext cx="3724655" cy="10088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78308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80">
                  <a:moveTo>
                    <a:pt x="3520442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80"/>
                  </a:lnTo>
                  <a:lnTo>
                    <a:pt x="3520442" y="868680"/>
                  </a:lnTo>
                  <a:lnTo>
                    <a:pt x="3545356" y="863650"/>
                  </a:lnTo>
                  <a:lnTo>
                    <a:pt x="3565701" y="849933"/>
                  </a:lnTo>
                  <a:lnTo>
                    <a:pt x="3579418" y="829588"/>
                  </a:lnTo>
                  <a:lnTo>
                    <a:pt x="3584447" y="804674"/>
                  </a:lnTo>
                  <a:lnTo>
                    <a:pt x="3584447" y="64005"/>
                  </a:lnTo>
                  <a:lnTo>
                    <a:pt x="3579418" y="39091"/>
                  </a:lnTo>
                  <a:lnTo>
                    <a:pt x="3565701" y="18746"/>
                  </a:lnTo>
                  <a:lnTo>
                    <a:pt x="3545356" y="5029"/>
                  </a:lnTo>
                  <a:lnTo>
                    <a:pt x="3520442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78308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80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3520442" y="0"/>
                  </a:lnTo>
                  <a:lnTo>
                    <a:pt x="3545356" y="5029"/>
                  </a:lnTo>
                  <a:lnTo>
                    <a:pt x="3565701" y="18746"/>
                  </a:lnTo>
                  <a:lnTo>
                    <a:pt x="3579418" y="39091"/>
                  </a:lnTo>
                  <a:lnTo>
                    <a:pt x="3584448" y="64005"/>
                  </a:lnTo>
                  <a:lnTo>
                    <a:pt x="3584448" y="804674"/>
                  </a:lnTo>
                  <a:lnTo>
                    <a:pt x="3579418" y="829588"/>
                  </a:lnTo>
                  <a:lnTo>
                    <a:pt x="3565701" y="849933"/>
                  </a:lnTo>
                  <a:lnTo>
                    <a:pt x="3545356" y="863650"/>
                  </a:lnTo>
                  <a:lnTo>
                    <a:pt x="3520442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85800" y="2025396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19085" y="2092959"/>
            <a:ext cx="1181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21739" y="1928367"/>
            <a:ext cx="1134745" cy="53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Books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unused</a:t>
            </a:r>
            <a:r>
              <a:rPr dirty="0" sz="11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after</a:t>
            </a:r>
            <a:r>
              <a:rPr dirty="0" sz="11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20" i="1">
                <a:solidFill>
                  <a:srgbClr val="6E7A7C"/>
                </a:solidFill>
                <a:latin typeface="Calibri"/>
                <a:cs typeface="Calibri"/>
              </a:rPr>
              <a:t>exams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154423" y="1731264"/>
            <a:ext cx="3724910" cy="1009015"/>
            <a:chOff x="4154423" y="1731264"/>
            <a:chExt cx="3724910" cy="100901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4423" y="1731264"/>
              <a:ext cx="3724655" cy="100888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24527" y="178308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80">
                  <a:moveTo>
                    <a:pt x="3520442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80"/>
                  </a:lnTo>
                  <a:lnTo>
                    <a:pt x="3520442" y="868680"/>
                  </a:lnTo>
                  <a:lnTo>
                    <a:pt x="3545356" y="863650"/>
                  </a:lnTo>
                  <a:lnTo>
                    <a:pt x="3565701" y="849933"/>
                  </a:lnTo>
                  <a:lnTo>
                    <a:pt x="3579418" y="829588"/>
                  </a:lnTo>
                  <a:lnTo>
                    <a:pt x="3584448" y="804674"/>
                  </a:lnTo>
                  <a:lnTo>
                    <a:pt x="3584448" y="64005"/>
                  </a:lnTo>
                  <a:lnTo>
                    <a:pt x="3579418" y="39091"/>
                  </a:lnTo>
                  <a:lnTo>
                    <a:pt x="3565701" y="18746"/>
                  </a:lnTo>
                  <a:lnTo>
                    <a:pt x="3545356" y="5029"/>
                  </a:lnTo>
                  <a:lnTo>
                    <a:pt x="3520442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224527" y="178308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80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3520442" y="0"/>
                  </a:lnTo>
                  <a:lnTo>
                    <a:pt x="3545356" y="5029"/>
                  </a:lnTo>
                  <a:lnTo>
                    <a:pt x="3565701" y="18746"/>
                  </a:lnTo>
                  <a:lnTo>
                    <a:pt x="3579418" y="39091"/>
                  </a:lnTo>
                  <a:lnTo>
                    <a:pt x="3584448" y="64005"/>
                  </a:lnTo>
                  <a:lnTo>
                    <a:pt x="3584448" y="804674"/>
                  </a:lnTo>
                  <a:lnTo>
                    <a:pt x="3579418" y="829588"/>
                  </a:lnTo>
                  <a:lnTo>
                    <a:pt x="3565701" y="849933"/>
                  </a:lnTo>
                  <a:lnTo>
                    <a:pt x="3545356" y="863650"/>
                  </a:lnTo>
                  <a:lnTo>
                    <a:pt x="3520442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07407" y="2025396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4539900" y="2092959"/>
            <a:ext cx="1187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43347" y="1928367"/>
            <a:ext cx="716915" cy="53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Resources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lost</a:t>
            </a:r>
            <a:r>
              <a:rPr dirty="0" sz="11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in</a:t>
            </a:r>
            <a:r>
              <a:rPr dirty="0" sz="11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chats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876031" y="1731264"/>
            <a:ext cx="3724910" cy="1009015"/>
            <a:chOff x="7876031" y="1731264"/>
            <a:chExt cx="3724910" cy="1009015"/>
          </a:xfrm>
        </p:grpSpPr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76031" y="1731264"/>
              <a:ext cx="3724655" cy="100888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7946135" y="178308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80">
                  <a:moveTo>
                    <a:pt x="3520442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80"/>
                  </a:lnTo>
                  <a:lnTo>
                    <a:pt x="3520442" y="868680"/>
                  </a:lnTo>
                  <a:lnTo>
                    <a:pt x="3545356" y="863650"/>
                  </a:lnTo>
                  <a:lnTo>
                    <a:pt x="3565701" y="849933"/>
                  </a:lnTo>
                  <a:lnTo>
                    <a:pt x="3579418" y="829588"/>
                  </a:lnTo>
                  <a:lnTo>
                    <a:pt x="3584448" y="804674"/>
                  </a:lnTo>
                  <a:lnTo>
                    <a:pt x="3584448" y="64005"/>
                  </a:lnTo>
                  <a:lnTo>
                    <a:pt x="3579418" y="39091"/>
                  </a:lnTo>
                  <a:lnTo>
                    <a:pt x="3565701" y="18746"/>
                  </a:lnTo>
                  <a:lnTo>
                    <a:pt x="3545356" y="5029"/>
                  </a:lnTo>
                  <a:lnTo>
                    <a:pt x="3520442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946135" y="178308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80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3520442" y="0"/>
                  </a:lnTo>
                  <a:lnTo>
                    <a:pt x="3545356" y="5029"/>
                  </a:lnTo>
                  <a:lnTo>
                    <a:pt x="3565701" y="18746"/>
                  </a:lnTo>
                  <a:lnTo>
                    <a:pt x="3579418" y="39091"/>
                  </a:lnTo>
                  <a:lnTo>
                    <a:pt x="3584448" y="64005"/>
                  </a:lnTo>
                  <a:lnTo>
                    <a:pt x="3584448" y="804674"/>
                  </a:lnTo>
                  <a:lnTo>
                    <a:pt x="3579418" y="829588"/>
                  </a:lnTo>
                  <a:lnTo>
                    <a:pt x="3565701" y="849933"/>
                  </a:lnTo>
                  <a:lnTo>
                    <a:pt x="3545356" y="863650"/>
                  </a:lnTo>
                  <a:lnTo>
                    <a:pt x="3520442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129015" y="2025396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8264683" y="2092959"/>
            <a:ext cx="1130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64956" y="1928367"/>
            <a:ext cx="1022985" cy="53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Campus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low-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signal</a:t>
            </a:r>
            <a:r>
              <a:rPr dirty="0" sz="1100" spc="-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groups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32816" y="2737104"/>
            <a:ext cx="3724910" cy="1009015"/>
            <a:chOff x="432816" y="2737104"/>
            <a:chExt cx="3724910" cy="1009015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2737104"/>
              <a:ext cx="3724655" cy="100888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02920" y="278892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79">
                  <a:moveTo>
                    <a:pt x="3520442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79"/>
                  </a:lnTo>
                  <a:lnTo>
                    <a:pt x="3520442" y="868679"/>
                  </a:lnTo>
                  <a:lnTo>
                    <a:pt x="3545356" y="863650"/>
                  </a:lnTo>
                  <a:lnTo>
                    <a:pt x="3565701" y="849933"/>
                  </a:lnTo>
                  <a:lnTo>
                    <a:pt x="3579418" y="829588"/>
                  </a:lnTo>
                  <a:lnTo>
                    <a:pt x="3584447" y="804674"/>
                  </a:lnTo>
                  <a:lnTo>
                    <a:pt x="3584447" y="64005"/>
                  </a:lnTo>
                  <a:lnTo>
                    <a:pt x="3579418" y="39091"/>
                  </a:lnTo>
                  <a:lnTo>
                    <a:pt x="3565701" y="18746"/>
                  </a:lnTo>
                  <a:lnTo>
                    <a:pt x="3545356" y="5029"/>
                  </a:lnTo>
                  <a:lnTo>
                    <a:pt x="3520442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02920" y="278892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79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3520442" y="0"/>
                  </a:lnTo>
                  <a:lnTo>
                    <a:pt x="3545356" y="5029"/>
                  </a:lnTo>
                  <a:lnTo>
                    <a:pt x="3565701" y="18746"/>
                  </a:lnTo>
                  <a:lnTo>
                    <a:pt x="3579418" y="39091"/>
                  </a:lnTo>
                  <a:lnTo>
                    <a:pt x="3584448" y="64005"/>
                  </a:lnTo>
                  <a:lnTo>
                    <a:pt x="3584448" y="804674"/>
                  </a:lnTo>
                  <a:lnTo>
                    <a:pt x="3579418" y="829588"/>
                  </a:lnTo>
                  <a:lnTo>
                    <a:pt x="3565701" y="849933"/>
                  </a:lnTo>
                  <a:lnTo>
                    <a:pt x="3545356" y="863650"/>
                  </a:lnTo>
                  <a:lnTo>
                    <a:pt x="3520442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85800" y="3031236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2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2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815117" y="3098800"/>
            <a:ext cx="1257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221739" y="2934208"/>
            <a:ext cx="1126490" cy="53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Alumni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dormant</a:t>
            </a:r>
            <a:r>
              <a:rPr dirty="0" sz="11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databases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154423" y="2737104"/>
            <a:ext cx="3724910" cy="1009015"/>
            <a:chOff x="4154423" y="2737104"/>
            <a:chExt cx="3724910" cy="1009015"/>
          </a:xfrm>
        </p:grpSpPr>
        <p:pic>
          <p:nvPicPr>
            <p:cNvPr id="34" name="object 3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4423" y="2737104"/>
              <a:ext cx="3724655" cy="100888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224527" y="278892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79">
                  <a:moveTo>
                    <a:pt x="3520442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79"/>
                  </a:lnTo>
                  <a:lnTo>
                    <a:pt x="3520442" y="868679"/>
                  </a:lnTo>
                  <a:lnTo>
                    <a:pt x="3545356" y="863650"/>
                  </a:lnTo>
                  <a:lnTo>
                    <a:pt x="3565701" y="849933"/>
                  </a:lnTo>
                  <a:lnTo>
                    <a:pt x="3579418" y="829588"/>
                  </a:lnTo>
                  <a:lnTo>
                    <a:pt x="3584448" y="804674"/>
                  </a:lnTo>
                  <a:lnTo>
                    <a:pt x="3584448" y="64005"/>
                  </a:lnTo>
                  <a:lnTo>
                    <a:pt x="3579418" y="39091"/>
                  </a:lnTo>
                  <a:lnTo>
                    <a:pt x="3565701" y="18746"/>
                  </a:lnTo>
                  <a:lnTo>
                    <a:pt x="3545356" y="5029"/>
                  </a:lnTo>
                  <a:lnTo>
                    <a:pt x="3520442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224527" y="278892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79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3520442" y="0"/>
                  </a:lnTo>
                  <a:lnTo>
                    <a:pt x="3545356" y="5029"/>
                  </a:lnTo>
                  <a:lnTo>
                    <a:pt x="3565701" y="18746"/>
                  </a:lnTo>
                  <a:lnTo>
                    <a:pt x="3579418" y="39091"/>
                  </a:lnTo>
                  <a:lnTo>
                    <a:pt x="3584448" y="64005"/>
                  </a:lnTo>
                  <a:lnTo>
                    <a:pt x="3584448" y="804674"/>
                  </a:lnTo>
                  <a:lnTo>
                    <a:pt x="3579418" y="829588"/>
                  </a:lnTo>
                  <a:lnTo>
                    <a:pt x="3565701" y="849933"/>
                  </a:lnTo>
                  <a:lnTo>
                    <a:pt x="3545356" y="863650"/>
                  </a:lnTo>
                  <a:lnTo>
                    <a:pt x="3520442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407407" y="3031236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2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2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4514500" y="3098800"/>
            <a:ext cx="1701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943347" y="2934208"/>
            <a:ext cx="808355" cy="53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Mentors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ad-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hoc 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access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876031" y="2737104"/>
            <a:ext cx="3724910" cy="1009015"/>
            <a:chOff x="7876031" y="2737104"/>
            <a:chExt cx="3724910" cy="1009015"/>
          </a:xfrm>
        </p:grpSpPr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76031" y="2737104"/>
              <a:ext cx="3724655" cy="100888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946135" y="278892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79">
                  <a:moveTo>
                    <a:pt x="3520442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79"/>
                  </a:lnTo>
                  <a:lnTo>
                    <a:pt x="3520442" y="868679"/>
                  </a:lnTo>
                  <a:lnTo>
                    <a:pt x="3545356" y="863650"/>
                  </a:lnTo>
                  <a:lnTo>
                    <a:pt x="3565701" y="849933"/>
                  </a:lnTo>
                  <a:lnTo>
                    <a:pt x="3579418" y="829588"/>
                  </a:lnTo>
                  <a:lnTo>
                    <a:pt x="3584448" y="804674"/>
                  </a:lnTo>
                  <a:lnTo>
                    <a:pt x="3584448" y="64005"/>
                  </a:lnTo>
                  <a:lnTo>
                    <a:pt x="3579418" y="39091"/>
                  </a:lnTo>
                  <a:lnTo>
                    <a:pt x="3565701" y="18746"/>
                  </a:lnTo>
                  <a:lnTo>
                    <a:pt x="3545356" y="5029"/>
                  </a:lnTo>
                  <a:lnTo>
                    <a:pt x="3520442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7946135" y="2788920"/>
              <a:ext cx="3584575" cy="868680"/>
            </a:xfrm>
            <a:custGeom>
              <a:avLst/>
              <a:gdLst/>
              <a:ahLst/>
              <a:cxnLst/>
              <a:rect l="l" t="t" r="r" b="b"/>
              <a:pathLst>
                <a:path w="3584575" h="868679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3520442" y="0"/>
                  </a:lnTo>
                  <a:lnTo>
                    <a:pt x="3545356" y="5029"/>
                  </a:lnTo>
                  <a:lnTo>
                    <a:pt x="3565701" y="18746"/>
                  </a:lnTo>
                  <a:lnTo>
                    <a:pt x="3579418" y="39091"/>
                  </a:lnTo>
                  <a:lnTo>
                    <a:pt x="3584448" y="64005"/>
                  </a:lnTo>
                  <a:lnTo>
                    <a:pt x="3584448" y="804674"/>
                  </a:lnTo>
                  <a:lnTo>
                    <a:pt x="3579418" y="829588"/>
                  </a:lnTo>
                  <a:lnTo>
                    <a:pt x="3565701" y="849933"/>
                  </a:lnTo>
                  <a:lnTo>
                    <a:pt x="3545356" y="863650"/>
                  </a:lnTo>
                  <a:lnTo>
                    <a:pt x="3520442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129015" y="3031236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2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2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8261507" y="3098800"/>
            <a:ext cx="1187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664956" y="2934208"/>
            <a:ext cx="1014730" cy="538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Recruiters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resume-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only</a:t>
            </a:r>
            <a:r>
              <a:rPr dirty="0" sz="1100" spc="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20" i="1">
                <a:solidFill>
                  <a:srgbClr val="6E7A7C"/>
                </a:solidFill>
                <a:latin typeface="Calibri"/>
                <a:cs typeface="Calibri"/>
              </a:rPr>
              <a:t>view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90219" y="3903472"/>
            <a:ext cx="797115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Result:</a:t>
            </a:r>
            <a:r>
              <a:rPr dirty="0" sz="1300" spc="-3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students</a:t>
            </a:r>
            <a:r>
              <a:rPr dirty="0" sz="1300" spc="-35" b="1">
                <a:solidFill>
                  <a:srgbClr val="9C4B3E"/>
                </a:solidFill>
                <a:latin typeface="Calibri"/>
                <a:cs typeface="Calibri"/>
              </a:rPr>
              <a:t> generate</a:t>
            </a:r>
            <a:r>
              <a:rPr dirty="0" sz="1300" spc="-40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value</a:t>
            </a:r>
            <a:r>
              <a:rPr dirty="0" sz="1300" spc="-4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every</a:t>
            </a:r>
            <a:r>
              <a:rPr dirty="0" sz="1300" spc="-40" b="1">
                <a:solidFill>
                  <a:srgbClr val="9C4B3E"/>
                </a:solidFill>
                <a:latin typeface="Calibri"/>
                <a:cs typeface="Calibri"/>
              </a:rPr>
              <a:t> semester,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C4B3E"/>
                </a:solidFill>
                <a:latin typeface="Calibri"/>
                <a:cs typeface="Calibri"/>
              </a:rPr>
              <a:t>but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 almost</a:t>
            </a:r>
            <a:r>
              <a:rPr dirty="0" sz="1300" spc="-20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none</a:t>
            </a:r>
            <a:r>
              <a:rPr dirty="0" sz="1300" spc="-4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C4B3E"/>
                </a:solidFill>
                <a:latin typeface="Calibri"/>
                <a:cs typeface="Calibri"/>
              </a:rPr>
              <a:t>of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C4B3E"/>
                </a:solidFill>
                <a:latin typeface="Calibri"/>
                <a:cs typeface="Calibri"/>
              </a:rPr>
              <a:t>it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spc="-30" b="1">
                <a:solidFill>
                  <a:srgbClr val="9C4B3E"/>
                </a:solidFill>
                <a:latin typeface="Calibri"/>
                <a:cs typeface="Calibri"/>
              </a:rPr>
              <a:t>becomes</a:t>
            </a:r>
            <a:r>
              <a:rPr dirty="0" sz="1300" spc="-3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trusted</a:t>
            </a:r>
            <a:r>
              <a:rPr dirty="0" sz="1300" spc="-3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spc="-30" b="1">
                <a:solidFill>
                  <a:srgbClr val="9C4B3E"/>
                </a:solidFill>
                <a:latin typeface="Calibri"/>
                <a:cs typeface="Calibri"/>
              </a:rPr>
              <a:t>reputation</a:t>
            </a:r>
            <a:r>
              <a:rPr dirty="0" sz="1300" spc="-3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C4B3E"/>
                </a:solidFill>
                <a:latin typeface="Calibri"/>
                <a:cs typeface="Calibri"/>
              </a:rPr>
              <a:t>or</a:t>
            </a:r>
            <a:r>
              <a:rPr dirty="0" sz="1300" spc="-25" b="1">
                <a:solidFill>
                  <a:srgbClr val="9C4B3E"/>
                </a:solidFill>
                <a:latin typeface="Calibri"/>
                <a:cs typeface="Calibri"/>
              </a:rPr>
              <a:t> career</a:t>
            </a:r>
            <a:r>
              <a:rPr dirty="0" sz="1300" spc="-20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C4B3E"/>
                </a:solidFill>
                <a:latin typeface="Calibri"/>
                <a:cs typeface="Calibri"/>
              </a:rPr>
              <a:t>opportunity.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90219" y="4471416"/>
            <a:ext cx="15017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Trust</a:t>
            </a:r>
            <a:r>
              <a:rPr dirty="0" sz="1100" spc="1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between</a:t>
            </a:r>
            <a:r>
              <a:rPr dirty="0" sz="1100" spc="1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strangers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02919" y="4754879"/>
            <a:ext cx="3584575" cy="201295"/>
            <a:chOff x="502919" y="4754879"/>
            <a:chExt cx="3584575" cy="201295"/>
          </a:xfrm>
        </p:grpSpPr>
        <p:sp>
          <p:nvSpPr>
            <p:cNvPr id="50" name="object 50"/>
            <p:cNvSpPr/>
            <p:nvPr/>
          </p:nvSpPr>
          <p:spPr>
            <a:xfrm>
              <a:off x="502919" y="4754879"/>
              <a:ext cx="3584575" cy="201295"/>
            </a:xfrm>
            <a:custGeom>
              <a:avLst/>
              <a:gdLst/>
              <a:ahLst/>
              <a:cxnLst/>
              <a:rect l="l" t="t" r="r" b="b"/>
              <a:pathLst>
                <a:path w="3584575" h="201295">
                  <a:moveTo>
                    <a:pt x="3483865" y="0"/>
                  </a:moveTo>
                  <a:lnTo>
                    <a:pt x="100583" y="0"/>
                  </a:lnTo>
                  <a:lnTo>
                    <a:pt x="61431" y="7904"/>
                  </a:lnTo>
                  <a:lnTo>
                    <a:pt x="29460" y="29460"/>
                  </a:lnTo>
                  <a:lnTo>
                    <a:pt x="7904" y="61432"/>
                  </a:lnTo>
                  <a:lnTo>
                    <a:pt x="0" y="100584"/>
                  </a:lnTo>
                  <a:lnTo>
                    <a:pt x="7904" y="139735"/>
                  </a:lnTo>
                  <a:lnTo>
                    <a:pt x="29460" y="171707"/>
                  </a:lnTo>
                  <a:lnTo>
                    <a:pt x="61431" y="193263"/>
                  </a:lnTo>
                  <a:lnTo>
                    <a:pt x="100583" y="201168"/>
                  </a:lnTo>
                  <a:lnTo>
                    <a:pt x="3483865" y="201168"/>
                  </a:lnTo>
                  <a:lnTo>
                    <a:pt x="3523016" y="193263"/>
                  </a:lnTo>
                  <a:lnTo>
                    <a:pt x="3554987" y="171707"/>
                  </a:lnTo>
                  <a:lnTo>
                    <a:pt x="3576543" y="139735"/>
                  </a:lnTo>
                  <a:lnTo>
                    <a:pt x="3584447" y="100584"/>
                  </a:lnTo>
                  <a:lnTo>
                    <a:pt x="3576543" y="61432"/>
                  </a:lnTo>
                  <a:lnTo>
                    <a:pt x="3554987" y="29460"/>
                  </a:lnTo>
                  <a:lnTo>
                    <a:pt x="3523016" y="7904"/>
                  </a:lnTo>
                  <a:lnTo>
                    <a:pt x="3483865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502919" y="4754879"/>
              <a:ext cx="896619" cy="201295"/>
            </a:xfrm>
            <a:custGeom>
              <a:avLst/>
              <a:gdLst/>
              <a:ahLst/>
              <a:cxnLst/>
              <a:rect l="l" t="t" r="r" b="b"/>
              <a:pathLst>
                <a:path w="896619" h="201295">
                  <a:moveTo>
                    <a:pt x="795529" y="0"/>
                  </a:moveTo>
                  <a:lnTo>
                    <a:pt x="100584" y="0"/>
                  </a:lnTo>
                  <a:lnTo>
                    <a:pt x="61432" y="7904"/>
                  </a:lnTo>
                  <a:lnTo>
                    <a:pt x="29460" y="29460"/>
                  </a:lnTo>
                  <a:lnTo>
                    <a:pt x="7904" y="61432"/>
                  </a:lnTo>
                  <a:lnTo>
                    <a:pt x="0" y="100584"/>
                  </a:lnTo>
                  <a:lnTo>
                    <a:pt x="7904" y="139735"/>
                  </a:lnTo>
                  <a:lnTo>
                    <a:pt x="29460" y="171707"/>
                  </a:lnTo>
                  <a:lnTo>
                    <a:pt x="61432" y="193263"/>
                  </a:lnTo>
                  <a:lnTo>
                    <a:pt x="100584" y="201168"/>
                  </a:lnTo>
                  <a:lnTo>
                    <a:pt x="795527" y="201169"/>
                  </a:lnTo>
                  <a:lnTo>
                    <a:pt x="834679" y="193264"/>
                  </a:lnTo>
                  <a:lnTo>
                    <a:pt x="866651" y="171708"/>
                  </a:lnTo>
                  <a:lnTo>
                    <a:pt x="888207" y="139736"/>
                  </a:lnTo>
                  <a:lnTo>
                    <a:pt x="896112" y="100584"/>
                  </a:lnTo>
                  <a:lnTo>
                    <a:pt x="888208" y="61432"/>
                  </a:lnTo>
                  <a:lnTo>
                    <a:pt x="866652" y="29460"/>
                  </a:lnTo>
                  <a:lnTo>
                    <a:pt x="834681" y="7904"/>
                  </a:lnTo>
                  <a:lnTo>
                    <a:pt x="795529" y="0"/>
                  </a:lnTo>
                  <a:close/>
                </a:path>
              </a:pathLst>
            </a:custGeom>
            <a:solidFill>
              <a:srgbClr val="B48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490219" y="5032248"/>
            <a:ext cx="33845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6E7A7C"/>
                </a:solidFill>
                <a:latin typeface="Calibri"/>
                <a:cs typeface="Calibri"/>
              </a:rPr>
              <a:t>Weak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11828" y="4471416"/>
            <a:ext cx="11963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Knowledge</a:t>
            </a:r>
            <a:r>
              <a:rPr dirty="0" sz="1100" spc="1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leakage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4224528" y="4754879"/>
            <a:ext cx="3584575" cy="201295"/>
            <a:chOff x="4224528" y="4754879"/>
            <a:chExt cx="3584575" cy="201295"/>
          </a:xfrm>
        </p:grpSpPr>
        <p:sp>
          <p:nvSpPr>
            <p:cNvPr id="55" name="object 55"/>
            <p:cNvSpPr/>
            <p:nvPr/>
          </p:nvSpPr>
          <p:spPr>
            <a:xfrm>
              <a:off x="4224528" y="4754879"/>
              <a:ext cx="3584575" cy="201295"/>
            </a:xfrm>
            <a:custGeom>
              <a:avLst/>
              <a:gdLst/>
              <a:ahLst/>
              <a:cxnLst/>
              <a:rect l="l" t="t" r="r" b="b"/>
              <a:pathLst>
                <a:path w="3584575" h="201295">
                  <a:moveTo>
                    <a:pt x="3483864" y="0"/>
                  </a:moveTo>
                  <a:lnTo>
                    <a:pt x="100582" y="0"/>
                  </a:lnTo>
                  <a:lnTo>
                    <a:pt x="61431" y="7904"/>
                  </a:lnTo>
                  <a:lnTo>
                    <a:pt x="29460" y="29460"/>
                  </a:lnTo>
                  <a:lnTo>
                    <a:pt x="7904" y="61432"/>
                  </a:lnTo>
                  <a:lnTo>
                    <a:pt x="0" y="100584"/>
                  </a:lnTo>
                  <a:lnTo>
                    <a:pt x="7904" y="139735"/>
                  </a:lnTo>
                  <a:lnTo>
                    <a:pt x="29460" y="171707"/>
                  </a:lnTo>
                  <a:lnTo>
                    <a:pt x="61431" y="193263"/>
                  </a:lnTo>
                  <a:lnTo>
                    <a:pt x="100582" y="201168"/>
                  </a:lnTo>
                  <a:lnTo>
                    <a:pt x="3483864" y="201168"/>
                  </a:lnTo>
                  <a:lnTo>
                    <a:pt x="3523015" y="193263"/>
                  </a:lnTo>
                  <a:lnTo>
                    <a:pt x="3554987" y="171707"/>
                  </a:lnTo>
                  <a:lnTo>
                    <a:pt x="3576543" y="139735"/>
                  </a:lnTo>
                  <a:lnTo>
                    <a:pt x="3584448" y="100584"/>
                  </a:lnTo>
                  <a:lnTo>
                    <a:pt x="3576543" y="61432"/>
                  </a:lnTo>
                  <a:lnTo>
                    <a:pt x="3554987" y="29460"/>
                  </a:lnTo>
                  <a:lnTo>
                    <a:pt x="3523015" y="7904"/>
                  </a:lnTo>
                  <a:lnTo>
                    <a:pt x="3483864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4224528" y="4754879"/>
              <a:ext cx="3047365" cy="201295"/>
            </a:xfrm>
            <a:custGeom>
              <a:avLst/>
              <a:gdLst/>
              <a:ahLst/>
              <a:cxnLst/>
              <a:rect l="l" t="t" r="r" b="b"/>
              <a:pathLst>
                <a:path w="3047365" h="201295">
                  <a:moveTo>
                    <a:pt x="2946198" y="0"/>
                  </a:moveTo>
                  <a:lnTo>
                    <a:pt x="100582" y="0"/>
                  </a:lnTo>
                  <a:lnTo>
                    <a:pt x="61431" y="7904"/>
                  </a:lnTo>
                  <a:lnTo>
                    <a:pt x="29460" y="29460"/>
                  </a:lnTo>
                  <a:lnTo>
                    <a:pt x="7904" y="61432"/>
                  </a:lnTo>
                  <a:lnTo>
                    <a:pt x="0" y="100584"/>
                  </a:lnTo>
                  <a:lnTo>
                    <a:pt x="7904" y="139735"/>
                  </a:lnTo>
                  <a:lnTo>
                    <a:pt x="29460" y="171707"/>
                  </a:lnTo>
                  <a:lnTo>
                    <a:pt x="61431" y="193263"/>
                  </a:lnTo>
                  <a:lnTo>
                    <a:pt x="100582" y="201168"/>
                  </a:lnTo>
                  <a:lnTo>
                    <a:pt x="2946198" y="201168"/>
                  </a:lnTo>
                  <a:lnTo>
                    <a:pt x="2985349" y="193263"/>
                  </a:lnTo>
                  <a:lnTo>
                    <a:pt x="3017320" y="171707"/>
                  </a:lnTo>
                  <a:lnTo>
                    <a:pt x="3038876" y="139735"/>
                  </a:lnTo>
                  <a:lnTo>
                    <a:pt x="3046780" y="100584"/>
                  </a:lnTo>
                  <a:lnTo>
                    <a:pt x="3038876" y="61432"/>
                  </a:lnTo>
                  <a:lnTo>
                    <a:pt x="3017320" y="29460"/>
                  </a:lnTo>
                  <a:lnTo>
                    <a:pt x="2985349" y="7904"/>
                  </a:lnTo>
                  <a:lnTo>
                    <a:pt x="2946198" y="0"/>
                  </a:lnTo>
                  <a:close/>
                </a:path>
              </a:pathLst>
            </a:custGeom>
            <a:solidFill>
              <a:srgbClr val="B48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4211828" y="5032248"/>
            <a:ext cx="27559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6E7A7C"/>
                </a:solidFill>
                <a:latin typeface="Calibri"/>
                <a:cs typeface="Calibri"/>
              </a:rPr>
              <a:t>High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933435" y="4471416"/>
            <a:ext cx="12611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Career</a:t>
            </a:r>
            <a:r>
              <a:rPr dirty="0" sz="1100" spc="1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signal</a:t>
            </a:r>
            <a:r>
              <a:rPr dirty="0" sz="1100" spc="1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quality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7946135" y="4754879"/>
            <a:ext cx="3584575" cy="201295"/>
            <a:chOff x="7946135" y="4754879"/>
            <a:chExt cx="3584575" cy="201295"/>
          </a:xfrm>
        </p:grpSpPr>
        <p:sp>
          <p:nvSpPr>
            <p:cNvPr id="60" name="object 60"/>
            <p:cNvSpPr/>
            <p:nvPr/>
          </p:nvSpPr>
          <p:spPr>
            <a:xfrm>
              <a:off x="7946135" y="4754879"/>
              <a:ext cx="3584575" cy="201295"/>
            </a:xfrm>
            <a:custGeom>
              <a:avLst/>
              <a:gdLst/>
              <a:ahLst/>
              <a:cxnLst/>
              <a:rect l="l" t="t" r="r" b="b"/>
              <a:pathLst>
                <a:path w="3584575" h="201295">
                  <a:moveTo>
                    <a:pt x="3483864" y="0"/>
                  </a:moveTo>
                  <a:lnTo>
                    <a:pt x="100582" y="0"/>
                  </a:lnTo>
                  <a:lnTo>
                    <a:pt x="61431" y="7904"/>
                  </a:lnTo>
                  <a:lnTo>
                    <a:pt x="29460" y="29460"/>
                  </a:lnTo>
                  <a:lnTo>
                    <a:pt x="7904" y="61432"/>
                  </a:lnTo>
                  <a:lnTo>
                    <a:pt x="0" y="100584"/>
                  </a:lnTo>
                  <a:lnTo>
                    <a:pt x="7904" y="139735"/>
                  </a:lnTo>
                  <a:lnTo>
                    <a:pt x="29460" y="171707"/>
                  </a:lnTo>
                  <a:lnTo>
                    <a:pt x="61431" y="193263"/>
                  </a:lnTo>
                  <a:lnTo>
                    <a:pt x="100582" y="201168"/>
                  </a:lnTo>
                  <a:lnTo>
                    <a:pt x="3483864" y="201168"/>
                  </a:lnTo>
                  <a:lnTo>
                    <a:pt x="3523015" y="193263"/>
                  </a:lnTo>
                  <a:lnTo>
                    <a:pt x="3554987" y="171707"/>
                  </a:lnTo>
                  <a:lnTo>
                    <a:pt x="3576543" y="139735"/>
                  </a:lnTo>
                  <a:lnTo>
                    <a:pt x="3584448" y="100584"/>
                  </a:lnTo>
                  <a:lnTo>
                    <a:pt x="3576543" y="61432"/>
                  </a:lnTo>
                  <a:lnTo>
                    <a:pt x="3554987" y="29460"/>
                  </a:lnTo>
                  <a:lnTo>
                    <a:pt x="3523015" y="7904"/>
                  </a:lnTo>
                  <a:lnTo>
                    <a:pt x="3483864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946135" y="4754879"/>
              <a:ext cx="716915" cy="201295"/>
            </a:xfrm>
            <a:custGeom>
              <a:avLst/>
              <a:gdLst/>
              <a:ahLst/>
              <a:cxnLst/>
              <a:rect l="l" t="t" r="r" b="b"/>
              <a:pathLst>
                <a:path w="716915" h="201295">
                  <a:moveTo>
                    <a:pt x="616306" y="0"/>
                  </a:moveTo>
                  <a:lnTo>
                    <a:pt x="100584" y="0"/>
                  </a:lnTo>
                  <a:lnTo>
                    <a:pt x="61432" y="7904"/>
                  </a:lnTo>
                  <a:lnTo>
                    <a:pt x="29460" y="29460"/>
                  </a:lnTo>
                  <a:lnTo>
                    <a:pt x="7904" y="61432"/>
                  </a:lnTo>
                  <a:lnTo>
                    <a:pt x="0" y="100584"/>
                  </a:lnTo>
                  <a:lnTo>
                    <a:pt x="7904" y="139735"/>
                  </a:lnTo>
                  <a:lnTo>
                    <a:pt x="29460" y="171707"/>
                  </a:lnTo>
                  <a:lnTo>
                    <a:pt x="61432" y="193263"/>
                  </a:lnTo>
                  <a:lnTo>
                    <a:pt x="100584" y="201168"/>
                  </a:lnTo>
                  <a:lnTo>
                    <a:pt x="616305" y="201169"/>
                  </a:lnTo>
                  <a:lnTo>
                    <a:pt x="655457" y="193264"/>
                  </a:lnTo>
                  <a:lnTo>
                    <a:pt x="687429" y="171708"/>
                  </a:lnTo>
                  <a:lnTo>
                    <a:pt x="708985" y="139736"/>
                  </a:lnTo>
                  <a:lnTo>
                    <a:pt x="716889" y="100584"/>
                  </a:lnTo>
                  <a:lnTo>
                    <a:pt x="708986" y="61432"/>
                  </a:lnTo>
                  <a:lnTo>
                    <a:pt x="687430" y="29460"/>
                  </a:lnTo>
                  <a:lnTo>
                    <a:pt x="655458" y="7904"/>
                  </a:lnTo>
                  <a:lnTo>
                    <a:pt x="616306" y="0"/>
                  </a:lnTo>
                  <a:close/>
                </a:path>
              </a:pathLst>
            </a:custGeom>
            <a:solidFill>
              <a:srgbClr val="B48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2" name="object 62"/>
          <p:cNvSpPr txBox="1"/>
          <p:nvPr/>
        </p:nvSpPr>
        <p:spPr>
          <a:xfrm>
            <a:off x="7933435" y="5032248"/>
            <a:ext cx="25082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6E7A7C"/>
                </a:solidFill>
                <a:latin typeface="Calibri"/>
                <a:cs typeface="Calibri"/>
              </a:rPr>
              <a:t>Low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432816" y="5388863"/>
            <a:ext cx="11326495" cy="826135"/>
            <a:chOff x="432816" y="5388863"/>
            <a:chExt cx="11326495" cy="826135"/>
          </a:xfrm>
        </p:grpSpPr>
        <p:pic>
          <p:nvPicPr>
            <p:cNvPr id="64" name="object 6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6" y="5388863"/>
              <a:ext cx="11326368" cy="826008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502920" y="544067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621796"/>
                  </a:lnTo>
                  <a:lnTo>
                    <a:pt x="5029" y="646709"/>
                  </a:lnTo>
                  <a:lnTo>
                    <a:pt x="18746" y="667053"/>
                  </a:lnTo>
                  <a:lnTo>
                    <a:pt x="39090" y="680770"/>
                  </a:lnTo>
                  <a:lnTo>
                    <a:pt x="64003" y="685799"/>
                  </a:lnTo>
                  <a:lnTo>
                    <a:pt x="11121852" y="685799"/>
                  </a:lnTo>
                  <a:lnTo>
                    <a:pt x="11146765" y="680770"/>
                  </a:lnTo>
                  <a:lnTo>
                    <a:pt x="11167109" y="667053"/>
                  </a:lnTo>
                  <a:lnTo>
                    <a:pt x="11180825" y="646709"/>
                  </a:lnTo>
                  <a:lnTo>
                    <a:pt x="11185855" y="62179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502920" y="544067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621796"/>
                  </a:lnTo>
                  <a:lnTo>
                    <a:pt x="11180825" y="646709"/>
                  </a:lnTo>
                  <a:lnTo>
                    <a:pt x="11167109" y="667053"/>
                  </a:lnTo>
                  <a:lnTo>
                    <a:pt x="11146765" y="680770"/>
                  </a:lnTo>
                  <a:lnTo>
                    <a:pt x="11121852" y="685800"/>
                  </a:lnTo>
                  <a:lnTo>
                    <a:pt x="64003" y="685800"/>
                  </a:lnTo>
                  <a:lnTo>
                    <a:pt x="39090" y="680770"/>
                  </a:lnTo>
                  <a:lnTo>
                    <a:pt x="18746" y="667053"/>
                  </a:lnTo>
                  <a:lnTo>
                    <a:pt x="5029" y="646709"/>
                  </a:lnTo>
                  <a:lnTo>
                    <a:pt x="0" y="62179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7" name="object 67"/>
          <p:cNvSpPr txBox="1"/>
          <p:nvPr/>
        </p:nvSpPr>
        <p:spPr>
          <a:xfrm>
            <a:off x="718819" y="5684520"/>
            <a:ext cx="60490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Unverified</a:t>
            </a:r>
            <a:r>
              <a:rPr dirty="0" sz="1100" spc="1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peers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and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marketplaces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·</a:t>
            </a:r>
            <a:r>
              <a:rPr dirty="0" sz="1100" spc="10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resources</a:t>
            </a:r>
            <a:r>
              <a:rPr dirty="0" sz="1100" spc="1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vanish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each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batch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·</a:t>
            </a:r>
            <a:r>
              <a:rPr dirty="0" sz="1100" spc="10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resumes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lack</a:t>
            </a:r>
            <a:r>
              <a:rPr dirty="0" sz="1100" spc="1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contribution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0E3A35"/>
                </a:solidFill>
                <a:latin typeface="Calibri"/>
                <a:cs typeface="Calibri"/>
              </a:rPr>
              <a:t>evidence.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8" name="object 6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11560823" y="6587117"/>
            <a:ext cx="139700" cy="1651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900" spc="-25">
                <a:solidFill>
                  <a:srgbClr val="6E7A7C"/>
                </a:solidFill>
                <a:latin typeface="Calibri"/>
                <a:cs typeface="Calibri"/>
              </a:rPr>
              <a:t>03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8121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THE</a:t>
            </a:r>
            <a:r>
              <a:rPr dirty="0" sz="1100" spc="40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HI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F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Verified</a:t>
            </a:r>
            <a:r>
              <a:rPr dirty="0" spc="-100"/>
              <a:t> </a:t>
            </a:r>
            <a:r>
              <a:rPr dirty="0"/>
              <a:t>Networks</a:t>
            </a:r>
            <a:r>
              <a:rPr dirty="0" spc="-110"/>
              <a:t> </a:t>
            </a:r>
            <a:r>
              <a:rPr dirty="0"/>
              <a:t>Replace</a:t>
            </a:r>
            <a:r>
              <a:rPr dirty="0" spc="-105"/>
              <a:t> </a:t>
            </a:r>
            <a:r>
              <a:rPr dirty="0" spc="-20"/>
              <a:t>Fragmented</a:t>
            </a:r>
            <a:r>
              <a:rPr dirty="0" spc="-100"/>
              <a:t> </a:t>
            </a:r>
            <a:r>
              <a:rPr dirty="0" spc="-10"/>
              <a:t>Systems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2959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current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model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leaks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value;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Certa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converts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it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into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verified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network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effects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731264"/>
            <a:ext cx="5596255" cy="597535"/>
            <a:chOff x="432816" y="1731264"/>
            <a:chExt cx="5596255" cy="5975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731264"/>
              <a:ext cx="5596128" cy="5974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783080"/>
              <a:ext cx="5455920" cy="457200"/>
            </a:xfrm>
            <a:custGeom>
              <a:avLst/>
              <a:gdLst/>
              <a:ahLst/>
              <a:cxnLst/>
              <a:rect l="l" t="t" r="r" b="b"/>
              <a:pathLst>
                <a:path w="5455920" h="457200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393190"/>
                  </a:lnTo>
                  <a:lnTo>
                    <a:pt x="5030" y="418106"/>
                  </a:lnTo>
                  <a:lnTo>
                    <a:pt x="18747" y="438452"/>
                  </a:lnTo>
                  <a:lnTo>
                    <a:pt x="39093" y="452169"/>
                  </a:lnTo>
                  <a:lnTo>
                    <a:pt x="64008" y="457200"/>
                  </a:lnTo>
                  <a:lnTo>
                    <a:pt x="5391759" y="457200"/>
                  </a:lnTo>
                  <a:lnTo>
                    <a:pt x="5416674" y="452169"/>
                  </a:lnTo>
                  <a:lnTo>
                    <a:pt x="5437020" y="438452"/>
                  </a:lnTo>
                  <a:lnTo>
                    <a:pt x="5450737" y="418106"/>
                  </a:lnTo>
                  <a:lnTo>
                    <a:pt x="5455767" y="393190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3E3E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783080"/>
              <a:ext cx="5455920" cy="457200"/>
            </a:xfrm>
            <a:custGeom>
              <a:avLst/>
              <a:gdLst/>
              <a:ahLst/>
              <a:cxnLst/>
              <a:rect l="l" t="t" r="r" b="b"/>
              <a:pathLst>
                <a:path w="5455920" h="457200">
                  <a:moveTo>
                    <a:pt x="0" y="64009"/>
                  </a:moveTo>
                  <a:lnTo>
                    <a:pt x="5030" y="39094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4"/>
                  </a:lnTo>
                  <a:lnTo>
                    <a:pt x="5455768" y="64009"/>
                  </a:lnTo>
                  <a:lnTo>
                    <a:pt x="5455768" y="393190"/>
                  </a:lnTo>
                  <a:lnTo>
                    <a:pt x="5450737" y="418106"/>
                  </a:lnTo>
                  <a:lnTo>
                    <a:pt x="5437020" y="438452"/>
                  </a:lnTo>
                  <a:lnTo>
                    <a:pt x="5416674" y="452169"/>
                  </a:lnTo>
                  <a:lnTo>
                    <a:pt x="5391759" y="457200"/>
                  </a:lnTo>
                  <a:lnTo>
                    <a:pt x="64008" y="457200"/>
                  </a:lnTo>
                  <a:lnTo>
                    <a:pt x="39093" y="452169"/>
                  </a:lnTo>
                  <a:lnTo>
                    <a:pt x="18747" y="438452"/>
                  </a:lnTo>
                  <a:lnTo>
                    <a:pt x="5030" y="418106"/>
                  </a:lnTo>
                  <a:lnTo>
                    <a:pt x="0" y="393190"/>
                  </a:lnTo>
                  <a:lnTo>
                    <a:pt x="0" y="64009"/>
                  </a:lnTo>
                  <a:close/>
                </a:path>
              </a:pathLst>
            </a:custGeom>
            <a:ln w="9525">
              <a:solidFill>
                <a:srgbClr val="9C4B3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005539" y="1885696"/>
            <a:ext cx="245173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9C4B3E"/>
                </a:solidFill>
                <a:latin typeface="Calibri"/>
                <a:cs typeface="Calibri"/>
              </a:rPr>
              <a:t>AS-</a:t>
            </a:r>
            <a:r>
              <a:rPr dirty="0" sz="1300" b="1">
                <a:solidFill>
                  <a:srgbClr val="9C4B3E"/>
                </a:solidFill>
                <a:latin typeface="Calibri"/>
                <a:cs typeface="Calibri"/>
              </a:rPr>
              <a:t>IS</a:t>
            </a:r>
            <a:r>
              <a:rPr dirty="0" sz="1300" spc="-10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C4B3E"/>
                </a:solidFill>
                <a:latin typeface="Calibri"/>
                <a:cs typeface="Calibri"/>
              </a:rPr>
              <a:t>· </a:t>
            </a:r>
            <a:r>
              <a:rPr dirty="0" sz="1300" spc="-10" b="1">
                <a:solidFill>
                  <a:srgbClr val="9C4B3E"/>
                </a:solidFill>
                <a:latin typeface="Calibri"/>
                <a:cs typeface="Calibri"/>
              </a:rPr>
              <a:t>fragmented</a:t>
            </a:r>
            <a:r>
              <a:rPr dirty="0" sz="1300" spc="-5" b="1">
                <a:solidFill>
                  <a:srgbClr val="9C4B3E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C4B3E"/>
                </a:solidFill>
                <a:latin typeface="Calibri"/>
                <a:cs typeface="Calibri"/>
              </a:rPr>
              <a:t>and </a:t>
            </a:r>
            <a:r>
              <a:rPr dirty="0" sz="1300" spc="-10" b="1">
                <a:solidFill>
                  <a:srgbClr val="9C4B3E"/>
                </a:solidFill>
                <a:latin typeface="Calibri"/>
                <a:cs typeface="Calibri"/>
              </a:rPr>
              <a:t>unverifiable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163055" y="1731264"/>
            <a:ext cx="5596255" cy="597535"/>
            <a:chOff x="6163055" y="1731264"/>
            <a:chExt cx="5596255" cy="59753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3055" y="1731264"/>
              <a:ext cx="5596128" cy="5974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233007" y="1783080"/>
              <a:ext cx="5455920" cy="457200"/>
            </a:xfrm>
            <a:custGeom>
              <a:avLst/>
              <a:gdLst/>
              <a:ahLst/>
              <a:cxnLst/>
              <a:rect l="l" t="t" r="r" b="b"/>
              <a:pathLst>
                <a:path w="5455920" h="457200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393190"/>
                  </a:lnTo>
                  <a:lnTo>
                    <a:pt x="5030" y="418106"/>
                  </a:lnTo>
                  <a:lnTo>
                    <a:pt x="18747" y="438452"/>
                  </a:lnTo>
                  <a:lnTo>
                    <a:pt x="39093" y="452169"/>
                  </a:lnTo>
                  <a:lnTo>
                    <a:pt x="64009" y="457200"/>
                  </a:lnTo>
                  <a:lnTo>
                    <a:pt x="5391759" y="457200"/>
                  </a:lnTo>
                  <a:lnTo>
                    <a:pt x="5416674" y="452169"/>
                  </a:lnTo>
                  <a:lnTo>
                    <a:pt x="5437020" y="438452"/>
                  </a:lnTo>
                  <a:lnTo>
                    <a:pt x="5450737" y="418106"/>
                  </a:lnTo>
                  <a:lnTo>
                    <a:pt x="5455767" y="393190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233007" y="1783080"/>
              <a:ext cx="5455920" cy="457200"/>
            </a:xfrm>
            <a:custGeom>
              <a:avLst/>
              <a:gdLst/>
              <a:ahLst/>
              <a:cxnLst/>
              <a:rect l="l" t="t" r="r" b="b"/>
              <a:pathLst>
                <a:path w="5455920" h="457200">
                  <a:moveTo>
                    <a:pt x="0" y="64009"/>
                  </a:moveTo>
                  <a:lnTo>
                    <a:pt x="5030" y="39094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4"/>
                  </a:lnTo>
                  <a:lnTo>
                    <a:pt x="5455768" y="64009"/>
                  </a:lnTo>
                  <a:lnTo>
                    <a:pt x="5455768" y="393190"/>
                  </a:lnTo>
                  <a:lnTo>
                    <a:pt x="5450737" y="418106"/>
                  </a:lnTo>
                  <a:lnTo>
                    <a:pt x="5437020" y="438452"/>
                  </a:lnTo>
                  <a:lnTo>
                    <a:pt x="5416674" y="452169"/>
                  </a:lnTo>
                  <a:lnTo>
                    <a:pt x="5391759" y="457200"/>
                  </a:lnTo>
                  <a:lnTo>
                    <a:pt x="64008" y="457200"/>
                  </a:lnTo>
                  <a:lnTo>
                    <a:pt x="39093" y="452169"/>
                  </a:lnTo>
                  <a:lnTo>
                    <a:pt x="18747" y="438452"/>
                  </a:lnTo>
                  <a:lnTo>
                    <a:pt x="5030" y="418106"/>
                  </a:lnTo>
                  <a:lnTo>
                    <a:pt x="0" y="393190"/>
                  </a:lnTo>
                  <a:lnTo>
                    <a:pt x="0" y="64009"/>
                  </a:lnTo>
                  <a:close/>
                </a:path>
              </a:pathLst>
            </a:custGeom>
            <a:ln w="9525">
              <a:solidFill>
                <a:srgbClr val="1B5E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7780013" y="1885696"/>
            <a:ext cx="236283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TO-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BE</a:t>
            </a:r>
            <a:r>
              <a:rPr dirty="0" sz="1300" spc="-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·</a:t>
            </a:r>
            <a:r>
              <a:rPr dirty="0" sz="1300" spc="-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verified and</a:t>
            </a:r>
            <a:r>
              <a:rPr dirty="0" sz="1300" spc="-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compounding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32816" y="2343911"/>
            <a:ext cx="5596255" cy="798830"/>
            <a:chOff x="432816" y="2343911"/>
            <a:chExt cx="5596255" cy="798830"/>
          </a:xfrm>
        </p:grpSpPr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2816" y="2343911"/>
              <a:ext cx="5596128" cy="79857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502920" y="2395727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4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594358"/>
                  </a:lnTo>
                  <a:lnTo>
                    <a:pt x="5030" y="619274"/>
                  </a:lnTo>
                  <a:lnTo>
                    <a:pt x="18747" y="639620"/>
                  </a:lnTo>
                  <a:lnTo>
                    <a:pt x="39093" y="653337"/>
                  </a:lnTo>
                  <a:lnTo>
                    <a:pt x="64008" y="658368"/>
                  </a:lnTo>
                  <a:lnTo>
                    <a:pt x="5391759" y="658368"/>
                  </a:lnTo>
                  <a:lnTo>
                    <a:pt x="5416674" y="653337"/>
                  </a:lnTo>
                  <a:lnTo>
                    <a:pt x="5437020" y="639620"/>
                  </a:lnTo>
                  <a:lnTo>
                    <a:pt x="5450737" y="619274"/>
                  </a:lnTo>
                  <a:lnTo>
                    <a:pt x="5455767" y="594358"/>
                  </a:lnTo>
                  <a:lnTo>
                    <a:pt x="5455767" y="64008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02920" y="2395727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4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594359"/>
                  </a:lnTo>
                  <a:lnTo>
                    <a:pt x="5450737" y="619274"/>
                  </a:lnTo>
                  <a:lnTo>
                    <a:pt x="5437020" y="639620"/>
                  </a:lnTo>
                  <a:lnTo>
                    <a:pt x="5416674" y="653337"/>
                  </a:lnTo>
                  <a:lnTo>
                    <a:pt x="5391759" y="658368"/>
                  </a:lnTo>
                  <a:lnTo>
                    <a:pt x="64008" y="658368"/>
                  </a:lnTo>
                  <a:lnTo>
                    <a:pt x="39093" y="653337"/>
                  </a:lnTo>
                  <a:lnTo>
                    <a:pt x="18747" y="639620"/>
                  </a:lnTo>
                  <a:lnTo>
                    <a:pt x="5030" y="619274"/>
                  </a:lnTo>
                  <a:lnTo>
                    <a:pt x="0" y="594359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73100" y="2471420"/>
            <a:ext cx="1505585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A2E31"/>
                </a:solidFill>
                <a:latin typeface="Calibri"/>
                <a:cs typeface="Calibri"/>
              </a:rPr>
              <a:t>WhatsApp</a:t>
            </a:r>
            <a:r>
              <a:rPr dirty="0" sz="1200" spc="-55" b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spc="-20" b="1">
                <a:solidFill>
                  <a:srgbClr val="2A2E31"/>
                </a:solidFill>
                <a:latin typeface="Calibri"/>
                <a:cs typeface="Calibri"/>
              </a:rPr>
              <a:t>notes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 spc="-30" i="1">
                <a:solidFill>
                  <a:srgbClr val="6E7A7C"/>
                </a:solidFill>
                <a:latin typeface="Calibri"/>
                <a:cs typeface="Calibri"/>
              </a:rPr>
              <a:t>No</a:t>
            </a:r>
            <a:r>
              <a:rPr dirty="0" sz="11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30" i="1">
                <a:solidFill>
                  <a:srgbClr val="6E7A7C"/>
                </a:solidFill>
                <a:latin typeface="Calibri"/>
                <a:cs typeface="Calibri"/>
              </a:rPr>
              <a:t>ownership,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 no</a:t>
            </a:r>
            <a:r>
              <a:rPr dirty="0" sz="11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discovery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6163055" y="2343911"/>
            <a:ext cx="5596255" cy="798830"/>
            <a:chOff x="6163055" y="2343911"/>
            <a:chExt cx="5596255" cy="79883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63055" y="2343911"/>
              <a:ext cx="5596128" cy="79857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6233007" y="2395727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4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594358"/>
                  </a:lnTo>
                  <a:lnTo>
                    <a:pt x="5030" y="619274"/>
                  </a:lnTo>
                  <a:lnTo>
                    <a:pt x="18747" y="639620"/>
                  </a:lnTo>
                  <a:lnTo>
                    <a:pt x="39093" y="653337"/>
                  </a:lnTo>
                  <a:lnTo>
                    <a:pt x="64009" y="658368"/>
                  </a:lnTo>
                  <a:lnTo>
                    <a:pt x="5391759" y="658368"/>
                  </a:lnTo>
                  <a:lnTo>
                    <a:pt x="5416674" y="653337"/>
                  </a:lnTo>
                  <a:lnTo>
                    <a:pt x="5437020" y="639620"/>
                  </a:lnTo>
                  <a:lnTo>
                    <a:pt x="5450737" y="619274"/>
                  </a:lnTo>
                  <a:lnTo>
                    <a:pt x="5455767" y="594358"/>
                  </a:lnTo>
                  <a:lnTo>
                    <a:pt x="5455767" y="64008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233007" y="2395727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4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594359"/>
                  </a:lnTo>
                  <a:lnTo>
                    <a:pt x="5450737" y="619274"/>
                  </a:lnTo>
                  <a:lnTo>
                    <a:pt x="5437020" y="639620"/>
                  </a:lnTo>
                  <a:lnTo>
                    <a:pt x="5416674" y="653337"/>
                  </a:lnTo>
                  <a:lnTo>
                    <a:pt x="5391759" y="658368"/>
                  </a:lnTo>
                  <a:lnTo>
                    <a:pt x="64008" y="658368"/>
                  </a:lnTo>
                  <a:lnTo>
                    <a:pt x="39093" y="653337"/>
                  </a:lnTo>
                  <a:lnTo>
                    <a:pt x="18747" y="639620"/>
                  </a:lnTo>
                  <a:lnTo>
                    <a:pt x="5030" y="619274"/>
                  </a:lnTo>
                  <a:lnTo>
                    <a:pt x="0" y="594359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403187" y="2471420"/>
            <a:ext cx="2163445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Knowledge</a:t>
            </a:r>
            <a:r>
              <a:rPr dirty="0" sz="1200" spc="-6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graph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Every</a:t>
            </a:r>
            <a:r>
              <a:rPr dirty="0" sz="1100" spc="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contribution</a:t>
            </a:r>
            <a:r>
              <a:rPr dirty="0" sz="1100" spc="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becomes</a:t>
            </a:r>
            <a:r>
              <a:rPr dirty="0" sz="1100" spc="1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searchable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32816" y="3093720"/>
            <a:ext cx="5596255" cy="798830"/>
            <a:chOff x="432816" y="3093720"/>
            <a:chExt cx="5596255" cy="798830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816" y="3093720"/>
              <a:ext cx="5596128" cy="79857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02920" y="3145536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594358"/>
                  </a:lnTo>
                  <a:lnTo>
                    <a:pt x="5030" y="619274"/>
                  </a:lnTo>
                  <a:lnTo>
                    <a:pt x="18747" y="639620"/>
                  </a:lnTo>
                  <a:lnTo>
                    <a:pt x="39093" y="653337"/>
                  </a:lnTo>
                  <a:lnTo>
                    <a:pt x="64008" y="658368"/>
                  </a:lnTo>
                  <a:lnTo>
                    <a:pt x="5391759" y="658368"/>
                  </a:lnTo>
                  <a:lnTo>
                    <a:pt x="5416674" y="653337"/>
                  </a:lnTo>
                  <a:lnTo>
                    <a:pt x="5437020" y="639620"/>
                  </a:lnTo>
                  <a:lnTo>
                    <a:pt x="5450737" y="619274"/>
                  </a:lnTo>
                  <a:lnTo>
                    <a:pt x="5455767" y="594358"/>
                  </a:lnTo>
                  <a:lnTo>
                    <a:pt x="5455767" y="64008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02920" y="3145536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594359"/>
                  </a:lnTo>
                  <a:lnTo>
                    <a:pt x="5450737" y="619274"/>
                  </a:lnTo>
                  <a:lnTo>
                    <a:pt x="5437020" y="639620"/>
                  </a:lnTo>
                  <a:lnTo>
                    <a:pt x="5416674" y="653337"/>
                  </a:lnTo>
                  <a:lnTo>
                    <a:pt x="5391759" y="658368"/>
                  </a:lnTo>
                  <a:lnTo>
                    <a:pt x="64008" y="658368"/>
                  </a:lnTo>
                  <a:lnTo>
                    <a:pt x="39093" y="653337"/>
                  </a:lnTo>
                  <a:lnTo>
                    <a:pt x="18747" y="639620"/>
                  </a:lnTo>
                  <a:lnTo>
                    <a:pt x="5030" y="619274"/>
                  </a:lnTo>
                  <a:lnTo>
                    <a:pt x="0" y="594359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673100" y="3221228"/>
            <a:ext cx="1612265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A2E31"/>
                </a:solidFill>
                <a:latin typeface="Calibri"/>
                <a:cs typeface="Calibri"/>
              </a:rPr>
              <a:t>Offline</a:t>
            </a:r>
            <a:r>
              <a:rPr dirty="0" sz="1200" spc="-25" b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2A2E31"/>
                </a:solidFill>
                <a:latin typeface="Calibri"/>
                <a:cs typeface="Calibri"/>
              </a:rPr>
              <a:t>books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 spc="-25" i="1">
                <a:solidFill>
                  <a:srgbClr val="6E7A7C"/>
                </a:solidFill>
                <a:latin typeface="Calibri"/>
                <a:cs typeface="Calibri"/>
              </a:rPr>
              <a:t>Dead</a:t>
            </a:r>
            <a:r>
              <a:rPr dirty="0" sz="11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25" i="1">
                <a:solidFill>
                  <a:srgbClr val="6E7A7C"/>
                </a:solidFill>
                <a:latin typeface="Calibri"/>
                <a:cs typeface="Calibri"/>
              </a:rPr>
              <a:t>inventory,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 no</a:t>
            </a:r>
            <a:r>
              <a:rPr dirty="0" sz="11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utilization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163055" y="3093720"/>
            <a:ext cx="5596255" cy="798830"/>
            <a:chOff x="6163055" y="3093720"/>
            <a:chExt cx="5596255" cy="798830"/>
          </a:xfrm>
        </p:grpSpPr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63055" y="3093720"/>
              <a:ext cx="5596128" cy="79857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6233007" y="3145536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594358"/>
                  </a:lnTo>
                  <a:lnTo>
                    <a:pt x="5030" y="619274"/>
                  </a:lnTo>
                  <a:lnTo>
                    <a:pt x="18747" y="639620"/>
                  </a:lnTo>
                  <a:lnTo>
                    <a:pt x="39093" y="653337"/>
                  </a:lnTo>
                  <a:lnTo>
                    <a:pt x="64009" y="658368"/>
                  </a:lnTo>
                  <a:lnTo>
                    <a:pt x="5391759" y="658368"/>
                  </a:lnTo>
                  <a:lnTo>
                    <a:pt x="5416674" y="653337"/>
                  </a:lnTo>
                  <a:lnTo>
                    <a:pt x="5437020" y="639620"/>
                  </a:lnTo>
                  <a:lnTo>
                    <a:pt x="5450737" y="619274"/>
                  </a:lnTo>
                  <a:lnTo>
                    <a:pt x="5455767" y="594358"/>
                  </a:lnTo>
                  <a:lnTo>
                    <a:pt x="5455767" y="64008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233007" y="3145536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594359"/>
                  </a:lnTo>
                  <a:lnTo>
                    <a:pt x="5450737" y="619274"/>
                  </a:lnTo>
                  <a:lnTo>
                    <a:pt x="5437020" y="639620"/>
                  </a:lnTo>
                  <a:lnTo>
                    <a:pt x="5416674" y="653337"/>
                  </a:lnTo>
                  <a:lnTo>
                    <a:pt x="5391759" y="658368"/>
                  </a:lnTo>
                  <a:lnTo>
                    <a:pt x="64008" y="658368"/>
                  </a:lnTo>
                  <a:lnTo>
                    <a:pt x="39093" y="653337"/>
                  </a:lnTo>
                  <a:lnTo>
                    <a:pt x="18747" y="639620"/>
                  </a:lnTo>
                  <a:lnTo>
                    <a:pt x="5030" y="619274"/>
                  </a:lnTo>
                  <a:lnTo>
                    <a:pt x="0" y="594359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6403187" y="3221228"/>
            <a:ext cx="1854835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Book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network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Verified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35">
                <a:solidFill>
                  <a:srgbClr val="0E3A35"/>
                </a:solidFill>
                <a:latin typeface="Calibri"/>
                <a:cs typeface="Calibri"/>
              </a:rPr>
              <a:t>borrow</a:t>
            </a: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0E3A35"/>
                </a:solidFill>
                <a:latin typeface="Calibri"/>
                <a:cs typeface="Calibri"/>
              </a:rPr>
              <a:t>/</a:t>
            </a: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lend </a:t>
            </a:r>
            <a:r>
              <a:rPr dirty="0" sz="1100">
                <a:solidFill>
                  <a:srgbClr val="0E3A35"/>
                </a:solidFill>
                <a:latin typeface="Calibri"/>
                <a:cs typeface="Calibri"/>
              </a:rPr>
              <a:t>/</a:t>
            </a: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exchange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432816" y="3843528"/>
            <a:ext cx="5596255" cy="798830"/>
            <a:chOff x="432816" y="3843528"/>
            <a:chExt cx="5596255" cy="798830"/>
          </a:xfrm>
        </p:grpSpPr>
        <p:pic>
          <p:nvPicPr>
            <p:cNvPr id="36" name="object 3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816" y="3843528"/>
              <a:ext cx="5596128" cy="798576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02920" y="3895344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594358"/>
                  </a:lnTo>
                  <a:lnTo>
                    <a:pt x="5030" y="619274"/>
                  </a:lnTo>
                  <a:lnTo>
                    <a:pt x="18747" y="639620"/>
                  </a:lnTo>
                  <a:lnTo>
                    <a:pt x="39093" y="653337"/>
                  </a:lnTo>
                  <a:lnTo>
                    <a:pt x="64008" y="658367"/>
                  </a:lnTo>
                  <a:lnTo>
                    <a:pt x="5391759" y="658367"/>
                  </a:lnTo>
                  <a:lnTo>
                    <a:pt x="5416674" y="653337"/>
                  </a:lnTo>
                  <a:lnTo>
                    <a:pt x="5437020" y="639620"/>
                  </a:lnTo>
                  <a:lnTo>
                    <a:pt x="5450737" y="619274"/>
                  </a:lnTo>
                  <a:lnTo>
                    <a:pt x="5455767" y="594358"/>
                  </a:lnTo>
                  <a:lnTo>
                    <a:pt x="5455767" y="64007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502920" y="3895344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594359"/>
                  </a:lnTo>
                  <a:lnTo>
                    <a:pt x="5450737" y="619274"/>
                  </a:lnTo>
                  <a:lnTo>
                    <a:pt x="5437020" y="639620"/>
                  </a:lnTo>
                  <a:lnTo>
                    <a:pt x="5416674" y="653337"/>
                  </a:lnTo>
                  <a:lnTo>
                    <a:pt x="5391759" y="658368"/>
                  </a:lnTo>
                  <a:lnTo>
                    <a:pt x="64008" y="658368"/>
                  </a:lnTo>
                  <a:lnTo>
                    <a:pt x="39093" y="653337"/>
                  </a:lnTo>
                  <a:lnTo>
                    <a:pt x="18747" y="639620"/>
                  </a:lnTo>
                  <a:lnTo>
                    <a:pt x="5030" y="619274"/>
                  </a:lnTo>
                  <a:lnTo>
                    <a:pt x="0" y="594359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673100" y="3971035"/>
            <a:ext cx="1479550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A2E31"/>
                </a:solidFill>
                <a:latin typeface="Calibri"/>
                <a:cs typeface="Calibri"/>
              </a:rPr>
              <a:t>Alumni</a:t>
            </a:r>
            <a:r>
              <a:rPr dirty="0" sz="1200" spc="-20" b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2A2E31"/>
                </a:solidFill>
                <a:latin typeface="Calibri"/>
                <a:cs typeface="Calibri"/>
              </a:rPr>
              <a:t>databases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 spc="-30" i="1">
                <a:solidFill>
                  <a:srgbClr val="6E7A7C"/>
                </a:solidFill>
                <a:latin typeface="Calibri"/>
                <a:cs typeface="Calibri"/>
              </a:rPr>
              <a:t>Dormant,</a:t>
            </a:r>
            <a:r>
              <a:rPr dirty="0" sz="1100" spc="-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20" i="1">
                <a:solidFill>
                  <a:srgbClr val="6E7A7C"/>
                </a:solidFill>
                <a:latin typeface="Calibri"/>
                <a:cs typeface="Calibri"/>
              </a:rPr>
              <a:t>low</a:t>
            </a:r>
            <a:r>
              <a:rPr dirty="0" sz="11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20" i="1">
                <a:solidFill>
                  <a:srgbClr val="6E7A7C"/>
                </a:solidFill>
                <a:latin typeface="Calibri"/>
                <a:cs typeface="Calibri"/>
              </a:rPr>
              <a:t>engagement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6163055" y="3843528"/>
            <a:ext cx="5596255" cy="798830"/>
            <a:chOff x="6163055" y="3843528"/>
            <a:chExt cx="5596255" cy="798830"/>
          </a:xfrm>
        </p:grpSpPr>
        <p:pic>
          <p:nvPicPr>
            <p:cNvPr id="41" name="object 4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163055" y="3843528"/>
              <a:ext cx="5596128" cy="79857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6233007" y="3895344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594358"/>
                  </a:lnTo>
                  <a:lnTo>
                    <a:pt x="5030" y="619274"/>
                  </a:lnTo>
                  <a:lnTo>
                    <a:pt x="18747" y="639620"/>
                  </a:lnTo>
                  <a:lnTo>
                    <a:pt x="39093" y="653337"/>
                  </a:lnTo>
                  <a:lnTo>
                    <a:pt x="64009" y="658367"/>
                  </a:lnTo>
                  <a:lnTo>
                    <a:pt x="5391759" y="658367"/>
                  </a:lnTo>
                  <a:lnTo>
                    <a:pt x="5416674" y="653337"/>
                  </a:lnTo>
                  <a:lnTo>
                    <a:pt x="5437020" y="639620"/>
                  </a:lnTo>
                  <a:lnTo>
                    <a:pt x="5450737" y="619274"/>
                  </a:lnTo>
                  <a:lnTo>
                    <a:pt x="5455767" y="594358"/>
                  </a:lnTo>
                  <a:lnTo>
                    <a:pt x="5455767" y="64007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6233007" y="3895344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594359"/>
                  </a:lnTo>
                  <a:lnTo>
                    <a:pt x="5450737" y="619274"/>
                  </a:lnTo>
                  <a:lnTo>
                    <a:pt x="5437020" y="639620"/>
                  </a:lnTo>
                  <a:lnTo>
                    <a:pt x="5416674" y="653337"/>
                  </a:lnTo>
                  <a:lnTo>
                    <a:pt x="5391759" y="658368"/>
                  </a:lnTo>
                  <a:lnTo>
                    <a:pt x="64008" y="658368"/>
                  </a:lnTo>
                  <a:lnTo>
                    <a:pt x="39093" y="653337"/>
                  </a:lnTo>
                  <a:lnTo>
                    <a:pt x="18747" y="639620"/>
                  </a:lnTo>
                  <a:lnTo>
                    <a:pt x="5030" y="619274"/>
                  </a:lnTo>
                  <a:lnTo>
                    <a:pt x="0" y="594359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6403187" y="3971035"/>
            <a:ext cx="1715770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Mentor</a:t>
            </a:r>
            <a:r>
              <a:rPr dirty="0" sz="12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graph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Structured alumni</a:t>
            </a:r>
            <a:r>
              <a:rPr dirty="0" sz="11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engagement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32816" y="4593335"/>
            <a:ext cx="5596255" cy="798830"/>
            <a:chOff x="432816" y="4593335"/>
            <a:chExt cx="5596255" cy="798830"/>
          </a:xfrm>
        </p:grpSpPr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32816" y="4593335"/>
              <a:ext cx="5596128" cy="798576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02920" y="4645151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594358"/>
                  </a:lnTo>
                  <a:lnTo>
                    <a:pt x="5030" y="619274"/>
                  </a:lnTo>
                  <a:lnTo>
                    <a:pt x="18747" y="639620"/>
                  </a:lnTo>
                  <a:lnTo>
                    <a:pt x="39093" y="653337"/>
                  </a:lnTo>
                  <a:lnTo>
                    <a:pt x="64008" y="658368"/>
                  </a:lnTo>
                  <a:lnTo>
                    <a:pt x="5391759" y="658368"/>
                  </a:lnTo>
                  <a:lnTo>
                    <a:pt x="5416674" y="653337"/>
                  </a:lnTo>
                  <a:lnTo>
                    <a:pt x="5437020" y="639620"/>
                  </a:lnTo>
                  <a:lnTo>
                    <a:pt x="5450737" y="619274"/>
                  </a:lnTo>
                  <a:lnTo>
                    <a:pt x="5455767" y="594358"/>
                  </a:lnTo>
                  <a:lnTo>
                    <a:pt x="5455767" y="64008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02920" y="4645151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594359"/>
                  </a:lnTo>
                  <a:lnTo>
                    <a:pt x="5450737" y="619274"/>
                  </a:lnTo>
                  <a:lnTo>
                    <a:pt x="5437020" y="639620"/>
                  </a:lnTo>
                  <a:lnTo>
                    <a:pt x="5416674" y="653337"/>
                  </a:lnTo>
                  <a:lnTo>
                    <a:pt x="5391759" y="658368"/>
                  </a:lnTo>
                  <a:lnTo>
                    <a:pt x="64008" y="658368"/>
                  </a:lnTo>
                  <a:lnTo>
                    <a:pt x="39093" y="653337"/>
                  </a:lnTo>
                  <a:lnTo>
                    <a:pt x="18747" y="639620"/>
                  </a:lnTo>
                  <a:lnTo>
                    <a:pt x="5030" y="619274"/>
                  </a:lnTo>
                  <a:lnTo>
                    <a:pt x="0" y="594359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673100" y="4720844"/>
            <a:ext cx="1335405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2A2E31"/>
                </a:solidFill>
                <a:latin typeface="Calibri"/>
                <a:cs typeface="Calibri"/>
              </a:rPr>
              <a:t>Resumes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 spc="-25" i="1">
                <a:solidFill>
                  <a:srgbClr val="6E7A7C"/>
                </a:solidFill>
                <a:latin typeface="Calibri"/>
                <a:cs typeface="Calibri"/>
              </a:rPr>
              <a:t>Claims without</a:t>
            </a:r>
            <a:r>
              <a:rPr dirty="0" sz="11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evidence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163055" y="4593335"/>
            <a:ext cx="5596255" cy="798830"/>
            <a:chOff x="6163055" y="4593335"/>
            <a:chExt cx="5596255" cy="798830"/>
          </a:xfrm>
        </p:grpSpPr>
        <p:pic>
          <p:nvPicPr>
            <p:cNvPr id="51" name="object 5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63055" y="4593335"/>
              <a:ext cx="5596128" cy="798576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6233007" y="4645151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594358"/>
                  </a:lnTo>
                  <a:lnTo>
                    <a:pt x="5030" y="619274"/>
                  </a:lnTo>
                  <a:lnTo>
                    <a:pt x="18747" y="639620"/>
                  </a:lnTo>
                  <a:lnTo>
                    <a:pt x="39093" y="653337"/>
                  </a:lnTo>
                  <a:lnTo>
                    <a:pt x="64009" y="658368"/>
                  </a:lnTo>
                  <a:lnTo>
                    <a:pt x="5391759" y="658368"/>
                  </a:lnTo>
                  <a:lnTo>
                    <a:pt x="5416674" y="653337"/>
                  </a:lnTo>
                  <a:lnTo>
                    <a:pt x="5437020" y="639620"/>
                  </a:lnTo>
                  <a:lnTo>
                    <a:pt x="5450737" y="619274"/>
                  </a:lnTo>
                  <a:lnTo>
                    <a:pt x="5455767" y="594358"/>
                  </a:lnTo>
                  <a:lnTo>
                    <a:pt x="5455767" y="64008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233007" y="4645151"/>
              <a:ext cx="5455920" cy="658495"/>
            </a:xfrm>
            <a:custGeom>
              <a:avLst/>
              <a:gdLst/>
              <a:ahLst/>
              <a:cxnLst/>
              <a:rect l="l" t="t" r="r" b="b"/>
              <a:pathLst>
                <a:path w="5455920" h="658495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594359"/>
                  </a:lnTo>
                  <a:lnTo>
                    <a:pt x="5450737" y="619274"/>
                  </a:lnTo>
                  <a:lnTo>
                    <a:pt x="5437020" y="639620"/>
                  </a:lnTo>
                  <a:lnTo>
                    <a:pt x="5416674" y="653337"/>
                  </a:lnTo>
                  <a:lnTo>
                    <a:pt x="5391759" y="658368"/>
                  </a:lnTo>
                  <a:lnTo>
                    <a:pt x="64008" y="658368"/>
                  </a:lnTo>
                  <a:lnTo>
                    <a:pt x="39093" y="653337"/>
                  </a:lnTo>
                  <a:lnTo>
                    <a:pt x="18747" y="639620"/>
                  </a:lnTo>
                  <a:lnTo>
                    <a:pt x="5030" y="619274"/>
                  </a:lnTo>
                  <a:lnTo>
                    <a:pt x="0" y="594359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6403187" y="4720844"/>
            <a:ext cx="1873885" cy="4864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Reputation</a:t>
            </a:r>
            <a:r>
              <a:rPr dirty="0" sz="1200" spc="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profile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 spc="-35">
                <a:solidFill>
                  <a:srgbClr val="0E3A35"/>
                </a:solidFill>
                <a:latin typeface="Calibri"/>
                <a:cs typeface="Calibri"/>
              </a:rPr>
              <a:t>Evidence-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based</a:t>
            </a:r>
            <a:r>
              <a:rPr dirty="0" sz="1100" spc="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35">
                <a:solidFill>
                  <a:srgbClr val="0E3A35"/>
                </a:solidFill>
                <a:latin typeface="Calibri"/>
                <a:cs typeface="Calibri"/>
              </a:rPr>
              <a:t>early-</a:t>
            </a: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talent</a:t>
            </a:r>
            <a:r>
              <a:rPr dirty="0" sz="1100" spc="5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signal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6" name="object 5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11560823" y="6587117"/>
            <a:ext cx="139700" cy="1651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900" spc="-25">
                <a:solidFill>
                  <a:srgbClr val="6E7A7C"/>
                </a:solidFill>
                <a:latin typeface="Calibri"/>
                <a:cs typeface="Calibri"/>
              </a:rPr>
              <a:t>04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870649" y="5503672"/>
            <a:ext cx="44519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Certa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 i="1">
                <a:solidFill>
                  <a:srgbClr val="0E3A35"/>
                </a:solidFill>
                <a:latin typeface="Calibri"/>
                <a:cs typeface="Calibri"/>
              </a:rPr>
              <a:t>shifts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5" b="1" i="1">
                <a:solidFill>
                  <a:srgbClr val="0E3A35"/>
                </a:solidFill>
                <a:latin typeface="Calibri"/>
                <a:cs typeface="Calibri"/>
              </a:rPr>
              <a:t>system</a:t>
            </a:r>
            <a:r>
              <a:rPr dirty="0" sz="1300" spc="-5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from</a:t>
            </a:r>
            <a:r>
              <a:rPr dirty="0" sz="1300" spc="-5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static 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credentials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to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dynamic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 i="1">
                <a:solidFill>
                  <a:srgbClr val="0E3A35"/>
                </a:solidFill>
                <a:latin typeface="Calibri"/>
                <a:cs typeface="Calibri"/>
              </a:rPr>
              <a:t>evidence.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812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0" b="1">
                <a:solidFill>
                  <a:srgbClr val="B4862A"/>
                </a:solidFill>
                <a:latin typeface="Calibri"/>
                <a:cs typeface="Calibri"/>
              </a:rPr>
              <a:t>WH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Y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W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70"/>
              <a:t> </a:t>
            </a:r>
            <a:r>
              <a:rPr dirty="0" spc="-10"/>
              <a:t>Infrastructure</a:t>
            </a:r>
            <a:r>
              <a:rPr dirty="0" spc="-65"/>
              <a:t> </a:t>
            </a:r>
            <a:r>
              <a:rPr dirty="0"/>
              <a:t>for</a:t>
            </a:r>
            <a:r>
              <a:rPr dirty="0" spc="-65"/>
              <a:t> </a:t>
            </a:r>
            <a:r>
              <a:rPr dirty="0" spc="-25"/>
              <a:t>Verified</a:t>
            </a:r>
            <a:r>
              <a:rPr dirty="0" spc="-65"/>
              <a:t> </a:t>
            </a:r>
            <a:r>
              <a:rPr dirty="0"/>
              <a:t>Learning</a:t>
            </a:r>
            <a:r>
              <a:rPr dirty="0" spc="-60"/>
              <a:t> </a:t>
            </a:r>
            <a:r>
              <a:rPr dirty="0"/>
              <a:t>Finally</a:t>
            </a:r>
            <a:r>
              <a:rPr dirty="0" spc="-65"/>
              <a:t> </a:t>
            </a:r>
            <a:r>
              <a:rPr dirty="0" spc="-10"/>
              <a:t>Exists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5402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Four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timing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shifts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50" i="1">
                <a:solidFill>
                  <a:srgbClr val="6E7A7C"/>
                </a:solidFill>
                <a:latin typeface="Calibri"/>
                <a:cs typeface="Calibri"/>
              </a:rPr>
              <a:t>make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verified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knowledge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network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viable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now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776983"/>
            <a:ext cx="5596255" cy="1557655"/>
            <a:chOff x="432816" y="1776983"/>
            <a:chExt cx="5596255" cy="15576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776983"/>
              <a:ext cx="5596128" cy="15575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28799"/>
              <a:ext cx="5455920" cy="1417320"/>
            </a:xfrm>
            <a:custGeom>
              <a:avLst/>
              <a:gdLst/>
              <a:ahLst/>
              <a:cxnLst/>
              <a:rect l="l" t="t" r="r" b="b"/>
              <a:pathLst>
                <a:path w="5455920" h="1417320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1353310"/>
                  </a:lnTo>
                  <a:lnTo>
                    <a:pt x="5030" y="1378226"/>
                  </a:lnTo>
                  <a:lnTo>
                    <a:pt x="18747" y="1398572"/>
                  </a:lnTo>
                  <a:lnTo>
                    <a:pt x="39093" y="1412289"/>
                  </a:lnTo>
                  <a:lnTo>
                    <a:pt x="64008" y="1417320"/>
                  </a:lnTo>
                  <a:lnTo>
                    <a:pt x="5391759" y="1417320"/>
                  </a:lnTo>
                  <a:lnTo>
                    <a:pt x="5416674" y="1412289"/>
                  </a:lnTo>
                  <a:lnTo>
                    <a:pt x="5437020" y="1398572"/>
                  </a:lnTo>
                  <a:lnTo>
                    <a:pt x="5450737" y="1378226"/>
                  </a:lnTo>
                  <a:lnTo>
                    <a:pt x="5455767" y="1353310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28799"/>
              <a:ext cx="5455920" cy="1417320"/>
            </a:xfrm>
            <a:custGeom>
              <a:avLst/>
              <a:gdLst/>
              <a:ahLst/>
              <a:cxnLst/>
              <a:rect l="l" t="t" r="r" b="b"/>
              <a:pathLst>
                <a:path w="5455920" h="141732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1353311"/>
                  </a:lnTo>
                  <a:lnTo>
                    <a:pt x="5450737" y="1378226"/>
                  </a:lnTo>
                  <a:lnTo>
                    <a:pt x="5437020" y="1398572"/>
                  </a:lnTo>
                  <a:lnTo>
                    <a:pt x="5416674" y="1412289"/>
                  </a:lnTo>
                  <a:lnTo>
                    <a:pt x="5391759" y="1417320"/>
                  </a:lnTo>
                  <a:lnTo>
                    <a:pt x="64008" y="1417320"/>
                  </a:lnTo>
                  <a:lnTo>
                    <a:pt x="39093" y="1412289"/>
                  </a:lnTo>
                  <a:lnTo>
                    <a:pt x="18747" y="1398572"/>
                  </a:lnTo>
                  <a:lnTo>
                    <a:pt x="5030" y="1378226"/>
                  </a:lnTo>
                  <a:lnTo>
                    <a:pt x="0" y="135331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731520" y="2057399"/>
              <a:ext cx="439420" cy="439420"/>
            </a:xfrm>
            <a:custGeom>
              <a:avLst/>
              <a:gdLst/>
              <a:ahLst/>
              <a:cxnLst/>
              <a:rect l="l" t="t" r="r" b="b"/>
              <a:pathLst>
                <a:path w="439419" h="439419">
                  <a:moveTo>
                    <a:pt x="219455" y="0"/>
                  </a:moveTo>
                  <a:lnTo>
                    <a:pt x="175227" y="4458"/>
                  </a:lnTo>
                  <a:lnTo>
                    <a:pt x="134033" y="17245"/>
                  </a:lnTo>
                  <a:lnTo>
                    <a:pt x="96756" y="37479"/>
                  </a:lnTo>
                  <a:lnTo>
                    <a:pt x="64277" y="64277"/>
                  </a:lnTo>
                  <a:lnTo>
                    <a:pt x="37479" y="96755"/>
                  </a:lnTo>
                  <a:lnTo>
                    <a:pt x="17245" y="134033"/>
                  </a:lnTo>
                  <a:lnTo>
                    <a:pt x="4458" y="175227"/>
                  </a:lnTo>
                  <a:lnTo>
                    <a:pt x="0" y="219455"/>
                  </a:lnTo>
                  <a:lnTo>
                    <a:pt x="4458" y="263684"/>
                  </a:lnTo>
                  <a:lnTo>
                    <a:pt x="17245" y="304878"/>
                  </a:lnTo>
                  <a:lnTo>
                    <a:pt x="37479" y="342156"/>
                  </a:lnTo>
                  <a:lnTo>
                    <a:pt x="64277" y="374634"/>
                  </a:lnTo>
                  <a:lnTo>
                    <a:pt x="96756" y="401432"/>
                  </a:lnTo>
                  <a:lnTo>
                    <a:pt x="134033" y="421666"/>
                  </a:lnTo>
                  <a:lnTo>
                    <a:pt x="175227" y="434453"/>
                  </a:lnTo>
                  <a:lnTo>
                    <a:pt x="219455" y="438912"/>
                  </a:lnTo>
                  <a:lnTo>
                    <a:pt x="263684" y="434453"/>
                  </a:lnTo>
                  <a:lnTo>
                    <a:pt x="304878" y="421666"/>
                  </a:lnTo>
                  <a:lnTo>
                    <a:pt x="342155" y="401432"/>
                  </a:lnTo>
                  <a:lnTo>
                    <a:pt x="374634" y="374634"/>
                  </a:lnTo>
                  <a:lnTo>
                    <a:pt x="401432" y="342156"/>
                  </a:lnTo>
                  <a:lnTo>
                    <a:pt x="421666" y="304878"/>
                  </a:lnTo>
                  <a:lnTo>
                    <a:pt x="434453" y="263684"/>
                  </a:lnTo>
                  <a:lnTo>
                    <a:pt x="438911" y="219455"/>
                  </a:lnTo>
                  <a:lnTo>
                    <a:pt x="434453" y="175227"/>
                  </a:lnTo>
                  <a:lnTo>
                    <a:pt x="421666" y="134033"/>
                  </a:lnTo>
                  <a:lnTo>
                    <a:pt x="401432" y="96755"/>
                  </a:lnTo>
                  <a:lnTo>
                    <a:pt x="374634" y="64277"/>
                  </a:lnTo>
                  <a:lnTo>
                    <a:pt x="342155" y="37479"/>
                  </a:lnTo>
                  <a:lnTo>
                    <a:pt x="304878" y="17245"/>
                  </a:lnTo>
                  <a:lnTo>
                    <a:pt x="263684" y="445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60487" y="2160523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58900" y="2061971"/>
            <a:ext cx="1620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Mass</a:t>
            </a:r>
            <a:r>
              <a:rPr dirty="0" sz="14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digital</a:t>
            </a:r>
            <a:r>
              <a:rPr dirty="0" sz="14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E3A35"/>
                </a:solidFill>
                <a:latin typeface="Calibri"/>
                <a:cs typeface="Calibri"/>
              </a:rPr>
              <a:t>adoption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58900" y="2590800"/>
            <a:ext cx="3843654" cy="3581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India's</a:t>
            </a:r>
            <a:r>
              <a:rPr dirty="0" sz="11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internet</a:t>
            </a:r>
            <a:r>
              <a:rPr dirty="0" sz="1100" spc="-4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base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has</a:t>
            </a:r>
            <a:r>
              <a:rPr dirty="0" sz="11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reached</a:t>
            </a:r>
            <a:r>
              <a:rPr dirty="0" sz="11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mainstream</a:t>
            </a:r>
            <a:r>
              <a:rPr dirty="0" sz="11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scale;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acquisition</a:t>
            </a:r>
            <a:r>
              <a:rPr dirty="0" sz="11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and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engagement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can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be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mobile-first.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163055" y="1776983"/>
            <a:ext cx="5596255" cy="1557655"/>
            <a:chOff x="6163055" y="1776983"/>
            <a:chExt cx="5596255" cy="155765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3055" y="1776983"/>
              <a:ext cx="5596128" cy="1557527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233007" y="1828799"/>
              <a:ext cx="5455920" cy="1417320"/>
            </a:xfrm>
            <a:custGeom>
              <a:avLst/>
              <a:gdLst/>
              <a:ahLst/>
              <a:cxnLst/>
              <a:rect l="l" t="t" r="r" b="b"/>
              <a:pathLst>
                <a:path w="5455920" h="1417320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1353310"/>
                  </a:lnTo>
                  <a:lnTo>
                    <a:pt x="5030" y="1378226"/>
                  </a:lnTo>
                  <a:lnTo>
                    <a:pt x="18747" y="1398572"/>
                  </a:lnTo>
                  <a:lnTo>
                    <a:pt x="39093" y="1412289"/>
                  </a:lnTo>
                  <a:lnTo>
                    <a:pt x="64009" y="1417320"/>
                  </a:lnTo>
                  <a:lnTo>
                    <a:pt x="5391759" y="1417320"/>
                  </a:lnTo>
                  <a:lnTo>
                    <a:pt x="5416674" y="1412289"/>
                  </a:lnTo>
                  <a:lnTo>
                    <a:pt x="5437020" y="1398572"/>
                  </a:lnTo>
                  <a:lnTo>
                    <a:pt x="5450737" y="1378226"/>
                  </a:lnTo>
                  <a:lnTo>
                    <a:pt x="5455767" y="1353310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233007" y="1828799"/>
              <a:ext cx="5455920" cy="1417320"/>
            </a:xfrm>
            <a:custGeom>
              <a:avLst/>
              <a:gdLst/>
              <a:ahLst/>
              <a:cxnLst/>
              <a:rect l="l" t="t" r="r" b="b"/>
              <a:pathLst>
                <a:path w="5455920" h="141732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1353311"/>
                  </a:lnTo>
                  <a:lnTo>
                    <a:pt x="5450737" y="1378226"/>
                  </a:lnTo>
                  <a:lnTo>
                    <a:pt x="5437020" y="1398572"/>
                  </a:lnTo>
                  <a:lnTo>
                    <a:pt x="5416674" y="1412289"/>
                  </a:lnTo>
                  <a:lnTo>
                    <a:pt x="5391759" y="1417320"/>
                  </a:lnTo>
                  <a:lnTo>
                    <a:pt x="64008" y="1417320"/>
                  </a:lnTo>
                  <a:lnTo>
                    <a:pt x="39093" y="1412289"/>
                  </a:lnTo>
                  <a:lnTo>
                    <a:pt x="18747" y="1398572"/>
                  </a:lnTo>
                  <a:lnTo>
                    <a:pt x="5030" y="1378226"/>
                  </a:lnTo>
                  <a:lnTo>
                    <a:pt x="0" y="135331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6461607" y="2057399"/>
              <a:ext cx="439420" cy="439420"/>
            </a:xfrm>
            <a:custGeom>
              <a:avLst/>
              <a:gdLst/>
              <a:ahLst/>
              <a:cxnLst/>
              <a:rect l="l" t="t" r="r" b="b"/>
              <a:pathLst>
                <a:path w="439420" h="439419">
                  <a:moveTo>
                    <a:pt x="219455" y="0"/>
                  </a:moveTo>
                  <a:lnTo>
                    <a:pt x="175228" y="4458"/>
                  </a:lnTo>
                  <a:lnTo>
                    <a:pt x="134034" y="17245"/>
                  </a:lnTo>
                  <a:lnTo>
                    <a:pt x="96756" y="37479"/>
                  </a:lnTo>
                  <a:lnTo>
                    <a:pt x="64277" y="64277"/>
                  </a:lnTo>
                  <a:lnTo>
                    <a:pt x="37479" y="96755"/>
                  </a:lnTo>
                  <a:lnTo>
                    <a:pt x="17246" y="134033"/>
                  </a:lnTo>
                  <a:lnTo>
                    <a:pt x="4458" y="175227"/>
                  </a:lnTo>
                  <a:lnTo>
                    <a:pt x="0" y="219455"/>
                  </a:lnTo>
                  <a:lnTo>
                    <a:pt x="4458" y="263684"/>
                  </a:lnTo>
                  <a:lnTo>
                    <a:pt x="17246" y="304878"/>
                  </a:lnTo>
                  <a:lnTo>
                    <a:pt x="37479" y="342156"/>
                  </a:lnTo>
                  <a:lnTo>
                    <a:pt x="64277" y="374634"/>
                  </a:lnTo>
                  <a:lnTo>
                    <a:pt x="96756" y="401432"/>
                  </a:lnTo>
                  <a:lnTo>
                    <a:pt x="134034" y="421666"/>
                  </a:lnTo>
                  <a:lnTo>
                    <a:pt x="175228" y="434453"/>
                  </a:lnTo>
                  <a:lnTo>
                    <a:pt x="219455" y="438912"/>
                  </a:lnTo>
                  <a:lnTo>
                    <a:pt x="263684" y="434453"/>
                  </a:lnTo>
                  <a:lnTo>
                    <a:pt x="304878" y="421666"/>
                  </a:lnTo>
                  <a:lnTo>
                    <a:pt x="342156" y="401432"/>
                  </a:lnTo>
                  <a:lnTo>
                    <a:pt x="374634" y="374634"/>
                  </a:lnTo>
                  <a:lnTo>
                    <a:pt x="401432" y="342156"/>
                  </a:lnTo>
                  <a:lnTo>
                    <a:pt x="421666" y="304878"/>
                  </a:lnTo>
                  <a:lnTo>
                    <a:pt x="434453" y="263684"/>
                  </a:lnTo>
                  <a:lnTo>
                    <a:pt x="438911" y="219455"/>
                  </a:lnTo>
                  <a:lnTo>
                    <a:pt x="434453" y="175227"/>
                  </a:lnTo>
                  <a:lnTo>
                    <a:pt x="421666" y="134033"/>
                  </a:lnTo>
                  <a:lnTo>
                    <a:pt x="401432" y="96755"/>
                  </a:lnTo>
                  <a:lnTo>
                    <a:pt x="374634" y="64277"/>
                  </a:lnTo>
                  <a:lnTo>
                    <a:pt x="342156" y="37479"/>
                  </a:lnTo>
                  <a:lnTo>
                    <a:pt x="304878" y="17245"/>
                  </a:lnTo>
                  <a:lnTo>
                    <a:pt x="263684" y="445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590576" y="2160523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88987" y="2061971"/>
            <a:ext cx="12204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E3A35"/>
                </a:solidFill>
                <a:latin typeface="Calibri"/>
                <a:cs typeface="Calibri"/>
              </a:rPr>
              <a:t>Verification</a:t>
            </a:r>
            <a:r>
              <a:rPr dirty="0" sz="14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0E3A35"/>
                </a:solidFill>
                <a:latin typeface="Calibri"/>
                <a:cs typeface="Calibri"/>
              </a:rPr>
              <a:t>rails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88987" y="2590800"/>
            <a:ext cx="4215130" cy="3581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DigiLocker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/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NAD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enable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institutions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students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to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move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toward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secure,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digital</a:t>
            </a:r>
            <a:r>
              <a:rPr dirty="0" sz="11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academic</a:t>
            </a:r>
            <a:r>
              <a:rPr dirty="0" sz="11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records.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32816" y="3422903"/>
            <a:ext cx="5596255" cy="1557655"/>
            <a:chOff x="432816" y="3422903"/>
            <a:chExt cx="5596255" cy="1557655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2816" y="3422903"/>
              <a:ext cx="5596128" cy="155752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02920" y="3474719"/>
              <a:ext cx="5455920" cy="1417320"/>
            </a:xfrm>
            <a:custGeom>
              <a:avLst/>
              <a:gdLst/>
              <a:ahLst/>
              <a:cxnLst/>
              <a:rect l="l" t="t" r="r" b="b"/>
              <a:pathLst>
                <a:path w="5455920" h="1417320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1353310"/>
                  </a:lnTo>
                  <a:lnTo>
                    <a:pt x="5030" y="1378226"/>
                  </a:lnTo>
                  <a:lnTo>
                    <a:pt x="18747" y="1398572"/>
                  </a:lnTo>
                  <a:lnTo>
                    <a:pt x="39093" y="1412289"/>
                  </a:lnTo>
                  <a:lnTo>
                    <a:pt x="64008" y="1417319"/>
                  </a:lnTo>
                  <a:lnTo>
                    <a:pt x="5391759" y="1417319"/>
                  </a:lnTo>
                  <a:lnTo>
                    <a:pt x="5416674" y="1412289"/>
                  </a:lnTo>
                  <a:lnTo>
                    <a:pt x="5437020" y="1398572"/>
                  </a:lnTo>
                  <a:lnTo>
                    <a:pt x="5450737" y="1378226"/>
                  </a:lnTo>
                  <a:lnTo>
                    <a:pt x="5455767" y="1353310"/>
                  </a:lnTo>
                  <a:lnTo>
                    <a:pt x="5455767" y="64007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02920" y="3474719"/>
              <a:ext cx="5455920" cy="1417320"/>
            </a:xfrm>
            <a:custGeom>
              <a:avLst/>
              <a:gdLst/>
              <a:ahLst/>
              <a:cxnLst/>
              <a:rect l="l" t="t" r="r" b="b"/>
              <a:pathLst>
                <a:path w="5455920" h="141732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1353311"/>
                  </a:lnTo>
                  <a:lnTo>
                    <a:pt x="5450737" y="1378226"/>
                  </a:lnTo>
                  <a:lnTo>
                    <a:pt x="5437020" y="1398572"/>
                  </a:lnTo>
                  <a:lnTo>
                    <a:pt x="5416674" y="1412289"/>
                  </a:lnTo>
                  <a:lnTo>
                    <a:pt x="5391759" y="1417320"/>
                  </a:lnTo>
                  <a:lnTo>
                    <a:pt x="64008" y="1417320"/>
                  </a:lnTo>
                  <a:lnTo>
                    <a:pt x="39093" y="1412289"/>
                  </a:lnTo>
                  <a:lnTo>
                    <a:pt x="18747" y="1398572"/>
                  </a:lnTo>
                  <a:lnTo>
                    <a:pt x="5030" y="1378226"/>
                  </a:lnTo>
                  <a:lnTo>
                    <a:pt x="0" y="135331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31520" y="3703319"/>
              <a:ext cx="439420" cy="439420"/>
            </a:xfrm>
            <a:custGeom>
              <a:avLst/>
              <a:gdLst/>
              <a:ahLst/>
              <a:cxnLst/>
              <a:rect l="l" t="t" r="r" b="b"/>
              <a:pathLst>
                <a:path w="439419" h="439420">
                  <a:moveTo>
                    <a:pt x="219455" y="0"/>
                  </a:moveTo>
                  <a:lnTo>
                    <a:pt x="175227" y="4458"/>
                  </a:lnTo>
                  <a:lnTo>
                    <a:pt x="134033" y="17245"/>
                  </a:lnTo>
                  <a:lnTo>
                    <a:pt x="96756" y="37479"/>
                  </a:lnTo>
                  <a:lnTo>
                    <a:pt x="64277" y="64277"/>
                  </a:lnTo>
                  <a:lnTo>
                    <a:pt x="37479" y="96755"/>
                  </a:lnTo>
                  <a:lnTo>
                    <a:pt x="17245" y="134033"/>
                  </a:lnTo>
                  <a:lnTo>
                    <a:pt x="4458" y="175227"/>
                  </a:lnTo>
                  <a:lnTo>
                    <a:pt x="0" y="219455"/>
                  </a:lnTo>
                  <a:lnTo>
                    <a:pt x="4458" y="263684"/>
                  </a:lnTo>
                  <a:lnTo>
                    <a:pt x="17245" y="304878"/>
                  </a:lnTo>
                  <a:lnTo>
                    <a:pt x="37479" y="342156"/>
                  </a:lnTo>
                  <a:lnTo>
                    <a:pt x="64277" y="374634"/>
                  </a:lnTo>
                  <a:lnTo>
                    <a:pt x="96756" y="401432"/>
                  </a:lnTo>
                  <a:lnTo>
                    <a:pt x="134033" y="421666"/>
                  </a:lnTo>
                  <a:lnTo>
                    <a:pt x="175227" y="434453"/>
                  </a:lnTo>
                  <a:lnTo>
                    <a:pt x="219455" y="438911"/>
                  </a:lnTo>
                  <a:lnTo>
                    <a:pt x="263684" y="434453"/>
                  </a:lnTo>
                  <a:lnTo>
                    <a:pt x="304878" y="421666"/>
                  </a:lnTo>
                  <a:lnTo>
                    <a:pt x="342155" y="401432"/>
                  </a:lnTo>
                  <a:lnTo>
                    <a:pt x="374634" y="374634"/>
                  </a:lnTo>
                  <a:lnTo>
                    <a:pt x="401432" y="342156"/>
                  </a:lnTo>
                  <a:lnTo>
                    <a:pt x="421666" y="304878"/>
                  </a:lnTo>
                  <a:lnTo>
                    <a:pt x="434453" y="263684"/>
                  </a:lnTo>
                  <a:lnTo>
                    <a:pt x="438911" y="219455"/>
                  </a:lnTo>
                  <a:lnTo>
                    <a:pt x="434453" y="175227"/>
                  </a:lnTo>
                  <a:lnTo>
                    <a:pt x="421666" y="134033"/>
                  </a:lnTo>
                  <a:lnTo>
                    <a:pt x="401432" y="96755"/>
                  </a:lnTo>
                  <a:lnTo>
                    <a:pt x="374634" y="64277"/>
                  </a:lnTo>
                  <a:lnTo>
                    <a:pt x="342155" y="37479"/>
                  </a:lnTo>
                  <a:lnTo>
                    <a:pt x="304878" y="17245"/>
                  </a:lnTo>
                  <a:lnTo>
                    <a:pt x="263684" y="445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860487" y="3806444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358900" y="3707892"/>
            <a:ext cx="10604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AI</a:t>
            </a:r>
            <a:r>
              <a:rPr dirty="0" sz="14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utility</a:t>
            </a:r>
            <a:r>
              <a:rPr dirty="0" sz="14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0E3A35"/>
                </a:solidFill>
                <a:latin typeface="Calibri"/>
                <a:cs typeface="Calibri"/>
              </a:rPr>
              <a:t>layer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358900" y="4236720"/>
            <a:ext cx="4170679" cy="3581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Students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increasingly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expect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AI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assistance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for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notes,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resumes,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interviews,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productivity.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163055" y="3422903"/>
            <a:ext cx="5596255" cy="1557655"/>
            <a:chOff x="6163055" y="3422903"/>
            <a:chExt cx="5596255" cy="1557655"/>
          </a:xfrm>
        </p:grpSpPr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63055" y="3422903"/>
              <a:ext cx="5596128" cy="155752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233007" y="3474719"/>
              <a:ext cx="5455920" cy="1417320"/>
            </a:xfrm>
            <a:custGeom>
              <a:avLst/>
              <a:gdLst/>
              <a:ahLst/>
              <a:cxnLst/>
              <a:rect l="l" t="t" r="r" b="b"/>
              <a:pathLst>
                <a:path w="5455920" h="1417320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1353310"/>
                  </a:lnTo>
                  <a:lnTo>
                    <a:pt x="5030" y="1378226"/>
                  </a:lnTo>
                  <a:lnTo>
                    <a:pt x="18747" y="1398572"/>
                  </a:lnTo>
                  <a:lnTo>
                    <a:pt x="39093" y="1412289"/>
                  </a:lnTo>
                  <a:lnTo>
                    <a:pt x="64009" y="1417319"/>
                  </a:lnTo>
                  <a:lnTo>
                    <a:pt x="5391759" y="1417319"/>
                  </a:lnTo>
                  <a:lnTo>
                    <a:pt x="5416674" y="1412289"/>
                  </a:lnTo>
                  <a:lnTo>
                    <a:pt x="5437020" y="1398572"/>
                  </a:lnTo>
                  <a:lnTo>
                    <a:pt x="5450737" y="1378226"/>
                  </a:lnTo>
                  <a:lnTo>
                    <a:pt x="5455767" y="1353310"/>
                  </a:lnTo>
                  <a:lnTo>
                    <a:pt x="5455767" y="64007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233007" y="3474719"/>
              <a:ext cx="5455920" cy="1417320"/>
            </a:xfrm>
            <a:custGeom>
              <a:avLst/>
              <a:gdLst/>
              <a:ahLst/>
              <a:cxnLst/>
              <a:rect l="l" t="t" r="r" b="b"/>
              <a:pathLst>
                <a:path w="5455920" h="141732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1353311"/>
                  </a:lnTo>
                  <a:lnTo>
                    <a:pt x="5450737" y="1378226"/>
                  </a:lnTo>
                  <a:lnTo>
                    <a:pt x="5437020" y="1398572"/>
                  </a:lnTo>
                  <a:lnTo>
                    <a:pt x="5416674" y="1412289"/>
                  </a:lnTo>
                  <a:lnTo>
                    <a:pt x="5391759" y="1417320"/>
                  </a:lnTo>
                  <a:lnTo>
                    <a:pt x="64008" y="1417320"/>
                  </a:lnTo>
                  <a:lnTo>
                    <a:pt x="39093" y="1412289"/>
                  </a:lnTo>
                  <a:lnTo>
                    <a:pt x="18747" y="1398572"/>
                  </a:lnTo>
                  <a:lnTo>
                    <a:pt x="5030" y="1378226"/>
                  </a:lnTo>
                  <a:lnTo>
                    <a:pt x="0" y="135331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461607" y="3703319"/>
              <a:ext cx="439420" cy="439420"/>
            </a:xfrm>
            <a:custGeom>
              <a:avLst/>
              <a:gdLst/>
              <a:ahLst/>
              <a:cxnLst/>
              <a:rect l="l" t="t" r="r" b="b"/>
              <a:pathLst>
                <a:path w="439420" h="439420">
                  <a:moveTo>
                    <a:pt x="219455" y="0"/>
                  </a:moveTo>
                  <a:lnTo>
                    <a:pt x="175228" y="4458"/>
                  </a:lnTo>
                  <a:lnTo>
                    <a:pt x="134034" y="17245"/>
                  </a:lnTo>
                  <a:lnTo>
                    <a:pt x="96756" y="37479"/>
                  </a:lnTo>
                  <a:lnTo>
                    <a:pt x="64277" y="64277"/>
                  </a:lnTo>
                  <a:lnTo>
                    <a:pt x="37479" y="96755"/>
                  </a:lnTo>
                  <a:lnTo>
                    <a:pt x="17246" y="134033"/>
                  </a:lnTo>
                  <a:lnTo>
                    <a:pt x="4458" y="175227"/>
                  </a:lnTo>
                  <a:lnTo>
                    <a:pt x="0" y="219455"/>
                  </a:lnTo>
                  <a:lnTo>
                    <a:pt x="4458" y="263684"/>
                  </a:lnTo>
                  <a:lnTo>
                    <a:pt x="17246" y="304878"/>
                  </a:lnTo>
                  <a:lnTo>
                    <a:pt x="37479" y="342156"/>
                  </a:lnTo>
                  <a:lnTo>
                    <a:pt x="64277" y="374634"/>
                  </a:lnTo>
                  <a:lnTo>
                    <a:pt x="96756" y="401432"/>
                  </a:lnTo>
                  <a:lnTo>
                    <a:pt x="134034" y="421666"/>
                  </a:lnTo>
                  <a:lnTo>
                    <a:pt x="175228" y="434453"/>
                  </a:lnTo>
                  <a:lnTo>
                    <a:pt x="219455" y="438911"/>
                  </a:lnTo>
                  <a:lnTo>
                    <a:pt x="263684" y="434453"/>
                  </a:lnTo>
                  <a:lnTo>
                    <a:pt x="304878" y="421666"/>
                  </a:lnTo>
                  <a:lnTo>
                    <a:pt x="342156" y="401432"/>
                  </a:lnTo>
                  <a:lnTo>
                    <a:pt x="374634" y="374634"/>
                  </a:lnTo>
                  <a:lnTo>
                    <a:pt x="401432" y="342156"/>
                  </a:lnTo>
                  <a:lnTo>
                    <a:pt x="421666" y="304878"/>
                  </a:lnTo>
                  <a:lnTo>
                    <a:pt x="434453" y="263684"/>
                  </a:lnTo>
                  <a:lnTo>
                    <a:pt x="438911" y="219455"/>
                  </a:lnTo>
                  <a:lnTo>
                    <a:pt x="434453" y="175227"/>
                  </a:lnTo>
                  <a:lnTo>
                    <a:pt x="421666" y="134033"/>
                  </a:lnTo>
                  <a:lnTo>
                    <a:pt x="401432" y="96755"/>
                  </a:lnTo>
                  <a:lnTo>
                    <a:pt x="374634" y="64277"/>
                  </a:lnTo>
                  <a:lnTo>
                    <a:pt x="342156" y="37479"/>
                  </a:lnTo>
                  <a:lnTo>
                    <a:pt x="304878" y="17245"/>
                  </a:lnTo>
                  <a:lnTo>
                    <a:pt x="263684" y="4458"/>
                  </a:lnTo>
                  <a:lnTo>
                    <a:pt x="219455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6590576" y="3806444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088987" y="3707892"/>
            <a:ext cx="13589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solidFill>
                  <a:srgbClr val="0E3A35"/>
                </a:solidFill>
                <a:latin typeface="Calibri"/>
                <a:cs typeface="Calibri"/>
              </a:rPr>
              <a:t>Skills-</a:t>
            </a:r>
            <a:r>
              <a:rPr dirty="0" sz="1400" b="1">
                <a:solidFill>
                  <a:srgbClr val="0E3A35"/>
                </a:solidFill>
                <a:latin typeface="Calibri"/>
                <a:cs typeface="Calibri"/>
              </a:rPr>
              <a:t>based</a:t>
            </a:r>
            <a:r>
              <a:rPr dirty="0" sz="1400" spc="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0E3A35"/>
                </a:solidFill>
                <a:latin typeface="Calibri"/>
                <a:cs typeface="Calibri"/>
              </a:rPr>
              <a:t>hiring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88987" y="4236720"/>
            <a:ext cx="3965575" cy="3581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Employers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want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proof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of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ability,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not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only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degrees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keyword-heavy resumes.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32816" y="5114544"/>
            <a:ext cx="11326495" cy="688975"/>
            <a:chOff x="432816" y="5114544"/>
            <a:chExt cx="11326495" cy="688975"/>
          </a:xfrm>
        </p:grpSpPr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816" y="5114544"/>
              <a:ext cx="11326368" cy="68884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02920" y="5166360"/>
              <a:ext cx="11186160" cy="548640"/>
            </a:xfrm>
            <a:custGeom>
              <a:avLst/>
              <a:gdLst/>
              <a:ahLst/>
              <a:cxnLst/>
              <a:rect l="l" t="t" r="r" b="b"/>
              <a:pathLst>
                <a:path w="11186160" h="548639">
                  <a:moveTo>
                    <a:pt x="11121839" y="0"/>
                  </a:moveTo>
                  <a:lnTo>
                    <a:pt x="64015" y="0"/>
                  </a:lnTo>
                  <a:lnTo>
                    <a:pt x="39097" y="5030"/>
                  </a:lnTo>
                  <a:lnTo>
                    <a:pt x="18749" y="18749"/>
                  </a:lnTo>
                  <a:lnTo>
                    <a:pt x="5030" y="39097"/>
                  </a:lnTo>
                  <a:lnTo>
                    <a:pt x="0" y="64015"/>
                  </a:lnTo>
                  <a:lnTo>
                    <a:pt x="0" y="484624"/>
                  </a:lnTo>
                  <a:lnTo>
                    <a:pt x="5030" y="509542"/>
                  </a:lnTo>
                  <a:lnTo>
                    <a:pt x="18749" y="529890"/>
                  </a:lnTo>
                  <a:lnTo>
                    <a:pt x="39097" y="543609"/>
                  </a:lnTo>
                  <a:lnTo>
                    <a:pt x="64015" y="548639"/>
                  </a:lnTo>
                  <a:lnTo>
                    <a:pt x="11121839" y="548639"/>
                  </a:lnTo>
                  <a:lnTo>
                    <a:pt x="11146757" y="543609"/>
                  </a:lnTo>
                  <a:lnTo>
                    <a:pt x="11167105" y="529890"/>
                  </a:lnTo>
                  <a:lnTo>
                    <a:pt x="11180824" y="509542"/>
                  </a:lnTo>
                  <a:lnTo>
                    <a:pt x="11185855" y="484624"/>
                  </a:lnTo>
                  <a:lnTo>
                    <a:pt x="11185855" y="64015"/>
                  </a:lnTo>
                  <a:lnTo>
                    <a:pt x="11180824" y="39097"/>
                  </a:lnTo>
                  <a:lnTo>
                    <a:pt x="11167105" y="18749"/>
                  </a:lnTo>
                  <a:lnTo>
                    <a:pt x="11146757" y="5030"/>
                  </a:lnTo>
                  <a:lnTo>
                    <a:pt x="11121839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502920" y="5166360"/>
              <a:ext cx="11186160" cy="548640"/>
            </a:xfrm>
            <a:custGeom>
              <a:avLst/>
              <a:gdLst/>
              <a:ahLst/>
              <a:cxnLst/>
              <a:rect l="l" t="t" r="r" b="b"/>
              <a:pathLst>
                <a:path w="11186160" h="548639">
                  <a:moveTo>
                    <a:pt x="0" y="64015"/>
                  </a:moveTo>
                  <a:lnTo>
                    <a:pt x="5030" y="39097"/>
                  </a:lnTo>
                  <a:lnTo>
                    <a:pt x="18749" y="18749"/>
                  </a:lnTo>
                  <a:lnTo>
                    <a:pt x="39097" y="5030"/>
                  </a:lnTo>
                  <a:lnTo>
                    <a:pt x="64015" y="0"/>
                  </a:lnTo>
                  <a:lnTo>
                    <a:pt x="11121840" y="0"/>
                  </a:lnTo>
                  <a:lnTo>
                    <a:pt x="11146757" y="5030"/>
                  </a:lnTo>
                  <a:lnTo>
                    <a:pt x="11167105" y="18749"/>
                  </a:lnTo>
                  <a:lnTo>
                    <a:pt x="11180824" y="39097"/>
                  </a:lnTo>
                  <a:lnTo>
                    <a:pt x="11185855" y="64015"/>
                  </a:lnTo>
                  <a:lnTo>
                    <a:pt x="11185855" y="484624"/>
                  </a:lnTo>
                  <a:lnTo>
                    <a:pt x="11180824" y="509542"/>
                  </a:lnTo>
                  <a:lnTo>
                    <a:pt x="11167105" y="529890"/>
                  </a:lnTo>
                  <a:lnTo>
                    <a:pt x="11146757" y="543609"/>
                  </a:lnTo>
                  <a:lnTo>
                    <a:pt x="11121840" y="548640"/>
                  </a:lnTo>
                  <a:lnTo>
                    <a:pt x="64015" y="548640"/>
                  </a:lnTo>
                  <a:lnTo>
                    <a:pt x="39097" y="543609"/>
                  </a:lnTo>
                  <a:lnTo>
                    <a:pt x="18749" y="529890"/>
                  </a:lnTo>
                  <a:lnTo>
                    <a:pt x="5030" y="509542"/>
                  </a:lnTo>
                  <a:lnTo>
                    <a:pt x="0" y="484624"/>
                  </a:lnTo>
                  <a:lnTo>
                    <a:pt x="0" y="64015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718819" y="5324347"/>
            <a:ext cx="63728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2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first</a:t>
            </a:r>
            <a:r>
              <a:rPr dirty="0" sz="12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trusted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platform</a:t>
            </a:r>
            <a:r>
              <a:rPr dirty="0" sz="12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to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connect</a:t>
            </a:r>
            <a:r>
              <a:rPr dirty="0" sz="12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identity,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contribution,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and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opportunity</a:t>
            </a:r>
            <a:r>
              <a:rPr dirty="0" sz="12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can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define</a:t>
            </a:r>
            <a:r>
              <a:rPr dirty="0" sz="12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2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category.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11560823" y="6587117"/>
            <a:ext cx="139700" cy="1651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900" spc="-25">
                <a:solidFill>
                  <a:srgbClr val="6E7A7C"/>
                </a:solidFill>
                <a:latin typeface="Calibri"/>
                <a:cs typeface="Calibri"/>
              </a:rPr>
              <a:t>05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90219" y="5895847"/>
            <a:ext cx="539369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Sources: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AISHE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/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Ministry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of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Education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·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spc="-10" i="1">
                <a:solidFill>
                  <a:srgbClr val="6E7A7C"/>
                </a:solidFill>
                <a:latin typeface="Calibri"/>
                <a:cs typeface="Calibri"/>
              </a:rPr>
              <a:t>IAMAI-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Kantar</a:t>
            </a:r>
            <a:r>
              <a:rPr dirty="0" sz="9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Internet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in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India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·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DigiLocker</a:t>
            </a:r>
            <a:r>
              <a:rPr dirty="0" sz="9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NAD.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Market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sizing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is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spc="-10" i="1">
                <a:solidFill>
                  <a:srgbClr val="6E7A7C"/>
                </a:solidFill>
                <a:latin typeface="Calibri"/>
                <a:cs typeface="Calibri"/>
              </a:rPr>
              <a:t>illustrative.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20548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CO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M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P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100" b="1">
                <a:solidFill>
                  <a:srgbClr val="B4862A"/>
                </a:solidFill>
                <a:latin typeface="Calibri"/>
                <a:cs typeface="Calibri"/>
              </a:rPr>
              <a:t>TI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100" b="1">
                <a:solidFill>
                  <a:srgbClr val="B4862A"/>
                </a:solidFill>
                <a:latin typeface="Calibri"/>
                <a:cs typeface="Calibri"/>
              </a:rPr>
              <a:t>TI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V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40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A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D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CA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P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No</a:t>
            </a:r>
            <a:r>
              <a:rPr dirty="0" spc="-70"/>
              <a:t> </a:t>
            </a:r>
            <a:r>
              <a:rPr dirty="0"/>
              <a:t>Existing</a:t>
            </a:r>
            <a:r>
              <a:rPr dirty="0" spc="-60"/>
              <a:t> </a:t>
            </a:r>
            <a:r>
              <a:rPr dirty="0"/>
              <a:t>Platform</a:t>
            </a:r>
            <a:r>
              <a:rPr dirty="0" spc="-60"/>
              <a:t> </a:t>
            </a:r>
            <a:r>
              <a:rPr dirty="0"/>
              <a:t>Owns</a:t>
            </a:r>
            <a:r>
              <a:rPr dirty="0" spc="-70"/>
              <a:t> </a:t>
            </a:r>
            <a:r>
              <a:rPr dirty="0"/>
              <a:t>Academic</a:t>
            </a:r>
            <a:r>
              <a:rPr dirty="0" spc="-60"/>
              <a:t> </a:t>
            </a:r>
            <a:r>
              <a:rPr dirty="0" spc="-10"/>
              <a:t>Trust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2901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Incumbents</a:t>
            </a:r>
            <a:r>
              <a:rPr dirty="0" sz="1400" spc="-5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own</a:t>
            </a:r>
            <a:r>
              <a:rPr dirty="0" sz="1400" spc="-5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pieces</a:t>
            </a:r>
            <a:r>
              <a:rPr dirty="0" sz="1400" spc="-5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of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journey;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no</a:t>
            </a:r>
            <a:r>
              <a:rPr dirty="0" sz="1400" spc="-6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one</a:t>
            </a:r>
            <a:r>
              <a:rPr dirty="0" sz="1400" spc="-5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owns</a:t>
            </a:r>
            <a:r>
              <a:rPr dirty="0" sz="1400" spc="-5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verified</a:t>
            </a:r>
            <a:r>
              <a:rPr dirty="0" sz="1400" spc="-5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intersection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98157" y="1824037"/>
          <a:ext cx="11287125" cy="329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0"/>
                <a:gridCol w="1828800"/>
                <a:gridCol w="1920239"/>
                <a:gridCol w="1783080"/>
                <a:gridCol w="1691639"/>
                <a:gridCol w="1691640"/>
              </a:tblGrid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Platform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Identity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651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marL="748030" marR="628650" indent="-111125">
                        <a:lnSpc>
                          <a:spcPts val="1300"/>
                        </a:lnSpc>
                        <a:spcBef>
                          <a:spcPts val="805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Knowledge sharing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14045" marR="606425">
                        <a:lnSpc>
                          <a:spcPts val="1300"/>
                        </a:lnSpc>
                        <a:spcBef>
                          <a:spcPts val="80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Campus</a:t>
                      </a:r>
                      <a:r>
                        <a:rPr dirty="0" sz="11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5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1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alumni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44525" marR="637540">
                        <a:lnSpc>
                          <a:spcPts val="1300"/>
                        </a:lnSpc>
                        <a:spcBef>
                          <a:spcPts val="805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Library </a:t>
                      </a:r>
                      <a:r>
                        <a:rPr dirty="0" sz="11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SaaS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7850" marR="570230">
                        <a:lnSpc>
                          <a:spcPts val="1300"/>
                        </a:lnSpc>
                        <a:spcBef>
                          <a:spcPts val="805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Recruiter bridge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0223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LinkedIn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Partial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Medium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Goodreads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Books</a:t>
                      </a:r>
                      <a:r>
                        <a:rPr dirty="0" sz="1100" spc="13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only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Coursera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Learning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Partial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Campus</a:t>
                      </a:r>
                      <a:r>
                        <a:rPr dirty="0" sz="1100" spc="155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portals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Partial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Partial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spc="-1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Certa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F3E8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1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Verified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F3E8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F3E8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F3E8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F3E8D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 spc="-2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High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2540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F3E8D2"/>
                    </a:solidFill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432816" y="5297423"/>
            <a:ext cx="11326495" cy="826135"/>
            <a:chOff x="432816" y="5297423"/>
            <a:chExt cx="11326495" cy="8261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5297423"/>
              <a:ext cx="11326368" cy="8260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2920" y="5349240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621796"/>
                  </a:lnTo>
                  <a:lnTo>
                    <a:pt x="5029" y="646709"/>
                  </a:lnTo>
                  <a:lnTo>
                    <a:pt x="18746" y="667053"/>
                  </a:lnTo>
                  <a:lnTo>
                    <a:pt x="39090" y="680770"/>
                  </a:lnTo>
                  <a:lnTo>
                    <a:pt x="64003" y="685799"/>
                  </a:lnTo>
                  <a:lnTo>
                    <a:pt x="11121852" y="685799"/>
                  </a:lnTo>
                  <a:lnTo>
                    <a:pt x="11146765" y="680770"/>
                  </a:lnTo>
                  <a:lnTo>
                    <a:pt x="11167109" y="667053"/>
                  </a:lnTo>
                  <a:lnTo>
                    <a:pt x="11180825" y="646709"/>
                  </a:lnTo>
                  <a:lnTo>
                    <a:pt x="11185855" y="62179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02920" y="5349240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621796"/>
                  </a:lnTo>
                  <a:lnTo>
                    <a:pt x="11180825" y="646709"/>
                  </a:lnTo>
                  <a:lnTo>
                    <a:pt x="11167109" y="667053"/>
                  </a:lnTo>
                  <a:lnTo>
                    <a:pt x="11146765" y="680770"/>
                  </a:lnTo>
                  <a:lnTo>
                    <a:pt x="11121852" y="685800"/>
                  </a:lnTo>
                  <a:lnTo>
                    <a:pt x="64003" y="685800"/>
                  </a:lnTo>
                  <a:lnTo>
                    <a:pt x="39090" y="680770"/>
                  </a:lnTo>
                  <a:lnTo>
                    <a:pt x="18746" y="667053"/>
                  </a:lnTo>
                  <a:lnTo>
                    <a:pt x="5029" y="646709"/>
                  </a:lnTo>
                  <a:lnTo>
                    <a:pt x="0" y="62179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18819" y="5574283"/>
            <a:ext cx="85458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Certa's</a:t>
            </a:r>
            <a:r>
              <a:rPr dirty="0" sz="12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0E3A35"/>
                </a:solidFill>
                <a:latin typeface="Calibri"/>
                <a:cs typeface="Calibri"/>
              </a:rPr>
              <a:t>advantage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2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not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being</a:t>
            </a:r>
            <a:r>
              <a:rPr dirty="0" sz="12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a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better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0E3A35"/>
                </a:solidFill>
                <a:latin typeface="Calibri"/>
                <a:cs typeface="Calibri"/>
              </a:rPr>
              <a:t>LinkedIn</a:t>
            </a:r>
            <a:r>
              <a:rPr dirty="0" sz="12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or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Goodreads;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it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2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owning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missing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academic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trust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layer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between</a:t>
            </a:r>
            <a:r>
              <a:rPr dirty="0" sz="12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learning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and</a:t>
            </a:r>
            <a:r>
              <a:rPr dirty="0" sz="12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0E3A35"/>
                </a:solidFill>
                <a:latin typeface="Calibri"/>
                <a:cs typeface="Calibri"/>
              </a:rPr>
              <a:t>earning.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11560823" y="6587117"/>
            <a:ext cx="139700" cy="1651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900" spc="-25">
                <a:solidFill>
                  <a:srgbClr val="6E7A7C"/>
                </a:solidFill>
                <a:latin typeface="Calibri"/>
                <a:cs typeface="Calibri"/>
              </a:rPr>
              <a:t>06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24015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0" b="1">
                <a:solidFill>
                  <a:srgbClr val="B4862A"/>
                </a:solidFill>
                <a:latin typeface="Calibri"/>
                <a:cs typeface="Calibri"/>
              </a:rPr>
              <a:t>WH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40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0" b="1">
                <a:solidFill>
                  <a:srgbClr val="B4862A"/>
                </a:solidFill>
                <a:latin typeface="Calibri"/>
                <a:cs typeface="Calibri"/>
              </a:rPr>
              <a:t>WE</a:t>
            </a:r>
            <a:r>
              <a:rPr dirty="0" sz="1100" spc="40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R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V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One</a:t>
            </a:r>
            <a:r>
              <a:rPr dirty="0" spc="-95"/>
              <a:t> </a:t>
            </a:r>
            <a:r>
              <a:rPr dirty="0"/>
              <a:t>Network.</a:t>
            </a:r>
            <a:r>
              <a:rPr dirty="0" spc="-85"/>
              <a:t> </a:t>
            </a:r>
            <a:r>
              <a:rPr dirty="0" spc="-20"/>
              <a:t>Five</a:t>
            </a:r>
            <a:r>
              <a:rPr dirty="0" spc="-90"/>
              <a:t> </a:t>
            </a:r>
            <a:r>
              <a:rPr dirty="0" spc="-10"/>
              <a:t>Customers.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3613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network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begins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with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students,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but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monetizes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across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five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stakeholder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jobs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822704"/>
            <a:ext cx="2231390" cy="3340735"/>
            <a:chOff x="432816" y="1822704"/>
            <a:chExt cx="2231390" cy="33407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822704"/>
              <a:ext cx="2231136" cy="33406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5" h="3200400">
                  <a:moveTo>
                    <a:pt x="2026865" y="0"/>
                  </a:moveTo>
                  <a:lnTo>
                    <a:pt x="64001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3136398"/>
                  </a:lnTo>
                  <a:lnTo>
                    <a:pt x="5029" y="3161310"/>
                  </a:lnTo>
                  <a:lnTo>
                    <a:pt x="18745" y="3181654"/>
                  </a:lnTo>
                  <a:lnTo>
                    <a:pt x="39088" y="3195370"/>
                  </a:lnTo>
                  <a:lnTo>
                    <a:pt x="64001" y="3200399"/>
                  </a:lnTo>
                  <a:lnTo>
                    <a:pt x="2026865" y="3200399"/>
                  </a:lnTo>
                  <a:lnTo>
                    <a:pt x="2051777" y="3195370"/>
                  </a:lnTo>
                  <a:lnTo>
                    <a:pt x="2072121" y="3181654"/>
                  </a:lnTo>
                  <a:lnTo>
                    <a:pt x="2085837" y="3161310"/>
                  </a:lnTo>
                  <a:lnTo>
                    <a:pt x="2090867" y="3136398"/>
                  </a:lnTo>
                  <a:lnTo>
                    <a:pt x="2090867" y="64000"/>
                  </a:lnTo>
                  <a:lnTo>
                    <a:pt x="2085837" y="39088"/>
                  </a:lnTo>
                  <a:lnTo>
                    <a:pt x="2072121" y="18745"/>
                  </a:lnTo>
                  <a:lnTo>
                    <a:pt x="2051777" y="5029"/>
                  </a:lnTo>
                  <a:lnTo>
                    <a:pt x="20268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5" h="3200400">
                  <a:moveTo>
                    <a:pt x="0" y="64001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4001" y="0"/>
                  </a:lnTo>
                  <a:lnTo>
                    <a:pt x="2026866" y="0"/>
                  </a:lnTo>
                  <a:lnTo>
                    <a:pt x="2051778" y="5029"/>
                  </a:lnTo>
                  <a:lnTo>
                    <a:pt x="2072121" y="18745"/>
                  </a:lnTo>
                  <a:lnTo>
                    <a:pt x="2085837" y="39088"/>
                  </a:lnTo>
                  <a:lnTo>
                    <a:pt x="2090867" y="64001"/>
                  </a:lnTo>
                  <a:lnTo>
                    <a:pt x="2090867" y="3136399"/>
                  </a:lnTo>
                  <a:lnTo>
                    <a:pt x="2085837" y="3161311"/>
                  </a:lnTo>
                  <a:lnTo>
                    <a:pt x="2072121" y="3181654"/>
                  </a:lnTo>
                  <a:lnTo>
                    <a:pt x="2051778" y="3195370"/>
                  </a:lnTo>
                  <a:lnTo>
                    <a:pt x="2026866" y="3200400"/>
                  </a:lnTo>
                  <a:lnTo>
                    <a:pt x="64001" y="3200400"/>
                  </a:lnTo>
                  <a:lnTo>
                    <a:pt x="39088" y="3195370"/>
                  </a:lnTo>
                  <a:lnTo>
                    <a:pt x="18745" y="3181654"/>
                  </a:lnTo>
                  <a:lnTo>
                    <a:pt x="5029" y="3161311"/>
                  </a:lnTo>
                  <a:lnTo>
                    <a:pt x="0" y="313639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319753" y="214884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1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1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457866" y="226110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3202" y="3007359"/>
            <a:ext cx="6311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Students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2053" y="4020311"/>
            <a:ext cx="1752600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40335" marR="5080" indent="-128270">
              <a:lnSpc>
                <a:spcPts val="1200"/>
              </a:lnSpc>
              <a:spcBef>
                <a:spcPts val="240"/>
              </a:spcBef>
            </a:pP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Find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books,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resources,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mentors,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AI</a:t>
            </a:r>
            <a:r>
              <a:rPr dirty="0" sz="1100" spc="-5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tools,</a:t>
            </a:r>
            <a:r>
              <a:rPr dirty="0" sz="11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1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opportunities.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706623" y="1822704"/>
            <a:ext cx="2231390" cy="3340735"/>
            <a:chOff x="2706623" y="1822704"/>
            <a:chExt cx="2231390" cy="334073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06623" y="1822704"/>
              <a:ext cx="2231136" cy="334060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776666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4" h="3200400">
                  <a:moveTo>
                    <a:pt x="2026865" y="0"/>
                  </a:moveTo>
                  <a:lnTo>
                    <a:pt x="64000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3136398"/>
                  </a:lnTo>
                  <a:lnTo>
                    <a:pt x="5029" y="3161310"/>
                  </a:lnTo>
                  <a:lnTo>
                    <a:pt x="18745" y="3181654"/>
                  </a:lnTo>
                  <a:lnTo>
                    <a:pt x="39088" y="3195370"/>
                  </a:lnTo>
                  <a:lnTo>
                    <a:pt x="64000" y="3200399"/>
                  </a:lnTo>
                  <a:lnTo>
                    <a:pt x="2026865" y="3200399"/>
                  </a:lnTo>
                  <a:lnTo>
                    <a:pt x="2051777" y="3195370"/>
                  </a:lnTo>
                  <a:lnTo>
                    <a:pt x="2072121" y="3181654"/>
                  </a:lnTo>
                  <a:lnTo>
                    <a:pt x="2085837" y="3161310"/>
                  </a:lnTo>
                  <a:lnTo>
                    <a:pt x="2090867" y="3136398"/>
                  </a:lnTo>
                  <a:lnTo>
                    <a:pt x="2090867" y="64000"/>
                  </a:lnTo>
                  <a:lnTo>
                    <a:pt x="2085837" y="39088"/>
                  </a:lnTo>
                  <a:lnTo>
                    <a:pt x="2072121" y="18745"/>
                  </a:lnTo>
                  <a:lnTo>
                    <a:pt x="2051777" y="5029"/>
                  </a:lnTo>
                  <a:lnTo>
                    <a:pt x="20268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776666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4" h="3200400">
                  <a:moveTo>
                    <a:pt x="0" y="64001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4001" y="0"/>
                  </a:lnTo>
                  <a:lnTo>
                    <a:pt x="2026866" y="0"/>
                  </a:lnTo>
                  <a:lnTo>
                    <a:pt x="2051778" y="5029"/>
                  </a:lnTo>
                  <a:lnTo>
                    <a:pt x="2072121" y="18745"/>
                  </a:lnTo>
                  <a:lnTo>
                    <a:pt x="2085837" y="39088"/>
                  </a:lnTo>
                  <a:lnTo>
                    <a:pt x="2090867" y="64001"/>
                  </a:lnTo>
                  <a:lnTo>
                    <a:pt x="2090867" y="3136399"/>
                  </a:lnTo>
                  <a:lnTo>
                    <a:pt x="2085837" y="3161311"/>
                  </a:lnTo>
                  <a:lnTo>
                    <a:pt x="2072121" y="3181654"/>
                  </a:lnTo>
                  <a:lnTo>
                    <a:pt x="2051778" y="3195370"/>
                  </a:lnTo>
                  <a:lnTo>
                    <a:pt x="2026866" y="3200400"/>
                  </a:lnTo>
                  <a:lnTo>
                    <a:pt x="64001" y="3200400"/>
                  </a:lnTo>
                  <a:lnTo>
                    <a:pt x="39088" y="3195370"/>
                  </a:lnTo>
                  <a:lnTo>
                    <a:pt x="18745" y="3181654"/>
                  </a:lnTo>
                  <a:lnTo>
                    <a:pt x="5029" y="3161311"/>
                  </a:lnTo>
                  <a:lnTo>
                    <a:pt x="0" y="313639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593500" y="214884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731612" y="226110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17522" y="3007359"/>
            <a:ext cx="61023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Libraries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77563" y="3941064"/>
            <a:ext cx="1492250" cy="51054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ctr" marL="12700" marR="5080">
              <a:lnSpc>
                <a:spcPct val="94500"/>
              </a:lnSpc>
              <a:spcBef>
                <a:spcPts val="170"/>
              </a:spcBef>
            </a:pP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Digitize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inventory,</a:t>
            </a:r>
            <a:r>
              <a:rPr dirty="0" sz="1100" spc="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increase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circulation,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and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improve utilization.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980432" y="1822704"/>
            <a:ext cx="2231390" cy="3340735"/>
            <a:chOff x="4980432" y="1822704"/>
            <a:chExt cx="2231390" cy="3340735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80432" y="1822704"/>
              <a:ext cx="2231136" cy="334060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050414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4" h="3200400">
                  <a:moveTo>
                    <a:pt x="2026865" y="0"/>
                  </a:moveTo>
                  <a:lnTo>
                    <a:pt x="64000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3136398"/>
                  </a:lnTo>
                  <a:lnTo>
                    <a:pt x="5029" y="3161310"/>
                  </a:lnTo>
                  <a:lnTo>
                    <a:pt x="18745" y="3181654"/>
                  </a:lnTo>
                  <a:lnTo>
                    <a:pt x="39088" y="3195370"/>
                  </a:lnTo>
                  <a:lnTo>
                    <a:pt x="64000" y="3200399"/>
                  </a:lnTo>
                  <a:lnTo>
                    <a:pt x="2026865" y="3200399"/>
                  </a:lnTo>
                  <a:lnTo>
                    <a:pt x="2051777" y="3195370"/>
                  </a:lnTo>
                  <a:lnTo>
                    <a:pt x="2072121" y="3181654"/>
                  </a:lnTo>
                  <a:lnTo>
                    <a:pt x="2085837" y="3161310"/>
                  </a:lnTo>
                  <a:lnTo>
                    <a:pt x="2090867" y="3136398"/>
                  </a:lnTo>
                  <a:lnTo>
                    <a:pt x="2090867" y="64000"/>
                  </a:lnTo>
                  <a:lnTo>
                    <a:pt x="2085837" y="39088"/>
                  </a:lnTo>
                  <a:lnTo>
                    <a:pt x="2072121" y="18745"/>
                  </a:lnTo>
                  <a:lnTo>
                    <a:pt x="2051777" y="5029"/>
                  </a:lnTo>
                  <a:lnTo>
                    <a:pt x="20268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050414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4" h="3200400">
                  <a:moveTo>
                    <a:pt x="0" y="64001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4001" y="0"/>
                  </a:lnTo>
                  <a:lnTo>
                    <a:pt x="2026866" y="0"/>
                  </a:lnTo>
                  <a:lnTo>
                    <a:pt x="2051778" y="5029"/>
                  </a:lnTo>
                  <a:lnTo>
                    <a:pt x="2072121" y="18745"/>
                  </a:lnTo>
                  <a:lnTo>
                    <a:pt x="2085837" y="39088"/>
                  </a:lnTo>
                  <a:lnTo>
                    <a:pt x="2090867" y="64001"/>
                  </a:lnTo>
                  <a:lnTo>
                    <a:pt x="2090867" y="3136399"/>
                  </a:lnTo>
                  <a:lnTo>
                    <a:pt x="2085837" y="3161311"/>
                  </a:lnTo>
                  <a:lnTo>
                    <a:pt x="2072121" y="3181654"/>
                  </a:lnTo>
                  <a:lnTo>
                    <a:pt x="2051778" y="3195370"/>
                  </a:lnTo>
                  <a:lnTo>
                    <a:pt x="2026866" y="3200400"/>
                  </a:lnTo>
                  <a:lnTo>
                    <a:pt x="64001" y="3200400"/>
                  </a:lnTo>
                  <a:lnTo>
                    <a:pt x="39088" y="3195370"/>
                  </a:lnTo>
                  <a:lnTo>
                    <a:pt x="18745" y="3181654"/>
                  </a:lnTo>
                  <a:lnTo>
                    <a:pt x="5029" y="3161311"/>
                  </a:lnTo>
                  <a:lnTo>
                    <a:pt x="0" y="313639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867247" y="214884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005360" y="226110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91954" y="3007359"/>
            <a:ext cx="80899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Institutions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84634" y="3941064"/>
            <a:ext cx="1624330" cy="51054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ctr" marL="12700" marR="5080">
              <a:lnSpc>
                <a:spcPct val="94500"/>
              </a:lnSpc>
              <a:spcBef>
                <a:spcPts val="170"/>
              </a:spcBef>
            </a:pP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Improve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engagement,</a:t>
            </a:r>
            <a:r>
              <a:rPr dirty="0" sz="1100" spc="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alumni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activation,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placement outcomes.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254240" y="1822704"/>
            <a:ext cx="2231390" cy="3340735"/>
            <a:chOff x="7254240" y="1822704"/>
            <a:chExt cx="2231390" cy="3340735"/>
          </a:xfrm>
        </p:grpSpPr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54240" y="1822704"/>
              <a:ext cx="2231136" cy="334060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324161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4" h="3200400">
                  <a:moveTo>
                    <a:pt x="2026865" y="0"/>
                  </a:moveTo>
                  <a:lnTo>
                    <a:pt x="64000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3136398"/>
                  </a:lnTo>
                  <a:lnTo>
                    <a:pt x="5029" y="3161310"/>
                  </a:lnTo>
                  <a:lnTo>
                    <a:pt x="18745" y="3181654"/>
                  </a:lnTo>
                  <a:lnTo>
                    <a:pt x="39088" y="3195370"/>
                  </a:lnTo>
                  <a:lnTo>
                    <a:pt x="64000" y="3200399"/>
                  </a:lnTo>
                  <a:lnTo>
                    <a:pt x="2026865" y="3200399"/>
                  </a:lnTo>
                  <a:lnTo>
                    <a:pt x="2051777" y="3195370"/>
                  </a:lnTo>
                  <a:lnTo>
                    <a:pt x="2072121" y="3181654"/>
                  </a:lnTo>
                  <a:lnTo>
                    <a:pt x="2085837" y="3161310"/>
                  </a:lnTo>
                  <a:lnTo>
                    <a:pt x="2090867" y="3136398"/>
                  </a:lnTo>
                  <a:lnTo>
                    <a:pt x="2090867" y="64000"/>
                  </a:lnTo>
                  <a:lnTo>
                    <a:pt x="2085837" y="39088"/>
                  </a:lnTo>
                  <a:lnTo>
                    <a:pt x="2072121" y="18745"/>
                  </a:lnTo>
                  <a:lnTo>
                    <a:pt x="2051777" y="5029"/>
                  </a:lnTo>
                  <a:lnTo>
                    <a:pt x="20268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324161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4" h="3200400">
                  <a:moveTo>
                    <a:pt x="0" y="64001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4001" y="0"/>
                  </a:lnTo>
                  <a:lnTo>
                    <a:pt x="2026866" y="0"/>
                  </a:lnTo>
                  <a:lnTo>
                    <a:pt x="2051778" y="5029"/>
                  </a:lnTo>
                  <a:lnTo>
                    <a:pt x="2072121" y="18745"/>
                  </a:lnTo>
                  <a:lnTo>
                    <a:pt x="2085837" y="39088"/>
                  </a:lnTo>
                  <a:lnTo>
                    <a:pt x="2090867" y="64001"/>
                  </a:lnTo>
                  <a:lnTo>
                    <a:pt x="2090867" y="3136399"/>
                  </a:lnTo>
                  <a:lnTo>
                    <a:pt x="2085837" y="3161311"/>
                  </a:lnTo>
                  <a:lnTo>
                    <a:pt x="2072121" y="3181654"/>
                  </a:lnTo>
                  <a:lnTo>
                    <a:pt x="2051778" y="3195370"/>
                  </a:lnTo>
                  <a:lnTo>
                    <a:pt x="2026866" y="3200400"/>
                  </a:lnTo>
                  <a:lnTo>
                    <a:pt x="64001" y="3200400"/>
                  </a:lnTo>
                  <a:lnTo>
                    <a:pt x="39088" y="3195370"/>
                  </a:lnTo>
                  <a:lnTo>
                    <a:pt x="18745" y="3181654"/>
                  </a:lnTo>
                  <a:lnTo>
                    <a:pt x="5029" y="3161311"/>
                  </a:lnTo>
                  <a:lnTo>
                    <a:pt x="0" y="313639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140994" y="214884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1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1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8279107" y="226110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745103" y="3007359"/>
            <a:ext cx="12503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Alumni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/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 Mentors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609974" y="4020311"/>
            <a:ext cx="1521460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72085" marR="5080" indent="-160020">
              <a:lnSpc>
                <a:spcPts val="1200"/>
              </a:lnSpc>
              <a:spcBef>
                <a:spcPts val="240"/>
              </a:spcBef>
            </a:pP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Give</a:t>
            </a:r>
            <a:r>
              <a:rPr dirty="0" sz="11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back, build</a:t>
            </a:r>
            <a:r>
              <a:rPr dirty="0" sz="11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reputation,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teach,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refer,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1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hire.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9528047" y="1822704"/>
            <a:ext cx="2231390" cy="3340735"/>
            <a:chOff x="9528047" y="1822704"/>
            <a:chExt cx="2231390" cy="3340735"/>
          </a:xfrm>
        </p:grpSpPr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28047" y="1822704"/>
              <a:ext cx="2231136" cy="334060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9597908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4" h="3200400">
                  <a:moveTo>
                    <a:pt x="2026865" y="0"/>
                  </a:moveTo>
                  <a:lnTo>
                    <a:pt x="64000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3136398"/>
                  </a:lnTo>
                  <a:lnTo>
                    <a:pt x="5029" y="3161310"/>
                  </a:lnTo>
                  <a:lnTo>
                    <a:pt x="18745" y="3181654"/>
                  </a:lnTo>
                  <a:lnTo>
                    <a:pt x="39088" y="3195370"/>
                  </a:lnTo>
                  <a:lnTo>
                    <a:pt x="64000" y="3200399"/>
                  </a:lnTo>
                  <a:lnTo>
                    <a:pt x="2026865" y="3200399"/>
                  </a:lnTo>
                  <a:lnTo>
                    <a:pt x="2051777" y="3195370"/>
                  </a:lnTo>
                  <a:lnTo>
                    <a:pt x="2072121" y="3181654"/>
                  </a:lnTo>
                  <a:lnTo>
                    <a:pt x="2085837" y="3161310"/>
                  </a:lnTo>
                  <a:lnTo>
                    <a:pt x="2090867" y="3136398"/>
                  </a:lnTo>
                  <a:lnTo>
                    <a:pt x="2090867" y="64000"/>
                  </a:lnTo>
                  <a:lnTo>
                    <a:pt x="2085837" y="39088"/>
                  </a:lnTo>
                  <a:lnTo>
                    <a:pt x="2072121" y="18745"/>
                  </a:lnTo>
                  <a:lnTo>
                    <a:pt x="2051777" y="5029"/>
                  </a:lnTo>
                  <a:lnTo>
                    <a:pt x="20268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597908" y="1874520"/>
              <a:ext cx="2091055" cy="3200400"/>
            </a:xfrm>
            <a:custGeom>
              <a:avLst/>
              <a:gdLst/>
              <a:ahLst/>
              <a:cxnLst/>
              <a:rect l="l" t="t" r="r" b="b"/>
              <a:pathLst>
                <a:path w="2091054" h="3200400">
                  <a:moveTo>
                    <a:pt x="0" y="64001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4001" y="0"/>
                  </a:lnTo>
                  <a:lnTo>
                    <a:pt x="2026866" y="0"/>
                  </a:lnTo>
                  <a:lnTo>
                    <a:pt x="2051778" y="5029"/>
                  </a:lnTo>
                  <a:lnTo>
                    <a:pt x="2072121" y="18745"/>
                  </a:lnTo>
                  <a:lnTo>
                    <a:pt x="2085837" y="39088"/>
                  </a:lnTo>
                  <a:lnTo>
                    <a:pt x="2090867" y="64001"/>
                  </a:lnTo>
                  <a:lnTo>
                    <a:pt x="2090867" y="3136399"/>
                  </a:lnTo>
                  <a:lnTo>
                    <a:pt x="2085837" y="3161311"/>
                  </a:lnTo>
                  <a:lnTo>
                    <a:pt x="2072121" y="3181654"/>
                  </a:lnTo>
                  <a:lnTo>
                    <a:pt x="2051778" y="3195370"/>
                  </a:lnTo>
                  <a:lnTo>
                    <a:pt x="2026866" y="3200400"/>
                  </a:lnTo>
                  <a:lnTo>
                    <a:pt x="64001" y="3200400"/>
                  </a:lnTo>
                  <a:lnTo>
                    <a:pt x="39088" y="3195370"/>
                  </a:lnTo>
                  <a:lnTo>
                    <a:pt x="18745" y="3181654"/>
                  </a:lnTo>
                  <a:lnTo>
                    <a:pt x="5029" y="3161311"/>
                  </a:lnTo>
                  <a:lnTo>
                    <a:pt x="0" y="313639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0414741" y="214884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10552854" y="2261108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 b="1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284628" y="3007359"/>
            <a:ext cx="7181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Recruiters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9770215" y="4020311"/>
            <a:ext cx="1750060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49225" marR="5080" indent="-136525">
              <a:lnSpc>
                <a:spcPts val="1200"/>
              </a:lnSpc>
              <a:spcBef>
                <a:spcPts val="240"/>
              </a:spcBef>
            </a:pP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Access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early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talent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with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evidence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beyond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resumes.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32816" y="5297423"/>
            <a:ext cx="11326495" cy="826135"/>
            <a:chOff x="432816" y="5297423"/>
            <a:chExt cx="11326495" cy="826135"/>
          </a:xfrm>
        </p:grpSpPr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2816" y="5297423"/>
              <a:ext cx="11326368" cy="826007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02920" y="5349240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621796"/>
                  </a:lnTo>
                  <a:lnTo>
                    <a:pt x="5029" y="646709"/>
                  </a:lnTo>
                  <a:lnTo>
                    <a:pt x="18746" y="667053"/>
                  </a:lnTo>
                  <a:lnTo>
                    <a:pt x="39090" y="680770"/>
                  </a:lnTo>
                  <a:lnTo>
                    <a:pt x="64003" y="685799"/>
                  </a:lnTo>
                  <a:lnTo>
                    <a:pt x="11121852" y="685799"/>
                  </a:lnTo>
                  <a:lnTo>
                    <a:pt x="11146765" y="680770"/>
                  </a:lnTo>
                  <a:lnTo>
                    <a:pt x="11167109" y="667053"/>
                  </a:lnTo>
                  <a:lnTo>
                    <a:pt x="11180825" y="646709"/>
                  </a:lnTo>
                  <a:lnTo>
                    <a:pt x="11185855" y="62179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02920" y="5349240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621796"/>
                  </a:lnTo>
                  <a:lnTo>
                    <a:pt x="11180825" y="646709"/>
                  </a:lnTo>
                  <a:lnTo>
                    <a:pt x="11167109" y="667053"/>
                  </a:lnTo>
                  <a:lnTo>
                    <a:pt x="11146765" y="680770"/>
                  </a:lnTo>
                  <a:lnTo>
                    <a:pt x="11121852" y="685800"/>
                  </a:lnTo>
                  <a:lnTo>
                    <a:pt x="64003" y="685800"/>
                  </a:lnTo>
                  <a:lnTo>
                    <a:pt x="39090" y="680770"/>
                  </a:lnTo>
                  <a:lnTo>
                    <a:pt x="18746" y="667053"/>
                  </a:lnTo>
                  <a:lnTo>
                    <a:pt x="5029" y="646709"/>
                  </a:lnTo>
                  <a:lnTo>
                    <a:pt x="0" y="62179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718819" y="5570728"/>
            <a:ext cx="544385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Design</a:t>
            </a:r>
            <a:r>
              <a:rPr dirty="0" sz="13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principle: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solve</a:t>
            </a:r>
            <a:r>
              <a:rPr dirty="0" sz="13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one</a:t>
            </a:r>
            <a:r>
              <a:rPr dirty="0" sz="13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concrete</a:t>
            </a:r>
            <a:r>
              <a:rPr dirty="0" sz="1300" spc="-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job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for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each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side;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let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graph</a:t>
            </a: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 connect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them.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1560823" y="6587117"/>
            <a:ext cx="139700" cy="1651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900" spc="-25">
                <a:solidFill>
                  <a:srgbClr val="6E7A7C"/>
                </a:solidFill>
                <a:latin typeface="Calibri"/>
                <a:cs typeface="Calibri"/>
              </a:rPr>
              <a:t>07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4027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0" b="1">
                <a:solidFill>
                  <a:srgbClr val="B4862A"/>
                </a:solidFill>
                <a:latin typeface="Calibri"/>
                <a:cs typeface="Calibri"/>
              </a:rPr>
              <a:t>VI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39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&amp;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M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T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R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Trust</a:t>
            </a:r>
            <a:r>
              <a:rPr dirty="0" spc="-85"/>
              <a:t> </a:t>
            </a:r>
            <a:r>
              <a:rPr dirty="0"/>
              <a:t>Is</a:t>
            </a:r>
            <a:r>
              <a:rPr dirty="0" spc="-90"/>
              <a:t> </a:t>
            </a:r>
            <a:r>
              <a:rPr dirty="0"/>
              <a:t>Measured</a:t>
            </a:r>
            <a:r>
              <a:rPr dirty="0" spc="-80"/>
              <a:t> </a:t>
            </a:r>
            <a:r>
              <a:rPr dirty="0"/>
              <a:t>by</a:t>
            </a:r>
            <a:r>
              <a:rPr dirty="0" spc="-85"/>
              <a:t> </a:t>
            </a:r>
            <a:r>
              <a:rPr dirty="0" spc="-25"/>
              <a:t>Verified</a:t>
            </a:r>
            <a:r>
              <a:rPr dirty="0" spc="-80"/>
              <a:t> </a:t>
            </a:r>
            <a:r>
              <a:rPr dirty="0" spc="-10"/>
              <a:t>Contributions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1954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Vision: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default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contribution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graph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for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India's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early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talent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90219" y="1895347"/>
            <a:ext cx="102057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Every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student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should</a:t>
            </a:r>
            <a:r>
              <a:rPr dirty="0" sz="1200" spc="-4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be</a:t>
            </a:r>
            <a:r>
              <a:rPr dirty="0" sz="1200" spc="-2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able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to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convert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learning,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sharing,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helping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into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trusted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reputation</a:t>
            </a:r>
            <a:r>
              <a:rPr dirty="0" sz="1200" spc="-4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—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every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opportunity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provider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should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be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able</a:t>
            </a:r>
            <a:r>
              <a:rPr dirty="0" sz="1200" spc="-2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to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discover</a:t>
            </a:r>
            <a:r>
              <a:rPr dirty="0" sz="1200" spc="-30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2A2E31"/>
                </a:solidFill>
                <a:latin typeface="Calibri"/>
                <a:cs typeface="Calibri"/>
              </a:rPr>
              <a:t>that</a:t>
            </a:r>
            <a:r>
              <a:rPr dirty="0" sz="1200" spc="-35" i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2A2E31"/>
                </a:solidFill>
                <a:latin typeface="Calibri"/>
                <a:cs typeface="Calibri"/>
              </a:rPr>
              <a:t>signal.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2816" y="2371344"/>
            <a:ext cx="11326495" cy="1374775"/>
            <a:chOff x="432816" y="2371344"/>
            <a:chExt cx="11326495" cy="137477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2371344"/>
              <a:ext cx="11326368" cy="13746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2920" y="2423160"/>
              <a:ext cx="11186160" cy="1234440"/>
            </a:xfrm>
            <a:custGeom>
              <a:avLst/>
              <a:gdLst/>
              <a:ahLst/>
              <a:cxnLst/>
              <a:rect l="l" t="t" r="r" b="b"/>
              <a:pathLst>
                <a:path w="11186160" h="1234439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1170435"/>
                  </a:lnTo>
                  <a:lnTo>
                    <a:pt x="5029" y="1195349"/>
                  </a:lnTo>
                  <a:lnTo>
                    <a:pt x="18746" y="1215693"/>
                  </a:lnTo>
                  <a:lnTo>
                    <a:pt x="39090" y="1229410"/>
                  </a:lnTo>
                  <a:lnTo>
                    <a:pt x="64003" y="1234439"/>
                  </a:lnTo>
                  <a:lnTo>
                    <a:pt x="11121852" y="1234439"/>
                  </a:lnTo>
                  <a:lnTo>
                    <a:pt x="11146765" y="1229410"/>
                  </a:lnTo>
                  <a:lnTo>
                    <a:pt x="11167109" y="1215693"/>
                  </a:lnTo>
                  <a:lnTo>
                    <a:pt x="11180825" y="1195349"/>
                  </a:lnTo>
                  <a:lnTo>
                    <a:pt x="11185855" y="1170435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02920" y="2423160"/>
              <a:ext cx="11186160" cy="1234440"/>
            </a:xfrm>
            <a:custGeom>
              <a:avLst/>
              <a:gdLst/>
              <a:ahLst/>
              <a:cxnLst/>
              <a:rect l="l" t="t" r="r" b="b"/>
              <a:pathLst>
                <a:path w="11186160" h="1234439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1170437"/>
                  </a:lnTo>
                  <a:lnTo>
                    <a:pt x="11180825" y="1195349"/>
                  </a:lnTo>
                  <a:lnTo>
                    <a:pt x="11167109" y="1215694"/>
                  </a:lnTo>
                  <a:lnTo>
                    <a:pt x="11146765" y="1229410"/>
                  </a:lnTo>
                  <a:lnTo>
                    <a:pt x="11121852" y="1234440"/>
                  </a:lnTo>
                  <a:lnTo>
                    <a:pt x="64003" y="1234440"/>
                  </a:lnTo>
                  <a:lnTo>
                    <a:pt x="39090" y="1229410"/>
                  </a:lnTo>
                  <a:lnTo>
                    <a:pt x="18746" y="1215694"/>
                  </a:lnTo>
                  <a:lnTo>
                    <a:pt x="5029" y="1195349"/>
                  </a:lnTo>
                  <a:lnTo>
                    <a:pt x="0" y="1170437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1B5E5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55980" y="2633471"/>
            <a:ext cx="16713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0" b="1">
                <a:solidFill>
                  <a:srgbClr val="F3E8D2"/>
                </a:solidFill>
                <a:latin typeface="Calibri"/>
                <a:cs typeface="Calibri"/>
              </a:rPr>
              <a:t>NO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R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T</a:t>
            </a:r>
            <a:r>
              <a:rPr dirty="0" sz="1100" spc="-4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H</a:t>
            </a:r>
            <a:r>
              <a:rPr dirty="0" sz="1100" spc="39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T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A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R</a:t>
            </a:r>
            <a:r>
              <a:rPr dirty="0" sz="1100" spc="39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M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E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T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R</a:t>
            </a:r>
            <a:r>
              <a:rPr dirty="0" sz="1100" spc="-4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I</a:t>
            </a:r>
            <a:r>
              <a:rPr dirty="0" sz="1100" spc="-6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5980" y="3005835"/>
            <a:ext cx="598487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20" b="1">
                <a:solidFill>
                  <a:srgbClr val="FFFFFF"/>
                </a:solidFill>
                <a:latin typeface="Cambria"/>
                <a:cs typeface="Cambria"/>
              </a:rPr>
              <a:t>Verified</a:t>
            </a:r>
            <a:r>
              <a:rPr dirty="0" sz="2200" spc="-6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mbria"/>
                <a:cs typeface="Cambria"/>
              </a:rPr>
              <a:t>contribution</a:t>
            </a:r>
            <a:r>
              <a:rPr dirty="0" sz="2200" spc="-6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200" spc="-10" b="1">
                <a:solidFill>
                  <a:srgbClr val="FFFFFF"/>
                </a:solidFill>
                <a:latin typeface="Cambria"/>
                <a:cs typeface="Cambria"/>
              </a:rPr>
              <a:t>events</a:t>
            </a:r>
            <a:r>
              <a:rPr dirty="0" sz="2200" spc="-5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200" b="1">
                <a:solidFill>
                  <a:srgbClr val="FFFFFF"/>
                </a:solidFill>
                <a:latin typeface="Cambria"/>
                <a:cs typeface="Cambria"/>
              </a:rPr>
              <a:t>per</a:t>
            </a:r>
            <a:r>
              <a:rPr dirty="0" sz="2200" spc="-5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200" spc="-10" b="1">
                <a:solidFill>
                  <a:srgbClr val="FFFFFF"/>
                </a:solidFill>
                <a:latin typeface="Cambria"/>
                <a:cs typeface="Cambria"/>
              </a:rPr>
              <a:t>active</a:t>
            </a:r>
            <a:r>
              <a:rPr dirty="0" sz="2200" spc="-6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200" spc="-10" b="1">
                <a:solidFill>
                  <a:srgbClr val="FFFFFF"/>
                </a:solidFill>
                <a:latin typeface="Cambria"/>
                <a:cs typeface="Cambria"/>
              </a:rPr>
              <a:t>campus</a:t>
            </a:r>
            <a:endParaRPr sz="2200">
              <a:latin typeface="Cambria"/>
              <a:cs typeface="Cambr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2816" y="3925823"/>
            <a:ext cx="2798445" cy="1329055"/>
            <a:chOff x="432816" y="3925823"/>
            <a:chExt cx="2798445" cy="132905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2816" y="3925823"/>
              <a:ext cx="2798064" cy="132892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2920" y="3977639"/>
              <a:ext cx="2659380" cy="1188720"/>
            </a:xfrm>
            <a:custGeom>
              <a:avLst/>
              <a:gdLst/>
              <a:ahLst/>
              <a:cxnLst/>
              <a:rect l="l" t="t" r="r" b="b"/>
              <a:pathLst>
                <a:path w="2659380" h="1188720">
                  <a:moveTo>
                    <a:pt x="2595290" y="0"/>
                  </a:moveTo>
                  <a:lnTo>
                    <a:pt x="64013" y="0"/>
                  </a:lnTo>
                  <a:lnTo>
                    <a:pt x="39096" y="5030"/>
                  </a:lnTo>
                  <a:lnTo>
                    <a:pt x="18749" y="18749"/>
                  </a:lnTo>
                  <a:lnTo>
                    <a:pt x="5030" y="39096"/>
                  </a:lnTo>
                  <a:lnTo>
                    <a:pt x="0" y="64013"/>
                  </a:lnTo>
                  <a:lnTo>
                    <a:pt x="0" y="1124705"/>
                  </a:lnTo>
                  <a:lnTo>
                    <a:pt x="5030" y="1149622"/>
                  </a:lnTo>
                  <a:lnTo>
                    <a:pt x="18749" y="1169970"/>
                  </a:lnTo>
                  <a:lnTo>
                    <a:pt x="39096" y="1183689"/>
                  </a:lnTo>
                  <a:lnTo>
                    <a:pt x="64013" y="1188720"/>
                  </a:lnTo>
                  <a:lnTo>
                    <a:pt x="2595290" y="1188720"/>
                  </a:lnTo>
                  <a:lnTo>
                    <a:pt x="2620207" y="1183689"/>
                  </a:lnTo>
                  <a:lnTo>
                    <a:pt x="2640554" y="1169970"/>
                  </a:lnTo>
                  <a:lnTo>
                    <a:pt x="2654273" y="1149622"/>
                  </a:lnTo>
                  <a:lnTo>
                    <a:pt x="2659303" y="1124705"/>
                  </a:lnTo>
                  <a:lnTo>
                    <a:pt x="2659303" y="64013"/>
                  </a:lnTo>
                  <a:lnTo>
                    <a:pt x="2654273" y="39096"/>
                  </a:lnTo>
                  <a:lnTo>
                    <a:pt x="2640554" y="18749"/>
                  </a:lnTo>
                  <a:lnTo>
                    <a:pt x="2620207" y="5030"/>
                  </a:lnTo>
                  <a:lnTo>
                    <a:pt x="2595290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02920" y="3977639"/>
              <a:ext cx="2659380" cy="1188720"/>
            </a:xfrm>
            <a:custGeom>
              <a:avLst/>
              <a:gdLst/>
              <a:ahLst/>
              <a:cxnLst/>
              <a:rect l="l" t="t" r="r" b="b"/>
              <a:pathLst>
                <a:path w="2659380" h="1188720">
                  <a:moveTo>
                    <a:pt x="0" y="64013"/>
                  </a:moveTo>
                  <a:lnTo>
                    <a:pt x="5030" y="39096"/>
                  </a:lnTo>
                  <a:lnTo>
                    <a:pt x="18749" y="18749"/>
                  </a:lnTo>
                  <a:lnTo>
                    <a:pt x="39096" y="5030"/>
                  </a:lnTo>
                  <a:lnTo>
                    <a:pt x="64013" y="0"/>
                  </a:lnTo>
                  <a:lnTo>
                    <a:pt x="2595291" y="0"/>
                  </a:lnTo>
                  <a:lnTo>
                    <a:pt x="2620207" y="5030"/>
                  </a:lnTo>
                  <a:lnTo>
                    <a:pt x="2640554" y="18749"/>
                  </a:lnTo>
                  <a:lnTo>
                    <a:pt x="2654273" y="39096"/>
                  </a:lnTo>
                  <a:lnTo>
                    <a:pt x="2659304" y="64013"/>
                  </a:lnTo>
                  <a:lnTo>
                    <a:pt x="2659304" y="1124706"/>
                  </a:lnTo>
                  <a:lnTo>
                    <a:pt x="2654273" y="1149623"/>
                  </a:lnTo>
                  <a:lnTo>
                    <a:pt x="2640554" y="1169970"/>
                  </a:lnTo>
                  <a:lnTo>
                    <a:pt x="2620207" y="1183689"/>
                  </a:lnTo>
                  <a:lnTo>
                    <a:pt x="2595291" y="1188720"/>
                  </a:lnTo>
                  <a:lnTo>
                    <a:pt x="64013" y="1188720"/>
                  </a:lnTo>
                  <a:lnTo>
                    <a:pt x="39096" y="1183689"/>
                  </a:lnTo>
                  <a:lnTo>
                    <a:pt x="18749" y="1169970"/>
                  </a:lnTo>
                  <a:lnTo>
                    <a:pt x="5030" y="1149623"/>
                  </a:lnTo>
                  <a:lnTo>
                    <a:pt x="0" y="1124706"/>
                  </a:lnTo>
                  <a:lnTo>
                    <a:pt x="0" y="6401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85800" y="4160519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59" h="365760">
                  <a:moveTo>
                    <a:pt x="182880" y="0"/>
                  </a:moveTo>
                  <a:lnTo>
                    <a:pt x="134263" y="6532"/>
                  </a:lnTo>
                  <a:lnTo>
                    <a:pt x="90576" y="24968"/>
                  </a:lnTo>
                  <a:lnTo>
                    <a:pt x="53564" y="53564"/>
                  </a:lnTo>
                  <a:lnTo>
                    <a:pt x="24968" y="90576"/>
                  </a:lnTo>
                  <a:lnTo>
                    <a:pt x="6532" y="134263"/>
                  </a:lnTo>
                  <a:lnTo>
                    <a:pt x="0" y="182879"/>
                  </a:lnTo>
                  <a:lnTo>
                    <a:pt x="6532" y="231496"/>
                  </a:lnTo>
                  <a:lnTo>
                    <a:pt x="24968" y="275183"/>
                  </a:lnTo>
                  <a:lnTo>
                    <a:pt x="53564" y="312195"/>
                  </a:lnTo>
                  <a:lnTo>
                    <a:pt x="90576" y="340791"/>
                  </a:lnTo>
                  <a:lnTo>
                    <a:pt x="134263" y="359227"/>
                  </a:lnTo>
                  <a:lnTo>
                    <a:pt x="182880" y="365759"/>
                  </a:lnTo>
                  <a:lnTo>
                    <a:pt x="231496" y="359227"/>
                  </a:lnTo>
                  <a:lnTo>
                    <a:pt x="275183" y="340791"/>
                  </a:lnTo>
                  <a:lnTo>
                    <a:pt x="312195" y="312195"/>
                  </a:lnTo>
                  <a:lnTo>
                    <a:pt x="340791" y="275183"/>
                  </a:lnTo>
                  <a:lnTo>
                    <a:pt x="359227" y="231496"/>
                  </a:lnTo>
                  <a:lnTo>
                    <a:pt x="365759" y="182879"/>
                  </a:lnTo>
                  <a:lnTo>
                    <a:pt x="359227" y="134263"/>
                  </a:lnTo>
                  <a:lnTo>
                    <a:pt x="340791" y="90576"/>
                  </a:lnTo>
                  <a:lnTo>
                    <a:pt x="312195" y="53564"/>
                  </a:lnTo>
                  <a:lnTo>
                    <a:pt x="275183" y="24968"/>
                  </a:lnTo>
                  <a:lnTo>
                    <a:pt x="231496" y="6532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817085" y="4227067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6019" y="4217416"/>
            <a:ext cx="70231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Activation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3100" y="4761484"/>
            <a:ext cx="13385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First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contribution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276600" y="3925823"/>
            <a:ext cx="2798445" cy="1329055"/>
            <a:chOff x="3276600" y="3925823"/>
            <a:chExt cx="2798445" cy="1329055"/>
          </a:xfrm>
        </p:grpSpPr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76600" y="3925823"/>
              <a:ext cx="2798064" cy="132892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345103" y="3977639"/>
              <a:ext cx="2659380" cy="1188720"/>
            </a:xfrm>
            <a:custGeom>
              <a:avLst/>
              <a:gdLst/>
              <a:ahLst/>
              <a:cxnLst/>
              <a:rect l="l" t="t" r="r" b="b"/>
              <a:pathLst>
                <a:path w="2659379" h="1188720">
                  <a:moveTo>
                    <a:pt x="2595290" y="0"/>
                  </a:moveTo>
                  <a:lnTo>
                    <a:pt x="64014" y="0"/>
                  </a:lnTo>
                  <a:lnTo>
                    <a:pt x="39097" y="5030"/>
                  </a:lnTo>
                  <a:lnTo>
                    <a:pt x="18749" y="18749"/>
                  </a:lnTo>
                  <a:lnTo>
                    <a:pt x="5030" y="39096"/>
                  </a:lnTo>
                  <a:lnTo>
                    <a:pt x="0" y="64013"/>
                  </a:lnTo>
                  <a:lnTo>
                    <a:pt x="0" y="1124705"/>
                  </a:lnTo>
                  <a:lnTo>
                    <a:pt x="5030" y="1149622"/>
                  </a:lnTo>
                  <a:lnTo>
                    <a:pt x="18749" y="1169970"/>
                  </a:lnTo>
                  <a:lnTo>
                    <a:pt x="39097" y="1183689"/>
                  </a:lnTo>
                  <a:lnTo>
                    <a:pt x="64014" y="1188720"/>
                  </a:lnTo>
                  <a:lnTo>
                    <a:pt x="2595290" y="1188720"/>
                  </a:lnTo>
                  <a:lnTo>
                    <a:pt x="2620207" y="1183689"/>
                  </a:lnTo>
                  <a:lnTo>
                    <a:pt x="2640555" y="1169970"/>
                  </a:lnTo>
                  <a:lnTo>
                    <a:pt x="2654273" y="1149622"/>
                  </a:lnTo>
                  <a:lnTo>
                    <a:pt x="2659303" y="1124705"/>
                  </a:lnTo>
                  <a:lnTo>
                    <a:pt x="2659303" y="64013"/>
                  </a:lnTo>
                  <a:lnTo>
                    <a:pt x="2654273" y="39096"/>
                  </a:lnTo>
                  <a:lnTo>
                    <a:pt x="2640555" y="18749"/>
                  </a:lnTo>
                  <a:lnTo>
                    <a:pt x="2620207" y="5030"/>
                  </a:lnTo>
                  <a:lnTo>
                    <a:pt x="2595290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345103" y="3977639"/>
              <a:ext cx="2659380" cy="1188720"/>
            </a:xfrm>
            <a:custGeom>
              <a:avLst/>
              <a:gdLst/>
              <a:ahLst/>
              <a:cxnLst/>
              <a:rect l="l" t="t" r="r" b="b"/>
              <a:pathLst>
                <a:path w="2659379" h="1188720">
                  <a:moveTo>
                    <a:pt x="0" y="64013"/>
                  </a:moveTo>
                  <a:lnTo>
                    <a:pt x="5030" y="39096"/>
                  </a:lnTo>
                  <a:lnTo>
                    <a:pt x="18749" y="18749"/>
                  </a:lnTo>
                  <a:lnTo>
                    <a:pt x="39096" y="5030"/>
                  </a:lnTo>
                  <a:lnTo>
                    <a:pt x="64013" y="0"/>
                  </a:lnTo>
                  <a:lnTo>
                    <a:pt x="2595291" y="0"/>
                  </a:lnTo>
                  <a:lnTo>
                    <a:pt x="2620207" y="5030"/>
                  </a:lnTo>
                  <a:lnTo>
                    <a:pt x="2640554" y="18749"/>
                  </a:lnTo>
                  <a:lnTo>
                    <a:pt x="2654273" y="39096"/>
                  </a:lnTo>
                  <a:lnTo>
                    <a:pt x="2659304" y="64013"/>
                  </a:lnTo>
                  <a:lnTo>
                    <a:pt x="2659304" y="1124706"/>
                  </a:lnTo>
                  <a:lnTo>
                    <a:pt x="2654273" y="1149623"/>
                  </a:lnTo>
                  <a:lnTo>
                    <a:pt x="2640554" y="1169970"/>
                  </a:lnTo>
                  <a:lnTo>
                    <a:pt x="2620207" y="1183689"/>
                  </a:lnTo>
                  <a:lnTo>
                    <a:pt x="2595291" y="1188720"/>
                  </a:lnTo>
                  <a:lnTo>
                    <a:pt x="64013" y="1188720"/>
                  </a:lnTo>
                  <a:lnTo>
                    <a:pt x="39096" y="1183689"/>
                  </a:lnTo>
                  <a:lnTo>
                    <a:pt x="18749" y="1169970"/>
                  </a:lnTo>
                  <a:lnTo>
                    <a:pt x="5030" y="1149623"/>
                  </a:lnTo>
                  <a:lnTo>
                    <a:pt x="0" y="1124706"/>
                  </a:lnTo>
                  <a:lnTo>
                    <a:pt x="0" y="6401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3527983" y="4160519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60" h="365760">
                  <a:moveTo>
                    <a:pt x="182880" y="0"/>
                  </a:moveTo>
                  <a:lnTo>
                    <a:pt x="134263" y="6532"/>
                  </a:lnTo>
                  <a:lnTo>
                    <a:pt x="90576" y="24968"/>
                  </a:lnTo>
                  <a:lnTo>
                    <a:pt x="53564" y="53564"/>
                  </a:lnTo>
                  <a:lnTo>
                    <a:pt x="24968" y="90576"/>
                  </a:lnTo>
                  <a:lnTo>
                    <a:pt x="6532" y="134263"/>
                  </a:lnTo>
                  <a:lnTo>
                    <a:pt x="0" y="182879"/>
                  </a:lnTo>
                  <a:lnTo>
                    <a:pt x="6532" y="231496"/>
                  </a:lnTo>
                  <a:lnTo>
                    <a:pt x="24968" y="275183"/>
                  </a:lnTo>
                  <a:lnTo>
                    <a:pt x="53564" y="312195"/>
                  </a:lnTo>
                  <a:lnTo>
                    <a:pt x="90576" y="340791"/>
                  </a:lnTo>
                  <a:lnTo>
                    <a:pt x="134263" y="359227"/>
                  </a:lnTo>
                  <a:lnTo>
                    <a:pt x="182880" y="365759"/>
                  </a:lnTo>
                  <a:lnTo>
                    <a:pt x="231496" y="359227"/>
                  </a:lnTo>
                  <a:lnTo>
                    <a:pt x="275183" y="340791"/>
                  </a:lnTo>
                  <a:lnTo>
                    <a:pt x="312195" y="312195"/>
                  </a:lnTo>
                  <a:lnTo>
                    <a:pt x="340791" y="275183"/>
                  </a:lnTo>
                  <a:lnTo>
                    <a:pt x="359227" y="231496"/>
                  </a:lnTo>
                  <a:lnTo>
                    <a:pt x="365760" y="182879"/>
                  </a:lnTo>
                  <a:lnTo>
                    <a:pt x="359227" y="134263"/>
                  </a:lnTo>
                  <a:lnTo>
                    <a:pt x="340791" y="90576"/>
                  </a:lnTo>
                  <a:lnTo>
                    <a:pt x="312195" y="53564"/>
                  </a:lnTo>
                  <a:lnTo>
                    <a:pt x="275183" y="24968"/>
                  </a:lnTo>
                  <a:lnTo>
                    <a:pt x="231496" y="6532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3659270" y="4227067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018203" y="4217416"/>
            <a:ext cx="84074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Engagement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515283" y="4761484"/>
            <a:ext cx="14122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Weekly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active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contributors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117335" y="3925823"/>
            <a:ext cx="2798445" cy="1329055"/>
            <a:chOff x="6117335" y="3925823"/>
            <a:chExt cx="2798445" cy="1329055"/>
          </a:xfrm>
        </p:grpSpPr>
        <p:pic>
          <p:nvPicPr>
            <p:cNvPr id="29" name="object 2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7335" y="3925823"/>
              <a:ext cx="2798064" cy="132892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187287" y="3977639"/>
              <a:ext cx="2659380" cy="1188720"/>
            </a:xfrm>
            <a:custGeom>
              <a:avLst/>
              <a:gdLst/>
              <a:ahLst/>
              <a:cxnLst/>
              <a:rect l="l" t="t" r="r" b="b"/>
              <a:pathLst>
                <a:path w="2659379" h="1188720">
                  <a:moveTo>
                    <a:pt x="2595290" y="0"/>
                  </a:moveTo>
                  <a:lnTo>
                    <a:pt x="64013" y="0"/>
                  </a:lnTo>
                  <a:lnTo>
                    <a:pt x="39096" y="5030"/>
                  </a:lnTo>
                  <a:lnTo>
                    <a:pt x="18749" y="18749"/>
                  </a:lnTo>
                  <a:lnTo>
                    <a:pt x="5030" y="39096"/>
                  </a:lnTo>
                  <a:lnTo>
                    <a:pt x="0" y="64013"/>
                  </a:lnTo>
                  <a:lnTo>
                    <a:pt x="0" y="1124705"/>
                  </a:lnTo>
                  <a:lnTo>
                    <a:pt x="5030" y="1149622"/>
                  </a:lnTo>
                  <a:lnTo>
                    <a:pt x="18749" y="1169970"/>
                  </a:lnTo>
                  <a:lnTo>
                    <a:pt x="39096" y="1183689"/>
                  </a:lnTo>
                  <a:lnTo>
                    <a:pt x="64013" y="1188720"/>
                  </a:lnTo>
                  <a:lnTo>
                    <a:pt x="2595290" y="1188720"/>
                  </a:lnTo>
                  <a:lnTo>
                    <a:pt x="2620207" y="1183689"/>
                  </a:lnTo>
                  <a:lnTo>
                    <a:pt x="2640554" y="1169970"/>
                  </a:lnTo>
                  <a:lnTo>
                    <a:pt x="2654273" y="1149622"/>
                  </a:lnTo>
                  <a:lnTo>
                    <a:pt x="2659303" y="1124705"/>
                  </a:lnTo>
                  <a:lnTo>
                    <a:pt x="2659303" y="64013"/>
                  </a:lnTo>
                  <a:lnTo>
                    <a:pt x="2654273" y="39096"/>
                  </a:lnTo>
                  <a:lnTo>
                    <a:pt x="2640554" y="18749"/>
                  </a:lnTo>
                  <a:lnTo>
                    <a:pt x="2620207" y="5030"/>
                  </a:lnTo>
                  <a:lnTo>
                    <a:pt x="2595290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187287" y="3977639"/>
              <a:ext cx="2659380" cy="1188720"/>
            </a:xfrm>
            <a:custGeom>
              <a:avLst/>
              <a:gdLst/>
              <a:ahLst/>
              <a:cxnLst/>
              <a:rect l="l" t="t" r="r" b="b"/>
              <a:pathLst>
                <a:path w="2659379" h="1188720">
                  <a:moveTo>
                    <a:pt x="0" y="64013"/>
                  </a:moveTo>
                  <a:lnTo>
                    <a:pt x="5030" y="39096"/>
                  </a:lnTo>
                  <a:lnTo>
                    <a:pt x="18749" y="18749"/>
                  </a:lnTo>
                  <a:lnTo>
                    <a:pt x="39096" y="5030"/>
                  </a:lnTo>
                  <a:lnTo>
                    <a:pt x="64013" y="0"/>
                  </a:lnTo>
                  <a:lnTo>
                    <a:pt x="2595291" y="0"/>
                  </a:lnTo>
                  <a:lnTo>
                    <a:pt x="2620207" y="5030"/>
                  </a:lnTo>
                  <a:lnTo>
                    <a:pt x="2640554" y="18749"/>
                  </a:lnTo>
                  <a:lnTo>
                    <a:pt x="2654273" y="39096"/>
                  </a:lnTo>
                  <a:lnTo>
                    <a:pt x="2659304" y="64013"/>
                  </a:lnTo>
                  <a:lnTo>
                    <a:pt x="2659304" y="1124706"/>
                  </a:lnTo>
                  <a:lnTo>
                    <a:pt x="2654273" y="1149623"/>
                  </a:lnTo>
                  <a:lnTo>
                    <a:pt x="2640554" y="1169970"/>
                  </a:lnTo>
                  <a:lnTo>
                    <a:pt x="2620207" y="1183689"/>
                  </a:lnTo>
                  <a:lnTo>
                    <a:pt x="2595291" y="1188720"/>
                  </a:lnTo>
                  <a:lnTo>
                    <a:pt x="64013" y="1188720"/>
                  </a:lnTo>
                  <a:lnTo>
                    <a:pt x="39096" y="1183689"/>
                  </a:lnTo>
                  <a:lnTo>
                    <a:pt x="18749" y="1169970"/>
                  </a:lnTo>
                  <a:lnTo>
                    <a:pt x="5030" y="1149623"/>
                  </a:lnTo>
                  <a:lnTo>
                    <a:pt x="0" y="1124706"/>
                  </a:lnTo>
                  <a:lnTo>
                    <a:pt x="0" y="6401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370167" y="4160519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59" h="365760">
                  <a:moveTo>
                    <a:pt x="182880" y="0"/>
                  </a:moveTo>
                  <a:lnTo>
                    <a:pt x="134263" y="6532"/>
                  </a:lnTo>
                  <a:lnTo>
                    <a:pt x="90576" y="24968"/>
                  </a:lnTo>
                  <a:lnTo>
                    <a:pt x="53564" y="53564"/>
                  </a:lnTo>
                  <a:lnTo>
                    <a:pt x="24968" y="90576"/>
                  </a:lnTo>
                  <a:lnTo>
                    <a:pt x="6532" y="134263"/>
                  </a:lnTo>
                  <a:lnTo>
                    <a:pt x="0" y="182879"/>
                  </a:lnTo>
                  <a:lnTo>
                    <a:pt x="6532" y="231496"/>
                  </a:lnTo>
                  <a:lnTo>
                    <a:pt x="24968" y="275183"/>
                  </a:lnTo>
                  <a:lnTo>
                    <a:pt x="53564" y="312195"/>
                  </a:lnTo>
                  <a:lnTo>
                    <a:pt x="90576" y="340791"/>
                  </a:lnTo>
                  <a:lnTo>
                    <a:pt x="134263" y="359227"/>
                  </a:lnTo>
                  <a:lnTo>
                    <a:pt x="182880" y="365759"/>
                  </a:lnTo>
                  <a:lnTo>
                    <a:pt x="231496" y="359227"/>
                  </a:lnTo>
                  <a:lnTo>
                    <a:pt x="275183" y="340791"/>
                  </a:lnTo>
                  <a:lnTo>
                    <a:pt x="312195" y="312195"/>
                  </a:lnTo>
                  <a:lnTo>
                    <a:pt x="340791" y="275183"/>
                  </a:lnTo>
                  <a:lnTo>
                    <a:pt x="359227" y="231496"/>
                  </a:lnTo>
                  <a:lnTo>
                    <a:pt x="365760" y="182879"/>
                  </a:lnTo>
                  <a:lnTo>
                    <a:pt x="359227" y="134263"/>
                  </a:lnTo>
                  <a:lnTo>
                    <a:pt x="340791" y="90576"/>
                  </a:lnTo>
                  <a:lnTo>
                    <a:pt x="312195" y="53564"/>
                  </a:lnTo>
                  <a:lnTo>
                    <a:pt x="275183" y="24968"/>
                  </a:lnTo>
                  <a:lnTo>
                    <a:pt x="231496" y="6532"/>
                  </a:lnTo>
                  <a:lnTo>
                    <a:pt x="18288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6501453" y="4227067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860387" y="4217416"/>
            <a:ext cx="6026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Liquidity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357467" y="4761484"/>
            <a:ext cx="14382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Book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/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resource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match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rate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8961119" y="3925823"/>
            <a:ext cx="2798445" cy="1329055"/>
            <a:chOff x="8961119" y="3925823"/>
            <a:chExt cx="2798445" cy="1329055"/>
          </a:xfrm>
        </p:grpSpPr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61119" y="3925823"/>
              <a:ext cx="2798064" cy="1328928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9029469" y="3977639"/>
              <a:ext cx="2659380" cy="1188720"/>
            </a:xfrm>
            <a:custGeom>
              <a:avLst/>
              <a:gdLst/>
              <a:ahLst/>
              <a:cxnLst/>
              <a:rect l="l" t="t" r="r" b="b"/>
              <a:pathLst>
                <a:path w="2659379" h="1188720">
                  <a:moveTo>
                    <a:pt x="2595290" y="0"/>
                  </a:moveTo>
                  <a:lnTo>
                    <a:pt x="64014" y="0"/>
                  </a:lnTo>
                  <a:lnTo>
                    <a:pt x="39097" y="5030"/>
                  </a:lnTo>
                  <a:lnTo>
                    <a:pt x="18749" y="18749"/>
                  </a:lnTo>
                  <a:lnTo>
                    <a:pt x="5030" y="39096"/>
                  </a:lnTo>
                  <a:lnTo>
                    <a:pt x="0" y="64013"/>
                  </a:lnTo>
                  <a:lnTo>
                    <a:pt x="0" y="1124705"/>
                  </a:lnTo>
                  <a:lnTo>
                    <a:pt x="5030" y="1149622"/>
                  </a:lnTo>
                  <a:lnTo>
                    <a:pt x="18749" y="1169970"/>
                  </a:lnTo>
                  <a:lnTo>
                    <a:pt x="39097" y="1183689"/>
                  </a:lnTo>
                  <a:lnTo>
                    <a:pt x="64014" y="1188720"/>
                  </a:lnTo>
                  <a:lnTo>
                    <a:pt x="2595290" y="1188720"/>
                  </a:lnTo>
                  <a:lnTo>
                    <a:pt x="2620208" y="1183689"/>
                  </a:lnTo>
                  <a:lnTo>
                    <a:pt x="2640555" y="1169970"/>
                  </a:lnTo>
                  <a:lnTo>
                    <a:pt x="2654274" y="1149622"/>
                  </a:lnTo>
                  <a:lnTo>
                    <a:pt x="2659305" y="1124705"/>
                  </a:lnTo>
                  <a:lnTo>
                    <a:pt x="2659305" y="64013"/>
                  </a:lnTo>
                  <a:lnTo>
                    <a:pt x="2654274" y="39096"/>
                  </a:lnTo>
                  <a:lnTo>
                    <a:pt x="2640555" y="18749"/>
                  </a:lnTo>
                  <a:lnTo>
                    <a:pt x="2620208" y="5030"/>
                  </a:lnTo>
                  <a:lnTo>
                    <a:pt x="2595290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9029469" y="3977639"/>
              <a:ext cx="2659380" cy="1188720"/>
            </a:xfrm>
            <a:custGeom>
              <a:avLst/>
              <a:gdLst/>
              <a:ahLst/>
              <a:cxnLst/>
              <a:rect l="l" t="t" r="r" b="b"/>
              <a:pathLst>
                <a:path w="2659379" h="1188720">
                  <a:moveTo>
                    <a:pt x="0" y="64013"/>
                  </a:moveTo>
                  <a:lnTo>
                    <a:pt x="5030" y="39096"/>
                  </a:lnTo>
                  <a:lnTo>
                    <a:pt x="18749" y="18749"/>
                  </a:lnTo>
                  <a:lnTo>
                    <a:pt x="39096" y="5030"/>
                  </a:lnTo>
                  <a:lnTo>
                    <a:pt x="64013" y="0"/>
                  </a:lnTo>
                  <a:lnTo>
                    <a:pt x="2595291" y="0"/>
                  </a:lnTo>
                  <a:lnTo>
                    <a:pt x="2620207" y="5030"/>
                  </a:lnTo>
                  <a:lnTo>
                    <a:pt x="2640554" y="18749"/>
                  </a:lnTo>
                  <a:lnTo>
                    <a:pt x="2654273" y="39096"/>
                  </a:lnTo>
                  <a:lnTo>
                    <a:pt x="2659304" y="64013"/>
                  </a:lnTo>
                  <a:lnTo>
                    <a:pt x="2659304" y="1124706"/>
                  </a:lnTo>
                  <a:lnTo>
                    <a:pt x="2654273" y="1149623"/>
                  </a:lnTo>
                  <a:lnTo>
                    <a:pt x="2640554" y="1169970"/>
                  </a:lnTo>
                  <a:lnTo>
                    <a:pt x="2620207" y="1183689"/>
                  </a:lnTo>
                  <a:lnTo>
                    <a:pt x="2595291" y="1188720"/>
                  </a:lnTo>
                  <a:lnTo>
                    <a:pt x="64013" y="1188720"/>
                  </a:lnTo>
                  <a:lnTo>
                    <a:pt x="39096" y="1183689"/>
                  </a:lnTo>
                  <a:lnTo>
                    <a:pt x="18749" y="1169970"/>
                  </a:lnTo>
                  <a:lnTo>
                    <a:pt x="5030" y="1149623"/>
                  </a:lnTo>
                  <a:lnTo>
                    <a:pt x="0" y="1124706"/>
                  </a:lnTo>
                  <a:lnTo>
                    <a:pt x="0" y="6401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212349" y="4160519"/>
              <a:ext cx="365760" cy="365760"/>
            </a:xfrm>
            <a:custGeom>
              <a:avLst/>
              <a:gdLst/>
              <a:ahLst/>
              <a:cxnLst/>
              <a:rect l="l" t="t" r="r" b="b"/>
              <a:pathLst>
                <a:path w="365759" h="365760">
                  <a:moveTo>
                    <a:pt x="182879" y="0"/>
                  </a:moveTo>
                  <a:lnTo>
                    <a:pt x="134263" y="6532"/>
                  </a:lnTo>
                  <a:lnTo>
                    <a:pt x="90576" y="24968"/>
                  </a:lnTo>
                  <a:lnTo>
                    <a:pt x="53564" y="53564"/>
                  </a:lnTo>
                  <a:lnTo>
                    <a:pt x="24968" y="90576"/>
                  </a:lnTo>
                  <a:lnTo>
                    <a:pt x="6532" y="134263"/>
                  </a:lnTo>
                  <a:lnTo>
                    <a:pt x="0" y="182879"/>
                  </a:lnTo>
                  <a:lnTo>
                    <a:pt x="6532" y="231496"/>
                  </a:lnTo>
                  <a:lnTo>
                    <a:pt x="24968" y="275183"/>
                  </a:lnTo>
                  <a:lnTo>
                    <a:pt x="53564" y="312195"/>
                  </a:lnTo>
                  <a:lnTo>
                    <a:pt x="90576" y="340791"/>
                  </a:lnTo>
                  <a:lnTo>
                    <a:pt x="134263" y="359227"/>
                  </a:lnTo>
                  <a:lnTo>
                    <a:pt x="182879" y="365759"/>
                  </a:lnTo>
                  <a:lnTo>
                    <a:pt x="231496" y="359227"/>
                  </a:lnTo>
                  <a:lnTo>
                    <a:pt x="275183" y="340791"/>
                  </a:lnTo>
                  <a:lnTo>
                    <a:pt x="312195" y="312195"/>
                  </a:lnTo>
                  <a:lnTo>
                    <a:pt x="340791" y="275183"/>
                  </a:lnTo>
                  <a:lnTo>
                    <a:pt x="359227" y="231496"/>
                  </a:lnTo>
                  <a:lnTo>
                    <a:pt x="365760" y="182879"/>
                  </a:lnTo>
                  <a:lnTo>
                    <a:pt x="359227" y="134263"/>
                  </a:lnTo>
                  <a:lnTo>
                    <a:pt x="340791" y="90576"/>
                  </a:lnTo>
                  <a:lnTo>
                    <a:pt x="312195" y="53564"/>
                  </a:lnTo>
                  <a:lnTo>
                    <a:pt x="275183" y="24968"/>
                  </a:lnTo>
                  <a:lnTo>
                    <a:pt x="231496" y="6532"/>
                  </a:lnTo>
                  <a:lnTo>
                    <a:pt x="182879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9343636" y="4227067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9702569" y="4217416"/>
            <a:ext cx="63627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Outcome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199650" y="4761484"/>
            <a:ext cx="13741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Mentor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/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recruiter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actions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32816" y="5388863"/>
            <a:ext cx="11326495" cy="826135"/>
            <a:chOff x="432816" y="5388863"/>
            <a:chExt cx="11326495" cy="826135"/>
          </a:xfrm>
        </p:grpSpPr>
        <p:pic>
          <p:nvPicPr>
            <p:cNvPr id="45" name="object 4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2816" y="5388863"/>
              <a:ext cx="11326368" cy="82600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502920" y="544067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621796"/>
                  </a:lnTo>
                  <a:lnTo>
                    <a:pt x="5029" y="646709"/>
                  </a:lnTo>
                  <a:lnTo>
                    <a:pt x="18746" y="667053"/>
                  </a:lnTo>
                  <a:lnTo>
                    <a:pt x="39090" y="680770"/>
                  </a:lnTo>
                  <a:lnTo>
                    <a:pt x="64003" y="685799"/>
                  </a:lnTo>
                  <a:lnTo>
                    <a:pt x="11121852" y="685799"/>
                  </a:lnTo>
                  <a:lnTo>
                    <a:pt x="11146765" y="680770"/>
                  </a:lnTo>
                  <a:lnTo>
                    <a:pt x="11167109" y="667053"/>
                  </a:lnTo>
                  <a:lnTo>
                    <a:pt x="11180825" y="646709"/>
                  </a:lnTo>
                  <a:lnTo>
                    <a:pt x="11185855" y="62179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502920" y="544067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621796"/>
                  </a:lnTo>
                  <a:lnTo>
                    <a:pt x="11180825" y="646709"/>
                  </a:lnTo>
                  <a:lnTo>
                    <a:pt x="11167109" y="667053"/>
                  </a:lnTo>
                  <a:lnTo>
                    <a:pt x="11146765" y="680770"/>
                  </a:lnTo>
                  <a:lnTo>
                    <a:pt x="11121852" y="685800"/>
                  </a:lnTo>
                  <a:lnTo>
                    <a:pt x="64003" y="685800"/>
                  </a:lnTo>
                  <a:lnTo>
                    <a:pt x="39090" y="680770"/>
                  </a:lnTo>
                  <a:lnTo>
                    <a:pt x="18746" y="667053"/>
                  </a:lnTo>
                  <a:lnTo>
                    <a:pt x="5029" y="646709"/>
                  </a:lnTo>
                  <a:lnTo>
                    <a:pt x="0" y="62179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718819" y="5665723"/>
            <a:ext cx="522795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Why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it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matters: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it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measures</a:t>
            </a:r>
            <a:r>
              <a:rPr dirty="0" sz="12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trust,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0E3A35"/>
                </a:solidFill>
                <a:latin typeface="Calibri"/>
                <a:cs typeface="Calibri"/>
              </a:rPr>
              <a:t>engagement,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and</a:t>
            </a:r>
            <a:r>
              <a:rPr dirty="0" sz="12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liquidity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—</a:t>
            </a:r>
            <a:r>
              <a:rPr dirty="0" sz="12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0E3A35"/>
                </a:solidFill>
                <a:latin typeface="Calibri"/>
                <a:cs typeface="Calibri"/>
              </a:rPr>
              <a:t>before</a:t>
            </a:r>
            <a:r>
              <a:rPr dirty="0" sz="12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0E3A35"/>
                </a:solidFill>
                <a:latin typeface="Calibri"/>
                <a:cs typeface="Calibri"/>
              </a:rPr>
              <a:t>monetization.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9" name="object 4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1560823" y="6587117"/>
            <a:ext cx="139700" cy="1651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900" spc="-25">
                <a:solidFill>
                  <a:srgbClr val="6E7A7C"/>
                </a:solidFill>
                <a:latin typeface="Calibri"/>
                <a:cs typeface="Calibri"/>
              </a:rPr>
              <a:t>08</a:t>
            </a:r>
            <a:endParaRPr sz="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1684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THE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U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100" b="1">
                <a:solidFill>
                  <a:srgbClr val="B4862A"/>
                </a:solidFill>
                <a:latin typeface="Calibri"/>
                <a:cs typeface="Calibri"/>
              </a:rPr>
              <a:t>TI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Certa</a:t>
            </a:r>
            <a:r>
              <a:rPr dirty="0" spc="-100"/>
              <a:t> </a:t>
            </a:r>
            <a:r>
              <a:rPr dirty="0"/>
              <a:t>Compounds</a:t>
            </a:r>
            <a:r>
              <a:rPr dirty="0" spc="-105"/>
              <a:t> </a:t>
            </a:r>
            <a:r>
              <a:rPr dirty="0" spc="-20"/>
              <a:t>Value</a:t>
            </a:r>
            <a:r>
              <a:rPr dirty="0" spc="-100"/>
              <a:t> </a:t>
            </a:r>
            <a:r>
              <a:rPr dirty="0" spc="-20"/>
              <a:t>Layer</a:t>
            </a:r>
            <a:r>
              <a:rPr dirty="0" spc="-100"/>
              <a:t> </a:t>
            </a:r>
            <a:r>
              <a:rPr dirty="0"/>
              <a:t>by</a:t>
            </a:r>
            <a:r>
              <a:rPr dirty="0" spc="-100"/>
              <a:t> </a:t>
            </a:r>
            <a:r>
              <a:rPr dirty="0" spc="-10"/>
              <a:t>Layer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0290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solution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is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six-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layer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system,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not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single-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feature app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8157" y="1778317"/>
            <a:ext cx="11195685" cy="576580"/>
            <a:chOff x="498157" y="1778317"/>
            <a:chExt cx="11195685" cy="576580"/>
          </a:xfrm>
        </p:grpSpPr>
        <p:sp>
          <p:nvSpPr>
            <p:cNvPr id="6" name="object 6"/>
            <p:cNvSpPr/>
            <p:nvPr/>
          </p:nvSpPr>
          <p:spPr>
            <a:xfrm>
              <a:off x="502919" y="1783079"/>
              <a:ext cx="11186160" cy="567055"/>
            </a:xfrm>
            <a:custGeom>
              <a:avLst/>
              <a:gdLst/>
              <a:ahLst/>
              <a:cxnLst/>
              <a:rect l="l" t="t" r="r" b="b"/>
              <a:pathLst>
                <a:path w="11186160" h="567055">
                  <a:moveTo>
                    <a:pt x="11130989" y="0"/>
                  </a:moveTo>
                  <a:lnTo>
                    <a:pt x="54865" y="0"/>
                  </a:lnTo>
                  <a:lnTo>
                    <a:pt x="33509" y="4311"/>
                  </a:lnTo>
                  <a:lnTo>
                    <a:pt x="16069" y="16069"/>
                  </a:lnTo>
                  <a:lnTo>
                    <a:pt x="4311" y="33509"/>
                  </a:lnTo>
                  <a:lnTo>
                    <a:pt x="0" y="54865"/>
                  </a:lnTo>
                  <a:lnTo>
                    <a:pt x="0" y="512062"/>
                  </a:lnTo>
                  <a:lnTo>
                    <a:pt x="4311" y="533418"/>
                  </a:lnTo>
                  <a:lnTo>
                    <a:pt x="16069" y="550858"/>
                  </a:lnTo>
                  <a:lnTo>
                    <a:pt x="33509" y="562616"/>
                  </a:lnTo>
                  <a:lnTo>
                    <a:pt x="54865" y="566928"/>
                  </a:lnTo>
                  <a:lnTo>
                    <a:pt x="11130989" y="566928"/>
                  </a:lnTo>
                  <a:lnTo>
                    <a:pt x="11152345" y="562616"/>
                  </a:lnTo>
                  <a:lnTo>
                    <a:pt x="11169785" y="550858"/>
                  </a:lnTo>
                  <a:lnTo>
                    <a:pt x="11181543" y="533418"/>
                  </a:lnTo>
                  <a:lnTo>
                    <a:pt x="11185855" y="512062"/>
                  </a:lnTo>
                  <a:lnTo>
                    <a:pt x="11185855" y="54865"/>
                  </a:lnTo>
                  <a:lnTo>
                    <a:pt x="11181543" y="33509"/>
                  </a:lnTo>
                  <a:lnTo>
                    <a:pt x="11169785" y="16069"/>
                  </a:lnTo>
                  <a:lnTo>
                    <a:pt x="11152345" y="4311"/>
                  </a:lnTo>
                  <a:lnTo>
                    <a:pt x="1113098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02919" y="1783079"/>
              <a:ext cx="11186160" cy="567055"/>
            </a:xfrm>
            <a:custGeom>
              <a:avLst/>
              <a:gdLst/>
              <a:ahLst/>
              <a:cxnLst/>
              <a:rect l="l" t="t" r="r" b="b"/>
              <a:pathLst>
                <a:path w="11186160" h="567055">
                  <a:moveTo>
                    <a:pt x="0" y="54865"/>
                  </a:move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5" y="0"/>
                  </a:lnTo>
                  <a:lnTo>
                    <a:pt x="11130990" y="0"/>
                  </a:lnTo>
                  <a:lnTo>
                    <a:pt x="11152346" y="4311"/>
                  </a:lnTo>
                  <a:lnTo>
                    <a:pt x="11169785" y="16069"/>
                  </a:lnTo>
                  <a:lnTo>
                    <a:pt x="11181543" y="33509"/>
                  </a:lnTo>
                  <a:lnTo>
                    <a:pt x="11185855" y="54865"/>
                  </a:lnTo>
                  <a:lnTo>
                    <a:pt x="11185855" y="512062"/>
                  </a:lnTo>
                  <a:lnTo>
                    <a:pt x="11181543" y="533418"/>
                  </a:lnTo>
                  <a:lnTo>
                    <a:pt x="11169785" y="550858"/>
                  </a:lnTo>
                  <a:lnTo>
                    <a:pt x="11152346" y="562616"/>
                  </a:lnTo>
                  <a:lnTo>
                    <a:pt x="11130990" y="566928"/>
                  </a:lnTo>
                  <a:lnTo>
                    <a:pt x="54865" y="566928"/>
                  </a:lnTo>
                  <a:lnTo>
                    <a:pt x="33509" y="562616"/>
                  </a:lnTo>
                  <a:lnTo>
                    <a:pt x="16069" y="550858"/>
                  </a:lnTo>
                  <a:lnTo>
                    <a:pt x="4311" y="533418"/>
                  </a:lnTo>
                  <a:lnTo>
                    <a:pt x="0" y="512062"/>
                  </a:lnTo>
                  <a:lnTo>
                    <a:pt x="0" y="5486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40079" y="1901951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5" h="329564">
                  <a:moveTo>
                    <a:pt x="164592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7"/>
                  </a:lnTo>
                  <a:lnTo>
                    <a:pt x="22471" y="81519"/>
                  </a:lnTo>
                  <a:lnTo>
                    <a:pt x="5879" y="120836"/>
                  </a:lnTo>
                  <a:lnTo>
                    <a:pt x="0" y="164592"/>
                  </a:lnTo>
                  <a:lnTo>
                    <a:pt x="5879" y="208347"/>
                  </a:lnTo>
                  <a:lnTo>
                    <a:pt x="22471" y="247664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2" y="329184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4"/>
                  </a:lnTo>
                  <a:lnTo>
                    <a:pt x="323304" y="208347"/>
                  </a:lnTo>
                  <a:lnTo>
                    <a:pt x="329183" y="164592"/>
                  </a:lnTo>
                  <a:lnTo>
                    <a:pt x="323304" y="120836"/>
                  </a:lnTo>
                  <a:lnTo>
                    <a:pt x="306712" y="81519"/>
                  </a:lnTo>
                  <a:lnTo>
                    <a:pt x="280976" y="48207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726884" y="1963420"/>
            <a:ext cx="1555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84580" y="1855215"/>
            <a:ext cx="151066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Verified</a:t>
            </a:r>
            <a:r>
              <a:rPr dirty="0" sz="1300" spc="-1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identity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 graph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47820" y="1969008"/>
            <a:ext cx="273939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Student,</a:t>
            </a:r>
            <a:r>
              <a:rPr dirty="0" sz="1100" spc="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alumni,</a:t>
            </a:r>
            <a:r>
              <a:rPr dirty="0" sz="1100" spc="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institution,</a:t>
            </a:r>
            <a:r>
              <a:rPr dirty="0" sz="1100" spc="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library,</a:t>
            </a:r>
            <a:r>
              <a:rPr dirty="0" sz="1100" spc="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recruiter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trust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26757" y="2427541"/>
            <a:ext cx="10738485" cy="576580"/>
            <a:chOff x="726757" y="2427541"/>
            <a:chExt cx="10738485" cy="576580"/>
          </a:xfrm>
        </p:grpSpPr>
        <p:sp>
          <p:nvSpPr>
            <p:cNvPr id="13" name="object 13"/>
            <p:cNvSpPr/>
            <p:nvPr/>
          </p:nvSpPr>
          <p:spPr>
            <a:xfrm>
              <a:off x="731519" y="2432304"/>
              <a:ext cx="10728960" cy="567055"/>
            </a:xfrm>
            <a:custGeom>
              <a:avLst/>
              <a:gdLst/>
              <a:ahLst/>
              <a:cxnLst/>
              <a:rect l="l" t="t" r="r" b="b"/>
              <a:pathLst>
                <a:path w="10728960" h="567055">
                  <a:moveTo>
                    <a:pt x="10673791" y="0"/>
                  </a:moveTo>
                  <a:lnTo>
                    <a:pt x="54863" y="0"/>
                  </a:lnTo>
                  <a:lnTo>
                    <a:pt x="33508" y="4311"/>
                  </a:lnTo>
                  <a:lnTo>
                    <a:pt x="16069" y="16069"/>
                  </a:lnTo>
                  <a:lnTo>
                    <a:pt x="4311" y="33508"/>
                  </a:lnTo>
                  <a:lnTo>
                    <a:pt x="0" y="54863"/>
                  </a:lnTo>
                  <a:lnTo>
                    <a:pt x="0" y="512063"/>
                  </a:lnTo>
                  <a:lnTo>
                    <a:pt x="4311" y="533419"/>
                  </a:lnTo>
                  <a:lnTo>
                    <a:pt x="16069" y="550858"/>
                  </a:lnTo>
                  <a:lnTo>
                    <a:pt x="33508" y="562616"/>
                  </a:lnTo>
                  <a:lnTo>
                    <a:pt x="54863" y="566928"/>
                  </a:lnTo>
                  <a:lnTo>
                    <a:pt x="10673791" y="566928"/>
                  </a:lnTo>
                  <a:lnTo>
                    <a:pt x="10695146" y="562616"/>
                  </a:lnTo>
                  <a:lnTo>
                    <a:pt x="10712586" y="550858"/>
                  </a:lnTo>
                  <a:lnTo>
                    <a:pt x="10724343" y="533419"/>
                  </a:lnTo>
                  <a:lnTo>
                    <a:pt x="10728655" y="512063"/>
                  </a:lnTo>
                  <a:lnTo>
                    <a:pt x="10728655" y="54863"/>
                  </a:lnTo>
                  <a:lnTo>
                    <a:pt x="10724343" y="33508"/>
                  </a:lnTo>
                  <a:lnTo>
                    <a:pt x="10712586" y="16069"/>
                  </a:lnTo>
                  <a:lnTo>
                    <a:pt x="10695146" y="4311"/>
                  </a:lnTo>
                  <a:lnTo>
                    <a:pt x="10673791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731519" y="2432304"/>
              <a:ext cx="10728960" cy="567055"/>
            </a:xfrm>
            <a:custGeom>
              <a:avLst/>
              <a:gdLst/>
              <a:ahLst/>
              <a:cxnLst/>
              <a:rect l="l" t="t" r="r" b="b"/>
              <a:pathLst>
                <a:path w="10728960" h="567055">
                  <a:moveTo>
                    <a:pt x="0" y="54863"/>
                  </a:moveTo>
                  <a:lnTo>
                    <a:pt x="4311" y="33508"/>
                  </a:lnTo>
                  <a:lnTo>
                    <a:pt x="16069" y="16069"/>
                  </a:lnTo>
                  <a:lnTo>
                    <a:pt x="33508" y="4311"/>
                  </a:lnTo>
                  <a:lnTo>
                    <a:pt x="54863" y="0"/>
                  </a:lnTo>
                  <a:lnTo>
                    <a:pt x="10673792" y="0"/>
                  </a:lnTo>
                  <a:lnTo>
                    <a:pt x="10695147" y="4311"/>
                  </a:lnTo>
                  <a:lnTo>
                    <a:pt x="10712586" y="16069"/>
                  </a:lnTo>
                  <a:lnTo>
                    <a:pt x="10724343" y="33508"/>
                  </a:lnTo>
                  <a:lnTo>
                    <a:pt x="10728655" y="54863"/>
                  </a:lnTo>
                  <a:lnTo>
                    <a:pt x="10728655" y="512064"/>
                  </a:lnTo>
                  <a:lnTo>
                    <a:pt x="10724343" y="533419"/>
                  </a:lnTo>
                  <a:lnTo>
                    <a:pt x="10712586" y="550858"/>
                  </a:lnTo>
                  <a:lnTo>
                    <a:pt x="10695147" y="562616"/>
                  </a:lnTo>
                  <a:lnTo>
                    <a:pt x="10673792" y="566928"/>
                  </a:lnTo>
                  <a:lnTo>
                    <a:pt x="54863" y="566928"/>
                  </a:lnTo>
                  <a:lnTo>
                    <a:pt x="33508" y="562616"/>
                  </a:lnTo>
                  <a:lnTo>
                    <a:pt x="16069" y="550858"/>
                  </a:lnTo>
                  <a:lnTo>
                    <a:pt x="4311" y="533419"/>
                  </a:lnTo>
                  <a:lnTo>
                    <a:pt x="0" y="512064"/>
                  </a:lnTo>
                  <a:lnTo>
                    <a:pt x="0" y="5486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68679" y="2551176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5" h="329564">
                  <a:moveTo>
                    <a:pt x="164591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7"/>
                  </a:lnTo>
                  <a:lnTo>
                    <a:pt x="22471" y="81519"/>
                  </a:lnTo>
                  <a:lnTo>
                    <a:pt x="5879" y="120836"/>
                  </a:lnTo>
                  <a:lnTo>
                    <a:pt x="0" y="164591"/>
                  </a:lnTo>
                  <a:lnTo>
                    <a:pt x="5879" y="208347"/>
                  </a:lnTo>
                  <a:lnTo>
                    <a:pt x="22471" y="247664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1" y="329184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4"/>
                  </a:lnTo>
                  <a:lnTo>
                    <a:pt x="323304" y="208347"/>
                  </a:lnTo>
                  <a:lnTo>
                    <a:pt x="329183" y="164591"/>
                  </a:lnTo>
                  <a:lnTo>
                    <a:pt x="323304" y="120836"/>
                  </a:lnTo>
                  <a:lnTo>
                    <a:pt x="306712" y="81519"/>
                  </a:lnTo>
                  <a:lnTo>
                    <a:pt x="280976" y="48207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955484" y="2612644"/>
            <a:ext cx="1555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13180" y="2504440"/>
            <a:ext cx="108140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Institution</a:t>
            </a:r>
            <a:r>
              <a:rPr dirty="0" sz="1300" spc="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layer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376420" y="2618232"/>
            <a:ext cx="28378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Library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SaaS,</a:t>
            </a:r>
            <a:r>
              <a:rPr dirty="0" sz="11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engagement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analytics,</a:t>
            </a:r>
            <a:r>
              <a:rPr dirty="0" sz="1100" spc="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placement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data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955357" y="3076765"/>
            <a:ext cx="10281285" cy="576580"/>
            <a:chOff x="955357" y="3076765"/>
            <a:chExt cx="10281285" cy="576580"/>
          </a:xfrm>
        </p:grpSpPr>
        <p:sp>
          <p:nvSpPr>
            <p:cNvPr id="20" name="object 20"/>
            <p:cNvSpPr/>
            <p:nvPr/>
          </p:nvSpPr>
          <p:spPr>
            <a:xfrm>
              <a:off x="960119" y="3081527"/>
              <a:ext cx="10271760" cy="567055"/>
            </a:xfrm>
            <a:custGeom>
              <a:avLst/>
              <a:gdLst/>
              <a:ahLst/>
              <a:cxnLst/>
              <a:rect l="l" t="t" r="r" b="b"/>
              <a:pathLst>
                <a:path w="10271760" h="567054">
                  <a:moveTo>
                    <a:pt x="10216592" y="0"/>
                  </a:moveTo>
                  <a:lnTo>
                    <a:pt x="54861" y="0"/>
                  </a:lnTo>
                  <a:lnTo>
                    <a:pt x="33507" y="4311"/>
                  </a:lnTo>
                  <a:lnTo>
                    <a:pt x="16068" y="16068"/>
                  </a:lnTo>
                  <a:lnTo>
                    <a:pt x="4311" y="33507"/>
                  </a:lnTo>
                  <a:lnTo>
                    <a:pt x="0" y="54862"/>
                  </a:lnTo>
                  <a:lnTo>
                    <a:pt x="0" y="512065"/>
                  </a:lnTo>
                  <a:lnTo>
                    <a:pt x="4311" y="533420"/>
                  </a:lnTo>
                  <a:lnTo>
                    <a:pt x="16068" y="550859"/>
                  </a:lnTo>
                  <a:lnTo>
                    <a:pt x="33507" y="562616"/>
                  </a:lnTo>
                  <a:lnTo>
                    <a:pt x="54861" y="566928"/>
                  </a:lnTo>
                  <a:lnTo>
                    <a:pt x="10216592" y="566928"/>
                  </a:lnTo>
                  <a:lnTo>
                    <a:pt x="10237947" y="562616"/>
                  </a:lnTo>
                  <a:lnTo>
                    <a:pt x="10255386" y="550859"/>
                  </a:lnTo>
                  <a:lnTo>
                    <a:pt x="10267143" y="533420"/>
                  </a:lnTo>
                  <a:lnTo>
                    <a:pt x="10271455" y="512065"/>
                  </a:lnTo>
                  <a:lnTo>
                    <a:pt x="10271455" y="54862"/>
                  </a:lnTo>
                  <a:lnTo>
                    <a:pt x="10267143" y="33507"/>
                  </a:lnTo>
                  <a:lnTo>
                    <a:pt x="10255386" y="16068"/>
                  </a:lnTo>
                  <a:lnTo>
                    <a:pt x="10237947" y="4311"/>
                  </a:lnTo>
                  <a:lnTo>
                    <a:pt x="1021659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960119" y="3081527"/>
              <a:ext cx="10271760" cy="567055"/>
            </a:xfrm>
            <a:custGeom>
              <a:avLst/>
              <a:gdLst/>
              <a:ahLst/>
              <a:cxnLst/>
              <a:rect l="l" t="t" r="r" b="b"/>
              <a:pathLst>
                <a:path w="10271760" h="567054">
                  <a:moveTo>
                    <a:pt x="0" y="54862"/>
                  </a:moveTo>
                  <a:lnTo>
                    <a:pt x="4311" y="33507"/>
                  </a:lnTo>
                  <a:lnTo>
                    <a:pt x="16068" y="16068"/>
                  </a:lnTo>
                  <a:lnTo>
                    <a:pt x="33507" y="4311"/>
                  </a:lnTo>
                  <a:lnTo>
                    <a:pt x="54861" y="0"/>
                  </a:lnTo>
                  <a:lnTo>
                    <a:pt x="10216593" y="0"/>
                  </a:lnTo>
                  <a:lnTo>
                    <a:pt x="10237948" y="4311"/>
                  </a:lnTo>
                  <a:lnTo>
                    <a:pt x="10255386" y="16068"/>
                  </a:lnTo>
                  <a:lnTo>
                    <a:pt x="10267143" y="33507"/>
                  </a:lnTo>
                  <a:lnTo>
                    <a:pt x="10271455" y="54862"/>
                  </a:lnTo>
                  <a:lnTo>
                    <a:pt x="10271455" y="512065"/>
                  </a:lnTo>
                  <a:lnTo>
                    <a:pt x="10267143" y="533420"/>
                  </a:lnTo>
                  <a:lnTo>
                    <a:pt x="10255386" y="550859"/>
                  </a:lnTo>
                  <a:lnTo>
                    <a:pt x="10237948" y="562616"/>
                  </a:lnTo>
                  <a:lnTo>
                    <a:pt x="10216593" y="566928"/>
                  </a:lnTo>
                  <a:lnTo>
                    <a:pt x="54861" y="566928"/>
                  </a:lnTo>
                  <a:lnTo>
                    <a:pt x="33507" y="562616"/>
                  </a:lnTo>
                  <a:lnTo>
                    <a:pt x="16068" y="550859"/>
                  </a:lnTo>
                  <a:lnTo>
                    <a:pt x="4311" y="533420"/>
                  </a:lnTo>
                  <a:lnTo>
                    <a:pt x="0" y="512065"/>
                  </a:lnTo>
                  <a:lnTo>
                    <a:pt x="0" y="54862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1097279" y="3200399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5" h="329564">
                  <a:moveTo>
                    <a:pt x="164591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7"/>
                  </a:lnTo>
                  <a:lnTo>
                    <a:pt x="22471" y="81519"/>
                  </a:lnTo>
                  <a:lnTo>
                    <a:pt x="5879" y="120836"/>
                  </a:lnTo>
                  <a:lnTo>
                    <a:pt x="0" y="164591"/>
                  </a:lnTo>
                  <a:lnTo>
                    <a:pt x="5879" y="208347"/>
                  </a:lnTo>
                  <a:lnTo>
                    <a:pt x="22471" y="247664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1" y="329184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4"/>
                  </a:lnTo>
                  <a:lnTo>
                    <a:pt x="323304" y="208347"/>
                  </a:lnTo>
                  <a:lnTo>
                    <a:pt x="329183" y="164591"/>
                  </a:lnTo>
                  <a:lnTo>
                    <a:pt x="323304" y="120836"/>
                  </a:lnTo>
                  <a:lnTo>
                    <a:pt x="306712" y="81519"/>
                  </a:lnTo>
                  <a:lnTo>
                    <a:pt x="280976" y="48207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1184084" y="3261867"/>
            <a:ext cx="1555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41780" y="3153664"/>
            <a:ext cx="16179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Knowledge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marketplace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605020" y="3267455"/>
            <a:ext cx="240919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Books,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notes,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papers,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templates,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workshops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183957" y="3725989"/>
            <a:ext cx="9824085" cy="576580"/>
            <a:chOff x="1183957" y="3725989"/>
            <a:chExt cx="9824085" cy="576580"/>
          </a:xfrm>
        </p:grpSpPr>
        <p:sp>
          <p:nvSpPr>
            <p:cNvPr id="27" name="object 27"/>
            <p:cNvSpPr/>
            <p:nvPr/>
          </p:nvSpPr>
          <p:spPr>
            <a:xfrm>
              <a:off x="1188719" y="3730752"/>
              <a:ext cx="9814560" cy="567055"/>
            </a:xfrm>
            <a:custGeom>
              <a:avLst/>
              <a:gdLst/>
              <a:ahLst/>
              <a:cxnLst/>
              <a:rect l="l" t="t" r="r" b="b"/>
              <a:pathLst>
                <a:path w="9814560" h="567054">
                  <a:moveTo>
                    <a:pt x="9759398" y="0"/>
                  </a:moveTo>
                  <a:lnTo>
                    <a:pt x="54856" y="0"/>
                  </a:lnTo>
                  <a:lnTo>
                    <a:pt x="33503" y="4310"/>
                  </a:lnTo>
                  <a:lnTo>
                    <a:pt x="16067" y="16067"/>
                  </a:lnTo>
                  <a:lnTo>
                    <a:pt x="4310" y="33504"/>
                  </a:lnTo>
                  <a:lnTo>
                    <a:pt x="0" y="54856"/>
                  </a:lnTo>
                  <a:lnTo>
                    <a:pt x="0" y="512071"/>
                  </a:lnTo>
                  <a:lnTo>
                    <a:pt x="4310" y="533423"/>
                  </a:lnTo>
                  <a:lnTo>
                    <a:pt x="16067" y="550860"/>
                  </a:lnTo>
                  <a:lnTo>
                    <a:pt x="33503" y="562617"/>
                  </a:lnTo>
                  <a:lnTo>
                    <a:pt x="54856" y="566928"/>
                  </a:lnTo>
                  <a:lnTo>
                    <a:pt x="9759398" y="566928"/>
                  </a:lnTo>
                  <a:lnTo>
                    <a:pt x="9780751" y="562617"/>
                  </a:lnTo>
                  <a:lnTo>
                    <a:pt x="9798187" y="550860"/>
                  </a:lnTo>
                  <a:lnTo>
                    <a:pt x="9809944" y="533423"/>
                  </a:lnTo>
                  <a:lnTo>
                    <a:pt x="9814255" y="512071"/>
                  </a:lnTo>
                  <a:lnTo>
                    <a:pt x="9814255" y="54856"/>
                  </a:lnTo>
                  <a:lnTo>
                    <a:pt x="9809944" y="33504"/>
                  </a:lnTo>
                  <a:lnTo>
                    <a:pt x="9798187" y="16067"/>
                  </a:lnTo>
                  <a:lnTo>
                    <a:pt x="9780751" y="4310"/>
                  </a:lnTo>
                  <a:lnTo>
                    <a:pt x="975939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1188719" y="3730752"/>
              <a:ext cx="9814560" cy="567055"/>
            </a:xfrm>
            <a:custGeom>
              <a:avLst/>
              <a:gdLst/>
              <a:ahLst/>
              <a:cxnLst/>
              <a:rect l="l" t="t" r="r" b="b"/>
              <a:pathLst>
                <a:path w="9814560" h="567054">
                  <a:moveTo>
                    <a:pt x="0" y="54856"/>
                  </a:moveTo>
                  <a:lnTo>
                    <a:pt x="4310" y="33503"/>
                  </a:lnTo>
                  <a:lnTo>
                    <a:pt x="16067" y="16067"/>
                  </a:lnTo>
                  <a:lnTo>
                    <a:pt x="33503" y="4310"/>
                  </a:lnTo>
                  <a:lnTo>
                    <a:pt x="54856" y="0"/>
                  </a:lnTo>
                  <a:lnTo>
                    <a:pt x="9759399" y="0"/>
                  </a:lnTo>
                  <a:lnTo>
                    <a:pt x="9780751" y="4310"/>
                  </a:lnTo>
                  <a:lnTo>
                    <a:pt x="9798188" y="16067"/>
                  </a:lnTo>
                  <a:lnTo>
                    <a:pt x="9809944" y="33503"/>
                  </a:lnTo>
                  <a:lnTo>
                    <a:pt x="9814255" y="54856"/>
                  </a:lnTo>
                  <a:lnTo>
                    <a:pt x="9814255" y="512071"/>
                  </a:lnTo>
                  <a:lnTo>
                    <a:pt x="9809944" y="533424"/>
                  </a:lnTo>
                  <a:lnTo>
                    <a:pt x="9798188" y="550860"/>
                  </a:lnTo>
                  <a:lnTo>
                    <a:pt x="9780751" y="562617"/>
                  </a:lnTo>
                  <a:lnTo>
                    <a:pt x="9759399" y="566928"/>
                  </a:lnTo>
                  <a:lnTo>
                    <a:pt x="54856" y="566928"/>
                  </a:lnTo>
                  <a:lnTo>
                    <a:pt x="33503" y="562617"/>
                  </a:lnTo>
                  <a:lnTo>
                    <a:pt x="16067" y="550860"/>
                  </a:lnTo>
                  <a:lnTo>
                    <a:pt x="4310" y="533424"/>
                  </a:lnTo>
                  <a:lnTo>
                    <a:pt x="0" y="512071"/>
                  </a:lnTo>
                  <a:lnTo>
                    <a:pt x="0" y="54856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1325879" y="3849624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4" h="329564">
                  <a:moveTo>
                    <a:pt x="164591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7"/>
                  </a:lnTo>
                  <a:lnTo>
                    <a:pt x="22471" y="81519"/>
                  </a:lnTo>
                  <a:lnTo>
                    <a:pt x="5879" y="120836"/>
                  </a:lnTo>
                  <a:lnTo>
                    <a:pt x="0" y="164592"/>
                  </a:lnTo>
                  <a:lnTo>
                    <a:pt x="5879" y="208347"/>
                  </a:lnTo>
                  <a:lnTo>
                    <a:pt x="22471" y="247664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1" y="329183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4"/>
                  </a:lnTo>
                  <a:lnTo>
                    <a:pt x="323304" y="208347"/>
                  </a:lnTo>
                  <a:lnTo>
                    <a:pt x="329183" y="164592"/>
                  </a:lnTo>
                  <a:lnTo>
                    <a:pt x="323304" y="120836"/>
                  </a:lnTo>
                  <a:lnTo>
                    <a:pt x="306712" y="81519"/>
                  </a:lnTo>
                  <a:lnTo>
                    <a:pt x="280976" y="48207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1412684" y="3911092"/>
            <a:ext cx="1555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04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70379" y="3802888"/>
            <a:ext cx="7981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Community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833620" y="3916679"/>
            <a:ext cx="22402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Campus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groups,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alumni,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mentors,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events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412557" y="4375213"/>
            <a:ext cx="9366885" cy="576580"/>
            <a:chOff x="1412557" y="4375213"/>
            <a:chExt cx="9366885" cy="576580"/>
          </a:xfrm>
        </p:grpSpPr>
        <p:sp>
          <p:nvSpPr>
            <p:cNvPr id="34" name="object 34"/>
            <p:cNvSpPr/>
            <p:nvPr/>
          </p:nvSpPr>
          <p:spPr>
            <a:xfrm>
              <a:off x="1417319" y="4379976"/>
              <a:ext cx="9357360" cy="567055"/>
            </a:xfrm>
            <a:custGeom>
              <a:avLst/>
              <a:gdLst/>
              <a:ahLst/>
              <a:cxnLst/>
              <a:rect l="l" t="t" r="r" b="b"/>
              <a:pathLst>
                <a:path w="9357360" h="567054">
                  <a:moveTo>
                    <a:pt x="9302195" y="0"/>
                  </a:moveTo>
                  <a:lnTo>
                    <a:pt x="54858" y="0"/>
                  </a:lnTo>
                  <a:lnTo>
                    <a:pt x="33505" y="4311"/>
                  </a:lnTo>
                  <a:lnTo>
                    <a:pt x="16068" y="16068"/>
                  </a:lnTo>
                  <a:lnTo>
                    <a:pt x="4311" y="33506"/>
                  </a:lnTo>
                  <a:lnTo>
                    <a:pt x="0" y="54860"/>
                  </a:lnTo>
                  <a:lnTo>
                    <a:pt x="0" y="512067"/>
                  </a:lnTo>
                  <a:lnTo>
                    <a:pt x="4311" y="533421"/>
                  </a:lnTo>
                  <a:lnTo>
                    <a:pt x="16068" y="550859"/>
                  </a:lnTo>
                  <a:lnTo>
                    <a:pt x="33505" y="562616"/>
                  </a:lnTo>
                  <a:lnTo>
                    <a:pt x="54858" y="566928"/>
                  </a:lnTo>
                  <a:lnTo>
                    <a:pt x="9302195" y="566928"/>
                  </a:lnTo>
                  <a:lnTo>
                    <a:pt x="9323549" y="562616"/>
                  </a:lnTo>
                  <a:lnTo>
                    <a:pt x="9340987" y="550859"/>
                  </a:lnTo>
                  <a:lnTo>
                    <a:pt x="9352744" y="533421"/>
                  </a:lnTo>
                  <a:lnTo>
                    <a:pt x="9357055" y="512067"/>
                  </a:lnTo>
                  <a:lnTo>
                    <a:pt x="9357055" y="54860"/>
                  </a:lnTo>
                  <a:lnTo>
                    <a:pt x="9352744" y="33506"/>
                  </a:lnTo>
                  <a:lnTo>
                    <a:pt x="9340987" y="16068"/>
                  </a:lnTo>
                  <a:lnTo>
                    <a:pt x="9323549" y="4311"/>
                  </a:lnTo>
                  <a:lnTo>
                    <a:pt x="9302195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417319" y="4379976"/>
              <a:ext cx="9357360" cy="567055"/>
            </a:xfrm>
            <a:custGeom>
              <a:avLst/>
              <a:gdLst/>
              <a:ahLst/>
              <a:cxnLst/>
              <a:rect l="l" t="t" r="r" b="b"/>
              <a:pathLst>
                <a:path w="9357360" h="567054">
                  <a:moveTo>
                    <a:pt x="0" y="54860"/>
                  </a:moveTo>
                  <a:lnTo>
                    <a:pt x="4311" y="33506"/>
                  </a:lnTo>
                  <a:lnTo>
                    <a:pt x="16067" y="16068"/>
                  </a:lnTo>
                  <a:lnTo>
                    <a:pt x="33505" y="4311"/>
                  </a:lnTo>
                  <a:lnTo>
                    <a:pt x="54859" y="0"/>
                  </a:lnTo>
                  <a:lnTo>
                    <a:pt x="9302196" y="0"/>
                  </a:lnTo>
                  <a:lnTo>
                    <a:pt x="9323549" y="4311"/>
                  </a:lnTo>
                  <a:lnTo>
                    <a:pt x="9340987" y="16068"/>
                  </a:lnTo>
                  <a:lnTo>
                    <a:pt x="9352744" y="33506"/>
                  </a:lnTo>
                  <a:lnTo>
                    <a:pt x="9357055" y="54860"/>
                  </a:lnTo>
                  <a:lnTo>
                    <a:pt x="9357055" y="512067"/>
                  </a:lnTo>
                  <a:lnTo>
                    <a:pt x="9352744" y="533421"/>
                  </a:lnTo>
                  <a:lnTo>
                    <a:pt x="9340987" y="550859"/>
                  </a:lnTo>
                  <a:lnTo>
                    <a:pt x="9323549" y="562616"/>
                  </a:lnTo>
                  <a:lnTo>
                    <a:pt x="9302196" y="566928"/>
                  </a:lnTo>
                  <a:lnTo>
                    <a:pt x="54859" y="566928"/>
                  </a:lnTo>
                  <a:lnTo>
                    <a:pt x="33505" y="562616"/>
                  </a:lnTo>
                  <a:lnTo>
                    <a:pt x="16067" y="550859"/>
                  </a:lnTo>
                  <a:lnTo>
                    <a:pt x="4311" y="533421"/>
                  </a:lnTo>
                  <a:lnTo>
                    <a:pt x="0" y="512067"/>
                  </a:lnTo>
                  <a:lnTo>
                    <a:pt x="0" y="54860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554479" y="4498848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4" h="329564">
                  <a:moveTo>
                    <a:pt x="164592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7"/>
                  </a:lnTo>
                  <a:lnTo>
                    <a:pt x="22471" y="81519"/>
                  </a:lnTo>
                  <a:lnTo>
                    <a:pt x="5879" y="120836"/>
                  </a:lnTo>
                  <a:lnTo>
                    <a:pt x="0" y="164591"/>
                  </a:lnTo>
                  <a:lnTo>
                    <a:pt x="5879" y="208347"/>
                  </a:lnTo>
                  <a:lnTo>
                    <a:pt x="22471" y="247664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2" y="329183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4"/>
                  </a:lnTo>
                  <a:lnTo>
                    <a:pt x="323304" y="208347"/>
                  </a:lnTo>
                  <a:lnTo>
                    <a:pt x="329183" y="164591"/>
                  </a:lnTo>
                  <a:lnTo>
                    <a:pt x="323304" y="120836"/>
                  </a:lnTo>
                  <a:lnTo>
                    <a:pt x="306712" y="81519"/>
                  </a:lnTo>
                  <a:lnTo>
                    <a:pt x="280976" y="48207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1641284" y="4560316"/>
            <a:ext cx="1555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05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98979" y="4452111"/>
            <a:ext cx="10102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AI</a:t>
            </a:r>
            <a:r>
              <a:rPr dirty="0" sz="1300" spc="-6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productivity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62220" y="4565904"/>
            <a:ext cx="27806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Study,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resume,</a:t>
            </a:r>
            <a:r>
              <a:rPr dirty="0" sz="11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interview,</a:t>
            </a:r>
            <a:r>
              <a:rPr dirty="0" sz="11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research,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summarization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1641157" y="5024437"/>
            <a:ext cx="8909685" cy="576580"/>
            <a:chOff x="1641157" y="5024437"/>
            <a:chExt cx="8909685" cy="576580"/>
          </a:xfrm>
        </p:grpSpPr>
        <p:sp>
          <p:nvSpPr>
            <p:cNvPr id="41" name="object 41"/>
            <p:cNvSpPr/>
            <p:nvPr/>
          </p:nvSpPr>
          <p:spPr>
            <a:xfrm>
              <a:off x="1645920" y="5029200"/>
              <a:ext cx="8900160" cy="567055"/>
            </a:xfrm>
            <a:custGeom>
              <a:avLst/>
              <a:gdLst/>
              <a:ahLst/>
              <a:cxnLst/>
              <a:rect l="l" t="t" r="r" b="b"/>
              <a:pathLst>
                <a:path w="8900160" h="567054">
                  <a:moveTo>
                    <a:pt x="8844989" y="0"/>
                  </a:moveTo>
                  <a:lnTo>
                    <a:pt x="54865" y="0"/>
                  </a:lnTo>
                  <a:lnTo>
                    <a:pt x="33509" y="4311"/>
                  </a:lnTo>
                  <a:lnTo>
                    <a:pt x="16069" y="16069"/>
                  </a:lnTo>
                  <a:lnTo>
                    <a:pt x="4311" y="33509"/>
                  </a:lnTo>
                  <a:lnTo>
                    <a:pt x="0" y="54865"/>
                  </a:lnTo>
                  <a:lnTo>
                    <a:pt x="0" y="512062"/>
                  </a:lnTo>
                  <a:lnTo>
                    <a:pt x="4311" y="533418"/>
                  </a:lnTo>
                  <a:lnTo>
                    <a:pt x="16069" y="550858"/>
                  </a:lnTo>
                  <a:lnTo>
                    <a:pt x="33509" y="562616"/>
                  </a:lnTo>
                  <a:lnTo>
                    <a:pt x="54865" y="566927"/>
                  </a:lnTo>
                  <a:lnTo>
                    <a:pt x="8844989" y="566927"/>
                  </a:lnTo>
                  <a:lnTo>
                    <a:pt x="8866345" y="562616"/>
                  </a:lnTo>
                  <a:lnTo>
                    <a:pt x="8883785" y="550858"/>
                  </a:lnTo>
                  <a:lnTo>
                    <a:pt x="8895543" y="533418"/>
                  </a:lnTo>
                  <a:lnTo>
                    <a:pt x="8899855" y="512062"/>
                  </a:lnTo>
                  <a:lnTo>
                    <a:pt x="8899855" y="54865"/>
                  </a:lnTo>
                  <a:lnTo>
                    <a:pt x="8895543" y="33509"/>
                  </a:lnTo>
                  <a:lnTo>
                    <a:pt x="8883785" y="16069"/>
                  </a:lnTo>
                  <a:lnTo>
                    <a:pt x="8866345" y="4311"/>
                  </a:lnTo>
                  <a:lnTo>
                    <a:pt x="8844989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1645920" y="5029200"/>
              <a:ext cx="8900160" cy="567055"/>
            </a:xfrm>
            <a:custGeom>
              <a:avLst/>
              <a:gdLst/>
              <a:ahLst/>
              <a:cxnLst/>
              <a:rect l="l" t="t" r="r" b="b"/>
              <a:pathLst>
                <a:path w="8900160" h="567054">
                  <a:moveTo>
                    <a:pt x="0" y="54864"/>
                  </a:moveTo>
                  <a:lnTo>
                    <a:pt x="4311" y="33509"/>
                  </a:lnTo>
                  <a:lnTo>
                    <a:pt x="16069" y="16069"/>
                  </a:lnTo>
                  <a:lnTo>
                    <a:pt x="33509" y="4311"/>
                  </a:lnTo>
                  <a:lnTo>
                    <a:pt x="54864" y="0"/>
                  </a:lnTo>
                  <a:lnTo>
                    <a:pt x="8844990" y="0"/>
                  </a:lnTo>
                  <a:lnTo>
                    <a:pt x="8866346" y="4311"/>
                  </a:lnTo>
                  <a:lnTo>
                    <a:pt x="8883785" y="16069"/>
                  </a:lnTo>
                  <a:lnTo>
                    <a:pt x="8895543" y="33509"/>
                  </a:lnTo>
                  <a:lnTo>
                    <a:pt x="8899855" y="54864"/>
                  </a:lnTo>
                  <a:lnTo>
                    <a:pt x="8899855" y="512063"/>
                  </a:lnTo>
                  <a:lnTo>
                    <a:pt x="8895543" y="533418"/>
                  </a:lnTo>
                  <a:lnTo>
                    <a:pt x="8883785" y="550858"/>
                  </a:lnTo>
                  <a:lnTo>
                    <a:pt x="8866346" y="562616"/>
                  </a:lnTo>
                  <a:lnTo>
                    <a:pt x="8844990" y="566928"/>
                  </a:lnTo>
                  <a:lnTo>
                    <a:pt x="54864" y="566928"/>
                  </a:lnTo>
                  <a:lnTo>
                    <a:pt x="33509" y="562616"/>
                  </a:lnTo>
                  <a:lnTo>
                    <a:pt x="16069" y="550858"/>
                  </a:lnTo>
                  <a:lnTo>
                    <a:pt x="4311" y="533418"/>
                  </a:lnTo>
                  <a:lnTo>
                    <a:pt x="0" y="512063"/>
                  </a:lnTo>
                  <a:lnTo>
                    <a:pt x="0" y="5486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1783080" y="5148071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4" h="329564">
                  <a:moveTo>
                    <a:pt x="164592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7"/>
                  </a:lnTo>
                  <a:lnTo>
                    <a:pt x="22471" y="81519"/>
                  </a:lnTo>
                  <a:lnTo>
                    <a:pt x="5879" y="120836"/>
                  </a:lnTo>
                  <a:lnTo>
                    <a:pt x="0" y="164591"/>
                  </a:lnTo>
                  <a:lnTo>
                    <a:pt x="5879" y="208347"/>
                  </a:lnTo>
                  <a:lnTo>
                    <a:pt x="22471" y="247664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2" y="329183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4"/>
                  </a:lnTo>
                  <a:lnTo>
                    <a:pt x="323304" y="208347"/>
                  </a:lnTo>
                  <a:lnTo>
                    <a:pt x="329183" y="164591"/>
                  </a:lnTo>
                  <a:lnTo>
                    <a:pt x="323304" y="120836"/>
                  </a:lnTo>
                  <a:lnTo>
                    <a:pt x="306712" y="81519"/>
                  </a:lnTo>
                  <a:lnTo>
                    <a:pt x="280976" y="48207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1869884" y="5209540"/>
            <a:ext cx="1555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 b="1">
                <a:solidFill>
                  <a:srgbClr val="FFFFFF"/>
                </a:solidFill>
                <a:latin typeface="Calibri"/>
                <a:cs typeface="Calibri"/>
              </a:rPr>
              <a:t>06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11560823" y="6587117"/>
            <a:ext cx="139700" cy="165100"/>
          </a:xfrm>
          <a:prstGeom prst="rect">
            <a:avLst/>
          </a:prstGeom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900" spc="-25">
                <a:solidFill>
                  <a:srgbClr val="6E7A7C"/>
                </a:solidFill>
                <a:latin typeface="Calibri"/>
                <a:cs typeface="Calibri"/>
              </a:rPr>
              <a:t>09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27579" y="5101335"/>
            <a:ext cx="8483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Opportunity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290820" y="5215128"/>
            <a:ext cx="25457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Recruiter</a:t>
            </a:r>
            <a:r>
              <a:rPr dirty="0" sz="1100" spc="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discovery,</a:t>
            </a:r>
            <a:r>
              <a:rPr dirty="0" sz="1100" spc="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referrals,</a:t>
            </a:r>
            <a:r>
              <a:rPr dirty="0" sz="1100" spc="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internships,</a:t>
            </a:r>
            <a:r>
              <a:rPr dirty="0" sz="1100" spc="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jobs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060546" y="5806440"/>
            <a:ext cx="60680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Build</a:t>
            </a:r>
            <a:r>
              <a:rPr dirty="0" sz="1100" spc="114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order:</a:t>
            </a:r>
            <a:r>
              <a:rPr dirty="0" sz="1100" spc="11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launch</a:t>
            </a:r>
            <a:r>
              <a:rPr dirty="0" sz="1100" spc="114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with</a:t>
            </a:r>
            <a:r>
              <a:rPr dirty="0" sz="1100" spc="114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book</a:t>
            </a:r>
            <a:r>
              <a:rPr dirty="0" sz="1100" spc="1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/</a:t>
            </a:r>
            <a:r>
              <a:rPr dirty="0" sz="1100" spc="114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resource</a:t>
            </a:r>
            <a:r>
              <a:rPr dirty="0" sz="1100" spc="114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liquidity,</a:t>
            </a:r>
            <a:r>
              <a:rPr dirty="0" sz="1100" spc="10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then</a:t>
            </a:r>
            <a:r>
              <a:rPr dirty="0" sz="1100" spc="114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layer</a:t>
            </a:r>
            <a:r>
              <a:rPr dirty="0" sz="1100" spc="1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reputation,</a:t>
            </a:r>
            <a:r>
              <a:rPr dirty="0" sz="1100" spc="10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AI,</a:t>
            </a:r>
            <a:r>
              <a:rPr dirty="0" sz="1100" spc="10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institutions,</a:t>
            </a:r>
            <a:r>
              <a:rPr dirty="0" sz="1100" spc="10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and</a:t>
            </a:r>
            <a:r>
              <a:rPr dirty="0" sz="1100" spc="114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recruiters.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2941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THE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CO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Y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TE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M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Every</a:t>
            </a:r>
            <a:r>
              <a:rPr dirty="0" spc="-65"/>
              <a:t> </a:t>
            </a:r>
            <a:r>
              <a:rPr dirty="0"/>
              <a:t>User</a:t>
            </a:r>
            <a:r>
              <a:rPr dirty="0" spc="-60"/>
              <a:t> </a:t>
            </a:r>
            <a:r>
              <a:rPr dirty="0"/>
              <a:t>Strengthens</a:t>
            </a:r>
            <a:r>
              <a:rPr dirty="0" spc="-65"/>
              <a:t> </a:t>
            </a:r>
            <a:r>
              <a:rPr dirty="0"/>
              <a:t>the</a:t>
            </a:r>
            <a:r>
              <a:rPr dirty="0" spc="-65"/>
              <a:t> </a:t>
            </a:r>
            <a:r>
              <a:rPr dirty="0"/>
              <a:t>Same</a:t>
            </a:r>
            <a:r>
              <a:rPr dirty="0" spc="-60"/>
              <a:t> </a:t>
            </a:r>
            <a:r>
              <a:rPr dirty="0" spc="-10"/>
              <a:t>Network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5097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One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verified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identity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sits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at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center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of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multi-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sided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ecosystem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090159" y="1892807"/>
            <a:ext cx="2011680" cy="3167380"/>
            <a:chOff x="5090159" y="1892807"/>
            <a:chExt cx="2011680" cy="3167380"/>
          </a:xfrm>
        </p:grpSpPr>
        <p:sp>
          <p:nvSpPr>
            <p:cNvPr id="6" name="object 6"/>
            <p:cNvSpPr/>
            <p:nvPr/>
          </p:nvSpPr>
          <p:spPr>
            <a:xfrm>
              <a:off x="6095847" y="4160519"/>
              <a:ext cx="0" cy="891540"/>
            </a:xfrm>
            <a:custGeom>
              <a:avLst/>
              <a:gdLst/>
              <a:ahLst/>
              <a:cxnLst/>
              <a:rect l="l" t="t" r="r" b="b"/>
              <a:pathLst>
                <a:path w="0" h="891539">
                  <a:moveTo>
                    <a:pt x="0" y="0"/>
                  </a:moveTo>
                  <a:lnTo>
                    <a:pt x="1" y="891540"/>
                  </a:lnTo>
                </a:path>
              </a:pathLst>
            </a:custGeom>
            <a:ln w="1587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90159" y="1892807"/>
              <a:ext cx="2011680" cy="10088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158587" y="1943099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80">
                  <a:moveTo>
                    <a:pt x="1810514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79"/>
                  </a:lnTo>
                  <a:lnTo>
                    <a:pt x="1810514" y="868679"/>
                  </a:lnTo>
                  <a:lnTo>
                    <a:pt x="1835428" y="863650"/>
                  </a:lnTo>
                  <a:lnTo>
                    <a:pt x="1855773" y="849933"/>
                  </a:lnTo>
                  <a:lnTo>
                    <a:pt x="1869490" y="829588"/>
                  </a:lnTo>
                  <a:lnTo>
                    <a:pt x="1874520" y="804674"/>
                  </a:lnTo>
                  <a:lnTo>
                    <a:pt x="1874520" y="64005"/>
                  </a:lnTo>
                  <a:lnTo>
                    <a:pt x="1869490" y="39091"/>
                  </a:lnTo>
                  <a:lnTo>
                    <a:pt x="1855773" y="18746"/>
                  </a:lnTo>
                  <a:lnTo>
                    <a:pt x="1835428" y="5029"/>
                  </a:lnTo>
                  <a:lnTo>
                    <a:pt x="18105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58587" y="1943099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80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1810515" y="0"/>
                  </a:lnTo>
                  <a:lnTo>
                    <a:pt x="1835428" y="5029"/>
                  </a:lnTo>
                  <a:lnTo>
                    <a:pt x="1855773" y="18746"/>
                  </a:lnTo>
                  <a:lnTo>
                    <a:pt x="1869490" y="39091"/>
                  </a:lnTo>
                  <a:lnTo>
                    <a:pt x="1874520" y="64005"/>
                  </a:lnTo>
                  <a:lnTo>
                    <a:pt x="1874520" y="804674"/>
                  </a:lnTo>
                  <a:lnTo>
                    <a:pt x="1869490" y="829588"/>
                  </a:lnTo>
                  <a:lnTo>
                    <a:pt x="1855773" y="849933"/>
                  </a:lnTo>
                  <a:lnTo>
                    <a:pt x="1835428" y="863650"/>
                  </a:lnTo>
                  <a:lnTo>
                    <a:pt x="1810515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568627" y="2116886"/>
            <a:ext cx="1012190" cy="485140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algn="ctr" marL="44450">
              <a:lnSpc>
                <a:spcPct val="100000"/>
              </a:lnSpc>
              <a:spcBef>
                <a:spcPts val="58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Students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000" spc="-25">
                <a:solidFill>
                  <a:srgbClr val="6E7A7C"/>
                </a:solidFill>
                <a:latin typeface="Calibri"/>
                <a:cs typeface="Calibri"/>
              </a:rPr>
              <a:t>books,</a:t>
            </a:r>
            <a:r>
              <a:rPr dirty="0" sz="1000" spc="1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6E7A7C"/>
                </a:solidFill>
                <a:latin typeface="Calibri"/>
                <a:cs typeface="Calibri"/>
              </a:rPr>
              <a:t>resources,</a:t>
            </a:r>
            <a:r>
              <a:rPr dirty="0" sz="1000" spc="1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6E7A7C"/>
                </a:solidFill>
                <a:latin typeface="Calibri"/>
                <a:cs typeface="Calibri"/>
              </a:rPr>
              <a:t>AI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72656" y="2828544"/>
            <a:ext cx="2014855" cy="1009015"/>
            <a:chOff x="6772656" y="2828544"/>
            <a:chExt cx="2014855" cy="100901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72656" y="2828544"/>
              <a:ext cx="2014727" cy="100888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842987" y="2880360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79">
                  <a:moveTo>
                    <a:pt x="1810514" y="0"/>
                  </a:moveTo>
                  <a:lnTo>
                    <a:pt x="64004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0" y="863650"/>
                  </a:lnTo>
                  <a:lnTo>
                    <a:pt x="64004" y="868679"/>
                  </a:lnTo>
                  <a:lnTo>
                    <a:pt x="1810514" y="868679"/>
                  </a:lnTo>
                  <a:lnTo>
                    <a:pt x="1835428" y="863650"/>
                  </a:lnTo>
                  <a:lnTo>
                    <a:pt x="1855773" y="849933"/>
                  </a:lnTo>
                  <a:lnTo>
                    <a:pt x="1869490" y="829588"/>
                  </a:lnTo>
                  <a:lnTo>
                    <a:pt x="1874520" y="804674"/>
                  </a:lnTo>
                  <a:lnTo>
                    <a:pt x="1874520" y="64005"/>
                  </a:lnTo>
                  <a:lnTo>
                    <a:pt x="1869490" y="39091"/>
                  </a:lnTo>
                  <a:lnTo>
                    <a:pt x="1855773" y="18746"/>
                  </a:lnTo>
                  <a:lnTo>
                    <a:pt x="1835428" y="5029"/>
                  </a:lnTo>
                  <a:lnTo>
                    <a:pt x="18105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842987" y="2880360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79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1810515" y="0"/>
                  </a:lnTo>
                  <a:lnTo>
                    <a:pt x="1835428" y="5029"/>
                  </a:lnTo>
                  <a:lnTo>
                    <a:pt x="1855773" y="18746"/>
                  </a:lnTo>
                  <a:lnTo>
                    <a:pt x="1869490" y="39091"/>
                  </a:lnTo>
                  <a:lnTo>
                    <a:pt x="1874520" y="64005"/>
                  </a:lnTo>
                  <a:lnTo>
                    <a:pt x="1874520" y="804674"/>
                  </a:lnTo>
                  <a:lnTo>
                    <a:pt x="1869490" y="829588"/>
                  </a:lnTo>
                  <a:lnTo>
                    <a:pt x="1855773" y="849933"/>
                  </a:lnTo>
                  <a:lnTo>
                    <a:pt x="1835428" y="863650"/>
                  </a:lnTo>
                  <a:lnTo>
                    <a:pt x="1810515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7188365" y="3153664"/>
            <a:ext cx="1153795" cy="383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Libraries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dirty="0" sz="1000" spc="-30">
                <a:solidFill>
                  <a:srgbClr val="6E7A7C"/>
                </a:solidFill>
                <a:latin typeface="Calibri"/>
                <a:cs typeface="Calibri"/>
              </a:rPr>
              <a:t>inventory,</a:t>
            </a:r>
            <a:r>
              <a:rPr dirty="0" sz="1000" spc="1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6E7A7C"/>
                </a:solidFill>
                <a:latin typeface="Calibri"/>
                <a:cs typeface="Calibri"/>
              </a:rPr>
              <a:t>reservations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090159" y="4005071"/>
            <a:ext cx="3886200" cy="1892935"/>
            <a:chOff x="5090159" y="4005071"/>
            <a:chExt cx="3886200" cy="1892935"/>
          </a:xfrm>
        </p:grpSpPr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64679" y="4005071"/>
              <a:ext cx="2011679" cy="100888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33107" y="4055363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79">
                  <a:moveTo>
                    <a:pt x="1810515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80"/>
                  </a:lnTo>
                  <a:lnTo>
                    <a:pt x="1810515" y="868680"/>
                  </a:lnTo>
                  <a:lnTo>
                    <a:pt x="1835428" y="863650"/>
                  </a:lnTo>
                  <a:lnTo>
                    <a:pt x="1855773" y="849933"/>
                  </a:lnTo>
                  <a:lnTo>
                    <a:pt x="1869490" y="829588"/>
                  </a:lnTo>
                  <a:lnTo>
                    <a:pt x="1874520" y="804674"/>
                  </a:lnTo>
                  <a:lnTo>
                    <a:pt x="1874520" y="64005"/>
                  </a:lnTo>
                  <a:lnTo>
                    <a:pt x="1869490" y="39091"/>
                  </a:lnTo>
                  <a:lnTo>
                    <a:pt x="1855773" y="18746"/>
                  </a:lnTo>
                  <a:lnTo>
                    <a:pt x="1835428" y="5029"/>
                  </a:lnTo>
                  <a:lnTo>
                    <a:pt x="18105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033107" y="4055363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79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1810515" y="0"/>
                  </a:lnTo>
                  <a:lnTo>
                    <a:pt x="1835428" y="5029"/>
                  </a:lnTo>
                  <a:lnTo>
                    <a:pt x="1855773" y="18746"/>
                  </a:lnTo>
                  <a:lnTo>
                    <a:pt x="1869490" y="39091"/>
                  </a:lnTo>
                  <a:lnTo>
                    <a:pt x="1874520" y="64005"/>
                  </a:lnTo>
                  <a:lnTo>
                    <a:pt x="1874520" y="804674"/>
                  </a:lnTo>
                  <a:lnTo>
                    <a:pt x="1869490" y="829588"/>
                  </a:lnTo>
                  <a:lnTo>
                    <a:pt x="1855773" y="849933"/>
                  </a:lnTo>
                  <a:lnTo>
                    <a:pt x="1835428" y="863650"/>
                  </a:lnTo>
                  <a:lnTo>
                    <a:pt x="1810515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90159" y="5120639"/>
              <a:ext cx="2011680" cy="77723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158587" y="5172326"/>
              <a:ext cx="1874520" cy="635635"/>
            </a:xfrm>
            <a:custGeom>
              <a:avLst/>
              <a:gdLst/>
              <a:ahLst/>
              <a:cxnLst/>
              <a:rect l="l" t="t" r="r" b="b"/>
              <a:pathLst>
                <a:path w="1874520" h="635635">
                  <a:moveTo>
                    <a:pt x="1827696" y="0"/>
                  </a:moveTo>
                  <a:lnTo>
                    <a:pt x="46823" y="0"/>
                  </a:lnTo>
                  <a:lnTo>
                    <a:pt x="28597" y="3679"/>
                  </a:lnTo>
                  <a:lnTo>
                    <a:pt x="13714" y="13714"/>
                  </a:lnTo>
                  <a:lnTo>
                    <a:pt x="3679" y="28598"/>
                  </a:lnTo>
                  <a:lnTo>
                    <a:pt x="0" y="46824"/>
                  </a:lnTo>
                  <a:lnTo>
                    <a:pt x="0" y="588684"/>
                  </a:lnTo>
                  <a:lnTo>
                    <a:pt x="3679" y="606910"/>
                  </a:lnTo>
                  <a:lnTo>
                    <a:pt x="13714" y="621793"/>
                  </a:lnTo>
                  <a:lnTo>
                    <a:pt x="28597" y="631828"/>
                  </a:lnTo>
                  <a:lnTo>
                    <a:pt x="46823" y="635508"/>
                  </a:lnTo>
                  <a:lnTo>
                    <a:pt x="1827696" y="635508"/>
                  </a:lnTo>
                  <a:lnTo>
                    <a:pt x="1845922" y="631828"/>
                  </a:lnTo>
                  <a:lnTo>
                    <a:pt x="1860805" y="621793"/>
                  </a:lnTo>
                  <a:lnTo>
                    <a:pt x="1870840" y="606910"/>
                  </a:lnTo>
                  <a:lnTo>
                    <a:pt x="1874520" y="588684"/>
                  </a:lnTo>
                  <a:lnTo>
                    <a:pt x="1874520" y="46824"/>
                  </a:lnTo>
                  <a:lnTo>
                    <a:pt x="1870840" y="28598"/>
                  </a:lnTo>
                  <a:lnTo>
                    <a:pt x="1860805" y="13714"/>
                  </a:lnTo>
                  <a:lnTo>
                    <a:pt x="1845922" y="3679"/>
                  </a:lnTo>
                  <a:lnTo>
                    <a:pt x="18276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158587" y="5172326"/>
              <a:ext cx="1874520" cy="635635"/>
            </a:xfrm>
            <a:custGeom>
              <a:avLst/>
              <a:gdLst/>
              <a:ahLst/>
              <a:cxnLst/>
              <a:rect l="l" t="t" r="r" b="b"/>
              <a:pathLst>
                <a:path w="1874520" h="635635">
                  <a:moveTo>
                    <a:pt x="0" y="46824"/>
                  </a:moveTo>
                  <a:lnTo>
                    <a:pt x="3679" y="28598"/>
                  </a:lnTo>
                  <a:lnTo>
                    <a:pt x="13714" y="13714"/>
                  </a:lnTo>
                  <a:lnTo>
                    <a:pt x="28598" y="3679"/>
                  </a:lnTo>
                  <a:lnTo>
                    <a:pt x="46824" y="0"/>
                  </a:lnTo>
                  <a:lnTo>
                    <a:pt x="1827696" y="0"/>
                  </a:lnTo>
                  <a:lnTo>
                    <a:pt x="1845921" y="3679"/>
                  </a:lnTo>
                  <a:lnTo>
                    <a:pt x="1860805" y="13714"/>
                  </a:lnTo>
                  <a:lnTo>
                    <a:pt x="1870840" y="28598"/>
                  </a:lnTo>
                  <a:lnTo>
                    <a:pt x="1874520" y="46824"/>
                  </a:lnTo>
                  <a:lnTo>
                    <a:pt x="1874520" y="588683"/>
                  </a:lnTo>
                  <a:lnTo>
                    <a:pt x="1870840" y="606909"/>
                  </a:lnTo>
                  <a:lnTo>
                    <a:pt x="1860805" y="621793"/>
                  </a:lnTo>
                  <a:lnTo>
                    <a:pt x="1845921" y="631828"/>
                  </a:lnTo>
                  <a:lnTo>
                    <a:pt x="1827696" y="635508"/>
                  </a:lnTo>
                  <a:lnTo>
                    <a:pt x="46824" y="635508"/>
                  </a:lnTo>
                  <a:lnTo>
                    <a:pt x="28598" y="631828"/>
                  </a:lnTo>
                  <a:lnTo>
                    <a:pt x="13714" y="621793"/>
                  </a:lnTo>
                  <a:lnTo>
                    <a:pt x="3679" y="606909"/>
                  </a:lnTo>
                  <a:lnTo>
                    <a:pt x="0" y="588683"/>
                  </a:lnTo>
                  <a:lnTo>
                    <a:pt x="0" y="4682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5589586" y="5332984"/>
            <a:ext cx="940435" cy="344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435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Alumni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ts val="1075"/>
              </a:lnSpc>
            </a:pPr>
            <a:r>
              <a:rPr dirty="0" sz="1000" spc="-30">
                <a:solidFill>
                  <a:srgbClr val="6E7A7C"/>
                </a:solidFill>
                <a:latin typeface="Calibri"/>
                <a:cs typeface="Calibri"/>
              </a:rPr>
              <a:t>mentor,</a:t>
            </a:r>
            <a:r>
              <a:rPr dirty="0" sz="1000" spc="-15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6E7A7C"/>
                </a:solidFill>
                <a:latin typeface="Calibri"/>
                <a:cs typeface="Calibri"/>
              </a:rPr>
              <a:t>refer,</a:t>
            </a:r>
            <a:r>
              <a:rPr dirty="0" sz="1000" spc="-15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6E7A7C"/>
                </a:solidFill>
                <a:latin typeface="Calibri"/>
                <a:cs typeface="Calibri"/>
              </a:rPr>
              <a:t>hire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3157727" y="4099559"/>
            <a:ext cx="2014855" cy="1009015"/>
            <a:chOff x="3157727" y="4099559"/>
            <a:chExt cx="2014855" cy="1009015"/>
          </a:xfrm>
        </p:grpSpPr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57727" y="4099559"/>
              <a:ext cx="2014727" cy="1008888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226686" y="4151375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79">
                  <a:moveTo>
                    <a:pt x="1810514" y="0"/>
                  </a:moveTo>
                  <a:lnTo>
                    <a:pt x="64004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0" y="863650"/>
                  </a:lnTo>
                  <a:lnTo>
                    <a:pt x="64004" y="868680"/>
                  </a:lnTo>
                  <a:lnTo>
                    <a:pt x="1810514" y="868680"/>
                  </a:lnTo>
                  <a:lnTo>
                    <a:pt x="1835428" y="863650"/>
                  </a:lnTo>
                  <a:lnTo>
                    <a:pt x="1855773" y="849933"/>
                  </a:lnTo>
                  <a:lnTo>
                    <a:pt x="1869490" y="829588"/>
                  </a:lnTo>
                  <a:lnTo>
                    <a:pt x="1874520" y="804674"/>
                  </a:lnTo>
                  <a:lnTo>
                    <a:pt x="1874520" y="64005"/>
                  </a:lnTo>
                  <a:lnTo>
                    <a:pt x="1869490" y="39091"/>
                  </a:lnTo>
                  <a:lnTo>
                    <a:pt x="1855773" y="18746"/>
                  </a:lnTo>
                  <a:lnTo>
                    <a:pt x="1835428" y="5029"/>
                  </a:lnTo>
                  <a:lnTo>
                    <a:pt x="18105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3226686" y="4151375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79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1810515" y="0"/>
                  </a:lnTo>
                  <a:lnTo>
                    <a:pt x="1835428" y="5029"/>
                  </a:lnTo>
                  <a:lnTo>
                    <a:pt x="1855773" y="18746"/>
                  </a:lnTo>
                  <a:lnTo>
                    <a:pt x="1869490" y="39091"/>
                  </a:lnTo>
                  <a:lnTo>
                    <a:pt x="1874520" y="64005"/>
                  </a:lnTo>
                  <a:lnTo>
                    <a:pt x="1874520" y="804674"/>
                  </a:lnTo>
                  <a:lnTo>
                    <a:pt x="1869490" y="829588"/>
                  </a:lnTo>
                  <a:lnTo>
                    <a:pt x="1855773" y="849933"/>
                  </a:lnTo>
                  <a:lnTo>
                    <a:pt x="1835428" y="863650"/>
                  </a:lnTo>
                  <a:lnTo>
                    <a:pt x="1810515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3798335" y="4375911"/>
            <a:ext cx="713105" cy="362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">
              <a:lnSpc>
                <a:spcPts val="1505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Recruiters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1145"/>
              </a:lnSpc>
            </a:pPr>
            <a:r>
              <a:rPr dirty="0" sz="1000" spc="-25">
                <a:solidFill>
                  <a:srgbClr val="6E7A7C"/>
                </a:solidFill>
                <a:latin typeface="Calibri"/>
                <a:cs typeface="Calibri"/>
              </a:rPr>
              <a:t>verified</a:t>
            </a:r>
            <a:r>
              <a:rPr dirty="0" sz="1000" spc="-2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6E7A7C"/>
                </a:solidFill>
                <a:latin typeface="Calibri"/>
                <a:cs typeface="Calibri"/>
              </a:rPr>
              <a:t>talent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255264" y="2782823"/>
            <a:ext cx="2014855" cy="1009015"/>
            <a:chOff x="3255264" y="2782823"/>
            <a:chExt cx="2014855" cy="1009015"/>
          </a:xfrm>
        </p:grpSpPr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55264" y="2782823"/>
              <a:ext cx="2014727" cy="100888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3325083" y="2834639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79">
                  <a:moveTo>
                    <a:pt x="1810514" y="0"/>
                  </a:moveTo>
                  <a:lnTo>
                    <a:pt x="64004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0" y="863650"/>
                  </a:lnTo>
                  <a:lnTo>
                    <a:pt x="64004" y="868680"/>
                  </a:lnTo>
                  <a:lnTo>
                    <a:pt x="1810514" y="868680"/>
                  </a:lnTo>
                  <a:lnTo>
                    <a:pt x="1835428" y="863650"/>
                  </a:lnTo>
                  <a:lnTo>
                    <a:pt x="1855772" y="849933"/>
                  </a:lnTo>
                  <a:lnTo>
                    <a:pt x="1869489" y="829588"/>
                  </a:lnTo>
                  <a:lnTo>
                    <a:pt x="1874518" y="804674"/>
                  </a:lnTo>
                  <a:lnTo>
                    <a:pt x="1874518" y="64005"/>
                  </a:lnTo>
                  <a:lnTo>
                    <a:pt x="1869489" y="39091"/>
                  </a:lnTo>
                  <a:lnTo>
                    <a:pt x="1855772" y="18746"/>
                  </a:lnTo>
                  <a:lnTo>
                    <a:pt x="1835428" y="5029"/>
                  </a:lnTo>
                  <a:lnTo>
                    <a:pt x="18105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325083" y="2834639"/>
              <a:ext cx="1874520" cy="868680"/>
            </a:xfrm>
            <a:custGeom>
              <a:avLst/>
              <a:gdLst/>
              <a:ahLst/>
              <a:cxnLst/>
              <a:rect l="l" t="t" r="r" b="b"/>
              <a:pathLst>
                <a:path w="1874520" h="868679">
                  <a:moveTo>
                    <a:pt x="0" y="64005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5" y="0"/>
                  </a:lnTo>
                  <a:lnTo>
                    <a:pt x="1810515" y="0"/>
                  </a:lnTo>
                  <a:lnTo>
                    <a:pt x="1835428" y="5029"/>
                  </a:lnTo>
                  <a:lnTo>
                    <a:pt x="1855773" y="18746"/>
                  </a:lnTo>
                  <a:lnTo>
                    <a:pt x="1869490" y="39091"/>
                  </a:lnTo>
                  <a:lnTo>
                    <a:pt x="1874520" y="64005"/>
                  </a:lnTo>
                  <a:lnTo>
                    <a:pt x="1874520" y="804674"/>
                  </a:lnTo>
                  <a:lnTo>
                    <a:pt x="1869490" y="829588"/>
                  </a:lnTo>
                  <a:lnTo>
                    <a:pt x="1855773" y="849933"/>
                  </a:lnTo>
                  <a:lnTo>
                    <a:pt x="1835428" y="863650"/>
                  </a:lnTo>
                  <a:lnTo>
                    <a:pt x="1810515" y="868680"/>
                  </a:lnTo>
                  <a:lnTo>
                    <a:pt x="64005" y="868680"/>
                  </a:lnTo>
                  <a:lnTo>
                    <a:pt x="39091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4"/>
                  </a:lnTo>
                  <a:lnTo>
                    <a:pt x="0" y="6400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3792443" y="2980385"/>
            <a:ext cx="942340" cy="478155"/>
          </a:xfrm>
          <a:prstGeom prst="rect">
            <a:avLst/>
          </a:prstGeom>
        </p:spPr>
        <p:txBody>
          <a:bodyPr wrap="square" lIns="0" tIns="69850" rIns="0" bIns="0" rtlCol="0" vert="horz">
            <a:spAutoFit/>
          </a:bodyPr>
          <a:lstStyle/>
          <a:p>
            <a:pPr marL="31750">
              <a:lnSpc>
                <a:spcPct val="100000"/>
              </a:lnSpc>
              <a:spcBef>
                <a:spcPts val="55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Marketplace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dirty="0" sz="1000" spc="-30">
                <a:solidFill>
                  <a:srgbClr val="6E7A7C"/>
                </a:solidFill>
                <a:latin typeface="Calibri"/>
                <a:cs typeface="Calibri"/>
              </a:rPr>
              <a:t>workshops,</a:t>
            </a:r>
            <a:r>
              <a:rPr dirty="0" sz="1000" spc="2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6E7A7C"/>
                </a:solidFill>
                <a:latin typeface="Calibri"/>
                <a:cs typeface="Calibri"/>
              </a:rPr>
              <a:t>events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204772" y="3274109"/>
            <a:ext cx="1737360" cy="1737360"/>
          </a:xfrm>
          <a:custGeom>
            <a:avLst/>
            <a:gdLst/>
            <a:ahLst/>
            <a:cxnLst/>
            <a:rect l="l" t="t" r="r" b="b"/>
            <a:pathLst>
              <a:path w="1737359" h="1737360">
                <a:moveTo>
                  <a:pt x="868680" y="0"/>
                </a:moveTo>
                <a:lnTo>
                  <a:pt x="821018" y="1285"/>
                </a:lnTo>
                <a:lnTo>
                  <a:pt x="774027" y="5097"/>
                </a:lnTo>
                <a:lnTo>
                  <a:pt x="727775" y="11369"/>
                </a:lnTo>
                <a:lnTo>
                  <a:pt x="682328" y="20035"/>
                </a:lnTo>
                <a:lnTo>
                  <a:pt x="637750" y="31030"/>
                </a:lnTo>
                <a:lnTo>
                  <a:pt x="594110" y="44285"/>
                </a:lnTo>
                <a:lnTo>
                  <a:pt x="551472" y="59737"/>
                </a:lnTo>
                <a:lnTo>
                  <a:pt x="509904" y="77317"/>
                </a:lnTo>
                <a:lnTo>
                  <a:pt x="469471" y="96960"/>
                </a:lnTo>
                <a:lnTo>
                  <a:pt x="430241" y="118600"/>
                </a:lnTo>
                <a:lnTo>
                  <a:pt x="392278" y="142170"/>
                </a:lnTo>
                <a:lnTo>
                  <a:pt x="355649" y="167605"/>
                </a:lnTo>
                <a:lnTo>
                  <a:pt x="320421" y="194837"/>
                </a:lnTo>
                <a:lnTo>
                  <a:pt x="286659" y="223801"/>
                </a:lnTo>
                <a:lnTo>
                  <a:pt x="254430" y="254430"/>
                </a:lnTo>
                <a:lnTo>
                  <a:pt x="223801" y="286659"/>
                </a:lnTo>
                <a:lnTo>
                  <a:pt x="194837" y="320421"/>
                </a:lnTo>
                <a:lnTo>
                  <a:pt x="167605" y="355649"/>
                </a:lnTo>
                <a:lnTo>
                  <a:pt x="142170" y="392278"/>
                </a:lnTo>
                <a:lnTo>
                  <a:pt x="118600" y="430241"/>
                </a:lnTo>
                <a:lnTo>
                  <a:pt x="96960" y="469471"/>
                </a:lnTo>
                <a:lnTo>
                  <a:pt x="77317" y="509904"/>
                </a:lnTo>
                <a:lnTo>
                  <a:pt x="59737" y="551472"/>
                </a:lnTo>
                <a:lnTo>
                  <a:pt x="44285" y="594110"/>
                </a:lnTo>
                <a:lnTo>
                  <a:pt x="31030" y="637750"/>
                </a:lnTo>
                <a:lnTo>
                  <a:pt x="20035" y="682328"/>
                </a:lnTo>
                <a:lnTo>
                  <a:pt x="11369" y="727775"/>
                </a:lnTo>
                <a:lnTo>
                  <a:pt x="5097" y="774027"/>
                </a:lnTo>
                <a:lnTo>
                  <a:pt x="1285" y="821018"/>
                </a:lnTo>
                <a:lnTo>
                  <a:pt x="0" y="868680"/>
                </a:lnTo>
                <a:lnTo>
                  <a:pt x="1285" y="916342"/>
                </a:lnTo>
                <a:lnTo>
                  <a:pt x="5097" y="963332"/>
                </a:lnTo>
                <a:lnTo>
                  <a:pt x="11369" y="1009584"/>
                </a:lnTo>
                <a:lnTo>
                  <a:pt x="20035" y="1055032"/>
                </a:lnTo>
                <a:lnTo>
                  <a:pt x="31030" y="1099609"/>
                </a:lnTo>
                <a:lnTo>
                  <a:pt x="44285" y="1143250"/>
                </a:lnTo>
                <a:lnTo>
                  <a:pt x="59737" y="1185887"/>
                </a:lnTo>
                <a:lnTo>
                  <a:pt x="77317" y="1227455"/>
                </a:lnTo>
                <a:lnTo>
                  <a:pt x="96960" y="1267888"/>
                </a:lnTo>
                <a:lnTo>
                  <a:pt x="118600" y="1307119"/>
                </a:lnTo>
                <a:lnTo>
                  <a:pt x="142170" y="1345082"/>
                </a:lnTo>
                <a:lnTo>
                  <a:pt x="167605" y="1381711"/>
                </a:lnTo>
                <a:lnTo>
                  <a:pt x="194837" y="1416939"/>
                </a:lnTo>
                <a:lnTo>
                  <a:pt x="223801" y="1450701"/>
                </a:lnTo>
                <a:lnTo>
                  <a:pt x="254430" y="1482929"/>
                </a:lnTo>
                <a:lnTo>
                  <a:pt x="286659" y="1513559"/>
                </a:lnTo>
                <a:lnTo>
                  <a:pt x="320421" y="1542522"/>
                </a:lnTo>
                <a:lnTo>
                  <a:pt x="355649" y="1569755"/>
                </a:lnTo>
                <a:lnTo>
                  <a:pt x="392278" y="1595189"/>
                </a:lnTo>
                <a:lnTo>
                  <a:pt x="430241" y="1618759"/>
                </a:lnTo>
                <a:lnTo>
                  <a:pt x="469471" y="1640399"/>
                </a:lnTo>
                <a:lnTo>
                  <a:pt x="509904" y="1660042"/>
                </a:lnTo>
                <a:lnTo>
                  <a:pt x="551472" y="1677622"/>
                </a:lnTo>
                <a:lnTo>
                  <a:pt x="594110" y="1693074"/>
                </a:lnTo>
                <a:lnTo>
                  <a:pt x="637750" y="1706329"/>
                </a:lnTo>
                <a:lnTo>
                  <a:pt x="682328" y="1717324"/>
                </a:lnTo>
                <a:lnTo>
                  <a:pt x="727775" y="1725990"/>
                </a:lnTo>
                <a:lnTo>
                  <a:pt x="774027" y="1732262"/>
                </a:lnTo>
                <a:lnTo>
                  <a:pt x="821018" y="1736074"/>
                </a:lnTo>
                <a:lnTo>
                  <a:pt x="868680" y="1737360"/>
                </a:lnTo>
                <a:lnTo>
                  <a:pt x="916342" y="1736074"/>
                </a:lnTo>
                <a:lnTo>
                  <a:pt x="963332" y="1732262"/>
                </a:lnTo>
                <a:lnTo>
                  <a:pt x="1009584" y="1725990"/>
                </a:lnTo>
                <a:lnTo>
                  <a:pt x="1055032" y="1717324"/>
                </a:lnTo>
                <a:lnTo>
                  <a:pt x="1099609" y="1706329"/>
                </a:lnTo>
                <a:lnTo>
                  <a:pt x="1143250" y="1693074"/>
                </a:lnTo>
                <a:lnTo>
                  <a:pt x="1185887" y="1677622"/>
                </a:lnTo>
                <a:lnTo>
                  <a:pt x="1227455" y="1660042"/>
                </a:lnTo>
                <a:lnTo>
                  <a:pt x="1267888" y="1640399"/>
                </a:lnTo>
                <a:lnTo>
                  <a:pt x="1307119" y="1618759"/>
                </a:lnTo>
                <a:lnTo>
                  <a:pt x="1345082" y="1595189"/>
                </a:lnTo>
                <a:lnTo>
                  <a:pt x="1381711" y="1569755"/>
                </a:lnTo>
                <a:lnTo>
                  <a:pt x="1416939" y="1542522"/>
                </a:lnTo>
                <a:lnTo>
                  <a:pt x="1450701" y="1513559"/>
                </a:lnTo>
                <a:lnTo>
                  <a:pt x="1482929" y="1482929"/>
                </a:lnTo>
                <a:lnTo>
                  <a:pt x="1513559" y="1450701"/>
                </a:lnTo>
                <a:lnTo>
                  <a:pt x="1542522" y="1416939"/>
                </a:lnTo>
                <a:lnTo>
                  <a:pt x="1569755" y="1381711"/>
                </a:lnTo>
                <a:lnTo>
                  <a:pt x="1595189" y="1345082"/>
                </a:lnTo>
                <a:lnTo>
                  <a:pt x="1618759" y="1307119"/>
                </a:lnTo>
                <a:lnTo>
                  <a:pt x="1640399" y="1267888"/>
                </a:lnTo>
                <a:lnTo>
                  <a:pt x="1660042" y="1227455"/>
                </a:lnTo>
                <a:lnTo>
                  <a:pt x="1677622" y="1185887"/>
                </a:lnTo>
                <a:lnTo>
                  <a:pt x="1693074" y="1143250"/>
                </a:lnTo>
                <a:lnTo>
                  <a:pt x="1706329" y="1099609"/>
                </a:lnTo>
                <a:lnTo>
                  <a:pt x="1717324" y="1055032"/>
                </a:lnTo>
                <a:lnTo>
                  <a:pt x="1725990" y="1009584"/>
                </a:lnTo>
                <a:lnTo>
                  <a:pt x="1732262" y="963332"/>
                </a:lnTo>
                <a:lnTo>
                  <a:pt x="1736074" y="916342"/>
                </a:lnTo>
                <a:lnTo>
                  <a:pt x="1737360" y="868680"/>
                </a:lnTo>
                <a:lnTo>
                  <a:pt x="1736074" y="821018"/>
                </a:lnTo>
                <a:lnTo>
                  <a:pt x="1732262" y="774027"/>
                </a:lnTo>
                <a:lnTo>
                  <a:pt x="1725990" y="727775"/>
                </a:lnTo>
                <a:lnTo>
                  <a:pt x="1717324" y="682328"/>
                </a:lnTo>
                <a:lnTo>
                  <a:pt x="1706329" y="637750"/>
                </a:lnTo>
                <a:lnTo>
                  <a:pt x="1693074" y="594110"/>
                </a:lnTo>
                <a:lnTo>
                  <a:pt x="1677622" y="551472"/>
                </a:lnTo>
                <a:lnTo>
                  <a:pt x="1660042" y="509904"/>
                </a:lnTo>
                <a:lnTo>
                  <a:pt x="1640399" y="469471"/>
                </a:lnTo>
                <a:lnTo>
                  <a:pt x="1618759" y="430241"/>
                </a:lnTo>
                <a:lnTo>
                  <a:pt x="1595189" y="392278"/>
                </a:lnTo>
                <a:lnTo>
                  <a:pt x="1569755" y="355649"/>
                </a:lnTo>
                <a:lnTo>
                  <a:pt x="1542522" y="320421"/>
                </a:lnTo>
                <a:lnTo>
                  <a:pt x="1513559" y="286659"/>
                </a:lnTo>
                <a:lnTo>
                  <a:pt x="1482929" y="254430"/>
                </a:lnTo>
                <a:lnTo>
                  <a:pt x="1450701" y="223801"/>
                </a:lnTo>
                <a:lnTo>
                  <a:pt x="1416939" y="194837"/>
                </a:lnTo>
                <a:lnTo>
                  <a:pt x="1381711" y="167605"/>
                </a:lnTo>
                <a:lnTo>
                  <a:pt x="1345082" y="142170"/>
                </a:lnTo>
                <a:lnTo>
                  <a:pt x="1307119" y="118600"/>
                </a:lnTo>
                <a:lnTo>
                  <a:pt x="1267888" y="96960"/>
                </a:lnTo>
                <a:lnTo>
                  <a:pt x="1227455" y="77317"/>
                </a:lnTo>
                <a:lnTo>
                  <a:pt x="1185887" y="59737"/>
                </a:lnTo>
                <a:lnTo>
                  <a:pt x="1143250" y="44285"/>
                </a:lnTo>
                <a:lnTo>
                  <a:pt x="1099609" y="31030"/>
                </a:lnTo>
                <a:lnTo>
                  <a:pt x="1055032" y="20035"/>
                </a:lnTo>
                <a:lnTo>
                  <a:pt x="1009584" y="11369"/>
                </a:lnTo>
                <a:lnTo>
                  <a:pt x="963332" y="5097"/>
                </a:lnTo>
                <a:lnTo>
                  <a:pt x="916342" y="1285"/>
                </a:lnTo>
                <a:lnTo>
                  <a:pt x="868680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5835402" y="3907028"/>
            <a:ext cx="521970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85"/>
              </a:spcBef>
            </a:pPr>
            <a:r>
              <a:rPr dirty="0" sz="1200" spc="-20" b="1">
                <a:solidFill>
                  <a:srgbClr val="FFFFFF"/>
                </a:solidFill>
                <a:latin typeface="Calibri"/>
                <a:cs typeface="Calibri"/>
              </a:rPr>
              <a:t>Verified </a:t>
            </a: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Identity Graph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401555" y="4296664"/>
            <a:ext cx="1183640" cy="356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4780">
              <a:lnSpc>
                <a:spcPts val="148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Institutions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ts val="1120"/>
              </a:lnSpc>
            </a:pPr>
            <a:r>
              <a:rPr dirty="0" sz="1000" spc="-35">
                <a:solidFill>
                  <a:srgbClr val="6E7A7C"/>
                </a:solidFill>
                <a:latin typeface="Calibri"/>
                <a:cs typeface="Calibri"/>
              </a:rPr>
              <a:t>engagement,</a:t>
            </a:r>
            <a:r>
              <a:rPr dirty="0" sz="1000" spc="30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6E7A7C"/>
                </a:solidFill>
                <a:latin typeface="Calibri"/>
                <a:cs typeface="Calibri"/>
              </a:rPr>
              <a:t>outcomes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411480" y="5949695"/>
            <a:ext cx="11323320" cy="640080"/>
            <a:chOff x="411480" y="5949695"/>
            <a:chExt cx="11323320" cy="640080"/>
          </a:xfrm>
        </p:grpSpPr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11480" y="5949695"/>
              <a:ext cx="11323320" cy="64008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480524" y="5999021"/>
              <a:ext cx="11186160" cy="502920"/>
            </a:xfrm>
            <a:custGeom>
              <a:avLst/>
              <a:gdLst/>
              <a:ahLst/>
              <a:cxnLst/>
              <a:rect l="l" t="t" r="r" b="b"/>
              <a:pathLst>
                <a:path w="11186160" h="50292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0"/>
                  </a:lnTo>
                  <a:lnTo>
                    <a:pt x="0" y="64004"/>
                  </a:lnTo>
                  <a:lnTo>
                    <a:pt x="0" y="438915"/>
                  </a:lnTo>
                  <a:lnTo>
                    <a:pt x="5029" y="463829"/>
                  </a:lnTo>
                  <a:lnTo>
                    <a:pt x="18746" y="484173"/>
                  </a:lnTo>
                  <a:lnTo>
                    <a:pt x="39090" y="497890"/>
                  </a:lnTo>
                  <a:lnTo>
                    <a:pt x="64003" y="502920"/>
                  </a:lnTo>
                  <a:lnTo>
                    <a:pt x="11121852" y="502920"/>
                  </a:lnTo>
                  <a:lnTo>
                    <a:pt x="11146765" y="497890"/>
                  </a:lnTo>
                  <a:lnTo>
                    <a:pt x="11167109" y="484173"/>
                  </a:lnTo>
                  <a:lnTo>
                    <a:pt x="11180825" y="463829"/>
                  </a:lnTo>
                  <a:lnTo>
                    <a:pt x="11185855" y="438915"/>
                  </a:lnTo>
                  <a:lnTo>
                    <a:pt x="11185855" y="64004"/>
                  </a:lnTo>
                  <a:lnTo>
                    <a:pt x="11180825" y="39090"/>
                  </a:lnTo>
                  <a:lnTo>
                    <a:pt x="11167109" y="18746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480524" y="5999021"/>
              <a:ext cx="11186160" cy="502920"/>
            </a:xfrm>
            <a:custGeom>
              <a:avLst/>
              <a:gdLst/>
              <a:ahLst/>
              <a:cxnLst/>
              <a:rect l="l" t="t" r="r" b="b"/>
              <a:pathLst>
                <a:path w="11186160" h="502920">
                  <a:moveTo>
                    <a:pt x="0" y="64004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4"/>
                  </a:lnTo>
                  <a:lnTo>
                    <a:pt x="11185855" y="438915"/>
                  </a:lnTo>
                  <a:lnTo>
                    <a:pt x="11180825" y="463829"/>
                  </a:lnTo>
                  <a:lnTo>
                    <a:pt x="11167109" y="484173"/>
                  </a:lnTo>
                  <a:lnTo>
                    <a:pt x="11146765" y="497890"/>
                  </a:lnTo>
                  <a:lnTo>
                    <a:pt x="11121852" y="502920"/>
                  </a:lnTo>
                  <a:lnTo>
                    <a:pt x="64003" y="502920"/>
                  </a:lnTo>
                  <a:lnTo>
                    <a:pt x="39090" y="497890"/>
                  </a:lnTo>
                  <a:lnTo>
                    <a:pt x="18746" y="484173"/>
                  </a:lnTo>
                  <a:lnTo>
                    <a:pt x="5029" y="463829"/>
                  </a:lnTo>
                  <a:lnTo>
                    <a:pt x="0" y="43891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718819" y="6132576"/>
            <a:ext cx="57029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1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ecosystem</a:t>
            </a:r>
            <a:r>
              <a:rPr dirty="0" sz="11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strengthens</a:t>
            </a:r>
            <a:r>
              <a:rPr dirty="0" sz="11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when</a:t>
            </a:r>
            <a:r>
              <a:rPr dirty="0" sz="11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each</a:t>
            </a:r>
            <a:r>
              <a:rPr dirty="0" sz="11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side</a:t>
            </a:r>
            <a:r>
              <a:rPr dirty="0" sz="11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is</a:t>
            </a:r>
            <a:r>
              <a:rPr dirty="0" sz="11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verified</a:t>
            </a:r>
            <a:r>
              <a:rPr dirty="0" sz="11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and</a:t>
            </a:r>
            <a:r>
              <a:rPr dirty="0" sz="11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every</a:t>
            </a:r>
            <a:r>
              <a:rPr dirty="0" sz="11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interaction</a:t>
            </a:r>
            <a:r>
              <a:rPr dirty="0" sz="11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enriches</a:t>
            </a:r>
            <a:r>
              <a:rPr dirty="0" sz="1100" spc="-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1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same</a:t>
            </a:r>
            <a:r>
              <a:rPr dirty="0" sz="1100" spc="-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0E3A35"/>
                </a:solidFill>
                <a:latin typeface="Calibri"/>
                <a:cs typeface="Calibri"/>
              </a:rPr>
              <a:t>graph.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3" name="object 4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865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TRU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T</a:t>
            </a:r>
            <a:r>
              <a:rPr dirty="0" sz="1100" spc="40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&amp;</a:t>
            </a:r>
            <a:r>
              <a:rPr dirty="0" sz="1100" spc="40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V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100" b="1">
                <a:solidFill>
                  <a:srgbClr val="B4862A"/>
                </a:solidFill>
                <a:latin typeface="Calibri"/>
                <a:cs typeface="Calibri"/>
              </a:rPr>
              <a:t>RI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F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CA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100" b="1">
                <a:solidFill>
                  <a:srgbClr val="B4862A"/>
                </a:solidFill>
                <a:latin typeface="Calibri"/>
                <a:cs typeface="Calibri"/>
              </a:rPr>
              <a:t>TI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Verification</a:t>
            </a:r>
            <a:r>
              <a:rPr dirty="0" spc="-90"/>
              <a:t> </a:t>
            </a:r>
            <a:r>
              <a:rPr dirty="0"/>
              <a:t>Creates</a:t>
            </a:r>
            <a:r>
              <a:rPr dirty="0" spc="-85"/>
              <a:t> </a:t>
            </a:r>
            <a:r>
              <a:rPr dirty="0"/>
              <a:t>Defensible</a:t>
            </a:r>
            <a:r>
              <a:rPr dirty="0" spc="-90"/>
              <a:t> </a:t>
            </a:r>
            <a:r>
              <a:rPr dirty="0" spc="-10"/>
              <a:t>Reputation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3808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Trust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architecture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turns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activity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into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durable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reputation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asset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822704"/>
            <a:ext cx="2798445" cy="2426335"/>
            <a:chOff x="432816" y="1822704"/>
            <a:chExt cx="2798445" cy="24263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822704"/>
              <a:ext cx="2798064" cy="24262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74520"/>
              <a:ext cx="2659380" cy="2286000"/>
            </a:xfrm>
            <a:custGeom>
              <a:avLst/>
              <a:gdLst/>
              <a:ahLst/>
              <a:cxnLst/>
              <a:rect l="l" t="t" r="r" b="b"/>
              <a:pathLst>
                <a:path w="2659380" h="2286000">
                  <a:moveTo>
                    <a:pt x="2595295" y="0"/>
                  </a:moveTo>
                  <a:lnTo>
                    <a:pt x="64007" y="0"/>
                  </a:lnTo>
                  <a:lnTo>
                    <a:pt x="39092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2221991"/>
                  </a:lnTo>
                  <a:lnTo>
                    <a:pt x="5030" y="2246906"/>
                  </a:lnTo>
                  <a:lnTo>
                    <a:pt x="18747" y="2267252"/>
                  </a:lnTo>
                  <a:lnTo>
                    <a:pt x="39092" y="2280969"/>
                  </a:lnTo>
                  <a:lnTo>
                    <a:pt x="64007" y="2285999"/>
                  </a:lnTo>
                  <a:lnTo>
                    <a:pt x="2595295" y="2285999"/>
                  </a:lnTo>
                  <a:lnTo>
                    <a:pt x="2620210" y="2280969"/>
                  </a:lnTo>
                  <a:lnTo>
                    <a:pt x="2640556" y="2267252"/>
                  </a:lnTo>
                  <a:lnTo>
                    <a:pt x="2654273" y="2246906"/>
                  </a:lnTo>
                  <a:lnTo>
                    <a:pt x="2659303" y="2221991"/>
                  </a:lnTo>
                  <a:lnTo>
                    <a:pt x="2659303" y="64007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0" y="5030"/>
                  </a:lnTo>
                  <a:lnTo>
                    <a:pt x="259529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74520"/>
              <a:ext cx="2659380" cy="2286000"/>
            </a:xfrm>
            <a:custGeom>
              <a:avLst/>
              <a:gdLst/>
              <a:ahLst/>
              <a:cxnLst/>
              <a:rect l="l" t="t" r="r" b="b"/>
              <a:pathLst>
                <a:path w="2659380" h="2286000">
                  <a:moveTo>
                    <a:pt x="0" y="64007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7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7"/>
                  </a:lnTo>
                  <a:lnTo>
                    <a:pt x="2659304" y="2221992"/>
                  </a:lnTo>
                  <a:lnTo>
                    <a:pt x="2654274" y="2246906"/>
                  </a:lnTo>
                  <a:lnTo>
                    <a:pt x="2640556" y="2267252"/>
                  </a:lnTo>
                  <a:lnTo>
                    <a:pt x="2620210" y="2280970"/>
                  </a:lnTo>
                  <a:lnTo>
                    <a:pt x="2595296" y="2286000"/>
                  </a:lnTo>
                  <a:lnTo>
                    <a:pt x="64007" y="2286000"/>
                  </a:lnTo>
                  <a:lnTo>
                    <a:pt x="39093" y="2280970"/>
                  </a:lnTo>
                  <a:lnTo>
                    <a:pt x="18747" y="2267252"/>
                  </a:lnTo>
                  <a:lnTo>
                    <a:pt x="5030" y="2246906"/>
                  </a:lnTo>
                  <a:lnTo>
                    <a:pt x="0" y="2221992"/>
                  </a:lnTo>
                  <a:lnTo>
                    <a:pt x="0" y="64007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603971" y="21031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774628" y="2199132"/>
            <a:ext cx="115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8488" y="2897632"/>
            <a:ext cx="133159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Identity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verification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0696" y="3502660"/>
            <a:ext cx="20643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57530" marR="5080" indent="-545465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Student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ID,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college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email,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alumni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proof,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institution</a:t>
            </a:r>
            <a:r>
              <a:rPr dirty="0" sz="1000" spc="-4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records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37776" y="2764028"/>
            <a:ext cx="232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76600" y="1822704"/>
            <a:ext cx="2798445" cy="2426335"/>
            <a:chOff x="3276600" y="1822704"/>
            <a:chExt cx="2798445" cy="242633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600" y="1822704"/>
              <a:ext cx="2798064" cy="24262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345103" y="1874520"/>
              <a:ext cx="2659380" cy="2286000"/>
            </a:xfrm>
            <a:custGeom>
              <a:avLst/>
              <a:gdLst/>
              <a:ahLst/>
              <a:cxnLst/>
              <a:rect l="l" t="t" r="r" b="b"/>
              <a:pathLst>
                <a:path w="2659379" h="2286000">
                  <a:moveTo>
                    <a:pt x="2595297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2221991"/>
                  </a:lnTo>
                  <a:lnTo>
                    <a:pt x="5030" y="2246906"/>
                  </a:lnTo>
                  <a:lnTo>
                    <a:pt x="18747" y="2267252"/>
                  </a:lnTo>
                  <a:lnTo>
                    <a:pt x="39093" y="2280969"/>
                  </a:lnTo>
                  <a:lnTo>
                    <a:pt x="64008" y="2285999"/>
                  </a:lnTo>
                  <a:lnTo>
                    <a:pt x="2595297" y="2285999"/>
                  </a:lnTo>
                  <a:lnTo>
                    <a:pt x="2620211" y="2280969"/>
                  </a:lnTo>
                  <a:lnTo>
                    <a:pt x="2640556" y="2267252"/>
                  </a:lnTo>
                  <a:lnTo>
                    <a:pt x="2654273" y="2246906"/>
                  </a:lnTo>
                  <a:lnTo>
                    <a:pt x="2659303" y="2221991"/>
                  </a:lnTo>
                  <a:lnTo>
                    <a:pt x="2659303" y="64007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1" y="5030"/>
                  </a:lnTo>
                  <a:lnTo>
                    <a:pt x="259529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345103" y="1874520"/>
              <a:ext cx="2659380" cy="2286000"/>
            </a:xfrm>
            <a:custGeom>
              <a:avLst/>
              <a:gdLst/>
              <a:ahLst/>
              <a:cxnLst/>
              <a:rect l="l" t="t" r="r" b="b"/>
              <a:pathLst>
                <a:path w="2659379" h="2286000">
                  <a:moveTo>
                    <a:pt x="0" y="64007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7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7"/>
                  </a:lnTo>
                  <a:lnTo>
                    <a:pt x="2659304" y="2221992"/>
                  </a:lnTo>
                  <a:lnTo>
                    <a:pt x="2654274" y="2246906"/>
                  </a:lnTo>
                  <a:lnTo>
                    <a:pt x="2640556" y="2267252"/>
                  </a:lnTo>
                  <a:lnTo>
                    <a:pt x="2620210" y="2280970"/>
                  </a:lnTo>
                  <a:lnTo>
                    <a:pt x="2595296" y="2286000"/>
                  </a:lnTo>
                  <a:lnTo>
                    <a:pt x="64007" y="2286000"/>
                  </a:lnTo>
                  <a:lnTo>
                    <a:pt x="39093" y="2280970"/>
                  </a:lnTo>
                  <a:lnTo>
                    <a:pt x="18747" y="2267252"/>
                  </a:lnTo>
                  <a:lnTo>
                    <a:pt x="5030" y="2246906"/>
                  </a:lnTo>
                  <a:lnTo>
                    <a:pt x="0" y="2221992"/>
                  </a:lnTo>
                  <a:lnTo>
                    <a:pt x="0" y="64007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446155" y="21031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1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1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4616811" y="2199132"/>
            <a:ext cx="115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92372" y="2897632"/>
            <a:ext cx="15690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Contribution</a:t>
            </a:r>
            <a:r>
              <a:rPr dirty="0" sz="1300" spc="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validation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75399" y="3502660"/>
            <a:ext cx="239966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27430" marR="5080" indent="-1015365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Ratings,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peer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review,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duplicate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checks,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quality signals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79960" y="2764028"/>
            <a:ext cx="232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117335" y="1822704"/>
            <a:ext cx="2798445" cy="2426335"/>
            <a:chOff x="6117335" y="1822704"/>
            <a:chExt cx="2798445" cy="242633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7335" y="1822704"/>
              <a:ext cx="2798064" cy="242620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187287" y="1874520"/>
              <a:ext cx="2659380" cy="2286000"/>
            </a:xfrm>
            <a:custGeom>
              <a:avLst/>
              <a:gdLst/>
              <a:ahLst/>
              <a:cxnLst/>
              <a:rect l="l" t="t" r="r" b="b"/>
              <a:pathLst>
                <a:path w="2659379" h="2286000">
                  <a:moveTo>
                    <a:pt x="2595297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2221991"/>
                  </a:lnTo>
                  <a:lnTo>
                    <a:pt x="5030" y="2246906"/>
                  </a:lnTo>
                  <a:lnTo>
                    <a:pt x="18747" y="2267252"/>
                  </a:lnTo>
                  <a:lnTo>
                    <a:pt x="39093" y="2280969"/>
                  </a:lnTo>
                  <a:lnTo>
                    <a:pt x="64008" y="2285999"/>
                  </a:lnTo>
                  <a:lnTo>
                    <a:pt x="2595297" y="2285999"/>
                  </a:lnTo>
                  <a:lnTo>
                    <a:pt x="2620211" y="2280969"/>
                  </a:lnTo>
                  <a:lnTo>
                    <a:pt x="2640556" y="2267252"/>
                  </a:lnTo>
                  <a:lnTo>
                    <a:pt x="2654273" y="2246906"/>
                  </a:lnTo>
                  <a:lnTo>
                    <a:pt x="2659303" y="2221991"/>
                  </a:lnTo>
                  <a:lnTo>
                    <a:pt x="2659303" y="64007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1" y="5030"/>
                  </a:lnTo>
                  <a:lnTo>
                    <a:pt x="259529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187287" y="1874520"/>
              <a:ext cx="2659380" cy="2286000"/>
            </a:xfrm>
            <a:custGeom>
              <a:avLst/>
              <a:gdLst/>
              <a:ahLst/>
              <a:cxnLst/>
              <a:rect l="l" t="t" r="r" b="b"/>
              <a:pathLst>
                <a:path w="2659379" h="2286000">
                  <a:moveTo>
                    <a:pt x="0" y="64007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7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7"/>
                  </a:lnTo>
                  <a:lnTo>
                    <a:pt x="2659304" y="2221992"/>
                  </a:lnTo>
                  <a:lnTo>
                    <a:pt x="2654274" y="2246906"/>
                  </a:lnTo>
                  <a:lnTo>
                    <a:pt x="2640556" y="2267252"/>
                  </a:lnTo>
                  <a:lnTo>
                    <a:pt x="2620210" y="2280970"/>
                  </a:lnTo>
                  <a:lnTo>
                    <a:pt x="2595296" y="2286000"/>
                  </a:lnTo>
                  <a:lnTo>
                    <a:pt x="64007" y="2286000"/>
                  </a:lnTo>
                  <a:lnTo>
                    <a:pt x="39093" y="2280970"/>
                  </a:lnTo>
                  <a:lnTo>
                    <a:pt x="18747" y="2267252"/>
                  </a:lnTo>
                  <a:lnTo>
                    <a:pt x="5030" y="2246906"/>
                  </a:lnTo>
                  <a:lnTo>
                    <a:pt x="0" y="2221992"/>
                  </a:lnTo>
                  <a:lnTo>
                    <a:pt x="0" y="64007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7288339" y="21031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1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1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7458995" y="2199132"/>
            <a:ext cx="115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874764" y="2897632"/>
            <a:ext cx="12884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Transaction</a:t>
            </a:r>
            <a:r>
              <a:rPr dirty="0" sz="1300" spc="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history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02514" y="3502660"/>
            <a:ext cx="22294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12825" marR="5080" indent="-1000125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Borrow,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lend,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attend,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mentor,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refer,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apply,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hire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822143" y="2764028"/>
            <a:ext cx="232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961119" y="1822704"/>
            <a:ext cx="2798445" cy="2426335"/>
            <a:chOff x="8961119" y="1822704"/>
            <a:chExt cx="2798445" cy="2426335"/>
          </a:xfrm>
        </p:grpSpPr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61119" y="1822704"/>
              <a:ext cx="2798064" cy="242620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029469" y="1874520"/>
              <a:ext cx="2659380" cy="2286000"/>
            </a:xfrm>
            <a:custGeom>
              <a:avLst/>
              <a:gdLst/>
              <a:ahLst/>
              <a:cxnLst/>
              <a:rect l="l" t="t" r="r" b="b"/>
              <a:pathLst>
                <a:path w="2659379" h="2286000">
                  <a:moveTo>
                    <a:pt x="2595297" y="0"/>
                  </a:moveTo>
                  <a:lnTo>
                    <a:pt x="64007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2221991"/>
                  </a:lnTo>
                  <a:lnTo>
                    <a:pt x="5030" y="2246906"/>
                  </a:lnTo>
                  <a:lnTo>
                    <a:pt x="18747" y="2267252"/>
                  </a:lnTo>
                  <a:lnTo>
                    <a:pt x="39093" y="2280969"/>
                  </a:lnTo>
                  <a:lnTo>
                    <a:pt x="64007" y="2285999"/>
                  </a:lnTo>
                  <a:lnTo>
                    <a:pt x="2595297" y="2285999"/>
                  </a:lnTo>
                  <a:lnTo>
                    <a:pt x="2620211" y="2280969"/>
                  </a:lnTo>
                  <a:lnTo>
                    <a:pt x="2640557" y="2267252"/>
                  </a:lnTo>
                  <a:lnTo>
                    <a:pt x="2654274" y="2246906"/>
                  </a:lnTo>
                  <a:lnTo>
                    <a:pt x="2659305" y="2221991"/>
                  </a:lnTo>
                  <a:lnTo>
                    <a:pt x="2659305" y="64007"/>
                  </a:lnTo>
                  <a:lnTo>
                    <a:pt x="2654274" y="39093"/>
                  </a:lnTo>
                  <a:lnTo>
                    <a:pt x="2640557" y="18747"/>
                  </a:lnTo>
                  <a:lnTo>
                    <a:pt x="2620211" y="5030"/>
                  </a:lnTo>
                  <a:lnTo>
                    <a:pt x="259529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9029469" y="1874520"/>
              <a:ext cx="2659380" cy="2286000"/>
            </a:xfrm>
            <a:custGeom>
              <a:avLst/>
              <a:gdLst/>
              <a:ahLst/>
              <a:cxnLst/>
              <a:rect l="l" t="t" r="r" b="b"/>
              <a:pathLst>
                <a:path w="2659379" h="2286000">
                  <a:moveTo>
                    <a:pt x="0" y="64007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7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7"/>
                  </a:lnTo>
                  <a:lnTo>
                    <a:pt x="2659304" y="2221992"/>
                  </a:lnTo>
                  <a:lnTo>
                    <a:pt x="2654274" y="2246906"/>
                  </a:lnTo>
                  <a:lnTo>
                    <a:pt x="2640556" y="2267252"/>
                  </a:lnTo>
                  <a:lnTo>
                    <a:pt x="2620210" y="2280970"/>
                  </a:lnTo>
                  <a:lnTo>
                    <a:pt x="2595296" y="2286000"/>
                  </a:lnTo>
                  <a:lnTo>
                    <a:pt x="64007" y="2286000"/>
                  </a:lnTo>
                  <a:lnTo>
                    <a:pt x="39093" y="2280970"/>
                  </a:lnTo>
                  <a:lnTo>
                    <a:pt x="18747" y="2267252"/>
                  </a:lnTo>
                  <a:lnTo>
                    <a:pt x="5030" y="2246906"/>
                  </a:lnTo>
                  <a:lnTo>
                    <a:pt x="0" y="2221992"/>
                  </a:lnTo>
                  <a:lnTo>
                    <a:pt x="0" y="64007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10130521" y="2103120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1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1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10301178" y="2199132"/>
            <a:ext cx="115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724788" y="2897632"/>
            <a:ext cx="127254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Reputation</a:t>
            </a:r>
            <a:r>
              <a:rPr dirty="0" sz="1300" spc="1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scoring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174846" y="3502660"/>
            <a:ext cx="2369185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35050" marR="5080" indent="-102235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Weighted,</a:t>
            </a:r>
            <a:r>
              <a:rPr dirty="0" sz="1000" spc="-5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transparent,</a:t>
            </a:r>
            <a:r>
              <a:rPr dirty="0" sz="1000" spc="-4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portable</a:t>
            </a:r>
            <a:r>
              <a:rPr dirty="0" sz="10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contribution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graph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32816" y="4474463"/>
            <a:ext cx="11326495" cy="1557655"/>
            <a:chOff x="432816" y="4474463"/>
            <a:chExt cx="11326495" cy="1557655"/>
          </a:xfrm>
        </p:grpSpPr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816" y="4474463"/>
              <a:ext cx="11326368" cy="1557527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02920" y="4526279"/>
              <a:ext cx="11186160" cy="1417320"/>
            </a:xfrm>
            <a:custGeom>
              <a:avLst/>
              <a:gdLst/>
              <a:ahLst/>
              <a:cxnLst/>
              <a:rect l="l" t="t" r="r" b="b"/>
              <a:pathLst>
                <a:path w="11186160" h="141732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1353316"/>
                  </a:lnTo>
                  <a:lnTo>
                    <a:pt x="5029" y="1378229"/>
                  </a:lnTo>
                  <a:lnTo>
                    <a:pt x="18746" y="1398573"/>
                  </a:lnTo>
                  <a:lnTo>
                    <a:pt x="39090" y="1412290"/>
                  </a:lnTo>
                  <a:lnTo>
                    <a:pt x="64003" y="1417319"/>
                  </a:lnTo>
                  <a:lnTo>
                    <a:pt x="11121852" y="1417319"/>
                  </a:lnTo>
                  <a:lnTo>
                    <a:pt x="11146765" y="1412290"/>
                  </a:lnTo>
                  <a:lnTo>
                    <a:pt x="11167109" y="1398573"/>
                  </a:lnTo>
                  <a:lnTo>
                    <a:pt x="11180825" y="1378229"/>
                  </a:lnTo>
                  <a:lnTo>
                    <a:pt x="11185855" y="135331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502920" y="4526279"/>
              <a:ext cx="11186160" cy="1417320"/>
            </a:xfrm>
            <a:custGeom>
              <a:avLst/>
              <a:gdLst/>
              <a:ahLst/>
              <a:cxnLst/>
              <a:rect l="l" t="t" r="r" b="b"/>
              <a:pathLst>
                <a:path w="11186160" h="141732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1353317"/>
                  </a:lnTo>
                  <a:lnTo>
                    <a:pt x="11180825" y="1378229"/>
                  </a:lnTo>
                  <a:lnTo>
                    <a:pt x="11167109" y="1398574"/>
                  </a:lnTo>
                  <a:lnTo>
                    <a:pt x="11146765" y="1412290"/>
                  </a:lnTo>
                  <a:lnTo>
                    <a:pt x="11121852" y="1417320"/>
                  </a:lnTo>
                  <a:lnTo>
                    <a:pt x="64003" y="1417320"/>
                  </a:lnTo>
                  <a:lnTo>
                    <a:pt x="39090" y="1412290"/>
                  </a:lnTo>
                  <a:lnTo>
                    <a:pt x="18746" y="1398574"/>
                  </a:lnTo>
                  <a:lnTo>
                    <a:pt x="5029" y="1378229"/>
                  </a:lnTo>
                  <a:lnTo>
                    <a:pt x="0" y="1353317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4" name="object 44"/>
          <p:cNvSpPr txBox="1"/>
          <p:nvPr/>
        </p:nvSpPr>
        <p:spPr>
          <a:xfrm>
            <a:off x="764540" y="4715255"/>
            <a:ext cx="15144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 b="1">
                <a:solidFill>
                  <a:srgbClr val="0E3A35"/>
                </a:solidFill>
                <a:latin typeface="Calibri"/>
                <a:cs typeface="Calibri"/>
              </a:rPr>
              <a:t>AN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T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I</a:t>
            </a:r>
            <a:r>
              <a:rPr dirty="0" sz="1100" spc="-11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-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0E3A35"/>
                </a:solidFill>
                <a:latin typeface="Calibri"/>
                <a:cs typeface="Calibri"/>
              </a:rPr>
              <a:t>ABU</a:t>
            </a:r>
            <a:r>
              <a:rPr dirty="0" sz="1100" spc="-10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S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E</a:t>
            </a:r>
            <a:r>
              <a:rPr dirty="0" sz="1100" spc="31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D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E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S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I</a:t>
            </a:r>
            <a:r>
              <a:rPr dirty="0" sz="1100" spc="-10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G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0E3A35"/>
                </a:solidFill>
                <a:latin typeface="Calibri"/>
                <a:cs typeface="Calibri"/>
              </a:rPr>
              <a:t>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45" name="object 45"/>
          <p:cNvSpPr txBox="1"/>
          <p:nvPr/>
        </p:nvSpPr>
        <p:spPr>
          <a:xfrm>
            <a:off x="764540" y="5340096"/>
            <a:ext cx="8610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Campus-level</a:t>
            </a:r>
            <a:r>
              <a:rPr dirty="0" sz="1100" spc="9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moderation</a:t>
            </a:r>
            <a:r>
              <a:rPr dirty="0" sz="1100" spc="434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4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proof-based</a:t>
            </a:r>
            <a:r>
              <a:rPr dirty="0" sz="1100" spc="1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profile</a:t>
            </a:r>
            <a:r>
              <a:rPr dirty="0" sz="1100" spc="114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updates</a:t>
            </a:r>
            <a:r>
              <a:rPr dirty="0" sz="1100" spc="4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4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review</a:t>
            </a:r>
            <a:r>
              <a:rPr dirty="0" sz="1100" spc="1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reputation</a:t>
            </a:r>
            <a:r>
              <a:rPr dirty="0" sz="1100" spc="434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4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suspicious</a:t>
            </a:r>
            <a:r>
              <a:rPr dirty="0" sz="1100" spc="10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transaction</a:t>
            </a:r>
            <a:r>
              <a:rPr dirty="0" sz="1100" spc="1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flags</a:t>
            </a:r>
            <a:r>
              <a:rPr dirty="0" sz="1100" spc="4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4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privacy-by-design</a:t>
            </a:r>
            <a:r>
              <a:rPr dirty="0" sz="1100" spc="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for</a:t>
            </a:r>
            <a:r>
              <a:rPr dirty="0" sz="1100" spc="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student</a:t>
            </a:r>
            <a:r>
              <a:rPr dirty="0" sz="1100" spc="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data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0826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THE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J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U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RN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From</a:t>
            </a:r>
            <a:r>
              <a:rPr dirty="0" spc="-95"/>
              <a:t> </a:t>
            </a:r>
            <a:r>
              <a:rPr dirty="0"/>
              <a:t>Student</a:t>
            </a:r>
            <a:r>
              <a:rPr dirty="0" spc="-95"/>
              <a:t> </a:t>
            </a:r>
            <a:r>
              <a:rPr dirty="0"/>
              <a:t>to</a:t>
            </a:r>
            <a:r>
              <a:rPr dirty="0" spc="-100"/>
              <a:t> </a:t>
            </a:r>
            <a:r>
              <a:rPr dirty="0" spc="-10"/>
              <a:t>Trusted</a:t>
            </a:r>
            <a:r>
              <a:rPr dirty="0" spc="-95"/>
              <a:t> </a:t>
            </a:r>
            <a:r>
              <a:rPr dirty="0" spc="-10"/>
              <a:t>Professional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0031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student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journey creates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acquisition,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retention,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and career</a:t>
            </a:r>
            <a:r>
              <a:rPr dirty="0" sz="14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outcomes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2142744"/>
            <a:ext cx="1914525" cy="2243455"/>
            <a:chOff x="432816" y="2142744"/>
            <a:chExt cx="1914525" cy="22434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2142744"/>
              <a:ext cx="1914144" cy="22433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1708868" y="0"/>
                  </a:moveTo>
                  <a:lnTo>
                    <a:pt x="63999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2039119"/>
                  </a:lnTo>
                  <a:lnTo>
                    <a:pt x="5029" y="2064031"/>
                  </a:lnTo>
                  <a:lnTo>
                    <a:pt x="18745" y="2084374"/>
                  </a:lnTo>
                  <a:lnTo>
                    <a:pt x="39088" y="2098090"/>
                  </a:lnTo>
                  <a:lnTo>
                    <a:pt x="63999" y="2103120"/>
                  </a:lnTo>
                  <a:lnTo>
                    <a:pt x="1708868" y="2103120"/>
                  </a:lnTo>
                  <a:lnTo>
                    <a:pt x="1733780" y="2098090"/>
                  </a:lnTo>
                  <a:lnTo>
                    <a:pt x="1754124" y="2084374"/>
                  </a:lnTo>
                  <a:lnTo>
                    <a:pt x="1767839" y="2064031"/>
                  </a:lnTo>
                  <a:lnTo>
                    <a:pt x="1772869" y="2039119"/>
                  </a:lnTo>
                  <a:lnTo>
                    <a:pt x="1772869" y="64000"/>
                  </a:lnTo>
                  <a:lnTo>
                    <a:pt x="1767839" y="39088"/>
                  </a:lnTo>
                  <a:lnTo>
                    <a:pt x="1754124" y="18745"/>
                  </a:lnTo>
                  <a:lnTo>
                    <a:pt x="1733780" y="5029"/>
                  </a:lnTo>
                  <a:lnTo>
                    <a:pt x="170886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0" y="63999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3999" y="0"/>
                  </a:lnTo>
                  <a:lnTo>
                    <a:pt x="1708869" y="0"/>
                  </a:lnTo>
                  <a:lnTo>
                    <a:pt x="1733780" y="5029"/>
                  </a:lnTo>
                  <a:lnTo>
                    <a:pt x="1754123" y="18745"/>
                  </a:lnTo>
                  <a:lnTo>
                    <a:pt x="1767839" y="39088"/>
                  </a:lnTo>
                  <a:lnTo>
                    <a:pt x="1772869" y="63999"/>
                  </a:lnTo>
                  <a:lnTo>
                    <a:pt x="1772869" y="2039120"/>
                  </a:lnTo>
                  <a:lnTo>
                    <a:pt x="1767839" y="2064031"/>
                  </a:lnTo>
                  <a:lnTo>
                    <a:pt x="1754123" y="2084374"/>
                  </a:lnTo>
                  <a:lnTo>
                    <a:pt x="1733780" y="2098090"/>
                  </a:lnTo>
                  <a:lnTo>
                    <a:pt x="1708869" y="2103120"/>
                  </a:lnTo>
                  <a:lnTo>
                    <a:pt x="63999" y="2103120"/>
                  </a:lnTo>
                  <a:lnTo>
                    <a:pt x="39088" y="2098090"/>
                  </a:lnTo>
                  <a:lnTo>
                    <a:pt x="18745" y="2084374"/>
                  </a:lnTo>
                  <a:lnTo>
                    <a:pt x="5029" y="2064031"/>
                  </a:lnTo>
                  <a:lnTo>
                    <a:pt x="0" y="2039120"/>
                  </a:lnTo>
                  <a:lnTo>
                    <a:pt x="0" y="6399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88187" y="2423160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90" h="402589">
                  <a:moveTo>
                    <a:pt x="201167" y="0"/>
                  </a:moveTo>
                  <a:lnTo>
                    <a:pt x="155041" y="5312"/>
                  </a:lnTo>
                  <a:lnTo>
                    <a:pt x="112699" y="20446"/>
                  </a:lnTo>
                  <a:lnTo>
                    <a:pt x="75347" y="44194"/>
                  </a:lnTo>
                  <a:lnTo>
                    <a:pt x="44194" y="75347"/>
                  </a:lnTo>
                  <a:lnTo>
                    <a:pt x="20446" y="112699"/>
                  </a:lnTo>
                  <a:lnTo>
                    <a:pt x="5312" y="155041"/>
                  </a:lnTo>
                  <a:lnTo>
                    <a:pt x="0" y="201167"/>
                  </a:lnTo>
                  <a:lnTo>
                    <a:pt x="5312" y="247294"/>
                  </a:lnTo>
                  <a:lnTo>
                    <a:pt x="20446" y="289636"/>
                  </a:lnTo>
                  <a:lnTo>
                    <a:pt x="44194" y="326988"/>
                  </a:lnTo>
                  <a:lnTo>
                    <a:pt x="75347" y="358141"/>
                  </a:lnTo>
                  <a:lnTo>
                    <a:pt x="112699" y="381889"/>
                  </a:lnTo>
                  <a:lnTo>
                    <a:pt x="155041" y="397023"/>
                  </a:lnTo>
                  <a:lnTo>
                    <a:pt x="201167" y="402336"/>
                  </a:lnTo>
                  <a:lnTo>
                    <a:pt x="247293" y="397023"/>
                  </a:lnTo>
                  <a:lnTo>
                    <a:pt x="289636" y="381889"/>
                  </a:lnTo>
                  <a:lnTo>
                    <a:pt x="326987" y="358141"/>
                  </a:lnTo>
                  <a:lnTo>
                    <a:pt x="358141" y="326988"/>
                  </a:lnTo>
                  <a:lnTo>
                    <a:pt x="381888" y="289636"/>
                  </a:lnTo>
                  <a:lnTo>
                    <a:pt x="397022" y="247294"/>
                  </a:lnTo>
                  <a:lnTo>
                    <a:pt x="402335" y="201167"/>
                  </a:lnTo>
                  <a:lnTo>
                    <a:pt x="397022" y="155041"/>
                  </a:lnTo>
                  <a:lnTo>
                    <a:pt x="381888" y="112699"/>
                  </a:lnTo>
                  <a:lnTo>
                    <a:pt x="358141" y="75347"/>
                  </a:lnTo>
                  <a:lnTo>
                    <a:pt x="326987" y="44194"/>
                  </a:lnTo>
                  <a:lnTo>
                    <a:pt x="289636" y="20446"/>
                  </a:lnTo>
                  <a:lnTo>
                    <a:pt x="247293" y="5312"/>
                  </a:lnTo>
                  <a:lnTo>
                    <a:pt x="201167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337760" y="2507996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91265" y="3013964"/>
            <a:ext cx="3975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Verify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5654" y="3652011"/>
            <a:ext cx="7905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College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identity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316479" y="2142744"/>
            <a:ext cx="1911350" cy="2243455"/>
            <a:chOff x="2316479" y="2142744"/>
            <a:chExt cx="1911350" cy="224345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16479" y="2142744"/>
              <a:ext cx="1911095" cy="224332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385517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1708868" y="0"/>
                  </a:moveTo>
                  <a:lnTo>
                    <a:pt x="63999" y="0"/>
                  </a:lnTo>
                  <a:lnTo>
                    <a:pt x="39087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2039119"/>
                  </a:lnTo>
                  <a:lnTo>
                    <a:pt x="5029" y="2064031"/>
                  </a:lnTo>
                  <a:lnTo>
                    <a:pt x="18745" y="2084374"/>
                  </a:lnTo>
                  <a:lnTo>
                    <a:pt x="39087" y="2098090"/>
                  </a:lnTo>
                  <a:lnTo>
                    <a:pt x="63999" y="2103120"/>
                  </a:lnTo>
                  <a:lnTo>
                    <a:pt x="1708868" y="2103120"/>
                  </a:lnTo>
                  <a:lnTo>
                    <a:pt x="1733780" y="2098090"/>
                  </a:lnTo>
                  <a:lnTo>
                    <a:pt x="1754124" y="2084374"/>
                  </a:lnTo>
                  <a:lnTo>
                    <a:pt x="1767839" y="2064031"/>
                  </a:lnTo>
                  <a:lnTo>
                    <a:pt x="1772869" y="2039119"/>
                  </a:lnTo>
                  <a:lnTo>
                    <a:pt x="1772869" y="64000"/>
                  </a:lnTo>
                  <a:lnTo>
                    <a:pt x="1767839" y="39088"/>
                  </a:lnTo>
                  <a:lnTo>
                    <a:pt x="1754123" y="18745"/>
                  </a:lnTo>
                  <a:lnTo>
                    <a:pt x="1733780" y="5029"/>
                  </a:lnTo>
                  <a:lnTo>
                    <a:pt x="170886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385517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0" y="63999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3999" y="0"/>
                  </a:lnTo>
                  <a:lnTo>
                    <a:pt x="1708869" y="0"/>
                  </a:lnTo>
                  <a:lnTo>
                    <a:pt x="1733780" y="5029"/>
                  </a:lnTo>
                  <a:lnTo>
                    <a:pt x="1754123" y="18745"/>
                  </a:lnTo>
                  <a:lnTo>
                    <a:pt x="1767839" y="39088"/>
                  </a:lnTo>
                  <a:lnTo>
                    <a:pt x="1772869" y="63999"/>
                  </a:lnTo>
                  <a:lnTo>
                    <a:pt x="1772869" y="2039120"/>
                  </a:lnTo>
                  <a:lnTo>
                    <a:pt x="1767839" y="2064031"/>
                  </a:lnTo>
                  <a:lnTo>
                    <a:pt x="1754123" y="2084374"/>
                  </a:lnTo>
                  <a:lnTo>
                    <a:pt x="1733780" y="2098090"/>
                  </a:lnTo>
                  <a:lnTo>
                    <a:pt x="1708869" y="2103120"/>
                  </a:lnTo>
                  <a:lnTo>
                    <a:pt x="63999" y="2103120"/>
                  </a:lnTo>
                  <a:lnTo>
                    <a:pt x="39088" y="2098090"/>
                  </a:lnTo>
                  <a:lnTo>
                    <a:pt x="18745" y="2084374"/>
                  </a:lnTo>
                  <a:lnTo>
                    <a:pt x="5029" y="2064031"/>
                  </a:lnTo>
                  <a:lnTo>
                    <a:pt x="0" y="2039120"/>
                  </a:lnTo>
                  <a:lnTo>
                    <a:pt x="0" y="6399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070783" y="2423160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201168" y="0"/>
                  </a:moveTo>
                  <a:lnTo>
                    <a:pt x="155041" y="5312"/>
                  </a:lnTo>
                  <a:lnTo>
                    <a:pt x="112699" y="20446"/>
                  </a:lnTo>
                  <a:lnTo>
                    <a:pt x="75347" y="44194"/>
                  </a:lnTo>
                  <a:lnTo>
                    <a:pt x="44194" y="75347"/>
                  </a:lnTo>
                  <a:lnTo>
                    <a:pt x="20446" y="112699"/>
                  </a:lnTo>
                  <a:lnTo>
                    <a:pt x="5312" y="155041"/>
                  </a:lnTo>
                  <a:lnTo>
                    <a:pt x="0" y="201167"/>
                  </a:lnTo>
                  <a:lnTo>
                    <a:pt x="5312" y="247294"/>
                  </a:lnTo>
                  <a:lnTo>
                    <a:pt x="20446" y="289636"/>
                  </a:lnTo>
                  <a:lnTo>
                    <a:pt x="44194" y="326988"/>
                  </a:lnTo>
                  <a:lnTo>
                    <a:pt x="75347" y="358141"/>
                  </a:lnTo>
                  <a:lnTo>
                    <a:pt x="112699" y="381889"/>
                  </a:lnTo>
                  <a:lnTo>
                    <a:pt x="155041" y="397023"/>
                  </a:lnTo>
                  <a:lnTo>
                    <a:pt x="201168" y="402336"/>
                  </a:lnTo>
                  <a:lnTo>
                    <a:pt x="247294" y="397023"/>
                  </a:lnTo>
                  <a:lnTo>
                    <a:pt x="289636" y="381889"/>
                  </a:lnTo>
                  <a:lnTo>
                    <a:pt x="326988" y="358141"/>
                  </a:lnTo>
                  <a:lnTo>
                    <a:pt x="358141" y="326988"/>
                  </a:lnTo>
                  <a:lnTo>
                    <a:pt x="381889" y="289636"/>
                  </a:lnTo>
                  <a:lnTo>
                    <a:pt x="397023" y="247294"/>
                  </a:lnTo>
                  <a:lnTo>
                    <a:pt x="402335" y="201167"/>
                  </a:lnTo>
                  <a:lnTo>
                    <a:pt x="397023" y="155041"/>
                  </a:lnTo>
                  <a:lnTo>
                    <a:pt x="381889" y="112699"/>
                  </a:lnTo>
                  <a:lnTo>
                    <a:pt x="358141" y="75347"/>
                  </a:lnTo>
                  <a:lnTo>
                    <a:pt x="326988" y="44194"/>
                  </a:lnTo>
                  <a:lnTo>
                    <a:pt x="289636" y="20446"/>
                  </a:lnTo>
                  <a:lnTo>
                    <a:pt x="247294" y="5312"/>
                  </a:lnTo>
                  <a:lnTo>
                    <a:pt x="20116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220358" y="2507996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89090" y="3013964"/>
            <a:ext cx="566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Discover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5226" y="3652011"/>
            <a:ext cx="93662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Books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&amp;</a:t>
            </a:r>
            <a:r>
              <a:rPr dirty="0" sz="1000" spc="-4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resources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197096" y="2142744"/>
            <a:ext cx="1914525" cy="2243455"/>
            <a:chOff x="4197096" y="2142744"/>
            <a:chExt cx="1914525" cy="2243455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97096" y="2142744"/>
              <a:ext cx="1914144" cy="224332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4268114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1708868" y="0"/>
                  </a:moveTo>
                  <a:lnTo>
                    <a:pt x="63999" y="0"/>
                  </a:lnTo>
                  <a:lnTo>
                    <a:pt x="39087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2039119"/>
                  </a:lnTo>
                  <a:lnTo>
                    <a:pt x="5029" y="2064031"/>
                  </a:lnTo>
                  <a:lnTo>
                    <a:pt x="18745" y="2084374"/>
                  </a:lnTo>
                  <a:lnTo>
                    <a:pt x="39087" y="2098090"/>
                  </a:lnTo>
                  <a:lnTo>
                    <a:pt x="63999" y="2103120"/>
                  </a:lnTo>
                  <a:lnTo>
                    <a:pt x="1708868" y="2103120"/>
                  </a:lnTo>
                  <a:lnTo>
                    <a:pt x="1733780" y="2098090"/>
                  </a:lnTo>
                  <a:lnTo>
                    <a:pt x="1754124" y="2084374"/>
                  </a:lnTo>
                  <a:lnTo>
                    <a:pt x="1767839" y="2064031"/>
                  </a:lnTo>
                  <a:lnTo>
                    <a:pt x="1772869" y="2039119"/>
                  </a:lnTo>
                  <a:lnTo>
                    <a:pt x="1772869" y="64000"/>
                  </a:lnTo>
                  <a:lnTo>
                    <a:pt x="1767839" y="39088"/>
                  </a:lnTo>
                  <a:lnTo>
                    <a:pt x="1754124" y="18745"/>
                  </a:lnTo>
                  <a:lnTo>
                    <a:pt x="1733780" y="5029"/>
                  </a:lnTo>
                  <a:lnTo>
                    <a:pt x="170886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268114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0" y="63999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3999" y="0"/>
                  </a:lnTo>
                  <a:lnTo>
                    <a:pt x="1708869" y="0"/>
                  </a:lnTo>
                  <a:lnTo>
                    <a:pt x="1733780" y="5029"/>
                  </a:lnTo>
                  <a:lnTo>
                    <a:pt x="1754123" y="18745"/>
                  </a:lnTo>
                  <a:lnTo>
                    <a:pt x="1767839" y="39088"/>
                  </a:lnTo>
                  <a:lnTo>
                    <a:pt x="1772869" y="63999"/>
                  </a:lnTo>
                  <a:lnTo>
                    <a:pt x="1772869" y="2039120"/>
                  </a:lnTo>
                  <a:lnTo>
                    <a:pt x="1767839" y="2064031"/>
                  </a:lnTo>
                  <a:lnTo>
                    <a:pt x="1754123" y="2084374"/>
                  </a:lnTo>
                  <a:lnTo>
                    <a:pt x="1733780" y="2098090"/>
                  </a:lnTo>
                  <a:lnTo>
                    <a:pt x="1708869" y="2103120"/>
                  </a:lnTo>
                  <a:lnTo>
                    <a:pt x="63999" y="2103120"/>
                  </a:lnTo>
                  <a:lnTo>
                    <a:pt x="39088" y="2098090"/>
                  </a:lnTo>
                  <a:lnTo>
                    <a:pt x="18745" y="2084374"/>
                  </a:lnTo>
                  <a:lnTo>
                    <a:pt x="5029" y="2064031"/>
                  </a:lnTo>
                  <a:lnTo>
                    <a:pt x="0" y="2039120"/>
                  </a:lnTo>
                  <a:lnTo>
                    <a:pt x="0" y="6399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953381" y="2423160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89" h="402589">
                  <a:moveTo>
                    <a:pt x="201168" y="0"/>
                  </a:moveTo>
                  <a:lnTo>
                    <a:pt x="155041" y="5312"/>
                  </a:lnTo>
                  <a:lnTo>
                    <a:pt x="112699" y="20446"/>
                  </a:lnTo>
                  <a:lnTo>
                    <a:pt x="75347" y="44194"/>
                  </a:lnTo>
                  <a:lnTo>
                    <a:pt x="44194" y="75347"/>
                  </a:lnTo>
                  <a:lnTo>
                    <a:pt x="20446" y="112699"/>
                  </a:lnTo>
                  <a:lnTo>
                    <a:pt x="5312" y="155041"/>
                  </a:lnTo>
                  <a:lnTo>
                    <a:pt x="0" y="201167"/>
                  </a:lnTo>
                  <a:lnTo>
                    <a:pt x="5312" y="247294"/>
                  </a:lnTo>
                  <a:lnTo>
                    <a:pt x="20446" y="289636"/>
                  </a:lnTo>
                  <a:lnTo>
                    <a:pt x="44194" y="326988"/>
                  </a:lnTo>
                  <a:lnTo>
                    <a:pt x="75347" y="358141"/>
                  </a:lnTo>
                  <a:lnTo>
                    <a:pt x="112699" y="381889"/>
                  </a:lnTo>
                  <a:lnTo>
                    <a:pt x="155041" y="397023"/>
                  </a:lnTo>
                  <a:lnTo>
                    <a:pt x="201168" y="402336"/>
                  </a:lnTo>
                  <a:lnTo>
                    <a:pt x="247294" y="397023"/>
                  </a:lnTo>
                  <a:lnTo>
                    <a:pt x="289636" y="381889"/>
                  </a:lnTo>
                  <a:lnTo>
                    <a:pt x="326988" y="358141"/>
                  </a:lnTo>
                  <a:lnTo>
                    <a:pt x="358141" y="326988"/>
                  </a:lnTo>
                  <a:lnTo>
                    <a:pt x="381889" y="289636"/>
                  </a:lnTo>
                  <a:lnTo>
                    <a:pt x="397023" y="247294"/>
                  </a:lnTo>
                  <a:lnTo>
                    <a:pt x="402336" y="201167"/>
                  </a:lnTo>
                  <a:lnTo>
                    <a:pt x="397023" y="155041"/>
                  </a:lnTo>
                  <a:lnTo>
                    <a:pt x="381889" y="112699"/>
                  </a:lnTo>
                  <a:lnTo>
                    <a:pt x="358141" y="75347"/>
                  </a:lnTo>
                  <a:lnTo>
                    <a:pt x="326988" y="44194"/>
                  </a:lnTo>
                  <a:lnTo>
                    <a:pt x="289636" y="20446"/>
                  </a:lnTo>
                  <a:lnTo>
                    <a:pt x="247294" y="5312"/>
                  </a:lnTo>
                  <a:lnTo>
                    <a:pt x="20116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5102955" y="2507996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801361" y="3013964"/>
            <a:ext cx="7073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Contribute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644960" y="3652011"/>
            <a:ext cx="10229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Notes,</a:t>
            </a:r>
            <a:r>
              <a:rPr dirty="0" sz="10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reviews,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help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080759" y="2142744"/>
            <a:ext cx="1911350" cy="2243455"/>
            <a:chOff x="6080759" y="2142744"/>
            <a:chExt cx="1911350" cy="2243455"/>
          </a:xfrm>
        </p:grpSpPr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80759" y="2142744"/>
              <a:ext cx="1911095" cy="224332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150711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1708868" y="0"/>
                  </a:moveTo>
                  <a:lnTo>
                    <a:pt x="64000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2039119"/>
                  </a:lnTo>
                  <a:lnTo>
                    <a:pt x="5029" y="2064031"/>
                  </a:lnTo>
                  <a:lnTo>
                    <a:pt x="18745" y="2084374"/>
                  </a:lnTo>
                  <a:lnTo>
                    <a:pt x="39088" y="2098090"/>
                  </a:lnTo>
                  <a:lnTo>
                    <a:pt x="64000" y="2103120"/>
                  </a:lnTo>
                  <a:lnTo>
                    <a:pt x="1708868" y="2103120"/>
                  </a:lnTo>
                  <a:lnTo>
                    <a:pt x="1733780" y="2098090"/>
                  </a:lnTo>
                  <a:lnTo>
                    <a:pt x="1754123" y="2084374"/>
                  </a:lnTo>
                  <a:lnTo>
                    <a:pt x="1767839" y="2064031"/>
                  </a:lnTo>
                  <a:lnTo>
                    <a:pt x="1772869" y="2039119"/>
                  </a:lnTo>
                  <a:lnTo>
                    <a:pt x="1772869" y="64000"/>
                  </a:lnTo>
                  <a:lnTo>
                    <a:pt x="1767839" y="39088"/>
                  </a:lnTo>
                  <a:lnTo>
                    <a:pt x="1754124" y="18745"/>
                  </a:lnTo>
                  <a:lnTo>
                    <a:pt x="1733780" y="5029"/>
                  </a:lnTo>
                  <a:lnTo>
                    <a:pt x="170886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150711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0" y="63999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3999" y="0"/>
                  </a:lnTo>
                  <a:lnTo>
                    <a:pt x="1708869" y="0"/>
                  </a:lnTo>
                  <a:lnTo>
                    <a:pt x="1733780" y="5029"/>
                  </a:lnTo>
                  <a:lnTo>
                    <a:pt x="1754123" y="18745"/>
                  </a:lnTo>
                  <a:lnTo>
                    <a:pt x="1767839" y="39088"/>
                  </a:lnTo>
                  <a:lnTo>
                    <a:pt x="1772869" y="63999"/>
                  </a:lnTo>
                  <a:lnTo>
                    <a:pt x="1772869" y="2039120"/>
                  </a:lnTo>
                  <a:lnTo>
                    <a:pt x="1767839" y="2064031"/>
                  </a:lnTo>
                  <a:lnTo>
                    <a:pt x="1754123" y="2084374"/>
                  </a:lnTo>
                  <a:lnTo>
                    <a:pt x="1733780" y="2098090"/>
                  </a:lnTo>
                  <a:lnTo>
                    <a:pt x="1708869" y="2103120"/>
                  </a:lnTo>
                  <a:lnTo>
                    <a:pt x="63999" y="2103120"/>
                  </a:lnTo>
                  <a:lnTo>
                    <a:pt x="39088" y="2098090"/>
                  </a:lnTo>
                  <a:lnTo>
                    <a:pt x="18745" y="2084374"/>
                  </a:lnTo>
                  <a:lnTo>
                    <a:pt x="5029" y="2064031"/>
                  </a:lnTo>
                  <a:lnTo>
                    <a:pt x="0" y="2039120"/>
                  </a:lnTo>
                  <a:lnTo>
                    <a:pt x="0" y="6399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835978" y="2423160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90" h="402589">
                  <a:moveTo>
                    <a:pt x="201168" y="0"/>
                  </a:moveTo>
                  <a:lnTo>
                    <a:pt x="155041" y="5312"/>
                  </a:lnTo>
                  <a:lnTo>
                    <a:pt x="112699" y="20446"/>
                  </a:lnTo>
                  <a:lnTo>
                    <a:pt x="75347" y="44194"/>
                  </a:lnTo>
                  <a:lnTo>
                    <a:pt x="44194" y="75347"/>
                  </a:lnTo>
                  <a:lnTo>
                    <a:pt x="20446" y="112699"/>
                  </a:lnTo>
                  <a:lnTo>
                    <a:pt x="5312" y="155041"/>
                  </a:lnTo>
                  <a:lnTo>
                    <a:pt x="0" y="201167"/>
                  </a:lnTo>
                  <a:lnTo>
                    <a:pt x="5312" y="247294"/>
                  </a:lnTo>
                  <a:lnTo>
                    <a:pt x="20446" y="289636"/>
                  </a:lnTo>
                  <a:lnTo>
                    <a:pt x="44194" y="326988"/>
                  </a:lnTo>
                  <a:lnTo>
                    <a:pt x="75347" y="358141"/>
                  </a:lnTo>
                  <a:lnTo>
                    <a:pt x="112699" y="381889"/>
                  </a:lnTo>
                  <a:lnTo>
                    <a:pt x="155041" y="397023"/>
                  </a:lnTo>
                  <a:lnTo>
                    <a:pt x="201168" y="402336"/>
                  </a:lnTo>
                  <a:lnTo>
                    <a:pt x="247294" y="397023"/>
                  </a:lnTo>
                  <a:lnTo>
                    <a:pt x="289636" y="381889"/>
                  </a:lnTo>
                  <a:lnTo>
                    <a:pt x="326988" y="358141"/>
                  </a:lnTo>
                  <a:lnTo>
                    <a:pt x="358141" y="326988"/>
                  </a:lnTo>
                  <a:lnTo>
                    <a:pt x="381889" y="289636"/>
                  </a:lnTo>
                  <a:lnTo>
                    <a:pt x="397023" y="247294"/>
                  </a:lnTo>
                  <a:lnTo>
                    <a:pt x="402336" y="201167"/>
                  </a:lnTo>
                  <a:lnTo>
                    <a:pt x="397023" y="155041"/>
                  </a:lnTo>
                  <a:lnTo>
                    <a:pt x="381889" y="112699"/>
                  </a:lnTo>
                  <a:lnTo>
                    <a:pt x="358141" y="75347"/>
                  </a:lnTo>
                  <a:lnTo>
                    <a:pt x="326988" y="44194"/>
                  </a:lnTo>
                  <a:lnTo>
                    <a:pt x="289636" y="20446"/>
                  </a:lnTo>
                  <a:lnTo>
                    <a:pt x="247294" y="5312"/>
                  </a:lnTo>
                  <a:lnTo>
                    <a:pt x="20116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6985551" y="2507996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82586" y="3013964"/>
            <a:ext cx="3086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Earn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45021" y="3652011"/>
            <a:ext cx="98806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Points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&amp;</a:t>
            </a:r>
            <a:r>
              <a:rPr dirty="0" sz="10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reputation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964423" y="2142744"/>
            <a:ext cx="1911350" cy="2243455"/>
            <a:chOff x="7964423" y="2142744"/>
            <a:chExt cx="1911350" cy="2243455"/>
          </a:xfrm>
        </p:grpSpPr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64423" y="2142744"/>
              <a:ext cx="1911096" cy="224332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8033308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1708868" y="0"/>
                  </a:moveTo>
                  <a:lnTo>
                    <a:pt x="64000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2039119"/>
                  </a:lnTo>
                  <a:lnTo>
                    <a:pt x="5029" y="2064031"/>
                  </a:lnTo>
                  <a:lnTo>
                    <a:pt x="18745" y="2084374"/>
                  </a:lnTo>
                  <a:lnTo>
                    <a:pt x="39088" y="2098090"/>
                  </a:lnTo>
                  <a:lnTo>
                    <a:pt x="64000" y="2103120"/>
                  </a:lnTo>
                  <a:lnTo>
                    <a:pt x="1708868" y="2103120"/>
                  </a:lnTo>
                  <a:lnTo>
                    <a:pt x="1733780" y="2098090"/>
                  </a:lnTo>
                  <a:lnTo>
                    <a:pt x="1754123" y="2084374"/>
                  </a:lnTo>
                  <a:lnTo>
                    <a:pt x="1767839" y="2064031"/>
                  </a:lnTo>
                  <a:lnTo>
                    <a:pt x="1772869" y="2039119"/>
                  </a:lnTo>
                  <a:lnTo>
                    <a:pt x="1772869" y="64000"/>
                  </a:lnTo>
                  <a:lnTo>
                    <a:pt x="1767839" y="39088"/>
                  </a:lnTo>
                  <a:lnTo>
                    <a:pt x="1754124" y="18745"/>
                  </a:lnTo>
                  <a:lnTo>
                    <a:pt x="1733780" y="5029"/>
                  </a:lnTo>
                  <a:lnTo>
                    <a:pt x="170886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8033308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0" y="63999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3999" y="0"/>
                  </a:lnTo>
                  <a:lnTo>
                    <a:pt x="1708869" y="0"/>
                  </a:lnTo>
                  <a:lnTo>
                    <a:pt x="1733780" y="5029"/>
                  </a:lnTo>
                  <a:lnTo>
                    <a:pt x="1754123" y="18745"/>
                  </a:lnTo>
                  <a:lnTo>
                    <a:pt x="1767839" y="39088"/>
                  </a:lnTo>
                  <a:lnTo>
                    <a:pt x="1772869" y="63999"/>
                  </a:lnTo>
                  <a:lnTo>
                    <a:pt x="1772869" y="2039120"/>
                  </a:lnTo>
                  <a:lnTo>
                    <a:pt x="1767839" y="2064031"/>
                  </a:lnTo>
                  <a:lnTo>
                    <a:pt x="1754123" y="2084374"/>
                  </a:lnTo>
                  <a:lnTo>
                    <a:pt x="1733780" y="2098090"/>
                  </a:lnTo>
                  <a:lnTo>
                    <a:pt x="1708869" y="2103120"/>
                  </a:lnTo>
                  <a:lnTo>
                    <a:pt x="63999" y="2103120"/>
                  </a:lnTo>
                  <a:lnTo>
                    <a:pt x="39088" y="2098090"/>
                  </a:lnTo>
                  <a:lnTo>
                    <a:pt x="18745" y="2084374"/>
                  </a:lnTo>
                  <a:lnTo>
                    <a:pt x="5029" y="2064031"/>
                  </a:lnTo>
                  <a:lnTo>
                    <a:pt x="0" y="2039120"/>
                  </a:lnTo>
                  <a:lnTo>
                    <a:pt x="0" y="6399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8718574" y="2423160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90" h="402589">
                  <a:moveTo>
                    <a:pt x="201168" y="0"/>
                  </a:moveTo>
                  <a:lnTo>
                    <a:pt x="155041" y="5312"/>
                  </a:lnTo>
                  <a:lnTo>
                    <a:pt x="112699" y="20446"/>
                  </a:lnTo>
                  <a:lnTo>
                    <a:pt x="75347" y="44194"/>
                  </a:lnTo>
                  <a:lnTo>
                    <a:pt x="44194" y="75347"/>
                  </a:lnTo>
                  <a:lnTo>
                    <a:pt x="20446" y="112699"/>
                  </a:lnTo>
                  <a:lnTo>
                    <a:pt x="5312" y="155041"/>
                  </a:lnTo>
                  <a:lnTo>
                    <a:pt x="0" y="201167"/>
                  </a:lnTo>
                  <a:lnTo>
                    <a:pt x="5312" y="247294"/>
                  </a:lnTo>
                  <a:lnTo>
                    <a:pt x="20446" y="289636"/>
                  </a:lnTo>
                  <a:lnTo>
                    <a:pt x="44194" y="326988"/>
                  </a:lnTo>
                  <a:lnTo>
                    <a:pt x="75347" y="358141"/>
                  </a:lnTo>
                  <a:lnTo>
                    <a:pt x="112699" y="381889"/>
                  </a:lnTo>
                  <a:lnTo>
                    <a:pt x="155041" y="397023"/>
                  </a:lnTo>
                  <a:lnTo>
                    <a:pt x="201168" y="402336"/>
                  </a:lnTo>
                  <a:lnTo>
                    <a:pt x="247294" y="397023"/>
                  </a:lnTo>
                  <a:lnTo>
                    <a:pt x="289636" y="381889"/>
                  </a:lnTo>
                  <a:lnTo>
                    <a:pt x="326988" y="358141"/>
                  </a:lnTo>
                  <a:lnTo>
                    <a:pt x="358141" y="326988"/>
                  </a:lnTo>
                  <a:lnTo>
                    <a:pt x="381889" y="289636"/>
                  </a:lnTo>
                  <a:lnTo>
                    <a:pt x="397023" y="247294"/>
                  </a:lnTo>
                  <a:lnTo>
                    <a:pt x="402336" y="201167"/>
                  </a:lnTo>
                  <a:lnTo>
                    <a:pt x="397023" y="155041"/>
                  </a:lnTo>
                  <a:lnTo>
                    <a:pt x="381889" y="112699"/>
                  </a:lnTo>
                  <a:lnTo>
                    <a:pt x="358141" y="75347"/>
                  </a:lnTo>
                  <a:lnTo>
                    <a:pt x="326988" y="44194"/>
                  </a:lnTo>
                  <a:lnTo>
                    <a:pt x="289636" y="20446"/>
                  </a:lnTo>
                  <a:lnTo>
                    <a:pt x="247294" y="5312"/>
                  </a:lnTo>
                  <a:lnTo>
                    <a:pt x="20116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8868148" y="2507996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699080" y="3013964"/>
            <a:ext cx="44259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Access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491911" y="3652011"/>
            <a:ext cx="85851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AI,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mentors,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jobs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9845040" y="2142744"/>
            <a:ext cx="1914525" cy="2243455"/>
            <a:chOff x="9845040" y="2142744"/>
            <a:chExt cx="1914525" cy="2243455"/>
          </a:xfrm>
        </p:grpSpPr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845040" y="2142744"/>
              <a:ext cx="1914144" cy="224332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915906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1708868" y="0"/>
                  </a:moveTo>
                  <a:lnTo>
                    <a:pt x="63999" y="0"/>
                  </a:lnTo>
                  <a:lnTo>
                    <a:pt x="39087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0"/>
                  </a:lnTo>
                  <a:lnTo>
                    <a:pt x="0" y="2039119"/>
                  </a:lnTo>
                  <a:lnTo>
                    <a:pt x="5029" y="2064031"/>
                  </a:lnTo>
                  <a:lnTo>
                    <a:pt x="18745" y="2084374"/>
                  </a:lnTo>
                  <a:lnTo>
                    <a:pt x="39087" y="2098090"/>
                  </a:lnTo>
                  <a:lnTo>
                    <a:pt x="63999" y="2103120"/>
                  </a:lnTo>
                  <a:lnTo>
                    <a:pt x="1708868" y="2103120"/>
                  </a:lnTo>
                  <a:lnTo>
                    <a:pt x="1733780" y="2098090"/>
                  </a:lnTo>
                  <a:lnTo>
                    <a:pt x="1754124" y="2084374"/>
                  </a:lnTo>
                  <a:lnTo>
                    <a:pt x="1767839" y="2064031"/>
                  </a:lnTo>
                  <a:lnTo>
                    <a:pt x="1772869" y="2039119"/>
                  </a:lnTo>
                  <a:lnTo>
                    <a:pt x="1772869" y="64000"/>
                  </a:lnTo>
                  <a:lnTo>
                    <a:pt x="1767839" y="39088"/>
                  </a:lnTo>
                  <a:lnTo>
                    <a:pt x="1754124" y="18745"/>
                  </a:lnTo>
                  <a:lnTo>
                    <a:pt x="1733780" y="5029"/>
                  </a:lnTo>
                  <a:lnTo>
                    <a:pt x="170886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9915906" y="2194560"/>
              <a:ext cx="1772920" cy="2103120"/>
            </a:xfrm>
            <a:custGeom>
              <a:avLst/>
              <a:gdLst/>
              <a:ahLst/>
              <a:cxnLst/>
              <a:rect l="l" t="t" r="r" b="b"/>
              <a:pathLst>
                <a:path w="1772920" h="2103120">
                  <a:moveTo>
                    <a:pt x="0" y="63999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3999" y="0"/>
                  </a:lnTo>
                  <a:lnTo>
                    <a:pt x="1708869" y="0"/>
                  </a:lnTo>
                  <a:lnTo>
                    <a:pt x="1733780" y="5029"/>
                  </a:lnTo>
                  <a:lnTo>
                    <a:pt x="1754123" y="18745"/>
                  </a:lnTo>
                  <a:lnTo>
                    <a:pt x="1767839" y="39088"/>
                  </a:lnTo>
                  <a:lnTo>
                    <a:pt x="1772869" y="63999"/>
                  </a:lnTo>
                  <a:lnTo>
                    <a:pt x="1772869" y="2039120"/>
                  </a:lnTo>
                  <a:lnTo>
                    <a:pt x="1767839" y="2064031"/>
                  </a:lnTo>
                  <a:lnTo>
                    <a:pt x="1754123" y="2084374"/>
                  </a:lnTo>
                  <a:lnTo>
                    <a:pt x="1733780" y="2098090"/>
                  </a:lnTo>
                  <a:lnTo>
                    <a:pt x="1708869" y="2103120"/>
                  </a:lnTo>
                  <a:lnTo>
                    <a:pt x="63999" y="2103120"/>
                  </a:lnTo>
                  <a:lnTo>
                    <a:pt x="39088" y="2098090"/>
                  </a:lnTo>
                  <a:lnTo>
                    <a:pt x="18745" y="2084374"/>
                  </a:lnTo>
                  <a:lnTo>
                    <a:pt x="5029" y="2064031"/>
                  </a:lnTo>
                  <a:lnTo>
                    <a:pt x="0" y="2039120"/>
                  </a:lnTo>
                  <a:lnTo>
                    <a:pt x="0" y="6399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0601172" y="2423160"/>
              <a:ext cx="402590" cy="402590"/>
            </a:xfrm>
            <a:custGeom>
              <a:avLst/>
              <a:gdLst/>
              <a:ahLst/>
              <a:cxnLst/>
              <a:rect l="l" t="t" r="r" b="b"/>
              <a:pathLst>
                <a:path w="402590" h="402589">
                  <a:moveTo>
                    <a:pt x="201167" y="0"/>
                  </a:moveTo>
                  <a:lnTo>
                    <a:pt x="155041" y="5312"/>
                  </a:lnTo>
                  <a:lnTo>
                    <a:pt x="112699" y="20446"/>
                  </a:lnTo>
                  <a:lnTo>
                    <a:pt x="75347" y="44194"/>
                  </a:lnTo>
                  <a:lnTo>
                    <a:pt x="44194" y="75347"/>
                  </a:lnTo>
                  <a:lnTo>
                    <a:pt x="20446" y="112699"/>
                  </a:lnTo>
                  <a:lnTo>
                    <a:pt x="5312" y="155041"/>
                  </a:lnTo>
                  <a:lnTo>
                    <a:pt x="0" y="201167"/>
                  </a:lnTo>
                  <a:lnTo>
                    <a:pt x="5312" y="247294"/>
                  </a:lnTo>
                  <a:lnTo>
                    <a:pt x="20446" y="289636"/>
                  </a:lnTo>
                  <a:lnTo>
                    <a:pt x="44194" y="326988"/>
                  </a:lnTo>
                  <a:lnTo>
                    <a:pt x="75347" y="358141"/>
                  </a:lnTo>
                  <a:lnTo>
                    <a:pt x="112699" y="381889"/>
                  </a:lnTo>
                  <a:lnTo>
                    <a:pt x="155041" y="397023"/>
                  </a:lnTo>
                  <a:lnTo>
                    <a:pt x="201167" y="402336"/>
                  </a:lnTo>
                  <a:lnTo>
                    <a:pt x="247294" y="397023"/>
                  </a:lnTo>
                  <a:lnTo>
                    <a:pt x="289636" y="381889"/>
                  </a:lnTo>
                  <a:lnTo>
                    <a:pt x="326988" y="358141"/>
                  </a:lnTo>
                  <a:lnTo>
                    <a:pt x="358141" y="326988"/>
                  </a:lnTo>
                  <a:lnTo>
                    <a:pt x="381889" y="289636"/>
                  </a:lnTo>
                  <a:lnTo>
                    <a:pt x="397023" y="247294"/>
                  </a:lnTo>
                  <a:lnTo>
                    <a:pt x="402335" y="201167"/>
                  </a:lnTo>
                  <a:lnTo>
                    <a:pt x="397023" y="155041"/>
                  </a:lnTo>
                  <a:lnTo>
                    <a:pt x="381889" y="112699"/>
                  </a:lnTo>
                  <a:lnTo>
                    <a:pt x="358141" y="75347"/>
                  </a:lnTo>
                  <a:lnTo>
                    <a:pt x="326988" y="44194"/>
                  </a:lnTo>
                  <a:lnTo>
                    <a:pt x="289636" y="20446"/>
                  </a:lnTo>
                  <a:lnTo>
                    <a:pt x="247294" y="5312"/>
                  </a:lnTo>
                  <a:lnTo>
                    <a:pt x="201167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0" name="object 50"/>
          <p:cNvSpPr txBox="1"/>
          <p:nvPr/>
        </p:nvSpPr>
        <p:spPr>
          <a:xfrm>
            <a:off x="10750746" y="2507996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0574564" y="3013964"/>
            <a:ext cx="45465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Return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411021" y="3652011"/>
            <a:ext cx="78613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As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alumni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node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32816" y="4565903"/>
            <a:ext cx="11326495" cy="826135"/>
            <a:chOff x="432816" y="4565903"/>
            <a:chExt cx="11326495" cy="826135"/>
          </a:xfrm>
        </p:grpSpPr>
        <p:pic>
          <p:nvPicPr>
            <p:cNvPr id="54" name="object 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2816" y="4565903"/>
              <a:ext cx="11326368" cy="826008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02920" y="461771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621795"/>
                  </a:lnTo>
                  <a:lnTo>
                    <a:pt x="5029" y="646709"/>
                  </a:lnTo>
                  <a:lnTo>
                    <a:pt x="18746" y="667053"/>
                  </a:lnTo>
                  <a:lnTo>
                    <a:pt x="39090" y="680770"/>
                  </a:lnTo>
                  <a:lnTo>
                    <a:pt x="64003" y="685799"/>
                  </a:lnTo>
                  <a:lnTo>
                    <a:pt x="11121852" y="685799"/>
                  </a:lnTo>
                  <a:lnTo>
                    <a:pt x="11146765" y="680770"/>
                  </a:lnTo>
                  <a:lnTo>
                    <a:pt x="11167109" y="667053"/>
                  </a:lnTo>
                  <a:lnTo>
                    <a:pt x="11180825" y="646709"/>
                  </a:lnTo>
                  <a:lnTo>
                    <a:pt x="11185855" y="621795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02920" y="461771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621796"/>
                  </a:lnTo>
                  <a:lnTo>
                    <a:pt x="11180825" y="646709"/>
                  </a:lnTo>
                  <a:lnTo>
                    <a:pt x="11167109" y="667053"/>
                  </a:lnTo>
                  <a:lnTo>
                    <a:pt x="11146765" y="680770"/>
                  </a:lnTo>
                  <a:lnTo>
                    <a:pt x="11121852" y="685800"/>
                  </a:lnTo>
                  <a:lnTo>
                    <a:pt x="64003" y="685800"/>
                  </a:lnTo>
                  <a:lnTo>
                    <a:pt x="39090" y="680770"/>
                  </a:lnTo>
                  <a:lnTo>
                    <a:pt x="18746" y="667053"/>
                  </a:lnTo>
                  <a:lnTo>
                    <a:pt x="5029" y="646709"/>
                  </a:lnTo>
                  <a:lnTo>
                    <a:pt x="0" y="62179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718819" y="4842764"/>
            <a:ext cx="75641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Product</a:t>
            </a:r>
            <a:r>
              <a:rPr dirty="0" sz="12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principle: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first</a:t>
            </a:r>
            <a:r>
              <a:rPr dirty="0" sz="12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useful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action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happens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in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under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five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minutes;</a:t>
            </a:r>
            <a:r>
              <a:rPr dirty="0" sz="12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first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reputation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signal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within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first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week.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8" name="object 5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9" name="object 5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9271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THE</a:t>
            </a:r>
            <a:r>
              <a:rPr dirty="0" sz="1100" spc="39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W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D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G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Books</a:t>
            </a:r>
            <a:r>
              <a:rPr dirty="0" spc="-80"/>
              <a:t> </a:t>
            </a:r>
            <a:r>
              <a:rPr dirty="0"/>
              <a:t>Create</a:t>
            </a:r>
            <a:r>
              <a:rPr dirty="0" spc="-70"/>
              <a:t> </a:t>
            </a:r>
            <a:r>
              <a:rPr dirty="0"/>
              <a:t>Liquidity</a:t>
            </a:r>
            <a:r>
              <a:rPr dirty="0" spc="-75"/>
              <a:t> </a:t>
            </a:r>
            <a:r>
              <a:rPr dirty="0"/>
              <a:t>Before</a:t>
            </a:r>
            <a:r>
              <a:rPr dirty="0" spc="-70"/>
              <a:t> </a:t>
            </a:r>
            <a:r>
              <a:rPr dirty="0" spc="-10"/>
              <a:t>Reputation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8648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Books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are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wedge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because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they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create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immediate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utility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and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trusted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transactions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2234183"/>
            <a:ext cx="2121535" cy="2060575"/>
            <a:chOff x="432816" y="2234183"/>
            <a:chExt cx="2121535" cy="20605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2234183"/>
              <a:ext cx="2121408" cy="20604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1917137" y="0"/>
                  </a:moveTo>
                  <a:lnTo>
                    <a:pt x="64001" y="0"/>
                  </a:lnTo>
                  <a:lnTo>
                    <a:pt x="39089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1"/>
                  </a:lnTo>
                  <a:lnTo>
                    <a:pt x="0" y="1856238"/>
                  </a:lnTo>
                  <a:lnTo>
                    <a:pt x="5029" y="1881150"/>
                  </a:lnTo>
                  <a:lnTo>
                    <a:pt x="18745" y="1901494"/>
                  </a:lnTo>
                  <a:lnTo>
                    <a:pt x="39089" y="1915210"/>
                  </a:lnTo>
                  <a:lnTo>
                    <a:pt x="64001" y="1920239"/>
                  </a:lnTo>
                  <a:lnTo>
                    <a:pt x="1917137" y="1920239"/>
                  </a:lnTo>
                  <a:lnTo>
                    <a:pt x="1942049" y="1915210"/>
                  </a:lnTo>
                  <a:lnTo>
                    <a:pt x="1962393" y="1901494"/>
                  </a:lnTo>
                  <a:lnTo>
                    <a:pt x="1976109" y="1881150"/>
                  </a:lnTo>
                  <a:lnTo>
                    <a:pt x="1981139" y="1856238"/>
                  </a:lnTo>
                  <a:lnTo>
                    <a:pt x="1981139" y="64001"/>
                  </a:lnTo>
                  <a:lnTo>
                    <a:pt x="1976109" y="39088"/>
                  </a:lnTo>
                  <a:lnTo>
                    <a:pt x="1962393" y="18745"/>
                  </a:lnTo>
                  <a:lnTo>
                    <a:pt x="1942049" y="5029"/>
                  </a:lnTo>
                  <a:lnTo>
                    <a:pt x="191713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0" y="64001"/>
                  </a:moveTo>
                  <a:lnTo>
                    <a:pt x="5029" y="39089"/>
                  </a:lnTo>
                  <a:lnTo>
                    <a:pt x="18745" y="18745"/>
                  </a:lnTo>
                  <a:lnTo>
                    <a:pt x="39089" y="5029"/>
                  </a:lnTo>
                  <a:lnTo>
                    <a:pt x="64001" y="0"/>
                  </a:lnTo>
                  <a:lnTo>
                    <a:pt x="1917138" y="0"/>
                  </a:lnTo>
                  <a:lnTo>
                    <a:pt x="1942050" y="5029"/>
                  </a:lnTo>
                  <a:lnTo>
                    <a:pt x="1962393" y="18745"/>
                  </a:lnTo>
                  <a:lnTo>
                    <a:pt x="1976109" y="39089"/>
                  </a:lnTo>
                  <a:lnTo>
                    <a:pt x="1981139" y="64001"/>
                  </a:lnTo>
                  <a:lnTo>
                    <a:pt x="1981139" y="1856239"/>
                  </a:lnTo>
                  <a:lnTo>
                    <a:pt x="1976109" y="1881151"/>
                  </a:lnTo>
                  <a:lnTo>
                    <a:pt x="1962393" y="1901494"/>
                  </a:lnTo>
                  <a:lnTo>
                    <a:pt x="1942050" y="1915210"/>
                  </a:lnTo>
                  <a:lnTo>
                    <a:pt x="1917138" y="1920240"/>
                  </a:lnTo>
                  <a:lnTo>
                    <a:pt x="64001" y="1920240"/>
                  </a:lnTo>
                  <a:lnTo>
                    <a:pt x="39089" y="1915210"/>
                  </a:lnTo>
                  <a:lnTo>
                    <a:pt x="18745" y="1901494"/>
                  </a:lnTo>
                  <a:lnTo>
                    <a:pt x="5029" y="1881151"/>
                  </a:lnTo>
                  <a:lnTo>
                    <a:pt x="0" y="185623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264889" y="25145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599" y="0"/>
                  </a:moveTo>
                  <a:lnTo>
                    <a:pt x="182528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8" y="452555"/>
                  </a:lnTo>
                  <a:lnTo>
                    <a:pt x="228599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199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599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435545" y="2610611"/>
            <a:ext cx="115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65028" y="3190240"/>
            <a:ext cx="2571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List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16457" y="3716020"/>
            <a:ext cx="7550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Unused</a:t>
            </a:r>
            <a:r>
              <a:rPr dirty="0" sz="10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books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23619" y="3038347"/>
            <a:ext cx="232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734055" y="2234183"/>
            <a:ext cx="2121535" cy="2060575"/>
            <a:chOff x="2734055" y="2234183"/>
            <a:chExt cx="2121535" cy="206057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4055" y="2234183"/>
              <a:ext cx="2121408" cy="20604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804099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1917137" y="0"/>
                  </a:moveTo>
                  <a:lnTo>
                    <a:pt x="64001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1"/>
                  </a:lnTo>
                  <a:lnTo>
                    <a:pt x="0" y="1856238"/>
                  </a:lnTo>
                  <a:lnTo>
                    <a:pt x="5029" y="1881150"/>
                  </a:lnTo>
                  <a:lnTo>
                    <a:pt x="18745" y="1901494"/>
                  </a:lnTo>
                  <a:lnTo>
                    <a:pt x="39088" y="1915210"/>
                  </a:lnTo>
                  <a:lnTo>
                    <a:pt x="64001" y="1920239"/>
                  </a:lnTo>
                  <a:lnTo>
                    <a:pt x="1917137" y="1920239"/>
                  </a:lnTo>
                  <a:lnTo>
                    <a:pt x="1942049" y="1915210"/>
                  </a:lnTo>
                  <a:lnTo>
                    <a:pt x="1962393" y="1901494"/>
                  </a:lnTo>
                  <a:lnTo>
                    <a:pt x="1976109" y="1881150"/>
                  </a:lnTo>
                  <a:lnTo>
                    <a:pt x="1981139" y="1856238"/>
                  </a:lnTo>
                  <a:lnTo>
                    <a:pt x="1981139" y="64001"/>
                  </a:lnTo>
                  <a:lnTo>
                    <a:pt x="1976109" y="39088"/>
                  </a:lnTo>
                  <a:lnTo>
                    <a:pt x="1962393" y="18745"/>
                  </a:lnTo>
                  <a:lnTo>
                    <a:pt x="1942049" y="5029"/>
                  </a:lnTo>
                  <a:lnTo>
                    <a:pt x="191713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804099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0" y="64001"/>
                  </a:moveTo>
                  <a:lnTo>
                    <a:pt x="5029" y="39089"/>
                  </a:lnTo>
                  <a:lnTo>
                    <a:pt x="18745" y="18745"/>
                  </a:lnTo>
                  <a:lnTo>
                    <a:pt x="39089" y="5029"/>
                  </a:lnTo>
                  <a:lnTo>
                    <a:pt x="64001" y="0"/>
                  </a:lnTo>
                  <a:lnTo>
                    <a:pt x="1917138" y="0"/>
                  </a:lnTo>
                  <a:lnTo>
                    <a:pt x="1942050" y="5029"/>
                  </a:lnTo>
                  <a:lnTo>
                    <a:pt x="1962393" y="18745"/>
                  </a:lnTo>
                  <a:lnTo>
                    <a:pt x="1976109" y="39089"/>
                  </a:lnTo>
                  <a:lnTo>
                    <a:pt x="1981139" y="64001"/>
                  </a:lnTo>
                  <a:lnTo>
                    <a:pt x="1981139" y="1856239"/>
                  </a:lnTo>
                  <a:lnTo>
                    <a:pt x="1976109" y="1881151"/>
                  </a:lnTo>
                  <a:lnTo>
                    <a:pt x="1962393" y="1901494"/>
                  </a:lnTo>
                  <a:lnTo>
                    <a:pt x="1942050" y="1915210"/>
                  </a:lnTo>
                  <a:lnTo>
                    <a:pt x="1917138" y="1920240"/>
                  </a:lnTo>
                  <a:lnTo>
                    <a:pt x="64001" y="1920240"/>
                  </a:lnTo>
                  <a:lnTo>
                    <a:pt x="39089" y="1915210"/>
                  </a:lnTo>
                  <a:lnTo>
                    <a:pt x="18745" y="1901494"/>
                  </a:lnTo>
                  <a:lnTo>
                    <a:pt x="5029" y="1881151"/>
                  </a:lnTo>
                  <a:lnTo>
                    <a:pt x="0" y="185623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566068" y="25145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736724" y="2610611"/>
            <a:ext cx="115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63147" y="3190240"/>
            <a:ext cx="4629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Match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27137" y="3716020"/>
            <a:ext cx="11360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Nearby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peers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24797" y="3038347"/>
            <a:ext cx="232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035296" y="2234183"/>
            <a:ext cx="2121535" cy="2060575"/>
            <a:chOff x="5035296" y="2234183"/>
            <a:chExt cx="2121535" cy="206057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35296" y="2234183"/>
              <a:ext cx="2121407" cy="206044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105278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1917137" y="0"/>
                  </a:moveTo>
                  <a:lnTo>
                    <a:pt x="64001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1"/>
                  </a:lnTo>
                  <a:lnTo>
                    <a:pt x="0" y="1856238"/>
                  </a:lnTo>
                  <a:lnTo>
                    <a:pt x="5029" y="1881150"/>
                  </a:lnTo>
                  <a:lnTo>
                    <a:pt x="18745" y="1901494"/>
                  </a:lnTo>
                  <a:lnTo>
                    <a:pt x="39088" y="1915210"/>
                  </a:lnTo>
                  <a:lnTo>
                    <a:pt x="64001" y="1920239"/>
                  </a:lnTo>
                  <a:lnTo>
                    <a:pt x="1917137" y="1920239"/>
                  </a:lnTo>
                  <a:lnTo>
                    <a:pt x="1942049" y="1915210"/>
                  </a:lnTo>
                  <a:lnTo>
                    <a:pt x="1962393" y="1901494"/>
                  </a:lnTo>
                  <a:lnTo>
                    <a:pt x="1976109" y="1881150"/>
                  </a:lnTo>
                  <a:lnTo>
                    <a:pt x="1981139" y="1856238"/>
                  </a:lnTo>
                  <a:lnTo>
                    <a:pt x="1981139" y="64001"/>
                  </a:lnTo>
                  <a:lnTo>
                    <a:pt x="1976109" y="39088"/>
                  </a:lnTo>
                  <a:lnTo>
                    <a:pt x="1962393" y="18745"/>
                  </a:lnTo>
                  <a:lnTo>
                    <a:pt x="1942049" y="5029"/>
                  </a:lnTo>
                  <a:lnTo>
                    <a:pt x="191713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105278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0" y="64001"/>
                  </a:moveTo>
                  <a:lnTo>
                    <a:pt x="5029" y="39089"/>
                  </a:lnTo>
                  <a:lnTo>
                    <a:pt x="18745" y="18745"/>
                  </a:lnTo>
                  <a:lnTo>
                    <a:pt x="39089" y="5029"/>
                  </a:lnTo>
                  <a:lnTo>
                    <a:pt x="64001" y="0"/>
                  </a:lnTo>
                  <a:lnTo>
                    <a:pt x="1917138" y="0"/>
                  </a:lnTo>
                  <a:lnTo>
                    <a:pt x="1942050" y="5029"/>
                  </a:lnTo>
                  <a:lnTo>
                    <a:pt x="1962393" y="18745"/>
                  </a:lnTo>
                  <a:lnTo>
                    <a:pt x="1976109" y="39089"/>
                  </a:lnTo>
                  <a:lnTo>
                    <a:pt x="1981139" y="64001"/>
                  </a:lnTo>
                  <a:lnTo>
                    <a:pt x="1981139" y="1856239"/>
                  </a:lnTo>
                  <a:lnTo>
                    <a:pt x="1976109" y="1881151"/>
                  </a:lnTo>
                  <a:lnTo>
                    <a:pt x="1962393" y="1901494"/>
                  </a:lnTo>
                  <a:lnTo>
                    <a:pt x="1942050" y="1915210"/>
                  </a:lnTo>
                  <a:lnTo>
                    <a:pt x="1917138" y="1920240"/>
                  </a:lnTo>
                  <a:lnTo>
                    <a:pt x="64001" y="1920240"/>
                  </a:lnTo>
                  <a:lnTo>
                    <a:pt x="39089" y="1915210"/>
                  </a:lnTo>
                  <a:lnTo>
                    <a:pt x="18745" y="1901494"/>
                  </a:lnTo>
                  <a:lnTo>
                    <a:pt x="5029" y="1881151"/>
                  </a:lnTo>
                  <a:lnTo>
                    <a:pt x="0" y="185623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867247" y="25145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6037903" y="2610611"/>
            <a:ext cx="115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797872" y="3190240"/>
            <a:ext cx="59626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Transact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87847" y="3716020"/>
            <a:ext cx="10166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Borrow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/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lend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/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sell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25977" y="3038347"/>
            <a:ext cx="232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336535" y="2234183"/>
            <a:ext cx="2121535" cy="2060575"/>
            <a:chOff x="7336535" y="2234183"/>
            <a:chExt cx="2121535" cy="2060575"/>
          </a:xfrm>
        </p:grpSpPr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36535" y="2234183"/>
              <a:ext cx="2121407" cy="206044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406457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1917137" y="0"/>
                  </a:moveTo>
                  <a:lnTo>
                    <a:pt x="64001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1"/>
                  </a:lnTo>
                  <a:lnTo>
                    <a:pt x="0" y="1856238"/>
                  </a:lnTo>
                  <a:lnTo>
                    <a:pt x="5029" y="1881150"/>
                  </a:lnTo>
                  <a:lnTo>
                    <a:pt x="18745" y="1901494"/>
                  </a:lnTo>
                  <a:lnTo>
                    <a:pt x="39088" y="1915210"/>
                  </a:lnTo>
                  <a:lnTo>
                    <a:pt x="64001" y="1920239"/>
                  </a:lnTo>
                  <a:lnTo>
                    <a:pt x="1917137" y="1920239"/>
                  </a:lnTo>
                  <a:lnTo>
                    <a:pt x="1942049" y="1915210"/>
                  </a:lnTo>
                  <a:lnTo>
                    <a:pt x="1962393" y="1901494"/>
                  </a:lnTo>
                  <a:lnTo>
                    <a:pt x="1976109" y="1881150"/>
                  </a:lnTo>
                  <a:lnTo>
                    <a:pt x="1981139" y="1856238"/>
                  </a:lnTo>
                  <a:lnTo>
                    <a:pt x="1981139" y="64001"/>
                  </a:lnTo>
                  <a:lnTo>
                    <a:pt x="1976109" y="39088"/>
                  </a:lnTo>
                  <a:lnTo>
                    <a:pt x="1962393" y="18745"/>
                  </a:lnTo>
                  <a:lnTo>
                    <a:pt x="1942049" y="5029"/>
                  </a:lnTo>
                  <a:lnTo>
                    <a:pt x="191713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406457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0" y="64001"/>
                  </a:moveTo>
                  <a:lnTo>
                    <a:pt x="5029" y="39089"/>
                  </a:lnTo>
                  <a:lnTo>
                    <a:pt x="18745" y="18745"/>
                  </a:lnTo>
                  <a:lnTo>
                    <a:pt x="39089" y="5029"/>
                  </a:lnTo>
                  <a:lnTo>
                    <a:pt x="64001" y="0"/>
                  </a:lnTo>
                  <a:lnTo>
                    <a:pt x="1917138" y="0"/>
                  </a:lnTo>
                  <a:lnTo>
                    <a:pt x="1942050" y="5029"/>
                  </a:lnTo>
                  <a:lnTo>
                    <a:pt x="1962393" y="18745"/>
                  </a:lnTo>
                  <a:lnTo>
                    <a:pt x="1976109" y="39089"/>
                  </a:lnTo>
                  <a:lnTo>
                    <a:pt x="1981139" y="64001"/>
                  </a:lnTo>
                  <a:lnTo>
                    <a:pt x="1981139" y="1856239"/>
                  </a:lnTo>
                  <a:lnTo>
                    <a:pt x="1976109" y="1881151"/>
                  </a:lnTo>
                  <a:lnTo>
                    <a:pt x="1962393" y="1901494"/>
                  </a:lnTo>
                  <a:lnTo>
                    <a:pt x="1942050" y="1915210"/>
                  </a:lnTo>
                  <a:lnTo>
                    <a:pt x="1917138" y="1920240"/>
                  </a:lnTo>
                  <a:lnTo>
                    <a:pt x="64001" y="1920240"/>
                  </a:lnTo>
                  <a:lnTo>
                    <a:pt x="39089" y="1915210"/>
                  </a:lnTo>
                  <a:lnTo>
                    <a:pt x="18745" y="1901494"/>
                  </a:lnTo>
                  <a:lnTo>
                    <a:pt x="5029" y="1881151"/>
                  </a:lnTo>
                  <a:lnTo>
                    <a:pt x="0" y="185623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168426" y="25145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1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1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8339083" y="2610611"/>
            <a:ext cx="115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28941" y="3190240"/>
            <a:ext cx="3371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Rate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00139" y="3716020"/>
            <a:ext cx="9944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Quality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+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reliability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27155" y="3038347"/>
            <a:ext cx="232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637776" y="2234183"/>
            <a:ext cx="2121535" cy="2060575"/>
            <a:chOff x="9637776" y="2234183"/>
            <a:chExt cx="2121535" cy="2060575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37776" y="2234183"/>
              <a:ext cx="2121407" cy="206044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9707636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1917137" y="0"/>
                  </a:moveTo>
                  <a:lnTo>
                    <a:pt x="64000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8"/>
                  </a:lnTo>
                  <a:lnTo>
                    <a:pt x="0" y="64001"/>
                  </a:lnTo>
                  <a:lnTo>
                    <a:pt x="0" y="1856238"/>
                  </a:lnTo>
                  <a:lnTo>
                    <a:pt x="5029" y="1881150"/>
                  </a:lnTo>
                  <a:lnTo>
                    <a:pt x="18745" y="1901494"/>
                  </a:lnTo>
                  <a:lnTo>
                    <a:pt x="39088" y="1915210"/>
                  </a:lnTo>
                  <a:lnTo>
                    <a:pt x="64000" y="1920239"/>
                  </a:lnTo>
                  <a:lnTo>
                    <a:pt x="1917137" y="1920239"/>
                  </a:lnTo>
                  <a:lnTo>
                    <a:pt x="1942049" y="1915210"/>
                  </a:lnTo>
                  <a:lnTo>
                    <a:pt x="1962393" y="1901494"/>
                  </a:lnTo>
                  <a:lnTo>
                    <a:pt x="1976109" y="1881150"/>
                  </a:lnTo>
                  <a:lnTo>
                    <a:pt x="1981139" y="1856238"/>
                  </a:lnTo>
                  <a:lnTo>
                    <a:pt x="1981139" y="64001"/>
                  </a:lnTo>
                  <a:lnTo>
                    <a:pt x="1976109" y="39088"/>
                  </a:lnTo>
                  <a:lnTo>
                    <a:pt x="1962393" y="18745"/>
                  </a:lnTo>
                  <a:lnTo>
                    <a:pt x="1942049" y="5029"/>
                  </a:lnTo>
                  <a:lnTo>
                    <a:pt x="1917137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707636" y="2285999"/>
              <a:ext cx="1981200" cy="1920239"/>
            </a:xfrm>
            <a:custGeom>
              <a:avLst/>
              <a:gdLst/>
              <a:ahLst/>
              <a:cxnLst/>
              <a:rect l="l" t="t" r="r" b="b"/>
              <a:pathLst>
                <a:path w="1981200" h="1920239">
                  <a:moveTo>
                    <a:pt x="0" y="64001"/>
                  </a:moveTo>
                  <a:lnTo>
                    <a:pt x="5029" y="39089"/>
                  </a:lnTo>
                  <a:lnTo>
                    <a:pt x="18745" y="18745"/>
                  </a:lnTo>
                  <a:lnTo>
                    <a:pt x="39089" y="5029"/>
                  </a:lnTo>
                  <a:lnTo>
                    <a:pt x="64001" y="0"/>
                  </a:lnTo>
                  <a:lnTo>
                    <a:pt x="1917138" y="0"/>
                  </a:lnTo>
                  <a:lnTo>
                    <a:pt x="1942050" y="5029"/>
                  </a:lnTo>
                  <a:lnTo>
                    <a:pt x="1962393" y="18745"/>
                  </a:lnTo>
                  <a:lnTo>
                    <a:pt x="1976109" y="39089"/>
                  </a:lnTo>
                  <a:lnTo>
                    <a:pt x="1981139" y="64001"/>
                  </a:lnTo>
                  <a:lnTo>
                    <a:pt x="1981139" y="1856239"/>
                  </a:lnTo>
                  <a:lnTo>
                    <a:pt x="1976109" y="1881151"/>
                  </a:lnTo>
                  <a:lnTo>
                    <a:pt x="1962393" y="1901494"/>
                  </a:lnTo>
                  <a:lnTo>
                    <a:pt x="1942050" y="1915210"/>
                  </a:lnTo>
                  <a:lnTo>
                    <a:pt x="1917138" y="1920240"/>
                  </a:lnTo>
                  <a:lnTo>
                    <a:pt x="64001" y="1920240"/>
                  </a:lnTo>
                  <a:lnTo>
                    <a:pt x="39089" y="1915210"/>
                  </a:lnTo>
                  <a:lnTo>
                    <a:pt x="18745" y="1901494"/>
                  </a:lnTo>
                  <a:lnTo>
                    <a:pt x="5029" y="1881151"/>
                  </a:lnTo>
                  <a:lnTo>
                    <a:pt x="0" y="1856239"/>
                  </a:lnTo>
                  <a:lnTo>
                    <a:pt x="0" y="6400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0469605" y="251459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8" y="17964"/>
                  </a:lnTo>
                  <a:lnTo>
                    <a:pt x="100787" y="39041"/>
                  </a:lnTo>
                  <a:lnTo>
                    <a:pt x="66955" y="66955"/>
                  </a:lnTo>
                  <a:lnTo>
                    <a:pt x="39041" y="100787"/>
                  </a:lnTo>
                  <a:lnTo>
                    <a:pt x="17964" y="139618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4644" y="274670"/>
                  </a:lnTo>
                  <a:lnTo>
                    <a:pt x="17964" y="317581"/>
                  </a:lnTo>
                  <a:lnTo>
                    <a:pt x="39041" y="356412"/>
                  </a:lnTo>
                  <a:lnTo>
                    <a:pt x="66955" y="390244"/>
                  </a:lnTo>
                  <a:lnTo>
                    <a:pt x="100787" y="418158"/>
                  </a:lnTo>
                  <a:lnTo>
                    <a:pt x="139618" y="439235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1" y="439235"/>
                  </a:lnTo>
                  <a:lnTo>
                    <a:pt x="356412" y="418158"/>
                  </a:lnTo>
                  <a:lnTo>
                    <a:pt x="390244" y="390244"/>
                  </a:lnTo>
                  <a:lnTo>
                    <a:pt x="418158" y="356412"/>
                  </a:lnTo>
                  <a:lnTo>
                    <a:pt x="439235" y="317581"/>
                  </a:lnTo>
                  <a:lnTo>
                    <a:pt x="452555" y="274670"/>
                  </a:lnTo>
                  <a:lnTo>
                    <a:pt x="457200" y="228600"/>
                  </a:lnTo>
                  <a:lnTo>
                    <a:pt x="452555" y="182529"/>
                  </a:lnTo>
                  <a:lnTo>
                    <a:pt x="439235" y="139618"/>
                  </a:lnTo>
                  <a:lnTo>
                    <a:pt x="418158" y="100787"/>
                  </a:lnTo>
                  <a:lnTo>
                    <a:pt x="390244" y="66955"/>
                  </a:lnTo>
                  <a:lnTo>
                    <a:pt x="356412" y="39041"/>
                  </a:lnTo>
                  <a:lnTo>
                    <a:pt x="317581" y="17964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10640262" y="2610611"/>
            <a:ext cx="11557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509291" y="3190240"/>
            <a:ext cx="3778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Build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245766" y="3716020"/>
            <a:ext cx="9048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Reputation</a:t>
            </a:r>
            <a:r>
              <a:rPr dirty="0" sz="1000" spc="-4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score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32816" y="4565903"/>
            <a:ext cx="11326495" cy="826135"/>
            <a:chOff x="432816" y="4565903"/>
            <a:chExt cx="11326495" cy="826135"/>
          </a:xfrm>
        </p:grpSpPr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2816" y="4565903"/>
              <a:ext cx="11326368" cy="826008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02920" y="461771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621795"/>
                  </a:lnTo>
                  <a:lnTo>
                    <a:pt x="5029" y="646709"/>
                  </a:lnTo>
                  <a:lnTo>
                    <a:pt x="18746" y="667053"/>
                  </a:lnTo>
                  <a:lnTo>
                    <a:pt x="39090" y="680770"/>
                  </a:lnTo>
                  <a:lnTo>
                    <a:pt x="64003" y="685799"/>
                  </a:lnTo>
                  <a:lnTo>
                    <a:pt x="11121852" y="685799"/>
                  </a:lnTo>
                  <a:lnTo>
                    <a:pt x="11146765" y="680770"/>
                  </a:lnTo>
                  <a:lnTo>
                    <a:pt x="11167109" y="667053"/>
                  </a:lnTo>
                  <a:lnTo>
                    <a:pt x="11180825" y="646709"/>
                  </a:lnTo>
                  <a:lnTo>
                    <a:pt x="11185855" y="621795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02920" y="461771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621796"/>
                  </a:lnTo>
                  <a:lnTo>
                    <a:pt x="11180825" y="646709"/>
                  </a:lnTo>
                  <a:lnTo>
                    <a:pt x="11167109" y="667053"/>
                  </a:lnTo>
                  <a:lnTo>
                    <a:pt x="11146765" y="680770"/>
                  </a:lnTo>
                  <a:lnTo>
                    <a:pt x="11121852" y="685800"/>
                  </a:lnTo>
                  <a:lnTo>
                    <a:pt x="64003" y="685800"/>
                  </a:lnTo>
                  <a:lnTo>
                    <a:pt x="39090" y="680770"/>
                  </a:lnTo>
                  <a:lnTo>
                    <a:pt x="18746" y="667053"/>
                  </a:lnTo>
                  <a:lnTo>
                    <a:pt x="5029" y="646709"/>
                  </a:lnTo>
                  <a:lnTo>
                    <a:pt x="0" y="62179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718819" y="4842764"/>
            <a:ext cx="5788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MVP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success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metric: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verified</a:t>
            </a:r>
            <a:r>
              <a:rPr dirty="0" sz="1200" spc="-1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book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liquidity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per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campus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=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fulfilled</a:t>
            </a:r>
            <a:r>
              <a:rPr dirty="0" sz="1200" spc="-1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requests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÷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total</a:t>
            </a:r>
            <a:r>
              <a:rPr dirty="0" sz="1200" spc="-1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requests.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5" name="object 5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5379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KN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W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D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G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Y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Knowledge</a:t>
            </a:r>
            <a:r>
              <a:rPr dirty="0" spc="-114"/>
              <a:t> </a:t>
            </a:r>
            <a:r>
              <a:rPr dirty="0"/>
              <a:t>Becomes</a:t>
            </a:r>
            <a:r>
              <a:rPr dirty="0" spc="-114"/>
              <a:t> </a:t>
            </a:r>
            <a:r>
              <a:rPr dirty="0"/>
              <a:t>Searchable</a:t>
            </a:r>
            <a:r>
              <a:rPr dirty="0" spc="-114"/>
              <a:t> </a:t>
            </a:r>
            <a:r>
              <a:rPr dirty="0" spc="-10"/>
              <a:t>Reputation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9822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Academic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resources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become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structured,</a:t>
            </a:r>
            <a:r>
              <a:rPr dirty="0" sz="14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searchable</a:t>
            </a:r>
            <a:r>
              <a:rPr dirty="0" sz="14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contribution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layer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822704"/>
            <a:ext cx="5596255" cy="670560"/>
            <a:chOff x="432816" y="1822704"/>
            <a:chExt cx="5596255" cy="67056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822704"/>
              <a:ext cx="5596128" cy="670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74520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466342"/>
                  </a:lnTo>
                  <a:lnTo>
                    <a:pt x="5030" y="491258"/>
                  </a:lnTo>
                  <a:lnTo>
                    <a:pt x="18747" y="511604"/>
                  </a:lnTo>
                  <a:lnTo>
                    <a:pt x="39093" y="525321"/>
                  </a:lnTo>
                  <a:lnTo>
                    <a:pt x="64008" y="530351"/>
                  </a:lnTo>
                  <a:lnTo>
                    <a:pt x="5391759" y="530351"/>
                  </a:lnTo>
                  <a:lnTo>
                    <a:pt x="5416674" y="525321"/>
                  </a:lnTo>
                  <a:lnTo>
                    <a:pt x="5437020" y="511604"/>
                  </a:lnTo>
                  <a:lnTo>
                    <a:pt x="5450737" y="491258"/>
                  </a:lnTo>
                  <a:lnTo>
                    <a:pt x="5455767" y="466342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74520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466343"/>
                  </a:lnTo>
                  <a:lnTo>
                    <a:pt x="5450737" y="491258"/>
                  </a:lnTo>
                  <a:lnTo>
                    <a:pt x="5437020" y="511604"/>
                  </a:lnTo>
                  <a:lnTo>
                    <a:pt x="5416674" y="525321"/>
                  </a:lnTo>
                  <a:lnTo>
                    <a:pt x="5391759" y="530352"/>
                  </a:lnTo>
                  <a:lnTo>
                    <a:pt x="64008" y="530352"/>
                  </a:lnTo>
                  <a:lnTo>
                    <a:pt x="39093" y="525321"/>
                  </a:lnTo>
                  <a:lnTo>
                    <a:pt x="18747" y="511604"/>
                  </a:lnTo>
                  <a:lnTo>
                    <a:pt x="5030" y="491258"/>
                  </a:lnTo>
                  <a:lnTo>
                    <a:pt x="0" y="466343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40080" y="1965960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80" h="347980">
                  <a:moveTo>
                    <a:pt x="173736" y="0"/>
                  </a:moveTo>
                  <a:lnTo>
                    <a:pt x="127550" y="6205"/>
                  </a:lnTo>
                  <a:lnTo>
                    <a:pt x="86048" y="23719"/>
                  </a:lnTo>
                  <a:lnTo>
                    <a:pt x="50886" y="50885"/>
                  </a:lnTo>
                  <a:lnTo>
                    <a:pt x="23720" y="86047"/>
                  </a:lnTo>
                  <a:lnTo>
                    <a:pt x="6206" y="127549"/>
                  </a:lnTo>
                  <a:lnTo>
                    <a:pt x="0" y="173736"/>
                  </a:lnTo>
                  <a:lnTo>
                    <a:pt x="6206" y="219922"/>
                  </a:lnTo>
                  <a:lnTo>
                    <a:pt x="23720" y="261424"/>
                  </a:lnTo>
                  <a:lnTo>
                    <a:pt x="50886" y="296586"/>
                  </a:lnTo>
                  <a:lnTo>
                    <a:pt x="86048" y="323752"/>
                  </a:lnTo>
                  <a:lnTo>
                    <a:pt x="127550" y="341266"/>
                  </a:lnTo>
                  <a:lnTo>
                    <a:pt x="173736" y="347472"/>
                  </a:lnTo>
                  <a:lnTo>
                    <a:pt x="219921" y="341266"/>
                  </a:lnTo>
                  <a:lnTo>
                    <a:pt x="261423" y="323752"/>
                  </a:lnTo>
                  <a:lnTo>
                    <a:pt x="296585" y="296586"/>
                  </a:lnTo>
                  <a:lnTo>
                    <a:pt x="323751" y="261424"/>
                  </a:lnTo>
                  <a:lnTo>
                    <a:pt x="341265" y="219922"/>
                  </a:lnTo>
                  <a:lnTo>
                    <a:pt x="347472" y="173736"/>
                  </a:lnTo>
                  <a:lnTo>
                    <a:pt x="341265" y="127549"/>
                  </a:lnTo>
                  <a:lnTo>
                    <a:pt x="323751" y="86047"/>
                  </a:lnTo>
                  <a:lnTo>
                    <a:pt x="296585" y="50885"/>
                  </a:lnTo>
                  <a:lnTo>
                    <a:pt x="261423" y="23719"/>
                  </a:lnTo>
                  <a:lnTo>
                    <a:pt x="219921" y="620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39203" y="2014583"/>
            <a:ext cx="14922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 b="1">
                <a:solidFill>
                  <a:srgbClr val="FFFFFF"/>
                </a:solidFill>
                <a:latin typeface="Segoe UI Symbol"/>
                <a:cs typeface="Segoe UI Symbol"/>
              </a:rPr>
              <a:t>✓</a:t>
            </a:r>
            <a:endParaRPr sz="1250">
              <a:latin typeface="Segoe UI Symbol"/>
              <a:cs typeface="Segoe UI 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30300" y="2019808"/>
            <a:ext cx="76136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2A2E31"/>
                </a:solidFill>
                <a:latin typeface="Calibri"/>
                <a:cs typeface="Calibri"/>
              </a:rPr>
              <a:t>Class</a:t>
            </a:r>
            <a:r>
              <a:rPr dirty="0" sz="1300" spc="-60" b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A2E31"/>
                </a:solidFill>
                <a:latin typeface="Calibri"/>
                <a:cs typeface="Calibri"/>
              </a:rPr>
              <a:t>notes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2816" y="2481072"/>
            <a:ext cx="5596255" cy="670560"/>
            <a:chOff x="432816" y="2481072"/>
            <a:chExt cx="5596255" cy="67056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2481072"/>
              <a:ext cx="5596128" cy="6705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502920" y="2532888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466342"/>
                  </a:lnTo>
                  <a:lnTo>
                    <a:pt x="5030" y="491258"/>
                  </a:lnTo>
                  <a:lnTo>
                    <a:pt x="18747" y="511604"/>
                  </a:lnTo>
                  <a:lnTo>
                    <a:pt x="39093" y="525321"/>
                  </a:lnTo>
                  <a:lnTo>
                    <a:pt x="64008" y="530351"/>
                  </a:lnTo>
                  <a:lnTo>
                    <a:pt x="5391759" y="530351"/>
                  </a:lnTo>
                  <a:lnTo>
                    <a:pt x="5416674" y="525321"/>
                  </a:lnTo>
                  <a:lnTo>
                    <a:pt x="5437020" y="511604"/>
                  </a:lnTo>
                  <a:lnTo>
                    <a:pt x="5450737" y="491258"/>
                  </a:lnTo>
                  <a:lnTo>
                    <a:pt x="5455767" y="466342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02920" y="2532888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466343"/>
                  </a:lnTo>
                  <a:lnTo>
                    <a:pt x="5450737" y="491258"/>
                  </a:lnTo>
                  <a:lnTo>
                    <a:pt x="5437020" y="511604"/>
                  </a:lnTo>
                  <a:lnTo>
                    <a:pt x="5416674" y="525321"/>
                  </a:lnTo>
                  <a:lnTo>
                    <a:pt x="5391759" y="530352"/>
                  </a:lnTo>
                  <a:lnTo>
                    <a:pt x="64008" y="530352"/>
                  </a:lnTo>
                  <a:lnTo>
                    <a:pt x="39093" y="525321"/>
                  </a:lnTo>
                  <a:lnTo>
                    <a:pt x="18747" y="511604"/>
                  </a:lnTo>
                  <a:lnTo>
                    <a:pt x="5030" y="491258"/>
                  </a:lnTo>
                  <a:lnTo>
                    <a:pt x="0" y="466343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640080" y="2624328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80" h="347980">
                  <a:moveTo>
                    <a:pt x="173736" y="0"/>
                  </a:moveTo>
                  <a:lnTo>
                    <a:pt x="127550" y="6205"/>
                  </a:lnTo>
                  <a:lnTo>
                    <a:pt x="86048" y="23719"/>
                  </a:lnTo>
                  <a:lnTo>
                    <a:pt x="50886" y="50885"/>
                  </a:lnTo>
                  <a:lnTo>
                    <a:pt x="23720" y="86047"/>
                  </a:lnTo>
                  <a:lnTo>
                    <a:pt x="6206" y="127549"/>
                  </a:lnTo>
                  <a:lnTo>
                    <a:pt x="0" y="173736"/>
                  </a:lnTo>
                  <a:lnTo>
                    <a:pt x="6206" y="219921"/>
                  </a:lnTo>
                  <a:lnTo>
                    <a:pt x="23720" y="261423"/>
                  </a:lnTo>
                  <a:lnTo>
                    <a:pt x="50886" y="296585"/>
                  </a:lnTo>
                  <a:lnTo>
                    <a:pt x="86048" y="323751"/>
                  </a:lnTo>
                  <a:lnTo>
                    <a:pt x="127550" y="341265"/>
                  </a:lnTo>
                  <a:lnTo>
                    <a:pt x="173736" y="347472"/>
                  </a:lnTo>
                  <a:lnTo>
                    <a:pt x="219921" y="341265"/>
                  </a:lnTo>
                  <a:lnTo>
                    <a:pt x="261423" y="323751"/>
                  </a:lnTo>
                  <a:lnTo>
                    <a:pt x="296585" y="296585"/>
                  </a:lnTo>
                  <a:lnTo>
                    <a:pt x="323751" y="261423"/>
                  </a:lnTo>
                  <a:lnTo>
                    <a:pt x="341265" y="219921"/>
                  </a:lnTo>
                  <a:lnTo>
                    <a:pt x="347472" y="173736"/>
                  </a:lnTo>
                  <a:lnTo>
                    <a:pt x="341265" y="127549"/>
                  </a:lnTo>
                  <a:lnTo>
                    <a:pt x="323751" y="86047"/>
                  </a:lnTo>
                  <a:lnTo>
                    <a:pt x="296585" y="50885"/>
                  </a:lnTo>
                  <a:lnTo>
                    <a:pt x="261423" y="23719"/>
                  </a:lnTo>
                  <a:lnTo>
                    <a:pt x="219921" y="620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739203" y="2678176"/>
            <a:ext cx="71945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3225" indent="-39052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6153"/>
              <a:buFont typeface="Segoe UI Symbol"/>
              <a:buChar char="✓"/>
              <a:tabLst>
                <a:tab pos="403225" algn="l"/>
              </a:tabLst>
            </a:pPr>
            <a:r>
              <a:rPr dirty="0" sz="1300" spc="-30" b="1">
                <a:solidFill>
                  <a:srgbClr val="2A2E31"/>
                </a:solidFill>
                <a:latin typeface="Calibri"/>
                <a:cs typeface="Calibri"/>
              </a:rPr>
              <a:t>PPTs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2816" y="3139439"/>
            <a:ext cx="5596255" cy="670560"/>
            <a:chOff x="432816" y="3139439"/>
            <a:chExt cx="5596255" cy="670560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3139439"/>
              <a:ext cx="5596128" cy="67056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02920" y="3191255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466342"/>
                  </a:lnTo>
                  <a:lnTo>
                    <a:pt x="5030" y="491258"/>
                  </a:lnTo>
                  <a:lnTo>
                    <a:pt x="18747" y="511604"/>
                  </a:lnTo>
                  <a:lnTo>
                    <a:pt x="39093" y="525321"/>
                  </a:lnTo>
                  <a:lnTo>
                    <a:pt x="64008" y="530352"/>
                  </a:lnTo>
                  <a:lnTo>
                    <a:pt x="5391759" y="530352"/>
                  </a:lnTo>
                  <a:lnTo>
                    <a:pt x="5416674" y="525321"/>
                  </a:lnTo>
                  <a:lnTo>
                    <a:pt x="5437020" y="511604"/>
                  </a:lnTo>
                  <a:lnTo>
                    <a:pt x="5450737" y="491258"/>
                  </a:lnTo>
                  <a:lnTo>
                    <a:pt x="5455767" y="466342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02920" y="3191255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466343"/>
                  </a:lnTo>
                  <a:lnTo>
                    <a:pt x="5450737" y="491258"/>
                  </a:lnTo>
                  <a:lnTo>
                    <a:pt x="5437020" y="511604"/>
                  </a:lnTo>
                  <a:lnTo>
                    <a:pt x="5416674" y="525321"/>
                  </a:lnTo>
                  <a:lnTo>
                    <a:pt x="5391759" y="530352"/>
                  </a:lnTo>
                  <a:lnTo>
                    <a:pt x="64008" y="530352"/>
                  </a:lnTo>
                  <a:lnTo>
                    <a:pt x="39093" y="525321"/>
                  </a:lnTo>
                  <a:lnTo>
                    <a:pt x="18747" y="511604"/>
                  </a:lnTo>
                  <a:lnTo>
                    <a:pt x="5030" y="491258"/>
                  </a:lnTo>
                  <a:lnTo>
                    <a:pt x="0" y="466343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40080" y="3282695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80" h="347979">
                  <a:moveTo>
                    <a:pt x="173736" y="0"/>
                  </a:moveTo>
                  <a:lnTo>
                    <a:pt x="127550" y="6205"/>
                  </a:lnTo>
                  <a:lnTo>
                    <a:pt x="86048" y="23719"/>
                  </a:lnTo>
                  <a:lnTo>
                    <a:pt x="50886" y="50885"/>
                  </a:lnTo>
                  <a:lnTo>
                    <a:pt x="23720" y="86047"/>
                  </a:lnTo>
                  <a:lnTo>
                    <a:pt x="6206" y="127549"/>
                  </a:lnTo>
                  <a:lnTo>
                    <a:pt x="0" y="173736"/>
                  </a:lnTo>
                  <a:lnTo>
                    <a:pt x="6206" y="219921"/>
                  </a:lnTo>
                  <a:lnTo>
                    <a:pt x="23720" y="261423"/>
                  </a:lnTo>
                  <a:lnTo>
                    <a:pt x="50886" y="296585"/>
                  </a:lnTo>
                  <a:lnTo>
                    <a:pt x="86048" y="323751"/>
                  </a:lnTo>
                  <a:lnTo>
                    <a:pt x="127550" y="341265"/>
                  </a:lnTo>
                  <a:lnTo>
                    <a:pt x="173736" y="347471"/>
                  </a:lnTo>
                  <a:lnTo>
                    <a:pt x="219921" y="341265"/>
                  </a:lnTo>
                  <a:lnTo>
                    <a:pt x="261423" y="323751"/>
                  </a:lnTo>
                  <a:lnTo>
                    <a:pt x="296585" y="296585"/>
                  </a:lnTo>
                  <a:lnTo>
                    <a:pt x="323751" y="261423"/>
                  </a:lnTo>
                  <a:lnTo>
                    <a:pt x="341265" y="219921"/>
                  </a:lnTo>
                  <a:lnTo>
                    <a:pt x="347472" y="173736"/>
                  </a:lnTo>
                  <a:lnTo>
                    <a:pt x="341265" y="127549"/>
                  </a:lnTo>
                  <a:lnTo>
                    <a:pt x="323751" y="86047"/>
                  </a:lnTo>
                  <a:lnTo>
                    <a:pt x="296585" y="50885"/>
                  </a:lnTo>
                  <a:lnTo>
                    <a:pt x="261423" y="23719"/>
                  </a:lnTo>
                  <a:lnTo>
                    <a:pt x="219921" y="620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739203" y="3336544"/>
            <a:ext cx="14706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3225" indent="-39052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6153"/>
              <a:buFont typeface="Segoe UI Symbol"/>
              <a:buChar char="✓"/>
              <a:tabLst>
                <a:tab pos="403225" algn="l"/>
              </a:tabLst>
            </a:pPr>
            <a:r>
              <a:rPr dirty="0" sz="1300" spc="-25" b="1">
                <a:solidFill>
                  <a:srgbClr val="2A2E31"/>
                </a:solidFill>
                <a:latin typeface="Calibri"/>
                <a:cs typeface="Calibri"/>
              </a:rPr>
              <a:t>Previous</a:t>
            </a:r>
            <a:r>
              <a:rPr dirty="0" sz="1300" spc="-30" b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A2E31"/>
                </a:solidFill>
                <a:latin typeface="Calibri"/>
                <a:cs typeface="Calibri"/>
              </a:rPr>
              <a:t>papers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432816" y="3797808"/>
            <a:ext cx="5596255" cy="670560"/>
            <a:chOff x="432816" y="3797808"/>
            <a:chExt cx="5596255" cy="670560"/>
          </a:xfrm>
        </p:grpSpPr>
        <p:pic>
          <p:nvPicPr>
            <p:cNvPr id="25" name="object 2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3797808"/>
              <a:ext cx="5596128" cy="670559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02920" y="3849624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539175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466342"/>
                  </a:lnTo>
                  <a:lnTo>
                    <a:pt x="5030" y="491258"/>
                  </a:lnTo>
                  <a:lnTo>
                    <a:pt x="18747" y="511604"/>
                  </a:lnTo>
                  <a:lnTo>
                    <a:pt x="39093" y="525321"/>
                  </a:lnTo>
                  <a:lnTo>
                    <a:pt x="64008" y="530351"/>
                  </a:lnTo>
                  <a:lnTo>
                    <a:pt x="5391759" y="530351"/>
                  </a:lnTo>
                  <a:lnTo>
                    <a:pt x="5416674" y="525321"/>
                  </a:lnTo>
                  <a:lnTo>
                    <a:pt x="5437020" y="511604"/>
                  </a:lnTo>
                  <a:lnTo>
                    <a:pt x="5450737" y="491258"/>
                  </a:lnTo>
                  <a:lnTo>
                    <a:pt x="5455767" y="466342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02920" y="3849624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466343"/>
                  </a:lnTo>
                  <a:lnTo>
                    <a:pt x="5450737" y="491258"/>
                  </a:lnTo>
                  <a:lnTo>
                    <a:pt x="5437020" y="511604"/>
                  </a:lnTo>
                  <a:lnTo>
                    <a:pt x="5416674" y="525321"/>
                  </a:lnTo>
                  <a:lnTo>
                    <a:pt x="5391759" y="530352"/>
                  </a:lnTo>
                  <a:lnTo>
                    <a:pt x="64008" y="530352"/>
                  </a:lnTo>
                  <a:lnTo>
                    <a:pt x="39093" y="525321"/>
                  </a:lnTo>
                  <a:lnTo>
                    <a:pt x="18747" y="511604"/>
                  </a:lnTo>
                  <a:lnTo>
                    <a:pt x="5030" y="491258"/>
                  </a:lnTo>
                  <a:lnTo>
                    <a:pt x="0" y="466343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40080" y="3941064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80" h="347979">
                  <a:moveTo>
                    <a:pt x="173736" y="0"/>
                  </a:moveTo>
                  <a:lnTo>
                    <a:pt x="127550" y="6205"/>
                  </a:lnTo>
                  <a:lnTo>
                    <a:pt x="86048" y="23719"/>
                  </a:lnTo>
                  <a:lnTo>
                    <a:pt x="50886" y="50885"/>
                  </a:lnTo>
                  <a:lnTo>
                    <a:pt x="23720" y="86047"/>
                  </a:lnTo>
                  <a:lnTo>
                    <a:pt x="6206" y="127549"/>
                  </a:lnTo>
                  <a:lnTo>
                    <a:pt x="0" y="173736"/>
                  </a:lnTo>
                  <a:lnTo>
                    <a:pt x="6206" y="219921"/>
                  </a:lnTo>
                  <a:lnTo>
                    <a:pt x="23720" y="261423"/>
                  </a:lnTo>
                  <a:lnTo>
                    <a:pt x="50886" y="296585"/>
                  </a:lnTo>
                  <a:lnTo>
                    <a:pt x="86048" y="323751"/>
                  </a:lnTo>
                  <a:lnTo>
                    <a:pt x="127550" y="341265"/>
                  </a:lnTo>
                  <a:lnTo>
                    <a:pt x="173736" y="347472"/>
                  </a:lnTo>
                  <a:lnTo>
                    <a:pt x="219921" y="341265"/>
                  </a:lnTo>
                  <a:lnTo>
                    <a:pt x="261423" y="323751"/>
                  </a:lnTo>
                  <a:lnTo>
                    <a:pt x="296585" y="296585"/>
                  </a:lnTo>
                  <a:lnTo>
                    <a:pt x="323751" y="261423"/>
                  </a:lnTo>
                  <a:lnTo>
                    <a:pt x="341265" y="219921"/>
                  </a:lnTo>
                  <a:lnTo>
                    <a:pt x="347472" y="173736"/>
                  </a:lnTo>
                  <a:lnTo>
                    <a:pt x="341265" y="127549"/>
                  </a:lnTo>
                  <a:lnTo>
                    <a:pt x="323751" y="86047"/>
                  </a:lnTo>
                  <a:lnTo>
                    <a:pt x="296585" y="50885"/>
                  </a:lnTo>
                  <a:lnTo>
                    <a:pt x="261423" y="23719"/>
                  </a:lnTo>
                  <a:lnTo>
                    <a:pt x="219921" y="620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739203" y="3989687"/>
            <a:ext cx="14922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 b="1">
                <a:solidFill>
                  <a:srgbClr val="FFFFFF"/>
                </a:solidFill>
                <a:latin typeface="Segoe UI Symbol"/>
                <a:cs typeface="Segoe UI Symbol"/>
              </a:rPr>
              <a:t>✓</a:t>
            </a:r>
            <a:endParaRPr sz="1250">
              <a:latin typeface="Segoe UI Symbol"/>
              <a:cs typeface="Segoe UI 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130300" y="3994911"/>
            <a:ext cx="118872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2A2E31"/>
                </a:solidFill>
                <a:latin typeface="Calibri"/>
                <a:cs typeface="Calibri"/>
              </a:rPr>
              <a:t>Project</a:t>
            </a:r>
            <a:r>
              <a:rPr dirty="0" sz="1300" spc="-20" b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2A2E31"/>
                </a:solidFill>
                <a:latin typeface="Calibri"/>
                <a:cs typeface="Calibri"/>
              </a:rPr>
              <a:t>templates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6163055" y="1822704"/>
            <a:ext cx="5596255" cy="670560"/>
            <a:chOff x="6163055" y="1822704"/>
            <a:chExt cx="5596255" cy="670560"/>
          </a:xfrm>
        </p:grpSpPr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3055" y="1822704"/>
              <a:ext cx="5596128" cy="670560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6233007" y="1874520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466342"/>
                  </a:lnTo>
                  <a:lnTo>
                    <a:pt x="5030" y="491258"/>
                  </a:lnTo>
                  <a:lnTo>
                    <a:pt x="18747" y="511604"/>
                  </a:lnTo>
                  <a:lnTo>
                    <a:pt x="39093" y="525321"/>
                  </a:lnTo>
                  <a:lnTo>
                    <a:pt x="64009" y="530351"/>
                  </a:lnTo>
                  <a:lnTo>
                    <a:pt x="5391759" y="530351"/>
                  </a:lnTo>
                  <a:lnTo>
                    <a:pt x="5416674" y="525321"/>
                  </a:lnTo>
                  <a:lnTo>
                    <a:pt x="5437020" y="511604"/>
                  </a:lnTo>
                  <a:lnTo>
                    <a:pt x="5450737" y="491258"/>
                  </a:lnTo>
                  <a:lnTo>
                    <a:pt x="5455767" y="466342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233007" y="1874520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466343"/>
                  </a:lnTo>
                  <a:lnTo>
                    <a:pt x="5450737" y="491258"/>
                  </a:lnTo>
                  <a:lnTo>
                    <a:pt x="5437020" y="511604"/>
                  </a:lnTo>
                  <a:lnTo>
                    <a:pt x="5416674" y="525321"/>
                  </a:lnTo>
                  <a:lnTo>
                    <a:pt x="5391759" y="530352"/>
                  </a:lnTo>
                  <a:lnTo>
                    <a:pt x="64008" y="530352"/>
                  </a:lnTo>
                  <a:lnTo>
                    <a:pt x="39093" y="525321"/>
                  </a:lnTo>
                  <a:lnTo>
                    <a:pt x="18747" y="511604"/>
                  </a:lnTo>
                  <a:lnTo>
                    <a:pt x="5030" y="491258"/>
                  </a:lnTo>
                  <a:lnTo>
                    <a:pt x="0" y="466343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370167" y="1965960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79" h="347980">
                  <a:moveTo>
                    <a:pt x="173736" y="0"/>
                  </a:moveTo>
                  <a:lnTo>
                    <a:pt x="127550" y="6205"/>
                  </a:lnTo>
                  <a:lnTo>
                    <a:pt x="86048" y="23719"/>
                  </a:lnTo>
                  <a:lnTo>
                    <a:pt x="50886" y="50885"/>
                  </a:lnTo>
                  <a:lnTo>
                    <a:pt x="23720" y="86047"/>
                  </a:lnTo>
                  <a:lnTo>
                    <a:pt x="6206" y="127549"/>
                  </a:lnTo>
                  <a:lnTo>
                    <a:pt x="0" y="173736"/>
                  </a:lnTo>
                  <a:lnTo>
                    <a:pt x="6206" y="219922"/>
                  </a:lnTo>
                  <a:lnTo>
                    <a:pt x="23720" y="261424"/>
                  </a:lnTo>
                  <a:lnTo>
                    <a:pt x="50886" y="296586"/>
                  </a:lnTo>
                  <a:lnTo>
                    <a:pt x="86048" y="323752"/>
                  </a:lnTo>
                  <a:lnTo>
                    <a:pt x="127550" y="341266"/>
                  </a:lnTo>
                  <a:lnTo>
                    <a:pt x="173736" y="347472"/>
                  </a:lnTo>
                  <a:lnTo>
                    <a:pt x="219922" y="341266"/>
                  </a:lnTo>
                  <a:lnTo>
                    <a:pt x="261424" y="323752"/>
                  </a:lnTo>
                  <a:lnTo>
                    <a:pt x="296586" y="296586"/>
                  </a:lnTo>
                  <a:lnTo>
                    <a:pt x="323752" y="261424"/>
                  </a:lnTo>
                  <a:lnTo>
                    <a:pt x="341266" y="219922"/>
                  </a:lnTo>
                  <a:lnTo>
                    <a:pt x="347471" y="173736"/>
                  </a:lnTo>
                  <a:lnTo>
                    <a:pt x="341266" y="127549"/>
                  </a:lnTo>
                  <a:lnTo>
                    <a:pt x="323752" y="86047"/>
                  </a:lnTo>
                  <a:lnTo>
                    <a:pt x="296586" y="50885"/>
                  </a:lnTo>
                  <a:lnTo>
                    <a:pt x="261424" y="23719"/>
                  </a:lnTo>
                  <a:lnTo>
                    <a:pt x="219922" y="620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6469291" y="2014583"/>
            <a:ext cx="14922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 b="1">
                <a:solidFill>
                  <a:srgbClr val="FFFFFF"/>
                </a:solidFill>
                <a:latin typeface="Segoe UI Symbol"/>
                <a:cs typeface="Segoe UI Symbol"/>
              </a:rPr>
              <a:t>✓</a:t>
            </a:r>
            <a:endParaRPr sz="1250">
              <a:latin typeface="Segoe UI Symbol"/>
              <a:cs typeface="Segoe UI 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860387" y="2019808"/>
            <a:ext cx="100584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2A2E31"/>
                </a:solidFill>
                <a:latin typeface="Calibri"/>
                <a:cs typeface="Calibri"/>
              </a:rPr>
              <a:t>Internship</a:t>
            </a:r>
            <a:r>
              <a:rPr dirty="0" sz="1300" spc="-20" b="1">
                <a:solidFill>
                  <a:srgbClr val="2A2E31"/>
                </a:solidFill>
                <a:latin typeface="Calibri"/>
                <a:cs typeface="Calibri"/>
              </a:rPr>
              <a:t> logs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6163055" y="2481072"/>
            <a:ext cx="5596255" cy="670560"/>
            <a:chOff x="6163055" y="2481072"/>
            <a:chExt cx="5596255" cy="670560"/>
          </a:xfrm>
        </p:grpSpPr>
        <p:pic>
          <p:nvPicPr>
            <p:cNvPr id="39" name="object 3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3055" y="2481072"/>
              <a:ext cx="5596128" cy="670560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6233007" y="2532888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466342"/>
                  </a:lnTo>
                  <a:lnTo>
                    <a:pt x="5030" y="491258"/>
                  </a:lnTo>
                  <a:lnTo>
                    <a:pt x="18747" y="511604"/>
                  </a:lnTo>
                  <a:lnTo>
                    <a:pt x="39093" y="525321"/>
                  </a:lnTo>
                  <a:lnTo>
                    <a:pt x="64009" y="530351"/>
                  </a:lnTo>
                  <a:lnTo>
                    <a:pt x="5391759" y="530351"/>
                  </a:lnTo>
                  <a:lnTo>
                    <a:pt x="5416674" y="525321"/>
                  </a:lnTo>
                  <a:lnTo>
                    <a:pt x="5437020" y="511604"/>
                  </a:lnTo>
                  <a:lnTo>
                    <a:pt x="5450737" y="491258"/>
                  </a:lnTo>
                  <a:lnTo>
                    <a:pt x="5455767" y="466342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6233007" y="2532888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466343"/>
                  </a:lnTo>
                  <a:lnTo>
                    <a:pt x="5450737" y="491258"/>
                  </a:lnTo>
                  <a:lnTo>
                    <a:pt x="5437020" y="511604"/>
                  </a:lnTo>
                  <a:lnTo>
                    <a:pt x="5416674" y="525321"/>
                  </a:lnTo>
                  <a:lnTo>
                    <a:pt x="5391759" y="530352"/>
                  </a:lnTo>
                  <a:lnTo>
                    <a:pt x="64008" y="530352"/>
                  </a:lnTo>
                  <a:lnTo>
                    <a:pt x="39093" y="525321"/>
                  </a:lnTo>
                  <a:lnTo>
                    <a:pt x="18747" y="511604"/>
                  </a:lnTo>
                  <a:lnTo>
                    <a:pt x="5030" y="491258"/>
                  </a:lnTo>
                  <a:lnTo>
                    <a:pt x="0" y="466343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6370167" y="2624328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79" h="347980">
                  <a:moveTo>
                    <a:pt x="173736" y="0"/>
                  </a:moveTo>
                  <a:lnTo>
                    <a:pt x="127550" y="6205"/>
                  </a:lnTo>
                  <a:lnTo>
                    <a:pt x="86048" y="23719"/>
                  </a:lnTo>
                  <a:lnTo>
                    <a:pt x="50886" y="50885"/>
                  </a:lnTo>
                  <a:lnTo>
                    <a:pt x="23720" y="86047"/>
                  </a:lnTo>
                  <a:lnTo>
                    <a:pt x="6206" y="127549"/>
                  </a:lnTo>
                  <a:lnTo>
                    <a:pt x="0" y="173736"/>
                  </a:lnTo>
                  <a:lnTo>
                    <a:pt x="6206" y="219921"/>
                  </a:lnTo>
                  <a:lnTo>
                    <a:pt x="23720" y="261423"/>
                  </a:lnTo>
                  <a:lnTo>
                    <a:pt x="50886" y="296585"/>
                  </a:lnTo>
                  <a:lnTo>
                    <a:pt x="86048" y="323751"/>
                  </a:lnTo>
                  <a:lnTo>
                    <a:pt x="127550" y="341265"/>
                  </a:lnTo>
                  <a:lnTo>
                    <a:pt x="173736" y="347472"/>
                  </a:lnTo>
                  <a:lnTo>
                    <a:pt x="219922" y="341265"/>
                  </a:lnTo>
                  <a:lnTo>
                    <a:pt x="261424" y="323751"/>
                  </a:lnTo>
                  <a:lnTo>
                    <a:pt x="296586" y="296585"/>
                  </a:lnTo>
                  <a:lnTo>
                    <a:pt x="323752" y="261423"/>
                  </a:lnTo>
                  <a:lnTo>
                    <a:pt x="341266" y="219921"/>
                  </a:lnTo>
                  <a:lnTo>
                    <a:pt x="347471" y="173736"/>
                  </a:lnTo>
                  <a:lnTo>
                    <a:pt x="341266" y="127549"/>
                  </a:lnTo>
                  <a:lnTo>
                    <a:pt x="323752" y="86047"/>
                  </a:lnTo>
                  <a:lnTo>
                    <a:pt x="296586" y="50885"/>
                  </a:lnTo>
                  <a:lnTo>
                    <a:pt x="261424" y="23719"/>
                  </a:lnTo>
                  <a:lnTo>
                    <a:pt x="219922" y="620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6469291" y="2678176"/>
            <a:ext cx="13531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3225" indent="-39052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6153"/>
              <a:buFont typeface="Segoe UI Symbol"/>
              <a:buChar char="✓"/>
              <a:tabLst>
                <a:tab pos="403225" algn="l"/>
              </a:tabLst>
            </a:pPr>
            <a:r>
              <a:rPr dirty="0" sz="1300" spc="-35" b="1">
                <a:solidFill>
                  <a:srgbClr val="2A2E31"/>
                </a:solidFill>
                <a:latin typeface="Calibri"/>
                <a:cs typeface="Calibri"/>
              </a:rPr>
              <a:t>Research</a:t>
            </a:r>
            <a:r>
              <a:rPr dirty="0" sz="1300" spc="-5" b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A2E31"/>
                </a:solidFill>
                <a:latin typeface="Calibri"/>
                <a:cs typeface="Calibri"/>
              </a:rPr>
              <a:t>links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6163055" y="3139439"/>
            <a:ext cx="5596255" cy="670560"/>
            <a:chOff x="6163055" y="3139439"/>
            <a:chExt cx="5596255" cy="670560"/>
          </a:xfrm>
        </p:grpSpPr>
        <p:pic>
          <p:nvPicPr>
            <p:cNvPr id="45" name="object 4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3055" y="3139439"/>
              <a:ext cx="5596128" cy="67056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233007" y="3191255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466342"/>
                  </a:lnTo>
                  <a:lnTo>
                    <a:pt x="5030" y="491258"/>
                  </a:lnTo>
                  <a:lnTo>
                    <a:pt x="18747" y="511604"/>
                  </a:lnTo>
                  <a:lnTo>
                    <a:pt x="39093" y="525321"/>
                  </a:lnTo>
                  <a:lnTo>
                    <a:pt x="64009" y="530352"/>
                  </a:lnTo>
                  <a:lnTo>
                    <a:pt x="5391759" y="530352"/>
                  </a:lnTo>
                  <a:lnTo>
                    <a:pt x="5416674" y="525321"/>
                  </a:lnTo>
                  <a:lnTo>
                    <a:pt x="5437020" y="511604"/>
                  </a:lnTo>
                  <a:lnTo>
                    <a:pt x="5450737" y="491258"/>
                  </a:lnTo>
                  <a:lnTo>
                    <a:pt x="5455767" y="466342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6233007" y="3191255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466343"/>
                  </a:lnTo>
                  <a:lnTo>
                    <a:pt x="5450737" y="491258"/>
                  </a:lnTo>
                  <a:lnTo>
                    <a:pt x="5437020" y="511604"/>
                  </a:lnTo>
                  <a:lnTo>
                    <a:pt x="5416674" y="525321"/>
                  </a:lnTo>
                  <a:lnTo>
                    <a:pt x="5391759" y="530352"/>
                  </a:lnTo>
                  <a:lnTo>
                    <a:pt x="64008" y="530352"/>
                  </a:lnTo>
                  <a:lnTo>
                    <a:pt x="39093" y="525321"/>
                  </a:lnTo>
                  <a:lnTo>
                    <a:pt x="18747" y="511604"/>
                  </a:lnTo>
                  <a:lnTo>
                    <a:pt x="5030" y="491258"/>
                  </a:lnTo>
                  <a:lnTo>
                    <a:pt x="0" y="466343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6370167" y="3282695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79" h="347979">
                  <a:moveTo>
                    <a:pt x="173736" y="0"/>
                  </a:moveTo>
                  <a:lnTo>
                    <a:pt x="127550" y="6205"/>
                  </a:lnTo>
                  <a:lnTo>
                    <a:pt x="86048" y="23719"/>
                  </a:lnTo>
                  <a:lnTo>
                    <a:pt x="50886" y="50885"/>
                  </a:lnTo>
                  <a:lnTo>
                    <a:pt x="23720" y="86047"/>
                  </a:lnTo>
                  <a:lnTo>
                    <a:pt x="6206" y="127549"/>
                  </a:lnTo>
                  <a:lnTo>
                    <a:pt x="0" y="173736"/>
                  </a:lnTo>
                  <a:lnTo>
                    <a:pt x="6206" y="219921"/>
                  </a:lnTo>
                  <a:lnTo>
                    <a:pt x="23720" y="261423"/>
                  </a:lnTo>
                  <a:lnTo>
                    <a:pt x="50886" y="296585"/>
                  </a:lnTo>
                  <a:lnTo>
                    <a:pt x="86048" y="323751"/>
                  </a:lnTo>
                  <a:lnTo>
                    <a:pt x="127550" y="341265"/>
                  </a:lnTo>
                  <a:lnTo>
                    <a:pt x="173736" y="347471"/>
                  </a:lnTo>
                  <a:lnTo>
                    <a:pt x="219922" y="341265"/>
                  </a:lnTo>
                  <a:lnTo>
                    <a:pt x="261424" y="323751"/>
                  </a:lnTo>
                  <a:lnTo>
                    <a:pt x="296586" y="296585"/>
                  </a:lnTo>
                  <a:lnTo>
                    <a:pt x="323752" y="261423"/>
                  </a:lnTo>
                  <a:lnTo>
                    <a:pt x="341266" y="219921"/>
                  </a:lnTo>
                  <a:lnTo>
                    <a:pt x="347471" y="173736"/>
                  </a:lnTo>
                  <a:lnTo>
                    <a:pt x="341266" y="127549"/>
                  </a:lnTo>
                  <a:lnTo>
                    <a:pt x="323752" y="86047"/>
                  </a:lnTo>
                  <a:lnTo>
                    <a:pt x="296586" y="50885"/>
                  </a:lnTo>
                  <a:lnTo>
                    <a:pt x="261424" y="23719"/>
                  </a:lnTo>
                  <a:lnTo>
                    <a:pt x="219922" y="620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6469291" y="3336544"/>
            <a:ext cx="106743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03225" indent="-39052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6153"/>
              <a:buFont typeface="Segoe UI Symbol"/>
              <a:buChar char="✓"/>
              <a:tabLst>
                <a:tab pos="403225" algn="l"/>
              </a:tabLst>
            </a:pPr>
            <a:r>
              <a:rPr dirty="0" sz="1300" spc="-20" b="1">
                <a:solidFill>
                  <a:srgbClr val="2A2E31"/>
                </a:solidFill>
                <a:latin typeface="Calibri"/>
                <a:cs typeface="Calibri"/>
              </a:rPr>
              <a:t>Case</a:t>
            </a:r>
            <a:r>
              <a:rPr dirty="0" sz="1300" spc="-30" b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2A2E31"/>
                </a:solidFill>
                <a:latin typeface="Calibri"/>
                <a:cs typeface="Calibri"/>
              </a:rPr>
              <a:t>prep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163055" y="3797808"/>
            <a:ext cx="5596255" cy="670560"/>
            <a:chOff x="6163055" y="3797808"/>
            <a:chExt cx="5596255" cy="670560"/>
          </a:xfrm>
        </p:grpSpPr>
        <p:pic>
          <p:nvPicPr>
            <p:cNvPr id="51" name="object 5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3055" y="3797808"/>
              <a:ext cx="5596128" cy="67055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6233007" y="3849624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539175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466342"/>
                  </a:lnTo>
                  <a:lnTo>
                    <a:pt x="5030" y="491258"/>
                  </a:lnTo>
                  <a:lnTo>
                    <a:pt x="18747" y="511604"/>
                  </a:lnTo>
                  <a:lnTo>
                    <a:pt x="39093" y="525321"/>
                  </a:lnTo>
                  <a:lnTo>
                    <a:pt x="64009" y="530351"/>
                  </a:lnTo>
                  <a:lnTo>
                    <a:pt x="5391759" y="530351"/>
                  </a:lnTo>
                  <a:lnTo>
                    <a:pt x="5416674" y="525321"/>
                  </a:lnTo>
                  <a:lnTo>
                    <a:pt x="5437020" y="511604"/>
                  </a:lnTo>
                  <a:lnTo>
                    <a:pt x="5450737" y="491258"/>
                  </a:lnTo>
                  <a:lnTo>
                    <a:pt x="5455767" y="466342"/>
                  </a:lnTo>
                  <a:lnTo>
                    <a:pt x="5455767" y="64009"/>
                  </a:lnTo>
                  <a:lnTo>
                    <a:pt x="5450737" y="39093"/>
                  </a:lnTo>
                  <a:lnTo>
                    <a:pt x="5437020" y="18747"/>
                  </a:lnTo>
                  <a:lnTo>
                    <a:pt x="5416674" y="5030"/>
                  </a:lnTo>
                  <a:lnTo>
                    <a:pt x="53917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233007" y="3849624"/>
              <a:ext cx="5455920" cy="530860"/>
            </a:xfrm>
            <a:custGeom>
              <a:avLst/>
              <a:gdLst/>
              <a:ahLst/>
              <a:cxnLst/>
              <a:rect l="l" t="t" r="r" b="b"/>
              <a:pathLst>
                <a:path w="5455920" h="5308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5391759" y="0"/>
                  </a:lnTo>
                  <a:lnTo>
                    <a:pt x="5416674" y="5030"/>
                  </a:lnTo>
                  <a:lnTo>
                    <a:pt x="5437020" y="18747"/>
                  </a:lnTo>
                  <a:lnTo>
                    <a:pt x="5450737" y="39093"/>
                  </a:lnTo>
                  <a:lnTo>
                    <a:pt x="5455768" y="64008"/>
                  </a:lnTo>
                  <a:lnTo>
                    <a:pt x="5455768" y="466343"/>
                  </a:lnTo>
                  <a:lnTo>
                    <a:pt x="5450737" y="491258"/>
                  </a:lnTo>
                  <a:lnTo>
                    <a:pt x="5437020" y="511604"/>
                  </a:lnTo>
                  <a:lnTo>
                    <a:pt x="5416674" y="525321"/>
                  </a:lnTo>
                  <a:lnTo>
                    <a:pt x="5391759" y="530352"/>
                  </a:lnTo>
                  <a:lnTo>
                    <a:pt x="64008" y="530352"/>
                  </a:lnTo>
                  <a:lnTo>
                    <a:pt x="39093" y="525321"/>
                  </a:lnTo>
                  <a:lnTo>
                    <a:pt x="18747" y="511604"/>
                  </a:lnTo>
                  <a:lnTo>
                    <a:pt x="5030" y="491258"/>
                  </a:lnTo>
                  <a:lnTo>
                    <a:pt x="0" y="466343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370167" y="3941064"/>
              <a:ext cx="347980" cy="347980"/>
            </a:xfrm>
            <a:custGeom>
              <a:avLst/>
              <a:gdLst/>
              <a:ahLst/>
              <a:cxnLst/>
              <a:rect l="l" t="t" r="r" b="b"/>
              <a:pathLst>
                <a:path w="347979" h="347979">
                  <a:moveTo>
                    <a:pt x="173736" y="0"/>
                  </a:moveTo>
                  <a:lnTo>
                    <a:pt x="127550" y="6205"/>
                  </a:lnTo>
                  <a:lnTo>
                    <a:pt x="86048" y="23719"/>
                  </a:lnTo>
                  <a:lnTo>
                    <a:pt x="50886" y="50885"/>
                  </a:lnTo>
                  <a:lnTo>
                    <a:pt x="23720" y="86047"/>
                  </a:lnTo>
                  <a:lnTo>
                    <a:pt x="6206" y="127549"/>
                  </a:lnTo>
                  <a:lnTo>
                    <a:pt x="0" y="173736"/>
                  </a:lnTo>
                  <a:lnTo>
                    <a:pt x="6206" y="219921"/>
                  </a:lnTo>
                  <a:lnTo>
                    <a:pt x="23720" y="261423"/>
                  </a:lnTo>
                  <a:lnTo>
                    <a:pt x="50886" y="296585"/>
                  </a:lnTo>
                  <a:lnTo>
                    <a:pt x="86048" y="323751"/>
                  </a:lnTo>
                  <a:lnTo>
                    <a:pt x="127550" y="341265"/>
                  </a:lnTo>
                  <a:lnTo>
                    <a:pt x="173736" y="347472"/>
                  </a:lnTo>
                  <a:lnTo>
                    <a:pt x="219922" y="341265"/>
                  </a:lnTo>
                  <a:lnTo>
                    <a:pt x="261424" y="323751"/>
                  </a:lnTo>
                  <a:lnTo>
                    <a:pt x="296586" y="296585"/>
                  </a:lnTo>
                  <a:lnTo>
                    <a:pt x="323752" y="261423"/>
                  </a:lnTo>
                  <a:lnTo>
                    <a:pt x="341266" y="219921"/>
                  </a:lnTo>
                  <a:lnTo>
                    <a:pt x="347471" y="173736"/>
                  </a:lnTo>
                  <a:lnTo>
                    <a:pt x="341266" y="127549"/>
                  </a:lnTo>
                  <a:lnTo>
                    <a:pt x="323752" y="86047"/>
                  </a:lnTo>
                  <a:lnTo>
                    <a:pt x="296586" y="50885"/>
                  </a:lnTo>
                  <a:lnTo>
                    <a:pt x="261424" y="23719"/>
                  </a:lnTo>
                  <a:lnTo>
                    <a:pt x="219922" y="6205"/>
                  </a:lnTo>
                  <a:lnTo>
                    <a:pt x="173736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6469291" y="3989687"/>
            <a:ext cx="149225" cy="21971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250" spc="-50" b="1">
                <a:solidFill>
                  <a:srgbClr val="FFFFFF"/>
                </a:solidFill>
                <a:latin typeface="Segoe UI Symbol"/>
                <a:cs typeface="Segoe UI Symbol"/>
              </a:rPr>
              <a:t>✓</a:t>
            </a:r>
            <a:endParaRPr sz="1250">
              <a:latin typeface="Segoe UI Symbol"/>
              <a:cs typeface="Segoe UI 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860387" y="3994911"/>
            <a:ext cx="78803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5" b="1">
                <a:solidFill>
                  <a:srgbClr val="2A2E31"/>
                </a:solidFill>
                <a:latin typeface="Calibri"/>
                <a:cs typeface="Calibri"/>
              </a:rPr>
              <a:t>Exam</a:t>
            </a:r>
            <a:r>
              <a:rPr dirty="0" sz="1300" spc="-40" b="1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2A2E31"/>
                </a:solidFill>
                <a:latin typeface="Calibri"/>
                <a:cs typeface="Calibri"/>
              </a:rPr>
              <a:t>packs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432816" y="4611623"/>
            <a:ext cx="11326495" cy="734695"/>
            <a:chOff x="432816" y="4611623"/>
            <a:chExt cx="11326495" cy="734695"/>
          </a:xfrm>
        </p:grpSpPr>
        <p:pic>
          <p:nvPicPr>
            <p:cNvPr id="58" name="object 5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2816" y="4611623"/>
              <a:ext cx="11326368" cy="734567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502920" y="4663439"/>
              <a:ext cx="11186160" cy="594360"/>
            </a:xfrm>
            <a:custGeom>
              <a:avLst/>
              <a:gdLst/>
              <a:ahLst/>
              <a:cxnLst/>
              <a:rect l="l" t="t" r="r" b="b"/>
              <a:pathLst>
                <a:path w="11186160" h="59436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0"/>
                  </a:lnTo>
                  <a:lnTo>
                    <a:pt x="0" y="64004"/>
                  </a:lnTo>
                  <a:lnTo>
                    <a:pt x="0" y="530355"/>
                  </a:lnTo>
                  <a:lnTo>
                    <a:pt x="5029" y="555269"/>
                  </a:lnTo>
                  <a:lnTo>
                    <a:pt x="18746" y="575613"/>
                  </a:lnTo>
                  <a:lnTo>
                    <a:pt x="39090" y="589330"/>
                  </a:lnTo>
                  <a:lnTo>
                    <a:pt x="64003" y="594360"/>
                  </a:lnTo>
                  <a:lnTo>
                    <a:pt x="11121852" y="594360"/>
                  </a:lnTo>
                  <a:lnTo>
                    <a:pt x="11146765" y="589330"/>
                  </a:lnTo>
                  <a:lnTo>
                    <a:pt x="11167109" y="575613"/>
                  </a:lnTo>
                  <a:lnTo>
                    <a:pt x="11180825" y="555269"/>
                  </a:lnTo>
                  <a:lnTo>
                    <a:pt x="11185855" y="530355"/>
                  </a:lnTo>
                  <a:lnTo>
                    <a:pt x="11185855" y="64004"/>
                  </a:lnTo>
                  <a:lnTo>
                    <a:pt x="11180825" y="39090"/>
                  </a:lnTo>
                  <a:lnTo>
                    <a:pt x="11167109" y="18746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502920" y="4663439"/>
              <a:ext cx="11186160" cy="594360"/>
            </a:xfrm>
            <a:custGeom>
              <a:avLst/>
              <a:gdLst/>
              <a:ahLst/>
              <a:cxnLst/>
              <a:rect l="l" t="t" r="r" b="b"/>
              <a:pathLst>
                <a:path w="11186160" h="59436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530356"/>
                  </a:lnTo>
                  <a:lnTo>
                    <a:pt x="11180825" y="555269"/>
                  </a:lnTo>
                  <a:lnTo>
                    <a:pt x="11167109" y="575613"/>
                  </a:lnTo>
                  <a:lnTo>
                    <a:pt x="11146765" y="589330"/>
                  </a:lnTo>
                  <a:lnTo>
                    <a:pt x="11121852" y="594360"/>
                  </a:lnTo>
                  <a:lnTo>
                    <a:pt x="64003" y="594360"/>
                  </a:lnTo>
                  <a:lnTo>
                    <a:pt x="39090" y="589330"/>
                  </a:lnTo>
                  <a:lnTo>
                    <a:pt x="18746" y="575613"/>
                  </a:lnTo>
                  <a:lnTo>
                    <a:pt x="5029" y="555269"/>
                  </a:lnTo>
                  <a:lnTo>
                    <a:pt x="0" y="53035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718819" y="4842764"/>
            <a:ext cx="61798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Framework: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contribution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quality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×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search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relevance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×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verified</a:t>
            </a:r>
            <a:r>
              <a:rPr dirty="0" sz="1200" spc="-1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source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=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reusable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academic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capital.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64" name="object 6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62" name="object 62"/>
          <p:cNvSpPr txBox="1"/>
          <p:nvPr/>
        </p:nvSpPr>
        <p:spPr>
          <a:xfrm>
            <a:off x="490219" y="5522976"/>
            <a:ext cx="789050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Certa</a:t>
            </a:r>
            <a:r>
              <a:rPr dirty="0" sz="1100" spc="1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converts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batch-level</a:t>
            </a:r>
            <a:r>
              <a:rPr dirty="0" sz="1100" spc="114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knowledge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loss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into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cross-batch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compounding.</a:t>
            </a:r>
            <a:r>
              <a:rPr dirty="0" sz="1100" spc="114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Each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upload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becomes</a:t>
            </a:r>
            <a:r>
              <a:rPr dirty="0" sz="1100" spc="1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both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content</a:t>
            </a:r>
            <a:r>
              <a:rPr dirty="0" sz="1100" spc="1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and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6E7A7C"/>
                </a:solidFill>
                <a:latin typeface="Calibri"/>
                <a:cs typeface="Calibri"/>
              </a:rPr>
              <a:t>reputation</a:t>
            </a:r>
            <a:r>
              <a:rPr dirty="0" sz="1100" spc="1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6E7A7C"/>
                </a:solidFill>
                <a:latin typeface="Calibri"/>
                <a:cs typeface="Calibri"/>
              </a:rPr>
              <a:t>signal.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5525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CO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M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M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U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TY</a:t>
            </a:r>
            <a:r>
              <a:rPr dirty="0" sz="1100" spc="40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Y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Density</a:t>
            </a:r>
            <a:r>
              <a:rPr dirty="0" spc="-55"/>
              <a:t> </a:t>
            </a:r>
            <a:r>
              <a:rPr dirty="0"/>
              <a:t>Wins</a:t>
            </a:r>
            <a:r>
              <a:rPr dirty="0" spc="-55"/>
              <a:t> </a:t>
            </a:r>
            <a:r>
              <a:rPr dirty="0"/>
              <a:t>Before</a:t>
            </a:r>
            <a:r>
              <a:rPr dirty="0" spc="-50"/>
              <a:t> </a:t>
            </a:r>
            <a:r>
              <a:rPr dirty="0" spc="-10"/>
              <a:t>Scale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021454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Campus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communities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create density before national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 scale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868423"/>
            <a:ext cx="3776979" cy="1466215"/>
            <a:chOff x="432816" y="1868423"/>
            <a:chExt cx="3776979" cy="14662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868423"/>
              <a:ext cx="3776472" cy="14660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920239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80">
                  <a:moveTo>
                    <a:pt x="3573165" y="0"/>
                  </a:moveTo>
                  <a:lnTo>
                    <a:pt x="64012" y="0"/>
                  </a:lnTo>
                  <a:lnTo>
                    <a:pt x="39096" y="5030"/>
                  </a:lnTo>
                  <a:lnTo>
                    <a:pt x="18748" y="18748"/>
                  </a:lnTo>
                  <a:lnTo>
                    <a:pt x="5030" y="39095"/>
                  </a:lnTo>
                  <a:lnTo>
                    <a:pt x="0" y="64013"/>
                  </a:lnTo>
                  <a:lnTo>
                    <a:pt x="0" y="1261866"/>
                  </a:lnTo>
                  <a:lnTo>
                    <a:pt x="5030" y="1286783"/>
                  </a:lnTo>
                  <a:lnTo>
                    <a:pt x="18748" y="1307130"/>
                  </a:lnTo>
                  <a:lnTo>
                    <a:pt x="39096" y="1320849"/>
                  </a:lnTo>
                  <a:lnTo>
                    <a:pt x="64012" y="1325880"/>
                  </a:lnTo>
                  <a:lnTo>
                    <a:pt x="3573165" y="1325880"/>
                  </a:lnTo>
                  <a:lnTo>
                    <a:pt x="3598081" y="1320849"/>
                  </a:lnTo>
                  <a:lnTo>
                    <a:pt x="3618429" y="1307130"/>
                  </a:lnTo>
                  <a:lnTo>
                    <a:pt x="3632147" y="1286783"/>
                  </a:lnTo>
                  <a:lnTo>
                    <a:pt x="3637178" y="1261866"/>
                  </a:lnTo>
                  <a:lnTo>
                    <a:pt x="3637178" y="64013"/>
                  </a:lnTo>
                  <a:lnTo>
                    <a:pt x="3632147" y="39095"/>
                  </a:lnTo>
                  <a:lnTo>
                    <a:pt x="3618429" y="18748"/>
                  </a:lnTo>
                  <a:lnTo>
                    <a:pt x="3598081" y="5030"/>
                  </a:lnTo>
                  <a:lnTo>
                    <a:pt x="35731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920239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80">
                  <a:moveTo>
                    <a:pt x="0" y="64012"/>
                  </a:moveTo>
                  <a:lnTo>
                    <a:pt x="5030" y="39096"/>
                  </a:lnTo>
                  <a:lnTo>
                    <a:pt x="18748" y="18748"/>
                  </a:lnTo>
                  <a:lnTo>
                    <a:pt x="39095" y="5030"/>
                  </a:lnTo>
                  <a:lnTo>
                    <a:pt x="64012" y="0"/>
                  </a:lnTo>
                  <a:lnTo>
                    <a:pt x="3573165" y="0"/>
                  </a:lnTo>
                  <a:lnTo>
                    <a:pt x="3598082" y="5030"/>
                  </a:lnTo>
                  <a:lnTo>
                    <a:pt x="3618429" y="18748"/>
                  </a:lnTo>
                  <a:lnTo>
                    <a:pt x="3632147" y="39096"/>
                  </a:lnTo>
                  <a:lnTo>
                    <a:pt x="3637178" y="64012"/>
                  </a:lnTo>
                  <a:lnTo>
                    <a:pt x="3637178" y="1261867"/>
                  </a:lnTo>
                  <a:lnTo>
                    <a:pt x="3632147" y="1286784"/>
                  </a:lnTo>
                  <a:lnTo>
                    <a:pt x="3618429" y="1307131"/>
                  </a:lnTo>
                  <a:lnTo>
                    <a:pt x="3598082" y="1320849"/>
                  </a:lnTo>
                  <a:lnTo>
                    <a:pt x="3573165" y="1325880"/>
                  </a:lnTo>
                  <a:lnTo>
                    <a:pt x="64012" y="1325880"/>
                  </a:lnTo>
                  <a:lnTo>
                    <a:pt x="39095" y="1320849"/>
                  </a:lnTo>
                  <a:lnTo>
                    <a:pt x="18748" y="1307131"/>
                  </a:lnTo>
                  <a:lnTo>
                    <a:pt x="5030" y="1286784"/>
                  </a:lnTo>
                  <a:lnTo>
                    <a:pt x="0" y="1261867"/>
                  </a:lnTo>
                  <a:lnTo>
                    <a:pt x="0" y="64012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85800" y="2121407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7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26229" y="2197100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3100" y="2644647"/>
            <a:ext cx="1156335" cy="481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Academic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help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Daily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35" i="1">
                <a:solidFill>
                  <a:srgbClr val="6E7A7C"/>
                </a:solidFill>
                <a:latin typeface="Calibri"/>
                <a:cs typeface="Calibri"/>
              </a:rPr>
              <a:t>engagement</a:t>
            </a:r>
            <a:r>
              <a:rPr dirty="0" sz="1000" spc="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loop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06240" y="1868423"/>
            <a:ext cx="3776979" cy="1466215"/>
            <a:chOff x="4206240" y="1868423"/>
            <a:chExt cx="3776979" cy="146621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6240" y="1868423"/>
              <a:ext cx="3776471" cy="146608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77258" y="1920239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80">
                  <a:moveTo>
                    <a:pt x="3573165" y="0"/>
                  </a:moveTo>
                  <a:lnTo>
                    <a:pt x="64011" y="0"/>
                  </a:lnTo>
                  <a:lnTo>
                    <a:pt x="39095" y="5030"/>
                  </a:lnTo>
                  <a:lnTo>
                    <a:pt x="18748" y="18748"/>
                  </a:lnTo>
                  <a:lnTo>
                    <a:pt x="5030" y="39095"/>
                  </a:lnTo>
                  <a:lnTo>
                    <a:pt x="0" y="64013"/>
                  </a:lnTo>
                  <a:lnTo>
                    <a:pt x="0" y="1261866"/>
                  </a:lnTo>
                  <a:lnTo>
                    <a:pt x="5030" y="1286783"/>
                  </a:lnTo>
                  <a:lnTo>
                    <a:pt x="18748" y="1307130"/>
                  </a:lnTo>
                  <a:lnTo>
                    <a:pt x="39095" y="1320849"/>
                  </a:lnTo>
                  <a:lnTo>
                    <a:pt x="64011" y="1325880"/>
                  </a:lnTo>
                  <a:lnTo>
                    <a:pt x="3573165" y="1325880"/>
                  </a:lnTo>
                  <a:lnTo>
                    <a:pt x="3598081" y="1320849"/>
                  </a:lnTo>
                  <a:lnTo>
                    <a:pt x="3618428" y="1307130"/>
                  </a:lnTo>
                  <a:lnTo>
                    <a:pt x="3632146" y="1286783"/>
                  </a:lnTo>
                  <a:lnTo>
                    <a:pt x="3637177" y="1261866"/>
                  </a:lnTo>
                  <a:lnTo>
                    <a:pt x="3637177" y="64013"/>
                  </a:lnTo>
                  <a:lnTo>
                    <a:pt x="3632146" y="39095"/>
                  </a:lnTo>
                  <a:lnTo>
                    <a:pt x="3618428" y="18748"/>
                  </a:lnTo>
                  <a:lnTo>
                    <a:pt x="3598081" y="5030"/>
                  </a:lnTo>
                  <a:lnTo>
                    <a:pt x="35731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277258" y="1920239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80">
                  <a:moveTo>
                    <a:pt x="0" y="64012"/>
                  </a:moveTo>
                  <a:lnTo>
                    <a:pt x="5030" y="39096"/>
                  </a:lnTo>
                  <a:lnTo>
                    <a:pt x="18748" y="18748"/>
                  </a:lnTo>
                  <a:lnTo>
                    <a:pt x="39095" y="5030"/>
                  </a:lnTo>
                  <a:lnTo>
                    <a:pt x="64012" y="0"/>
                  </a:lnTo>
                  <a:lnTo>
                    <a:pt x="3573165" y="0"/>
                  </a:lnTo>
                  <a:lnTo>
                    <a:pt x="3598082" y="5030"/>
                  </a:lnTo>
                  <a:lnTo>
                    <a:pt x="3618429" y="18748"/>
                  </a:lnTo>
                  <a:lnTo>
                    <a:pt x="3632147" y="39096"/>
                  </a:lnTo>
                  <a:lnTo>
                    <a:pt x="3637178" y="64012"/>
                  </a:lnTo>
                  <a:lnTo>
                    <a:pt x="3637178" y="1261867"/>
                  </a:lnTo>
                  <a:lnTo>
                    <a:pt x="3632147" y="1286784"/>
                  </a:lnTo>
                  <a:lnTo>
                    <a:pt x="3618429" y="1307131"/>
                  </a:lnTo>
                  <a:lnTo>
                    <a:pt x="3598082" y="1320849"/>
                  </a:lnTo>
                  <a:lnTo>
                    <a:pt x="3573165" y="1325880"/>
                  </a:lnTo>
                  <a:lnTo>
                    <a:pt x="64012" y="1325880"/>
                  </a:lnTo>
                  <a:lnTo>
                    <a:pt x="39095" y="1320849"/>
                  </a:lnTo>
                  <a:lnTo>
                    <a:pt x="18748" y="1307131"/>
                  </a:lnTo>
                  <a:lnTo>
                    <a:pt x="5030" y="1286784"/>
                  </a:lnTo>
                  <a:lnTo>
                    <a:pt x="0" y="1261867"/>
                  </a:lnTo>
                  <a:lnTo>
                    <a:pt x="0" y="64012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60138" y="2121407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7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4600568" y="2197100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47438" y="2644647"/>
            <a:ext cx="1562100" cy="481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Placement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prep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000" spc="-35" i="1">
                <a:solidFill>
                  <a:srgbClr val="6E7A7C"/>
                </a:solidFill>
                <a:latin typeface="Calibri"/>
                <a:cs typeface="Calibri"/>
              </a:rPr>
              <a:t>Outcome-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oriented</a:t>
            </a:r>
            <a:r>
              <a:rPr dirty="0" sz="1000" spc="6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engagement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982711" y="1868423"/>
            <a:ext cx="3776979" cy="1466215"/>
            <a:chOff x="7982711" y="1868423"/>
            <a:chExt cx="3776979" cy="1466215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82711" y="1868423"/>
              <a:ext cx="3776472" cy="146608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8051596" y="1920239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80">
                  <a:moveTo>
                    <a:pt x="3573165" y="0"/>
                  </a:moveTo>
                  <a:lnTo>
                    <a:pt x="64013" y="0"/>
                  </a:lnTo>
                  <a:lnTo>
                    <a:pt x="39096" y="5030"/>
                  </a:lnTo>
                  <a:lnTo>
                    <a:pt x="18749" y="18748"/>
                  </a:lnTo>
                  <a:lnTo>
                    <a:pt x="5030" y="39095"/>
                  </a:lnTo>
                  <a:lnTo>
                    <a:pt x="0" y="64013"/>
                  </a:lnTo>
                  <a:lnTo>
                    <a:pt x="0" y="1261866"/>
                  </a:lnTo>
                  <a:lnTo>
                    <a:pt x="5030" y="1286783"/>
                  </a:lnTo>
                  <a:lnTo>
                    <a:pt x="18749" y="1307130"/>
                  </a:lnTo>
                  <a:lnTo>
                    <a:pt x="39096" y="1320849"/>
                  </a:lnTo>
                  <a:lnTo>
                    <a:pt x="64013" y="1325880"/>
                  </a:lnTo>
                  <a:lnTo>
                    <a:pt x="3573165" y="1325880"/>
                  </a:lnTo>
                  <a:lnTo>
                    <a:pt x="3598081" y="1320849"/>
                  </a:lnTo>
                  <a:lnTo>
                    <a:pt x="3618429" y="1307130"/>
                  </a:lnTo>
                  <a:lnTo>
                    <a:pt x="3632147" y="1286783"/>
                  </a:lnTo>
                  <a:lnTo>
                    <a:pt x="3637178" y="1261866"/>
                  </a:lnTo>
                  <a:lnTo>
                    <a:pt x="3637178" y="64013"/>
                  </a:lnTo>
                  <a:lnTo>
                    <a:pt x="3632147" y="39095"/>
                  </a:lnTo>
                  <a:lnTo>
                    <a:pt x="3618429" y="18748"/>
                  </a:lnTo>
                  <a:lnTo>
                    <a:pt x="3598081" y="5030"/>
                  </a:lnTo>
                  <a:lnTo>
                    <a:pt x="35731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051596" y="1920239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80">
                  <a:moveTo>
                    <a:pt x="0" y="64012"/>
                  </a:moveTo>
                  <a:lnTo>
                    <a:pt x="5030" y="39096"/>
                  </a:lnTo>
                  <a:lnTo>
                    <a:pt x="18748" y="18748"/>
                  </a:lnTo>
                  <a:lnTo>
                    <a:pt x="39095" y="5030"/>
                  </a:lnTo>
                  <a:lnTo>
                    <a:pt x="64012" y="0"/>
                  </a:lnTo>
                  <a:lnTo>
                    <a:pt x="3573165" y="0"/>
                  </a:lnTo>
                  <a:lnTo>
                    <a:pt x="3598082" y="5030"/>
                  </a:lnTo>
                  <a:lnTo>
                    <a:pt x="3618429" y="18748"/>
                  </a:lnTo>
                  <a:lnTo>
                    <a:pt x="3632147" y="39096"/>
                  </a:lnTo>
                  <a:lnTo>
                    <a:pt x="3637178" y="64012"/>
                  </a:lnTo>
                  <a:lnTo>
                    <a:pt x="3637178" y="1261867"/>
                  </a:lnTo>
                  <a:lnTo>
                    <a:pt x="3632147" y="1286784"/>
                  </a:lnTo>
                  <a:lnTo>
                    <a:pt x="3618429" y="1307131"/>
                  </a:lnTo>
                  <a:lnTo>
                    <a:pt x="3598082" y="1320849"/>
                  </a:lnTo>
                  <a:lnTo>
                    <a:pt x="3573165" y="1325880"/>
                  </a:lnTo>
                  <a:lnTo>
                    <a:pt x="64012" y="1325880"/>
                  </a:lnTo>
                  <a:lnTo>
                    <a:pt x="39095" y="1320849"/>
                  </a:lnTo>
                  <a:lnTo>
                    <a:pt x="18748" y="1307131"/>
                  </a:lnTo>
                  <a:lnTo>
                    <a:pt x="5030" y="1286784"/>
                  </a:lnTo>
                  <a:lnTo>
                    <a:pt x="0" y="1261867"/>
                  </a:lnTo>
                  <a:lnTo>
                    <a:pt x="0" y="64012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234476" y="2121407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7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8374907" y="2197100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21776" y="2644647"/>
            <a:ext cx="1156335" cy="481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Events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&amp;</a:t>
            </a:r>
            <a:r>
              <a:rPr dirty="0" sz="1300" spc="-5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clubs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Daily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35" i="1">
                <a:solidFill>
                  <a:srgbClr val="6E7A7C"/>
                </a:solidFill>
                <a:latin typeface="Calibri"/>
                <a:cs typeface="Calibri"/>
              </a:rPr>
              <a:t>engagement</a:t>
            </a:r>
            <a:r>
              <a:rPr dirty="0" sz="1000" spc="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loop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32816" y="3377184"/>
            <a:ext cx="3776979" cy="1466215"/>
            <a:chOff x="432816" y="3377184"/>
            <a:chExt cx="3776979" cy="1466215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3377184"/>
              <a:ext cx="3776472" cy="146608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02920" y="3429000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79">
                  <a:moveTo>
                    <a:pt x="3573165" y="0"/>
                  </a:moveTo>
                  <a:lnTo>
                    <a:pt x="64012" y="0"/>
                  </a:lnTo>
                  <a:lnTo>
                    <a:pt x="39096" y="5030"/>
                  </a:lnTo>
                  <a:lnTo>
                    <a:pt x="18748" y="18748"/>
                  </a:lnTo>
                  <a:lnTo>
                    <a:pt x="5030" y="39095"/>
                  </a:lnTo>
                  <a:lnTo>
                    <a:pt x="0" y="64013"/>
                  </a:lnTo>
                  <a:lnTo>
                    <a:pt x="0" y="1261866"/>
                  </a:lnTo>
                  <a:lnTo>
                    <a:pt x="5030" y="1286783"/>
                  </a:lnTo>
                  <a:lnTo>
                    <a:pt x="18748" y="1307130"/>
                  </a:lnTo>
                  <a:lnTo>
                    <a:pt x="39096" y="1320849"/>
                  </a:lnTo>
                  <a:lnTo>
                    <a:pt x="64012" y="1325880"/>
                  </a:lnTo>
                  <a:lnTo>
                    <a:pt x="3573165" y="1325880"/>
                  </a:lnTo>
                  <a:lnTo>
                    <a:pt x="3598081" y="1320849"/>
                  </a:lnTo>
                  <a:lnTo>
                    <a:pt x="3618429" y="1307130"/>
                  </a:lnTo>
                  <a:lnTo>
                    <a:pt x="3632147" y="1286783"/>
                  </a:lnTo>
                  <a:lnTo>
                    <a:pt x="3637178" y="1261866"/>
                  </a:lnTo>
                  <a:lnTo>
                    <a:pt x="3637178" y="64013"/>
                  </a:lnTo>
                  <a:lnTo>
                    <a:pt x="3632147" y="39095"/>
                  </a:lnTo>
                  <a:lnTo>
                    <a:pt x="3618429" y="18748"/>
                  </a:lnTo>
                  <a:lnTo>
                    <a:pt x="3598081" y="5030"/>
                  </a:lnTo>
                  <a:lnTo>
                    <a:pt x="35731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02920" y="3429000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79">
                  <a:moveTo>
                    <a:pt x="0" y="64012"/>
                  </a:moveTo>
                  <a:lnTo>
                    <a:pt x="5030" y="39096"/>
                  </a:lnTo>
                  <a:lnTo>
                    <a:pt x="18748" y="18748"/>
                  </a:lnTo>
                  <a:lnTo>
                    <a:pt x="39095" y="5030"/>
                  </a:lnTo>
                  <a:lnTo>
                    <a:pt x="64012" y="0"/>
                  </a:lnTo>
                  <a:lnTo>
                    <a:pt x="3573165" y="0"/>
                  </a:lnTo>
                  <a:lnTo>
                    <a:pt x="3598082" y="5030"/>
                  </a:lnTo>
                  <a:lnTo>
                    <a:pt x="3618429" y="18748"/>
                  </a:lnTo>
                  <a:lnTo>
                    <a:pt x="3632147" y="39096"/>
                  </a:lnTo>
                  <a:lnTo>
                    <a:pt x="3637178" y="64012"/>
                  </a:lnTo>
                  <a:lnTo>
                    <a:pt x="3637178" y="1261867"/>
                  </a:lnTo>
                  <a:lnTo>
                    <a:pt x="3632147" y="1286784"/>
                  </a:lnTo>
                  <a:lnTo>
                    <a:pt x="3618429" y="1307131"/>
                  </a:lnTo>
                  <a:lnTo>
                    <a:pt x="3598082" y="1320849"/>
                  </a:lnTo>
                  <a:lnTo>
                    <a:pt x="3573165" y="1325880"/>
                  </a:lnTo>
                  <a:lnTo>
                    <a:pt x="64012" y="1325880"/>
                  </a:lnTo>
                  <a:lnTo>
                    <a:pt x="39095" y="1320849"/>
                  </a:lnTo>
                  <a:lnTo>
                    <a:pt x="18748" y="1307131"/>
                  </a:lnTo>
                  <a:lnTo>
                    <a:pt x="5030" y="1286784"/>
                  </a:lnTo>
                  <a:lnTo>
                    <a:pt x="0" y="1261867"/>
                  </a:lnTo>
                  <a:lnTo>
                    <a:pt x="0" y="64012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85800" y="3630168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2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3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7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3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2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826229" y="3705859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73100" y="4153408"/>
            <a:ext cx="1562100" cy="481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Peer</a:t>
            </a:r>
            <a:r>
              <a:rPr dirty="0" sz="1300" spc="-5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recognition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000" spc="-35" i="1">
                <a:solidFill>
                  <a:srgbClr val="6E7A7C"/>
                </a:solidFill>
                <a:latin typeface="Calibri"/>
                <a:cs typeface="Calibri"/>
              </a:rPr>
              <a:t>Outcome-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oriented</a:t>
            </a:r>
            <a:r>
              <a:rPr dirty="0" sz="1000" spc="6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engagement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206240" y="3377184"/>
            <a:ext cx="3776979" cy="1466215"/>
            <a:chOff x="4206240" y="3377184"/>
            <a:chExt cx="3776979" cy="1466215"/>
          </a:xfrm>
        </p:grpSpPr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6240" y="3377184"/>
              <a:ext cx="3776471" cy="146608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4277258" y="3429000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79">
                  <a:moveTo>
                    <a:pt x="3573165" y="0"/>
                  </a:moveTo>
                  <a:lnTo>
                    <a:pt x="64011" y="0"/>
                  </a:lnTo>
                  <a:lnTo>
                    <a:pt x="39095" y="5030"/>
                  </a:lnTo>
                  <a:lnTo>
                    <a:pt x="18748" y="18748"/>
                  </a:lnTo>
                  <a:lnTo>
                    <a:pt x="5030" y="39095"/>
                  </a:lnTo>
                  <a:lnTo>
                    <a:pt x="0" y="64013"/>
                  </a:lnTo>
                  <a:lnTo>
                    <a:pt x="0" y="1261866"/>
                  </a:lnTo>
                  <a:lnTo>
                    <a:pt x="5030" y="1286783"/>
                  </a:lnTo>
                  <a:lnTo>
                    <a:pt x="18748" y="1307130"/>
                  </a:lnTo>
                  <a:lnTo>
                    <a:pt x="39095" y="1320849"/>
                  </a:lnTo>
                  <a:lnTo>
                    <a:pt x="64011" y="1325880"/>
                  </a:lnTo>
                  <a:lnTo>
                    <a:pt x="3573165" y="1325880"/>
                  </a:lnTo>
                  <a:lnTo>
                    <a:pt x="3598081" y="1320849"/>
                  </a:lnTo>
                  <a:lnTo>
                    <a:pt x="3618428" y="1307130"/>
                  </a:lnTo>
                  <a:lnTo>
                    <a:pt x="3632146" y="1286783"/>
                  </a:lnTo>
                  <a:lnTo>
                    <a:pt x="3637177" y="1261866"/>
                  </a:lnTo>
                  <a:lnTo>
                    <a:pt x="3637177" y="64013"/>
                  </a:lnTo>
                  <a:lnTo>
                    <a:pt x="3632146" y="39095"/>
                  </a:lnTo>
                  <a:lnTo>
                    <a:pt x="3618428" y="18748"/>
                  </a:lnTo>
                  <a:lnTo>
                    <a:pt x="3598081" y="5030"/>
                  </a:lnTo>
                  <a:lnTo>
                    <a:pt x="35731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4277258" y="3429000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79">
                  <a:moveTo>
                    <a:pt x="0" y="64012"/>
                  </a:moveTo>
                  <a:lnTo>
                    <a:pt x="5030" y="39096"/>
                  </a:lnTo>
                  <a:lnTo>
                    <a:pt x="18748" y="18748"/>
                  </a:lnTo>
                  <a:lnTo>
                    <a:pt x="39095" y="5030"/>
                  </a:lnTo>
                  <a:lnTo>
                    <a:pt x="64012" y="0"/>
                  </a:lnTo>
                  <a:lnTo>
                    <a:pt x="3573165" y="0"/>
                  </a:lnTo>
                  <a:lnTo>
                    <a:pt x="3598082" y="5030"/>
                  </a:lnTo>
                  <a:lnTo>
                    <a:pt x="3618429" y="18748"/>
                  </a:lnTo>
                  <a:lnTo>
                    <a:pt x="3632147" y="39096"/>
                  </a:lnTo>
                  <a:lnTo>
                    <a:pt x="3637178" y="64012"/>
                  </a:lnTo>
                  <a:lnTo>
                    <a:pt x="3637178" y="1261867"/>
                  </a:lnTo>
                  <a:lnTo>
                    <a:pt x="3632147" y="1286784"/>
                  </a:lnTo>
                  <a:lnTo>
                    <a:pt x="3618429" y="1307131"/>
                  </a:lnTo>
                  <a:lnTo>
                    <a:pt x="3598082" y="1320849"/>
                  </a:lnTo>
                  <a:lnTo>
                    <a:pt x="3573165" y="1325880"/>
                  </a:lnTo>
                  <a:lnTo>
                    <a:pt x="64012" y="1325880"/>
                  </a:lnTo>
                  <a:lnTo>
                    <a:pt x="39095" y="1320849"/>
                  </a:lnTo>
                  <a:lnTo>
                    <a:pt x="18748" y="1307131"/>
                  </a:lnTo>
                  <a:lnTo>
                    <a:pt x="5030" y="1286784"/>
                  </a:lnTo>
                  <a:lnTo>
                    <a:pt x="0" y="1261867"/>
                  </a:lnTo>
                  <a:lnTo>
                    <a:pt x="0" y="64012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4460138" y="3630168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2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3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7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4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3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2"/>
                  </a:lnTo>
                  <a:lnTo>
                    <a:pt x="312124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/>
          <p:cNvSpPr txBox="1"/>
          <p:nvPr/>
        </p:nvSpPr>
        <p:spPr>
          <a:xfrm>
            <a:off x="4600568" y="3705859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47438" y="4153408"/>
            <a:ext cx="1156335" cy="481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Batch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resources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Daily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35" i="1">
                <a:solidFill>
                  <a:srgbClr val="6E7A7C"/>
                </a:solidFill>
                <a:latin typeface="Calibri"/>
                <a:cs typeface="Calibri"/>
              </a:rPr>
              <a:t>engagement</a:t>
            </a:r>
            <a:r>
              <a:rPr dirty="0" sz="1000" spc="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loop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7982711" y="3377184"/>
            <a:ext cx="3776979" cy="1466215"/>
            <a:chOff x="7982711" y="3377184"/>
            <a:chExt cx="3776979" cy="1466215"/>
          </a:xfrm>
        </p:grpSpPr>
        <p:pic>
          <p:nvPicPr>
            <p:cNvPr id="41" name="object 4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82711" y="3377184"/>
              <a:ext cx="3776472" cy="146608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051596" y="3429000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79">
                  <a:moveTo>
                    <a:pt x="3573165" y="0"/>
                  </a:moveTo>
                  <a:lnTo>
                    <a:pt x="64013" y="0"/>
                  </a:lnTo>
                  <a:lnTo>
                    <a:pt x="39096" y="5030"/>
                  </a:lnTo>
                  <a:lnTo>
                    <a:pt x="18749" y="18748"/>
                  </a:lnTo>
                  <a:lnTo>
                    <a:pt x="5030" y="39095"/>
                  </a:lnTo>
                  <a:lnTo>
                    <a:pt x="0" y="64013"/>
                  </a:lnTo>
                  <a:lnTo>
                    <a:pt x="0" y="1261866"/>
                  </a:lnTo>
                  <a:lnTo>
                    <a:pt x="5030" y="1286783"/>
                  </a:lnTo>
                  <a:lnTo>
                    <a:pt x="18749" y="1307130"/>
                  </a:lnTo>
                  <a:lnTo>
                    <a:pt x="39096" y="1320849"/>
                  </a:lnTo>
                  <a:lnTo>
                    <a:pt x="64013" y="1325880"/>
                  </a:lnTo>
                  <a:lnTo>
                    <a:pt x="3573165" y="1325880"/>
                  </a:lnTo>
                  <a:lnTo>
                    <a:pt x="3598081" y="1320849"/>
                  </a:lnTo>
                  <a:lnTo>
                    <a:pt x="3618429" y="1307130"/>
                  </a:lnTo>
                  <a:lnTo>
                    <a:pt x="3632147" y="1286783"/>
                  </a:lnTo>
                  <a:lnTo>
                    <a:pt x="3637178" y="1261866"/>
                  </a:lnTo>
                  <a:lnTo>
                    <a:pt x="3637178" y="64013"/>
                  </a:lnTo>
                  <a:lnTo>
                    <a:pt x="3632147" y="39095"/>
                  </a:lnTo>
                  <a:lnTo>
                    <a:pt x="3618429" y="18748"/>
                  </a:lnTo>
                  <a:lnTo>
                    <a:pt x="3598081" y="5030"/>
                  </a:lnTo>
                  <a:lnTo>
                    <a:pt x="357316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8051596" y="3429000"/>
              <a:ext cx="3637279" cy="1325880"/>
            </a:xfrm>
            <a:custGeom>
              <a:avLst/>
              <a:gdLst/>
              <a:ahLst/>
              <a:cxnLst/>
              <a:rect l="l" t="t" r="r" b="b"/>
              <a:pathLst>
                <a:path w="3637279" h="1325879">
                  <a:moveTo>
                    <a:pt x="0" y="64012"/>
                  </a:moveTo>
                  <a:lnTo>
                    <a:pt x="5030" y="39096"/>
                  </a:lnTo>
                  <a:lnTo>
                    <a:pt x="18748" y="18748"/>
                  </a:lnTo>
                  <a:lnTo>
                    <a:pt x="39095" y="5030"/>
                  </a:lnTo>
                  <a:lnTo>
                    <a:pt x="64012" y="0"/>
                  </a:lnTo>
                  <a:lnTo>
                    <a:pt x="3573165" y="0"/>
                  </a:lnTo>
                  <a:lnTo>
                    <a:pt x="3598082" y="5030"/>
                  </a:lnTo>
                  <a:lnTo>
                    <a:pt x="3618429" y="18748"/>
                  </a:lnTo>
                  <a:lnTo>
                    <a:pt x="3632147" y="39096"/>
                  </a:lnTo>
                  <a:lnTo>
                    <a:pt x="3637178" y="64012"/>
                  </a:lnTo>
                  <a:lnTo>
                    <a:pt x="3637178" y="1261867"/>
                  </a:lnTo>
                  <a:lnTo>
                    <a:pt x="3632147" y="1286784"/>
                  </a:lnTo>
                  <a:lnTo>
                    <a:pt x="3618429" y="1307131"/>
                  </a:lnTo>
                  <a:lnTo>
                    <a:pt x="3598082" y="1320849"/>
                  </a:lnTo>
                  <a:lnTo>
                    <a:pt x="3573165" y="1325880"/>
                  </a:lnTo>
                  <a:lnTo>
                    <a:pt x="64012" y="1325880"/>
                  </a:lnTo>
                  <a:lnTo>
                    <a:pt x="39095" y="1320849"/>
                  </a:lnTo>
                  <a:lnTo>
                    <a:pt x="18748" y="1307131"/>
                  </a:lnTo>
                  <a:lnTo>
                    <a:pt x="5030" y="1286784"/>
                  </a:lnTo>
                  <a:lnTo>
                    <a:pt x="0" y="1261867"/>
                  </a:lnTo>
                  <a:lnTo>
                    <a:pt x="0" y="64012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234476" y="3630168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2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3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7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3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2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8374907" y="3705859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6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221776" y="4153408"/>
            <a:ext cx="1562100" cy="481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Alumni</a:t>
            </a:r>
            <a:r>
              <a:rPr dirty="0" sz="13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sessions</a:t>
            </a: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25"/>
              </a:spcBef>
            </a:pPr>
            <a:r>
              <a:rPr dirty="0" sz="1000" spc="-35" i="1">
                <a:solidFill>
                  <a:srgbClr val="6E7A7C"/>
                </a:solidFill>
                <a:latin typeface="Calibri"/>
                <a:cs typeface="Calibri"/>
              </a:rPr>
              <a:t>Outcome-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oriented</a:t>
            </a:r>
            <a:r>
              <a:rPr dirty="0" sz="1000" spc="6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engagement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432816" y="5023103"/>
            <a:ext cx="11326495" cy="826135"/>
            <a:chOff x="432816" y="5023103"/>
            <a:chExt cx="11326495" cy="826135"/>
          </a:xfrm>
        </p:grpSpPr>
        <p:pic>
          <p:nvPicPr>
            <p:cNvPr id="48" name="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2816" y="5023103"/>
              <a:ext cx="11326368" cy="826007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502920" y="507491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621796"/>
                  </a:lnTo>
                  <a:lnTo>
                    <a:pt x="5029" y="646709"/>
                  </a:lnTo>
                  <a:lnTo>
                    <a:pt x="18746" y="667053"/>
                  </a:lnTo>
                  <a:lnTo>
                    <a:pt x="39090" y="680770"/>
                  </a:lnTo>
                  <a:lnTo>
                    <a:pt x="64003" y="685799"/>
                  </a:lnTo>
                  <a:lnTo>
                    <a:pt x="11121852" y="685799"/>
                  </a:lnTo>
                  <a:lnTo>
                    <a:pt x="11146765" y="680770"/>
                  </a:lnTo>
                  <a:lnTo>
                    <a:pt x="11167109" y="667053"/>
                  </a:lnTo>
                  <a:lnTo>
                    <a:pt x="11180825" y="646709"/>
                  </a:lnTo>
                  <a:lnTo>
                    <a:pt x="11185855" y="62179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502920" y="5074919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621796"/>
                  </a:lnTo>
                  <a:lnTo>
                    <a:pt x="11180825" y="646709"/>
                  </a:lnTo>
                  <a:lnTo>
                    <a:pt x="11167109" y="667053"/>
                  </a:lnTo>
                  <a:lnTo>
                    <a:pt x="11146765" y="680770"/>
                  </a:lnTo>
                  <a:lnTo>
                    <a:pt x="11121852" y="685800"/>
                  </a:lnTo>
                  <a:lnTo>
                    <a:pt x="64003" y="685800"/>
                  </a:lnTo>
                  <a:lnTo>
                    <a:pt x="39090" y="680770"/>
                  </a:lnTo>
                  <a:lnTo>
                    <a:pt x="18746" y="667053"/>
                  </a:lnTo>
                  <a:lnTo>
                    <a:pt x="5029" y="646709"/>
                  </a:lnTo>
                  <a:lnTo>
                    <a:pt x="0" y="62179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1" name="object 51"/>
          <p:cNvSpPr txBox="1"/>
          <p:nvPr/>
        </p:nvSpPr>
        <p:spPr>
          <a:xfrm>
            <a:off x="3467899" y="5293360"/>
            <a:ext cx="525526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GTM</a:t>
            </a:r>
            <a:r>
              <a:rPr dirty="0" sz="1300" spc="-3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rule:</a:t>
            </a:r>
            <a:r>
              <a:rPr dirty="0" sz="1300" spc="-3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one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campus</a:t>
            </a:r>
            <a:r>
              <a:rPr dirty="0" sz="1300" spc="-3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must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feel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complete</a:t>
            </a:r>
            <a:r>
              <a:rPr dirty="0" sz="1300" spc="-3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before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ten</a:t>
            </a:r>
            <a:r>
              <a:rPr dirty="0" sz="1300" spc="-3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campuses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 i="1">
                <a:solidFill>
                  <a:srgbClr val="0E3A35"/>
                </a:solidFill>
                <a:latin typeface="Calibri"/>
                <a:cs typeface="Calibri"/>
              </a:rPr>
              <a:t>feel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 i="1">
                <a:solidFill>
                  <a:srgbClr val="0E3A35"/>
                </a:solidFill>
                <a:latin typeface="Calibri"/>
                <a:cs typeface="Calibri"/>
              </a:rPr>
              <a:t>present.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2" name="object 5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3" name="object 5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8529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IN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T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IT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UT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85" b="1">
                <a:solidFill>
                  <a:srgbClr val="B4862A"/>
                </a:solidFill>
                <a:latin typeface="Calibri"/>
                <a:cs typeface="Calibri"/>
              </a:rPr>
              <a:t>IO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W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D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G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Libraries</a:t>
            </a:r>
            <a:r>
              <a:rPr dirty="0" spc="-90"/>
              <a:t> </a:t>
            </a:r>
            <a:r>
              <a:rPr dirty="0"/>
              <a:t>Become</a:t>
            </a:r>
            <a:r>
              <a:rPr dirty="0" spc="-80"/>
              <a:t> </a:t>
            </a:r>
            <a:r>
              <a:rPr dirty="0"/>
              <a:t>Our</a:t>
            </a:r>
            <a:r>
              <a:rPr dirty="0" spc="-80"/>
              <a:t> </a:t>
            </a:r>
            <a:r>
              <a:rPr dirty="0"/>
              <a:t>Distribution</a:t>
            </a:r>
            <a:r>
              <a:rPr dirty="0" spc="-80"/>
              <a:t> </a:t>
            </a:r>
            <a:r>
              <a:rPr dirty="0" spc="-10"/>
              <a:t>Engine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2184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Library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SaaS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turns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physical</a:t>
            </a:r>
            <a:r>
              <a:rPr dirty="0" sz="14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knowledge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assets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into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networked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infrastructure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776983"/>
            <a:ext cx="2268220" cy="1603375"/>
            <a:chOff x="432816" y="1776983"/>
            <a:chExt cx="2268220" cy="16033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776983"/>
              <a:ext cx="2267712" cy="160324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5" h="1463039">
                  <a:moveTo>
                    <a:pt x="2063438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98963"/>
                  </a:lnTo>
                  <a:lnTo>
                    <a:pt x="5029" y="1423876"/>
                  </a:lnTo>
                  <a:lnTo>
                    <a:pt x="18746" y="1444220"/>
                  </a:lnTo>
                  <a:lnTo>
                    <a:pt x="39091" y="1457937"/>
                  </a:lnTo>
                  <a:lnTo>
                    <a:pt x="64004" y="1462967"/>
                  </a:lnTo>
                  <a:lnTo>
                    <a:pt x="2063438" y="1462967"/>
                  </a:lnTo>
                  <a:lnTo>
                    <a:pt x="2088351" y="1457937"/>
                  </a:lnTo>
                  <a:lnTo>
                    <a:pt x="2108696" y="1444220"/>
                  </a:lnTo>
                  <a:lnTo>
                    <a:pt x="2122413" y="1423876"/>
                  </a:lnTo>
                  <a:lnTo>
                    <a:pt x="2127443" y="1398963"/>
                  </a:lnTo>
                  <a:lnTo>
                    <a:pt x="2127443" y="64004"/>
                  </a:lnTo>
                  <a:lnTo>
                    <a:pt x="2122413" y="39091"/>
                  </a:lnTo>
                  <a:lnTo>
                    <a:pt x="2108696" y="18746"/>
                  </a:lnTo>
                  <a:lnTo>
                    <a:pt x="2088351" y="5029"/>
                  </a:lnTo>
                  <a:lnTo>
                    <a:pt x="206343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5" h="146303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2063438" y="0"/>
                  </a:lnTo>
                  <a:lnTo>
                    <a:pt x="2088351" y="5029"/>
                  </a:lnTo>
                  <a:lnTo>
                    <a:pt x="2108696" y="18746"/>
                  </a:lnTo>
                  <a:lnTo>
                    <a:pt x="2122413" y="39091"/>
                  </a:lnTo>
                  <a:lnTo>
                    <a:pt x="2127443" y="64004"/>
                  </a:lnTo>
                  <a:lnTo>
                    <a:pt x="2127443" y="1398963"/>
                  </a:lnTo>
                  <a:lnTo>
                    <a:pt x="2122413" y="1423876"/>
                  </a:lnTo>
                  <a:lnTo>
                    <a:pt x="2108696" y="1444221"/>
                  </a:lnTo>
                  <a:lnTo>
                    <a:pt x="2088351" y="1457938"/>
                  </a:lnTo>
                  <a:lnTo>
                    <a:pt x="2063438" y="1462968"/>
                  </a:lnTo>
                  <a:lnTo>
                    <a:pt x="64004" y="1462968"/>
                  </a:lnTo>
                  <a:lnTo>
                    <a:pt x="39091" y="1457938"/>
                  </a:lnTo>
                  <a:lnTo>
                    <a:pt x="18746" y="1444221"/>
                  </a:lnTo>
                  <a:lnTo>
                    <a:pt x="5029" y="1423876"/>
                  </a:lnTo>
                  <a:lnTo>
                    <a:pt x="0" y="1398963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374617" y="201167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518222" y="2093976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9460" y="2575559"/>
            <a:ext cx="6108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Inventory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9616" y="2924047"/>
            <a:ext cx="6540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A2E31"/>
                </a:solidFill>
                <a:latin typeface="Calibri"/>
                <a:cs typeface="Calibri"/>
              </a:rPr>
              <a:t>Cloud</a:t>
            </a:r>
            <a:r>
              <a:rPr dirty="0" sz="9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2A2E31"/>
                </a:solidFill>
                <a:latin typeface="Calibri"/>
                <a:cs typeface="Calibri"/>
              </a:rPr>
              <a:t>catalog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97479" y="1776983"/>
            <a:ext cx="2268220" cy="1603375"/>
            <a:chOff x="2697479" y="1776983"/>
            <a:chExt cx="2268220" cy="160337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97479" y="1776983"/>
              <a:ext cx="2267712" cy="16032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767522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5" h="1463039">
                  <a:moveTo>
                    <a:pt x="2063437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98963"/>
                  </a:lnTo>
                  <a:lnTo>
                    <a:pt x="5029" y="1423876"/>
                  </a:lnTo>
                  <a:lnTo>
                    <a:pt x="18746" y="1444220"/>
                  </a:lnTo>
                  <a:lnTo>
                    <a:pt x="39091" y="1457937"/>
                  </a:lnTo>
                  <a:lnTo>
                    <a:pt x="64004" y="1462967"/>
                  </a:lnTo>
                  <a:lnTo>
                    <a:pt x="2063437" y="1462967"/>
                  </a:lnTo>
                  <a:lnTo>
                    <a:pt x="2088351" y="1457937"/>
                  </a:lnTo>
                  <a:lnTo>
                    <a:pt x="2108696" y="1444220"/>
                  </a:lnTo>
                  <a:lnTo>
                    <a:pt x="2122413" y="1423876"/>
                  </a:lnTo>
                  <a:lnTo>
                    <a:pt x="2127443" y="1398963"/>
                  </a:lnTo>
                  <a:lnTo>
                    <a:pt x="2127443" y="64004"/>
                  </a:lnTo>
                  <a:lnTo>
                    <a:pt x="2122413" y="39091"/>
                  </a:lnTo>
                  <a:lnTo>
                    <a:pt x="2108696" y="18746"/>
                  </a:lnTo>
                  <a:lnTo>
                    <a:pt x="2088351" y="5029"/>
                  </a:lnTo>
                  <a:lnTo>
                    <a:pt x="206343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2767522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5" h="146303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2063438" y="0"/>
                  </a:lnTo>
                  <a:lnTo>
                    <a:pt x="2088351" y="5029"/>
                  </a:lnTo>
                  <a:lnTo>
                    <a:pt x="2108696" y="18746"/>
                  </a:lnTo>
                  <a:lnTo>
                    <a:pt x="2122413" y="39091"/>
                  </a:lnTo>
                  <a:lnTo>
                    <a:pt x="2127443" y="64004"/>
                  </a:lnTo>
                  <a:lnTo>
                    <a:pt x="2127443" y="1398963"/>
                  </a:lnTo>
                  <a:lnTo>
                    <a:pt x="2122413" y="1423876"/>
                  </a:lnTo>
                  <a:lnTo>
                    <a:pt x="2108696" y="1444221"/>
                  </a:lnTo>
                  <a:lnTo>
                    <a:pt x="2088351" y="1457938"/>
                  </a:lnTo>
                  <a:lnTo>
                    <a:pt x="2063438" y="1462968"/>
                  </a:lnTo>
                  <a:lnTo>
                    <a:pt x="64004" y="1462968"/>
                  </a:lnTo>
                  <a:lnTo>
                    <a:pt x="39091" y="1457938"/>
                  </a:lnTo>
                  <a:lnTo>
                    <a:pt x="18746" y="1444221"/>
                  </a:lnTo>
                  <a:lnTo>
                    <a:pt x="5029" y="1423876"/>
                  </a:lnTo>
                  <a:lnTo>
                    <a:pt x="0" y="1398963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639220" y="201167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3782825" y="2093976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27225" y="2575559"/>
            <a:ext cx="8051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Reservations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97855" y="2924047"/>
            <a:ext cx="8667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A2E31"/>
                </a:solidFill>
                <a:latin typeface="Calibri"/>
                <a:cs typeface="Calibri"/>
              </a:rPr>
              <a:t>Student</a:t>
            </a:r>
            <a:r>
              <a:rPr dirty="0" sz="900" spc="-10">
                <a:solidFill>
                  <a:srgbClr val="2A2E31"/>
                </a:solidFill>
                <a:latin typeface="Calibri"/>
                <a:cs typeface="Calibri"/>
              </a:rPr>
              <a:t> self-serve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962144" y="1776983"/>
            <a:ext cx="2268220" cy="1603375"/>
            <a:chOff x="4962144" y="1776983"/>
            <a:chExt cx="2268220" cy="1603375"/>
          </a:xfrm>
        </p:grpSpPr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2144" y="1776983"/>
              <a:ext cx="2267711" cy="160324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5032126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4" h="1463039">
                  <a:moveTo>
                    <a:pt x="2063437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98963"/>
                  </a:lnTo>
                  <a:lnTo>
                    <a:pt x="5029" y="1423876"/>
                  </a:lnTo>
                  <a:lnTo>
                    <a:pt x="18746" y="1444220"/>
                  </a:lnTo>
                  <a:lnTo>
                    <a:pt x="39091" y="1457937"/>
                  </a:lnTo>
                  <a:lnTo>
                    <a:pt x="64004" y="1462967"/>
                  </a:lnTo>
                  <a:lnTo>
                    <a:pt x="2063437" y="1462967"/>
                  </a:lnTo>
                  <a:lnTo>
                    <a:pt x="2088351" y="1457937"/>
                  </a:lnTo>
                  <a:lnTo>
                    <a:pt x="2108696" y="1444220"/>
                  </a:lnTo>
                  <a:lnTo>
                    <a:pt x="2122413" y="1423876"/>
                  </a:lnTo>
                  <a:lnTo>
                    <a:pt x="2127443" y="1398963"/>
                  </a:lnTo>
                  <a:lnTo>
                    <a:pt x="2127443" y="64004"/>
                  </a:lnTo>
                  <a:lnTo>
                    <a:pt x="2122413" y="39091"/>
                  </a:lnTo>
                  <a:lnTo>
                    <a:pt x="2108696" y="18746"/>
                  </a:lnTo>
                  <a:lnTo>
                    <a:pt x="2088351" y="5029"/>
                  </a:lnTo>
                  <a:lnTo>
                    <a:pt x="206343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032126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4" h="146303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2063438" y="0"/>
                  </a:lnTo>
                  <a:lnTo>
                    <a:pt x="2088351" y="5029"/>
                  </a:lnTo>
                  <a:lnTo>
                    <a:pt x="2108696" y="18746"/>
                  </a:lnTo>
                  <a:lnTo>
                    <a:pt x="2122413" y="39091"/>
                  </a:lnTo>
                  <a:lnTo>
                    <a:pt x="2127443" y="64004"/>
                  </a:lnTo>
                  <a:lnTo>
                    <a:pt x="2127443" y="1398963"/>
                  </a:lnTo>
                  <a:lnTo>
                    <a:pt x="2122413" y="1423876"/>
                  </a:lnTo>
                  <a:lnTo>
                    <a:pt x="2108696" y="1444221"/>
                  </a:lnTo>
                  <a:lnTo>
                    <a:pt x="2088351" y="1457938"/>
                  </a:lnTo>
                  <a:lnTo>
                    <a:pt x="2063438" y="1462968"/>
                  </a:lnTo>
                  <a:lnTo>
                    <a:pt x="64004" y="1462968"/>
                  </a:lnTo>
                  <a:lnTo>
                    <a:pt x="39091" y="1457938"/>
                  </a:lnTo>
                  <a:lnTo>
                    <a:pt x="18746" y="1444221"/>
                  </a:lnTo>
                  <a:lnTo>
                    <a:pt x="5029" y="1423876"/>
                  </a:lnTo>
                  <a:lnTo>
                    <a:pt x="0" y="1398963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903823" y="201167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6047428" y="2093976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07716" y="2575559"/>
            <a:ext cx="5734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Analytics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685477" y="2924047"/>
            <a:ext cx="820419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A2E31"/>
                </a:solidFill>
                <a:latin typeface="Calibri"/>
                <a:cs typeface="Calibri"/>
              </a:rPr>
              <a:t>Usage</a:t>
            </a:r>
            <a:r>
              <a:rPr dirty="0" sz="9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2A2E31"/>
                </a:solidFill>
                <a:latin typeface="Calibri"/>
                <a:cs typeface="Calibri"/>
              </a:rPr>
              <a:t>&amp;</a:t>
            </a:r>
            <a:r>
              <a:rPr dirty="0" sz="9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2A2E31"/>
                </a:solidFill>
                <a:latin typeface="Calibri"/>
                <a:cs typeface="Calibri"/>
              </a:rPr>
              <a:t>demand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226807" y="1776983"/>
            <a:ext cx="2268220" cy="1603375"/>
            <a:chOff x="7226807" y="1776983"/>
            <a:chExt cx="2268220" cy="1603375"/>
          </a:xfrm>
        </p:grpSpPr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26807" y="1776983"/>
              <a:ext cx="2267711" cy="160324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7296728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4" h="1463039">
                  <a:moveTo>
                    <a:pt x="2063437" y="0"/>
                  </a:moveTo>
                  <a:lnTo>
                    <a:pt x="64004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98963"/>
                  </a:lnTo>
                  <a:lnTo>
                    <a:pt x="5029" y="1423876"/>
                  </a:lnTo>
                  <a:lnTo>
                    <a:pt x="18746" y="1444220"/>
                  </a:lnTo>
                  <a:lnTo>
                    <a:pt x="39090" y="1457937"/>
                  </a:lnTo>
                  <a:lnTo>
                    <a:pt x="64004" y="1462967"/>
                  </a:lnTo>
                  <a:lnTo>
                    <a:pt x="2063437" y="1462967"/>
                  </a:lnTo>
                  <a:lnTo>
                    <a:pt x="2088351" y="1457937"/>
                  </a:lnTo>
                  <a:lnTo>
                    <a:pt x="2108696" y="1444220"/>
                  </a:lnTo>
                  <a:lnTo>
                    <a:pt x="2122413" y="1423876"/>
                  </a:lnTo>
                  <a:lnTo>
                    <a:pt x="2127443" y="1398963"/>
                  </a:lnTo>
                  <a:lnTo>
                    <a:pt x="2127443" y="64004"/>
                  </a:lnTo>
                  <a:lnTo>
                    <a:pt x="2122413" y="39091"/>
                  </a:lnTo>
                  <a:lnTo>
                    <a:pt x="2108696" y="18746"/>
                  </a:lnTo>
                  <a:lnTo>
                    <a:pt x="2088351" y="5029"/>
                  </a:lnTo>
                  <a:lnTo>
                    <a:pt x="206343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7296728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4" h="146303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2063438" y="0"/>
                  </a:lnTo>
                  <a:lnTo>
                    <a:pt x="2088351" y="5029"/>
                  </a:lnTo>
                  <a:lnTo>
                    <a:pt x="2108696" y="18746"/>
                  </a:lnTo>
                  <a:lnTo>
                    <a:pt x="2122413" y="39091"/>
                  </a:lnTo>
                  <a:lnTo>
                    <a:pt x="2127443" y="64004"/>
                  </a:lnTo>
                  <a:lnTo>
                    <a:pt x="2127443" y="1398963"/>
                  </a:lnTo>
                  <a:lnTo>
                    <a:pt x="2122413" y="1423876"/>
                  </a:lnTo>
                  <a:lnTo>
                    <a:pt x="2108696" y="1444221"/>
                  </a:lnTo>
                  <a:lnTo>
                    <a:pt x="2088351" y="1457938"/>
                  </a:lnTo>
                  <a:lnTo>
                    <a:pt x="2063438" y="1462968"/>
                  </a:lnTo>
                  <a:lnTo>
                    <a:pt x="64004" y="1462968"/>
                  </a:lnTo>
                  <a:lnTo>
                    <a:pt x="39091" y="1457938"/>
                  </a:lnTo>
                  <a:lnTo>
                    <a:pt x="18746" y="1444221"/>
                  </a:lnTo>
                  <a:lnTo>
                    <a:pt x="5029" y="1423876"/>
                  </a:lnTo>
                  <a:lnTo>
                    <a:pt x="0" y="1398963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8168426" y="201167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3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3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3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8312032" y="2093976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052475" y="2575559"/>
            <a:ext cx="6127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Discovery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61975" y="2924047"/>
            <a:ext cx="99631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solidFill>
                  <a:srgbClr val="2A2E31"/>
                </a:solidFill>
                <a:latin typeface="Calibri"/>
                <a:cs typeface="Calibri"/>
              </a:rPr>
              <a:t>Cross-</a:t>
            </a:r>
            <a:r>
              <a:rPr dirty="0" sz="900">
                <a:solidFill>
                  <a:srgbClr val="2A2E31"/>
                </a:solidFill>
                <a:latin typeface="Calibri"/>
                <a:cs typeface="Calibri"/>
              </a:rPr>
              <a:t>campus</a:t>
            </a:r>
            <a:r>
              <a:rPr dirty="0" sz="9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2A2E31"/>
                </a:solidFill>
                <a:latin typeface="Calibri"/>
                <a:cs typeface="Calibri"/>
              </a:rPr>
              <a:t>search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9491471" y="1776983"/>
            <a:ext cx="2268220" cy="1603375"/>
            <a:chOff x="9491471" y="1776983"/>
            <a:chExt cx="2268220" cy="1603375"/>
          </a:xfrm>
        </p:grpSpPr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491471" y="1776983"/>
              <a:ext cx="2267712" cy="1603248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9561331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4" h="1463039">
                  <a:moveTo>
                    <a:pt x="2063437" y="0"/>
                  </a:moveTo>
                  <a:lnTo>
                    <a:pt x="64004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98963"/>
                  </a:lnTo>
                  <a:lnTo>
                    <a:pt x="5029" y="1423876"/>
                  </a:lnTo>
                  <a:lnTo>
                    <a:pt x="18746" y="1444220"/>
                  </a:lnTo>
                  <a:lnTo>
                    <a:pt x="39090" y="1457937"/>
                  </a:lnTo>
                  <a:lnTo>
                    <a:pt x="64004" y="1462967"/>
                  </a:lnTo>
                  <a:lnTo>
                    <a:pt x="2063437" y="1462967"/>
                  </a:lnTo>
                  <a:lnTo>
                    <a:pt x="2088351" y="1457937"/>
                  </a:lnTo>
                  <a:lnTo>
                    <a:pt x="2108696" y="1444220"/>
                  </a:lnTo>
                  <a:lnTo>
                    <a:pt x="2122413" y="1423876"/>
                  </a:lnTo>
                  <a:lnTo>
                    <a:pt x="2127443" y="1398963"/>
                  </a:lnTo>
                  <a:lnTo>
                    <a:pt x="2127443" y="64004"/>
                  </a:lnTo>
                  <a:lnTo>
                    <a:pt x="2122413" y="39091"/>
                  </a:lnTo>
                  <a:lnTo>
                    <a:pt x="2108696" y="18746"/>
                  </a:lnTo>
                  <a:lnTo>
                    <a:pt x="2088351" y="5029"/>
                  </a:lnTo>
                  <a:lnTo>
                    <a:pt x="206343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561331" y="1828799"/>
              <a:ext cx="2127885" cy="1463040"/>
            </a:xfrm>
            <a:custGeom>
              <a:avLst/>
              <a:gdLst/>
              <a:ahLst/>
              <a:cxnLst/>
              <a:rect l="l" t="t" r="r" b="b"/>
              <a:pathLst>
                <a:path w="2127884" h="146303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2063438" y="0"/>
                  </a:lnTo>
                  <a:lnTo>
                    <a:pt x="2088351" y="5029"/>
                  </a:lnTo>
                  <a:lnTo>
                    <a:pt x="2108696" y="18746"/>
                  </a:lnTo>
                  <a:lnTo>
                    <a:pt x="2122413" y="39091"/>
                  </a:lnTo>
                  <a:lnTo>
                    <a:pt x="2127443" y="64004"/>
                  </a:lnTo>
                  <a:lnTo>
                    <a:pt x="2127443" y="1398963"/>
                  </a:lnTo>
                  <a:lnTo>
                    <a:pt x="2122413" y="1423876"/>
                  </a:lnTo>
                  <a:lnTo>
                    <a:pt x="2108696" y="1444221"/>
                  </a:lnTo>
                  <a:lnTo>
                    <a:pt x="2088351" y="1457938"/>
                  </a:lnTo>
                  <a:lnTo>
                    <a:pt x="2063438" y="1462968"/>
                  </a:lnTo>
                  <a:lnTo>
                    <a:pt x="64004" y="1462968"/>
                  </a:lnTo>
                  <a:lnTo>
                    <a:pt x="39091" y="1457938"/>
                  </a:lnTo>
                  <a:lnTo>
                    <a:pt x="18746" y="1444221"/>
                  </a:lnTo>
                  <a:lnTo>
                    <a:pt x="5029" y="1423876"/>
                  </a:lnTo>
                  <a:lnTo>
                    <a:pt x="0" y="1398963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10433029" y="201167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2" name="object 42"/>
          <p:cNvSpPr txBox="1"/>
          <p:nvPr/>
        </p:nvSpPr>
        <p:spPr>
          <a:xfrm>
            <a:off x="10576635" y="2093976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0284533" y="2575559"/>
            <a:ext cx="6788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Circulation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131339" y="2924047"/>
            <a:ext cx="98742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2A2E31"/>
                </a:solidFill>
                <a:latin typeface="Calibri"/>
                <a:cs typeface="Calibri"/>
              </a:rPr>
              <a:t>Borrow</a:t>
            </a:r>
            <a:r>
              <a:rPr dirty="0" sz="9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2A2E31"/>
                </a:solidFill>
                <a:latin typeface="Calibri"/>
                <a:cs typeface="Calibri"/>
              </a:rPr>
              <a:t>/</a:t>
            </a:r>
            <a:r>
              <a:rPr dirty="0" sz="9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2A2E31"/>
                </a:solidFill>
                <a:latin typeface="Calibri"/>
                <a:cs typeface="Calibri"/>
              </a:rPr>
              <a:t>return</a:t>
            </a:r>
            <a:r>
              <a:rPr dirty="0" sz="900" spc="-20">
                <a:solidFill>
                  <a:srgbClr val="2A2E31"/>
                </a:solidFill>
                <a:latin typeface="Calibri"/>
                <a:cs typeface="Calibri"/>
              </a:rPr>
              <a:t> flow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32816" y="3560064"/>
            <a:ext cx="5596255" cy="1877695"/>
            <a:chOff x="432816" y="3560064"/>
            <a:chExt cx="5596255" cy="1877695"/>
          </a:xfrm>
        </p:grpSpPr>
        <p:pic>
          <p:nvPicPr>
            <p:cNvPr id="46" name="object 4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2816" y="3560064"/>
              <a:ext cx="5596128" cy="1877568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02920" y="3611880"/>
              <a:ext cx="5455920" cy="1737360"/>
            </a:xfrm>
            <a:custGeom>
              <a:avLst/>
              <a:gdLst/>
              <a:ahLst/>
              <a:cxnLst/>
              <a:rect l="l" t="t" r="r" b="b"/>
              <a:pathLst>
                <a:path w="5455920" h="1737360">
                  <a:moveTo>
                    <a:pt x="5391764" y="0"/>
                  </a:moveTo>
                  <a:lnTo>
                    <a:pt x="64002" y="0"/>
                  </a:lnTo>
                  <a:lnTo>
                    <a:pt x="39089" y="5029"/>
                  </a:lnTo>
                  <a:lnTo>
                    <a:pt x="18745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1673357"/>
                  </a:lnTo>
                  <a:lnTo>
                    <a:pt x="5029" y="1698269"/>
                  </a:lnTo>
                  <a:lnTo>
                    <a:pt x="18745" y="1718614"/>
                  </a:lnTo>
                  <a:lnTo>
                    <a:pt x="39089" y="1732330"/>
                  </a:lnTo>
                  <a:lnTo>
                    <a:pt x="64002" y="1737360"/>
                  </a:lnTo>
                  <a:lnTo>
                    <a:pt x="5391764" y="1737360"/>
                  </a:lnTo>
                  <a:lnTo>
                    <a:pt x="5416677" y="1732330"/>
                  </a:lnTo>
                  <a:lnTo>
                    <a:pt x="5437021" y="1718614"/>
                  </a:lnTo>
                  <a:lnTo>
                    <a:pt x="5450737" y="1698269"/>
                  </a:lnTo>
                  <a:lnTo>
                    <a:pt x="5455767" y="1673357"/>
                  </a:lnTo>
                  <a:lnTo>
                    <a:pt x="5455767" y="64002"/>
                  </a:lnTo>
                  <a:lnTo>
                    <a:pt x="5450737" y="39090"/>
                  </a:lnTo>
                  <a:lnTo>
                    <a:pt x="5437021" y="18745"/>
                  </a:lnTo>
                  <a:lnTo>
                    <a:pt x="5416677" y="5029"/>
                  </a:lnTo>
                  <a:lnTo>
                    <a:pt x="5391764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502920" y="3611880"/>
              <a:ext cx="5455920" cy="1737360"/>
            </a:xfrm>
            <a:custGeom>
              <a:avLst/>
              <a:gdLst/>
              <a:ahLst/>
              <a:cxnLst/>
              <a:rect l="l" t="t" r="r" b="b"/>
              <a:pathLst>
                <a:path w="5455920" h="1737360">
                  <a:moveTo>
                    <a:pt x="0" y="64002"/>
                  </a:moveTo>
                  <a:lnTo>
                    <a:pt x="5029" y="39090"/>
                  </a:lnTo>
                  <a:lnTo>
                    <a:pt x="18745" y="18745"/>
                  </a:lnTo>
                  <a:lnTo>
                    <a:pt x="39089" y="5029"/>
                  </a:lnTo>
                  <a:lnTo>
                    <a:pt x="64002" y="0"/>
                  </a:lnTo>
                  <a:lnTo>
                    <a:pt x="5391765" y="0"/>
                  </a:lnTo>
                  <a:lnTo>
                    <a:pt x="5416677" y="5029"/>
                  </a:lnTo>
                  <a:lnTo>
                    <a:pt x="5437022" y="18745"/>
                  </a:lnTo>
                  <a:lnTo>
                    <a:pt x="5450738" y="39090"/>
                  </a:lnTo>
                  <a:lnTo>
                    <a:pt x="5455768" y="64002"/>
                  </a:lnTo>
                  <a:lnTo>
                    <a:pt x="5455768" y="1673357"/>
                  </a:lnTo>
                  <a:lnTo>
                    <a:pt x="5450738" y="1698269"/>
                  </a:lnTo>
                  <a:lnTo>
                    <a:pt x="5437022" y="1718614"/>
                  </a:lnTo>
                  <a:lnTo>
                    <a:pt x="5416677" y="1732330"/>
                  </a:lnTo>
                  <a:lnTo>
                    <a:pt x="5391765" y="1737360"/>
                  </a:lnTo>
                  <a:lnTo>
                    <a:pt x="64002" y="1737360"/>
                  </a:lnTo>
                  <a:lnTo>
                    <a:pt x="39089" y="1732330"/>
                  </a:lnTo>
                  <a:lnTo>
                    <a:pt x="18745" y="1718614"/>
                  </a:lnTo>
                  <a:lnTo>
                    <a:pt x="5029" y="1698269"/>
                  </a:lnTo>
                  <a:lnTo>
                    <a:pt x="0" y="1673357"/>
                  </a:lnTo>
                  <a:lnTo>
                    <a:pt x="0" y="64002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718819" y="3800855"/>
            <a:ext cx="19462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B2</a:t>
            </a:r>
            <a:r>
              <a:rPr dirty="0" sz="1100" spc="-1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B2</a:t>
            </a:r>
            <a:r>
              <a:rPr dirty="0" sz="1100" spc="-1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C</a:t>
            </a:r>
            <a:r>
              <a:rPr dirty="0" sz="1100" spc="28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85" b="1">
                <a:solidFill>
                  <a:srgbClr val="0E3A35"/>
                </a:solidFill>
                <a:latin typeface="Calibri"/>
                <a:cs typeface="Calibri"/>
              </a:rPr>
              <a:t>DISTRIBUTION</a:t>
            </a:r>
            <a:r>
              <a:rPr dirty="0" sz="1100" spc="28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55" b="1">
                <a:solidFill>
                  <a:srgbClr val="0E3A35"/>
                </a:solidFill>
                <a:latin typeface="Calibri"/>
                <a:cs typeface="Calibri"/>
              </a:rPr>
              <a:t>LOGIC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18819" y="4492752"/>
            <a:ext cx="4825365" cy="3581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Institutional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entry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point</a:t>
            </a:r>
            <a:r>
              <a:rPr dirty="0" sz="11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with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low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adoption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friction.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Libraries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unlock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students;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trusted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supply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of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books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resources.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163055" y="3560064"/>
            <a:ext cx="5596255" cy="1877695"/>
            <a:chOff x="6163055" y="3560064"/>
            <a:chExt cx="5596255" cy="1877695"/>
          </a:xfrm>
        </p:grpSpPr>
        <p:pic>
          <p:nvPicPr>
            <p:cNvPr id="52" name="object 5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63055" y="3560064"/>
              <a:ext cx="5596128" cy="1877568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6233007" y="3611880"/>
              <a:ext cx="5455920" cy="1737360"/>
            </a:xfrm>
            <a:custGeom>
              <a:avLst/>
              <a:gdLst/>
              <a:ahLst/>
              <a:cxnLst/>
              <a:rect l="l" t="t" r="r" b="b"/>
              <a:pathLst>
                <a:path w="5455920" h="1737360">
                  <a:moveTo>
                    <a:pt x="5391764" y="0"/>
                  </a:moveTo>
                  <a:lnTo>
                    <a:pt x="64002" y="0"/>
                  </a:lnTo>
                  <a:lnTo>
                    <a:pt x="39090" y="5029"/>
                  </a:lnTo>
                  <a:lnTo>
                    <a:pt x="18745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1673357"/>
                  </a:lnTo>
                  <a:lnTo>
                    <a:pt x="5029" y="1698269"/>
                  </a:lnTo>
                  <a:lnTo>
                    <a:pt x="18745" y="1718614"/>
                  </a:lnTo>
                  <a:lnTo>
                    <a:pt x="39090" y="1732330"/>
                  </a:lnTo>
                  <a:lnTo>
                    <a:pt x="64002" y="1737360"/>
                  </a:lnTo>
                  <a:lnTo>
                    <a:pt x="5391764" y="1737360"/>
                  </a:lnTo>
                  <a:lnTo>
                    <a:pt x="5416677" y="1732330"/>
                  </a:lnTo>
                  <a:lnTo>
                    <a:pt x="5437021" y="1718614"/>
                  </a:lnTo>
                  <a:lnTo>
                    <a:pt x="5450737" y="1698269"/>
                  </a:lnTo>
                  <a:lnTo>
                    <a:pt x="5455767" y="1673357"/>
                  </a:lnTo>
                  <a:lnTo>
                    <a:pt x="5455767" y="64002"/>
                  </a:lnTo>
                  <a:lnTo>
                    <a:pt x="5450737" y="39090"/>
                  </a:lnTo>
                  <a:lnTo>
                    <a:pt x="5437021" y="18745"/>
                  </a:lnTo>
                  <a:lnTo>
                    <a:pt x="5416677" y="5029"/>
                  </a:lnTo>
                  <a:lnTo>
                    <a:pt x="5391764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6233007" y="3611880"/>
              <a:ext cx="5455920" cy="1737360"/>
            </a:xfrm>
            <a:custGeom>
              <a:avLst/>
              <a:gdLst/>
              <a:ahLst/>
              <a:cxnLst/>
              <a:rect l="l" t="t" r="r" b="b"/>
              <a:pathLst>
                <a:path w="5455920" h="1737360">
                  <a:moveTo>
                    <a:pt x="0" y="64002"/>
                  </a:moveTo>
                  <a:lnTo>
                    <a:pt x="5029" y="39090"/>
                  </a:lnTo>
                  <a:lnTo>
                    <a:pt x="18745" y="18745"/>
                  </a:lnTo>
                  <a:lnTo>
                    <a:pt x="39089" y="5029"/>
                  </a:lnTo>
                  <a:lnTo>
                    <a:pt x="64002" y="0"/>
                  </a:lnTo>
                  <a:lnTo>
                    <a:pt x="5391765" y="0"/>
                  </a:lnTo>
                  <a:lnTo>
                    <a:pt x="5416677" y="5029"/>
                  </a:lnTo>
                  <a:lnTo>
                    <a:pt x="5437022" y="18745"/>
                  </a:lnTo>
                  <a:lnTo>
                    <a:pt x="5450738" y="39090"/>
                  </a:lnTo>
                  <a:lnTo>
                    <a:pt x="5455768" y="64002"/>
                  </a:lnTo>
                  <a:lnTo>
                    <a:pt x="5455768" y="1673357"/>
                  </a:lnTo>
                  <a:lnTo>
                    <a:pt x="5450738" y="1698269"/>
                  </a:lnTo>
                  <a:lnTo>
                    <a:pt x="5437022" y="1718614"/>
                  </a:lnTo>
                  <a:lnTo>
                    <a:pt x="5416677" y="1732330"/>
                  </a:lnTo>
                  <a:lnTo>
                    <a:pt x="5391765" y="1737360"/>
                  </a:lnTo>
                  <a:lnTo>
                    <a:pt x="64002" y="1737360"/>
                  </a:lnTo>
                  <a:lnTo>
                    <a:pt x="39089" y="1732330"/>
                  </a:lnTo>
                  <a:lnTo>
                    <a:pt x="18745" y="1718614"/>
                  </a:lnTo>
                  <a:lnTo>
                    <a:pt x="5029" y="1698269"/>
                  </a:lnTo>
                  <a:lnTo>
                    <a:pt x="0" y="1673357"/>
                  </a:lnTo>
                  <a:lnTo>
                    <a:pt x="0" y="64002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6448907" y="3800855"/>
            <a:ext cx="15093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5" b="1">
                <a:solidFill>
                  <a:srgbClr val="0E3A35"/>
                </a:solidFill>
                <a:latin typeface="Calibri"/>
                <a:cs typeface="Calibri"/>
              </a:rPr>
              <a:t>SAAS</a:t>
            </a:r>
            <a:r>
              <a:rPr dirty="0" sz="1100" spc="21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80" b="1">
                <a:solidFill>
                  <a:srgbClr val="0E3A35"/>
                </a:solidFill>
                <a:latin typeface="Calibri"/>
                <a:cs typeface="Calibri"/>
              </a:rPr>
              <a:t>REVENUE</a:t>
            </a:r>
            <a:r>
              <a:rPr dirty="0" sz="1100" spc="21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55" b="1">
                <a:solidFill>
                  <a:srgbClr val="0E3A35"/>
                </a:solidFill>
                <a:latin typeface="Calibri"/>
                <a:cs typeface="Calibri"/>
              </a:rPr>
              <a:t>LOGIC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8" name="object 5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56" name="object 56"/>
          <p:cNvSpPr txBox="1"/>
          <p:nvPr/>
        </p:nvSpPr>
        <p:spPr>
          <a:xfrm>
            <a:off x="6448907" y="4492752"/>
            <a:ext cx="4816475" cy="3581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ts val="1300"/>
              </a:lnSpc>
              <a:spcBef>
                <a:spcPts val="16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Software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+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analytics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revenue,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plus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student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distribution.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Usage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analytics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that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improve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library</a:t>
            </a:r>
            <a:r>
              <a:rPr dirty="0" sz="1100" spc="-4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outcomes.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1836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AL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U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M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AY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Dormant</a:t>
            </a:r>
            <a:r>
              <a:rPr dirty="0" spc="-85"/>
              <a:t> </a:t>
            </a:r>
            <a:r>
              <a:rPr dirty="0"/>
              <a:t>Alumni</a:t>
            </a:r>
            <a:r>
              <a:rPr dirty="0" spc="-85"/>
              <a:t> </a:t>
            </a:r>
            <a:r>
              <a:rPr dirty="0"/>
              <a:t>Become</a:t>
            </a:r>
            <a:r>
              <a:rPr dirty="0" spc="-90"/>
              <a:t> </a:t>
            </a:r>
            <a:r>
              <a:rPr dirty="0" spc="-20"/>
              <a:t>Active</a:t>
            </a:r>
            <a:r>
              <a:rPr dirty="0" spc="-85"/>
              <a:t> </a:t>
            </a:r>
            <a:r>
              <a:rPr dirty="0" spc="-10"/>
              <a:t>Opportunity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2005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Alumni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move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from</a:t>
            </a:r>
            <a:r>
              <a:rPr dirty="0" sz="1400" spc="-5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dormant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lists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to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active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opportunity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nodes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2051304"/>
            <a:ext cx="2158365" cy="1969135"/>
            <a:chOff x="432816" y="2051304"/>
            <a:chExt cx="2158365" cy="19691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2051304"/>
              <a:ext cx="2157984" cy="19690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30" h="1828800">
                  <a:moveTo>
                    <a:pt x="1953705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1764790"/>
                  </a:lnTo>
                  <a:lnTo>
                    <a:pt x="5030" y="1789706"/>
                  </a:lnTo>
                  <a:lnTo>
                    <a:pt x="18747" y="1810052"/>
                  </a:lnTo>
                  <a:lnTo>
                    <a:pt x="39093" y="1823769"/>
                  </a:lnTo>
                  <a:lnTo>
                    <a:pt x="64009" y="1828799"/>
                  </a:lnTo>
                  <a:lnTo>
                    <a:pt x="1953705" y="1828799"/>
                  </a:lnTo>
                  <a:lnTo>
                    <a:pt x="1978621" y="1823769"/>
                  </a:lnTo>
                  <a:lnTo>
                    <a:pt x="1998967" y="1810052"/>
                  </a:lnTo>
                  <a:lnTo>
                    <a:pt x="2012684" y="1789706"/>
                  </a:lnTo>
                  <a:lnTo>
                    <a:pt x="2017715" y="1764790"/>
                  </a:lnTo>
                  <a:lnTo>
                    <a:pt x="2017715" y="64009"/>
                  </a:lnTo>
                  <a:lnTo>
                    <a:pt x="2012684" y="39093"/>
                  </a:lnTo>
                  <a:lnTo>
                    <a:pt x="1998967" y="18747"/>
                  </a:lnTo>
                  <a:lnTo>
                    <a:pt x="1978621" y="5030"/>
                  </a:lnTo>
                  <a:lnTo>
                    <a:pt x="195370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30" h="1828800">
                  <a:moveTo>
                    <a:pt x="0" y="64009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9" y="0"/>
                  </a:lnTo>
                  <a:lnTo>
                    <a:pt x="1953706" y="0"/>
                  </a:lnTo>
                  <a:lnTo>
                    <a:pt x="1978621" y="5030"/>
                  </a:lnTo>
                  <a:lnTo>
                    <a:pt x="1998967" y="18747"/>
                  </a:lnTo>
                  <a:lnTo>
                    <a:pt x="2012684" y="39093"/>
                  </a:lnTo>
                  <a:lnTo>
                    <a:pt x="2017715" y="64009"/>
                  </a:lnTo>
                  <a:lnTo>
                    <a:pt x="2017715" y="1764791"/>
                  </a:lnTo>
                  <a:lnTo>
                    <a:pt x="2012684" y="1789706"/>
                  </a:lnTo>
                  <a:lnTo>
                    <a:pt x="1998967" y="1810052"/>
                  </a:lnTo>
                  <a:lnTo>
                    <a:pt x="1978621" y="1823769"/>
                  </a:lnTo>
                  <a:lnTo>
                    <a:pt x="1953706" y="1828800"/>
                  </a:lnTo>
                  <a:lnTo>
                    <a:pt x="64009" y="1828800"/>
                  </a:lnTo>
                  <a:lnTo>
                    <a:pt x="39093" y="1823769"/>
                  </a:lnTo>
                  <a:lnTo>
                    <a:pt x="18747" y="1810052"/>
                  </a:lnTo>
                  <a:lnTo>
                    <a:pt x="5030" y="1789706"/>
                  </a:lnTo>
                  <a:lnTo>
                    <a:pt x="0" y="1764791"/>
                  </a:lnTo>
                  <a:lnTo>
                    <a:pt x="0" y="6400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301465" y="2331720"/>
              <a:ext cx="421005" cy="421005"/>
            </a:xfrm>
            <a:custGeom>
              <a:avLst/>
              <a:gdLst/>
              <a:ahLst/>
              <a:cxnLst/>
              <a:rect l="l" t="t" r="r" b="b"/>
              <a:pathLst>
                <a:path w="421005" h="421005">
                  <a:moveTo>
                    <a:pt x="210312" y="0"/>
                  </a:moveTo>
                  <a:lnTo>
                    <a:pt x="162089" y="5554"/>
                  </a:lnTo>
                  <a:lnTo>
                    <a:pt x="117822" y="21376"/>
                  </a:lnTo>
                  <a:lnTo>
                    <a:pt x="78772" y="46203"/>
                  </a:lnTo>
                  <a:lnTo>
                    <a:pt x="46203" y="78772"/>
                  </a:lnTo>
                  <a:lnTo>
                    <a:pt x="21376" y="117822"/>
                  </a:lnTo>
                  <a:lnTo>
                    <a:pt x="5554" y="162089"/>
                  </a:lnTo>
                  <a:lnTo>
                    <a:pt x="0" y="210312"/>
                  </a:lnTo>
                  <a:lnTo>
                    <a:pt x="5554" y="258534"/>
                  </a:lnTo>
                  <a:lnTo>
                    <a:pt x="21376" y="302801"/>
                  </a:lnTo>
                  <a:lnTo>
                    <a:pt x="46203" y="341851"/>
                  </a:lnTo>
                  <a:lnTo>
                    <a:pt x="78772" y="374420"/>
                  </a:lnTo>
                  <a:lnTo>
                    <a:pt x="117822" y="399247"/>
                  </a:lnTo>
                  <a:lnTo>
                    <a:pt x="162089" y="415069"/>
                  </a:lnTo>
                  <a:lnTo>
                    <a:pt x="210312" y="420624"/>
                  </a:lnTo>
                  <a:lnTo>
                    <a:pt x="258534" y="415069"/>
                  </a:lnTo>
                  <a:lnTo>
                    <a:pt x="302802" y="399247"/>
                  </a:lnTo>
                  <a:lnTo>
                    <a:pt x="341851" y="374420"/>
                  </a:lnTo>
                  <a:lnTo>
                    <a:pt x="374421" y="341851"/>
                  </a:lnTo>
                  <a:lnTo>
                    <a:pt x="399247" y="302801"/>
                  </a:lnTo>
                  <a:lnTo>
                    <a:pt x="415069" y="258534"/>
                  </a:lnTo>
                  <a:lnTo>
                    <a:pt x="420624" y="210312"/>
                  </a:lnTo>
                  <a:lnTo>
                    <a:pt x="415069" y="162089"/>
                  </a:lnTo>
                  <a:lnTo>
                    <a:pt x="399247" y="117822"/>
                  </a:lnTo>
                  <a:lnTo>
                    <a:pt x="374421" y="78772"/>
                  </a:lnTo>
                  <a:lnTo>
                    <a:pt x="341851" y="46203"/>
                  </a:lnTo>
                  <a:lnTo>
                    <a:pt x="302802" y="21376"/>
                  </a:lnTo>
                  <a:lnTo>
                    <a:pt x="258534" y="5554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1457008" y="2416047"/>
            <a:ext cx="10922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42251" y="2964688"/>
            <a:ext cx="5429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Identify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06170" y="3463035"/>
            <a:ext cx="8121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0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alumni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53020" y="2914396"/>
            <a:ext cx="20955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724911" y="2051304"/>
            <a:ext cx="2158365" cy="1969135"/>
            <a:chOff x="2724911" y="2051304"/>
            <a:chExt cx="2158365" cy="196913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24911" y="2051304"/>
              <a:ext cx="2157984" cy="19690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794955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29" h="1828800">
                  <a:moveTo>
                    <a:pt x="1953705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1764790"/>
                  </a:lnTo>
                  <a:lnTo>
                    <a:pt x="5030" y="1789706"/>
                  </a:lnTo>
                  <a:lnTo>
                    <a:pt x="18747" y="1810052"/>
                  </a:lnTo>
                  <a:lnTo>
                    <a:pt x="39093" y="1823769"/>
                  </a:lnTo>
                  <a:lnTo>
                    <a:pt x="64009" y="1828799"/>
                  </a:lnTo>
                  <a:lnTo>
                    <a:pt x="1953705" y="1828799"/>
                  </a:lnTo>
                  <a:lnTo>
                    <a:pt x="1978621" y="1823769"/>
                  </a:lnTo>
                  <a:lnTo>
                    <a:pt x="1998967" y="1810052"/>
                  </a:lnTo>
                  <a:lnTo>
                    <a:pt x="2012684" y="1789706"/>
                  </a:lnTo>
                  <a:lnTo>
                    <a:pt x="2017715" y="1764790"/>
                  </a:lnTo>
                  <a:lnTo>
                    <a:pt x="2017715" y="64009"/>
                  </a:lnTo>
                  <a:lnTo>
                    <a:pt x="2012684" y="39093"/>
                  </a:lnTo>
                  <a:lnTo>
                    <a:pt x="1998967" y="18747"/>
                  </a:lnTo>
                  <a:lnTo>
                    <a:pt x="1978621" y="5030"/>
                  </a:lnTo>
                  <a:lnTo>
                    <a:pt x="195370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2794955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29" h="1828800">
                  <a:moveTo>
                    <a:pt x="0" y="64009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9" y="0"/>
                  </a:lnTo>
                  <a:lnTo>
                    <a:pt x="1953706" y="0"/>
                  </a:lnTo>
                  <a:lnTo>
                    <a:pt x="1978621" y="5030"/>
                  </a:lnTo>
                  <a:lnTo>
                    <a:pt x="1998967" y="18747"/>
                  </a:lnTo>
                  <a:lnTo>
                    <a:pt x="2012684" y="39093"/>
                  </a:lnTo>
                  <a:lnTo>
                    <a:pt x="2017715" y="64009"/>
                  </a:lnTo>
                  <a:lnTo>
                    <a:pt x="2017715" y="1764791"/>
                  </a:lnTo>
                  <a:lnTo>
                    <a:pt x="2012684" y="1789706"/>
                  </a:lnTo>
                  <a:lnTo>
                    <a:pt x="1998967" y="1810052"/>
                  </a:lnTo>
                  <a:lnTo>
                    <a:pt x="1978621" y="1823769"/>
                  </a:lnTo>
                  <a:lnTo>
                    <a:pt x="1953706" y="1828800"/>
                  </a:lnTo>
                  <a:lnTo>
                    <a:pt x="64009" y="1828800"/>
                  </a:lnTo>
                  <a:lnTo>
                    <a:pt x="39093" y="1823769"/>
                  </a:lnTo>
                  <a:lnTo>
                    <a:pt x="18747" y="1810052"/>
                  </a:lnTo>
                  <a:lnTo>
                    <a:pt x="5030" y="1789706"/>
                  </a:lnTo>
                  <a:lnTo>
                    <a:pt x="0" y="1764791"/>
                  </a:lnTo>
                  <a:lnTo>
                    <a:pt x="0" y="6400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593500" y="2331720"/>
              <a:ext cx="421005" cy="421005"/>
            </a:xfrm>
            <a:custGeom>
              <a:avLst/>
              <a:gdLst/>
              <a:ahLst/>
              <a:cxnLst/>
              <a:rect l="l" t="t" r="r" b="b"/>
              <a:pathLst>
                <a:path w="421004" h="421005">
                  <a:moveTo>
                    <a:pt x="210312" y="0"/>
                  </a:moveTo>
                  <a:lnTo>
                    <a:pt x="162089" y="5554"/>
                  </a:lnTo>
                  <a:lnTo>
                    <a:pt x="117822" y="21376"/>
                  </a:lnTo>
                  <a:lnTo>
                    <a:pt x="78772" y="46203"/>
                  </a:lnTo>
                  <a:lnTo>
                    <a:pt x="46203" y="78772"/>
                  </a:lnTo>
                  <a:lnTo>
                    <a:pt x="21376" y="117822"/>
                  </a:lnTo>
                  <a:lnTo>
                    <a:pt x="5554" y="162089"/>
                  </a:lnTo>
                  <a:lnTo>
                    <a:pt x="0" y="210312"/>
                  </a:lnTo>
                  <a:lnTo>
                    <a:pt x="5554" y="258534"/>
                  </a:lnTo>
                  <a:lnTo>
                    <a:pt x="21376" y="302801"/>
                  </a:lnTo>
                  <a:lnTo>
                    <a:pt x="46203" y="341851"/>
                  </a:lnTo>
                  <a:lnTo>
                    <a:pt x="78772" y="374420"/>
                  </a:lnTo>
                  <a:lnTo>
                    <a:pt x="117822" y="399247"/>
                  </a:lnTo>
                  <a:lnTo>
                    <a:pt x="162089" y="415069"/>
                  </a:lnTo>
                  <a:lnTo>
                    <a:pt x="210312" y="420624"/>
                  </a:lnTo>
                  <a:lnTo>
                    <a:pt x="258534" y="415069"/>
                  </a:lnTo>
                  <a:lnTo>
                    <a:pt x="302802" y="399247"/>
                  </a:lnTo>
                  <a:lnTo>
                    <a:pt x="341851" y="374420"/>
                  </a:lnTo>
                  <a:lnTo>
                    <a:pt x="374421" y="341851"/>
                  </a:lnTo>
                  <a:lnTo>
                    <a:pt x="399247" y="302801"/>
                  </a:lnTo>
                  <a:lnTo>
                    <a:pt x="415069" y="258534"/>
                  </a:lnTo>
                  <a:lnTo>
                    <a:pt x="420623" y="210312"/>
                  </a:lnTo>
                  <a:lnTo>
                    <a:pt x="415069" y="162089"/>
                  </a:lnTo>
                  <a:lnTo>
                    <a:pt x="399247" y="117822"/>
                  </a:lnTo>
                  <a:lnTo>
                    <a:pt x="374421" y="78772"/>
                  </a:lnTo>
                  <a:lnTo>
                    <a:pt x="341851" y="46203"/>
                  </a:lnTo>
                  <a:lnTo>
                    <a:pt x="302802" y="21376"/>
                  </a:lnTo>
                  <a:lnTo>
                    <a:pt x="258534" y="5554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749043" y="2416047"/>
            <a:ext cx="10922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80959" y="2964688"/>
            <a:ext cx="44894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Match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18049" y="3463035"/>
            <a:ext cx="77279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Student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needs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45055" y="2914396"/>
            <a:ext cx="20955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017008" y="2051304"/>
            <a:ext cx="2158365" cy="1969135"/>
            <a:chOff x="5017008" y="2051304"/>
            <a:chExt cx="2158365" cy="196913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17008" y="2051304"/>
              <a:ext cx="2157984" cy="196900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86990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29" h="1828800">
                  <a:moveTo>
                    <a:pt x="1953705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1764790"/>
                  </a:lnTo>
                  <a:lnTo>
                    <a:pt x="5030" y="1789706"/>
                  </a:lnTo>
                  <a:lnTo>
                    <a:pt x="18747" y="1810052"/>
                  </a:lnTo>
                  <a:lnTo>
                    <a:pt x="39093" y="1823769"/>
                  </a:lnTo>
                  <a:lnTo>
                    <a:pt x="64009" y="1828799"/>
                  </a:lnTo>
                  <a:lnTo>
                    <a:pt x="1953705" y="1828799"/>
                  </a:lnTo>
                  <a:lnTo>
                    <a:pt x="1978621" y="1823769"/>
                  </a:lnTo>
                  <a:lnTo>
                    <a:pt x="1998967" y="1810052"/>
                  </a:lnTo>
                  <a:lnTo>
                    <a:pt x="2012684" y="1789706"/>
                  </a:lnTo>
                  <a:lnTo>
                    <a:pt x="2017715" y="1764790"/>
                  </a:lnTo>
                  <a:lnTo>
                    <a:pt x="2017715" y="64009"/>
                  </a:lnTo>
                  <a:lnTo>
                    <a:pt x="2012684" y="39093"/>
                  </a:lnTo>
                  <a:lnTo>
                    <a:pt x="1998967" y="18747"/>
                  </a:lnTo>
                  <a:lnTo>
                    <a:pt x="1978621" y="5030"/>
                  </a:lnTo>
                  <a:lnTo>
                    <a:pt x="195370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086990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29" h="1828800">
                  <a:moveTo>
                    <a:pt x="0" y="64009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9" y="0"/>
                  </a:lnTo>
                  <a:lnTo>
                    <a:pt x="1953706" y="0"/>
                  </a:lnTo>
                  <a:lnTo>
                    <a:pt x="1978621" y="5030"/>
                  </a:lnTo>
                  <a:lnTo>
                    <a:pt x="1998967" y="18747"/>
                  </a:lnTo>
                  <a:lnTo>
                    <a:pt x="2012684" y="39093"/>
                  </a:lnTo>
                  <a:lnTo>
                    <a:pt x="2017715" y="64009"/>
                  </a:lnTo>
                  <a:lnTo>
                    <a:pt x="2017715" y="1764791"/>
                  </a:lnTo>
                  <a:lnTo>
                    <a:pt x="2012684" y="1789706"/>
                  </a:lnTo>
                  <a:lnTo>
                    <a:pt x="1998967" y="1810052"/>
                  </a:lnTo>
                  <a:lnTo>
                    <a:pt x="1978621" y="1823769"/>
                  </a:lnTo>
                  <a:lnTo>
                    <a:pt x="1953706" y="1828800"/>
                  </a:lnTo>
                  <a:lnTo>
                    <a:pt x="64009" y="1828800"/>
                  </a:lnTo>
                  <a:lnTo>
                    <a:pt x="39093" y="1823769"/>
                  </a:lnTo>
                  <a:lnTo>
                    <a:pt x="18747" y="1810052"/>
                  </a:lnTo>
                  <a:lnTo>
                    <a:pt x="5030" y="1789706"/>
                  </a:lnTo>
                  <a:lnTo>
                    <a:pt x="0" y="1764791"/>
                  </a:lnTo>
                  <a:lnTo>
                    <a:pt x="0" y="6400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5885535" y="2331720"/>
              <a:ext cx="421005" cy="421005"/>
            </a:xfrm>
            <a:custGeom>
              <a:avLst/>
              <a:gdLst/>
              <a:ahLst/>
              <a:cxnLst/>
              <a:rect l="l" t="t" r="r" b="b"/>
              <a:pathLst>
                <a:path w="421004" h="421005">
                  <a:moveTo>
                    <a:pt x="210312" y="0"/>
                  </a:moveTo>
                  <a:lnTo>
                    <a:pt x="162089" y="5554"/>
                  </a:lnTo>
                  <a:lnTo>
                    <a:pt x="117822" y="21376"/>
                  </a:lnTo>
                  <a:lnTo>
                    <a:pt x="78772" y="46203"/>
                  </a:lnTo>
                  <a:lnTo>
                    <a:pt x="46203" y="78772"/>
                  </a:lnTo>
                  <a:lnTo>
                    <a:pt x="21376" y="117822"/>
                  </a:lnTo>
                  <a:lnTo>
                    <a:pt x="5554" y="162089"/>
                  </a:lnTo>
                  <a:lnTo>
                    <a:pt x="0" y="210312"/>
                  </a:lnTo>
                  <a:lnTo>
                    <a:pt x="5554" y="258534"/>
                  </a:lnTo>
                  <a:lnTo>
                    <a:pt x="21376" y="302801"/>
                  </a:lnTo>
                  <a:lnTo>
                    <a:pt x="46203" y="341851"/>
                  </a:lnTo>
                  <a:lnTo>
                    <a:pt x="78772" y="374420"/>
                  </a:lnTo>
                  <a:lnTo>
                    <a:pt x="117822" y="399247"/>
                  </a:lnTo>
                  <a:lnTo>
                    <a:pt x="162089" y="415069"/>
                  </a:lnTo>
                  <a:lnTo>
                    <a:pt x="210312" y="420624"/>
                  </a:lnTo>
                  <a:lnTo>
                    <a:pt x="258534" y="415069"/>
                  </a:lnTo>
                  <a:lnTo>
                    <a:pt x="302801" y="399247"/>
                  </a:lnTo>
                  <a:lnTo>
                    <a:pt x="341851" y="374420"/>
                  </a:lnTo>
                  <a:lnTo>
                    <a:pt x="374420" y="341851"/>
                  </a:lnTo>
                  <a:lnTo>
                    <a:pt x="399247" y="302801"/>
                  </a:lnTo>
                  <a:lnTo>
                    <a:pt x="415069" y="258534"/>
                  </a:lnTo>
                  <a:lnTo>
                    <a:pt x="420624" y="210312"/>
                  </a:lnTo>
                  <a:lnTo>
                    <a:pt x="415069" y="162089"/>
                  </a:lnTo>
                  <a:lnTo>
                    <a:pt x="399247" y="117822"/>
                  </a:lnTo>
                  <a:lnTo>
                    <a:pt x="374420" y="78772"/>
                  </a:lnTo>
                  <a:lnTo>
                    <a:pt x="341851" y="46203"/>
                  </a:lnTo>
                  <a:lnTo>
                    <a:pt x="302801" y="21376"/>
                  </a:lnTo>
                  <a:lnTo>
                    <a:pt x="258534" y="5554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6041078" y="2416047"/>
            <a:ext cx="10922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50420" y="2964688"/>
            <a:ext cx="49466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Engage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36253" y="3463035"/>
            <a:ext cx="111887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Sessions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+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mentoring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37089" y="2914396"/>
            <a:ext cx="20955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309104" y="2051304"/>
            <a:ext cx="2158365" cy="1969135"/>
            <a:chOff x="7309104" y="2051304"/>
            <a:chExt cx="2158365" cy="1969135"/>
          </a:xfrm>
        </p:grpSpPr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9104" y="2051304"/>
              <a:ext cx="2157983" cy="196900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379025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29" h="1828800">
                  <a:moveTo>
                    <a:pt x="1953705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1764790"/>
                  </a:lnTo>
                  <a:lnTo>
                    <a:pt x="5030" y="1789706"/>
                  </a:lnTo>
                  <a:lnTo>
                    <a:pt x="18747" y="1810052"/>
                  </a:lnTo>
                  <a:lnTo>
                    <a:pt x="39093" y="1823769"/>
                  </a:lnTo>
                  <a:lnTo>
                    <a:pt x="64009" y="1828799"/>
                  </a:lnTo>
                  <a:lnTo>
                    <a:pt x="1953705" y="1828799"/>
                  </a:lnTo>
                  <a:lnTo>
                    <a:pt x="1978620" y="1823769"/>
                  </a:lnTo>
                  <a:lnTo>
                    <a:pt x="1998966" y="1810052"/>
                  </a:lnTo>
                  <a:lnTo>
                    <a:pt x="2012684" y="1789706"/>
                  </a:lnTo>
                  <a:lnTo>
                    <a:pt x="2017715" y="1764790"/>
                  </a:lnTo>
                  <a:lnTo>
                    <a:pt x="2017715" y="64009"/>
                  </a:lnTo>
                  <a:lnTo>
                    <a:pt x="2012684" y="39093"/>
                  </a:lnTo>
                  <a:lnTo>
                    <a:pt x="1998966" y="18747"/>
                  </a:lnTo>
                  <a:lnTo>
                    <a:pt x="1978620" y="5030"/>
                  </a:lnTo>
                  <a:lnTo>
                    <a:pt x="195370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7379025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29" h="1828800">
                  <a:moveTo>
                    <a:pt x="0" y="64009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9" y="0"/>
                  </a:lnTo>
                  <a:lnTo>
                    <a:pt x="1953706" y="0"/>
                  </a:lnTo>
                  <a:lnTo>
                    <a:pt x="1978621" y="5030"/>
                  </a:lnTo>
                  <a:lnTo>
                    <a:pt x="1998967" y="18747"/>
                  </a:lnTo>
                  <a:lnTo>
                    <a:pt x="2012684" y="39093"/>
                  </a:lnTo>
                  <a:lnTo>
                    <a:pt x="2017715" y="64009"/>
                  </a:lnTo>
                  <a:lnTo>
                    <a:pt x="2017715" y="1764791"/>
                  </a:lnTo>
                  <a:lnTo>
                    <a:pt x="2012684" y="1789706"/>
                  </a:lnTo>
                  <a:lnTo>
                    <a:pt x="1998967" y="1810052"/>
                  </a:lnTo>
                  <a:lnTo>
                    <a:pt x="1978621" y="1823769"/>
                  </a:lnTo>
                  <a:lnTo>
                    <a:pt x="1953706" y="1828800"/>
                  </a:lnTo>
                  <a:lnTo>
                    <a:pt x="64009" y="1828800"/>
                  </a:lnTo>
                  <a:lnTo>
                    <a:pt x="39093" y="1823769"/>
                  </a:lnTo>
                  <a:lnTo>
                    <a:pt x="18747" y="1810052"/>
                  </a:lnTo>
                  <a:lnTo>
                    <a:pt x="5030" y="1789706"/>
                  </a:lnTo>
                  <a:lnTo>
                    <a:pt x="0" y="1764791"/>
                  </a:lnTo>
                  <a:lnTo>
                    <a:pt x="0" y="6400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8177570" y="2331720"/>
              <a:ext cx="421005" cy="421005"/>
            </a:xfrm>
            <a:custGeom>
              <a:avLst/>
              <a:gdLst/>
              <a:ahLst/>
              <a:cxnLst/>
              <a:rect l="l" t="t" r="r" b="b"/>
              <a:pathLst>
                <a:path w="421004" h="421005">
                  <a:moveTo>
                    <a:pt x="210312" y="0"/>
                  </a:moveTo>
                  <a:lnTo>
                    <a:pt x="162089" y="5554"/>
                  </a:lnTo>
                  <a:lnTo>
                    <a:pt x="117822" y="21376"/>
                  </a:lnTo>
                  <a:lnTo>
                    <a:pt x="78772" y="46203"/>
                  </a:lnTo>
                  <a:lnTo>
                    <a:pt x="46203" y="78772"/>
                  </a:lnTo>
                  <a:lnTo>
                    <a:pt x="21376" y="117822"/>
                  </a:lnTo>
                  <a:lnTo>
                    <a:pt x="5554" y="162089"/>
                  </a:lnTo>
                  <a:lnTo>
                    <a:pt x="0" y="210312"/>
                  </a:lnTo>
                  <a:lnTo>
                    <a:pt x="5554" y="258534"/>
                  </a:lnTo>
                  <a:lnTo>
                    <a:pt x="21376" y="302801"/>
                  </a:lnTo>
                  <a:lnTo>
                    <a:pt x="46203" y="341851"/>
                  </a:lnTo>
                  <a:lnTo>
                    <a:pt x="78772" y="374420"/>
                  </a:lnTo>
                  <a:lnTo>
                    <a:pt x="117822" y="399247"/>
                  </a:lnTo>
                  <a:lnTo>
                    <a:pt x="162089" y="415069"/>
                  </a:lnTo>
                  <a:lnTo>
                    <a:pt x="210312" y="420624"/>
                  </a:lnTo>
                  <a:lnTo>
                    <a:pt x="258534" y="415069"/>
                  </a:lnTo>
                  <a:lnTo>
                    <a:pt x="302802" y="399247"/>
                  </a:lnTo>
                  <a:lnTo>
                    <a:pt x="341851" y="374420"/>
                  </a:lnTo>
                  <a:lnTo>
                    <a:pt x="374421" y="341851"/>
                  </a:lnTo>
                  <a:lnTo>
                    <a:pt x="399247" y="302801"/>
                  </a:lnTo>
                  <a:lnTo>
                    <a:pt x="415069" y="258534"/>
                  </a:lnTo>
                  <a:lnTo>
                    <a:pt x="420624" y="210312"/>
                  </a:lnTo>
                  <a:lnTo>
                    <a:pt x="415069" y="162089"/>
                  </a:lnTo>
                  <a:lnTo>
                    <a:pt x="399247" y="117822"/>
                  </a:lnTo>
                  <a:lnTo>
                    <a:pt x="374421" y="78772"/>
                  </a:lnTo>
                  <a:lnTo>
                    <a:pt x="341851" y="46203"/>
                  </a:lnTo>
                  <a:lnTo>
                    <a:pt x="302802" y="21376"/>
                  </a:lnTo>
                  <a:lnTo>
                    <a:pt x="258534" y="5554"/>
                  </a:lnTo>
                  <a:lnTo>
                    <a:pt x="21031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8333113" y="2416047"/>
            <a:ext cx="10922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115879" y="2964688"/>
            <a:ext cx="5461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Convert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937031" y="3463035"/>
            <a:ext cx="9017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Referrals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+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hiring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29125" y="2914396"/>
            <a:ext cx="20955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9601200" y="2051304"/>
            <a:ext cx="2158365" cy="1969135"/>
            <a:chOff x="9601200" y="2051304"/>
            <a:chExt cx="2158365" cy="1969135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601200" y="2051304"/>
              <a:ext cx="2157983" cy="196900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9671060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29" h="1828800">
                  <a:moveTo>
                    <a:pt x="1953705" y="0"/>
                  </a:moveTo>
                  <a:lnTo>
                    <a:pt x="64007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9"/>
                  </a:lnTo>
                  <a:lnTo>
                    <a:pt x="0" y="1764790"/>
                  </a:lnTo>
                  <a:lnTo>
                    <a:pt x="5030" y="1789706"/>
                  </a:lnTo>
                  <a:lnTo>
                    <a:pt x="18747" y="1810052"/>
                  </a:lnTo>
                  <a:lnTo>
                    <a:pt x="39093" y="1823769"/>
                  </a:lnTo>
                  <a:lnTo>
                    <a:pt x="64007" y="1828799"/>
                  </a:lnTo>
                  <a:lnTo>
                    <a:pt x="1953705" y="1828799"/>
                  </a:lnTo>
                  <a:lnTo>
                    <a:pt x="1978620" y="1823769"/>
                  </a:lnTo>
                  <a:lnTo>
                    <a:pt x="1998966" y="1810052"/>
                  </a:lnTo>
                  <a:lnTo>
                    <a:pt x="2012684" y="1789706"/>
                  </a:lnTo>
                  <a:lnTo>
                    <a:pt x="2017715" y="1764790"/>
                  </a:lnTo>
                  <a:lnTo>
                    <a:pt x="2017715" y="64009"/>
                  </a:lnTo>
                  <a:lnTo>
                    <a:pt x="2012684" y="39093"/>
                  </a:lnTo>
                  <a:lnTo>
                    <a:pt x="1998966" y="18747"/>
                  </a:lnTo>
                  <a:lnTo>
                    <a:pt x="1978620" y="5030"/>
                  </a:lnTo>
                  <a:lnTo>
                    <a:pt x="1953705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671060" y="2103120"/>
              <a:ext cx="2018030" cy="1828800"/>
            </a:xfrm>
            <a:custGeom>
              <a:avLst/>
              <a:gdLst/>
              <a:ahLst/>
              <a:cxnLst/>
              <a:rect l="l" t="t" r="r" b="b"/>
              <a:pathLst>
                <a:path w="2018029" h="1828800">
                  <a:moveTo>
                    <a:pt x="0" y="64009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9" y="0"/>
                  </a:lnTo>
                  <a:lnTo>
                    <a:pt x="1953706" y="0"/>
                  </a:lnTo>
                  <a:lnTo>
                    <a:pt x="1978621" y="5030"/>
                  </a:lnTo>
                  <a:lnTo>
                    <a:pt x="1998967" y="18747"/>
                  </a:lnTo>
                  <a:lnTo>
                    <a:pt x="2012684" y="39093"/>
                  </a:lnTo>
                  <a:lnTo>
                    <a:pt x="2017715" y="64009"/>
                  </a:lnTo>
                  <a:lnTo>
                    <a:pt x="2017715" y="1764791"/>
                  </a:lnTo>
                  <a:lnTo>
                    <a:pt x="2012684" y="1789706"/>
                  </a:lnTo>
                  <a:lnTo>
                    <a:pt x="1998967" y="1810052"/>
                  </a:lnTo>
                  <a:lnTo>
                    <a:pt x="1978621" y="1823769"/>
                  </a:lnTo>
                  <a:lnTo>
                    <a:pt x="1953706" y="1828800"/>
                  </a:lnTo>
                  <a:lnTo>
                    <a:pt x="64009" y="1828800"/>
                  </a:lnTo>
                  <a:lnTo>
                    <a:pt x="39093" y="1823769"/>
                  </a:lnTo>
                  <a:lnTo>
                    <a:pt x="18747" y="1810052"/>
                  </a:lnTo>
                  <a:lnTo>
                    <a:pt x="5030" y="1789706"/>
                  </a:lnTo>
                  <a:lnTo>
                    <a:pt x="0" y="1764791"/>
                  </a:lnTo>
                  <a:lnTo>
                    <a:pt x="0" y="64009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10469605" y="2331720"/>
              <a:ext cx="421005" cy="421005"/>
            </a:xfrm>
            <a:custGeom>
              <a:avLst/>
              <a:gdLst/>
              <a:ahLst/>
              <a:cxnLst/>
              <a:rect l="l" t="t" r="r" b="b"/>
              <a:pathLst>
                <a:path w="421004" h="421005">
                  <a:moveTo>
                    <a:pt x="210311" y="0"/>
                  </a:moveTo>
                  <a:lnTo>
                    <a:pt x="162089" y="5554"/>
                  </a:lnTo>
                  <a:lnTo>
                    <a:pt x="117822" y="21376"/>
                  </a:lnTo>
                  <a:lnTo>
                    <a:pt x="78772" y="46203"/>
                  </a:lnTo>
                  <a:lnTo>
                    <a:pt x="46203" y="78772"/>
                  </a:lnTo>
                  <a:lnTo>
                    <a:pt x="21376" y="117822"/>
                  </a:lnTo>
                  <a:lnTo>
                    <a:pt x="5554" y="162089"/>
                  </a:lnTo>
                  <a:lnTo>
                    <a:pt x="0" y="210312"/>
                  </a:lnTo>
                  <a:lnTo>
                    <a:pt x="5554" y="258534"/>
                  </a:lnTo>
                  <a:lnTo>
                    <a:pt x="21376" y="302801"/>
                  </a:lnTo>
                  <a:lnTo>
                    <a:pt x="46203" y="341851"/>
                  </a:lnTo>
                  <a:lnTo>
                    <a:pt x="78772" y="374420"/>
                  </a:lnTo>
                  <a:lnTo>
                    <a:pt x="117822" y="399247"/>
                  </a:lnTo>
                  <a:lnTo>
                    <a:pt x="162089" y="415069"/>
                  </a:lnTo>
                  <a:lnTo>
                    <a:pt x="210311" y="420624"/>
                  </a:lnTo>
                  <a:lnTo>
                    <a:pt x="258534" y="415069"/>
                  </a:lnTo>
                  <a:lnTo>
                    <a:pt x="302802" y="399247"/>
                  </a:lnTo>
                  <a:lnTo>
                    <a:pt x="341851" y="374420"/>
                  </a:lnTo>
                  <a:lnTo>
                    <a:pt x="374421" y="341851"/>
                  </a:lnTo>
                  <a:lnTo>
                    <a:pt x="399247" y="302801"/>
                  </a:lnTo>
                  <a:lnTo>
                    <a:pt x="415069" y="258534"/>
                  </a:lnTo>
                  <a:lnTo>
                    <a:pt x="420623" y="210312"/>
                  </a:lnTo>
                  <a:lnTo>
                    <a:pt x="415069" y="162089"/>
                  </a:lnTo>
                  <a:lnTo>
                    <a:pt x="399247" y="117822"/>
                  </a:lnTo>
                  <a:lnTo>
                    <a:pt x="374421" y="78772"/>
                  </a:lnTo>
                  <a:lnTo>
                    <a:pt x="341851" y="46203"/>
                  </a:lnTo>
                  <a:lnTo>
                    <a:pt x="302802" y="21376"/>
                  </a:lnTo>
                  <a:lnTo>
                    <a:pt x="258534" y="5554"/>
                  </a:lnTo>
                  <a:lnTo>
                    <a:pt x="210311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10625149" y="2416047"/>
            <a:ext cx="10922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303680" y="2964688"/>
            <a:ext cx="75628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Compound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111591" y="3463035"/>
            <a:ext cx="113728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Institution</a:t>
            </a:r>
            <a:r>
              <a:rPr dirty="0" sz="1000" spc="-5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reputation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432816" y="4383023"/>
            <a:ext cx="11326495" cy="917575"/>
            <a:chOff x="432816" y="4383023"/>
            <a:chExt cx="11326495" cy="917575"/>
          </a:xfrm>
        </p:grpSpPr>
        <p:pic>
          <p:nvPicPr>
            <p:cNvPr id="50" name="object 5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2816" y="4383023"/>
              <a:ext cx="11326368" cy="917447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502920" y="4434839"/>
              <a:ext cx="11186160" cy="777240"/>
            </a:xfrm>
            <a:custGeom>
              <a:avLst/>
              <a:gdLst/>
              <a:ahLst/>
              <a:cxnLst/>
              <a:rect l="l" t="t" r="r" b="b"/>
              <a:pathLst>
                <a:path w="11186160" h="777239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713237"/>
                  </a:lnTo>
                  <a:lnTo>
                    <a:pt x="5029" y="738149"/>
                  </a:lnTo>
                  <a:lnTo>
                    <a:pt x="18746" y="758494"/>
                  </a:lnTo>
                  <a:lnTo>
                    <a:pt x="39090" y="772210"/>
                  </a:lnTo>
                  <a:lnTo>
                    <a:pt x="64003" y="777240"/>
                  </a:lnTo>
                  <a:lnTo>
                    <a:pt x="11121852" y="777240"/>
                  </a:lnTo>
                  <a:lnTo>
                    <a:pt x="11146765" y="772210"/>
                  </a:lnTo>
                  <a:lnTo>
                    <a:pt x="11167109" y="758494"/>
                  </a:lnTo>
                  <a:lnTo>
                    <a:pt x="11180825" y="738149"/>
                  </a:lnTo>
                  <a:lnTo>
                    <a:pt x="11185855" y="713237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502920" y="4434839"/>
              <a:ext cx="11186160" cy="777240"/>
            </a:xfrm>
            <a:custGeom>
              <a:avLst/>
              <a:gdLst/>
              <a:ahLst/>
              <a:cxnLst/>
              <a:rect l="l" t="t" r="r" b="b"/>
              <a:pathLst>
                <a:path w="11186160" h="777239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713236"/>
                  </a:lnTo>
                  <a:lnTo>
                    <a:pt x="11180825" y="738149"/>
                  </a:lnTo>
                  <a:lnTo>
                    <a:pt x="11167109" y="758493"/>
                  </a:lnTo>
                  <a:lnTo>
                    <a:pt x="11146765" y="772210"/>
                  </a:lnTo>
                  <a:lnTo>
                    <a:pt x="11121852" y="777240"/>
                  </a:lnTo>
                  <a:lnTo>
                    <a:pt x="64003" y="777240"/>
                  </a:lnTo>
                  <a:lnTo>
                    <a:pt x="39090" y="772210"/>
                  </a:lnTo>
                  <a:lnTo>
                    <a:pt x="18746" y="758493"/>
                  </a:lnTo>
                  <a:lnTo>
                    <a:pt x="5029" y="738149"/>
                  </a:lnTo>
                  <a:lnTo>
                    <a:pt x="0" y="71323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718819" y="4705604"/>
            <a:ext cx="85985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Monetization</a:t>
            </a:r>
            <a:r>
              <a:rPr dirty="0" sz="1200" spc="-2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path:</a:t>
            </a: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free</a:t>
            </a: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alumni</a:t>
            </a:r>
            <a:r>
              <a:rPr dirty="0" sz="12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access</a:t>
            </a:r>
            <a:r>
              <a:rPr dirty="0" sz="1200" spc="-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→</a:t>
            </a:r>
            <a:r>
              <a:rPr dirty="0" sz="12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paid</a:t>
            </a:r>
            <a:r>
              <a:rPr dirty="0" sz="1200" spc="-2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workshops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→</a:t>
            </a:r>
            <a:r>
              <a:rPr dirty="0" sz="12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institution</a:t>
            </a:r>
            <a:r>
              <a:rPr dirty="0" sz="12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alumni</a:t>
            </a:r>
            <a:r>
              <a:rPr dirty="0" sz="12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engagement</a:t>
            </a:r>
            <a:r>
              <a:rPr dirty="0" sz="12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dashboards</a:t>
            </a: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→</a:t>
            </a: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 recruiter</a:t>
            </a:r>
            <a:r>
              <a:rPr dirty="0" sz="1200" spc="-2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0E3A35"/>
                </a:solidFill>
                <a:latin typeface="Calibri"/>
                <a:cs typeface="Calibri"/>
              </a:rPr>
              <a:t>/</a:t>
            </a:r>
            <a:r>
              <a:rPr dirty="0" sz="12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referral</a:t>
            </a:r>
            <a:r>
              <a:rPr dirty="0" sz="12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0E3A35"/>
                </a:solidFill>
                <a:latin typeface="Calibri"/>
                <a:cs typeface="Calibri"/>
              </a:rPr>
              <a:t>partnerships.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4" name="object 5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5" name="object 5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44335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RE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CRU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TE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R</a:t>
            </a:r>
            <a:r>
              <a:rPr dirty="0" sz="1100" spc="409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V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U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Verified</a:t>
            </a:r>
            <a:r>
              <a:rPr dirty="0" spc="-90"/>
              <a:t> </a:t>
            </a:r>
            <a:r>
              <a:rPr dirty="0"/>
              <a:t>Evidence</a:t>
            </a:r>
            <a:r>
              <a:rPr dirty="0" spc="-95"/>
              <a:t> </a:t>
            </a:r>
            <a:r>
              <a:rPr dirty="0"/>
              <a:t>Beats</a:t>
            </a:r>
            <a:r>
              <a:rPr dirty="0" spc="-95"/>
              <a:t> </a:t>
            </a:r>
            <a:r>
              <a:rPr dirty="0"/>
              <a:t>Resume</a:t>
            </a:r>
            <a:r>
              <a:rPr dirty="0" spc="-90"/>
              <a:t> </a:t>
            </a:r>
            <a:r>
              <a:rPr dirty="0" spc="-10"/>
              <a:t>Keywords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3402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Recruiters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get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evidence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of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contribution,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not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just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resume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claims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98157" y="1824037"/>
          <a:ext cx="11271885" cy="2651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593080"/>
                <a:gridCol w="5593080"/>
              </a:tblGrid>
              <a:tr h="5302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Traditional</a:t>
                      </a:r>
                      <a:r>
                        <a:rPr dirty="0" sz="1300" spc="-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screening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5176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9C4B3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95"/>
                        </a:spcBef>
                      </a:pPr>
                      <a:r>
                        <a:rPr dirty="0" sz="13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Certa</a:t>
                      </a:r>
                      <a:r>
                        <a:rPr dirty="0" sz="1300" spc="-4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verified</a:t>
                      </a:r>
                      <a:r>
                        <a:rPr dirty="0" sz="1300" spc="-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talent</a:t>
                      </a:r>
                      <a:r>
                        <a:rPr dirty="0" sz="1300" spc="-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graph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5176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Resume</a:t>
                      </a:r>
                      <a:r>
                        <a:rPr dirty="0" sz="1200" spc="-6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keywords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12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F3E3E0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dirty="0" sz="1200" spc="-1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Verified</a:t>
                      </a:r>
                      <a:r>
                        <a:rPr dirty="0" sz="1200" spc="-25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contribution</a:t>
                      </a:r>
                      <a:r>
                        <a:rPr dirty="0" sz="1200" spc="-25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score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12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DCEEE9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College</a:t>
                      </a:r>
                      <a:r>
                        <a:rPr dirty="0" sz="1200" spc="-5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brand</a:t>
                      </a:r>
                      <a:r>
                        <a:rPr dirty="0" sz="1200" spc="-5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proxies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12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Skill</a:t>
                      </a:r>
                      <a:r>
                        <a:rPr dirty="0" sz="1200" spc="-25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evidence</a:t>
                      </a:r>
                      <a:r>
                        <a:rPr dirty="0" sz="1200" spc="-35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from</a:t>
                      </a:r>
                      <a:r>
                        <a:rPr dirty="0" sz="1200" spc="-25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projects</a:t>
                      </a:r>
                      <a:r>
                        <a:rPr dirty="0" sz="1200" spc="-3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200" spc="-25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resources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12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Limited</a:t>
                      </a:r>
                      <a:r>
                        <a:rPr dirty="0" sz="1200" spc="-4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work</a:t>
                      </a:r>
                      <a:r>
                        <a:rPr dirty="0" sz="1200" spc="-3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samples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12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F3E3E0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Mentor</a:t>
                      </a:r>
                      <a:r>
                        <a:rPr dirty="0" sz="1200" spc="-25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and</a:t>
                      </a:r>
                      <a:r>
                        <a:rPr dirty="0" sz="1200" spc="-15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peer</a:t>
                      </a:r>
                      <a:r>
                        <a:rPr dirty="0" sz="1200" spc="-2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validation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12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DCEEE9"/>
                    </a:solidFill>
                  </a:tcPr>
                </a:tc>
              </a:tr>
              <a:tr h="5302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r>
                        <a:rPr dirty="0" sz="12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verification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12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270"/>
                        </a:spcBef>
                      </a:pP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Campus</a:t>
                      </a:r>
                      <a:r>
                        <a:rPr dirty="0" sz="1200" spc="-2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context</a:t>
                      </a:r>
                      <a:r>
                        <a:rPr dirty="0" sz="1200" spc="-2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1200" spc="-1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activity</a:t>
                      </a:r>
                      <a:r>
                        <a:rPr dirty="0" sz="1200" spc="-2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history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612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432816" y="4748783"/>
            <a:ext cx="3746500" cy="1191895"/>
            <a:chOff x="432816" y="4748783"/>
            <a:chExt cx="3746500" cy="119189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4748783"/>
              <a:ext cx="3745991" cy="119176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2920" y="4800599"/>
              <a:ext cx="3606800" cy="1051560"/>
            </a:xfrm>
            <a:custGeom>
              <a:avLst/>
              <a:gdLst/>
              <a:ahLst/>
              <a:cxnLst/>
              <a:rect l="l" t="t" r="r" b="b"/>
              <a:pathLst>
                <a:path w="3606800" h="1051560">
                  <a:moveTo>
                    <a:pt x="3542689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987551"/>
                  </a:lnTo>
                  <a:lnTo>
                    <a:pt x="5030" y="1012466"/>
                  </a:lnTo>
                  <a:lnTo>
                    <a:pt x="18747" y="1032812"/>
                  </a:lnTo>
                  <a:lnTo>
                    <a:pt x="39093" y="1046529"/>
                  </a:lnTo>
                  <a:lnTo>
                    <a:pt x="64008" y="1051559"/>
                  </a:lnTo>
                  <a:lnTo>
                    <a:pt x="3542689" y="1051559"/>
                  </a:lnTo>
                  <a:lnTo>
                    <a:pt x="3567604" y="1046529"/>
                  </a:lnTo>
                  <a:lnTo>
                    <a:pt x="3587950" y="1032812"/>
                  </a:lnTo>
                  <a:lnTo>
                    <a:pt x="3601668" y="1012466"/>
                  </a:lnTo>
                  <a:lnTo>
                    <a:pt x="3606698" y="987551"/>
                  </a:lnTo>
                  <a:lnTo>
                    <a:pt x="3606698" y="64007"/>
                  </a:lnTo>
                  <a:lnTo>
                    <a:pt x="3601668" y="39093"/>
                  </a:lnTo>
                  <a:lnTo>
                    <a:pt x="3587950" y="18747"/>
                  </a:lnTo>
                  <a:lnTo>
                    <a:pt x="3567604" y="5030"/>
                  </a:lnTo>
                  <a:lnTo>
                    <a:pt x="354268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02920" y="4800599"/>
              <a:ext cx="3606800" cy="1051560"/>
            </a:xfrm>
            <a:custGeom>
              <a:avLst/>
              <a:gdLst/>
              <a:ahLst/>
              <a:cxnLst/>
              <a:rect l="l" t="t" r="r" b="b"/>
              <a:pathLst>
                <a:path w="3606800" h="10515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3542689" y="0"/>
                  </a:lnTo>
                  <a:lnTo>
                    <a:pt x="3567604" y="5030"/>
                  </a:lnTo>
                  <a:lnTo>
                    <a:pt x="3587950" y="18747"/>
                  </a:lnTo>
                  <a:lnTo>
                    <a:pt x="3601667" y="39093"/>
                  </a:lnTo>
                  <a:lnTo>
                    <a:pt x="3606698" y="64008"/>
                  </a:lnTo>
                  <a:lnTo>
                    <a:pt x="3606698" y="987551"/>
                  </a:lnTo>
                  <a:lnTo>
                    <a:pt x="3601667" y="1012466"/>
                  </a:lnTo>
                  <a:lnTo>
                    <a:pt x="3587950" y="1032812"/>
                  </a:lnTo>
                  <a:lnTo>
                    <a:pt x="3567604" y="1046529"/>
                  </a:lnTo>
                  <a:lnTo>
                    <a:pt x="3542689" y="1051560"/>
                  </a:lnTo>
                  <a:lnTo>
                    <a:pt x="64008" y="1051560"/>
                  </a:lnTo>
                  <a:lnTo>
                    <a:pt x="39093" y="1046529"/>
                  </a:lnTo>
                  <a:lnTo>
                    <a:pt x="18747" y="1032812"/>
                  </a:lnTo>
                  <a:lnTo>
                    <a:pt x="5030" y="1012466"/>
                  </a:lnTo>
                  <a:lnTo>
                    <a:pt x="0" y="98755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73100" y="4968240"/>
            <a:ext cx="2724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B4862A"/>
                </a:solidFill>
                <a:latin typeface="Calibri"/>
                <a:cs typeface="Calibri"/>
              </a:rPr>
              <a:t>B2B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3100" y="5407152"/>
            <a:ext cx="18802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Job 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postings,</a:t>
            </a:r>
            <a:r>
              <a:rPr dirty="0" sz="110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campus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0E3A35"/>
                </a:solidFill>
                <a:latin typeface="Calibri"/>
                <a:cs typeface="Calibri"/>
              </a:rPr>
              <a:t>+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35">
                <a:solidFill>
                  <a:srgbClr val="0E3A35"/>
                </a:solidFill>
                <a:latin typeface="Calibri"/>
                <a:cs typeface="Calibri"/>
              </a:rPr>
              <a:t>role-</a:t>
            </a: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based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21479" y="4748783"/>
            <a:ext cx="3746500" cy="1191895"/>
            <a:chOff x="4221479" y="4748783"/>
            <a:chExt cx="3746500" cy="119189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1479" y="4748783"/>
              <a:ext cx="3745991" cy="119176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292498" y="4800599"/>
              <a:ext cx="3606800" cy="1051560"/>
            </a:xfrm>
            <a:custGeom>
              <a:avLst/>
              <a:gdLst/>
              <a:ahLst/>
              <a:cxnLst/>
              <a:rect l="l" t="t" r="r" b="b"/>
              <a:pathLst>
                <a:path w="3606800" h="1051560">
                  <a:moveTo>
                    <a:pt x="3542689" y="0"/>
                  </a:moveTo>
                  <a:lnTo>
                    <a:pt x="64007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987551"/>
                  </a:lnTo>
                  <a:lnTo>
                    <a:pt x="5030" y="1012466"/>
                  </a:lnTo>
                  <a:lnTo>
                    <a:pt x="18747" y="1032812"/>
                  </a:lnTo>
                  <a:lnTo>
                    <a:pt x="39093" y="1046529"/>
                  </a:lnTo>
                  <a:lnTo>
                    <a:pt x="64007" y="1051559"/>
                  </a:lnTo>
                  <a:lnTo>
                    <a:pt x="3542689" y="1051559"/>
                  </a:lnTo>
                  <a:lnTo>
                    <a:pt x="3567603" y="1046529"/>
                  </a:lnTo>
                  <a:lnTo>
                    <a:pt x="3587949" y="1032812"/>
                  </a:lnTo>
                  <a:lnTo>
                    <a:pt x="3601667" y="1012466"/>
                  </a:lnTo>
                  <a:lnTo>
                    <a:pt x="3606697" y="987551"/>
                  </a:lnTo>
                  <a:lnTo>
                    <a:pt x="3606697" y="64007"/>
                  </a:lnTo>
                  <a:lnTo>
                    <a:pt x="3601667" y="39093"/>
                  </a:lnTo>
                  <a:lnTo>
                    <a:pt x="3587949" y="18747"/>
                  </a:lnTo>
                  <a:lnTo>
                    <a:pt x="3567603" y="5030"/>
                  </a:lnTo>
                  <a:lnTo>
                    <a:pt x="354268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292498" y="4800599"/>
              <a:ext cx="3606800" cy="1051560"/>
            </a:xfrm>
            <a:custGeom>
              <a:avLst/>
              <a:gdLst/>
              <a:ahLst/>
              <a:cxnLst/>
              <a:rect l="l" t="t" r="r" b="b"/>
              <a:pathLst>
                <a:path w="3606800" h="10515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3542689" y="0"/>
                  </a:lnTo>
                  <a:lnTo>
                    <a:pt x="3567604" y="5030"/>
                  </a:lnTo>
                  <a:lnTo>
                    <a:pt x="3587950" y="18747"/>
                  </a:lnTo>
                  <a:lnTo>
                    <a:pt x="3601667" y="39093"/>
                  </a:lnTo>
                  <a:lnTo>
                    <a:pt x="3606698" y="64008"/>
                  </a:lnTo>
                  <a:lnTo>
                    <a:pt x="3606698" y="987551"/>
                  </a:lnTo>
                  <a:lnTo>
                    <a:pt x="3601667" y="1012466"/>
                  </a:lnTo>
                  <a:lnTo>
                    <a:pt x="3587950" y="1032812"/>
                  </a:lnTo>
                  <a:lnTo>
                    <a:pt x="3567604" y="1046529"/>
                  </a:lnTo>
                  <a:lnTo>
                    <a:pt x="3542689" y="1051560"/>
                  </a:lnTo>
                  <a:lnTo>
                    <a:pt x="64008" y="1051560"/>
                  </a:lnTo>
                  <a:lnTo>
                    <a:pt x="39093" y="1046529"/>
                  </a:lnTo>
                  <a:lnTo>
                    <a:pt x="18747" y="1032812"/>
                  </a:lnTo>
                  <a:lnTo>
                    <a:pt x="5030" y="1012466"/>
                  </a:lnTo>
                  <a:lnTo>
                    <a:pt x="0" y="98755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4462678" y="4968240"/>
            <a:ext cx="50419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40" b="1">
                <a:solidFill>
                  <a:srgbClr val="B4862A"/>
                </a:solidFill>
                <a:latin typeface="Calibri"/>
                <a:cs typeface="Calibri"/>
              </a:rPr>
              <a:t>ACCESS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62678" y="5407152"/>
            <a:ext cx="22834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Verified</a:t>
            </a:r>
            <a:r>
              <a:rPr dirty="0" sz="11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talent</a:t>
            </a:r>
            <a:r>
              <a:rPr dirty="0" sz="1100" spc="1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pool,</a:t>
            </a:r>
            <a:r>
              <a:rPr dirty="0" sz="1100" spc="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subscription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0E3A35"/>
                </a:solidFill>
                <a:latin typeface="Calibri"/>
                <a:cs typeface="Calibri"/>
              </a:rPr>
              <a:t>/</a:t>
            </a:r>
            <a:r>
              <a:rPr dirty="0" sz="1100" spc="-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license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8013192" y="4748783"/>
            <a:ext cx="3746500" cy="1191895"/>
            <a:chOff x="8013192" y="4748783"/>
            <a:chExt cx="3746500" cy="119189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3192" y="4748783"/>
              <a:ext cx="3745992" cy="1191768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8082077" y="4800599"/>
              <a:ext cx="3606800" cy="1051560"/>
            </a:xfrm>
            <a:custGeom>
              <a:avLst/>
              <a:gdLst/>
              <a:ahLst/>
              <a:cxnLst/>
              <a:rect l="l" t="t" r="r" b="b"/>
              <a:pathLst>
                <a:path w="3606800" h="1051560">
                  <a:moveTo>
                    <a:pt x="3542689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987551"/>
                  </a:lnTo>
                  <a:lnTo>
                    <a:pt x="5030" y="1012466"/>
                  </a:lnTo>
                  <a:lnTo>
                    <a:pt x="18747" y="1032812"/>
                  </a:lnTo>
                  <a:lnTo>
                    <a:pt x="39093" y="1046529"/>
                  </a:lnTo>
                  <a:lnTo>
                    <a:pt x="64009" y="1051559"/>
                  </a:lnTo>
                  <a:lnTo>
                    <a:pt x="3542689" y="1051559"/>
                  </a:lnTo>
                  <a:lnTo>
                    <a:pt x="3567604" y="1046529"/>
                  </a:lnTo>
                  <a:lnTo>
                    <a:pt x="3587950" y="1032812"/>
                  </a:lnTo>
                  <a:lnTo>
                    <a:pt x="3601668" y="1012466"/>
                  </a:lnTo>
                  <a:lnTo>
                    <a:pt x="3606698" y="987551"/>
                  </a:lnTo>
                  <a:lnTo>
                    <a:pt x="3606698" y="64007"/>
                  </a:lnTo>
                  <a:lnTo>
                    <a:pt x="3601668" y="39093"/>
                  </a:lnTo>
                  <a:lnTo>
                    <a:pt x="3587950" y="18747"/>
                  </a:lnTo>
                  <a:lnTo>
                    <a:pt x="3567604" y="5030"/>
                  </a:lnTo>
                  <a:lnTo>
                    <a:pt x="354268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082077" y="4800599"/>
              <a:ext cx="3606800" cy="1051560"/>
            </a:xfrm>
            <a:custGeom>
              <a:avLst/>
              <a:gdLst/>
              <a:ahLst/>
              <a:cxnLst/>
              <a:rect l="l" t="t" r="r" b="b"/>
              <a:pathLst>
                <a:path w="3606800" h="105156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3542689" y="0"/>
                  </a:lnTo>
                  <a:lnTo>
                    <a:pt x="3567604" y="5030"/>
                  </a:lnTo>
                  <a:lnTo>
                    <a:pt x="3587950" y="18747"/>
                  </a:lnTo>
                  <a:lnTo>
                    <a:pt x="3601667" y="39093"/>
                  </a:lnTo>
                  <a:lnTo>
                    <a:pt x="3606698" y="64008"/>
                  </a:lnTo>
                  <a:lnTo>
                    <a:pt x="3606698" y="987551"/>
                  </a:lnTo>
                  <a:lnTo>
                    <a:pt x="3601667" y="1012466"/>
                  </a:lnTo>
                  <a:lnTo>
                    <a:pt x="3587950" y="1032812"/>
                  </a:lnTo>
                  <a:lnTo>
                    <a:pt x="3567604" y="1046529"/>
                  </a:lnTo>
                  <a:lnTo>
                    <a:pt x="3542689" y="1051560"/>
                  </a:lnTo>
                  <a:lnTo>
                    <a:pt x="64008" y="1051560"/>
                  </a:lnTo>
                  <a:lnTo>
                    <a:pt x="39093" y="1046529"/>
                  </a:lnTo>
                  <a:lnTo>
                    <a:pt x="18747" y="1032812"/>
                  </a:lnTo>
                  <a:lnTo>
                    <a:pt x="5030" y="1012466"/>
                  </a:lnTo>
                  <a:lnTo>
                    <a:pt x="0" y="98755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8252256" y="4968240"/>
            <a:ext cx="5969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 b="1">
                <a:solidFill>
                  <a:srgbClr val="B4862A"/>
                </a:solidFill>
                <a:latin typeface="Calibri"/>
                <a:cs typeface="Calibri"/>
              </a:rPr>
              <a:t>SUCCESS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3" name="object 23"/>
          <p:cNvSpPr txBox="1"/>
          <p:nvPr/>
        </p:nvSpPr>
        <p:spPr>
          <a:xfrm>
            <a:off x="8252256" y="5407152"/>
            <a:ext cx="20707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Referrals</a:t>
            </a:r>
            <a:r>
              <a:rPr dirty="0" sz="1100" spc="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0E3A35"/>
                </a:solidFill>
                <a:latin typeface="Calibri"/>
                <a:cs typeface="Calibri"/>
              </a:rPr>
              <a:t>/</a:t>
            </a:r>
            <a:r>
              <a:rPr dirty="0" sz="1100" spc="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hiring,</a:t>
            </a:r>
            <a:r>
              <a:rPr dirty="0" sz="1100" spc="2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35">
                <a:solidFill>
                  <a:srgbClr val="0E3A35"/>
                </a:solidFill>
                <a:latin typeface="Calibri"/>
                <a:cs typeface="Calibri"/>
              </a:rPr>
              <a:t>performance-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linked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7188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0" b="1">
                <a:solidFill>
                  <a:srgbClr val="B4862A"/>
                </a:solidFill>
                <a:latin typeface="Calibri"/>
                <a:cs typeface="Calibri"/>
              </a:rPr>
              <a:t>AI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AY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AI</a:t>
            </a:r>
            <a:r>
              <a:rPr dirty="0" spc="-85"/>
              <a:t> </a:t>
            </a:r>
            <a:r>
              <a:rPr dirty="0" spc="-25"/>
              <a:t>Powered</a:t>
            </a:r>
            <a:r>
              <a:rPr dirty="0" spc="-80"/>
              <a:t> </a:t>
            </a:r>
            <a:r>
              <a:rPr dirty="0"/>
              <a:t>by</a:t>
            </a:r>
            <a:r>
              <a:rPr dirty="0" spc="-80"/>
              <a:t> </a:t>
            </a:r>
            <a:r>
              <a:rPr dirty="0" spc="-25"/>
              <a:t>Verified</a:t>
            </a:r>
            <a:r>
              <a:rPr dirty="0" spc="-80"/>
              <a:t> </a:t>
            </a:r>
            <a:r>
              <a:rPr dirty="0"/>
              <a:t>Academic</a:t>
            </a:r>
            <a:r>
              <a:rPr dirty="0" spc="-80"/>
              <a:t> </a:t>
            </a:r>
            <a:r>
              <a:rPr dirty="0" spc="-10"/>
              <a:t>Context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0285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AI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becomes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valuable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because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it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is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grounded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in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verified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academic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context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822704"/>
            <a:ext cx="2834640" cy="1054735"/>
            <a:chOff x="432816" y="1822704"/>
            <a:chExt cx="2834640" cy="10547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822704"/>
              <a:ext cx="2834640" cy="10546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74520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2629585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850391"/>
                  </a:lnTo>
                  <a:lnTo>
                    <a:pt x="5030" y="875306"/>
                  </a:lnTo>
                  <a:lnTo>
                    <a:pt x="18747" y="895652"/>
                  </a:lnTo>
                  <a:lnTo>
                    <a:pt x="39093" y="909369"/>
                  </a:lnTo>
                  <a:lnTo>
                    <a:pt x="64008" y="914400"/>
                  </a:lnTo>
                  <a:lnTo>
                    <a:pt x="2629585" y="914400"/>
                  </a:lnTo>
                  <a:lnTo>
                    <a:pt x="2654500" y="909369"/>
                  </a:lnTo>
                  <a:lnTo>
                    <a:pt x="2674846" y="895652"/>
                  </a:lnTo>
                  <a:lnTo>
                    <a:pt x="2688563" y="875306"/>
                  </a:lnTo>
                  <a:lnTo>
                    <a:pt x="2693593" y="850391"/>
                  </a:lnTo>
                  <a:lnTo>
                    <a:pt x="2693593" y="64007"/>
                  </a:lnTo>
                  <a:lnTo>
                    <a:pt x="2688563" y="39093"/>
                  </a:lnTo>
                  <a:lnTo>
                    <a:pt x="2674846" y="18747"/>
                  </a:lnTo>
                  <a:lnTo>
                    <a:pt x="2654500" y="5030"/>
                  </a:lnTo>
                  <a:lnTo>
                    <a:pt x="262958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74520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629586" y="0"/>
                  </a:lnTo>
                  <a:lnTo>
                    <a:pt x="2654500" y="5030"/>
                  </a:lnTo>
                  <a:lnTo>
                    <a:pt x="2674846" y="18747"/>
                  </a:lnTo>
                  <a:lnTo>
                    <a:pt x="2688564" y="39093"/>
                  </a:lnTo>
                  <a:lnTo>
                    <a:pt x="2693594" y="64008"/>
                  </a:lnTo>
                  <a:lnTo>
                    <a:pt x="2693594" y="850391"/>
                  </a:lnTo>
                  <a:lnTo>
                    <a:pt x="2688564" y="875306"/>
                  </a:lnTo>
                  <a:lnTo>
                    <a:pt x="2674846" y="895652"/>
                  </a:lnTo>
                  <a:lnTo>
                    <a:pt x="2654500" y="909369"/>
                  </a:lnTo>
                  <a:lnTo>
                    <a:pt x="2629586" y="914400"/>
                  </a:lnTo>
                  <a:lnTo>
                    <a:pt x="64008" y="914400"/>
                  </a:lnTo>
                  <a:lnTo>
                    <a:pt x="39093" y="909369"/>
                  </a:lnTo>
                  <a:lnTo>
                    <a:pt x="18747" y="895652"/>
                  </a:lnTo>
                  <a:lnTo>
                    <a:pt x="5030" y="875306"/>
                  </a:lnTo>
                  <a:lnTo>
                    <a:pt x="0" y="85039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40080" y="2176272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155448" y="0"/>
                  </a:moveTo>
                  <a:lnTo>
                    <a:pt x="106314" y="7924"/>
                  </a:lnTo>
                  <a:lnTo>
                    <a:pt x="63642" y="29992"/>
                  </a:lnTo>
                  <a:lnTo>
                    <a:pt x="29992" y="63642"/>
                  </a:lnTo>
                  <a:lnTo>
                    <a:pt x="7924" y="106314"/>
                  </a:lnTo>
                  <a:lnTo>
                    <a:pt x="0" y="155448"/>
                  </a:lnTo>
                  <a:lnTo>
                    <a:pt x="7924" y="204581"/>
                  </a:lnTo>
                  <a:lnTo>
                    <a:pt x="29992" y="247253"/>
                  </a:lnTo>
                  <a:lnTo>
                    <a:pt x="63642" y="280903"/>
                  </a:lnTo>
                  <a:lnTo>
                    <a:pt x="106314" y="302971"/>
                  </a:lnTo>
                  <a:lnTo>
                    <a:pt x="155448" y="310895"/>
                  </a:lnTo>
                  <a:lnTo>
                    <a:pt x="204581" y="302971"/>
                  </a:lnTo>
                  <a:lnTo>
                    <a:pt x="247253" y="280903"/>
                  </a:lnTo>
                  <a:lnTo>
                    <a:pt x="280903" y="247253"/>
                  </a:lnTo>
                  <a:lnTo>
                    <a:pt x="302971" y="204581"/>
                  </a:lnTo>
                  <a:lnTo>
                    <a:pt x="310895" y="155448"/>
                  </a:lnTo>
                  <a:lnTo>
                    <a:pt x="302971" y="106314"/>
                  </a:lnTo>
                  <a:lnTo>
                    <a:pt x="280903" y="63642"/>
                  </a:lnTo>
                  <a:lnTo>
                    <a:pt x="247253" y="29992"/>
                  </a:lnTo>
                  <a:lnTo>
                    <a:pt x="204581" y="79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25677" y="2231135"/>
            <a:ext cx="11804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104545"/>
              <a:buFont typeface="Segoe UI Symbol"/>
              <a:buChar char="✓"/>
              <a:tabLst>
                <a:tab pos="325755" algn="l"/>
              </a:tabLst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Study</a:t>
            </a:r>
            <a:r>
              <a:rPr dirty="0" sz="1100" spc="8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planner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264408" y="1822704"/>
            <a:ext cx="2832100" cy="1054735"/>
            <a:chOff x="3264408" y="1822704"/>
            <a:chExt cx="2832100" cy="105473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4408" y="1822704"/>
              <a:ext cx="2831591" cy="105460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333673" y="1874520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2629585" y="0"/>
                  </a:moveTo>
                  <a:lnTo>
                    <a:pt x="64007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850391"/>
                  </a:lnTo>
                  <a:lnTo>
                    <a:pt x="5030" y="875306"/>
                  </a:lnTo>
                  <a:lnTo>
                    <a:pt x="18747" y="895652"/>
                  </a:lnTo>
                  <a:lnTo>
                    <a:pt x="39093" y="909369"/>
                  </a:lnTo>
                  <a:lnTo>
                    <a:pt x="64007" y="914400"/>
                  </a:lnTo>
                  <a:lnTo>
                    <a:pt x="2629585" y="914400"/>
                  </a:lnTo>
                  <a:lnTo>
                    <a:pt x="2654500" y="909369"/>
                  </a:lnTo>
                  <a:lnTo>
                    <a:pt x="2674846" y="895652"/>
                  </a:lnTo>
                  <a:lnTo>
                    <a:pt x="2688563" y="875306"/>
                  </a:lnTo>
                  <a:lnTo>
                    <a:pt x="2693593" y="850391"/>
                  </a:lnTo>
                  <a:lnTo>
                    <a:pt x="2693593" y="64007"/>
                  </a:lnTo>
                  <a:lnTo>
                    <a:pt x="2688563" y="39093"/>
                  </a:lnTo>
                  <a:lnTo>
                    <a:pt x="2674846" y="18747"/>
                  </a:lnTo>
                  <a:lnTo>
                    <a:pt x="2654500" y="5030"/>
                  </a:lnTo>
                  <a:lnTo>
                    <a:pt x="262958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33673" y="1874520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629586" y="0"/>
                  </a:lnTo>
                  <a:lnTo>
                    <a:pt x="2654500" y="5030"/>
                  </a:lnTo>
                  <a:lnTo>
                    <a:pt x="2674846" y="18747"/>
                  </a:lnTo>
                  <a:lnTo>
                    <a:pt x="2688564" y="39093"/>
                  </a:lnTo>
                  <a:lnTo>
                    <a:pt x="2693594" y="64008"/>
                  </a:lnTo>
                  <a:lnTo>
                    <a:pt x="2693594" y="850391"/>
                  </a:lnTo>
                  <a:lnTo>
                    <a:pt x="2688564" y="875306"/>
                  </a:lnTo>
                  <a:lnTo>
                    <a:pt x="2674846" y="895652"/>
                  </a:lnTo>
                  <a:lnTo>
                    <a:pt x="2654500" y="909369"/>
                  </a:lnTo>
                  <a:lnTo>
                    <a:pt x="2629586" y="914400"/>
                  </a:lnTo>
                  <a:lnTo>
                    <a:pt x="64008" y="914400"/>
                  </a:lnTo>
                  <a:lnTo>
                    <a:pt x="39093" y="909369"/>
                  </a:lnTo>
                  <a:lnTo>
                    <a:pt x="18747" y="895652"/>
                  </a:lnTo>
                  <a:lnTo>
                    <a:pt x="5030" y="875306"/>
                  </a:lnTo>
                  <a:lnTo>
                    <a:pt x="0" y="85039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470833" y="2176272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155448" y="0"/>
                  </a:moveTo>
                  <a:lnTo>
                    <a:pt x="106314" y="7924"/>
                  </a:lnTo>
                  <a:lnTo>
                    <a:pt x="63642" y="29992"/>
                  </a:lnTo>
                  <a:lnTo>
                    <a:pt x="29992" y="63642"/>
                  </a:lnTo>
                  <a:lnTo>
                    <a:pt x="7924" y="106314"/>
                  </a:lnTo>
                  <a:lnTo>
                    <a:pt x="0" y="155448"/>
                  </a:lnTo>
                  <a:lnTo>
                    <a:pt x="7924" y="204581"/>
                  </a:lnTo>
                  <a:lnTo>
                    <a:pt x="29992" y="247253"/>
                  </a:lnTo>
                  <a:lnTo>
                    <a:pt x="63642" y="280903"/>
                  </a:lnTo>
                  <a:lnTo>
                    <a:pt x="106314" y="302971"/>
                  </a:lnTo>
                  <a:lnTo>
                    <a:pt x="155448" y="310895"/>
                  </a:lnTo>
                  <a:lnTo>
                    <a:pt x="204581" y="302971"/>
                  </a:lnTo>
                  <a:lnTo>
                    <a:pt x="247253" y="280903"/>
                  </a:lnTo>
                  <a:lnTo>
                    <a:pt x="280903" y="247253"/>
                  </a:lnTo>
                  <a:lnTo>
                    <a:pt x="302971" y="204581"/>
                  </a:lnTo>
                  <a:lnTo>
                    <a:pt x="310896" y="155448"/>
                  </a:lnTo>
                  <a:lnTo>
                    <a:pt x="302971" y="106314"/>
                  </a:lnTo>
                  <a:lnTo>
                    <a:pt x="280903" y="63642"/>
                  </a:lnTo>
                  <a:lnTo>
                    <a:pt x="247253" y="29992"/>
                  </a:lnTo>
                  <a:lnTo>
                    <a:pt x="204581" y="79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556431" y="2231135"/>
            <a:ext cx="13868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104545"/>
              <a:buFont typeface="Segoe UI Symbol"/>
              <a:buChar char="✓"/>
              <a:tabLst>
                <a:tab pos="325755" algn="l"/>
              </a:tabLst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Note</a:t>
            </a:r>
            <a:r>
              <a:rPr dirty="0" sz="1100" spc="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summarizer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6096000" y="1822704"/>
            <a:ext cx="2832100" cy="1054735"/>
            <a:chOff x="6096000" y="1822704"/>
            <a:chExt cx="2832100" cy="1054735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0" y="1822704"/>
              <a:ext cx="2831592" cy="105460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6164427" y="1874520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2629585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850391"/>
                  </a:lnTo>
                  <a:lnTo>
                    <a:pt x="5030" y="875306"/>
                  </a:lnTo>
                  <a:lnTo>
                    <a:pt x="18747" y="895652"/>
                  </a:lnTo>
                  <a:lnTo>
                    <a:pt x="39093" y="909369"/>
                  </a:lnTo>
                  <a:lnTo>
                    <a:pt x="64008" y="914400"/>
                  </a:lnTo>
                  <a:lnTo>
                    <a:pt x="2629585" y="914400"/>
                  </a:lnTo>
                  <a:lnTo>
                    <a:pt x="2654500" y="909369"/>
                  </a:lnTo>
                  <a:lnTo>
                    <a:pt x="2674846" y="895652"/>
                  </a:lnTo>
                  <a:lnTo>
                    <a:pt x="2688563" y="875306"/>
                  </a:lnTo>
                  <a:lnTo>
                    <a:pt x="2693593" y="850391"/>
                  </a:lnTo>
                  <a:lnTo>
                    <a:pt x="2693593" y="64007"/>
                  </a:lnTo>
                  <a:lnTo>
                    <a:pt x="2688563" y="39093"/>
                  </a:lnTo>
                  <a:lnTo>
                    <a:pt x="2674846" y="18747"/>
                  </a:lnTo>
                  <a:lnTo>
                    <a:pt x="2654500" y="5030"/>
                  </a:lnTo>
                  <a:lnTo>
                    <a:pt x="262958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6164427" y="1874520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629586" y="0"/>
                  </a:lnTo>
                  <a:lnTo>
                    <a:pt x="2654500" y="5030"/>
                  </a:lnTo>
                  <a:lnTo>
                    <a:pt x="2674846" y="18747"/>
                  </a:lnTo>
                  <a:lnTo>
                    <a:pt x="2688564" y="39093"/>
                  </a:lnTo>
                  <a:lnTo>
                    <a:pt x="2693594" y="64008"/>
                  </a:lnTo>
                  <a:lnTo>
                    <a:pt x="2693594" y="850391"/>
                  </a:lnTo>
                  <a:lnTo>
                    <a:pt x="2688564" y="875306"/>
                  </a:lnTo>
                  <a:lnTo>
                    <a:pt x="2674846" y="895652"/>
                  </a:lnTo>
                  <a:lnTo>
                    <a:pt x="2654500" y="909369"/>
                  </a:lnTo>
                  <a:lnTo>
                    <a:pt x="2629586" y="914400"/>
                  </a:lnTo>
                  <a:lnTo>
                    <a:pt x="64008" y="914400"/>
                  </a:lnTo>
                  <a:lnTo>
                    <a:pt x="39093" y="909369"/>
                  </a:lnTo>
                  <a:lnTo>
                    <a:pt x="18747" y="895652"/>
                  </a:lnTo>
                  <a:lnTo>
                    <a:pt x="5030" y="875306"/>
                  </a:lnTo>
                  <a:lnTo>
                    <a:pt x="0" y="85039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6301587" y="2176272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155448" y="0"/>
                  </a:moveTo>
                  <a:lnTo>
                    <a:pt x="106314" y="7924"/>
                  </a:lnTo>
                  <a:lnTo>
                    <a:pt x="63642" y="29992"/>
                  </a:lnTo>
                  <a:lnTo>
                    <a:pt x="29992" y="63642"/>
                  </a:lnTo>
                  <a:lnTo>
                    <a:pt x="7924" y="106314"/>
                  </a:lnTo>
                  <a:lnTo>
                    <a:pt x="0" y="155448"/>
                  </a:lnTo>
                  <a:lnTo>
                    <a:pt x="7924" y="204581"/>
                  </a:lnTo>
                  <a:lnTo>
                    <a:pt x="29992" y="247253"/>
                  </a:lnTo>
                  <a:lnTo>
                    <a:pt x="63642" y="280903"/>
                  </a:lnTo>
                  <a:lnTo>
                    <a:pt x="106314" y="302971"/>
                  </a:lnTo>
                  <a:lnTo>
                    <a:pt x="155448" y="310895"/>
                  </a:lnTo>
                  <a:lnTo>
                    <a:pt x="204581" y="302971"/>
                  </a:lnTo>
                  <a:lnTo>
                    <a:pt x="247253" y="280903"/>
                  </a:lnTo>
                  <a:lnTo>
                    <a:pt x="280903" y="247253"/>
                  </a:lnTo>
                  <a:lnTo>
                    <a:pt x="302971" y="204581"/>
                  </a:lnTo>
                  <a:lnTo>
                    <a:pt x="310896" y="155448"/>
                  </a:lnTo>
                  <a:lnTo>
                    <a:pt x="302971" y="106314"/>
                  </a:lnTo>
                  <a:lnTo>
                    <a:pt x="280903" y="63642"/>
                  </a:lnTo>
                  <a:lnTo>
                    <a:pt x="247253" y="29992"/>
                  </a:lnTo>
                  <a:lnTo>
                    <a:pt x="204581" y="79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6387185" y="2231135"/>
            <a:ext cx="9677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104545"/>
              <a:buFont typeface="Segoe UI Symbol"/>
              <a:buChar char="✓"/>
              <a:tabLst>
                <a:tab pos="325755" algn="l"/>
              </a:tabLst>
            </a:pP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Flashcards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924543" y="1822704"/>
            <a:ext cx="2834640" cy="1054735"/>
            <a:chOff x="8924543" y="1822704"/>
            <a:chExt cx="2834640" cy="1054735"/>
          </a:xfrm>
        </p:grpSpPr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24543" y="1822704"/>
              <a:ext cx="2834640" cy="105460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995179" y="1874520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2629585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7"/>
                  </a:lnTo>
                  <a:lnTo>
                    <a:pt x="0" y="850391"/>
                  </a:lnTo>
                  <a:lnTo>
                    <a:pt x="5030" y="875306"/>
                  </a:lnTo>
                  <a:lnTo>
                    <a:pt x="18747" y="895652"/>
                  </a:lnTo>
                  <a:lnTo>
                    <a:pt x="39093" y="909369"/>
                  </a:lnTo>
                  <a:lnTo>
                    <a:pt x="64009" y="914400"/>
                  </a:lnTo>
                  <a:lnTo>
                    <a:pt x="2629585" y="914400"/>
                  </a:lnTo>
                  <a:lnTo>
                    <a:pt x="2654501" y="909369"/>
                  </a:lnTo>
                  <a:lnTo>
                    <a:pt x="2674846" y="895652"/>
                  </a:lnTo>
                  <a:lnTo>
                    <a:pt x="2688563" y="875306"/>
                  </a:lnTo>
                  <a:lnTo>
                    <a:pt x="2693593" y="850391"/>
                  </a:lnTo>
                  <a:lnTo>
                    <a:pt x="2693593" y="64007"/>
                  </a:lnTo>
                  <a:lnTo>
                    <a:pt x="2688563" y="39093"/>
                  </a:lnTo>
                  <a:lnTo>
                    <a:pt x="2674846" y="18747"/>
                  </a:lnTo>
                  <a:lnTo>
                    <a:pt x="2654501" y="5030"/>
                  </a:lnTo>
                  <a:lnTo>
                    <a:pt x="262958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995179" y="1874520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629586" y="0"/>
                  </a:lnTo>
                  <a:lnTo>
                    <a:pt x="2654500" y="5030"/>
                  </a:lnTo>
                  <a:lnTo>
                    <a:pt x="2674846" y="18747"/>
                  </a:lnTo>
                  <a:lnTo>
                    <a:pt x="2688564" y="39093"/>
                  </a:lnTo>
                  <a:lnTo>
                    <a:pt x="2693594" y="64008"/>
                  </a:lnTo>
                  <a:lnTo>
                    <a:pt x="2693594" y="850391"/>
                  </a:lnTo>
                  <a:lnTo>
                    <a:pt x="2688564" y="875306"/>
                  </a:lnTo>
                  <a:lnTo>
                    <a:pt x="2674846" y="895652"/>
                  </a:lnTo>
                  <a:lnTo>
                    <a:pt x="2654500" y="909369"/>
                  </a:lnTo>
                  <a:lnTo>
                    <a:pt x="2629586" y="914400"/>
                  </a:lnTo>
                  <a:lnTo>
                    <a:pt x="64008" y="914400"/>
                  </a:lnTo>
                  <a:lnTo>
                    <a:pt x="39093" y="909369"/>
                  </a:lnTo>
                  <a:lnTo>
                    <a:pt x="18747" y="895652"/>
                  </a:lnTo>
                  <a:lnTo>
                    <a:pt x="5030" y="875306"/>
                  </a:lnTo>
                  <a:lnTo>
                    <a:pt x="0" y="85039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9132339" y="2176272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155448" y="0"/>
                  </a:moveTo>
                  <a:lnTo>
                    <a:pt x="106314" y="7924"/>
                  </a:lnTo>
                  <a:lnTo>
                    <a:pt x="63642" y="29992"/>
                  </a:lnTo>
                  <a:lnTo>
                    <a:pt x="29992" y="63642"/>
                  </a:lnTo>
                  <a:lnTo>
                    <a:pt x="7924" y="106314"/>
                  </a:lnTo>
                  <a:lnTo>
                    <a:pt x="0" y="155448"/>
                  </a:lnTo>
                  <a:lnTo>
                    <a:pt x="7924" y="204581"/>
                  </a:lnTo>
                  <a:lnTo>
                    <a:pt x="29992" y="247253"/>
                  </a:lnTo>
                  <a:lnTo>
                    <a:pt x="63642" y="280903"/>
                  </a:lnTo>
                  <a:lnTo>
                    <a:pt x="106314" y="302971"/>
                  </a:lnTo>
                  <a:lnTo>
                    <a:pt x="155448" y="310895"/>
                  </a:lnTo>
                  <a:lnTo>
                    <a:pt x="204581" y="302971"/>
                  </a:lnTo>
                  <a:lnTo>
                    <a:pt x="247253" y="280903"/>
                  </a:lnTo>
                  <a:lnTo>
                    <a:pt x="280903" y="247253"/>
                  </a:lnTo>
                  <a:lnTo>
                    <a:pt x="302971" y="204581"/>
                  </a:lnTo>
                  <a:lnTo>
                    <a:pt x="310896" y="155448"/>
                  </a:lnTo>
                  <a:lnTo>
                    <a:pt x="302971" y="106314"/>
                  </a:lnTo>
                  <a:lnTo>
                    <a:pt x="280903" y="63642"/>
                  </a:lnTo>
                  <a:lnTo>
                    <a:pt x="247253" y="29992"/>
                  </a:lnTo>
                  <a:lnTo>
                    <a:pt x="204581" y="79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9217938" y="2231135"/>
            <a:ext cx="125285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104545"/>
              <a:buFont typeface="Segoe UI Symbol"/>
              <a:buChar char="✓"/>
              <a:tabLst>
                <a:tab pos="325755" algn="l"/>
              </a:tabLst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Book</a:t>
            </a:r>
            <a:r>
              <a:rPr dirty="0" sz="1100" spc="10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discovery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32816" y="2901695"/>
            <a:ext cx="2834640" cy="1054735"/>
            <a:chOff x="432816" y="2901695"/>
            <a:chExt cx="2834640" cy="1054735"/>
          </a:xfrm>
        </p:grpSpPr>
        <p:pic>
          <p:nvPicPr>
            <p:cNvPr id="30" name="object 3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2901695"/>
              <a:ext cx="2834640" cy="105460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02920" y="2953511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2629585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850392"/>
                  </a:lnTo>
                  <a:lnTo>
                    <a:pt x="5030" y="875306"/>
                  </a:lnTo>
                  <a:lnTo>
                    <a:pt x="18747" y="895652"/>
                  </a:lnTo>
                  <a:lnTo>
                    <a:pt x="39093" y="909369"/>
                  </a:lnTo>
                  <a:lnTo>
                    <a:pt x="64008" y="914400"/>
                  </a:lnTo>
                  <a:lnTo>
                    <a:pt x="2629585" y="914400"/>
                  </a:lnTo>
                  <a:lnTo>
                    <a:pt x="2654500" y="909369"/>
                  </a:lnTo>
                  <a:lnTo>
                    <a:pt x="2674846" y="895652"/>
                  </a:lnTo>
                  <a:lnTo>
                    <a:pt x="2688563" y="875306"/>
                  </a:lnTo>
                  <a:lnTo>
                    <a:pt x="2693593" y="850392"/>
                  </a:lnTo>
                  <a:lnTo>
                    <a:pt x="2693593" y="64008"/>
                  </a:lnTo>
                  <a:lnTo>
                    <a:pt x="2688563" y="39093"/>
                  </a:lnTo>
                  <a:lnTo>
                    <a:pt x="2674846" y="18747"/>
                  </a:lnTo>
                  <a:lnTo>
                    <a:pt x="2654500" y="5030"/>
                  </a:lnTo>
                  <a:lnTo>
                    <a:pt x="2629585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02920" y="2953511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629586" y="0"/>
                  </a:lnTo>
                  <a:lnTo>
                    <a:pt x="2654500" y="5030"/>
                  </a:lnTo>
                  <a:lnTo>
                    <a:pt x="2674846" y="18747"/>
                  </a:lnTo>
                  <a:lnTo>
                    <a:pt x="2688564" y="39093"/>
                  </a:lnTo>
                  <a:lnTo>
                    <a:pt x="2693594" y="64008"/>
                  </a:lnTo>
                  <a:lnTo>
                    <a:pt x="2693594" y="850391"/>
                  </a:lnTo>
                  <a:lnTo>
                    <a:pt x="2688564" y="875306"/>
                  </a:lnTo>
                  <a:lnTo>
                    <a:pt x="2674846" y="895652"/>
                  </a:lnTo>
                  <a:lnTo>
                    <a:pt x="2654500" y="909369"/>
                  </a:lnTo>
                  <a:lnTo>
                    <a:pt x="2629586" y="914400"/>
                  </a:lnTo>
                  <a:lnTo>
                    <a:pt x="64008" y="914400"/>
                  </a:lnTo>
                  <a:lnTo>
                    <a:pt x="39093" y="909369"/>
                  </a:lnTo>
                  <a:lnTo>
                    <a:pt x="18747" y="895652"/>
                  </a:lnTo>
                  <a:lnTo>
                    <a:pt x="5030" y="875306"/>
                  </a:lnTo>
                  <a:lnTo>
                    <a:pt x="0" y="85039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40080" y="3255263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155448" y="0"/>
                  </a:moveTo>
                  <a:lnTo>
                    <a:pt x="106314" y="7924"/>
                  </a:lnTo>
                  <a:lnTo>
                    <a:pt x="63642" y="29992"/>
                  </a:lnTo>
                  <a:lnTo>
                    <a:pt x="29992" y="63642"/>
                  </a:lnTo>
                  <a:lnTo>
                    <a:pt x="7924" y="106314"/>
                  </a:lnTo>
                  <a:lnTo>
                    <a:pt x="0" y="155448"/>
                  </a:lnTo>
                  <a:lnTo>
                    <a:pt x="7924" y="204581"/>
                  </a:lnTo>
                  <a:lnTo>
                    <a:pt x="29992" y="247253"/>
                  </a:lnTo>
                  <a:lnTo>
                    <a:pt x="63642" y="280903"/>
                  </a:lnTo>
                  <a:lnTo>
                    <a:pt x="106314" y="302971"/>
                  </a:lnTo>
                  <a:lnTo>
                    <a:pt x="155448" y="310896"/>
                  </a:lnTo>
                  <a:lnTo>
                    <a:pt x="204581" y="302971"/>
                  </a:lnTo>
                  <a:lnTo>
                    <a:pt x="247253" y="280903"/>
                  </a:lnTo>
                  <a:lnTo>
                    <a:pt x="280903" y="247253"/>
                  </a:lnTo>
                  <a:lnTo>
                    <a:pt x="302971" y="204581"/>
                  </a:lnTo>
                  <a:lnTo>
                    <a:pt x="310895" y="155448"/>
                  </a:lnTo>
                  <a:lnTo>
                    <a:pt x="302971" y="106314"/>
                  </a:lnTo>
                  <a:lnTo>
                    <a:pt x="280903" y="63642"/>
                  </a:lnTo>
                  <a:lnTo>
                    <a:pt x="247253" y="29992"/>
                  </a:lnTo>
                  <a:lnTo>
                    <a:pt x="204581" y="79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725677" y="3310128"/>
            <a:ext cx="12858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104545"/>
              <a:buFont typeface="Segoe UI Symbol"/>
              <a:buChar char="✓"/>
              <a:tabLst>
                <a:tab pos="325755" algn="l"/>
              </a:tabLst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Resume</a:t>
            </a:r>
            <a:r>
              <a:rPr dirty="0" sz="1100" spc="14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builder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264408" y="2901695"/>
            <a:ext cx="2832100" cy="1054735"/>
            <a:chOff x="3264408" y="2901695"/>
            <a:chExt cx="2832100" cy="1054735"/>
          </a:xfrm>
        </p:grpSpPr>
        <p:pic>
          <p:nvPicPr>
            <p:cNvPr id="36" name="object 3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64408" y="2901695"/>
              <a:ext cx="2831591" cy="105460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333673" y="2953511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2629585" y="0"/>
                  </a:moveTo>
                  <a:lnTo>
                    <a:pt x="64007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850392"/>
                  </a:lnTo>
                  <a:lnTo>
                    <a:pt x="5030" y="875306"/>
                  </a:lnTo>
                  <a:lnTo>
                    <a:pt x="18747" y="895652"/>
                  </a:lnTo>
                  <a:lnTo>
                    <a:pt x="39093" y="909369"/>
                  </a:lnTo>
                  <a:lnTo>
                    <a:pt x="64007" y="914400"/>
                  </a:lnTo>
                  <a:lnTo>
                    <a:pt x="2629585" y="914400"/>
                  </a:lnTo>
                  <a:lnTo>
                    <a:pt x="2654500" y="909369"/>
                  </a:lnTo>
                  <a:lnTo>
                    <a:pt x="2674846" y="895652"/>
                  </a:lnTo>
                  <a:lnTo>
                    <a:pt x="2688563" y="875306"/>
                  </a:lnTo>
                  <a:lnTo>
                    <a:pt x="2693593" y="850392"/>
                  </a:lnTo>
                  <a:lnTo>
                    <a:pt x="2693593" y="64008"/>
                  </a:lnTo>
                  <a:lnTo>
                    <a:pt x="2688563" y="39093"/>
                  </a:lnTo>
                  <a:lnTo>
                    <a:pt x="2674846" y="18747"/>
                  </a:lnTo>
                  <a:lnTo>
                    <a:pt x="2654500" y="5030"/>
                  </a:lnTo>
                  <a:lnTo>
                    <a:pt x="2629585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333673" y="2953511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629586" y="0"/>
                  </a:lnTo>
                  <a:lnTo>
                    <a:pt x="2654500" y="5030"/>
                  </a:lnTo>
                  <a:lnTo>
                    <a:pt x="2674846" y="18747"/>
                  </a:lnTo>
                  <a:lnTo>
                    <a:pt x="2688564" y="39093"/>
                  </a:lnTo>
                  <a:lnTo>
                    <a:pt x="2693594" y="64008"/>
                  </a:lnTo>
                  <a:lnTo>
                    <a:pt x="2693594" y="850391"/>
                  </a:lnTo>
                  <a:lnTo>
                    <a:pt x="2688564" y="875306"/>
                  </a:lnTo>
                  <a:lnTo>
                    <a:pt x="2674846" y="895652"/>
                  </a:lnTo>
                  <a:lnTo>
                    <a:pt x="2654500" y="909369"/>
                  </a:lnTo>
                  <a:lnTo>
                    <a:pt x="2629586" y="914400"/>
                  </a:lnTo>
                  <a:lnTo>
                    <a:pt x="64008" y="914400"/>
                  </a:lnTo>
                  <a:lnTo>
                    <a:pt x="39093" y="909369"/>
                  </a:lnTo>
                  <a:lnTo>
                    <a:pt x="18747" y="895652"/>
                  </a:lnTo>
                  <a:lnTo>
                    <a:pt x="5030" y="875306"/>
                  </a:lnTo>
                  <a:lnTo>
                    <a:pt x="0" y="85039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470833" y="3255263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155448" y="0"/>
                  </a:moveTo>
                  <a:lnTo>
                    <a:pt x="106314" y="7924"/>
                  </a:lnTo>
                  <a:lnTo>
                    <a:pt x="63642" y="29992"/>
                  </a:lnTo>
                  <a:lnTo>
                    <a:pt x="29992" y="63642"/>
                  </a:lnTo>
                  <a:lnTo>
                    <a:pt x="7924" y="106314"/>
                  </a:lnTo>
                  <a:lnTo>
                    <a:pt x="0" y="155448"/>
                  </a:lnTo>
                  <a:lnTo>
                    <a:pt x="7924" y="204581"/>
                  </a:lnTo>
                  <a:lnTo>
                    <a:pt x="29992" y="247253"/>
                  </a:lnTo>
                  <a:lnTo>
                    <a:pt x="63642" y="280903"/>
                  </a:lnTo>
                  <a:lnTo>
                    <a:pt x="106314" y="302971"/>
                  </a:lnTo>
                  <a:lnTo>
                    <a:pt x="155448" y="310896"/>
                  </a:lnTo>
                  <a:lnTo>
                    <a:pt x="204581" y="302971"/>
                  </a:lnTo>
                  <a:lnTo>
                    <a:pt x="247253" y="280903"/>
                  </a:lnTo>
                  <a:lnTo>
                    <a:pt x="280903" y="247253"/>
                  </a:lnTo>
                  <a:lnTo>
                    <a:pt x="302971" y="204581"/>
                  </a:lnTo>
                  <a:lnTo>
                    <a:pt x="310896" y="155448"/>
                  </a:lnTo>
                  <a:lnTo>
                    <a:pt x="302971" y="106314"/>
                  </a:lnTo>
                  <a:lnTo>
                    <a:pt x="280903" y="63642"/>
                  </a:lnTo>
                  <a:lnTo>
                    <a:pt x="247253" y="29992"/>
                  </a:lnTo>
                  <a:lnTo>
                    <a:pt x="204581" y="79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3556431" y="3310128"/>
            <a:ext cx="12814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104545"/>
              <a:buFont typeface="Segoe UI Symbol"/>
              <a:buChar char="✓"/>
              <a:tabLst>
                <a:tab pos="325755" algn="l"/>
              </a:tabLst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Mock</a:t>
            </a:r>
            <a:r>
              <a:rPr dirty="0" sz="1100" spc="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interview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096000" y="2901695"/>
            <a:ext cx="2832100" cy="1054735"/>
            <a:chOff x="6096000" y="2901695"/>
            <a:chExt cx="2832100" cy="1054735"/>
          </a:xfrm>
        </p:grpSpPr>
        <p:pic>
          <p:nvPicPr>
            <p:cNvPr id="42" name="object 4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6000" y="2901695"/>
              <a:ext cx="2831592" cy="1054608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164427" y="2953511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2629585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850392"/>
                  </a:lnTo>
                  <a:lnTo>
                    <a:pt x="5030" y="875306"/>
                  </a:lnTo>
                  <a:lnTo>
                    <a:pt x="18747" y="895652"/>
                  </a:lnTo>
                  <a:lnTo>
                    <a:pt x="39093" y="909369"/>
                  </a:lnTo>
                  <a:lnTo>
                    <a:pt x="64008" y="914400"/>
                  </a:lnTo>
                  <a:lnTo>
                    <a:pt x="2629585" y="914400"/>
                  </a:lnTo>
                  <a:lnTo>
                    <a:pt x="2654500" y="909369"/>
                  </a:lnTo>
                  <a:lnTo>
                    <a:pt x="2674846" y="895652"/>
                  </a:lnTo>
                  <a:lnTo>
                    <a:pt x="2688563" y="875306"/>
                  </a:lnTo>
                  <a:lnTo>
                    <a:pt x="2693593" y="850392"/>
                  </a:lnTo>
                  <a:lnTo>
                    <a:pt x="2693593" y="64008"/>
                  </a:lnTo>
                  <a:lnTo>
                    <a:pt x="2688563" y="39093"/>
                  </a:lnTo>
                  <a:lnTo>
                    <a:pt x="2674846" y="18747"/>
                  </a:lnTo>
                  <a:lnTo>
                    <a:pt x="2654500" y="5030"/>
                  </a:lnTo>
                  <a:lnTo>
                    <a:pt x="2629585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6164427" y="2953511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629586" y="0"/>
                  </a:lnTo>
                  <a:lnTo>
                    <a:pt x="2654500" y="5030"/>
                  </a:lnTo>
                  <a:lnTo>
                    <a:pt x="2674846" y="18747"/>
                  </a:lnTo>
                  <a:lnTo>
                    <a:pt x="2688564" y="39093"/>
                  </a:lnTo>
                  <a:lnTo>
                    <a:pt x="2693594" y="64008"/>
                  </a:lnTo>
                  <a:lnTo>
                    <a:pt x="2693594" y="850391"/>
                  </a:lnTo>
                  <a:lnTo>
                    <a:pt x="2688564" y="875306"/>
                  </a:lnTo>
                  <a:lnTo>
                    <a:pt x="2674846" y="895652"/>
                  </a:lnTo>
                  <a:lnTo>
                    <a:pt x="2654500" y="909369"/>
                  </a:lnTo>
                  <a:lnTo>
                    <a:pt x="2629586" y="914400"/>
                  </a:lnTo>
                  <a:lnTo>
                    <a:pt x="64008" y="914400"/>
                  </a:lnTo>
                  <a:lnTo>
                    <a:pt x="39093" y="909369"/>
                  </a:lnTo>
                  <a:lnTo>
                    <a:pt x="18747" y="895652"/>
                  </a:lnTo>
                  <a:lnTo>
                    <a:pt x="5030" y="875306"/>
                  </a:lnTo>
                  <a:lnTo>
                    <a:pt x="0" y="85039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6301587" y="3255263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155448" y="0"/>
                  </a:moveTo>
                  <a:lnTo>
                    <a:pt x="106314" y="7924"/>
                  </a:lnTo>
                  <a:lnTo>
                    <a:pt x="63642" y="29992"/>
                  </a:lnTo>
                  <a:lnTo>
                    <a:pt x="29992" y="63642"/>
                  </a:lnTo>
                  <a:lnTo>
                    <a:pt x="7924" y="106314"/>
                  </a:lnTo>
                  <a:lnTo>
                    <a:pt x="0" y="155448"/>
                  </a:lnTo>
                  <a:lnTo>
                    <a:pt x="7924" y="204581"/>
                  </a:lnTo>
                  <a:lnTo>
                    <a:pt x="29992" y="247253"/>
                  </a:lnTo>
                  <a:lnTo>
                    <a:pt x="63642" y="280903"/>
                  </a:lnTo>
                  <a:lnTo>
                    <a:pt x="106314" y="302971"/>
                  </a:lnTo>
                  <a:lnTo>
                    <a:pt x="155448" y="310896"/>
                  </a:lnTo>
                  <a:lnTo>
                    <a:pt x="204581" y="302971"/>
                  </a:lnTo>
                  <a:lnTo>
                    <a:pt x="247253" y="280903"/>
                  </a:lnTo>
                  <a:lnTo>
                    <a:pt x="280903" y="247253"/>
                  </a:lnTo>
                  <a:lnTo>
                    <a:pt x="302971" y="204581"/>
                  </a:lnTo>
                  <a:lnTo>
                    <a:pt x="310896" y="155448"/>
                  </a:lnTo>
                  <a:lnTo>
                    <a:pt x="302971" y="106314"/>
                  </a:lnTo>
                  <a:lnTo>
                    <a:pt x="280903" y="63642"/>
                  </a:lnTo>
                  <a:lnTo>
                    <a:pt x="247253" y="29992"/>
                  </a:lnTo>
                  <a:lnTo>
                    <a:pt x="204581" y="79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/>
          <p:cNvSpPr txBox="1"/>
          <p:nvPr/>
        </p:nvSpPr>
        <p:spPr>
          <a:xfrm>
            <a:off x="6387185" y="3310128"/>
            <a:ext cx="1117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104545"/>
              <a:buFont typeface="Segoe UI Symbol"/>
              <a:buChar char="✓"/>
              <a:tabLst>
                <a:tab pos="325755" algn="l"/>
              </a:tabLst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Career</a:t>
            </a:r>
            <a:r>
              <a:rPr dirty="0" sz="1100" spc="1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coach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8924543" y="2901695"/>
            <a:ext cx="2834640" cy="1054735"/>
            <a:chOff x="8924543" y="2901695"/>
            <a:chExt cx="2834640" cy="1054735"/>
          </a:xfrm>
        </p:grpSpPr>
        <p:pic>
          <p:nvPicPr>
            <p:cNvPr id="48" name="object 4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24543" y="2901695"/>
              <a:ext cx="2834640" cy="1054608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8995179" y="2953511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2629585" y="0"/>
                  </a:moveTo>
                  <a:lnTo>
                    <a:pt x="64009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850392"/>
                  </a:lnTo>
                  <a:lnTo>
                    <a:pt x="5030" y="875306"/>
                  </a:lnTo>
                  <a:lnTo>
                    <a:pt x="18747" y="895652"/>
                  </a:lnTo>
                  <a:lnTo>
                    <a:pt x="39093" y="909369"/>
                  </a:lnTo>
                  <a:lnTo>
                    <a:pt x="64009" y="914400"/>
                  </a:lnTo>
                  <a:lnTo>
                    <a:pt x="2629585" y="914400"/>
                  </a:lnTo>
                  <a:lnTo>
                    <a:pt x="2654501" y="909369"/>
                  </a:lnTo>
                  <a:lnTo>
                    <a:pt x="2674846" y="895652"/>
                  </a:lnTo>
                  <a:lnTo>
                    <a:pt x="2688563" y="875306"/>
                  </a:lnTo>
                  <a:lnTo>
                    <a:pt x="2693593" y="850392"/>
                  </a:lnTo>
                  <a:lnTo>
                    <a:pt x="2693593" y="64008"/>
                  </a:lnTo>
                  <a:lnTo>
                    <a:pt x="2688563" y="39093"/>
                  </a:lnTo>
                  <a:lnTo>
                    <a:pt x="2674846" y="18747"/>
                  </a:lnTo>
                  <a:lnTo>
                    <a:pt x="2654501" y="5030"/>
                  </a:lnTo>
                  <a:lnTo>
                    <a:pt x="2629585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8995179" y="2953511"/>
              <a:ext cx="2693670" cy="914400"/>
            </a:xfrm>
            <a:custGeom>
              <a:avLst/>
              <a:gdLst/>
              <a:ahLst/>
              <a:cxnLst/>
              <a:rect l="l" t="t" r="r" b="b"/>
              <a:pathLst>
                <a:path w="2693670" h="9144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629586" y="0"/>
                  </a:lnTo>
                  <a:lnTo>
                    <a:pt x="2654500" y="5030"/>
                  </a:lnTo>
                  <a:lnTo>
                    <a:pt x="2674846" y="18747"/>
                  </a:lnTo>
                  <a:lnTo>
                    <a:pt x="2688564" y="39093"/>
                  </a:lnTo>
                  <a:lnTo>
                    <a:pt x="2693594" y="64008"/>
                  </a:lnTo>
                  <a:lnTo>
                    <a:pt x="2693594" y="850391"/>
                  </a:lnTo>
                  <a:lnTo>
                    <a:pt x="2688564" y="875306"/>
                  </a:lnTo>
                  <a:lnTo>
                    <a:pt x="2674846" y="895652"/>
                  </a:lnTo>
                  <a:lnTo>
                    <a:pt x="2654500" y="909369"/>
                  </a:lnTo>
                  <a:lnTo>
                    <a:pt x="2629586" y="914400"/>
                  </a:lnTo>
                  <a:lnTo>
                    <a:pt x="64008" y="914400"/>
                  </a:lnTo>
                  <a:lnTo>
                    <a:pt x="39093" y="909369"/>
                  </a:lnTo>
                  <a:lnTo>
                    <a:pt x="18747" y="895652"/>
                  </a:lnTo>
                  <a:lnTo>
                    <a:pt x="5030" y="875306"/>
                  </a:lnTo>
                  <a:lnTo>
                    <a:pt x="0" y="850391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9132339" y="3255263"/>
              <a:ext cx="311150" cy="311150"/>
            </a:xfrm>
            <a:custGeom>
              <a:avLst/>
              <a:gdLst/>
              <a:ahLst/>
              <a:cxnLst/>
              <a:rect l="l" t="t" r="r" b="b"/>
              <a:pathLst>
                <a:path w="311150" h="311150">
                  <a:moveTo>
                    <a:pt x="155448" y="0"/>
                  </a:moveTo>
                  <a:lnTo>
                    <a:pt x="106314" y="7924"/>
                  </a:lnTo>
                  <a:lnTo>
                    <a:pt x="63642" y="29992"/>
                  </a:lnTo>
                  <a:lnTo>
                    <a:pt x="29992" y="63642"/>
                  </a:lnTo>
                  <a:lnTo>
                    <a:pt x="7924" y="106314"/>
                  </a:lnTo>
                  <a:lnTo>
                    <a:pt x="0" y="155448"/>
                  </a:lnTo>
                  <a:lnTo>
                    <a:pt x="7924" y="204581"/>
                  </a:lnTo>
                  <a:lnTo>
                    <a:pt x="29992" y="247253"/>
                  </a:lnTo>
                  <a:lnTo>
                    <a:pt x="63642" y="280903"/>
                  </a:lnTo>
                  <a:lnTo>
                    <a:pt x="106314" y="302971"/>
                  </a:lnTo>
                  <a:lnTo>
                    <a:pt x="155448" y="310896"/>
                  </a:lnTo>
                  <a:lnTo>
                    <a:pt x="204581" y="302971"/>
                  </a:lnTo>
                  <a:lnTo>
                    <a:pt x="247253" y="280903"/>
                  </a:lnTo>
                  <a:lnTo>
                    <a:pt x="280903" y="247253"/>
                  </a:lnTo>
                  <a:lnTo>
                    <a:pt x="302971" y="204581"/>
                  </a:lnTo>
                  <a:lnTo>
                    <a:pt x="310896" y="155448"/>
                  </a:lnTo>
                  <a:lnTo>
                    <a:pt x="302971" y="106314"/>
                  </a:lnTo>
                  <a:lnTo>
                    <a:pt x="280903" y="63642"/>
                  </a:lnTo>
                  <a:lnTo>
                    <a:pt x="247253" y="29992"/>
                  </a:lnTo>
                  <a:lnTo>
                    <a:pt x="204581" y="7924"/>
                  </a:lnTo>
                  <a:lnTo>
                    <a:pt x="15544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9217938" y="3310128"/>
            <a:ext cx="145415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25755" indent="-313055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104545"/>
              <a:buFont typeface="Segoe UI Symbol"/>
              <a:buChar char="✓"/>
              <a:tabLst>
                <a:tab pos="325755" algn="l"/>
              </a:tabLst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Research</a:t>
            </a:r>
            <a:r>
              <a:rPr dirty="0" sz="1100" spc="15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assistant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432816" y="4200144"/>
            <a:ext cx="11326495" cy="1603375"/>
            <a:chOff x="432816" y="4200144"/>
            <a:chExt cx="11326495" cy="1603375"/>
          </a:xfrm>
        </p:grpSpPr>
        <p:pic>
          <p:nvPicPr>
            <p:cNvPr id="54" name="object 5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816" y="4200144"/>
              <a:ext cx="11326368" cy="1603248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02920" y="4251960"/>
              <a:ext cx="11186160" cy="1463040"/>
            </a:xfrm>
            <a:custGeom>
              <a:avLst/>
              <a:gdLst/>
              <a:ahLst/>
              <a:cxnLst/>
              <a:rect l="l" t="t" r="r" b="b"/>
              <a:pathLst>
                <a:path w="11186160" h="1463039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1399036"/>
                  </a:lnTo>
                  <a:lnTo>
                    <a:pt x="5029" y="1423949"/>
                  </a:lnTo>
                  <a:lnTo>
                    <a:pt x="18746" y="1444293"/>
                  </a:lnTo>
                  <a:lnTo>
                    <a:pt x="39090" y="1458010"/>
                  </a:lnTo>
                  <a:lnTo>
                    <a:pt x="64003" y="1463039"/>
                  </a:lnTo>
                  <a:lnTo>
                    <a:pt x="11121852" y="1463039"/>
                  </a:lnTo>
                  <a:lnTo>
                    <a:pt x="11146765" y="1458010"/>
                  </a:lnTo>
                  <a:lnTo>
                    <a:pt x="11167109" y="1444293"/>
                  </a:lnTo>
                  <a:lnTo>
                    <a:pt x="11180825" y="1423949"/>
                  </a:lnTo>
                  <a:lnTo>
                    <a:pt x="11185855" y="139903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502920" y="4251960"/>
              <a:ext cx="11186160" cy="1463040"/>
            </a:xfrm>
            <a:custGeom>
              <a:avLst/>
              <a:gdLst/>
              <a:ahLst/>
              <a:cxnLst/>
              <a:rect l="l" t="t" r="r" b="b"/>
              <a:pathLst>
                <a:path w="11186160" h="1463039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1399037"/>
                  </a:lnTo>
                  <a:lnTo>
                    <a:pt x="11180825" y="1423949"/>
                  </a:lnTo>
                  <a:lnTo>
                    <a:pt x="11167109" y="1444294"/>
                  </a:lnTo>
                  <a:lnTo>
                    <a:pt x="11146765" y="1458010"/>
                  </a:lnTo>
                  <a:lnTo>
                    <a:pt x="11121852" y="1463040"/>
                  </a:lnTo>
                  <a:lnTo>
                    <a:pt x="64003" y="1463040"/>
                  </a:lnTo>
                  <a:lnTo>
                    <a:pt x="39090" y="1458010"/>
                  </a:lnTo>
                  <a:lnTo>
                    <a:pt x="18746" y="1444294"/>
                  </a:lnTo>
                  <a:lnTo>
                    <a:pt x="5029" y="1423949"/>
                  </a:lnTo>
                  <a:lnTo>
                    <a:pt x="0" y="1399037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764540" y="4459223"/>
            <a:ext cx="23190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65" b="1">
                <a:solidFill>
                  <a:srgbClr val="0E3A35"/>
                </a:solidFill>
                <a:latin typeface="Calibri"/>
                <a:cs typeface="Calibri"/>
              </a:rPr>
              <a:t>PR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E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M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I</a:t>
            </a:r>
            <a:r>
              <a:rPr dirty="0" sz="1100" spc="-10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U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M</a:t>
            </a:r>
            <a:r>
              <a:rPr dirty="0" sz="1100" spc="30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C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O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N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V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E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R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S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I</a:t>
            </a:r>
            <a:r>
              <a:rPr dirty="0" sz="1100" spc="-10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O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N</a:t>
            </a:r>
            <a:r>
              <a:rPr dirty="0" sz="1100" spc="30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T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H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E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S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I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0E3A35"/>
                </a:solidFill>
                <a:latin typeface="Calibri"/>
                <a:cs typeface="Calibri"/>
              </a:rPr>
              <a:t>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9" name="object 5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60" name="object 60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58" name="object 58"/>
          <p:cNvSpPr txBox="1"/>
          <p:nvPr/>
        </p:nvSpPr>
        <p:spPr>
          <a:xfrm>
            <a:off x="764540" y="5058664"/>
            <a:ext cx="777557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Students</a:t>
            </a:r>
            <a:r>
              <a:rPr dirty="0" sz="1300" spc="-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pay</a:t>
            </a:r>
            <a:r>
              <a:rPr dirty="0" sz="1300" spc="-2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for</a:t>
            </a:r>
            <a:r>
              <a:rPr dirty="0" sz="1300" spc="-3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0E3A35"/>
                </a:solidFill>
                <a:latin typeface="Calibri"/>
                <a:cs typeface="Calibri"/>
              </a:rPr>
              <a:t>outcomes:</a:t>
            </a:r>
            <a:r>
              <a:rPr dirty="0" sz="1300" spc="-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better</a:t>
            </a:r>
            <a:r>
              <a:rPr dirty="0" sz="1300" spc="-3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notes,</a:t>
            </a:r>
            <a:r>
              <a:rPr dirty="0" sz="1300" spc="-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sharper</a:t>
            </a:r>
            <a:r>
              <a:rPr dirty="0" sz="1300" spc="-3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resumes,</a:t>
            </a:r>
            <a:r>
              <a:rPr dirty="0" sz="1300" spc="-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0E3A35"/>
                </a:solidFill>
                <a:latin typeface="Calibri"/>
                <a:cs typeface="Calibri"/>
              </a:rPr>
              <a:t>stronger</a:t>
            </a:r>
            <a:r>
              <a:rPr dirty="0" sz="1300" spc="-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0E3A35"/>
                </a:solidFill>
                <a:latin typeface="Calibri"/>
                <a:cs typeface="Calibri"/>
              </a:rPr>
              <a:t>interviews,</a:t>
            </a:r>
            <a:r>
              <a:rPr dirty="0" sz="1300" spc="-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0E3A35"/>
                </a:solidFill>
                <a:latin typeface="Calibri"/>
                <a:cs typeface="Calibri"/>
              </a:rPr>
              <a:t>faster</a:t>
            </a:r>
            <a:r>
              <a:rPr dirty="0" sz="1300" spc="-3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prep,</a:t>
            </a:r>
            <a:r>
              <a:rPr dirty="0" sz="1300" spc="-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and</a:t>
            </a:r>
            <a:r>
              <a:rPr dirty="0" sz="1300" spc="-2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0E3A35"/>
                </a:solidFill>
                <a:latin typeface="Calibri"/>
                <a:cs typeface="Calibri"/>
              </a:rPr>
              <a:t>credible</a:t>
            </a:r>
            <a:r>
              <a:rPr dirty="0" sz="1300" spc="-3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0E3A35"/>
                </a:solidFill>
                <a:latin typeface="Calibri"/>
                <a:cs typeface="Calibri"/>
              </a:rPr>
              <a:t>portfolios.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4986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IN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C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T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IV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39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D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IG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Contribution</a:t>
            </a:r>
            <a:r>
              <a:rPr dirty="0" spc="-125"/>
              <a:t> </a:t>
            </a:r>
            <a:r>
              <a:rPr dirty="0" spc="-10"/>
              <a:t>Drives</a:t>
            </a:r>
            <a:r>
              <a:rPr dirty="0" spc="-130"/>
              <a:t> </a:t>
            </a:r>
            <a:r>
              <a:rPr dirty="0" spc="-10"/>
              <a:t>Reputation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0412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Knowledge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points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make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contribution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measurable,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rewarding,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and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visible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822704"/>
            <a:ext cx="3716020" cy="2883535"/>
            <a:chOff x="432816" y="1822704"/>
            <a:chExt cx="3716020" cy="28835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822704"/>
              <a:ext cx="3715512" cy="28834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74520"/>
              <a:ext cx="3576320" cy="2743200"/>
            </a:xfrm>
            <a:custGeom>
              <a:avLst/>
              <a:gdLst/>
              <a:ahLst/>
              <a:cxnLst/>
              <a:rect l="l" t="t" r="r" b="b"/>
              <a:pathLst>
                <a:path w="3576320" h="2743200">
                  <a:moveTo>
                    <a:pt x="3512218" y="0"/>
                  </a:moveTo>
                  <a:lnTo>
                    <a:pt x="63999" y="0"/>
                  </a:lnTo>
                  <a:lnTo>
                    <a:pt x="39088" y="5029"/>
                  </a:lnTo>
                  <a:lnTo>
                    <a:pt x="18745" y="18745"/>
                  </a:lnTo>
                  <a:lnTo>
                    <a:pt x="5029" y="39087"/>
                  </a:lnTo>
                  <a:lnTo>
                    <a:pt x="0" y="63999"/>
                  </a:lnTo>
                  <a:lnTo>
                    <a:pt x="0" y="2679200"/>
                  </a:lnTo>
                  <a:lnTo>
                    <a:pt x="5029" y="2704112"/>
                  </a:lnTo>
                  <a:lnTo>
                    <a:pt x="18745" y="2724454"/>
                  </a:lnTo>
                  <a:lnTo>
                    <a:pt x="39088" y="2738170"/>
                  </a:lnTo>
                  <a:lnTo>
                    <a:pt x="63999" y="2743199"/>
                  </a:lnTo>
                  <a:lnTo>
                    <a:pt x="3512218" y="2743199"/>
                  </a:lnTo>
                  <a:lnTo>
                    <a:pt x="3537129" y="2738170"/>
                  </a:lnTo>
                  <a:lnTo>
                    <a:pt x="3557473" y="2724454"/>
                  </a:lnTo>
                  <a:lnTo>
                    <a:pt x="3571188" y="2704112"/>
                  </a:lnTo>
                  <a:lnTo>
                    <a:pt x="3576218" y="2679200"/>
                  </a:lnTo>
                  <a:lnTo>
                    <a:pt x="3576218" y="63999"/>
                  </a:lnTo>
                  <a:lnTo>
                    <a:pt x="3571188" y="39087"/>
                  </a:lnTo>
                  <a:lnTo>
                    <a:pt x="3557473" y="18745"/>
                  </a:lnTo>
                  <a:lnTo>
                    <a:pt x="3537129" y="5029"/>
                  </a:lnTo>
                  <a:lnTo>
                    <a:pt x="351221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74520"/>
              <a:ext cx="3576320" cy="2743200"/>
            </a:xfrm>
            <a:custGeom>
              <a:avLst/>
              <a:gdLst/>
              <a:ahLst/>
              <a:cxnLst/>
              <a:rect l="l" t="t" r="r" b="b"/>
              <a:pathLst>
                <a:path w="3576320" h="2743200">
                  <a:moveTo>
                    <a:pt x="0" y="63999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3999" y="0"/>
                  </a:lnTo>
                  <a:lnTo>
                    <a:pt x="3512218" y="0"/>
                  </a:lnTo>
                  <a:lnTo>
                    <a:pt x="3537129" y="5029"/>
                  </a:lnTo>
                  <a:lnTo>
                    <a:pt x="3557472" y="18745"/>
                  </a:lnTo>
                  <a:lnTo>
                    <a:pt x="3571188" y="39088"/>
                  </a:lnTo>
                  <a:lnTo>
                    <a:pt x="3576218" y="63999"/>
                  </a:lnTo>
                  <a:lnTo>
                    <a:pt x="3576218" y="2679200"/>
                  </a:lnTo>
                  <a:lnTo>
                    <a:pt x="3571188" y="2704111"/>
                  </a:lnTo>
                  <a:lnTo>
                    <a:pt x="3557472" y="2724454"/>
                  </a:lnTo>
                  <a:lnTo>
                    <a:pt x="3537129" y="2738170"/>
                  </a:lnTo>
                  <a:lnTo>
                    <a:pt x="3512218" y="2743200"/>
                  </a:lnTo>
                  <a:lnTo>
                    <a:pt x="63999" y="2743200"/>
                  </a:lnTo>
                  <a:lnTo>
                    <a:pt x="39088" y="2738170"/>
                  </a:lnTo>
                  <a:lnTo>
                    <a:pt x="18745" y="2724454"/>
                  </a:lnTo>
                  <a:lnTo>
                    <a:pt x="5029" y="2704111"/>
                  </a:lnTo>
                  <a:lnTo>
                    <a:pt x="0" y="2679200"/>
                  </a:lnTo>
                  <a:lnTo>
                    <a:pt x="0" y="6399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039569" y="2148840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59" y="0"/>
                  </a:moveTo>
                  <a:lnTo>
                    <a:pt x="206259" y="4051"/>
                  </a:lnTo>
                  <a:lnTo>
                    <a:pt x="163717" y="15732"/>
                  </a:lnTo>
                  <a:lnTo>
                    <a:pt x="124542" y="34331"/>
                  </a:lnTo>
                  <a:lnTo>
                    <a:pt x="89447" y="59140"/>
                  </a:lnTo>
                  <a:lnTo>
                    <a:pt x="59139" y="89447"/>
                  </a:lnTo>
                  <a:lnTo>
                    <a:pt x="34331" y="124543"/>
                  </a:lnTo>
                  <a:lnTo>
                    <a:pt x="15731" y="163717"/>
                  </a:lnTo>
                  <a:lnTo>
                    <a:pt x="4051" y="206259"/>
                  </a:lnTo>
                  <a:lnTo>
                    <a:pt x="0" y="251460"/>
                  </a:lnTo>
                  <a:lnTo>
                    <a:pt x="4051" y="296660"/>
                  </a:lnTo>
                  <a:lnTo>
                    <a:pt x="15731" y="339202"/>
                  </a:lnTo>
                  <a:lnTo>
                    <a:pt x="34331" y="378376"/>
                  </a:lnTo>
                  <a:lnTo>
                    <a:pt x="59139" y="413472"/>
                  </a:lnTo>
                  <a:lnTo>
                    <a:pt x="89447" y="443779"/>
                  </a:lnTo>
                  <a:lnTo>
                    <a:pt x="124542" y="468588"/>
                  </a:lnTo>
                  <a:lnTo>
                    <a:pt x="163717" y="487187"/>
                  </a:lnTo>
                  <a:lnTo>
                    <a:pt x="206259" y="498868"/>
                  </a:lnTo>
                  <a:lnTo>
                    <a:pt x="251459" y="502920"/>
                  </a:lnTo>
                  <a:lnTo>
                    <a:pt x="296660" y="498868"/>
                  </a:lnTo>
                  <a:lnTo>
                    <a:pt x="339202" y="487187"/>
                  </a:lnTo>
                  <a:lnTo>
                    <a:pt x="378376" y="468588"/>
                  </a:lnTo>
                  <a:lnTo>
                    <a:pt x="413472" y="443779"/>
                  </a:lnTo>
                  <a:lnTo>
                    <a:pt x="443779" y="413472"/>
                  </a:lnTo>
                  <a:lnTo>
                    <a:pt x="468588" y="378376"/>
                  </a:lnTo>
                  <a:lnTo>
                    <a:pt x="487187" y="339202"/>
                  </a:lnTo>
                  <a:lnTo>
                    <a:pt x="498868" y="296660"/>
                  </a:lnTo>
                  <a:lnTo>
                    <a:pt x="502919" y="251460"/>
                  </a:lnTo>
                  <a:lnTo>
                    <a:pt x="498868" y="206259"/>
                  </a:lnTo>
                  <a:lnTo>
                    <a:pt x="487187" y="163717"/>
                  </a:lnTo>
                  <a:lnTo>
                    <a:pt x="468588" y="124543"/>
                  </a:lnTo>
                  <a:lnTo>
                    <a:pt x="443779" y="89447"/>
                  </a:lnTo>
                  <a:lnTo>
                    <a:pt x="413472" y="59140"/>
                  </a:lnTo>
                  <a:lnTo>
                    <a:pt x="378376" y="34331"/>
                  </a:lnTo>
                  <a:lnTo>
                    <a:pt x="339202" y="15732"/>
                  </a:lnTo>
                  <a:lnTo>
                    <a:pt x="296660" y="4051"/>
                  </a:lnTo>
                  <a:lnTo>
                    <a:pt x="251459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2226735" y="2252979"/>
            <a:ext cx="12890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01005" y="2924047"/>
            <a:ext cx="38100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20" b="1">
                <a:solidFill>
                  <a:srgbClr val="0E3A35"/>
                </a:solidFill>
                <a:latin typeface="Calibri"/>
                <a:cs typeface="Calibri"/>
              </a:rPr>
              <a:t>Earn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6722" y="3745992"/>
            <a:ext cx="2869565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93675" marR="5080" indent="-180975">
              <a:lnSpc>
                <a:spcPts val="1200"/>
              </a:lnSpc>
              <a:spcBef>
                <a:spcPts val="240"/>
              </a:spcBef>
            </a:pP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Share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books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upload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resources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mentor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peers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host sessions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review</a:t>
            </a:r>
            <a:r>
              <a:rPr dirty="0" sz="11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content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refer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opportunities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77550" y="3175508"/>
            <a:ext cx="232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236720" y="1822704"/>
            <a:ext cx="3716020" cy="2883535"/>
            <a:chOff x="4236720" y="1822704"/>
            <a:chExt cx="3716020" cy="288353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6720" y="1822704"/>
              <a:ext cx="3715512" cy="28834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307738" y="1874520"/>
              <a:ext cx="3576320" cy="2743200"/>
            </a:xfrm>
            <a:custGeom>
              <a:avLst/>
              <a:gdLst/>
              <a:ahLst/>
              <a:cxnLst/>
              <a:rect l="l" t="t" r="r" b="b"/>
              <a:pathLst>
                <a:path w="3576320" h="2743200">
                  <a:moveTo>
                    <a:pt x="3512218" y="0"/>
                  </a:moveTo>
                  <a:lnTo>
                    <a:pt x="63999" y="0"/>
                  </a:lnTo>
                  <a:lnTo>
                    <a:pt x="39087" y="5029"/>
                  </a:lnTo>
                  <a:lnTo>
                    <a:pt x="18745" y="18745"/>
                  </a:lnTo>
                  <a:lnTo>
                    <a:pt x="5029" y="39087"/>
                  </a:lnTo>
                  <a:lnTo>
                    <a:pt x="0" y="63999"/>
                  </a:lnTo>
                  <a:lnTo>
                    <a:pt x="0" y="2679200"/>
                  </a:lnTo>
                  <a:lnTo>
                    <a:pt x="5029" y="2704112"/>
                  </a:lnTo>
                  <a:lnTo>
                    <a:pt x="18745" y="2724454"/>
                  </a:lnTo>
                  <a:lnTo>
                    <a:pt x="39087" y="2738170"/>
                  </a:lnTo>
                  <a:lnTo>
                    <a:pt x="63999" y="2743199"/>
                  </a:lnTo>
                  <a:lnTo>
                    <a:pt x="3512218" y="2743199"/>
                  </a:lnTo>
                  <a:lnTo>
                    <a:pt x="3537129" y="2738170"/>
                  </a:lnTo>
                  <a:lnTo>
                    <a:pt x="3557472" y="2724454"/>
                  </a:lnTo>
                  <a:lnTo>
                    <a:pt x="3571187" y="2704112"/>
                  </a:lnTo>
                  <a:lnTo>
                    <a:pt x="3576217" y="2679200"/>
                  </a:lnTo>
                  <a:lnTo>
                    <a:pt x="3576217" y="63999"/>
                  </a:lnTo>
                  <a:lnTo>
                    <a:pt x="3571187" y="39087"/>
                  </a:lnTo>
                  <a:lnTo>
                    <a:pt x="3557472" y="18745"/>
                  </a:lnTo>
                  <a:lnTo>
                    <a:pt x="3537129" y="5029"/>
                  </a:lnTo>
                  <a:lnTo>
                    <a:pt x="3512218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07738" y="1874520"/>
              <a:ext cx="3576320" cy="2743200"/>
            </a:xfrm>
            <a:custGeom>
              <a:avLst/>
              <a:gdLst/>
              <a:ahLst/>
              <a:cxnLst/>
              <a:rect l="l" t="t" r="r" b="b"/>
              <a:pathLst>
                <a:path w="3576320" h="2743200">
                  <a:moveTo>
                    <a:pt x="0" y="63999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3999" y="0"/>
                  </a:lnTo>
                  <a:lnTo>
                    <a:pt x="3512218" y="0"/>
                  </a:lnTo>
                  <a:lnTo>
                    <a:pt x="3537129" y="5029"/>
                  </a:lnTo>
                  <a:lnTo>
                    <a:pt x="3557472" y="18745"/>
                  </a:lnTo>
                  <a:lnTo>
                    <a:pt x="3571188" y="39088"/>
                  </a:lnTo>
                  <a:lnTo>
                    <a:pt x="3576218" y="63999"/>
                  </a:lnTo>
                  <a:lnTo>
                    <a:pt x="3576218" y="2679200"/>
                  </a:lnTo>
                  <a:lnTo>
                    <a:pt x="3571188" y="2704111"/>
                  </a:lnTo>
                  <a:lnTo>
                    <a:pt x="3557472" y="2724454"/>
                  </a:lnTo>
                  <a:lnTo>
                    <a:pt x="3537129" y="2738170"/>
                  </a:lnTo>
                  <a:lnTo>
                    <a:pt x="3512218" y="2743200"/>
                  </a:lnTo>
                  <a:lnTo>
                    <a:pt x="63999" y="2743200"/>
                  </a:lnTo>
                  <a:lnTo>
                    <a:pt x="39088" y="2738170"/>
                  </a:lnTo>
                  <a:lnTo>
                    <a:pt x="18745" y="2724454"/>
                  </a:lnTo>
                  <a:lnTo>
                    <a:pt x="5029" y="2704111"/>
                  </a:lnTo>
                  <a:lnTo>
                    <a:pt x="0" y="2679200"/>
                  </a:lnTo>
                  <a:lnTo>
                    <a:pt x="0" y="6399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5844387" y="2148840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60" y="0"/>
                  </a:moveTo>
                  <a:lnTo>
                    <a:pt x="206259" y="4051"/>
                  </a:lnTo>
                  <a:lnTo>
                    <a:pt x="163717" y="15732"/>
                  </a:lnTo>
                  <a:lnTo>
                    <a:pt x="124543" y="34331"/>
                  </a:lnTo>
                  <a:lnTo>
                    <a:pt x="89447" y="59140"/>
                  </a:lnTo>
                  <a:lnTo>
                    <a:pt x="59140" y="89447"/>
                  </a:lnTo>
                  <a:lnTo>
                    <a:pt x="34331" y="124543"/>
                  </a:lnTo>
                  <a:lnTo>
                    <a:pt x="15732" y="163717"/>
                  </a:lnTo>
                  <a:lnTo>
                    <a:pt x="4051" y="206259"/>
                  </a:lnTo>
                  <a:lnTo>
                    <a:pt x="0" y="251460"/>
                  </a:lnTo>
                  <a:lnTo>
                    <a:pt x="4051" y="296660"/>
                  </a:lnTo>
                  <a:lnTo>
                    <a:pt x="15732" y="339202"/>
                  </a:lnTo>
                  <a:lnTo>
                    <a:pt x="34331" y="378376"/>
                  </a:lnTo>
                  <a:lnTo>
                    <a:pt x="59140" y="413472"/>
                  </a:lnTo>
                  <a:lnTo>
                    <a:pt x="89447" y="443779"/>
                  </a:lnTo>
                  <a:lnTo>
                    <a:pt x="124543" y="468588"/>
                  </a:lnTo>
                  <a:lnTo>
                    <a:pt x="163717" y="487187"/>
                  </a:lnTo>
                  <a:lnTo>
                    <a:pt x="206259" y="498868"/>
                  </a:lnTo>
                  <a:lnTo>
                    <a:pt x="251460" y="502920"/>
                  </a:lnTo>
                  <a:lnTo>
                    <a:pt x="296660" y="498868"/>
                  </a:lnTo>
                  <a:lnTo>
                    <a:pt x="339202" y="487187"/>
                  </a:lnTo>
                  <a:lnTo>
                    <a:pt x="378376" y="468588"/>
                  </a:lnTo>
                  <a:lnTo>
                    <a:pt x="413472" y="443779"/>
                  </a:lnTo>
                  <a:lnTo>
                    <a:pt x="443779" y="413472"/>
                  </a:lnTo>
                  <a:lnTo>
                    <a:pt x="468588" y="378376"/>
                  </a:lnTo>
                  <a:lnTo>
                    <a:pt x="487187" y="339202"/>
                  </a:lnTo>
                  <a:lnTo>
                    <a:pt x="498868" y="296660"/>
                  </a:lnTo>
                  <a:lnTo>
                    <a:pt x="502920" y="251460"/>
                  </a:lnTo>
                  <a:lnTo>
                    <a:pt x="498868" y="206259"/>
                  </a:lnTo>
                  <a:lnTo>
                    <a:pt x="487187" y="163717"/>
                  </a:lnTo>
                  <a:lnTo>
                    <a:pt x="468588" y="124543"/>
                  </a:lnTo>
                  <a:lnTo>
                    <a:pt x="443779" y="89447"/>
                  </a:lnTo>
                  <a:lnTo>
                    <a:pt x="413472" y="59140"/>
                  </a:lnTo>
                  <a:lnTo>
                    <a:pt x="378376" y="34331"/>
                  </a:lnTo>
                  <a:lnTo>
                    <a:pt x="339202" y="15732"/>
                  </a:lnTo>
                  <a:lnTo>
                    <a:pt x="296660" y="4051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031553" y="2252979"/>
            <a:ext cx="12890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17691" y="2924047"/>
            <a:ext cx="956944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0E3A35"/>
                </a:solidFill>
                <a:latin typeface="Calibri"/>
                <a:cs typeface="Calibri"/>
              </a:rPr>
              <a:t>Accumulate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17896" y="3745992"/>
            <a:ext cx="2759075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711200" marR="5080" indent="-698500">
              <a:lnSpc>
                <a:spcPts val="1200"/>
              </a:lnSpc>
              <a:spcBef>
                <a:spcPts val="240"/>
              </a:spcBef>
            </a:pP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points,</a:t>
            </a:r>
            <a:r>
              <a:rPr dirty="0" sz="11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tiers,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streaks,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badges,</a:t>
            </a:r>
            <a:r>
              <a:rPr dirty="0" sz="11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contribution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history,</a:t>
            </a:r>
            <a:r>
              <a:rPr dirty="0" sz="1100" spc="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reputation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score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82369" y="3175508"/>
            <a:ext cx="232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0" b="1">
                <a:solidFill>
                  <a:srgbClr val="B4862A"/>
                </a:solidFill>
                <a:latin typeface="Calibri"/>
                <a:cs typeface="Calibri"/>
              </a:rPr>
              <a:t>→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8043671" y="1822704"/>
            <a:ext cx="3716020" cy="2883535"/>
            <a:chOff x="8043671" y="1822704"/>
            <a:chExt cx="3716020" cy="288353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43671" y="1822704"/>
              <a:ext cx="3715512" cy="288340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8112556" y="1874520"/>
              <a:ext cx="3576320" cy="2743200"/>
            </a:xfrm>
            <a:custGeom>
              <a:avLst/>
              <a:gdLst/>
              <a:ahLst/>
              <a:cxnLst/>
              <a:rect l="l" t="t" r="r" b="b"/>
              <a:pathLst>
                <a:path w="3576320" h="2743200">
                  <a:moveTo>
                    <a:pt x="3512218" y="0"/>
                  </a:moveTo>
                  <a:lnTo>
                    <a:pt x="63999" y="0"/>
                  </a:lnTo>
                  <a:lnTo>
                    <a:pt x="39087" y="5029"/>
                  </a:lnTo>
                  <a:lnTo>
                    <a:pt x="18745" y="18745"/>
                  </a:lnTo>
                  <a:lnTo>
                    <a:pt x="5029" y="39087"/>
                  </a:lnTo>
                  <a:lnTo>
                    <a:pt x="0" y="63999"/>
                  </a:lnTo>
                  <a:lnTo>
                    <a:pt x="0" y="2679200"/>
                  </a:lnTo>
                  <a:lnTo>
                    <a:pt x="5029" y="2704112"/>
                  </a:lnTo>
                  <a:lnTo>
                    <a:pt x="18745" y="2724454"/>
                  </a:lnTo>
                  <a:lnTo>
                    <a:pt x="39087" y="2738170"/>
                  </a:lnTo>
                  <a:lnTo>
                    <a:pt x="63999" y="2743199"/>
                  </a:lnTo>
                  <a:lnTo>
                    <a:pt x="3512218" y="2743199"/>
                  </a:lnTo>
                  <a:lnTo>
                    <a:pt x="3537129" y="2738170"/>
                  </a:lnTo>
                  <a:lnTo>
                    <a:pt x="3557473" y="2724454"/>
                  </a:lnTo>
                  <a:lnTo>
                    <a:pt x="3571188" y="2704112"/>
                  </a:lnTo>
                  <a:lnTo>
                    <a:pt x="3576218" y="2679200"/>
                  </a:lnTo>
                  <a:lnTo>
                    <a:pt x="3576218" y="63999"/>
                  </a:lnTo>
                  <a:lnTo>
                    <a:pt x="3571188" y="39087"/>
                  </a:lnTo>
                  <a:lnTo>
                    <a:pt x="3557473" y="18745"/>
                  </a:lnTo>
                  <a:lnTo>
                    <a:pt x="3537129" y="5029"/>
                  </a:lnTo>
                  <a:lnTo>
                    <a:pt x="3512218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112556" y="1874520"/>
              <a:ext cx="3576320" cy="2743200"/>
            </a:xfrm>
            <a:custGeom>
              <a:avLst/>
              <a:gdLst/>
              <a:ahLst/>
              <a:cxnLst/>
              <a:rect l="l" t="t" r="r" b="b"/>
              <a:pathLst>
                <a:path w="3576320" h="2743200">
                  <a:moveTo>
                    <a:pt x="0" y="63999"/>
                  </a:moveTo>
                  <a:lnTo>
                    <a:pt x="5029" y="39088"/>
                  </a:lnTo>
                  <a:lnTo>
                    <a:pt x="18745" y="18745"/>
                  </a:lnTo>
                  <a:lnTo>
                    <a:pt x="39088" y="5029"/>
                  </a:lnTo>
                  <a:lnTo>
                    <a:pt x="63999" y="0"/>
                  </a:lnTo>
                  <a:lnTo>
                    <a:pt x="3512218" y="0"/>
                  </a:lnTo>
                  <a:lnTo>
                    <a:pt x="3537129" y="5029"/>
                  </a:lnTo>
                  <a:lnTo>
                    <a:pt x="3557472" y="18745"/>
                  </a:lnTo>
                  <a:lnTo>
                    <a:pt x="3571188" y="39088"/>
                  </a:lnTo>
                  <a:lnTo>
                    <a:pt x="3576218" y="63999"/>
                  </a:lnTo>
                  <a:lnTo>
                    <a:pt x="3576218" y="2679200"/>
                  </a:lnTo>
                  <a:lnTo>
                    <a:pt x="3571188" y="2704111"/>
                  </a:lnTo>
                  <a:lnTo>
                    <a:pt x="3557472" y="2724454"/>
                  </a:lnTo>
                  <a:lnTo>
                    <a:pt x="3537129" y="2738170"/>
                  </a:lnTo>
                  <a:lnTo>
                    <a:pt x="3512218" y="2743200"/>
                  </a:lnTo>
                  <a:lnTo>
                    <a:pt x="63999" y="2743200"/>
                  </a:lnTo>
                  <a:lnTo>
                    <a:pt x="39088" y="2738170"/>
                  </a:lnTo>
                  <a:lnTo>
                    <a:pt x="18745" y="2724454"/>
                  </a:lnTo>
                  <a:lnTo>
                    <a:pt x="5029" y="2704111"/>
                  </a:lnTo>
                  <a:lnTo>
                    <a:pt x="0" y="2679200"/>
                  </a:lnTo>
                  <a:lnTo>
                    <a:pt x="0" y="63999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9649205" y="2148840"/>
              <a:ext cx="502920" cy="502920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60" y="0"/>
                  </a:moveTo>
                  <a:lnTo>
                    <a:pt x="206259" y="4051"/>
                  </a:lnTo>
                  <a:lnTo>
                    <a:pt x="163717" y="15732"/>
                  </a:lnTo>
                  <a:lnTo>
                    <a:pt x="124542" y="34331"/>
                  </a:lnTo>
                  <a:lnTo>
                    <a:pt x="89447" y="59140"/>
                  </a:lnTo>
                  <a:lnTo>
                    <a:pt x="59139" y="89447"/>
                  </a:lnTo>
                  <a:lnTo>
                    <a:pt x="34331" y="124543"/>
                  </a:lnTo>
                  <a:lnTo>
                    <a:pt x="15731" y="163717"/>
                  </a:lnTo>
                  <a:lnTo>
                    <a:pt x="4051" y="206259"/>
                  </a:lnTo>
                  <a:lnTo>
                    <a:pt x="0" y="251460"/>
                  </a:lnTo>
                  <a:lnTo>
                    <a:pt x="4051" y="296660"/>
                  </a:lnTo>
                  <a:lnTo>
                    <a:pt x="15731" y="339202"/>
                  </a:lnTo>
                  <a:lnTo>
                    <a:pt x="34331" y="378376"/>
                  </a:lnTo>
                  <a:lnTo>
                    <a:pt x="59139" y="413472"/>
                  </a:lnTo>
                  <a:lnTo>
                    <a:pt x="89447" y="443779"/>
                  </a:lnTo>
                  <a:lnTo>
                    <a:pt x="124542" y="468588"/>
                  </a:lnTo>
                  <a:lnTo>
                    <a:pt x="163717" y="487187"/>
                  </a:lnTo>
                  <a:lnTo>
                    <a:pt x="206259" y="498868"/>
                  </a:lnTo>
                  <a:lnTo>
                    <a:pt x="251460" y="502920"/>
                  </a:lnTo>
                  <a:lnTo>
                    <a:pt x="296660" y="498868"/>
                  </a:lnTo>
                  <a:lnTo>
                    <a:pt x="339202" y="487187"/>
                  </a:lnTo>
                  <a:lnTo>
                    <a:pt x="378376" y="468588"/>
                  </a:lnTo>
                  <a:lnTo>
                    <a:pt x="413472" y="443779"/>
                  </a:lnTo>
                  <a:lnTo>
                    <a:pt x="443779" y="413472"/>
                  </a:lnTo>
                  <a:lnTo>
                    <a:pt x="468588" y="378376"/>
                  </a:lnTo>
                  <a:lnTo>
                    <a:pt x="487187" y="339202"/>
                  </a:lnTo>
                  <a:lnTo>
                    <a:pt x="498868" y="296660"/>
                  </a:lnTo>
                  <a:lnTo>
                    <a:pt x="502920" y="251460"/>
                  </a:lnTo>
                  <a:lnTo>
                    <a:pt x="498868" y="206259"/>
                  </a:lnTo>
                  <a:lnTo>
                    <a:pt x="487187" y="163717"/>
                  </a:lnTo>
                  <a:lnTo>
                    <a:pt x="468588" y="124543"/>
                  </a:lnTo>
                  <a:lnTo>
                    <a:pt x="443779" y="89447"/>
                  </a:lnTo>
                  <a:lnTo>
                    <a:pt x="413472" y="59140"/>
                  </a:lnTo>
                  <a:lnTo>
                    <a:pt x="378376" y="34331"/>
                  </a:lnTo>
                  <a:lnTo>
                    <a:pt x="339202" y="15732"/>
                  </a:lnTo>
                  <a:lnTo>
                    <a:pt x="296660" y="4051"/>
                  </a:lnTo>
                  <a:lnTo>
                    <a:pt x="251460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9836370" y="2252979"/>
            <a:ext cx="128905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563925" y="2924047"/>
            <a:ext cx="67310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0E3A35"/>
                </a:solidFill>
                <a:latin typeface="Calibri"/>
                <a:cs typeface="Calibri"/>
              </a:rPr>
              <a:t>Redeem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433816" y="3745992"/>
            <a:ext cx="2936240" cy="34544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835025" marR="5080" indent="-822325">
              <a:lnSpc>
                <a:spcPts val="1200"/>
              </a:lnSpc>
              <a:spcBef>
                <a:spcPts val="240"/>
              </a:spcBef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AI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tools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workshops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delivery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certifications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partner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perks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5">
                <a:solidFill>
                  <a:srgbClr val="2A2E31"/>
                </a:solidFill>
                <a:latin typeface="Calibri"/>
                <a:cs typeface="Calibri"/>
              </a:rPr>
              <a:t>premium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access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32816" y="4840223"/>
            <a:ext cx="11326495" cy="917575"/>
            <a:chOff x="432816" y="4840223"/>
            <a:chExt cx="11326495" cy="917575"/>
          </a:xfrm>
        </p:grpSpPr>
        <p:pic>
          <p:nvPicPr>
            <p:cNvPr id="32" name="object 3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2816" y="4840223"/>
              <a:ext cx="11326368" cy="917447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02920" y="4892040"/>
              <a:ext cx="11186160" cy="777240"/>
            </a:xfrm>
            <a:custGeom>
              <a:avLst/>
              <a:gdLst/>
              <a:ahLst/>
              <a:cxnLst/>
              <a:rect l="l" t="t" r="r" b="b"/>
              <a:pathLst>
                <a:path w="11186160" h="777239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713236"/>
                  </a:lnTo>
                  <a:lnTo>
                    <a:pt x="5029" y="738149"/>
                  </a:lnTo>
                  <a:lnTo>
                    <a:pt x="18746" y="758493"/>
                  </a:lnTo>
                  <a:lnTo>
                    <a:pt x="39090" y="772210"/>
                  </a:lnTo>
                  <a:lnTo>
                    <a:pt x="64003" y="777239"/>
                  </a:lnTo>
                  <a:lnTo>
                    <a:pt x="11121852" y="777239"/>
                  </a:lnTo>
                  <a:lnTo>
                    <a:pt x="11146765" y="772210"/>
                  </a:lnTo>
                  <a:lnTo>
                    <a:pt x="11167109" y="758493"/>
                  </a:lnTo>
                  <a:lnTo>
                    <a:pt x="11180825" y="738149"/>
                  </a:lnTo>
                  <a:lnTo>
                    <a:pt x="11185855" y="71323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502920" y="4892040"/>
              <a:ext cx="11186160" cy="777240"/>
            </a:xfrm>
            <a:custGeom>
              <a:avLst/>
              <a:gdLst/>
              <a:ahLst/>
              <a:cxnLst/>
              <a:rect l="l" t="t" r="r" b="b"/>
              <a:pathLst>
                <a:path w="11186160" h="777239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713236"/>
                  </a:lnTo>
                  <a:lnTo>
                    <a:pt x="11180825" y="738149"/>
                  </a:lnTo>
                  <a:lnTo>
                    <a:pt x="11167109" y="758493"/>
                  </a:lnTo>
                  <a:lnTo>
                    <a:pt x="11146765" y="772210"/>
                  </a:lnTo>
                  <a:lnTo>
                    <a:pt x="11121852" y="777240"/>
                  </a:lnTo>
                  <a:lnTo>
                    <a:pt x="64003" y="777240"/>
                  </a:lnTo>
                  <a:lnTo>
                    <a:pt x="39090" y="772210"/>
                  </a:lnTo>
                  <a:lnTo>
                    <a:pt x="18746" y="758493"/>
                  </a:lnTo>
                  <a:lnTo>
                    <a:pt x="5029" y="738149"/>
                  </a:lnTo>
                  <a:lnTo>
                    <a:pt x="0" y="71323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718819" y="5181600"/>
            <a:ext cx="842454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Design</a:t>
            </a:r>
            <a:r>
              <a:rPr dirty="0" sz="1100" spc="1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guardrail:</a:t>
            </a:r>
            <a:r>
              <a:rPr dirty="0" sz="1100" spc="1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points</a:t>
            </a:r>
            <a:r>
              <a:rPr dirty="0" sz="1100" spc="1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reward</a:t>
            </a:r>
            <a:r>
              <a:rPr dirty="0" sz="1100" spc="13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useful</a:t>
            </a:r>
            <a:r>
              <a:rPr dirty="0" sz="1100" spc="114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contribution,</a:t>
            </a:r>
            <a:r>
              <a:rPr dirty="0" sz="1100" spc="12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not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noisy</a:t>
            </a:r>
            <a:r>
              <a:rPr dirty="0" sz="1100" spc="1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activity.</a:t>
            </a:r>
            <a:r>
              <a:rPr dirty="0" sz="1100" spc="11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100" spc="13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reward</a:t>
            </a:r>
            <a:r>
              <a:rPr dirty="0" sz="1100" spc="13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layer</a:t>
            </a:r>
            <a:r>
              <a:rPr dirty="0" sz="1100" spc="13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turns</a:t>
            </a:r>
            <a:r>
              <a:rPr dirty="0" sz="1100" spc="1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student</a:t>
            </a:r>
            <a:r>
              <a:rPr dirty="0" sz="1100" spc="1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generosity</a:t>
            </a:r>
            <a:r>
              <a:rPr dirty="0" sz="1100" spc="12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into</a:t>
            </a:r>
            <a:r>
              <a:rPr dirty="0" sz="1100" spc="13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an</a:t>
            </a:r>
            <a:r>
              <a:rPr dirty="0" sz="1100" spc="13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investable</a:t>
            </a:r>
            <a:r>
              <a:rPr dirty="0" sz="1100" spc="1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0E3A35"/>
                </a:solidFill>
                <a:latin typeface="Calibri"/>
                <a:cs typeface="Calibri"/>
              </a:rPr>
              <a:t>data</a:t>
            </a:r>
            <a:r>
              <a:rPr dirty="0" sz="1100" spc="13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0E3A35"/>
                </a:solidFill>
                <a:latin typeface="Calibri"/>
                <a:cs typeface="Calibri"/>
              </a:rPr>
              <a:t>asset.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37" name="object 3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6637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VA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U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39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P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R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P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T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One</a:t>
            </a:r>
            <a:r>
              <a:rPr dirty="0" spc="-85"/>
              <a:t> </a:t>
            </a:r>
            <a:r>
              <a:rPr dirty="0"/>
              <a:t>Graph</a:t>
            </a:r>
            <a:r>
              <a:rPr dirty="0" spc="-85"/>
              <a:t> </a:t>
            </a:r>
            <a:r>
              <a:rPr dirty="0"/>
              <a:t>Creates</a:t>
            </a:r>
            <a:r>
              <a:rPr dirty="0" spc="-85"/>
              <a:t> </a:t>
            </a:r>
            <a:r>
              <a:rPr dirty="0" spc="-20"/>
              <a:t>Value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80"/>
              <a:t> </a:t>
            </a:r>
            <a:r>
              <a:rPr dirty="0" spc="-10"/>
              <a:t>Every</a:t>
            </a:r>
            <a:r>
              <a:rPr dirty="0" spc="-80"/>
              <a:t> </a:t>
            </a:r>
            <a:r>
              <a:rPr dirty="0" spc="-10"/>
              <a:t>Customer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5802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value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proposition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differs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by</a:t>
            </a:r>
            <a:r>
              <a:rPr dirty="0" sz="1400" spc="-5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side,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but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is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powered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by</a:t>
            </a:r>
            <a:r>
              <a:rPr dirty="0" sz="1400" spc="-5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one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graph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98157" y="1824037"/>
          <a:ext cx="10857865" cy="3291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11680"/>
                <a:gridCol w="4480560"/>
                <a:gridCol w="4279265"/>
              </a:tblGrid>
              <a:tr h="5486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Stakeholder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6700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13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Pain</a:t>
                      </a:r>
                      <a:r>
                        <a:rPr dirty="0" sz="13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today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6700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dirty="0" sz="13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Certa</a:t>
                      </a:r>
                      <a:r>
                        <a:rPr dirty="0" sz="13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value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6700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dirty="0" sz="12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Student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8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Scattered</a:t>
                      </a:r>
                      <a:r>
                        <a:rPr dirty="0" sz="1200" spc="-3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help</a:t>
                      </a:r>
                      <a:r>
                        <a:rPr dirty="0" sz="1200" spc="-3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12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weak</a:t>
                      </a:r>
                      <a:r>
                        <a:rPr dirty="0" sz="12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career</a:t>
                      </a:r>
                      <a:r>
                        <a:rPr dirty="0" sz="1200" spc="-3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signal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8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Resources,</a:t>
                      </a:r>
                      <a:r>
                        <a:rPr dirty="0" sz="1200" spc="-5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AI, </a:t>
                      </a: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mentors,</a:t>
                      </a:r>
                      <a:r>
                        <a:rPr dirty="0" sz="1200" spc="-5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reputation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8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12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Library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18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r>
                        <a:rPr dirty="0" sz="1200" spc="-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utilization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1200" spc="-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manual</a:t>
                      </a:r>
                      <a:r>
                        <a:rPr dirty="0" sz="1200" spc="-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workflows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18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120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Catalog,</a:t>
                      </a:r>
                      <a:r>
                        <a:rPr dirty="0" sz="1200" spc="-5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analytics,</a:t>
                      </a:r>
                      <a:r>
                        <a:rPr dirty="0" sz="1200" spc="-45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circulation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18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12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Institution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18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Low</a:t>
                      </a:r>
                      <a:r>
                        <a:rPr dirty="0" sz="12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engagement</a:t>
                      </a:r>
                      <a:r>
                        <a:rPr dirty="0" sz="12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12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weak</a:t>
                      </a:r>
                      <a:r>
                        <a:rPr dirty="0" sz="12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outcome</a:t>
                      </a:r>
                      <a:r>
                        <a:rPr dirty="0" sz="12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visibility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18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Engagement,</a:t>
                      </a:r>
                      <a:r>
                        <a:rPr dirty="0" sz="1200" spc="-4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alumni,</a:t>
                      </a:r>
                      <a:r>
                        <a:rPr dirty="0" sz="1200" spc="-35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placement</a:t>
                      </a:r>
                      <a:r>
                        <a:rPr dirty="0" sz="1200" spc="-4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analytics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18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dirty="0" sz="12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Alumni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8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2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structured</a:t>
                      </a:r>
                      <a:r>
                        <a:rPr dirty="0" sz="12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way</a:t>
                      </a:r>
                      <a:r>
                        <a:rPr dirty="0" sz="12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1200" spc="-1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give</a:t>
                      </a:r>
                      <a:r>
                        <a:rPr dirty="0" sz="1200" spc="-1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back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8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5"/>
                        </a:spcBef>
                      </a:pP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Mentorship, workshops,</a:t>
                      </a:r>
                      <a:r>
                        <a:rPr dirty="0" sz="1200" spc="-5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hiring,</a:t>
                      </a:r>
                      <a:r>
                        <a:rPr dirty="0" sz="1200" spc="-5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recognition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8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12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Recruiter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18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Resume</a:t>
                      </a:r>
                      <a:r>
                        <a:rPr dirty="0" sz="12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noise</a:t>
                      </a:r>
                      <a:r>
                        <a:rPr dirty="0" sz="12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12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poor</a:t>
                      </a:r>
                      <a:r>
                        <a:rPr dirty="0" sz="1200" spc="-3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early</a:t>
                      </a:r>
                      <a:r>
                        <a:rPr dirty="0" sz="1200" spc="-3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signal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18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Verified</a:t>
                      </a:r>
                      <a:r>
                        <a:rPr dirty="0" sz="1200" spc="-3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talent</a:t>
                      </a:r>
                      <a:r>
                        <a:rPr dirty="0" sz="1200" spc="-25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>
                          <a:solidFill>
                            <a:srgbClr val="0E3A35"/>
                          </a:solidFill>
                          <a:latin typeface="Calibri"/>
                          <a:cs typeface="Calibri"/>
                        </a:rPr>
                        <a:t>discovery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17018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pSp>
        <p:nvGrpSpPr>
          <p:cNvPr id="6" name="object 6"/>
          <p:cNvGrpSpPr/>
          <p:nvPr/>
        </p:nvGrpSpPr>
        <p:grpSpPr>
          <a:xfrm>
            <a:off x="432816" y="5297423"/>
            <a:ext cx="11326495" cy="826135"/>
            <a:chOff x="432816" y="5297423"/>
            <a:chExt cx="11326495" cy="82613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5297423"/>
              <a:ext cx="11326368" cy="8260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2920" y="5349240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5"/>
                  </a:lnTo>
                  <a:lnTo>
                    <a:pt x="5029" y="39090"/>
                  </a:lnTo>
                  <a:lnTo>
                    <a:pt x="0" y="64002"/>
                  </a:lnTo>
                  <a:lnTo>
                    <a:pt x="0" y="621796"/>
                  </a:lnTo>
                  <a:lnTo>
                    <a:pt x="5029" y="646709"/>
                  </a:lnTo>
                  <a:lnTo>
                    <a:pt x="18746" y="667053"/>
                  </a:lnTo>
                  <a:lnTo>
                    <a:pt x="39090" y="680770"/>
                  </a:lnTo>
                  <a:lnTo>
                    <a:pt x="64003" y="685799"/>
                  </a:lnTo>
                  <a:lnTo>
                    <a:pt x="11121852" y="685799"/>
                  </a:lnTo>
                  <a:lnTo>
                    <a:pt x="11146765" y="680770"/>
                  </a:lnTo>
                  <a:lnTo>
                    <a:pt x="11167109" y="667053"/>
                  </a:lnTo>
                  <a:lnTo>
                    <a:pt x="11180825" y="646709"/>
                  </a:lnTo>
                  <a:lnTo>
                    <a:pt x="11185855" y="621796"/>
                  </a:lnTo>
                  <a:lnTo>
                    <a:pt x="11185855" y="64002"/>
                  </a:lnTo>
                  <a:lnTo>
                    <a:pt x="11180825" y="39090"/>
                  </a:lnTo>
                  <a:lnTo>
                    <a:pt x="11167109" y="18745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02920" y="5349240"/>
              <a:ext cx="11186160" cy="685800"/>
            </a:xfrm>
            <a:custGeom>
              <a:avLst/>
              <a:gdLst/>
              <a:ahLst/>
              <a:cxnLst/>
              <a:rect l="l" t="t" r="r" b="b"/>
              <a:pathLst>
                <a:path w="11186160" h="68580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621796"/>
                  </a:lnTo>
                  <a:lnTo>
                    <a:pt x="11180825" y="646709"/>
                  </a:lnTo>
                  <a:lnTo>
                    <a:pt x="11167109" y="667053"/>
                  </a:lnTo>
                  <a:lnTo>
                    <a:pt x="11146765" y="680770"/>
                  </a:lnTo>
                  <a:lnTo>
                    <a:pt x="11121852" y="685800"/>
                  </a:lnTo>
                  <a:lnTo>
                    <a:pt x="64003" y="685800"/>
                  </a:lnTo>
                  <a:lnTo>
                    <a:pt x="39090" y="680770"/>
                  </a:lnTo>
                  <a:lnTo>
                    <a:pt x="18746" y="667053"/>
                  </a:lnTo>
                  <a:lnTo>
                    <a:pt x="5029" y="646709"/>
                  </a:lnTo>
                  <a:lnTo>
                    <a:pt x="0" y="62179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18819" y="5574283"/>
            <a:ext cx="72097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Investor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takeaway: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same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verified</a:t>
            </a:r>
            <a:r>
              <a:rPr dirty="0" sz="1200" spc="-1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graph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creates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utility,</a:t>
            </a:r>
            <a:r>
              <a:rPr dirty="0" sz="1200" spc="-1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retention,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and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monetization</a:t>
            </a:r>
            <a:r>
              <a:rPr dirty="0" sz="12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across</a:t>
            </a:r>
            <a:r>
              <a:rPr dirty="0" sz="1200" spc="-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E3A35"/>
                </a:solidFill>
                <a:latin typeface="Calibri"/>
                <a:cs typeface="Calibri"/>
              </a:rPr>
              <a:t>multiple</a:t>
            </a:r>
            <a:r>
              <a:rPr dirty="0" sz="1200" spc="-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0E3A35"/>
                </a:solidFill>
                <a:latin typeface="Calibri"/>
                <a:cs typeface="Calibri"/>
              </a:rPr>
              <a:t>customers.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1709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THE</a:t>
            </a:r>
            <a:r>
              <a:rPr dirty="0" sz="1100" spc="39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F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Y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W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HE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dirty="0" spc="-85"/>
              <a:t> </a:t>
            </a:r>
            <a:r>
              <a:rPr dirty="0" spc="-10"/>
              <a:t>Flywheel</a:t>
            </a:r>
            <a:r>
              <a:rPr dirty="0" spc="-90"/>
              <a:t> </a:t>
            </a:r>
            <a:r>
              <a:rPr dirty="0"/>
              <a:t>Compounds</a:t>
            </a:r>
            <a:r>
              <a:rPr dirty="0" spc="-85"/>
              <a:t> </a:t>
            </a:r>
            <a:r>
              <a:rPr dirty="0"/>
              <a:t>Trust</a:t>
            </a:r>
            <a:r>
              <a:rPr dirty="0" spc="-80"/>
              <a:t> </a:t>
            </a:r>
            <a:r>
              <a:rPr dirty="0"/>
              <a:t>and</a:t>
            </a:r>
            <a:r>
              <a:rPr dirty="0" spc="-80"/>
              <a:t> </a:t>
            </a:r>
            <a:r>
              <a:rPr dirty="0" spc="-10"/>
              <a:t>Demand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6170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flywheel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compounds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when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contribution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turns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into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opportunity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74335" y="1892807"/>
            <a:ext cx="2243455" cy="1009015"/>
            <a:chOff x="4974335" y="1892807"/>
            <a:chExt cx="2243455" cy="100901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4335" y="1892807"/>
              <a:ext cx="2243327" cy="10088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44287" y="1943099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80">
                  <a:moveTo>
                    <a:pt x="2039115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804675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4" y="868679"/>
                  </a:lnTo>
                  <a:lnTo>
                    <a:pt x="2039115" y="868679"/>
                  </a:lnTo>
                  <a:lnTo>
                    <a:pt x="2064028" y="863650"/>
                  </a:lnTo>
                  <a:lnTo>
                    <a:pt x="2084373" y="849933"/>
                  </a:lnTo>
                  <a:lnTo>
                    <a:pt x="2098090" y="829588"/>
                  </a:lnTo>
                  <a:lnTo>
                    <a:pt x="2103120" y="804675"/>
                  </a:lnTo>
                  <a:lnTo>
                    <a:pt x="2103120" y="64004"/>
                  </a:lnTo>
                  <a:lnTo>
                    <a:pt x="2098090" y="39091"/>
                  </a:lnTo>
                  <a:lnTo>
                    <a:pt x="2084373" y="18746"/>
                  </a:lnTo>
                  <a:lnTo>
                    <a:pt x="2064028" y="5029"/>
                  </a:lnTo>
                  <a:lnTo>
                    <a:pt x="2039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44287" y="1943099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80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4" y="0"/>
                  </a:lnTo>
                  <a:lnTo>
                    <a:pt x="2039116" y="0"/>
                  </a:lnTo>
                  <a:lnTo>
                    <a:pt x="2064029" y="5029"/>
                  </a:lnTo>
                  <a:lnTo>
                    <a:pt x="2084373" y="18746"/>
                  </a:lnTo>
                  <a:lnTo>
                    <a:pt x="2098090" y="39091"/>
                  </a:lnTo>
                  <a:lnTo>
                    <a:pt x="2103120" y="64004"/>
                  </a:lnTo>
                  <a:lnTo>
                    <a:pt x="2103120" y="804675"/>
                  </a:lnTo>
                  <a:lnTo>
                    <a:pt x="2098090" y="829588"/>
                  </a:lnTo>
                  <a:lnTo>
                    <a:pt x="2084373" y="849933"/>
                  </a:lnTo>
                  <a:lnTo>
                    <a:pt x="2064029" y="863650"/>
                  </a:lnTo>
                  <a:lnTo>
                    <a:pt x="2039116" y="868680"/>
                  </a:lnTo>
                  <a:lnTo>
                    <a:pt x="64004" y="868680"/>
                  </a:lnTo>
                  <a:lnTo>
                    <a:pt x="39090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54015" y="2212847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4" h="329564">
                  <a:moveTo>
                    <a:pt x="164592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7"/>
                  </a:lnTo>
                  <a:lnTo>
                    <a:pt x="22471" y="81519"/>
                  </a:lnTo>
                  <a:lnTo>
                    <a:pt x="5879" y="120836"/>
                  </a:lnTo>
                  <a:lnTo>
                    <a:pt x="0" y="164591"/>
                  </a:lnTo>
                  <a:lnTo>
                    <a:pt x="5879" y="208347"/>
                  </a:lnTo>
                  <a:lnTo>
                    <a:pt x="22471" y="247664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2" y="329184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4"/>
                  </a:lnTo>
                  <a:lnTo>
                    <a:pt x="323304" y="208347"/>
                  </a:lnTo>
                  <a:lnTo>
                    <a:pt x="329184" y="164591"/>
                  </a:lnTo>
                  <a:lnTo>
                    <a:pt x="323304" y="120836"/>
                  </a:lnTo>
                  <a:lnTo>
                    <a:pt x="306712" y="81519"/>
                  </a:lnTo>
                  <a:lnTo>
                    <a:pt x="280976" y="48207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270188" y="2093976"/>
            <a:ext cx="1139825" cy="535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4165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Students</a:t>
            </a:r>
            <a:r>
              <a:rPr dirty="0" sz="1100" spc="13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20" b="1">
                <a:solidFill>
                  <a:srgbClr val="0E3A35"/>
                </a:solidFill>
                <a:latin typeface="Calibri"/>
                <a:cs typeface="Calibri"/>
              </a:rPr>
              <a:t>join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  <a:p>
            <a:pPr marL="304165">
              <a:lnSpc>
                <a:spcPct val="100000"/>
              </a:lnSpc>
              <a:spcBef>
                <a:spcPts val="250"/>
              </a:spcBef>
            </a:pP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books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+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spc="-10" i="1">
                <a:solidFill>
                  <a:srgbClr val="6E7A7C"/>
                </a:solidFill>
                <a:latin typeface="Calibri"/>
                <a:cs typeface="Calibri"/>
              </a:rPr>
              <a:t>resources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714743" y="3154679"/>
            <a:ext cx="2240280" cy="1009015"/>
            <a:chOff x="6714743" y="3154679"/>
            <a:chExt cx="2240280" cy="100901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14743" y="3154679"/>
              <a:ext cx="2240279" cy="100888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783578" y="3206770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79">
                  <a:moveTo>
                    <a:pt x="2039115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0"/>
                  </a:lnTo>
                  <a:lnTo>
                    <a:pt x="0" y="64004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80"/>
                  </a:lnTo>
                  <a:lnTo>
                    <a:pt x="2039115" y="868680"/>
                  </a:lnTo>
                  <a:lnTo>
                    <a:pt x="2064029" y="863650"/>
                  </a:lnTo>
                  <a:lnTo>
                    <a:pt x="2084373" y="849933"/>
                  </a:lnTo>
                  <a:lnTo>
                    <a:pt x="2098090" y="829588"/>
                  </a:lnTo>
                  <a:lnTo>
                    <a:pt x="2103120" y="804674"/>
                  </a:lnTo>
                  <a:lnTo>
                    <a:pt x="2103120" y="64004"/>
                  </a:lnTo>
                  <a:lnTo>
                    <a:pt x="2098090" y="39090"/>
                  </a:lnTo>
                  <a:lnTo>
                    <a:pt x="2084373" y="18746"/>
                  </a:lnTo>
                  <a:lnTo>
                    <a:pt x="2064029" y="5029"/>
                  </a:lnTo>
                  <a:lnTo>
                    <a:pt x="2039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6783578" y="3206770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7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4" y="0"/>
                  </a:lnTo>
                  <a:lnTo>
                    <a:pt x="2039116" y="0"/>
                  </a:lnTo>
                  <a:lnTo>
                    <a:pt x="2064029" y="5029"/>
                  </a:lnTo>
                  <a:lnTo>
                    <a:pt x="2084373" y="18746"/>
                  </a:lnTo>
                  <a:lnTo>
                    <a:pt x="2098090" y="39091"/>
                  </a:lnTo>
                  <a:lnTo>
                    <a:pt x="2103120" y="64004"/>
                  </a:lnTo>
                  <a:lnTo>
                    <a:pt x="2103120" y="804675"/>
                  </a:lnTo>
                  <a:lnTo>
                    <a:pt x="2098090" y="829588"/>
                  </a:lnTo>
                  <a:lnTo>
                    <a:pt x="2084373" y="849933"/>
                  </a:lnTo>
                  <a:lnTo>
                    <a:pt x="2064029" y="863650"/>
                  </a:lnTo>
                  <a:lnTo>
                    <a:pt x="2039116" y="868680"/>
                  </a:lnTo>
                  <a:lnTo>
                    <a:pt x="64004" y="868680"/>
                  </a:lnTo>
                  <a:lnTo>
                    <a:pt x="39090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6893306" y="3476518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5" h="329564">
                  <a:moveTo>
                    <a:pt x="164592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7"/>
                  </a:lnTo>
                  <a:lnTo>
                    <a:pt x="22471" y="81518"/>
                  </a:lnTo>
                  <a:lnTo>
                    <a:pt x="5879" y="120836"/>
                  </a:lnTo>
                  <a:lnTo>
                    <a:pt x="0" y="164592"/>
                  </a:lnTo>
                  <a:lnTo>
                    <a:pt x="5879" y="208347"/>
                  </a:lnTo>
                  <a:lnTo>
                    <a:pt x="22471" y="247664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2" y="329183"/>
                  </a:lnTo>
                  <a:lnTo>
                    <a:pt x="208347" y="323304"/>
                  </a:lnTo>
                  <a:lnTo>
                    <a:pt x="247665" y="306712"/>
                  </a:lnTo>
                  <a:lnTo>
                    <a:pt x="280976" y="280976"/>
                  </a:lnTo>
                  <a:lnTo>
                    <a:pt x="306712" y="247664"/>
                  </a:lnTo>
                  <a:lnTo>
                    <a:pt x="323304" y="208347"/>
                  </a:lnTo>
                  <a:lnTo>
                    <a:pt x="329184" y="164592"/>
                  </a:lnTo>
                  <a:lnTo>
                    <a:pt x="323304" y="120836"/>
                  </a:lnTo>
                  <a:lnTo>
                    <a:pt x="306712" y="81518"/>
                  </a:lnTo>
                  <a:lnTo>
                    <a:pt x="280976" y="48207"/>
                  </a:lnTo>
                  <a:lnTo>
                    <a:pt x="247665" y="22471"/>
                  </a:lnTo>
                  <a:lnTo>
                    <a:pt x="208347" y="5879"/>
                  </a:lnTo>
                  <a:lnTo>
                    <a:pt x="16459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009480" y="3532632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301231" y="3358896"/>
            <a:ext cx="1193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Contributions</a:t>
            </a:r>
            <a:r>
              <a:rPr dirty="0" sz="1100" spc="22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20" b="1">
                <a:solidFill>
                  <a:srgbClr val="0E3A35"/>
                </a:solidFill>
                <a:latin typeface="Calibri"/>
                <a:cs typeface="Calibri"/>
              </a:rPr>
              <a:t>grow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01231" y="3728720"/>
            <a:ext cx="8261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content</a:t>
            </a:r>
            <a:r>
              <a:rPr dirty="0" sz="9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+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spc="-10" i="1">
                <a:solidFill>
                  <a:srgbClr val="6E7A7C"/>
                </a:solidFill>
                <a:latin typeface="Calibri"/>
                <a:cs typeface="Calibri"/>
              </a:rPr>
              <a:t>activity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050279" y="5199888"/>
            <a:ext cx="2243455" cy="1009015"/>
            <a:chOff x="6050279" y="5199888"/>
            <a:chExt cx="2243455" cy="1009015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0279" y="5199888"/>
              <a:ext cx="2243328" cy="100888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119229" y="5251429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79">
                  <a:moveTo>
                    <a:pt x="2039114" y="0"/>
                  </a:moveTo>
                  <a:lnTo>
                    <a:pt x="64004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5"/>
                  </a:lnTo>
                  <a:lnTo>
                    <a:pt x="5029" y="829589"/>
                  </a:lnTo>
                  <a:lnTo>
                    <a:pt x="18746" y="849933"/>
                  </a:lnTo>
                  <a:lnTo>
                    <a:pt x="39090" y="863650"/>
                  </a:lnTo>
                  <a:lnTo>
                    <a:pt x="64004" y="868680"/>
                  </a:lnTo>
                  <a:lnTo>
                    <a:pt x="2039114" y="868680"/>
                  </a:lnTo>
                  <a:lnTo>
                    <a:pt x="2064028" y="863650"/>
                  </a:lnTo>
                  <a:lnTo>
                    <a:pt x="2084372" y="849933"/>
                  </a:lnTo>
                  <a:lnTo>
                    <a:pt x="2098089" y="829589"/>
                  </a:lnTo>
                  <a:lnTo>
                    <a:pt x="2103118" y="804675"/>
                  </a:lnTo>
                  <a:lnTo>
                    <a:pt x="2103118" y="64005"/>
                  </a:lnTo>
                  <a:lnTo>
                    <a:pt x="2098089" y="39091"/>
                  </a:lnTo>
                  <a:lnTo>
                    <a:pt x="2084372" y="18746"/>
                  </a:lnTo>
                  <a:lnTo>
                    <a:pt x="2064028" y="5029"/>
                  </a:lnTo>
                  <a:lnTo>
                    <a:pt x="20391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119229" y="5251429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7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4" y="0"/>
                  </a:lnTo>
                  <a:lnTo>
                    <a:pt x="2039116" y="0"/>
                  </a:lnTo>
                  <a:lnTo>
                    <a:pt x="2064029" y="5029"/>
                  </a:lnTo>
                  <a:lnTo>
                    <a:pt x="2084373" y="18746"/>
                  </a:lnTo>
                  <a:lnTo>
                    <a:pt x="2098090" y="39091"/>
                  </a:lnTo>
                  <a:lnTo>
                    <a:pt x="2103120" y="64004"/>
                  </a:lnTo>
                  <a:lnTo>
                    <a:pt x="2103120" y="804675"/>
                  </a:lnTo>
                  <a:lnTo>
                    <a:pt x="2098090" y="829588"/>
                  </a:lnTo>
                  <a:lnTo>
                    <a:pt x="2084373" y="849933"/>
                  </a:lnTo>
                  <a:lnTo>
                    <a:pt x="2064029" y="863650"/>
                  </a:lnTo>
                  <a:lnTo>
                    <a:pt x="2039116" y="868680"/>
                  </a:lnTo>
                  <a:lnTo>
                    <a:pt x="64004" y="868680"/>
                  </a:lnTo>
                  <a:lnTo>
                    <a:pt x="39090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6228957" y="5521177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5" h="329564">
                  <a:moveTo>
                    <a:pt x="164591" y="0"/>
                  </a:moveTo>
                  <a:lnTo>
                    <a:pt x="120836" y="5879"/>
                  </a:lnTo>
                  <a:lnTo>
                    <a:pt x="81518" y="22471"/>
                  </a:lnTo>
                  <a:lnTo>
                    <a:pt x="48207" y="48208"/>
                  </a:lnTo>
                  <a:lnTo>
                    <a:pt x="22471" y="81519"/>
                  </a:lnTo>
                  <a:lnTo>
                    <a:pt x="5879" y="120837"/>
                  </a:lnTo>
                  <a:lnTo>
                    <a:pt x="0" y="164592"/>
                  </a:lnTo>
                  <a:lnTo>
                    <a:pt x="5879" y="208347"/>
                  </a:lnTo>
                  <a:lnTo>
                    <a:pt x="22471" y="247665"/>
                  </a:lnTo>
                  <a:lnTo>
                    <a:pt x="48207" y="280976"/>
                  </a:lnTo>
                  <a:lnTo>
                    <a:pt x="81518" y="306712"/>
                  </a:lnTo>
                  <a:lnTo>
                    <a:pt x="120836" y="323304"/>
                  </a:lnTo>
                  <a:lnTo>
                    <a:pt x="164591" y="329184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5"/>
                  </a:lnTo>
                  <a:lnTo>
                    <a:pt x="323304" y="208347"/>
                  </a:lnTo>
                  <a:lnTo>
                    <a:pt x="329183" y="164592"/>
                  </a:lnTo>
                  <a:lnTo>
                    <a:pt x="323304" y="120837"/>
                  </a:lnTo>
                  <a:lnTo>
                    <a:pt x="306712" y="81519"/>
                  </a:lnTo>
                  <a:lnTo>
                    <a:pt x="280976" y="48208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345130" y="5577840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636881" y="5401055"/>
            <a:ext cx="10864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Reputation</a:t>
            </a:r>
            <a:r>
              <a:rPr dirty="0" sz="1100" spc="17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forms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36881" y="5773928"/>
            <a:ext cx="6724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verified</a:t>
            </a:r>
            <a:r>
              <a:rPr dirty="0" sz="9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spc="-10" i="1">
                <a:solidFill>
                  <a:srgbClr val="6E7A7C"/>
                </a:solidFill>
                <a:latin typeface="Calibri"/>
                <a:cs typeface="Calibri"/>
              </a:rPr>
              <a:t>graph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898391" y="5199888"/>
            <a:ext cx="2243455" cy="1009015"/>
            <a:chOff x="3898391" y="5199888"/>
            <a:chExt cx="2243455" cy="1009015"/>
          </a:xfrm>
        </p:grpSpPr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98391" y="5199888"/>
              <a:ext cx="2243328" cy="1008888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969345" y="5251429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79">
                  <a:moveTo>
                    <a:pt x="2039115" y="0"/>
                  </a:moveTo>
                  <a:lnTo>
                    <a:pt x="64005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5"/>
                  </a:lnTo>
                  <a:lnTo>
                    <a:pt x="0" y="804675"/>
                  </a:lnTo>
                  <a:lnTo>
                    <a:pt x="5029" y="829589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5" y="868680"/>
                  </a:lnTo>
                  <a:lnTo>
                    <a:pt x="2039115" y="868680"/>
                  </a:lnTo>
                  <a:lnTo>
                    <a:pt x="2064029" y="863650"/>
                  </a:lnTo>
                  <a:lnTo>
                    <a:pt x="2084373" y="849933"/>
                  </a:lnTo>
                  <a:lnTo>
                    <a:pt x="2098090" y="829589"/>
                  </a:lnTo>
                  <a:lnTo>
                    <a:pt x="2103120" y="804675"/>
                  </a:lnTo>
                  <a:lnTo>
                    <a:pt x="2103120" y="64005"/>
                  </a:lnTo>
                  <a:lnTo>
                    <a:pt x="2098090" y="39091"/>
                  </a:lnTo>
                  <a:lnTo>
                    <a:pt x="2084373" y="18746"/>
                  </a:lnTo>
                  <a:lnTo>
                    <a:pt x="2064029" y="5029"/>
                  </a:lnTo>
                  <a:lnTo>
                    <a:pt x="2039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3969345" y="5251429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7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4" y="0"/>
                  </a:lnTo>
                  <a:lnTo>
                    <a:pt x="2039116" y="0"/>
                  </a:lnTo>
                  <a:lnTo>
                    <a:pt x="2064029" y="5029"/>
                  </a:lnTo>
                  <a:lnTo>
                    <a:pt x="2084373" y="18746"/>
                  </a:lnTo>
                  <a:lnTo>
                    <a:pt x="2098090" y="39091"/>
                  </a:lnTo>
                  <a:lnTo>
                    <a:pt x="2103120" y="64004"/>
                  </a:lnTo>
                  <a:lnTo>
                    <a:pt x="2103120" y="804675"/>
                  </a:lnTo>
                  <a:lnTo>
                    <a:pt x="2098090" y="829588"/>
                  </a:lnTo>
                  <a:lnTo>
                    <a:pt x="2084373" y="849933"/>
                  </a:lnTo>
                  <a:lnTo>
                    <a:pt x="2064029" y="863650"/>
                  </a:lnTo>
                  <a:lnTo>
                    <a:pt x="2039116" y="868680"/>
                  </a:lnTo>
                  <a:lnTo>
                    <a:pt x="64004" y="868680"/>
                  </a:lnTo>
                  <a:lnTo>
                    <a:pt x="39090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4079073" y="5521177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4" h="329564">
                  <a:moveTo>
                    <a:pt x="164592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8"/>
                  </a:lnTo>
                  <a:lnTo>
                    <a:pt x="22471" y="81519"/>
                  </a:lnTo>
                  <a:lnTo>
                    <a:pt x="5879" y="120837"/>
                  </a:lnTo>
                  <a:lnTo>
                    <a:pt x="0" y="164592"/>
                  </a:lnTo>
                  <a:lnTo>
                    <a:pt x="5879" y="208347"/>
                  </a:lnTo>
                  <a:lnTo>
                    <a:pt x="22471" y="247665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2" y="329184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5"/>
                  </a:lnTo>
                  <a:lnTo>
                    <a:pt x="323304" y="208347"/>
                  </a:lnTo>
                  <a:lnTo>
                    <a:pt x="329184" y="164592"/>
                  </a:lnTo>
                  <a:lnTo>
                    <a:pt x="323304" y="120837"/>
                  </a:lnTo>
                  <a:lnTo>
                    <a:pt x="306712" y="81519"/>
                  </a:lnTo>
                  <a:lnTo>
                    <a:pt x="280976" y="48208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2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4195247" y="5577840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486997" y="5401055"/>
            <a:ext cx="10293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Recruiters</a:t>
            </a:r>
            <a:r>
              <a:rPr dirty="0" sz="1100" spc="17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arrive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86997" y="5773928"/>
            <a:ext cx="9639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demand</a:t>
            </a:r>
            <a:r>
              <a:rPr dirty="0" sz="9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+</a:t>
            </a:r>
            <a:r>
              <a:rPr dirty="0" sz="9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spc="-10" i="1">
                <a:solidFill>
                  <a:srgbClr val="6E7A7C"/>
                </a:solidFill>
                <a:latin typeface="Calibri"/>
                <a:cs typeface="Calibri"/>
              </a:rPr>
              <a:t>outcomes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233927" y="3154679"/>
            <a:ext cx="2243455" cy="1009015"/>
            <a:chOff x="3233927" y="3154679"/>
            <a:chExt cx="2243455" cy="1009015"/>
          </a:xfrm>
        </p:grpSpPr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33927" y="3154679"/>
              <a:ext cx="2243328" cy="100888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304994" y="3206770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79">
                  <a:moveTo>
                    <a:pt x="2039115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0"/>
                  </a:lnTo>
                  <a:lnTo>
                    <a:pt x="0" y="64004"/>
                  </a:lnTo>
                  <a:lnTo>
                    <a:pt x="0" y="804674"/>
                  </a:lnTo>
                  <a:lnTo>
                    <a:pt x="5029" y="829588"/>
                  </a:lnTo>
                  <a:lnTo>
                    <a:pt x="18746" y="849933"/>
                  </a:lnTo>
                  <a:lnTo>
                    <a:pt x="39091" y="863650"/>
                  </a:lnTo>
                  <a:lnTo>
                    <a:pt x="64004" y="868680"/>
                  </a:lnTo>
                  <a:lnTo>
                    <a:pt x="2039115" y="868680"/>
                  </a:lnTo>
                  <a:lnTo>
                    <a:pt x="2064029" y="863650"/>
                  </a:lnTo>
                  <a:lnTo>
                    <a:pt x="2084373" y="849933"/>
                  </a:lnTo>
                  <a:lnTo>
                    <a:pt x="2098090" y="829588"/>
                  </a:lnTo>
                  <a:lnTo>
                    <a:pt x="2103120" y="804674"/>
                  </a:lnTo>
                  <a:lnTo>
                    <a:pt x="2103120" y="64004"/>
                  </a:lnTo>
                  <a:lnTo>
                    <a:pt x="2098090" y="39090"/>
                  </a:lnTo>
                  <a:lnTo>
                    <a:pt x="2084373" y="18746"/>
                  </a:lnTo>
                  <a:lnTo>
                    <a:pt x="2064029" y="5029"/>
                  </a:lnTo>
                  <a:lnTo>
                    <a:pt x="20391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304994" y="3206770"/>
              <a:ext cx="2103120" cy="868680"/>
            </a:xfrm>
            <a:custGeom>
              <a:avLst/>
              <a:gdLst/>
              <a:ahLst/>
              <a:cxnLst/>
              <a:rect l="l" t="t" r="r" b="b"/>
              <a:pathLst>
                <a:path w="2103120" h="868679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4" y="0"/>
                  </a:lnTo>
                  <a:lnTo>
                    <a:pt x="2039116" y="0"/>
                  </a:lnTo>
                  <a:lnTo>
                    <a:pt x="2064029" y="5029"/>
                  </a:lnTo>
                  <a:lnTo>
                    <a:pt x="2084373" y="18746"/>
                  </a:lnTo>
                  <a:lnTo>
                    <a:pt x="2098090" y="39091"/>
                  </a:lnTo>
                  <a:lnTo>
                    <a:pt x="2103120" y="64004"/>
                  </a:lnTo>
                  <a:lnTo>
                    <a:pt x="2103120" y="804675"/>
                  </a:lnTo>
                  <a:lnTo>
                    <a:pt x="2098090" y="829588"/>
                  </a:lnTo>
                  <a:lnTo>
                    <a:pt x="2084373" y="849933"/>
                  </a:lnTo>
                  <a:lnTo>
                    <a:pt x="2064029" y="863650"/>
                  </a:lnTo>
                  <a:lnTo>
                    <a:pt x="2039116" y="868680"/>
                  </a:lnTo>
                  <a:lnTo>
                    <a:pt x="64004" y="868680"/>
                  </a:lnTo>
                  <a:lnTo>
                    <a:pt x="39090" y="863650"/>
                  </a:lnTo>
                  <a:lnTo>
                    <a:pt x="18746" y="849933"/>
                  </a:lnTo>
                  <a:lnTo>
                    <a:pt x="5029" y="829588"/>
                  </a:lnTo>
                  <a:lnTo>
                    <a:pt x="0" y="80467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414722" y="3476518"/>
              <a:ext cx="329565" cy="329565"/>
            </a:xfrm>
            <a:custGeom>
              <a:avLst/>
              <a:gdLst/>
              <a:ahLst/>
              <a:cxnLst/>
              <a:rect l="l" t="t" r="r" b="b"/>
              <a:pathLst>
                <a:path w="329564" h="329564">
                  <a:moveTo>
                    <a:pt x="164591" y="0"/>
                  </a:moveTo>
                  <a:lnTo>
                    <a:pt x="120836" y="5879"/>
                  </a:lnTo>
                  <a:lnTo>
                    <a:pt x="81519" y="22471"/>
                  </a:lnTo>
                  <a:lnTo>
                    <a:pt x="48207" y="48207"/>
                  </a:lnTo>
                  <a:lnTo>
                    <a:pt x="22471" y="81518"/>
                  </a:lnTo>
                  <a:lnTo>
                    <a:pt x="5879" y="120836"/>
                  </a:lnTo>
                  <a:lnTo>
                    <a:pt x="0" y="164592"/>
                  </a:lnTo>
                  <a:lnTo>
                    <a:pt x="5879" y="208347"/>
                  </a:lnTo>
                  <a:lnTo>
                    <a:pt x="22471" y="247664"/>
                  </a:lnTo>
                  <a:lnTo>
                    <a:pt x="48207" y="280976"/>
                  </a:lnTo>
                  <a:lnTo>
                    <a:pt x="81519" y="306712"/>
                  </a:lnTo>
                  <a:lnTo>
                    <a:pt x="120836" y="323304"/>
                  </a:lnTo>
                  <a:lnTo>
                    <a:pt x="164591" y="329183"/>
                  </a:lnTo>
                  <a:lnTo>
                    <a:pt x="208347" y="323304"/>
                  </a:lnTo>
                  <a:lnTo>
                    <a:pt x="247664" y="306712"/>
                  </a:lnTo>
                  <a:lnTo>
                    <a:pt x="280976" y="280976"/>
                  </a:lnTo>
                  <a:lnTo>
                    <a:pt x="306712" y="247664"/>
                  </a:lnTo>
                  <a:lnTo>
                    <a:pt x="323304" y="208347"/>
                  </a:lnTo>
                  <a:lnTo>
                    <a:pt x="329183" y="164592"/>
                  </a:lnTo>
                  <a:lnTo>
                    <a:pt x="323304" y="120836"/>
                  </a:lnTo>
                  <a:lnTo>
                    <a:pt x="306712" y="81518"/>
                  </a:lnTo>
                  <a:lnTo>
                    <a:pt x="280976" y="48207"/>
                  </a:lnTo>
                  <a:lnTo>
                    <a:pt x="247664" y="22471"/>
                  </a:lnTo>
                  <a:lnTo>
                    <a:pt x="208347" y="5879"/>
                  </a:lnTo>
                  <a:lnTo>
                    <a:pt x="164591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3530895" y="3532632"/>
            <a:ext cx="965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0" b="1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822646" y="3358896"/>
            <a:ext cx="12052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Institutions</a:t>
            </a:r>
            <a:r>
              <a:rPr dirty="0" sz="1100" spc="1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partner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22646" y="3728720"/>
            <a:ext cx="8883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trust</a:t>
            </a:r>
            <a:r>
              <a:rPr dirty="0" sz="9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i="1">
                <a:solidFill>
                  <a:srgbClr val="6E7A7C"/>
                </a:solidFill>
                <a:latin typeface="Calibri"/>
                <a:cs typeface="Calibri"/>
              </a:rPr>
              <a:t>+</a:t>
            </a:r>
            <a:r>
              <a:rPr dirty="0" sz="9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900" spc="-10" i="1">
                <a:solidFill>
                  <a:srgbClr val="6E7A7C"/>
                </a:solidFill>
                <a:latin typeface="Calibri"/>
                <a:cs typeface="Calibri"/>
              </a:rPr>
              <a:t>distribution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181447" y="3611879"/>
            <a:ext cx="1828800" cy="1828800"/>
          </a:xfrm>
          <a:custGeom>
            <a:avLst/>
            <a:gdLst/>
            <a:ahLst/>
            <a:cxnLst/>
            <a:rect l="l" t="t" r="r" b="b"/>
            <a:pathLst>
              <a:path w="1828800" h="1828800">
                <a:moveTo>
                  <a:pt x="914400" y="0"/>
                </a:moveTo>
                <a:lnTo>
                  <a:pt x="865837" y="1267"/>
                </a:lnTo>
                <a:lnTo>
                  <a:pt x="817934" y="5027"/>
                </a:lnTo>
                <a:lnTo>
                  <a:pt x="770755" y="11217"/>
                </a:lnTo>
                <a:lnTo>
                  <a:pt x="724362" y="19774"/>
                </a:lnTo>
                <a:lnTo>
                  <a:pt x="678819" y="30633"/>
                </a:lnTo>
                <a:lnTo>
                  <a:pt x="634189" y="43733"/>
                </a:lnTo>
                <a:lnTo>
                  <a:pt x="590535" y="59010"/>
                </a:lnTo>
                <a:lnTo>
                  <a:pt x="547921" y="76400"/>
                </a:lnTo>
                <a:lnTo>
                  <a:pt x="506409" y="95841"/>
                </a:lnTo>
                <a:lnTo>
                  <a:pt x="466063" y="117269"/>
                </a:lnTo>
                <a:lnTo>
                  <a:pt x="426946" y="140621"/>
                </a:lnTo>
                <a:lnTo>
                  <a:pt x="389121" y="165834"/>
                </a:lnTo>
                <a:lnTo>
                  <a:pt x="352651" y="192844"/>
                </a:lnTo>
                <a:lnTo>
                  <a:pt x="317600" y="221589"/>
                </a:lnTo>
                <a:lnTo>
                  <a:pt x="284030" y="252006"/>
                </a:lnTo>
                <a:lnTo>
                  <a:pt x="252006" y="284030"/>
                </a:lnTo>
                <a:lnTo>
                  <a:pt x="221589" y="317600"/>
                </a:lnTo>
                <a:lnTo>
                  <a:pt x="192844" y="352651"/>
                </a:lnTo>
                <a:lnTo>
                  <a:pt x="165834" y="389121"/>
                </a:lnTo>
                <a:lnTo>
                  <a:pt x="140621" y="426946"/>
                </a:lnTo>
                <a:lnTo>
                  <a:pt x="117269" y="466063"/>
                </a:lnTo>
                <a:lnTo>
                  <a:pt x="95841" y="506409"/>
                </a:lnTo>
                <a:lnTo>
                  <a:pt x="76400" y="547921"/>
                </a:lnTo>
                <a:lnTo>
                  <a:pt x="59010" y="590535"/>
                </a:lnTo>
                <a:lnTo>
                  <a:pt x="43733" y="634189"/>
                </a:lnTo>
                <a:lnTo>
                  <a:pt x="30633" y="678819"/>
                </a:lnTo>
                <a:lnTo>
                  <a:pt x="19774" y="724362"/>
                </a:lnTo>
                <a:lnTo>
                  <a:pt x="11217" y="770755"/>
                </a:lnTo>
                <a:lnTo>
                  <a:pt x="5027" y="817934"/>
                </a:lnTo>
                <a:lnTo>
                  <a:pt x="1267" y="865837"/>
                </a:lnTo>
                <a:lnTo>
                  <a:pt x="0" y="914400"/>
                </a:lnTo>
                <a:lnTo>
                  <a:pt x="1267" y="962962"/>
                </a:lnTo>
                <a:lnTo>
                  <a:pt x="5027" y="1010865"/>
                </a:lnTo>
                <a:lnTo>
                  <a:pt x="11217" y="1058044"/>
                </a:lnTo>
                <a:lnTo>
                  <a:pt x="19774" y="1104437"/>
                </a:lnTo>
                <a:lnTo>
                  <a:pt x="30633" y="1149980"/>
                </a:lnTo>
                <a:lnTo>
                  <a:pt x="43733" y="1194610"/>
                </a:lnTo>
                <a:lnTo>
                  <a:pt x="59010" y="1238264"/>
                </a:lnTo>
                <a:lnTo>
                  <a:pt x="76400" y="1280878"/>
                </a:lnTo>
                <a:lnTo>
                  <a:pt x="95841" y="1322390"/>
                </a:lnTo>
                <a:lnTo>
                  <a:pt x="117269" y="1362736"/>
                </a:lnTo>
                <a:lnTo>
                  <a:pt x="140621" y="1401853"/>
                </a:lnTo>
                <a:lnTo>
                  <a:pt x="165834" y="1439678"/>
                </a:lnTo>
                <a:lnTo>
                  <a:pt x="192844" y="1476148"/>
                </a:lnTo>
                <a:lnTo>
                  <a:pt x="221589" y="1511199"/>
                </a:lnTo>
                <a:lnTo>
                  <a:pt x="252006" y="1544769"/>
                </a:lnTo>
                <a:lnTo>
                  <a:pt x="284030" y="1576793"/>
                </a:lnTo>
                <a:lnTo>
                  <a:pt x="317600" y="1607210"/>
                </a:lnTo>
                <a:lnTo>
                  <a:pt x="352651" y="1635955"/>
                </a:lnTo>
                <a:lnTo>
                  <a:pt x="389121" y="1662965"/>
                </a:lnTo>
                <a:lnTo>
                  <a:pt x="426946" y="1688178"/>
                </a:lnTo>
                <a:lnTo>
                  <a:pt x="466063" y="1711530"/>
                </a:lnTo>
                <a:lnTo>
                  <a:pt x="506409" y="1732958"/>
                </a:lnTo>
                <a:lnTo>
                  <a:pt x="547921" y="1752399"/>
                </a:lnTo>
                <a:lnTo>
                  <a:pt x="590535" y="1769789"/>
                </a:lnTo>
                <a:lnTo>
                  <a:pt x="634189" y="1785066"/>
                </a:lnTo>
                <a:lnTo>
                  <a:pt x="678819" y="1798166"/>
                </a:lnTo>
                <a:lnTo>
                  <a:pt x="724362" y="1809025"/>
                </a:lnTo>
                <a:lnTo>
                  <a:pt x="770755" y="1817582"/>
                </a:lnTo>
                <a:lnTo>
                  <a:pt x="817934" y="1823772"/>
                </a:lnTo>
                <a:lnTo>
                  <a:pt x="865837" y="1827532"/>
                </a:lnTo>
                <a:lnTo>
                  <a:pt x="914400" y="1828800"/>
                </a:lnTo>
                <a:lnTo>
                  <a:pt x="962962" y="1827532"/>
                </a:lnTo>
                <a:lnTo>
                  <a:pt x="1010865" y="1823772"/>
                </a:lnTo>
                <a:lnTo>
                  <a:pt x="1058044" y="1817582"/>
                </a:lnTo>
                <a:lnTo>
                  <a:pt x="1104437" y="1809025"/>
                </a:lnTo>
                <a:lnTo>
                  <a:pt x="1149980" y="1798166"/>
                </a:lnTo>
                <a:lnTo>
                  <a:pt x="1194610" y="1785066"/>
                </a:lnTo>
                <a:lnTo>
                  <a:pt x="1238264" y="1769789"/>
                </a:lnTo>
                <a:lnTo>
                  <a:pt x="1280878" y="1752399"/>
                </a:lnTo>
                <a:lnTo>
                  <a:pt x="1322390" y="1732958"/>
                </a:lnTo>
                <a:lnTo>
                  <a:pt x="1362736" y="1711530"/>
                </a:lnTo>
                <a:lnTo>
                  <a:pt x="1401853" y="1688178"/>
                </a:lnTo>
                <a:lnTo>
                  <a:pt x="1439678" y="1662965"/>
                </a:lnTo>
                <a:lnTo>
                  <a:pt x="1476148" y="1635955"/>
                </a:lnTo>
                <a:lnTo>
                  <a:pt x="1511199" y="1607210"/>
                </a:lnTo>
                <a:lnTo>
                  <a:pt x="1544769" y="1576793"/>
                </a:lnTo>
                <a:lnTo>
                  <a:pt x="1576793" y="1544769"/>
                </a:lnTo>
                <a:lnTo>
                  <a:pt x="1607210" y="1511199"/>
                </a:lnTo>
                <a:lnTo>
                  <a:pt x="1635955" y="1476148"/>
                </a:lnTo>
                <a:lnTo>
                  <a:pt x="1662965" y="1439678"/>
                </a:lnTo>
                <a:lnTo>
                  <a:pt x="1688178" y="1401853"/>
                </a:lnTo>
                <a:lnTo>
                  <a:pt x="1711530" y="1362736"/>
                </a:lnTo>
                <a:lnTo>
                  <a:pt x="1732958" y="1322390"/>
                </a:lnTo>
                <a:lnTo>
                  <a:pt x="1752399" y="1280878"/>
                </a:lnTo>
                <a:lnTo>
                  <a:pt x="1769789" y="1238264"/>
                </a:lnTo>
                <a:lnTo>
                  <a:pt x="1785066" y="1194610"/>
                </a:lnTo>
                <a:lnTo>
                  <a:pt x="1798166" y="1149980"/>
                </a:lnTo>
                <a:lnTo>
                  <a:pt x="1809025" y="1104437"/>
                </a:lnTo>
                <a:lnTo>
                  <a:pt x="1817582" y="1058044"/>
                </a:lnTo>
                <a:lnTo>
                  <a:pt x="1823772" y="1010865"/>
                </a:lnTo>
                <a:lnTo>
                  <a:pt x="1827532" y="962962"/>
                </a:lnTo>
                <a:lnTo>
                  <a:pt x="1828800" y="914400"/>
                </a:lnTo>
                <a:lnTo>
                  <a:pt x="1827532" y="865837"/>
                </a:lnTo>
                <a:lnTo>
                  <a:pt x="1823772" y="817934"/>
                </a:lnTo>
                <a:lnTo>
                  <a:pt x="1817582" y="770755"/>
                </a:lnTo>
                <a:lnTo>
                  <a:pt x="1809025" y="724362"/>
                </a:lnTo>
                <a:lnTo>
                  <a:pt x="1798166" y="678819"/>
                </a:lnTo>
                <a:lnTo>
                  <a:pt x="1785066" y="634189"/>
                </a:lnTo>
                <a:lnTo>
                  <a:pt x="1769789" y="590535"/>
                </a:lnTo>
                <a:lnTo>
                  <a:pt x="1752399" y="547921"/>
                </a:lnTo>
                <a:lnTo>
                  <a:pt x="1732958" y="506409"/>
                </a:lnTo>
                <a:lnTo>
                  <a:pt x="1711530" y="466063"/>
                </a:lnTo>
                <a:lnTo>
                  <a:pt x="1688178" y="426946"/>
                </a:lnTo>
                <a:lnTo>
                  <a:pt x="1662965" y="389121"/>
                </a:lnTo>
                <a:lnTo>
                  <a:pt x="1635955" y="352651"/>
                </a:lnTo>
                <a:lnTo>
                  <a:pt x="1607210" y="317600"/>
                </a:lnTo>
                <a:lnTo>
                  <a:pt x="1576793" y="284030"/>
                </a:lnTo>
                <a:lnTo>
                  <a:pt x="1544769" y="252006"/>
                </a:lnTo>
                <a:lnTo>
                  <a:pt x="1511199" y="221589"/>
                </a:lnTo>
                <a:lnTo>
                  <a:pt x="1476148" y="192844"/>
                </a:lnTo>
                <a:lnTo>
                  <a:pt x="1439678" y="165834"/>
                </a:lnTo>
                <a:lnTo>
                  <a:pt x="1401853" y="140621"/>
                </a:lnTo>
                <a:lnTo>
                  <a:pt x="1362736" y="117269"/>
                </a:lnTo>
                <a:lnTo>
                  <a:pt x="1322390" y="95841"/>
                </a:lnTo>
                <a:lnTo>
                  <a:pt x="1280878" y="76400"/>
                </a:lnTo>
                <a:lnTo>
                  <a:pt x="1238264" y="59010"/>
                </a:lnTo>
                <a:lnTo>
                  <a:pt x="1194610" y="43733"/>
                </a:lnTo>
                <a:lnTo>
                  <a:pt x="1149980" y="30633"/>
                </a:lnTo>
                <a:lnTo>
                  <a:pt x="1104437" y="19774"/>
                </a:lnTo>
                <a:lnTo>
                  <a:pt x="1058044" y="11217"/>
                </a:lnTo>
                <a:lnTo>
                  <a:pt x="1010865" y="5027"/>
                </a:lnTo>
                <a:lnTo>
                  <a:pt x="962962" y="1267"/>
                </a:lnTo>
                <a:lnTo>
                  <a:pt x="914400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5730151" y="3952747"/>
            <a:ext cx="731520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 indent="-635">
              <a:lnSpc>
                <a:spcPct val="100800"/>
              </a:lnSpc>
              <a:spcBef>
                <a:spcPts val="85"/>
              </a:spcBef>
            </a:pPr>
            <a:r>
              <a:rPr dirty="0" sz="1200" spc="-10" b="1">
                <a:solidFill>
                  <a:srgbClr val="FFFFFF"/>
                </a:solidFill>
                <a:latin typeface="Calibri"/>
                <a:cs typeface="Calibri"/>
              </a:rPr>
              <a:t>Verified Knowledge Graph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6" name="object 4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3849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BU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40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M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D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490219" y="630936"/>
            <a:ext cx="5966460" cy="46735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Students</a:t>
            </a:r>
            <a:r>
              <a:rPr dirty="0" spc="-80"/>
              <a:t> </a:t>
            </a:r>
            <a:r>
              <a:rPr dirty="0"/>
              <a:t>Join</a:t>
            </a:r>
            <a:r>
              <a:rPr dirty="0" spc="-75"/>
              <a:t> </a:t>
            </a:r>
            <a:r>
              <a:rPr dirty="0" spc="-10"/>
              <a:t>Free.</a:t>
            </a:r>
            <a:r>
              <a:rPr dirty="0" spc="-70"/>
              <a:t> </a:t>
            </a:r>
            <a:r>
              <a:rPr dirty="0"/>
              <a:t>Institutions</a:t>
            </a:r>
            <a:r>
              <a:rPr dirty="0" spc="-80"/>
              <a:t> </a:t>
            </a:r>
            <a:r>
              <a:rPr dirty="0" spc="-45"/>
              <a:t>Pay.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5029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business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model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keeps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students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free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while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monetizing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higher-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value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demand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822704"/>
            <a:ext cx="3746500" cy="1557655"/>
            <a:chOff x="432816" y="1822704"/>
            <a:chExt cx="3746500" cy="155765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822704"/>
              <a:ext cx="3745991" cy="155752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74520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3542692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53314"/>
                  </a:lnTo>
                  <a:lnTo>
                    <a:pt x="5029" y="1378228"/>
                  </a:lnTo>
                  <a:lnTo>
                    <a:pt x="18746" y="1398573"/>
                  </a:lnTo>
                  <a:lnTo>
                    <a:pt x="39091" y="1412290"/>
                  </a:lnTo>
                  <a:lnTo>
                    <a:pt x="64004" y="1417319"/>
                  </a:lnTo>
                  <a:lnTo>
                    <a:pt x="3542692" y="1417319"/>
                  </a:lnTo>
                  <a:lnTo>
                    <a:pt x="3567606" y="1412290"/>
                  </a:lnTo>
                  <a:lnTo>
                    <a:pt x="3587951" y="1398573"/>
                  </a:lnTo>
                  <a:lnTo>
                    <a:pt x="3601668" y="1378228"/>
                  </a:lnTo>
                  <a:lnTo>
                    <a:pt x="3606698" y="1353314"/>
                  </a:lnTo>
                  <a:lnTo>
                    <a:pt x="3606698" y="64004"/>
                  </a:lnTo>
                  <a:lnTo>
                    <a:pt x="3601668" y="39091"/>
                  </a:lnTo>
                  <a:lnTo>
                    <a:pt x="3587951" y="18746"/>
                  </a:lnTo>
                  <a:lnTo>
                    <a:pt x="3567606" y="5029"/>
                  </a:lnTo>
                  <a:lnTo>
                    <a:pt x="3542692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74520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3542693" y="0"/>
                  </a:lnTo>
                  <a:lnTo>
                    <a:pt x="3567606" y="5029"/>
                  </a:lnTo>
                  <a:lnTo>
                    <a:pt x="3587951" y="18746"/>
                  </a:lnTo>
                  <a:lnTo>
                    <a:pt x="3601668" y="39091"/>
                  </a:lnTo>
                  <a:lnTo>
                    <a:pt x="3606698" y="64004"/>
                  </a:lnTo>
                  <a:lnTo>
                    <a:pt x="3606698" y="1353315"/>
                  </a:lnTo>
                  <a:lnTo>
                    <a:pt x="3601668" y="1378228"/>
                  </a:lnTo>
                  <a:lnTo>
                    <a:pt x="3587951" y="1398573"/>
                  </a:lnTo>
                  <a:lnTo>
                    <a:pt x="3567606" y="1412290"/>
                  </a:lnTo>
                  <a:lnTo>
                    <a:pt x="3542693" y="1417320"/>
                  </a:lnTo>
                  <a:lnTo>
                    <a:pt x="64004" y="1417320"/>
                  </a:lnTo>
                  <a:lnTo>
                    <a:pt x="39091" y="1412290"/>
                  </a:lnTo>
                  <a:lnTo>
                    <a:pt x="18746" y="1398573"/>
                  </a:lnTo>
                  <a:lnTo>
                    <a:pt x="5029" y="1378228"/>
                  </a:lnTo>
                  <a:lnTo>
                    <a:pt x="0" y="135331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73100" y="2071115"/>
            <a:ext cx="6838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0E3A35"/>
                </a:solidFill>
                <a:latin typeface="Calibri"/>
                <a:cs typeface="Calibri"/>
              </a:rPr>
              <a:t>Free</a:t>
            </a:r>
            <a:r>
              <a:rPr dirty="0" sz="1400" spc="-5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0E3A35"/>
                </a:solidFill>
                <a:latin typeface="Calibri"/>
                <a:cs typeface="Calibri"/>
              </a:rPr>
              <a:t>core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100" y="2710179"/>
            <a:ext cx="2770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Students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books,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resources,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community,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basic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profile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4221479" y="1822704"/>
            <a:ext cx="3746500" cy="1557655"/>
            <a:chOff x="4221479" y="1822704"/>
            <a:chExt cx="3746500" cy="155765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1479" y="1822704"/>
              <a:ext cx="3745991" cy="155752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292498" y="1874520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3542692" y="0"/>
                  </a:moveTo>
                  <a:lnTo>
                    <a:pt x="64004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53314"/>
                  </a:lnTo>
                  <a:lnTo>
                    <a:pt x="5029" y="1378228"/>
                  </a:lnTo>
                  <a:lnTo>
                    <a:pt x="18746" y="1398573"/>
                  </a:lnTo>
                  <a:lnTo>
                    <a:pt x="39090" y="1412290"/>
                  </a:lnTo>
                  <a:lnTo>
                    <a:pt x="64004" y="1417319"/>
                  </a:lnTo>
                  <a:lnTo>
                    <a:pt x="3542692" y="1417319"/>
                  </a:lnTo>
                  <a:lnTo>
                    <a:pt x="3567606" y="1412290"/>
                  </a:lnTo>
                  <a:lnTo>
                    <a:pt x="3587950" y="1398573"/>
                  </a:lnTo>
                  <a:lnTo>
                    <a:pt x="3601667" y="1378228"/>
                  </a:lnTo>
                  <a:lnTo>
                    <a:pt x="3606697" y="1353314"/>
                  </a:lnTo>
                  <a:lnTo>
                    <a:pt x="3606697" y="64004"/>
                  </a:lnTo>
                  <a:lnTo>
                    <a:pt x="3601667" y="39091"/>
                  </a:lnTo>
                  <a:lnTo>
                    <a:pt x="3587950" y="18746"/>
                  </a:lnTo>
                  <a:lnTo>
                    <a:pt x="3567606" y="5029"/>
                  </a:lnTo>
                  <a:lnTo>
                    <a:pt x="354269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292498" y="1874520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3542693" y="0"/>
                  </a:lnTo>
                  <a:lnTo>
                    <a:pt x="3567606" y="5029"/>
                  </a:lnTo>
                  <a:lnTo>
                    <a:pt x="3587951" y="18746"/>
                  </a:lnTo>
                  <a:lnTo>
                    <a:pt x="3601668" y="39091"/>
                  </a:lnTo>
                  <a:lnTo>
                    <a:pt x="3606698" y="64004"/>
                  </a:lnTo>
                  <a:lnTo>
                    <a:pt x="3606698" y="1353315"/>
                  </a:lnTo>
                  <a:lnTo>
                    <a:pt x="3601668" y="1378228"/>
                  </a:lnTo>
                  <a:lnTo>
                    <a:pt x="3587951" y="1398573"/>
                  </a:lnTo>
                  <a:lnTo>
                    <a:pt x="3567606" y="1412290"/>
                  </a:lnTo>
                  <a:lnTo>
                    <a:pt x="3542693" y="1417320"/>
                  </a:lnTo>
                  <a:lnTo>
                    <a:pt x="64004" y="1417320"/>
                  </a:lnTo>
                  <a:lnTo>
                    <a:pt x="39091" y="1412290"/>
                  </a:lnTo>
                  <a:lnTo>
                    <a:pt x="18746" y="1398573"/>
                  </a:lnTo>
                  <a:lnTo>
                    <a:pt x="5029" y="1378228"/>
                  </a:lnTo>
                  <a:lnTo>
                    <a:pt x="0" y="135331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462678" y="2071115"/>
            <a:ext cx="86296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5" b="1">
                <a:solidFill>
                  <a:srgbClr val="0E3A35"/>
                </a:solidFill>
                <a:latin typeface="Calibri"/>
                <a:cs typeface="Calibri"/>
              </a:rPr>
              <a:t>Premium</a:t>
            </a:r>
            <a:r>
              <a:rPr dirty="0" sz="1400" spc="-25" b="1">
                <a:solidFill>
                  <a:srgbClr val="0E3A35"/>
                </a:solidFill>
                <a:latin typeface="Calibri"/>
                <a:cs typeface="Calibri"/>
              </a:rPr>
              <a:t> AI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62678" y="2633979"/>
            <a:ext cx="318897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Students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/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job-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seekers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monthly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subscription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for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productivity tools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8013192" y="1822704"/>
            <a:ext cx="3746500" cy="1557655"/>
            <a:chOff x="8013192" y="1822704"/>
            <a:chExt cx="3746500" cy="1557655"/>
          </a:xfrm>
        </p:grpSpPr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3192" y="1822704"/>
              <a:ext cx="3745992" cy="155752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082077" y="1874520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3542692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53314"/>
                  </a:lnTo>
                  <a:lnTo>
                    <a:pt x="5029" y="1378228"/>
                  </a:lnTo>
                  <a:lnTo>
                    <a:pt x="18746" y="1398573"/>
                  </a:lnTo>
                  <a:lnTo>
                    <a:pt x="39091" y="1412290"/>
                  </a:lnTo>
                  <a:lnTo>
                    <a:pt x="64004" y="1417319"/>
                  </a:lnTo>
                  <a:lnTo>
                    <a:pt x="3542692" y="1417319"/>
                  </a:lnTo>
                  <a:lnTo>
                    <a:pt x="3567606" y="1412290"/>
                  </a:lnTo>
                  <a:lnTo>
                    <a:pt x="3587951" y="1398573"/>
                  </a:lnTo>
                  <a:lnTo>
                    <a:pt x="3601668" y="1378228"/>
                  </a:lnTo>
                  <a:lnTo>
                    <a:pt x="3606698" y="1353314"/>
                  </a:lnTo>
                  <a:lnTo>
                    <a:pt x="3606698" y="64004"/>
                  </a:lnTo>
                  <a:lnTo>
                    <a:pt x="3601668" y="39091"/>
                  </a:lnTo>
                  <a:lnTo>
                    <a:pt x="3587951" y="18746"/>
                  </a:lnTo>
                  <a:lnTo>
                    <a:pt x="3567606" y="5029"/>
                  </a:lnTo>
                  <a:lnTo>
                    <a:pt x="354269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082077" y="1874520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3542693" y="0"/>
                  </a:lnTo>
                  <a:lnTo>
                    <a:pt x="3567606" y="5029"/>
                  </a:lnTo>
                  <a:lnTo>
                    <a:pt x="3587951" y="18746"/>
                  </a:lnTo>
                  <a:lnTo>
                    <a:pt x="3601668" y="39091"/>
                  </a:lnTo>
                  <a:lnTo>
                    <a:pt x="3606698" y="64004"/>
                  </a:lnTo>
                  <a:lnTo>
                    <a:pt x="3606698" y="1353315"/>
                  </a:lnTo>
                  <a:lnTo>
                    <a:pt x="3601668" y="1378228"/>
                  </a:lnTo>
                  <a:lnTo>
                    <a:pt x="3587951" y="1398573"/>
                  </a:lnTo>
                  <a:lnTo>
                    <a:pt x="3567606" y="1412290"/>
                  </a:lnTo>
                  <a:lnTo>
                    <a:pt x="3542693" y="1417320"/>
                  </a:lnTo>
                  <a:lnTo>
                    <a:pt x="64004" y="1417320"/>
                  </a:lnTo>
                  <a:lnTo>
                    <a:pt x="39091" y="1412290"/>
                  </a:lnTo>
                  <a:lnTo>
                    <a:pt x="18746" y="1398573"/>
                  </a:lnTo>
                  <a:lnTo>
                    <a:pt x="5029" y="1378228"/>
                  </a:lnTo>
                  <a:lnTo>
                    <a:pt x="0" y="135331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8252256" y="2071115"/>
            <a:ext cx="8877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b="1">
                <a:solidFill>
                  <a:srgbClr val="0E3A35"/>
                </a:solidFill>
                <a:latin typeface="Calibri"/>
                <a:cs typeface="Calibri"/>
              </a:rPr>
              <a:t>Library</a:t>
            </a:r>
            <a:r>
              <a:rPr dirty="0" sz="1400" spc="-20" b="1">
                <a:solidFill>
                  <a:srgbClr val="0E3A35"/>
                </a:solidFill>
                <a:latin typeface="Calibri"/>
                <a:cs typeface="Calibri"/>
              </a:rPr>
              <a:t> SaaS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52256" y="2710179"/>
            <a:ext cx="225361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Libraries</a:t>
            </a:r>
            <a:r>
              <a:rPr dirty="0" sz="10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inventory,</a:t>
            </a:r>
            <a:r>
              <a:rPr dirty="0" sz="10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reservations,</a:t>
            </a:r>
            <a:r>
              <a:rPr dirty="0" sz="10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analytics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32816" y="3422903"/>
            <a:ext cx="3746500" cy="1557655"/>
            <a:chOff x="432816" y="3422903"/>
            <a:chExt cx="3746500" cy="1557655"/>
          </a:xfrm>
        </p:grpSpPr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3422903"/>
              <a:ext cx="3745991" cy="155752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02920" y="3474719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3542692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53314"/>
                  </a:lnTo>
                  <a:lnTo>
                    <a:pt x="5029" y="1378228"/>
                  </a:lnTo>
                  <a:lnTo>
                    <a:pt x="18746" y="1398573"/>
                  </a:lnTo>
                  <a:lnTo>
                    <a:pt x="39091" y="1412290"/>
                  </a:lnTo>
                  <a:lnTo>
                    <a:pt x="64004" y="1417319"/>
                  </a:lnTo>
                  <a:lnTo>
                    <a:pt x="3542692" y="1417319"/>
                  </a:lnTo>
                  <a:lnTo>
                    <a:pt x="3567606" y="1412290"/>
                  </a:lnTo>
                  <a:lnTo>
                    <a:pt x="3587951" y="1398573"/>
                  </a:lnTo>
                  <a:lnTo>
                    <a:pt x="3601668" y="1378228"/>
                  </a:lnTo>
                  <a:lnTo>
                    <a:pt x="3606698" y="1353314"/>
                  </a:lnTo>
                  <a:lnTo>
                    <a:pt x="3606698" y="64004"/>
                  </a:lnTo>
                  <a:lnTo>
                    <a:pt x="3601668" y="39091"/>
                  </a:lnTo>
                  <a:lnTo>
                    <a:pt x="3587951" y="18746"/>
                  </a:lnTo>
                  <a:lnTo>
                    <a:pt x="3567606" y="5029"/>
                  </a:lnTo>
                  <a:lnTo>
                    <a:pt x="3542692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02920" y="3474719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3542693" y="0"/>
                  </a:lnTo>
                  <a:lnTo>
                    <a:pt x="3567606" y="5029"/>
                  </a:lnTo>
                  <a:lnTo>
                    <a:pt x="3587951" y="18746"/>
                  </a:lnTo>
                  <a:lnTo>
                    <a:pt x="3601668" y="39091"/>
                  </a:lnTo>
                  <a:lnTo>
                    <a:pt x="3606698" y="64004"/>
                  </a:lnTo>
                  <a:lnTo>
                    <a:pt x="3606698" y="1353315"/>
                  </a:lnTo>
                  <a:lnTo>
                    <a:pt x="3601668" y="1378228"/>
                  </a:lnTo>
                  <a:lnTo>
                    <a:pt x="3587951" y="1398573"/>
                  </a:lnTo>
                  <a:lnTo>
                    <a:pt x="3567606" y="1412290"/>
                  </a:lnTo>
                  <a:lnTo>
                    <a:pt x="3542693" y="1417320"/>
                  </a:lnTo>
                  <a:lnTo>
                    <a:pt x="64004" y="1417320"/>
                  </a:lnTo>
                  <a:lnTo>
                    <a:pt x="39091" y="1412290"/>
                  </a:lnTo>
                  <a:lnTo>
                    <a:pt x="18746" y="1398573"/>
                  </a:lnTo>
                  <a:lnTo>
                    <a:pt x="5029" y="1378228"/>
                  </a:lnTo>
                  <a:lnTo>
                    <a:pt x="0" y="135331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673100" y="3671316"/>
            <a:ext cx="11391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b="1">
                <a:solidFill>
                  <a:srgbClr val="0E3A35"/>
                </a:solidFill>
                <a:latin typeface="Calibri"/>
                <a:cs typeface="Calibri"/>
              </a:rPr>
              <a:t>Institution</a:t>
            </a:r>
            <a:r>
              <a:rPr dirty="0" sz="1400" spc="-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400" spc="-20" b="1">
                <a:solidFill>
                  <a:srgbClr val="0E3A35"/>
                </a:solidFill>
                <a:latin typeface="Calibri"/>
                <a:cs typeface="Calibri"/>
              </a:rPr>
              <a:t>SaaS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3100" y="4310379"/>
            <a:ext cx="283718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Colleges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engagement,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alumni,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placement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intelligence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221479" y="3422903"/>
            <a:ext cx="3746500" cy="1557655"/>
            <a:chOff x="4221479" y="3422903"/>
            <a:chExt cx="3746500" cy="1557655"/>
          </a:xfrm>
        </p:grpSpPr>
        <p:pic>
          <p:nvPicPr>
            <p:cNvPr id="30" name="object 3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21479" y="3422903"/>
              <a:ext cx="3745991" cy="1557528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292498" y="3474719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3542692" y="0"/>
                  </a:moveTo>
                  <a:lnTo>
                    <a:pt x="64004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53314"/>
                  </a:lnTo>
                  <a:lnTo>
                    <a:pt x="5029" y="1378228"/>
                  </a:lnTo>
                  <a:lnTo>
                    <a:pt x="18746" y="1398573"/>
                  </a:lnTo>
                  <a:lnTo>
                    <a:pt x="39090" y="1412290"/>
                  </a:lnTo>
                  <a:lnTo>
                    <a:pt x="64004" y="1417319"/>
                  </a:lnTo>
                  <a:lnTo>
                    <a:pt x="3542692" y="1417319"/>
                  </a:lnTo>
                  <a:lnTo>
                    <a:pt x="3567606" y="1412290"/>
                  </a:lnTo>
                  <a:lnTo>
                    <a:pt x="3587950" y="1398573"/>
                  </a:lnTo>
                  <a:lnTo>
                    <a:pt x="3601667" y="1378228"/>
                  </a:lnTo>
                  <a:lnTo>
                    <a:pt x="3606697" y="1353314"/>
                  </a:lnTo>
                  <a:lnTo>
                    <a:pt x="3606697" y="64004"/>
                  </a:lnTo>
                  <a:lnTo>
                    <a:pt x="3601667" y="39091"/>
                  </a:lnTo>
                  <a:lnTo>
                    <a:pt x="3587950" y="18746"/>
                  </a:lnTo>
                  <a:lnTo>
                    <a:pt x="3567606" y="5029"/>
                  </a:lnTo>
                  <a:lnTo>
                    <a:pt x="3542692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4292498" y="3474719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3542693" y="0"/>
                  </a:lnTo>
                  <a:lnTo>
                    <a:pt x="3567606" y="5029"/>
                  </a:lnTo>
                  <a:lnTo>
                    <a:pt x="3587951" y="18746"/>
                  </a:lnTo>
                  <a:lnTo>
                    <a:pt x="3601668" y="39091"/>
                  </a:lnTo>
                  <a:lnTo>
                    <a:pt x="3606698" y="64004"/>
                  </a:lnTo>
                  <a:lnTo>
                    <a:pt x="3606698" y="1353315"/>
                  </a:lnTo>
                  <a:lnTo>
                    <a:pt x="3601668" y="1378228"/>
                  </a:lnTo>
                  <a:lnTo>
                    <a:pt x="3587951" y="1398573"/>
                  </a:lnTo>
                  <a:lnTo>
                    <a:pt x="3567606" y="1412290"/>
                  </a:lnTo>
                  <a:lnTo>
                    <a:pt x="3542693" y="1417320"/>
                  </a:lnTo>
                  <a:lnTo>
                    <a:pt x="64004" y="1417320"/>
                  </a:lnTo>
                  <a:lnTo>
                    <a:pt x="39091" y="1412290"/>
                  </a:lnTo>
                  <a:lnTo>
                    <a:pt x="18746" y="1398573"/>
                  </a:lnTo>
                  <a:lnTo>
                    <a:pt x="5029" y="1378228"/>
                  </a:lnTo>
                  <a:lnTo>
                    <a:pt x="0" y="135331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4462678" y="3671316"/>
            <a:ext cx="90868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b="1">
                <a:solidFill>
                  <a:srgbClr val="0E3A35"/>
                </a:solidFill>
                <a:latin typeface="Calibri"/>
                <a:cs typeface="Calibri"/>
              </a:rPr>
              <a:t>Recruitment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462678" y="4310379"/>
            <a:ext cx="292862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Employers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access,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postings,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hiring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partnerships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8013192" y="3422903"/>
            <a:ext cx="3746500" cy="1557655"/>
            <a:chOff x="8013192" y="3422903"/>
            <a:chExt cx="3746500" cy="1557655"/>
          </a:xfrm>
        </p:grpSpPr>
        <p:pic>
          <p:nvPicPr>
            <p:cNvPr id="36" name="object 3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13192" y="3422903"/>
              <a:ext cx="3745992" cy="1557528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8082077" y="3474719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3542692" y="0"/>
                  </a:moveTo>
                  <a:lnTo>
                    <a:pt x="64004" y="0"/>
                  </a:lnTo>
                  <a:lnTo>
                    <a:pt x="39091" y="5029"/>
                  </a:lnTo>
                  <a:lnTo>
                    <a:pt x="18746" y="18746"/>
                  </a:lnTo>
                  <a:lnTo>
                    <a:pt x="5029" y="39091"/>
                  </a:lnTo>
                  <a:lnTo>
                    <a:pt x="0" y="64004"/>
                  </a:lnTo>
                  <a:lnTo>
                    <a:pt x="0" y="1353314"/>
                  </a:lnTo>
                  <a:lnTo>
                    <a:pt x="5029" y="1378228"/>
                  </a:lnTo>
                  <a:lnTo>
                    <a:pt x="18746" y="1398573"/>
                  </a:lnTo>
                  <a:lnTo>
                    <a:pt x="39091" y="1412290"/>
                  </a:lnTo>
                  <a:lnTo>
                    <a:pt x="64004" y="1417319"/>
                  </a:lnTo>
                  <a:lnTo>
                    <a:pt x="3542692" y="1417319"/>
                  </a:lnTo>
                  <a:lnTo>
                    <a:pt x="3567606" y="1412290"/>
                  </a:lnTo>
                  <a:lnTo>
                    <a:pt x="3587951" y="1398573"/>
                  </a:lnTo>
                  <a:lnTo>
                    <a:pt x="3601668" y="1378228"/>
                  </a:lnTo>
                  <a:lnTo>
                    <a:pt x="3606698" y="1353314"/>
                  </a:lnTo>
                  <a:lnTo>
                    <a:pt x="3606698" y="64004"/>
                  </a:lnTo>
                  <a:lnTo>
                    <a:pt x="3601668" y="39091"/>
                  </a:lnTo>
                  <a:lnTo>
                    <a:pt x="3587951" y="18746"/>
                  </a:lnTo>
                  <a:lnTo>
                    <a:pt x="3567606" y="5029"/>
                  </a:lnTo>
                  <a:lnTo>
                    <a:pt x="3542692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8082077" y="3474719"/>
              <a:ext cx="3606800" cy="1417320"/>
            </a:xfrm>
            <a:custGeom>
              <a:avLst/>
              <a:gdLst/>
              <a:ahLst/>
              <a:cxnLst/>
              <a:rect l="l" t="t" r="r" b="b"/>
              <a:pathLst>
                <a:path w="3606800" h="1417320">
                  <a:moveTo>
                    <a:pt x="0" y="64004"/>
                  </a:moveTo>
                  <a:lnTo>
                    <a:pt x="5029" y="39091"/>
                  </a:lnTo>
                  <a:lnTo>
                    <a:pt x="18746" y="18746"/>
                  </a:lnTo>
                  <a:lnTo>
                    <a:pt x="39091" y="5029"/>
                  </a:lnTo>
                  <a:lnTo>
                    <a:pt x="64004" y="0"/>
                  </a:lnTo>
                  <a:lnTo>
                    <a:pt x="3542693" y="0"/>
                  </a:lnTo>
                  <a:lnTo>
                    <a:pt x="3567606" y="5029"/>
                  </a:lnTo>
                  <a:lnTo>
                    <a:pt x="3587951" y="18746"/>
                  </a:lnTo>
                  <a:lnTo>
                    <a:pt x="3601668" y="39091"/>
                  </a:lnTo>
                  <a:lnTo>
                    <a:pt x="3606698" y="64004"/>
                  </a:lnTo>
                  <a:lnTo>
                    <a:pt x="3606698" y="1353315"/>
                  </a:lnTo>
                  <a:lnTo>
                    <a:pt x="3601668" y="1378228"/>
                  </a:lnTo>
                  <a:lnTo>
                    <a:pt x="3587951" y="1398573"/>
                  </a:lnTo>
                  <a:lnTo>
                    <a:pt x="3567606" y="1412290"/>
                  </a:lnTo>
                  <a:lnTo>
                    <a:pt x="3542693" y="1417320"/>
                  </a:lnTo>
                  <a:lnTo>
                    <a:pt x="64004" y="1417320"/>
                  </a:lnTo>
                  <a:lnTo>
                    <a:pt x="39091" y="1412290"/>
                  </a:lnTo>
                  <a:lnTo>
                    <a:pt x="18746" y="1398573"/>
                  </a:lnTo>
                  <a:lnTo>
                    <a:pt x="5029" y="1378228"/>
                  </a:lnTo>
                  <a:lnTo>
                    <a:pt x="0" y="1353315"/>
                  </a:lnTo>
                  <a:lnTo>
                    <a:pt x="0" y="64004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8252256" y="3671316"/>
            <a:ext cx="9207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b="1">
                <a:solidFill>
                  <a:srgbClr val="0E3A35"/>
                </a:solidFill>
                <a:latin typeface="Calibri"/>
                <a:cs typeface="Calibri"/>
              </a:rPr>
              <a:t>Marketplace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" name="object 4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3" name="object 4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40" name="object 40"/>
          <p:cNvSpPr txBox="1"/>
          <p:nvPr/>
        </p:nvSpPr>
        <p:spPr>
          <a:xfrm>
            <a:off x="8252256" y="4234179"/>
            <a:ext cx="2988310" cy="330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Experts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/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users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workshops,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events,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delivery,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certification commissions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635796" y="5366511"/>
            <a:ext cx="692150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 i="1">
                <a:solidFill>
                  <a:srgbClr val="0E3A35"/>
                </a:solidFill>
                <a:latin typeface="Calibri"/>
                <a:cs typeface="Calibri"/>
              </a:rPr>
              <a:t>free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student</a:t>
            </a:r>
            <a:r>
              <a:rPr dirty="0" sz="1300" spc="-1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network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creates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 i="1">
                <a:solidFill>
                  <a:srgbClr val="0E3A35"/>
                </a:solidFill>
                <a:latin typeface="Calibri"/>
                <a:cs typeface="Calibri"/>
              </a:rPr>
              <a:t>the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 graph;</a:t>
            </a:r>
            <a:r>
              <a:rPr dirty="0" sz="1300" spc="-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 i="1">
                <a:solidFill>
                  <a:srgbClr val="0E3A35"/>
                </a:solidFill>
                <a:latin typeface="Calibri"/>
                <a:cs typeface="Calibri"/>
              </a:rPr>
              <a:t>B2B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 i="1">
                <a:solidFill>
                  <a:srgbClr val="0E3A35"/>
                </a:solidFill>
                <a:latin typeface="Calibri"/>
                <a:cs typeface="Calibri"/>
              </a:rPr>
              <a:t>and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5" b="1" i="1">
                <a:solidFill>
                  <a:srgbClr val="0E3A35"/>
                </a:solidFill>
                <a:latin typeface="Calibri"/>
                <a:cs typeface="Calibri"/>
              </a:rPr>
              <a:t>marketplace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 layers </a:t>
            </a:r>
            <a:r>
              <a:rPr dirty="0" sz="1300" spc="-30" b="1" i="1">
                <a:solidFill>
                  <a:srgbClr val="0E3A35"/>
                </a:solidFill>
                <a:latin typeface="Calibri"/>
                <a:cs typeface="Calibri"/>
              </a:rPr>
              <a:t>capture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5" b="1" i="1">
                <a:solidFill>
                  <a:srgbClr val="0E3A35"/>
                </a:solidFill>
                <a:latin typeface="Calibri"/>
                <a:cs typeface="Calibri"/>
              </a:rPr>
              <a:t>enterprise-</a:t>
            </a:r>
            <a:r>
              <a:rPr dirty="0" sz="1300" spc="-25" b="1" i="1">
                <a:solidFill>
                  <a:srgbClr val="0E3A35"/>
                </a:solidFill>
                <a:latin typeface="Calibri"/>
                <a:cs typeface="Calibri"/>
              </a:rPr>
              <a:t>grade </a:t>
            </a:r>
            <a:r>
              <a:rPr dirty="0" sz="1300" spc="-10" b="1" i="1">
                <a:solidFill>
                  <a:srgbClr val="0E3A35"/>
                </a:solidFill>
                <a:latin typeface="Calibri"/>
                <a:cs typeface="Calibri"/>
              </a:rPr>
              <a:t>value.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490219" y="320039"/>
            <a:ext cx="13436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RE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V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U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M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D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E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L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Multiple</a:t>
            </a:r>
            <a:r>
              <a:rPr dirty="0" spc="-75"/>
              <a:t> </a:t>
            </a:r>
            <a:r>
              <a:rPr dirty="0" spc="-20"/>
              <a:t>High-</a:t>
            </a:r>
            <a:r>
              <a:rPr dirty="0"/>
              <a:t>Margin</a:t>
            </a:r>
            <a:r>
              <a:rPr dirty="0" spc="-75"/>
              <a:t> </a:t>
            </a:r>
            <a:r>
              <a:rPr dirty="0" spc="-20"/>
              <a:t>Revenue</a:t>
            </a:r>
            <a:r>
              <a:rPr dirty="0" spc="-70"/>
              <a:t> </a:t>
            </a:r>
            <a:r>
              <a:rPr dirty="0" spc="-10"/>
              <a:t>Streams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7656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Pricing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is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staged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to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match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maturity:</a:t>
            </a:r>
            <a:r>
              <a:rPr dirty="0" sz="14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utility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first,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monetization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second</a:t>
            </a:r>
            <a:endParaRPr sz="1400">
              <a:latin typeface="Calibri"/>
              <a:cs typeface="Calibri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98157" y="1824037"/>
          <a:ext cx="11132185" cy="3017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77440"/>
                <a:gridCol w="3017519"/>
                <a:gridCol w="3913504"/>
                <a:gridCol w="1737360"/>
              </a:tblGrid>
              <a:tr h="502920"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Stream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4224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810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dirty="0" sz="1300" spc="-3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Illustrative</a:t>
                      </a:r>
                      <a:r>
                        <a:rPr dirty="0" sz="1300" spc="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pricing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4224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dirty="0" sz="1300" spc="-3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Revenue</a:t>
                      </a:r>
                      <a:r>
                        <a:rPr dirty="0" sz="1300" spc="-4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logic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4224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dirty="0" sz="130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Gross</a:t>
                      </a:r>
                      <a:r>
                        <a:rPr dirty="0" sz="1300" spc="-3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margin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14224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Premium</a:t>
                      </a:r>
                      <a:r>
                        <a:rPr dirty="0" sz="1100" spc="17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5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AI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₹99–299</a:t>
                      </a:r>
                      <a:r>
                        <a:rPr dirty="0" sz="1100" spc="10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100" spc="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month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Productivity</a:t>
                      </a:r>
                      <a:r>
                        <a:rPr dirty="0" sz="1100" spc="13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1100" spc="13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career</a:t>
                      </a:r>
                      <a:r>
                        <a:rPr dirty="0" sz="1100" spc="1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outcomes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80–</a:t>
                      </a:r>
                      <a:r>
                        <a:rPr dirty="0" sz="1100" spc="-25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90%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Library</a:t>
                      </a:r>
                      <a:r>
                        <a:rPr dirty="0" sz="1100" spc="13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SaaS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₹15k–75k</a:t>
                      </a:r>
                      <a:r>
                        <a:rPr dirty="0" sz="1100" spc="10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100" spc="1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month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Catalog</a:t>
                      </a:r>
                      <a:r>
                        <a:rPr dirty="0" sz="1100" spc="1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1100" spc="13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utilization</a:t>
                      </a:r>
                      <a:r>
                        <a:rPr dirty="0" sz="1100" spc="13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analytics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70–</a:t>
                      </a:r>
                      <a:r>
                        <a:rPr dirty="0" sz="1100" spc="-25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85%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Institution</a:t>
                      </a:r>
                      <a:r>
                        <a:rPr dirty="0" sz="1100" spc="17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SaaS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₹1–8L</a:t>
                      </a:r>
                      <a:r>
                        <a:rPr dirty="0" sz="1100" spc="7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100" spc="7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Engagement</a:t>
                      </a:r>
                      <a:r>
                        <a:rPr dirty="0" sz="1100" spc="14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1100" spc="15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placement</a:t>
                      </a:r>
                      <a:r>
                        <a:rPr dirty="0" sz="1100" spc="15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intelligence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75–</a:t>
                      </a:r>
                      <a:r>
                        <a:rPr dirty="0" sz="1100" spc="-25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85%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Recruitment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₹25k–5L</a:t>
                      </a:r>
                      <a:r>
                        <a:rPr dirty="0" sz="1100" spc="9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100" spc="9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recruiter</a:t>
                      </a:r>
                      <a:r>
                        <a:rPr dirty="0" sz="1100" spc="8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1100" spc="9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year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Verified</a:t>
                      </a:r>
                      <a:r>
                        <a:rPr dirty="0" sz="1100" spc="16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early-talent</a:t>
                      </a:r>
                      <a:r>
                        <a:rPr dirty="0" sz="1100" spc="15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access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80–</a:t>
                      </a:r>
                      <a:r>
                        <a:rPr dirty="0" sz="1100" spc="-25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90%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Marketplace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10–25%</a:t>
                      </a:r>
                      <a:r>
                        <a:rPr dirty="0" sz="1100" spc="15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commission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Workshops,</a:t>
                      </a:r>
                      <a:r>
                        <a:rPr dirty="0" sz="1100" spc="19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delivery,</a:t>
                      </a:r>
                      <a:r>
                        <a:rPr dirty="0" sz="1100" spc="19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certifications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100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50–</a:t>
                      </a:r>
                      <a:r>
                        <a:rPr dirty="0" sz="1100" spc="-25">
                          <a:solidFill>
                            <a:srgbClr val="1B5E56"/>
                          </a:solidFill>
                          <a:latin typeface="Calibri"/>
                          <a:cs typeface="Calibri"/>
                        </a:rPr>
                        <a:t>70%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444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490219" y="5200396"/>
            <a:ext cx="552831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Pricing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ranges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are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illustrative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E7A7C"/>
                </a:solidFill>
                <a:latin typeface="Calibri"/>
                <a:cs typeface="Calibri"/>
              </a:rPr>
              <a:t>seed-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stage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assumptions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for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E7A7C"/>
                </a:solidFill>
                <a:latin typeface="Calibri"/>
                <a:cs typeface="Calibri"/>
              </a:rPr>
              <a:t>model-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building,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not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validated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customer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6E7A7C"/>
                </a:solidFill>
                <a:latin typeface="Calibri"/>
                <a:cs typeface="Calibri"/>
              </a:rPr>
              <a:t>contracts.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2649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0" b="1">
                <a:solidFill>
                  <a:srgbClr val="B4862A"/>
                </a:solidFill>
                <a:latin typeface="Calibri"/>
                <a:cs typeface="Calibri"/>
              </a:rPr>
              <a:t>GO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-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TO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-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100" b="1">
                <a:solidFill>
                  <a:srgbClr val="B4862A"/>
                </a:solidFill>
                <a:latin typeface="Calibri"/>
                <a:cs typeface="Calibri"/>
              </a:rPr>
              <a:t>MA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R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K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65" b="1">
                <a:solidFill>
                  <a:srgbClr val="B4862A"/>
                </a:solidFill>
                <a:latin typeface="Calibri"/>
                <a:cs typeface="Calibri"/>
              </a:rPr>
              <a:t>ET 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Win</a:t>
            </a:r>
            <a:r>
              <a:rPr dirty="0" spc="-45"/>
              <a:t> </a:t>
            </a:r>
            <a:r>
              <a:rPr dirty="0"/>
              <a:t>One</a:t>
            </a:r>
            <a:r>
              <a:rPr dirty="0" spc="-45"/>
              <a:t> </a:t>
            </a:r>
            <a:r>
              <a:rPr dirty="0"/>
              <a:t>Campus</a:t>
            </a:r>
            <a:r>
              <a:rPr dirty="0" spc="-50"/>
              <a:t> </a:t>
            </a:r>
            <a:r>
              <a:rPr dirty="0"/>
              <a:t>Before</a:t>
            </a:r>
            <a:r>
              <a:rPr dirty="0" spc="-45"/>
              <a:t> </a:t>
            </a:r>
            <a:r>
              <a:rPr dirty="0"/>
              <a:t>Winning</a:t>
            </a:r>
            <a:r>
              <a:rPr dirty="0" spc="-40"/>
              <a:t> </a:t>
            </a:r>
            <a:r>
              <a:rPr dirty="0" spc="-10"/>
              <a:t>India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6824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Go-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to-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market: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win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campus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density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before chasing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national</a:t>
            </a:r>
            <a:r>
              <a:rPr dirty="0" sz="14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breadth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776983"/>
            <a:ext cx="2798445" cy="2883535"/>
            <a:chOff x="432816" y="1776983"/>
            <a:chExt cx="2798445" cy="28835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776983"/>
              <a:ext cx="2798064" cy="28834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28799"/>
              <a:ext cx="2659380" cy="2743200"/>
            </a:xfrm>
            <a:custGeom>
              <a:avLst/>
              <a:gdLst/>
              <a:ahLst/>
              <a:cxnLst/>
              <a:rect l="l" t="t" r="r" b="b"/>
              <a:pathLst>
                <a:path w="2659380" h="2743200">
                  <a:moveTo>
                    <a:pt x="2595295" y="0"/>
                  </a:moveTo>
                  <a:lnTo>
                    <a:pt x="64007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2679192"/>
                  </a:lnTo>
                  <a:lnTo>
                    <a:pt x="5030" y="2704106"/>
                  </a:lnTo>
                  <a:lnTo>
                    <a:pt x="18747" y="2724452"/>
                  </a:lnTo>
                  <a:lnTo>
                    <a:pt x="39093" y="2738169"/>
                  </a:lnTo>
                  <a:lnTo>
                    <a:pt x="64007" y="2743200"/>
                  </a:lnTo>
                  <a:lnTo>
                    <a:pt x="2595295" y="2743200"/>
                  </a:lnTo>
                  <a:lnTo>
                    <a:pt x="2620210" y="2738169"/>
                  </a:lnTo>
                  <a:lnTo>
                    <a:pt x="2640556" y="2724452"/>
                  </a:lnTo>
                  <a:lnTo>
                    <a:pt x="2654273" y="2704106"/>
                  </a:lnTo>
                  <a:lnTo>
                    <a:pt x="2659303" y="2679192"/>
                  </a:lnTo>
                  <a:lnTo>
                    <a:pt x="2659303" y="64008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0" y="5030"/>
                  </a:lnTo>
                  <a:lnTo>
                    <a:pt x="259529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28799"/>
              <a:ext cx="2659380" cy="2743200"/>
            </a:xfrm>
            <a:custGeom>
              <a:avLst/>
              <a:gdLst/>
              <a:ahLst/>
              <a:cxnLst/>
              <a:rect l="l" t="t" r="r" b="b"/>
              <a:pathLst>
                <a:path w="2659380" h="27432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8"/>
                  </a:lnTo>
                  <a:lnTo>
                    <a:pt x="2659304" y="2679192"/>
                  </a:lnTo>
                  <a:lnTo>
                    <a:pt x="2654274" y="2704106"/>
                  </a:lnTo>
                  <a:lnTo>
                    <a:pt x="2640556" y="2724452"/>
                  </a:lnTo>
                  <a:lnTo>
                    <a:pt x="2620210" y="2738170"/>
                  </a:lnTo>
                  <a:lnTo>
                    <a:pt x="2595296" y="2743200"/>
                  </a:lnTo>
                  <a:lnTo>
                    <a:pt x="64008" y="2743200"/>
                  </a:lnTo>
                  <a:lnTo>
                    <a:pt x="39093" y="2738170"/>
                  </a:lnTo>
                  <a:lnTo>
                    <a:pt x="18747" y="2724452"/>
                  </a:lnTo>
                  <a:lnTo>
                    <a:pt x="5030" y="2704106"/>
                  </a:lnTo>
                  <a:lnTo>
                    <a:pt x="0" y="2679192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85800" y="201167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2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2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826229" y="2087371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3100" y="2708655"/>
            <a:ext cx="78041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Beachhead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3100" y="3118103"/>
            <a:ext cx="16541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5" b="1" i="1">
                <a:solidFill>
                  <a:srgbClr val="B4862A"/>
                </a:solidFill>
                <a:latin typeface="Calibri"/>
                <a:cs typeface="Calibri"/>
              </a:rPr>
              <a:t>10–</a:t>
            </a:r>
            <a:r>
              <a:rPr dirty="0" sz="1100" spc="-10" b="1" i="1">
                <a:solidFill>
                  <a:srgbClr val="B4862A"/>
                </a:solidFill>
                <a:latin typeface="Calibri"/>
                <a:cs typeface="Calibri"/>
              </a:rPr>
              <a:t>25</a:t>
            </a:r>
            <a:r>
              <a:rPr dirty="0" sz="1100" spc="5" b="1" i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35" b="1" i="1">
                <a:solidFill>
                  <a:srgbClr val="B4862A"/>
                </a:solidFill>
                <a:latin typeface="Calibri"/>
                <a:cs typeface="Calibri"/>
              </a:rPr>
              <a:t>high-</a:t>
            </a:r>
            <a:r>
              <a:rPr dirty="0" sz="1100" spc="-30" b="1" i="1">
                <a:solidFill>
                  <a:srgbClr val="B4862A"/>
                </a:solidFill>
                <a:latin typeface="Calibri"/>
                <a:cs typeface="Calibri"/>
              </a:rPr>
              <a:t>density</a:t>
            </a:r>
            <a:r>
              <a:rPr dirty="0" sz="1100" spc="-5" b="1" i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10" b="1" i="1">
                <a:solidFill>
                  <a:srgbClr val="B4862A"/>
                </a:solidFill>
                <a:latin typeface="Calibri"/>
                <a:cs typeface="Calibri"/>
              </a:rPr>
              <a:t>campuses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3100" y="3761740"/>
            <a:ext cx="2246630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Student ambassadors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book drives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resource seeding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276600" y="1776983"/>
            <a:ext cx="2798445" cy="2883535"/>
            <a:chOff x="3276600" y="1776983"/>
            <a:chExt cx="2798445" cy="288353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600" y="1776983"/>
              <a:ext cx="2798064" cy="288340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345103" y="1828799"/>
              <a:ext cx="2659380" cy="2743200"/>
            </a:xfrm>
            <a:custGeom>
              <a:avLst/>
              <a:gdLst/>
              <a:ahLst/>
              <a:cxnLst/>
              <a:rect l="l" t="t" r="r" b="b"/>
              <a:pathLst>
                <a:path w="2659379" h="2743200">
                  <a:moveTo>
                    <a:pt x="2595295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2679192"/>
                  </a:lnTo>
                  <a:lnTo>
                    <a:pt x="5030" y="2704106"/>
                  </a:lnTo>
                  <a:lnTo>
                    <a:pt x="18747" y="2724452"/>
                  </a:lnTo>
                  <a:lnTo>
                    <a:pt x="39093" y="2738169"/>
                  </a:lnTo>
                  <a:lnTo>
                    <a:pt x="64008" y="2743200"/>
                  </a:lnTo>
                  <a:lnTo>
                    <a:pt x="2595295" y="2743200"/>
                  </a:lnTo>
                  <a:lnTo>
                    <a:pt x="2620210" y="2738169"/>
                  </a:lnTo>
                  <a:lnTo>
                    <a:pt x="2640556" y="2724452"/>
                  </a:lnTo>
                  <a:lnTo>
                    <a:pt x="2654273" y="2704106"/>
                  </a:lnTo>
                  <a:lnTo>
                    <a:pt x="2659303" y="2679192"/>
                  </a:lnTo>
                  <a:lnTo>
                    <a:pt x="2659303" y="64008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0" y="5030"/>
                  </a:lnTo>
                  <a:lnTo>
                    <a:pt x="259529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345103" y="1828799"/>
              <a:ext cx="2659380" cy="2743200"/>
            </a:xfrm>
            <a:custGeom>
              <a:avLst/>
              <a:gdLst/>
              <a:ahLst/>
              <a:cxnLst/>
              <a:rect l="l" t="t" r="r" b="b"/>
              <a:pathLst>
                <a:path w="2659379" h="27432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8"/>
                  </a:lnTo>
                  <a:lnTo>
                    <a:pt x="2659304" y="2679192"/>
                  </a:lnTo>
                  <a:lnTo>
                    <a:pt x="2654274" y="2704106"/>
                  </a:lnTo>
                  <a:lnTo>
                    <a:pt x="2640556" y="2724452"/>
                  </a:lnTo>
                  <a:lnTo>
                    <a:pt x="2620210" y="2738170"/>
                  </a:lnTo>
                  <a:lnTo>
                    <a:pt x="2595296" y="2743200"/>
                  </a:lnTo>
                  <a:lnTo>
                    <a:pt x="64008" y="2743200"/>
                  </a:lnTo>
                  <a:lnTo>
                    <a:pt x="39093" y="2738170"/>
                  </a:lnTo>
                  <a:lnTo>
                    <a:pt x="18747" y="2724452"/>
                  </a:lnTo>
                  <a:lnTo>
                    <a:pt x="5030" y="2704106"/>
                  </a:lnTo>
                  <a:lnTo>
                    <a:pt x="0" y="2679192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527983" y="201167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668414" y="2087371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515283" y="2708655"/>
            <a:ext cx="6210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Liquidity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15283" y="3118103"/>
            <a:ext cx="13709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40" b="1" i="1">
                <a:solidFill>
                  <a:srgbClr val="B4862A"/>
                </a:solidFill>
                <a:latin typeface="Calibri"/>
                <a:cs typeface="Calibri"/>
              </a:rPr>
              <a:t>Campus-</a:t>
            </a:r>
            <a:r>
              <a:rPr dirty="0" sz="1100" spc="-20" b="1" i="1">
                <a:solidFill>
                  <a:srgbClr val="B4862A"/>
                </a:solidFill>
                <a:latin typeface="Calibri"/>
                <a:cs typeface="Calibri"/>
              </a:rPr>
              <a:t>level</a:t>
            </a:r>
            <a:r>
              <a:rPr dirty="0" sz="1100" spc="20" b="1" i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10" b="1" i="1">
                <a:solidFill>
                  <a:srgbClr val="B4862A"/>
                </a:solidFill>
                <a:latin typeface="Calibri"/>
                <a:cs typeface="Calibri"/>
              </a:rPr>
              <a:t>usefulness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15283" y="3761740"/>
            <a:ext cx="2054225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listings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 ·</a:t>
            </a:r>
            <a:r>
              <a:rPr dirty="0" sz="10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fulfilled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requests</a:t>
            </a:r>
            <a:r>
              <a:rPr dirty="0" sz="10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active contributors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6117335" y="1776983"/>
            <a:ext cx="2798445" cy="2883535"/>
            <a:chOff x="6117335" y="1776983"/>
            <a:chExt cx="2798445" cy="288353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7335" y="1776983"/>
              <a:ext cx="2798064" cy="288340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187287" y="1828799"/>
              <a:ext cx="2659380" cy="2743200"/>
            </a:xfrm>
            <a:custGeom>
              <a:avLst/>
              <a:gdLst/>
              <a:ahLst/>
              <a:cxnLst/>
              <a:rect l="l" t="t" r="r" b="b"/>
              <a:pathLst>
                <a:path w="2659379" h="2743200">
                  <a:moveTo>
                    <a:pt x="2595295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2679192"/>
                  </a:lnTo>
                  <a:lnTo>
                    <a:pt x="5030" y="2704106"/>
                  </a:lnTo>
                  <a:lnTo>
                    <a:pt x="18747" y="2724452"/>
                  </a:lnTo>
                  <a:lnTo>
                    <a:pt x="39093" y="2738169"/>
                  </a:lnTo>
                  <a:lnTo>
                    <a:pt x="64008" y="2743200"/>
                  </a:lnTo>
                  <a:lnTo>
                    <a:pt x="2595295" y="2743200"/>
                  </a:lnTo>
                  <a:lnTo>
                    <a:pt x="2620210" y="2738169"/>
                  </a:lnTo>
                  <a:lnTo>
                    <a:pt x="2640556" y="2724452"/>
                  </a:lnTo>
                  <a:lnTo>
                    <a:pt x="2654273" y="2704106"/>
                  </a:lnTo>
                  <a:lnTo>
                    <a:pt x="2659303" y="2679192"/>
                  </a:lnTo>
                  <a:lnTo>
                    <a:pt x="2659303" y="64008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0" y="5030"/>
                  </a:lnTo>
                  <a:lnTo>
                    <a:pt x="259529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6187287" y="1828799"/>
              <a:ext cx="2659380" cy="2743200"/>
            </a:xfrm>
            <a:custGeom>
              <a:avLst/>
              <a:gdLst/>
              <a:ahLst/>
              <a:cxnLst/>
              <a:rect l="l" t="t" r="r" b="b"/>
              <a:pathLst>
                <a:path w="2659379" h="27432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8"/>
                  </a:lnTo>
                  <a:lnTo>
                    <a:pt x="2659304" y="2679192"/>
                  </a:lnTo>
                  <a:lnTo>
                    <a:pt x="2654274" y="2704106"/>
                  </a:lnTo>
                  <a:lnTo>
                    <a:pt x="2640556" y="2724452"/>
                  </a:lnTo>
                  <a:lnTo>
                    <a:pt x="2620210" y="2738170"/>
                  </a:lnTo>
                  <a:lnTo>
                    <a:pt x="2595296" y="2743200"/>
                  </a:lnTo>
                  <a:lnTo>
                    <a:pt x="64008" y="2743200"/>
                  </a:lnTo>
                  <a:lnTo>
                    <a:pt x="39093" y="2738170"/>
                  </a:lnTo>
                  <a:lnTo>
                    <a:pt x="18747" y="2724452"/>
                  </a:lnTo>
                  <a:lnTo>
                    <a:pt x="5030" y="2704106"/>
                  </a:lnTo>
                  <a:lnTo>
                    <a:pt x="0" y="2679192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370167" y="201167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3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3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7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3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6510597" y="2087371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57467" y="2708655"/>
            <a:ext cx="135826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Institutional</a:t>
            </a:r>
            <a:r>
              <a:rPr dirty="0" sz="13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lock-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in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57467" y="3118103"/>
            <a:ext cx="14846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 i="1">
                <a:solidFill>
                  <a:srgbClr val="B4862A"/>
                </a:solidFill>
                <a:latin typeface="Calibri"/>
                <a:cs typeface="Calibri"/>
              </a:rPr>
              <a:t>Libraries</a:t>
            </a:r>
            <a:r>
              <a:rPr dirty="0" sz="1100" spc="-20" b="1" i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 i="1">
                <a:solidFill>
                  <a:srgbClr val="B4862A"/>
                </a:solidFill>
                <a:latin typeface="Calibri"/>
                <a:cs typeface="Calibri"/>
              </a:rPr>
              <a:t>+</a:t>
            </a:r>
            <a:r>
              <a:rPr dirty="0" sz="1100" spc="-20" b="1" i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30" b="1" i="1">
                <a:solidFill>
                  <a:srgbClr val="B4862A"/>
                </a:solidFill>
                <a:latin typeface="Calibri"/>
                <a:cs typeface="Calibri"/>
              </a:rPr>
              <a:t>placement</a:t>
            </a:r>
            <a:r>
              <a:rPr dirty="0" sz="1100" spc="-15" b="1" i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20" b="1" i="1">
                <a:solidFill>
                  <a:srgbClr val="B4862A"/>
                </a:solidFill>
                <a:latin typeface="Calibri"/>
                <a:cs typeface="Calibri"/>
              </a:rPr>
              <a:t>cells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357467" y="3834892"/>
            <a:ext cx="205105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SaaS pilots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dashboards</a:t>
            </a:r>
            <a:r>
              <a:rPr dirty="0" sz="10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alumni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sessions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961119" y="1776983"/>
            <a:ext cx="2798445" cy="2883535"/>
            <a:chOff x="8961119" y="1776983"/>
            <a:chExt cx="2798445" cy="2883535"/>
          </a:xfrm>
        </p:grpSpPr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61119" y="1776983"/>
              <a:ext cx="2798064" cy="2883408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9029469" y="1828799"/>
              <a:ext cx="2659380" cy="2743200"/>
            </a:xfrm>
            <a:custGeom>
              <a:avLst/>
              <a:gdLst/>
              <a:ahLst/>
              <a:cxnLst/>
              <a:rect l="l" t="t" r="r" b="b"/>
              <a:pathLst>
                <a:path w="2659379" h="2743200">
                  <a:moveTo>
                    <a:pt x="2595295" y="0"/>
                  </a:moveTo>
                  <a:lnTo>
                    <a:pt x="64007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2679192"/>
                  </a:lnTo>
                  <a:lnTo>
                    <a:pt x="5030" y="2704106"/>
                  </a:lnTo>
                  <a:lnTo>
                    <a:pt x="18747" y="2724452"/>
                  </a:lnTo>
                  <a:lnTo>
                    <a:pt x="39093" y="2738169"/>
                  </a:lnTo>
                  <a:lnTo>
                    <a:pt x="64007" y="2743200"/>
                  </a:lnTo>
                  <a:lnTo>
                    <a:pt x="2595295" y="2743200"/>
                  </a:lnTo>
                  <a:lnTo>
                    <a:pt x="2620211" y="2738169"/>
                  </a:lnTo>
                  <a:lnTo>
                    <a:pt x="2640556" y="2724452"/>
                  </a:lnTo>
                  <a:lnTo>
                    <a:pt x="2654273" y="2704106"/>
                  </a:lnTo>
                  <a:lnTo>
                    <a:pt x="2659303" y="2679192"/>
                  </a:lnTo>
                  <a:lnTo>
                    <a:pt x="2659303" y="64008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1" y="5030"/>
                  </a:lnTo>
                  <a:lnTo>
                    <a:pt x="259529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9029469" y="1828799"/>
              <a:ext cx="2659380" cy="2743200"/>
            </a:xfrm>
            <a:custGeom>
              <a:avLst/>
              <a:gdLst/>
              <a:ahLst/>
              <a:cxnLst/>
              <a:rect l="l" t="t" r="r" b="b"/>
              <a:pathLst>
                <a:path w="2659379" h="2743200">
                  <a:moveTo>
                    <a:pt x="0" y="64008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8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8"/>
                  </a:lnTo>
                  <a:lnTo>
                    <a:pt x="2659304" y="2679192"/>
                  </a:lnTo>
                  <a:lnTo>
                    <a:pt x="2654274" y="2704106"/>
                  </a:lnTo>
                  <a:lnTo>
                    <a:pt x="2640556" y="2724452"/>
                  </a:lnTo>
                  <a:lnTo>
                    <a:pt x="2620210" y="2738170"/>
                  </a:lnTo>
                  <a:lnTo>
                    <a:pt x="2595296" y="2743200"/>
                  </a:lnTo>
                  <a:lnTo>
                    <a:pt x="64008" y="2743200"/>
                  </a:lnTo>
                  <a:lnTo>
                    <a:pt x="39093" y="2738170"/>
                  </a:lnTo>
                  <a:lnTo>
                    <a:pt x="18747" y="2724452"/>
                  </a:lnTo>
                  <a:lnTo>
                    <a:pt x="5030" y="2704106"/>
                  </a:lnTo>
                  <a:lnTo>
                    <a:pt x="0" y="2679192"/>
                  </a:lnTo>
                  <a:lnTo>
                    <a:pt x="0" y="64008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9212349" y="2011679"/>
              <a:ext cx="384175" cy="384175"/>
            </a:xfrm>
            <a:custGeom>
              <a:avLst/>
              <a:gdLst/>
              <a:ahLst/>
              <a:cxnLst/>
              <a:rect l="l" t="t" r="r" b="b"/>
              <a:pathLst>
                <a:path w="384175" h="384175">
                  <a:moveTo>
                    <a:pt x="192024" y="0"/>
                  </a:moveTo>
                  <a:lnTo>
                    <a:pt x="147994" y="5071"/>
                  </a:lnTo>
                  <a:lnTo>
                    <a:pt x="107576" y="19517"/>
                  </a:lnTo>
                  <a:lnTo>
                    <a:pt x="71923" y="42185"/>
                  </a:lnTo>
                  <a:lnTo>
                    <a:pt x="42185" y="71923"/>
                  </a:lnTo>
                  <a:lnTo>
                    <a:pt x="19517" y="107576"/>
                  </a:lnTo>
                  <a:lnTo>
                    <a:pt x="5071" y="147994"/>
                  </a:lnTo>
                  <a:lnTo>
                    <a:pt x="0" y="192024"/>
                  </a:lnTo>
                  <a:lnTo>
                    <a:pt x="5071" y="236053"/>
                  </a:lnTo>
                  <a:lnTo>
                    <a:pt x="19517" y="276471"/>
                  </a:lnTo>
                  <a:lnTo>
                    <a:pt x="42185" y="312124"/>
                  </a:lnTo>
                  <a:lnTo>
                    <a:pt x="71923" y="341862"/>
                  </a:lnTo>
                  <a:lnTo>
                    <a:pt x="107576" y="364530"/>
                  </a:lnTo>
                  <a:lnTo>
                    <a:pt x="147994" y="378976"/>
                  </a:lnTo>
                  <a:lnTo>
                    <a:pt x="192024" y="384048"/>
                  </a:lnTo>
                  <a:lnTo>
                    <a:pt x="236053" y="378976"/>
                  </a:lnTo>
                  <a:lnTo>
                    <a:pt x="276471" y="364530"/>
                  </a:lnTo>
                  <a:lnTo>
                    <a:pt x="312125" y="341862"/>
                  </a:lnTo>
                  <a:lnTo>
                    <a:pt x="341862" y="312124"/>
                  </a:lnTo>
                  <a:lnTo>
                    <a:pt x="364530" y="276471"/>
                  </a:lnTo>
                  <a:lnTo>
                    <a:pt x="378976" y="236053"/>
                  </a:lnTo>
                  <a:lnTo>
                    <a:pt x="384048" y="192024"/>
                  </a:lnTo>
                  <a:lnTo>
                    <a:pt x="378976" y="147994"/>
                  </a:lnTo>
                  <a:lnTo>
                    <a:pt x="364530" y="107576"/>
                  </a:lnTo>
                  <a:lnTo>
                    <a:pt x="341862" y="71923"/>
                  </a:lnTo>
                  <a:lnTo>
                    <a:pt x="312125" y="42185"/>
                  </a:lnTo>
                  <a:lnTo>
                    <a:pt x="276471" y="19517"/>
                  </a:lnTo>
                  <a:lnTo>
                    <a:pt x="236053" y="5071"/>
                  </a:lnTo>
                  <a:lnTo>
                    <a:pt x="192024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9352780" y="2087371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199650" y="2708655"/>
            <a:ext cx="95186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Recruiter</a:t>
            </a:r>
            <a:r>
              <a:rPr dirty="0" sz="1300" spc="1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pull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199650" y="3118103"/>
            <a:ext cx="13093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 i="1">
                <a:solidFill>
                  <a:srgbClr val="B4862A"/>
                </a:solidFill>
                <a:latin typeface="Calibri"/>
                <a:cs typeface="Calibri"/>
              </a:rPr>
              <a:t>Verified talent</a:t>
            </a:r>
            <a:r>
              <a:rPr dirty="0" sz="1100" spc="-10" b="1" i="1">
                <a:solidFill>
                  <a:srgbClr val="B4862A"/>
                </a:solidFill>
                <a:latin typeface="Calibri"/>
                <a:cs typeface="Calibri"/>
              </a:rPr>
              <a:t> demand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199650" y="3834892"/>
            <a:ext cx="213360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Job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postings</a:t>
            </a:r>
            <a:r>
              <a:rPr dirty="0" sz="10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referrals</a:t>
            </a:r>
            <a:r>
              <a:rPr dirty="0" sz="10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·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hiring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partnerships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432816" y="4794503"/>
            <a:ext cx="11326495" cy="963294"/>
            <a:chOff x="432816" y="4794503"/>
            <a:chExt cx="11326495" cy="963294"/>
          </a:xfrm>
        </p:grpSpPr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816" y="4794503"/>
              <a:ext cx="11326368" cy="96316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02920" y="4846319"/>
              <a:ext cx="11186160" cy="822960"/>
            </a:xfrm>
            <a:custGeom>
              <a:avLst/>
              <a:gdLst/>
              <a:ahLst/>
              <a:cxnLst/>
              <a:rect l="l" t="t" r="r" b="b"/>
              <a:pathLst>
                <a:path w="11186160" h="822960">
                  <a:moveTo>
                    <a:pt x="11121852" y="0"/>
                  </a:moveTo>
                  <a:lnTo>
                    <a:pt x="64003" y="0"/>
                  </a:lnTo>
                  <a:lnTo>
                    <a:pt x="39090" y="5029"/>
                  </a:lnTo>
                  <a:lnTo>
                    <a:pt x="18746" y="18746"/>
                  </a:lnTo>
                  <a:lnTo>
                    <a:pt x="5029" y="39090"/>
                  </a:lnTo>
                  <a:lnTo>
                    <a:pt x="0" y="64004"/>
                  </a:lnTo>
                  <a:lnTo>
                    <a:pt x="0" y="758956"/>
                  </a:lnTo>
                  <a:lnTo>
                    <a:pt x="5029" y="783869"/>
                  </a:lnTo>
                  <a:lnTo>
                    <a:pt x="18746" y="804213"/>
                  </a:lnTo>
                  <a:lnTo>
                    <a:pt x="39090" y="817930"/>
                  </a:lnTo>
                  <a:lnTo>
                    <a:pt x="64003" y="822959"/>
                  </a:lnTo>
                  <a:lnTo>
                    <a:pt x="11121852" y="822959"/>
                  </a:lnTo>
                  <a:lnTo>
                    <a:pt x="11146765" y="817930"/>
                  </a:lnTo>
                  <a:lnTo>
                    <a:pt x="11167109" y="804213"/>
                  </a:lnTo>
                  <a:lnTo>
                    <a:pt x="11180825" y="783869"/>
                  </a:lnTo>
                  <a:lnTo>
                    <a:pt x="11185855" y="758956"/>
                  </a:lnTo>
                  <a:lnTo>
                    <a:pt x="11185855" y="64004"/>
                  </a:lnTo>
                  <a:lnTo>
                    <a:pt x="11180825" y="39090"/>
                  </a:lnTo>
                  <a:lnTo>
                    <a:pt x="11167109" y="18746"/>
                  </a:lnTo>
                  <a:lnTo>
                    <a:pt x="11146765" y="5029"/>
                  </a:lnTo>
                  <a:lnTo>
                    <a:pt x="11121852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02920" y="4846319"/>
              <a:ext cx="11186160" cy="822960"/>
            </a:xfrm>
            <a:custGeom>
              <a:avLst/>
              <a:gdLst/>
              <a:ahLst/>
              <a:cxnLst/>
              <a:rect l="l" t="t" r="r" b="b"/>
              <a:pathLst>
                <a:path w="11186160" h="822960">
                  <a:moveTo>
                    <a:pt x="0" y="64003"/>
                  </a:moveTo>
                  <a:lnTo>
                    <a:pt x="5029" y="39090"/>
                  </a:lnTo>
                  <a:lnTo>
                    <a:pt x="18746" y="18746"/>
                  </a:lnTo>
                  <a:lnTo>
                    <a:pt x="39090" y="5029"/>
                  </a:lnTo>
                  <a:lnTo>
                    <a:pt x="64003" y="0"/>
                  </a:lnTo>
                  <a:lnTo>
                    <a:pt x="11121852" y="0"/>
                  </a:lnTo>
                  <a:lnTo>
                    <a:pt x="11146765" y="5029"/>
                  </a:lnTo>
                  <a:lnTo>
                    <a:pt x="11167109" y="18746"/>
                  </a:lnTo>
                  <a:lnTo>
                    <a:pt x="11180825" y="39090"/>
                  </a:lnTo>
                  <a:lnTo>
                    <a:pt x="11185855" y="64003"/>
                  </a:lnTo>
                  <a:lnTo>
                    <a:pt x="11185855" y="758956"/>
                  </a:lnTo>
                  <a:lnTo>
                    <a:pt x="11180825" y="783869"/>
                  </a:lnTo>
                  <a:lnTo>
                    <a:pt x="11167109" y="804213"/>
                  </a:lnTo>
                  <a:lnTo>
                    <a:pt x="11146765" y="817930"/>
                  </a:lnTo>
                  <a:lnTo>
                    <a:pt x="11121852" y="822960"/>
                  </a:lnTo>
                  <a:lnTo>
                    <a:pt x="64003" y="822960"/>
                  </a:lnTo>
                  <a:lnTo>
                    <a:pt x="39090" y="817930"/>
                  </a:lnTo>
                  <a:lnTo>
                    <a:pt x="18746" y="804213"/>
                  </a:lnTo>
                  <a:lnTo>
                    <a:pt x="5029" y="783869"/>
                  </a:lnTo>
                  <a:lnTo>
                    <a:pt x="0" y="758956"/>
                  </a:lnTo>
                  <a:lnTo>
                    <a:pt x="0" y="64003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718819" y="5137911"/>
            <a:ext cx="554355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 i="1">
                <a:solidFill>
                  <a:srgbClr val="0E3A35"/>
                </a:solidFill>
                <a:latin typeface="Calibri"/>
                <a:cs typeface="Calibri"/>
              </a:rPr>
              <a:t>Start </a:t>
            </a:r>
            <a:r>
              <a:rPr dirty="0" sz="1300" spc="-20" i="1">
                <a:solidFill>
                  <a:srgbClr val="0E3A35"/>
                </a:solidFill>
                <a:latin typeface="Calibri"/>
                <a:cs typeface="Calibri"/>
              </a:rPr>
              <a:t>with</a:t>
            </a:r>
            <a:r>
              <a:rPr dirty="0" sz="1300" spc="-3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i="1">
                <a:solidFill>
                  <a:srgbClr val="0E3A35"/>
                </a:solidFill>
                <a:latin typeface="Calibri"/>
                <a:cs typeface="Calibri"/>
              </a:rPr>
              <a:t>a</a:t>
            </a:r>
            <a:r>
              <a:rPr dirty="0" sz="1300" spc="-3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40" i="1">
                <a:solidFill>
                  <a:srgbClr val="0E3A35"/>
                </a:solidFill>
                <a:latin typeface="Calibri"/>
                <a:cs typeface="Calibri"/>
              </a:rPr>
              <a:t>narrow,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painful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i="1">
                <a:solidFill>
                  <a:srgbClr val="0E3A35"/>
                </a:solidFill>
                <a:latin typeface="Calibri"/>
                <a:cs typeface="Calibri"/>
              </a:rPr>
              <a:t>use</a:t>
            </a:r>
            <a:r>
              <a:rPr dirty="0" sz="1300" spc="-30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i="1">
                <a:solidFill>
                  <a:srgbClr val="0E3A35"/>
                </a:solidFill>
                <a:latin typeface="Calibri"/>
                <a:cs typeface="Calibri"/>
              </a:rPr>
              <a:t>case;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prove liquidity;</a:t>
            </a:r>
            <a:r>
              <a:rPr dirty="0" sz="1300" spc="-15" i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i="1">
                <a:solidFill>
                  <a:srgbClr val="0E3A35"/>
                </a:solidFill>
                <a:latin typeface="Calibri"/>
                <a:cs typeface="Calibri"/>
              </a:rPr>
              <a:t>then</a:t>
            </a:r>
            <a:r>
              <a:rPr dirty="0" sz="1300" spc="-35" i="1">
                <a:solidFill>
                  <a:srgbClr val="0E3A35"/>
                </a:solidFill>
                <a:latin typeface="Calibri"/>
                <a:cs typeface="Calibri"/>
              </a:rPr>
              <a:t> expand </a:t>
            </a:r>
            <a:r>
              <a:rPr dirty="0" sz="1300" spc="-40" i="1">
                <a:solidFill>
                  <a:srgbClr val="0E3A35"/>
                </a:solidFill>
                <a:latin typeface="Calibri"/>
                <a:cs typeface="Calibri"/>
              </a:rPr>
              <a:t>campus-by-</a:t>
            </a:r>
            <a:r>
              <a:rPr dirty="0" sz="1300" spc="-10" i="1">
                <a:solidFill>
                  <a:srgbClr val="0E3A35"/>
                </a:solidFill>
                <a:latin typeface="Calibri"/>
                <a:cs typeface="Calibri"/>
              </a:rPr>
              <a:t>campus.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6" name="object 4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7" name="object 4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8051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B4862A"/>
                </a:solidFill>
                <a:latin typeface="Calibri"/>
                <a:cs typeface="Calibri"/>
              </a:rPr>
              <a:t>RO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D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M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P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Every</a:t>
            </a:r>
            <a:r>
              <a:rPr dirty="0" spc="-75"/>
              <a:t> </a:t>
            </a:r>
            <a:r>
              <a:rPr dirty="0"/>
              <a:t>Phase</a:t>
            </a:r>
            <a:r>
              <a:rPr dirty="0" spc="-75"/>
              <a:t> </a:t>
            </a:r>
            <a:r>
              <a:rPr dirty="0"/>
              <a:t>Strengthens</a:t>
            </a:r>
            <a:r>
              <a:rPr dirty="0" spc="-75"/>
              <a:t> </a:t>
            </a:r>
            <a:r>
              <a:rPr dirty="0"/>
              <a:t>the</a:t>
            </a:r>
            <a:r>
              <a:rPr dirty="0" spc="-75"/>
              <a:t> </a:t>
            </a:r>
            <a:r>
              <a:rPr dirty="0" spc="-20"/>
              <a:t>Moat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47707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roadmap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sequences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 utility,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trust,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monetization,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and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defensibility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32816" y="1776983"/>
            <a:ext cx="2798445" cy="1969135"/>
            <a:chOff x="432816" y="1776983"/>
            <a:chExt cx="2798445" cy="196913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776983"/>
              <a:ext cx="2798064" cy="19690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02920" y="1828799"/>
              <a:ext cx="2659380" cy="1828800"/>
            </a:xfrm>
            <a:custGeom>
              <a:avLst/>
              <a:gdLst/>
              <a:ahLst/>
              <a:cxnLst/>
              <a:rect l="l" t="t" r="r" b="b"/>
              <a:pathLst>
                <a:path w="2659380" h="1828800">
                  <a:moveTo>
                    <a:pt x="2595295" y="0"/>
                  </a:moveTo>
                  <a:lnTo>
                    <a:pt x="64007" y="0"/>
                  </a:lnTo>
                  <a:lnTo>
                    <a:pt x="39092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1764791"/>
                  </a:lnTo>
                  <a:lnTo>
                    <a:pt x="5030" y="1789706"/>
                  </a:lnTo>
                  <a:lnTo>
                    <a:pt x="18747" y="1810052"/>
                  </a:lnTo>
                  <a:lnTo>
                    <a:pt x="39092" y="1823769"/>
                  </a:lnTo>
                  <a:lnTo>
                    <a:pt x="64007" y="1828800"/>
                  </a:lnTo>
                  <a:lnTo>
                    <a:pt x="2595295" y="1828800"/>
                  </a:lnTo>
                  <a:lnTo>
                    <a:pt x="2620210" y="1823769"/>
                  </a:lnTo>
                  <a:lnTo>
                    <a:pt x="2640556" y="1810052"/>
                  </a:lnTo>
                  <a:lnTo>
                    <a:pt x="2654273" y="1789706"/>
                  </a:lnTo>
                  <a:lnTo>
                    <a:pt x="2659303" y="1764791"/>
                  </a:lnTo>
                  <a:lnTo>
                    <a:pt x="2659303" y="64008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0" y="5030"/>
                  </a:lnTo>
                  <a:lnTo>
                    <a:pt x="2595295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2920" y="1828799"/>
              <a:ext cx="2659380" cy="1828800"/>
            </a:xfrm>
            <a:custGeom>
              <a:avLst/>
              <a:gdLst/>
              <a:ahLst/>
              <a:cxnLst/>
              <a:rect l="l" t="t" r="r" b="b"/>
              <a:pathLst>
                <a:path w="2659380" h="1828800">
                  <a:moveTo>
                    <a:pt x="0" y="64007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7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7"/>
                  </a:lnTo>
                  <a:lnTo>
                    <a:pt x="2659304" y="1764792"/>
                  </a:lnTo>
                  <a:lnTo>
                    <a:pt x="2654274" y="1789706"/>
                  </a:lnTo>
                  <a:lnTo>
                    <a:pt x="2640556" y="1810052"/>
                  </a:lnTo>
                  <a:lnTo>
                    <a:pt x="2620210" y="1823770"/>
                  </a:lnTo>
                  <a:lnTo>
                    <a:pt x="2595296" y="1828800"/>
                  </a:lnTo>
                  <a:lnTo>
                    <a:pt x="64007" y="1828800"/>
                  </a:lnTo>
                  <a:lnTo>
                    <a:pt x="39093" y="1823770"/>
                  </a:lnTo>
                  <a:lnTo>
                    <a:pt x="18747" y="1810052"/>
                  </a:lnTo>
                  <a:lnTo>
                    <a:pt x="5030" y="1789706"/>
                  </a:lnTo>
                  <a:lnTo>
                    <a:pt x="0" y="1764792"/>
                  </a:lnTo>
                  <a:lnTo>
                    <a:pt x="0" y="64007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73100" y="2023871"/>
            <a:ext cx="88391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 b="1">
                <a:solidFill>
                  <a:srgbClr val="B4862A"/>
                </a:solidFill>
                <a:latin typeface="Calibri"/>
                <a:cs typeface="Calibri"/>
              </a:rPr>
              <a:t>0–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6</a:t>
            </a:r>
            <a:r>
              <a:rPr dirty="0" sz="1100" spc="1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B4862A"/>
                </a:solidFill>
                <a:latin typeface="Calibri"/>
                <a:cs typeface="Calibri"/>
              </a:rPr>
              <a:t>MONTHS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3100" y="2440432"/>
            <a:ext cx="134493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MVP</a:t>
            </a:r>
            <a:r>
              <a:rPr dirty="0" sz="1300" spc="-5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+</a:t>
            </a:r>
            <a:r>
              <a:rPr dirty="0" sz="1300" spc="-6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10</a:t>
            </a:r>
            <a:r>
              <a:rPr dirty="0" sz="1300" spc="-4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campuses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3100" y="3030220"/>
            <a:ext cx="1752600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Book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liquidity,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resource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layer,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basic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verification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76600" y="1776983"/>
            <a:ext cx="2798445" cy="1969135"/>
            <a:chOff x="3276600" y="1776983"/>
            <a:chExt cx="2798445" cy="196913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76600" y="1776983"/>
              <a:ext cx="2798064" cy="196900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345103" y="1828799"/>
              <a:ext cx="2659380" cy="1828800"/>
            </a:xfrm>
            <a:custGeom>
              <a:avLst/>
              <a:gdLst/>
              <a:ahLst/>
              <a:cxnLst/>
              <a:rect l="l" t="t" r="r" b="b"/>
              <a:pathLst>
                <a:path w="2659379" h="1828800">
                  <a:moveTo>
                    <a:pt x="2595297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1764791"/>
                  </a:lnTo>
                  <a:lnTo>
                    <a:pt x="5030" y="1789706"/>
                  </a:lnTo>
                  <a:lnTo>
                    <a:pt x="18747" y="1810052"/>
                  </a:lnTo>
                  <a:lnTo>
                    <a:pt x="39093" y="1823769"/>
                  </a:lnTo>
                  <a:lnTo>
                    <a:pt x="64008" y="1828800"/>
                  </a:lnTo>
                  <a:lnTo>
                    <a:pt x="2595297" y="1828800"/>
                  </a:lnTo>
                  <a:lnTo>
                    <a:pt x="2620211" y="1823769"/>
                  </a:lnTo>
                  <a:lnTo>
                    <a:pt x="2640556" y="1810052"/>
                  </a:lnTo>
                  <a:lnTo>
                    <a:pt x="2654273" y="1789706"/>
                  </a:lnTo>
                  <a:lnTo>
                    <a:pt x="2659303" y="1764791"/>
                  </a:lnTo>
                  <a:lnTo>
                    <a:pt x="2659303" y="64008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1" y="5030"/>
                  </a:lnTo>
                  <a:lnTo>
                    <a:pt x="259529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345103" y="1828799"/>
              <a:ext cx="2659380" cy="1828800"/>
            </a:xfrm>
            <a:custGeom>
              <a:avLst/>
              <a:gdLst/>
              <a:ahLst/>
              <a:cxnLst/>
              <a:rect l="l" t="t" r="r" b="b"/>
              <a:pathLst>
                <a:path w="2659379" h="1828800">
                  <a:moveTo>
                    <a:pt x="0" y="64007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7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7"/>
                  </a:lnTo>
                  <a:lnTo>
                    <a:pt x="2659304" y="1764792"/>
                  </a:lnTo>
                  <a:lnTo>
                    <a:pt x="2654274" y="1789706"/>
                  </a:lnTo>
                  <a:lnTo>
                    <a:pt x="2640556" y="1810052"/>
                  </a:lnTo>
                  <a:lnTo>
                    <a:pt x="2620210" y="1823770"/>
                  </a:lnTo>
                  <a:lnTo>
                    <a:pt x="2595296" y="1828800"/>
                  </a:lnTo>
                  <a:lnTo>
                    <a:pt x="64007" y="1828800"/>
                  </a:lnTo>
                  <a:lnTo>
                    <a:pt x="39093" y="1823770"/>
                  </a:lnTo>
                  <a:lnTo>
                    <a:pt x="18747" y="1810052"/>
                  </a:lnTo>
                  <a:lnTo>
                    <a:pt x="5030" y="1789706"/>
                  </a:lnTo>
                  <a:lnTo>
                    <a:pt x="0" y="1764792"/>
                  </a:lnTo>
                  <a:lnTo>
                    <a:pt x="0" y="64007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515283" y="2023871"/>
            <a:ext cx="96456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 b="1">
                <a:solidFill>
                  <a:srgbClr val="B4862A"/>
                </a:solidFill>
                <a:latin typeface="Calibri"/>
                <a:cs typeface="Calibri"/>
              </a:rPr>
              <a:t>6–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18</a:t>
            </a:r>
            <a:r>
              <a:rPr dirty="0" sz="1100" spc="229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B4862A"/>
                </a:solidFill>
                <a:latin typeface="Calibri"/>
                <a:cs typeface="Calibri"/>
              </a:rPr>
              <a:t>MONTHS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15283" y="2440432"/>
            <a:ext cx="147955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100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campuses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+</a:t>
            </a:r>
            <a:r>
              <a:rPr dirty="0" sz="1300" spc="-3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pilots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15283" y="3103371"/>
            <a:ext cx="2072639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Library 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SaaS,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AI </a:t>
            </a:r>
            <a:r>
              <a:rPr dirty="0" sz="1000" spc="-35">
                <a:solidFill>
                  <a:srgbClr val="2A2E31"/>
                </a:solidFill>
                <a:latin typeface="Calibri"/>
                <a:cs typeface="Calibri"/>
              </a:rPr>
              <a:t>premium,</a:t>
            </a:r>
            <a:r>
              <a:rPr dirty="0" sz="10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alumni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sessions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117335" y="1776983"/>
            <a:ext cx="2798445" cy="1969135"/>
            <a:chOff x="6117335" y="1776983"/>
            <a:chExt cx="2798445" cy="1969135"/>
          </a:xfrm>
        </p:grpSpPr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17335" y="1776983"/>
              <a:ext cx="2798064" cy="1969008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187287" y="1828799"/>
              <a:ext cx="2659380" cy="1828800"/>
            </a:xfrm>
            <a:custGeom>
              <a:avLst/>
              <a:gdLst/>
              <a:ahLst/>
              <a:cxnLst/>
              <a:rect l="l" t="t" r="r" b="b"/>
              <a:pathLst>
                <a:path w="2659379" h="1828800">
                  <a:moveTo>
                    <a:pt x="2595297" y="0"/>
                  </a:moveTo>
                  <a:lnTo>
                    <a:pt x="64008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1764791"/>
                  </a:lnTo>
                  <a:lnTo>
                    <a:pt x="5030" y="1789706"/>
                  </a:lnTo>
                  <a:lnTo>
                    <a:pt x="18747" y="1810052"/>
                  </a:lnTo>
                  <a:lnTo>
                    <a:pt x="39093" y="1823769"/>
                  </a:lnTo>
                  <a:lnTo>
                    <a:pt x="64008" y="1828800"/>
                  </a:lnTo>
                  <a:lnTo>
                    <a:pt x="2595297" y="1828800"/>
                  </a:lnTo>
                  <a:lnTo>
                    <a:pt x="2620211" y="1823769"/>
                  </a:lnTo>
                  <a:lnTo>
                    <a:pt x="2640556" y="1810052"/>
                  </a:lnTo>
                  <a:lnTo>
                    <a:pt x="2654273" y="1789706"/>
                  </a:lnTo>
                  <a:lnTo>
                    <a:pt x="2659303" y="1764791"/>
                  </a:lnTo>
                  <a:lnTo>
                    <a:pt x="2659303" y="64008"/>
                  </a:lnTo>
                  <a:lnTo>
                    <a:pt x="2654273" y="39093"/>
                  </a:lnTo>
                  <a:lnTo>
                    <a:pt x="2640556" y="18747"/>
                  </a:lnTo>
                  <a:lnTo>
                    <a:pt x="2620211" y="5030"/>
                  </a:lnTo>
                  <a:lnTo>
                    <a:pt x="2595297" y="0"/>
                  </a:lnTo>
                  <a:close/>
                </a:path>
              </a:pathLst>
            </a:custGeom>
            <a:solidFill>
              <a:srgbClr val="EAF4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6187287" y="1828799"/>
              <a:ext cx="2659380" cy="1828800"/>
            </a:xfrm>
            <a:custGeom>
              <a:avLst/>
              <a:gdLst/>
              <a:ahLst/>
              <a:cxnLst/>
              <a:rect l="l" t="t" r="r" b="b"/>
              <a:pathLst>
                <a:path w="2659379" h="1828800">
                  <a:moveTo>
                    <a:pt x="0" y="64007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7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7"/>
                  </a:lnTo>
                  <a:lnTo>
                    <a:pt x="2659304" y="1764792"/>
                  </a:lnTo>
                  <a:lnTo>
                    <a:pt x="2654274" y="1789706"/>
                  </a:lnTo>
                  <a:lnTo>
                    <a:pt x="2640556" y="1810052"/>
                  </a:lnTo>
                  <a:lnTo>
                    <a:pt x="2620210" y="1823770"/>
                  </a:lnTo>
                  <a:lnTo>
                    <a:pt x="2595296" y="1828800"/>
                  </a:lnTo>
                  <a:lnTo>
                    <a:pt x="64007" y="1828800"/>
                  </a:lnTo>
                  <a:lnTo>
                    <a:pt x="39093" y="1823770"/>
                  </a:lnTo>
                  <a:lnTo>
                    <a:pt x="18747" y="1810052"/>
                  </a:lnTo>
                  <a:lnTo>
                    <a:pt x="5030" y="1789706"/>
                  </a:lnTo>
                  <a:lnTo>
                    <a:pt x="0" y="1764792"/>
                  </a:lnTo>
                  <a:lnTo>
                    <a:pt x="0" y="64007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6357467" y="2023871"/>
            <a:ext cx="1045844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 b="1">
                <a:solidFill>
                  <a:srgbClr val="B4862A"/>
                </a:solidFill>
                <a:latin typeface="Calibri"/>
                <a:cs typeface="Calibri"/>
              </a:rPr>
              <a:t>18–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36</a:t>
            </a:r>
            <a:r>
              <a:rPr dirty="0" sz="1100" spc="229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B4862A"/>
                </a:solidFill>
                <a:latin typeface="Calibri"/>
                <a:cs typeface="Calibri"/>
              </a:rPr>
              <a:t>MONTHS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357467" y="2440432"/>
            <a:ext cx="1812925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Institution</a:t>
            </a:r>
            <a:r>
              <a:rPr dirty="0" sz="1300" spc="-2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0E3A35"/>
                </a:solidFill>
                <a:latin typeface="Calibri"/>
                <a:cs typeface="Calibri"/>
              </a:rPr>
              <a:t>+</a:t>
            </a:r>
            <a:r>
              <a:rPr dirty="0" sz="1300" spc="-1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25" b="1">
                <a:solidFill>
                  <a:srgbClr val="0E3A35"/>
                </a:solidFill>
                <a:latin typeface="Calibri"/>
                <a:cs typeface="Calibri"/>
              </a:rPr>
              <a:t>recruiter</a:t>
            </a:r>
            <a:r>
              <a:rPr dirty="0" sz="1300" spc="-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scale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357467" y="3103371"/>
            <a:ext cx="226250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Placement</a:t>
            </a:r>
            <a:r>
              <a:rPr dirty="0" sz="10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dashboards,</a:t>
            </a:r>
            <a:r>
              <a:rPr dirty="0" sz="1000" spc="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recruiter</a:t>
            </a:r>
            <a:r>
              <a:rPr dirty="0" sz="10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marketplace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8961119" y="1776983"/>
            <a:ext cx="2798445" cy="1969135"/>
            <a:chOff x="8961119" y="1776983"/>
            <a:chExt cx="2798445" cy="1969135"/>
          </a:xfrm>
        </p:grpSpPr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61119" y="1776983"/>
              <a:ext cx="2798064" cy="196900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9029469" y="1828799"/>
              <a:ext cx="2659380" cy="1828800"/>
            </a:xfrm>
            <a:custGeom>
              <a:avLst/>
              <a:gdLst/>
              <a:ahLst/>
              <a:cxnLst/>
              <a:rect l="l" t="t" r="r" b="b"/>
              <a:pathLst>
                <a:path w="2659379" h="1828800">
                  <a:moveTo>
                    <a:pt x="2595297" y="0"/>
                  </a:moveTo>
                  <a:lnTo>
                    <a:pt x="64007" y="0"/>
                  </a:lnTo>
                  <a:lnTo>
                    <a:pt x="39093" y="5030"/>
                  </a:lnTo>
                  <a:lnTo>
                    <a:pt x="18747" y="18747"/>
                  </a:lnTo>
                  <a:lnTo>
                    <a:pt x="5030" y="39093"/>
                  </a:lnTo>
                  <a:lnTo>
                    <a:pt x="0" y="64008"/>
                  </a:lnTo>
                  <a:lnTo>
                    <a:pt x="0" y="1764791"/>
                  </a:lnTo>
                  <a:lnTo>
                    <a:pt x="5030" y="1789706"/>
                  </a:lnTo>
                  <a:lnTo>
                    <a:pt x="18747" y="1810052"/>
                  </a:lnTo>
                  <a:lnTo>
                    <a:pt x="39093" y="1823769"/>
                  </a:lnTo>
                  <a:lnTo>
                    <a:pt x="64007" y="1828800"/>
                  </a:lnTo>
                  <a:lnTo>
                    <a:pt x="2595297" y="1828800"/>
                  </a:lnTo>
                  <a:lnTo>
                    <a:pt x="2620211" y="1823769"/>
                  </a:lnTo>
                  <a:lnTo>
                    <a:pt x="2640557" y="1810052"/>
                  </a:lnTo>
                  <a:lnTo>
                    <a:pt x="2654274" y="1789706"/>
                  </a:lnTo>
                  <a:lnTo>
                    <a:pt x="2659305" y="1764791"/>
                  </a:lnTo>
                  <a:lnTo>
                    <a:pt x="2659305" y="64008"/>
                  </a:lnTo>
                  <a:lnTo>
                    <a:pt x="2654274" y="39093"/>
                  </a:lnTo>
                  <a:lnTo>
                    <a:pt x="2640557" y="18747"/>
                  </a:lnTo>
                  <a:lnTo>
                    <a:pt x="2620211" y="5030"/>
                  </a:lnTo>
                  <a:lnTo>
                    <a:pt x="2595297" y="0"/>
                  </a:lnTo>
                  <a:close/>
                </a:path>
              </a:pathLst>
            </a:custGeom>
            <a:solidFill>
              <a:srgbClr val="F3E8D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9029469" y="1828799"/>
              <a:ext cx="2659380" cy="1828800"/>
            </a:xfrm>
            <a:custGeom>
              <a:avLst/>
              <a:gdLst/>
              <a:ahLst/>
              <a:cxnLst/>
              <a:rect l="l" t="t" r="r" b="b"/>
              <a:pathLst>
                <a:path w="2659379" h="1828800">
                  <a:moveTo>
                    <a:pt x="0" y="64007"/>
                  </a:moveTo>
                  <a:lnTo>
                    <a:pt x="5030" y="39093"/>
                  </a:lnTo>
                  <a:lnTo>
                    <a:pt x="18747" y="18747"/>
                  </a:lnTo>
                  <a:lnTo>
                    <a:pt x="39093" y="5030"/>
                  </a:lnTo>
                  <a:lnTo>
                    <a:pt x="64007" y="0"/>
                  </a:lnTo>
                  <a:lnTo>
                    <a:pt x="2595296" y="0"/>
                  </a:lnTo>
                  <a:lnTo>
                    <a:pt x="2620210" y="5030"/>
                  </a:lnTo>
                  <a:lnTo>
                    <a:pt x="2640556" y="18747"/>
                  </a:lnTo>
                  <a:lnTo>
                    <a:pt x="2654274" y="39093"/>
                  </a:lnTo>
                  <a:lnTo>
                    <a:pt x="2659304" y="64007"/>
                  </a:lnTo>
                  <a:lnTo>
                    <a:pt x="2659304" y="1764792"/>
                  </a:lnTo>
                  <a:lnTo>
                    <a:pt x="2654274" y="1789706"/>
                  </a:lnTo>
                  <a:lnTo>
                    <a:pt x="2640556" y="1810052"/>
                  </a:lnTo>
                  <a:lnTo>
                    <a:pt x="2620210" y="1823770"/>
                  </a:lnTo>
                  <a:lnTo>
                    <a:pt x="2595296" y="1828800"/>
                  </a:lnTo>
                  <a:lnTo>
                    <a:pt x="64007" y="1828800"/>
                  </a:lnTo>
                  <a:lnTo>
                    <a:pt x="39093" y="1823770"/>
                  </a:lnTo>
                  <a:lnTo>
                    <a:pt x="18747" y="1810052"/>
                  </a:lnTo>
                  <a:lnTo>
                    <a:pt x="5030" y="1789706"/>
                  </a:lnTo>
                  <a:lnTo>
                    <a:pt x="0" y="1764792"/>
                  </a:lnTo>
                  <a:lnTo>
                    <a:pt x="0" y="64007"/>
                  </a:lnTo>
                  <a:close/>
                </a:path>
              </a:pathLst>
            </a:custGeom>
            <a:ln w="9525">
              <a:solidFill>
                <a:srgbClr val="B4862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9199650" y="2023871"/>
            <a:ext cx="883919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36+</a:t>
            </a:r>
            <a:r>
              <a:rPr dirty="0" sz="1100" spc="2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B4862A"/>
                </a:solidFill>
                <a:latin typeface="Calibri"/>
                <a:cs typeface="Calibri"/>
              </a:rPr>
              <a:t>MONTHS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199650" y="2440432"/>
            <a:ext cx="1008380" cy="223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300" spc="-30" b="1">
                <a:solidFill>
                  <a:srgbClr val="0E3A35"/>
                </a:solidFill>
                <a:latin typeface="Calibri"/>
                <a:cs typeface="Calibri"/>
              </a:rPr>
              <a:t>National</a:t>
            </a:r>
            <a:r>
              <a:rPr dirty="0" sz="1300" spc="-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0E3A35"/>
                </a:solidFill>
                <a:latin typeface="Calibri"/>
                <a:cs typeface="Calibri"/>
              </a:rPr>
              <a:t>graph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199650" y="3030220"/>
            <a:ext cx="1865630" cy="318135"/>
          </a:xfrm>
          <a:prstGeom prst="rect">
            <a:avLst/>
          </a:prstGeom>
        </p:spPr>
        <p:txBody>
          <a:bodyPr wrap="square" lIns="0" tIns="27939" rIns="0" bIns="0" rtlCol="0" vert="horz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Portable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reputation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5">
                <a:solidFill>
                  <a:srgbClr val="2A2E31"/>
                </a:solidFill>
                <a:latin typeface="Calibri"/>
                <a:cs typeface="Calibri"/>
              </a:rPr>
              <a:t>layer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20">
                <a:solidFill>
                  <a:srgbClr val="2A2E31"/>
                </a:solidFill>
                <a:latin typeface="Calibri"/>
                <a:cs typeface="Calibri"/>
              </a:rPr>
              <a:t>and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 verified </a:t>
            </a:r>
            <a:r>
              <a:rPr dirty="0" sz="1000" spc="-30">
                <a:solidFill>
                  <a:srgbClr val="2A2E31"/>
                </a:solidFill>
                <a:latin typeface="Calibri"/>
                <a:cs typeface="Calibri"/>
              </a:rPr>
              <a:t>opportunity</a:t>
            </a:r>
            <a:r>
              <a:rPr dirty="0" sz="10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000" spc="-10">
                <a:solidFill>
                  <a:srgbClr val="2A2E31"/>
                </a:solidFill>
                <a:latin typeface="Calibri"/>
                <a:cs typeface="Calibri"/>
              </a:rPr>
              <a:t>network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32816" y="3880103"/>
            <a:ext cx="11326495" cy="2289175"/>
            <a:chOff x="432816" y="3880103"/>
            <a:chExt cx="11326495" cy="2289175"/>
          </a:xfrm>
        </p:grpSpPr>
        <p:pic>
          <p:nvPicPr>
            <p:cNvPr id="34" name="object 3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816" y="3880103"/>
              <a:ext cx="11326368" cy="228904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02920" y="3931919"/>
              <a:ext cx="11186160" cy="2148840"/>
            </a:xfrm>
            <a:custGeom>
              <a:avLst/>
              <a:gdLst/>
              <a:ahLst/>
              <a:cxnLst/>
              <a:rect l="l" t="t" r="r" b="b"/>
              <a:pathLst>
                <a:path w="11186160" h="2148840">
                  <a:moveTo>
                    <a:pt x="11121839" y="0"/>
                  </a:moveTo>
                  <a:lnTo>
                    <a:pt x="64015" y="0"/>
                  </a:lnTo>
                  <a:lnTo>
                    <a:pt x="39097" y="5030"/>
                  </a:lnTo>
                  <a:lnTo>
                    <a:pt x="18749" y="18749"/>
                  </a:lnTo>
                  <a:lnTo>
                    <a:pt x="5030" y="39097"/>
                  </a:lnTo>
                  <a:lnTo>
                    <a:pt x="0" y="64015"/>
                  </a:lnTo>
                  <a:lnTo>
                    <a:pt x="0" y="2084824"/>
                  </a:lnTo>
                  <a:lnTo>
                    <a:pt x="5030" y="2109742"/>
                  </a:lnTo>
                  <a:lnTo>
                    <a:pt x="18749" y="2130090"/>
                  </a:lnTo>
                  <a:lnTo>
                    <a:pt x="39097" y="2143809"/>
                  </a:lnTo>
                  <a:lnTo>
                    <a:pt x="64015" y="2148839"/>
                  </a:lnTo>
                  <a:lnTo>
                    <a:pt x="11121839" y="2148839"/>
                  </a:lnTo>
                  <a:lnTo>
                    <a:pt x="11146757" y="2143809"/>
                  </a:lnTo>
                  <a:lnTo>
                    <a:pt x="11167105" y="2130090"/>
                  </a:lnTo>
                  <a:lnTo>
                    <a:pt x="11180824" y="2109742"/>
                  </a:lnTo>
                  <a:lnTo>
                    <a:pt x="11185855" y="2084824"/>
                  </a:lnTo>
                  <a:lnTo>
                    <a:pt x="11185855" y="64015"/>
                  </a:lnTo>
                  <a:lnTo>
                    <a:pt x="11180824" y="39097"/>
                  </a:lnTo>
                  <a:lnTo>
                    <a:pt x="11167105" y="18749"/>
                  </a:lnTo>
                  <a:lnTo>
                    <a:pt x="11146757" y="5030"/>
                  </a:lnTo>
                  <a:lnTo>
                    <a:pt x="11121839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02920" y="3931919"/>
              <a:ext cx="11186160" cy="2148840"/>
            </a:xfrm>
            <a:custGeom>
              <a:avLst/>
              <a:gdLst/>
              <a:ahLst/>
              <a:cxnLst/>
              <a:rect l="l" t="t" r="r" b="b"/>
              <a:pathLst>
                <a:path w="11186160" h="2148840">
                  <a:moveTo>
                    <a:pt x="0" y="64015"/>
                  </a:moveTo>
                  <a:lnTo>
                    <a:pt x="5030" y="39097"/>
                  </a:lnTo>
                  <a:lnTo>
                    <a:pt x="18749" y="18749"/>
                  </a:lnTo>
                  <a:lnTo>
                    <a:pt x="39097" y="5030"/>
                  </a:lnTo>
                  <a:lnTo>
                    <a:pt x="64015" y="0"/>
                  </a:lnTo>
                  <a:lnTo>
                    <a:pt x="11121840" y="0"/>
                  </a:lnTo>
                  <a:lnTo>
                    <a:pt x="11146757" y="5030"/>
                  </a:lnTo>
                  <a:lnTo>
                    <a:pt x="11167105" y="18749"/>
                  </a:lnTo>
                  <a:lnTo>
                    <a:pt x="11180824" y="39097"/>
                  </a:lnTo>
                  <a:lnTo>
                    <a:pt x="11185855" y="64015"/>
                  </a:lnTo>
                  <a:lnTo>
                    <a:pt x="11185855" y="2084825"/>
                  </a:lnTo>
                  <a:lnTo>
                    <a:pt x="11180824" y="2109742"/>
                  </a:lnTo>
                  <a:lnTo>
                    <a:pt x="11167105" y="2130090"/>
                  </a:lnTo>
                  <a:lnTo>
                    <a:pt x="11146757" y="2143809"/>
                  </a:lnTo>
                  <a:lnTo>
                    <a:pt x="11121840" y="2148840"/>
                  </a:lnTo>
                  <a:lnTo>
                    <a:pt x="64015" y="2148840"/>
                  </a:lnTo>
                  <a:lnTo>
                    <a:pt x="39097" y="2143809"/>
                  </a:lnTo>
                  <a:lnTo>
                    <a:pt x="18749" y="2130090"/>
                  </a:lnTo>
                  <a:lnTo>
                    <a:pt x="5030" y="2109742"/>
                  </a:lnTo>
                  <a:lnTo>
                    <a:pt x="0" y="2084825"/>
                  </a:lnTo>
                  <a:lnTo>
                    <a:pt x="0" y="6401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764540" y="4120896"/>
            <a:ext cx="17214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5" b="1">
                <a:solidFill>
                  <a:srgbClr val="F3E8D2"/>
                </a:solidFill>
                <a:latin typeface="Calibri"/>
                <a:cs typeface="Calibri"/>
              </a:rPr>
              <a:t>DE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F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N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I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B</a:t>
            </a:r>
            <a:r>
              <a:rPr dirty="0" sz="1100" spc="-6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I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L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I</a:t>
            </a:r>
            <a:r>
              <a:rPr dirty="0" sz="1100" spc="-6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T</a:t>
            </a:r>
            <a:r>
              <a:rPr dirty="0" sz="1100" spc="-4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Y</a:t>
            </a:r>
            <a:r>
              <a:rPr dirty="0" sz="1100" spc="40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T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A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C</a:t>
            </a:r>
            <a:r>
              <a:rPr dirty="0" sz="1100" spc="-4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K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77240" y="4572000"/>
            <a:ext cx="2018030" cy="1234440"/>
          </a:xfrm>
          <a:custGeom>
            <a:avLst/>
            <a:gdLst/>
            <a:ahLst/>
            <a:cxnLst/>
            <a:rect l="l" t="t" r="r" b="b"/>
            <a:pathLst>
              <a:path w="2018030" h="1234439">
                <a:moveTo>
                  <a:pt x="1962856" y="0"/>
                </a:moveTo>
                <a:lnTo>
                  <a:pt x="54858" y="0"/>
                </a:lnTo>
                <a:lnTo>
                  <a:pt x="33504" y="4310"/>
                </a:lnTo>
                <a:lnTo>
                  <a:pt x="16067" y="16067"/>
                </a:lnTo>
                <a:lnTo>
                  <a:pt x="4311" y="33504"/>
                </a:lnTo>
                <a:lnTo>
                  <a:pt x="0" y="54857"/>
                </a:lnTo>
                <a:lnTo>
                  <a:pt x="0" y="1179581"/>
                </a:lnTo>
                <a:lnTo>
                  <a:pt x="4311" y="1200934"/>
                </a:lnTo>
                <a:lnTo>
                  <a:pt x="16067" y="1218372"/>
                </a:lnTo>
                <a:lnTo>
                  <a:pt x="33504" y="1230128"/>
                </a:lnTo>
                <a:lnTo>
                  <a:pt x="54858" y="1234439"/>
                </a:lnTo>
                <a:lnTo>
                  <a:pt x="1962856" y="1234439"/>
                </a:lnTo>
                <a:lnTo>
                  <a:pt x="1984209" y="1230128"/>
                </a:lnTo>
                <a:lnTo>
                  <a:pt x="2001647" y="1218372"/>
                </a:lnTo>
                <a:lnTo>
                  <a:pt x="2013404" y="1200934"/>
                </a:lnTo>
                <a:lnTo>
                  <a:pt x="2017715" y="1179581"/>
                </a:lnTo>
                <a:lnTo>
                  <a:pt x="2017715" y="54857"/>
                </a:lnTo>
                <a:lnTo>
                  <a:pt x="2013404" y="33504"/>
                </a:lnTo>
                <a:lnTo>
                  <a:pt x="2001647" y="16067"/>
                </a:lnTo>
                <a:lnTo>
                  <a:pt x="1984209" y="4310"/>
                </a:lnTo>
                <a:lnTo>
                  <a:pt x="1962856" y="0"/>
                </a:lnTo>
                <a:close/>
              </a:path>
            </a:pathLst>
          </a:custGeom>
          <a:solidFill>
            <a:srgbClr val="0E3A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1382078" y="5084064"/>
            <a:ext cx="81153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FFFFFF"/>
                </a:solidFill>
                <a:latin typeface="Calibri"/>
                <a:cs typeface="Calibri"/>
              </a:rPr>
              <a:t>Identity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graph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2932115" y="4572000"/>
            <a:ext cx="2018030" cy="1234440"/>
          </a:xfrm>
          <a:custGeom>
            <a:avLst/>
            <a:gdLst/>
            <a:ahLst/>
            <a:cxnLst/>
            <a:rect l="l" t="t" r="r" b="b"/>
            <a:pathLst>
              <a:path w="2018029" h="1234439">
                <a:moveTo>
                  <a:pt x="1962856" y="0"/>
                </a:moveTo>
                <a:lnTo>
                  <a:pt x="54857" y="0"/>
                </a:lnTo>
                <a:lnTo>
                  <a:pt x="33504" y="4310"/>
                </a:lnTo>
                <a:lnTo>
                  <a:pt x="16067" y="16067"/>
                </a:lnTo>
                <a:lnTo>
                  <a:pt x="4310" y="33504"/>
                </a:lnTo>
                <a:lnTo>
                  <a:pt x="0" y="54857"/>
                </a:lnTo>
                <a:lnTo>
                  <a:pt x="0" y="1179581"/>
                </a:lnTo>
                <a:lnTo>
                  <a:pt x="4310" y="1200934"/>
                </a:lnTo>
                <a:lnTo>
                  <a:pt x="16067" y="1218372"/>
                </a:lnTo>
                <a:lnTo>
                  <a:pt x="33504" y="1230128"/>
                </a:lnTo>
                <a:lnTo>
                  <a:pt x="54857" y="1234439"/>
                </a:lnTo>
                <a:lnTo>
                  <a:pt x="1962856" y="1234439"/>
                </a:lnTo>
                <a:lnTo>
                  <a:pt x="1984209" y="1230128"/>
                </a:lnTo>
                <a:lnTo>
                  <a:pt x="2001647" y="1218372"/>
                </a:lnTo>
                <a:lnTo>
                  <a:pt x="2013404" y="1200934"/>
                </a:lnTo>
                <a:lnTo>
                  <a:pt x="2017715" y="1179581"/>
                </a:lnTo>
                <a:lnTo>
                  <a:pt x="2017715" y="54857"/>
                </a:lnTo>
                <a:lnTo>
                  <a:pt x="2013404" y="33504"/>
                </a:lnTo>
                <a:lnTo>
                  <a:pt x="2001647" y="16067"/>
                </a:lnTo>
                <a:lnTo>
                  <a:pt x="1984209" y="4310"/>
                </a:lnTo>
                <a:lnTo>
                  <a:pt x="1962856" y="0"/>
                </a:lnTo>
                <a:close/>
              </a:path>
            </a:pathLst>
          </a:custGeom>
          <a:solidFill>
            <a:srgbClr val="0E3A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 txBox="1"/>
          <p:nvPr/>
        </p:nvSpPr>
        <p:spPr>
          <a:xfrm>
            <a:off x="3367091" y="5084064"/>
            <a:ext cx="11506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 b="1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dirty="0" sz="110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history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86990" y="4572000"/>
            <a:ext cx="2018030" cy="1234440"/>
          </a:xfrm>
          <a:custGeom>
            <a:avLst/>
            <a:gdLst/>
            <a:ahLst/>
            <a:cxnLst/>
            <a:rect l="l" t="t" r="r" b="b"/>
            <a:pathLst>
              <a:path w="2018029" h="1234439">
                <a:moveTo>
                  <a:pt x="1962856" y="0"/>
                </a:moveTo>
                <a:lnTo>
                  <a:pt x="54857" y="0"/>
                </a:lnTo>
                <a:lnTo>
                  <a:pt x="33504" y="4310"/>
                </a:lnTo>
                <a:lnTo>
                  <a:pt x="16067" y="16067"/>
                </a:lnTo>
                <a:lnTo>
                  <a:pt x="4310" y="33504"/>
                </a:lnTo>
                <a:lnTo>
                  <a:pt x="0" y="54857"/>
                </a:lnTo>
                <a:lnTo>
                  <a:pt x="0" y="1179581"/>
                </a:lnTo>
                <a:lnTo>
                  <a:pt x="4310" y="1200934"/>
                </a:lnTo>
                <a:lnTo>
                  <a:pt x="16067" y="1218372"/>
                </a:lnTo>
                <a:lnTo>
                  <a:pt x="33504" y="1230128"/>
                </a:lnTo>
                <a:lnTo>
                  <a:pt x="54857" y="1234439"/>
                </a:lnTo>
                <a:lnTo>
                  <a:pt x="1962856" y="1234439"/>
                </a:lnTo>
                <a:lnTo>
                  <a:pt x="1984209" y="1230128"/>
                </a:lnTo>
                <a:lnTo>
                  <a:pt x="2001647" y="1218372"/>
                </a:lnTo>
                <a:lnTo>
                  <a:pt x="2013403" y="1200934"/>
                </a:lnTo>
                <a:lnTo>
                  <a:pt x="2017715" y="1179581"/>
                </a:lnTo>
                <a:lnTo>
                  <a:pt x="2017715" y="54857"/>
                </a:lnTo>
                <a:lnTo>
                  <a:pt x="2013403" y="33504"/>
                </a:lnTo>
                <a:lnTo>
                  <a:pt x="2001646" y="16067"/>
                </a:lnTo>
                <a:lnTo>
                  <a:pt x="1984209" y="4310"/>
                </a:lnTo>
                <a:lnTo>
                  <a:pt x="1962856" y="0"/>
                </a:lnTo>
                <a:close/>
              </a:path>
            </a:pathLst>
          </a:custGeom>
          <a:solidFill>
            <a:srgbClr val="0E3A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5644996" y="5084064"/>
            <a:ext cx="9048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5" b="1">
                <a:solidFill>
                  <a:srgbClr val="FFFFFF"/>
                </a:solidFill>
                <a:latin typeface="Calibri"/>
                <a:cs typeface="Calibri"/>
              </a:rPr>
              <a:t>Campus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density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241864" y="4572000"/>
            <a:ext cx="2018030" cy="1234440"/>
          </a:xfrm>
          <a:custGeom>
            <a:avLst/>
            <a:gdLst/>
            <a:ahLst/>
            <a:cxnLst/>
            <a:rect l="l" t="t" r="r" b="b"/>
            <a:pathLst>
              <a:path w="2018029" h="1234439">
                <a:moveTo>
                  <a:pt x="1962856" y="0"/>
                </a:moveTo>
                <a:lnTo>
                  <a:pt x="54857" y="0"/>
                </a:lnTo>
                <a:lnTo>
                  <a:pt x="33504" y="4310"/>
                </a:lnTo>
                <a:lnTo>
                  <a:pt x="16067" y="16067"/>
                </a:lnTo>
                <a:lnTo>
                  <a:pt x="4310" y="33504"/>
                </a:lnTo>
                <a:lnTo>
                  <a:pt x="0" y="54857"/>
                </a:lnTo>
                <a:lnTo>
                  <a:pt x="0" y="1179581"/>
                </a:lnTo>
                <a:lnTo>
                  <a:pt x="4310" y="1200934"/>
                </a:lnTo>
                <a:lnTo>
                  <a:pt x="16067" y="1218372"/>
                </a:lnTo>
                <a:lnTo>
                  <a:pt x="33504" y="1230128"/>
                </a:lnTo>
                <a:lnTo>
                  <a:pt x="54857" y="1234439"/>
                </a:lnTo>
                <a:lnTo>
                  <a:pt x="1962856" y="1234439"/>
                </a:lnTo>
                <a:lnTo>
                  <a:pt x="1984209" y="1230128"/>
                </a:lnTo>
                <a:lnTo>
                  <a:pt x="2001647" y="1218372"/>
                </a:lnTo>
                <a:lnTo>
                  <a:pt x="2013403" y="1200934"/>
                </a:lnTo>
                <a:lnTo>
                  <a:pt x="2017715" y="1179581"/>
                </a:lnTo>
                <a:lnTo>
                  <a:pt x="2017715" y="54857"/>
                </a:lnTo>
                <a:lnTo>
                  <a:pt x="2013403" y="33504"/>
                </a:lnTo>
                <a:lnTo>
                  <a:pt x="2001647" y="16067"/>
                </a:lnTo>
                <a:lnTo>
                  <a:pt x="1984209" y="4310"/>
                </a:lnTo>
                <a:lnTo>
                  <a:pt x="1962856" y="0"/>
                </a:lnTo>
                <a:close/>
              </a:path>
            </a:pathLst>
          </a:custGeom>
          <a:solidFill>
            <a:srgbClr val="0E3A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7680016" y="5084064"/>
            <a:ext cx="11436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FFFFFF"/>
                </a:solidFill>
                <a:latin typeface="Calibri"/>
                <a:cs typeface="Calibri"/>
              </a:rPr>
              <a:t>Library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partnerships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9396740" y="4572000"/>
            <a:ext cx="2018030" cy="1234440"/>
          </a:xfrm>
          <a:custGeom>
            <a:avLst/>
            <a:gdLst/>
            <a:ahLst/>
            <a:cxnLst/>
            <a:rect l="l" t="t" r="r" b="b"/>
            <a:pathLst>
              <a:path w="2018029" h="1234439">
                <a:moveTo>
                  <a:pt x="1962856" y="0"/>
                </a:moveTo>
                <a:lnTo>
                  <a:pt x="54857" y="0"/>
                </a:lnTo>
                <a:lnTo>
                  <a:pt x="33504" y="4310"/>
                </a:lnTo>
                <a:lnTo>
                  <a:pt x="16067" y="16067"/>
                </a:lnTo>
                <a:lnTo>
                  <a:pt x="4310" y="33504"/>
                </a:lnTo>
                <a:lnTo>
                  <a:pt x="0" y="54857"/>
                </a:lnTo>
                <a:lnTo>
                  <a:pt x="0" y="1179581"/>
                </a:lnTo>
                <a:lnTo>
                  <a:pt x="4310" y="1200934"/>
                </a:lnTo>
                <a:lnTo>
                  <a:pt x="16067" y="1218372"/>
                </a:lnTo>
                <a:lnTo>
                  <a:pt x="33504" y="1230128"/>
                </a:lnTo>
                <a:lnTo>
                  <a:pt x="54857" y="1234439"/>
                </a:lnTo>
                <a:lnTo>
                  <a:pt x="1962856" y="1234439"/>
                </a:lnTo>
                <a:lnTo>
                  <a:pt x="1984209" y="1230128"/>
                </a:lnTo>
                <a:lnTo>
                  <a:pt x="2001647" y="1218372"/>
                </a:lnTo>
                <a:lnTo>
                  <a:pt x="2013403" y="1200934"/>
                </a:lnTo>
                <a:lnTo>
                  <a:pt x="2017715" y="1179581"/>
                </a:lnTo>
                <a:lnTo>
                  <a:pt x="2017715" y="54857"/>
                </a:lnTo>
                <a:lnTo>
                  <a:pt x="2013403" y="33504"/>
                </a:lnTo>
                <a:lnTo>
                  <a:pt x="2001647" y="16067"/>
                </a:lnTo>
                <a:lnTo>
                  <a:pt x="1984209" y="4310"/>
                </a:lnTo>
                <a:lnTo>
                  <a:pt x="1962856" y="0"/>
                </a:lnTo>
                <a:close/>
              </a:path>
            </a:pathLst>
          </a:custGeom>
          <a:solidFill>
            <a:srgbClr val="0E3A3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9714241" y="5084064"/>
            <a:ext cx="138620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 b="1">
                <a:solidFill>
                  <a:srgbClr val="FFFFFF"/>
                </a:solidFill>
                <a:latin typeface="Calibri"/>
                <a:cs typeface="Calibri"/>
              </a:rPr>
              <a:t>Alumni</a:t>
            </a:r>
            <a:r>
              <a:rPr dirty="0" sz="11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dirty="0" sz="1100" spc="-25" b="1">
                <a:solidFill>
                  <a:srgbClr val="FFFFFF"/>
                </a:solidFill>
                <a:latin typeface="Calibri"/>
                <a:cs typeface="Calibri"/>
              </a:rPr>
              <a:t> recruiter 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graph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8" name="object 4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49" name="object 4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19" y="320039"/>
            <a:ext cx="183959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00" b="1">
                <a:solidFill>
                  <a:srgbClr val="B4862A"/>
                </a:solidFill>
                <a:latin typeface="Calibri"/>
                <a:cs typeface="Calibri"/>
              </a:rPr>
              <a:t>MA</a:t>
            </a:r>
            <a:r>
              <a:rPr dirty="0" sz="1100" spc="-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R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K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90" b="1">
                <a:solidFill>
                  <a:srgbClr val="B4862A"/>
                </a:solidFill>
                <a:latin typeface="Calibri"/>
                <a:cs typeface="Calibri"/>
              </a:rPr>
              <a:t>ET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P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P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O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R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T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U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N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I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T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 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dirty="0" spc="-55"/>
              <a:t> </a:t>
            </a:r>
            <a:r>
              <a:rPr dirty="0" spc="-10"/>
              <a:t>Focused</a:t>
            </a:r>
            <a:r>
              <a:rPr dirty="0" spc="-50"/>
              <a:t> </a:t>
            </a:r>
            <a:r>
              <a:rPr dirty="0"/>
              <a:t>Beachhead</a:t>
            </a:r>
            <a:r>
              <a:rPr dirty="0" spc="-45"/>
              <a:t> </a:t>
            </a:r>
            <a:r>
              <a:rPr dirty="0"/>
              <a:t>Can</a:t>
            </a:r>
            <a:r>
              <a:rPr dirty="0" spc="-55"/>
              <a:t> </a:t>
            </a:r>
            <a:r>
              <a:rPr dirty="0"/>
              <a:t>Scale</a:t>
            </a:r>
            <a:r>
              <a:rPr dirty="0" spc="-50"/>
              <a:t> </a:t>
            </a:r>
            <a:r>
              <a:rPr dirty="0" spc="-10"/>
              <a:t>Nationally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90219" y="1223771"/>
            <a:ext cx="50888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focused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0" i="1">
                <a:solidFill>
                  <a:srgbClr val="6E7A7C"/>
                </a:solidFill>
                <a:latin typeface="Calibri"/>
                <a:cs typeface="Calibri"/>
              </a:rPr>
              <a:t>beachhead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can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unlock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a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large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education-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to-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career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opportunity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2919" y="1828800"/>
            <a:ext cx="3291840" cy="777240"/>
          </a:xfrm>
          <a:custGeom>
            <a:avLst/>
            <a:gdLst/>
            <a:ahLst/>
            <a:cxnLst/>
            <a:rect l="l" t="t" r="r" b="b"/>
            <a:pathLst>
              <a:path w="3291840" h="777239">
                <a:moveTo>
                  <a:pt x="3236976" y="0"/>
                </a:moveTo>
                <a:lnTo>
                  <a:pt x="54864" y="0"/>
                </a:lnTo>
                <a:lnTo>
                  <a:pt x="33508" y="4311"/>
                </a:lnTo>
                <a:lnTo>
                  <a:pt x="16069" y="16069"/>
                </a:lnTo>
                <a:lnTo>
                  <a:pt x="4311" y="33508"/>
                </a:lnTo>
                <a:lnTo>
                  <a:pt x="0" y="54863"/>
                </a:lnTo>
                <a:lnTo>
                  <a:pt x="0" y="722376"/>
                </a:lnTo>
                <a:lnTo>
                  <a:pt x="4311" y="743731"/>
                </a:lnTo>
                <a:lnTo>
                  <a:pt x="16069" y="761170"/>
                </a:lnTo>
                <a:lnTo>
                  <a:pt x="33508" y="772928"/>
                </a:lnTo>
                <a:lnTo>
                  <a:pt x="54864" y="777239"/>
                </a:lnTo>
                <a:lnTo>
                  <a:pt x="3236976" y="777239"/>
                </a:lnTo>
                <a:lnTo>
                  <a:pt x="3258331" y="772928"/>
                </a:lnTo>
                <a:lnTo>
                  <a:pt x="3275770" y="761170"/>
                </a:lnTo>
                <a:lnTo>
                  <a:pt x="3287528" y="743731"/>
                </a:lnTo>
                <a:lnTo>
                  <a:pt x="3291840" y="722376"/>
                </a:lnTo>
                <a:lnTo>
                  <a:pt x="3291840" y="54863"/>
                </a:lnTo>
                <a:lnTo>
                  <a:pt x="3287528" y="33508"/>
                </a:lnTo>
                <a:lnTo>
                  <a:pt x="3275770" y="16069"/>
                </a:lnTo>
                <a:lnTo>
                  <a:pt x="3258331" y="4311"/>
                </a:lnTo>
                <a:lnTo>
                  <a:pt x="3236976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77240" y="2743200"/>
            <a:ext cx="2743200" cy="777240"/>
          </a:xfrm>
          <a:custGeom>
            <a:avLst/>
            <a:gdLst/>
            <a:ahLst/>
            <a:cxnLst/>
            <a:rect l="l" t="t" r="r" b="b"/>
            <a:pathLst>
              <a:path w="2743200" h="777239">
                <a:moveTo>
                  <a:pt x="2688336" y="0"/>
                </a:moveTo>
                <a:lnTo>
                  <a:pt x="54863" y="0"/>
                </a:lnTo>
                <a:lnTo>
                  <a:pt x="33508" y="4311"/>
                </a:lnTo>
                <a:lnTo>
                  <a:pt x="16069" y="16069"/>
                </a:lnTo>
                <a:lnTo>
                  <a:pt x="4311" y="33508"/>
                </a:lnTo>
                <a:lnTo>
                  <a:pt x="0" y="54863"/>
                </a:lnTo>
                <a:lnTo>
                  <a:pt x="0" y="722376"/>
                </a:lnTo>
                <a:lnTo>
                  <a:pt x="4311" y="743731"/>
                </a:lnTo>
                <a:lnTo>
                  <a:pt x="16069" y="761170"/>
                </a:lnTo>
                <a:lnTo>
                  <a:pt x="33508" y="772928"/>
                </a:lnTo>
                <a:lnTo>
                  <a:pt x="54863" y="777239"/>
                </a:lnTo>
                <a:lnTo>
                  <a:pt x="2688336" y="777239"/>
                </a:lnTo>
                <a:lnTo>
                  <a:pt x="2709691" y="772928"/>
                </a:lnTo>
                <a:lnTo>
                  <a:pt x="2727130" y="761170"/>
                </a:lnTo>
                <a:lnTo>
                  <a:pt x="2738888" y="743731"/>
                </a:lnTo>
                <a:lnTo>
                  <a:pt x="2743200" y="722376"/>
                </a:lnTo>
                <a:lnTo>
                  <a:pt x="2743200" y="54863"/>
                </a:lnTo>
                <a:lnTo>
                  <a:pt x="2738888" y="33508"/>
                </a:lnTo>
                <a:lnTo>
                  <a:pt x="2727130" y="16069"/>
                </a:lnTo>
                <a:lnTo>
                  <a:pt x="2709691" y="4311"/>
                </a:lnTo>
                <a:lnTo>
                  <a:pt x="2688336" y="0"/>
                </a:lnTo>
                <a:close/>
              </a:path>
            </a:pathLst>
          </a:custGeom>
          <a:solidFill>
            <a:srgbClr val="3D8A8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405889" y="1922271"/>
            <a:ext cx="1489075" cy="14420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TAM</a:t>
            </a:r>
            <a:endParaRPr sz="1300">
              <a:latin typeface="Calibri"/>
              <a:cs typeface="Calibri"/>
            </a:endParaRPr>
          </a:p>
          <a:p>
            <a:pPr algn="ctr" marL="178435" marR="172085">
              <a:lnSpc>
                <a:spcPts val="980"/>
              </a:lnSpc>
              <a:spcBef>
                <a:spcPts val="925"/>
              </a:spcBef>
            </a:pPr>
            <a:r>
              <a:rPr dirty="0" sz="900" spc="-20">
                <a:solidFill>
                  <a:srgbClr val="FFFFFF"/>
                </a:solidFill>
                <a:latin typeface="Calibri"/>
                <a:cs typeface="Calibri"/>
              </a:rPr>
              <a:t>India</a:t>
            </a:r>
            <a:r>
              <a:rPr dirty="0" sz="900" spc="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30">
                <a:solidFill>
                  <a:srgbClr val="FFFFFF"/>
                </a:solidFill>
                <a:latin typeface="Calibri"/>
                <a:cs typeface="Calibri"/>
              </a:rPr>
              <a:t>education-</a:t>
            </a:r>
            <a:r>
              <a:rPr dirty="0" sz="900" spc="-25">
                <a:solidFill>
                  <a:srgbClr val="FFFFFF"/>
                </a:solidFill>
                <a:latin typeface="Calibri"/>
                <a:cs typeface="Calibri"/>
              </a:rPr>
              <a:t>to-</a:t>
            </a:r>
            <a:r>
              <a:rPr dirty="0" sz="900" spc="-10">
                <a:solidFill>
                  <a:srgbClr val="FFFFFF"/>
                </a:solidFill>
                <a:latin typeface="Calibri"/>
                <a:cs typeface="Calibri"/>
              </a:rPr>
              <a:t>career</a:t>
            </a:r>
            <a:r>
              <a:rPr dirty="0" sz="900" spc="5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25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dirty="0" sz="900" spc="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Calibri"/>
                <a:cs typeface="Calibri"/>
              </a:rPr>
              <a:t>economy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5"/>
              </a:spcBef>
            </a:pPr>
            <a:endParaRPr sz="9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SAM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315"/>
              </a:spcBef>
            </a:pPr>
            <a:r>
              <a:rPr dirty="0" sz="900" spc="-25">
                <a:solidFill>
                  <a:srgbClr val="FFFFFF"/>
                </a:solidFill>
                <a:latin typeface="Calibri"/>
                <a:cs typeface="Calibri"/>
              </a:rPr>
              <a:t>Verified </a:t>
            </a:r>
            <a:r>
              <a:rPr dirty="0" sz="900" spc="-30">
                <a:solidFill>
                  <a:srgbClr val="FFFFFF"/>
                </a:solidFill>
                <a:latin typeface="Calibri"/>
                <a:cs typeface="Calibri"/>
              </a:rPr>
              <a:t>higher-</a:t>
            </a:r>
            <a:r>
              <a:rPr dirty="0" sz="900" spc="-20">
                <a:solidFill>
                  <a:srgbClr val="FFFFFF"/>
                </a:solidFill>
                <a:latin typeface="Calibri"/>
                <a:cs typeface="Calibri"/>
              </a:rPr>
              <a:t>ed </a:t>
            </a: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dirty="0" sz="900" spc="-20">
                <a:solidFill>
                  <a:srgbClr val="FFFFFF"/>
                </a:solidFill>
                <a:latin typeface="Calibri"/>
                <a:cs typeface="Calibri"/>
              </a:rPr>
              <a:t> SaaS</a:t>
            </a:r>
            <a:r>
              <a:rPr dirty="0" sz="9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+</a:t>
            </a:r>
            <a:r>
              <a:rPr dirty="0" sz="9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Calibri"/>
                <a:cs typeface="Calibri"/>
              </a:rPr>
              <a:t>hiring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51560" y="3657600"/>
            <a:ext cx="2194560" cy="777240"/>
          </a:xfrm>
          <a:custGeom>
            <a:avLst/>
            <a:gdLst/>
            <a:ahLst/>
            <a:cxnLst/>
            <a:rect l="l" t="t" r="r" b="b"/>
            <a:pathLst>
              <a:path w="2194560" h="777239">
                <a:moveTo>
                  <a:pt x="2139693" y="0"/>
                </a:moveTo>
                <a:lnTo>
                  <a:pt x="54866" y="0"/>
                </a:lnTo>
                <a:lnTo>
                  <a:pt x="33509" y="4311"/>
                </a:lnTo>
                <a:lnTo>
                  <a:pt x="16069" y="16069"/>
                </a:lnTo>
                <a:lnTo>
                  <a:pt x="4311" y="33509"/>
                </a:lnTo>
                <a:lnTo>
                  <a:pt x="0" y="54866"/>
                </a:lnTo>
                <a:lnTo>
                  <a:pt x="0" y="722373"/>
                </a:lnTo>
                <a:lnTo>
                  <a:pt x="4311" y="743730"/>
                </a:lnTo>
                <a:lnTo>
                  <a:pt x="16069" y="761170"/>
                </a:lnTo>
                <a:lnTo>
                  <a:pt x="33509" y="772928"/>
                </a:lnTo>
                <a:lnTo>
                  <a:pt x="54866" y="777239"/>
                </a:lnTo>
                <a:lnTo>
                  <a:pt x="2139693" y="777239"/>
                </a:lnTo>
                <a:lnTo>
                  <a:pt x="2161050" y="772928"/>
                </a:lnTo>
                <a:lnTo>
                  <a:pt x="2178490" y="761170"/>
                </a:lnTo>
                <a:lnTo>
                  <a:pt x="2190248" y="743730"/>
                </a:lnTo>
                <a:lnTo>
                  <a:pt x="2194560" y="722373"/>
                </a:lnTo>
                <a:lnTo>
                  <a:pt x="2194560" y="54866"/>
                </a:lnTo>
                <a:lnTo>
                  <a:pt x="2190248" y="33509"/>
                </a:lnTo>
                <a:lnTo>
                  <a:pt x="2178490" y="16069"/>
                </a:lnTo>
                <a:lnTo>
                  <a:pt x="2161050" y="4311"/>
                </a:lnTo>
                <a:lnTo>
                  <a:pt x="2139693" y="0"/>
                </a:lnTo>
                <a:close/>
              </a:path>
            </a:pathLst>
          </a:custGeom>
          <a:solidFill>
            <a:srgbClr val="B486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67814" y="3751072"/>
            <a:ext cx="1164590" cy="5276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300" spc="-25" b="1">
                <a:solidFill>
                  <a:srgbClr val="FFFFFF"/>
                </a:solidFill>
                <a:latin typeface="Calibri"/>
                <a:cs typeface="Calibri"/>
              </a:rPr>
              <a:t>SOM</a:t>
            </a:r>
            <a:endParaRPr sz="13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310"/>
              </a:spcBef>
            </a:pPr>
            <a:r>
              <a:rPr dirty="0" sz="900" spc="-20">
                <a:solidFill>
                  <a:srgbClr val="FFFFFF"/>
                </a:solidFill>
                <a:latin typeface="Calibri"/>
                <a:cs typeface="Calibri"/>
              </a:rPr>
              <a:t>First</a:t>
            </a:r>
            <a:r>
              <a:rPr dirty="0" sz="9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40">
                <a:solidFill>
                  <a:srgbClr val="FFFFFF"/>
                </a:solidFill>
                <a:latin typeface="Calibri"/>
                <a:cs typeface="Calibri"/>
              </a:rPr>
              <a:t>500–</a:t>
            </a:r>
            <a:r>
              <a:rPr dirty="0" sz="900" spc="-30">
                <a:solidFill>
                  <a:srgbClr val="FFFFFF"/>
                </a:solidFill>
                <a:latin typeface="Calibri"/>
                <a:cs typeface="Calibri"/>
              </a:rPr>
              <a:t>1,000</a:t>
            </a:r>
            <a:r>
              <a:rPr dirty="0" sz="9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00" spc="-10">
                <a:solidFill>
                  <a:srgbClr val="FFFFFF"/>
                </a:solidFill>
                <a:latin typeface="Calibri"/>
                <a:cs typeface="Calibri"/>
              </a:rPr>
              <a:t>campuses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3894196" y="1843814"/>
          <a:ext cx="8196580" cy="2743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1639"/>
                <a:gridCol w="1280160"/>
                <a:gridCol w="1280160"/>
                <a:gridCol w="1280160"/>
                <a:gridCol w="1280159"/>
                <a:gridCol w="1298575"/>
              </a:tblGrid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dirty="0" sz="110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Metric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27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dirty="0" sz="11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27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dirty="0" sz="11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Y2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27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dirty="0" sz="11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27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dirty="0" sz="11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Y4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27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r>
                        <a:rPr dirty="0" sz="1100" spc="-25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2715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0E3A3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Verified</a:t>
                      </a:r>
                      <a:r>
                        <a:rPr dirty="0" sz="110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users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50K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250K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900K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2.2M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5.0M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Active </a:t>
                      </a: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campuses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75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200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500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1,000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Institutions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5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3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15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120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250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Revenue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₹0.4Cr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₹3Cr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₹14Cr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₹42Cr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10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₹95Cr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  <a:solidFill>
                      <a:srgbClr val="EAF4F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Gross</a:t>
                      </a:r>
                      <a:r>
                        <a:rPr dirty="0" sz="1100" spc="-35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100" spc="-10" b="1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margin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45%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58%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66%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72%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1070"/>
                        </a:spcBef>
                      </a:pPr>
                      <a:r>
                        <a:rPr dirty="0" sz="1100" spc="-25">
                          <a:solidFill>
                            <a:srgbClr val="2A2E31"/>
                          </a:solidFill>
                          <a:latin typeface="Calibri"/>
                          <a:cs typeface="Calibri"/>
                        </a:rPr>
                        <a:t>76%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B="0" marT="135890">
                    <a:lnL w="9525">
                      <a:solidFill>
                        <a:srgbClr val="CDE2DC"/>
                      </a:solidFill>
                      <a:prstDash val="solid"/>
                    </a:lnL>
                    <a:lnR w="9525">
                      <a:solidFill>
                        <a:srgbClr val="CDE2DC"/>
                      </a:solidFill>
                      <a:prstDash val="solid"/>
                    </a:lnR>
                    <a:lnT w="9525">
                      <a:solidFill>
                        <a:srgbClr val="CDE2DC"/>
                      </a:solidFill>
                      <a:prstDash val="solid"/>
                    </a:lnT>
                    <a:lnB w="9525">
                      <a:solidFill>
                        <a:srgbClr val="CDE2D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490219" y="5709411"/>
            <a:ext cx="778764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Market</a:t>
            </a:r>
            <a:r>
              <a:rPr dirty="0" sz="1000" spc="-1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sizing</a:t>
            </a:r>
            <a:r>
              <a:rPr dirty="0" sz="1000" spc="-1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and</a:t>
            </a:r>
            <a:r>
              <a:rPr dirty="0" sz="10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operating</a:t>
            </a:r>
            <a:r>
              <a:rPr dirty="0" sz="1000" spc="-1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model</a:t>
            </a:r>
            <a:r>
              <a:rPr dirty="0" sz="1000" spc="-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are</a:t>
            </a:r>
            <a:r>
              <a:rPr dirty="0" sz="1000" spc="-1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illustrative</a:t>
            </a:r>
            <a:r>
              <a:rPr dirty="0" sz="10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assumptions</a:t>
            </a:r>
            <a:r>
              <a:rPr dirty="0" sz="1000" spc="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for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investor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discussion;</a:t>
            </a:r>
            <a:r>
              <a:rPr dirty="0" sz="100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public</a:t>
            </a:r>
            <a:r>
              <a:rPr dirty="0" sz="1000" spc="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source</a:t>
            </a:r>
            <a:r>
              <a:rPr dirty="0" sz="1000" spc="-1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anchors</a:t>
            </a:r>
            <a:r>
              <a:rPr dirty="0" sz="1000" spc="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include</a:t>
            </a:r>
            <a:r>
              <a:rPr dirty="0" sz="1000" spc="-1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AISHE,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30" i="1">
                <a:solidFill>
                  <a:srgbClr val="6E7A7C"/>
                </a:solidFill>
                <a:latin typeface="Calibri"/>
                <a:cs typeface="Calibri"/>
              </a:rPr>
              <a:t>IAMAI-Kantar,</a:t>
            </a:r>
            <a:r>
              <a:rPr dirty="0" sz="1000" spc="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and</a:t>
            </a:r>
            <a:r>
              <a:rPr dirty="0" sz="1000" spc="-1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5" i="1">
                <a:solidFill>
                  <a:srgbClr val="6E7A7C"/>
                </a:solidFill>
                <a:latin typeface="Calibri"/>
                <a:cs typeface="Calibri"/>
              </a:rPr>
              <a:t>DigiLocker</a:t>
            </a:r>
            <a:r>
              <a:rPr dirty="0" sz="1000" spc="-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000" spc="-20" i="1">
                <a:solidFill>
                  <a:srgbClr val="6E7A7C"/>
                </a:solidFill>
                <a:latin typeface="Calibri"/>
                <a:cs typeface="Calibri"/>
              </a:rPr>
              <a:t>NAD.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EAF4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490219" y="320039"/>
            <a:ext cx="6642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130" b="1">
                <a:solidFill>
                  <a:srgbClr val="B4862A"/>
                </a:solidFill>
                <a:latin typeface="Calibri"/>
                <a:cs typeface="Calibri"/>
              </a:rPr>
              <a:t>THE</a:t>
            </a:r>
            <a:r>
              <a:rPr dirty="0" sz="1100" spc="39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A</a:t>
            </a:r>
            <a:r>
              <a:rPr dirty="0" sz="1100" spc="-5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S</a:t>
            </a:r>
            <a:r>
              <a:rPr dirty="0" sz="1100" spc="-45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-50" b="1">
                <a:solidFill>
                  <a:srgbClr val="B4862A"/>
                </a:solidFill>
                <a:latin typeface="Calibri"/>
                <a:cs typeface="Calibri"/>
              </a:rPr>
              <a:t>K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Seed</a:t>
            </a:r>
            <a:r>
              <a:rPr dirty="0" spc="-70"/>
              <a:t> </a:t>
            </a:r>
            <a:r>
              <a:rPr dirty="0"/>
              <a:t>Capital</a:t>
            </a:r>
            <a:r>
              <a:rPr dirty="0" spc="-80"/>
              <a:t> </a:t>
            </a:r>
            <a:r>
              <a:rPr dirty="0" spc="-20"/>
              <a:t>Proves</a:t>
            </a:r>
            <a:r>
              <a:rPr dirty="0" spc="-75"/>
              <a:t> </a:t>
            </a:r>
            <a:r>
              <a:rPr dirty="0" spc="-30"/>
              <a:t>Density,</a:t>
            </a:r>
            <a:r>
              <a:rPr dirty="0" spc="-70"/>
              <a:t> </a:t>
            </a:r>
            <a:r>
              <a:rPr dirty="0"/>
              <a:t>Retention,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70"/>
              <a:t> </a:t>
            </a:r>
            <a:r>
              <a:rPr dirty="0" spc="-10"/>
              <a:t>Monetization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90219" y="1223771"/>
            <a:ext cx="41332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Seed</a:t>
            </a:r>
            <a:r>
              <a:rPr dirty="0" sz="1400" spc="-5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ask: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fund</a:t>
            </a:r>
            <a:r>
              <a:rPr dirty="0" sz="1400" spc="-5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the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proof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i="1">
                <a:solidFill>
                  <a:srgbClr val="6E7A7C"/>
                </a:solidFill>
                <a:latin typeface="Calibri"/>
                <a:cs typeface="Calibri"/>
              </a:rPr>
              <a:t>of</a:t>
            </a:r>
            <a:r>
              <a:rPr dirty="0" sz="1400" spc="-4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density,</a:t>
            </a:r>
            <a:r>
              <a:rPr dirty="0" sz="1400" spc="-4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5" i="1">
                <a:solidFill>
                  <a:srgbClr val="6E7A7C"/>
                </a:solidFill>
                <a:latin typeface="Calibri"/>
                <a:cs typeface="Calibri"/>
              </a:rPr>
              <a:t>trust,</a:t>
            </a:r>
            <a:r>
              <a:rPr dirty="0" sz="1400" spc="-35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20" i="1">
                <a:solidFill>
                  <a:srgbClr val="6E7A7C"/>
                </a:solidFill>
                <a:latin typeface="Calibri"/>
                <a:cs typeface="Calibri"/>
              </a:rPr>
              <a:t>and</a:t>
            </a:r>
            <a:r>
              <a:rPr dirty="0" sz="1400" spc="-50" i="1">
                <a:solidFill>
                  <a:srgbClr val="6E7A7C"/>
                </a:solidFill>
                <a:latin typeface="Calibri"/>
                <a:cs typeface="Calibri"/>
              </a:rPr>
              <a:t> </a:t>
            </a:r>
            <a:r>
              <a:rPr dirty="0" sz="1400" spc="-10" i="1">
                <a:solidFill>
                  <a:srgbClr val="6E7A7C"/>
                </a:solidFill>
                <a:latin typeface="Calibri"/>
                <a:cs typeface="Calibri"/>
              </a:rPr>
              <a:t>monetization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2816" y="1776983"/>
            <a:ext cx="3432175" cy="1329055"/>
            <a:chOff x="432816" y="1776983"/>
            <a:chExt cx="3432175" cy="132905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816" y="1776983"/>
              <a:ext cx="3432048" cy="132892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02920" y="1828799"/>
              <a:ext cx="3291840" cy="1188720"/>
            </a:xfrm>
            <a:custGeom>
              <a:avLst/>
              <a:gdLst/>
              <a:ahLst/>
              <a:cxnLst/>
              <a:rect l="l" t="t" r="r" b="b"/>
              <a:pathLst>
                <a:path w="3291840" h="1188720">
                  <a:moveTo>
                    <a:pt x="3227828" y="0"/>
                  </a:moveTo>
                  <a:lnTo>
                    <a:pt x="64011" y="0"/>
                  </a:lnTo>
                  <a:lnTo>
                    <a:pt x="39095" y="5030"/>
                  </a:lnTo>
                  <a:lnTo>
                    <a:pt x="18748" y="18748"/>
                  </a:lnTo>
                  <a:lnTo>
                    <a:pt x="5030" y="39095"/>
                  </a:lnTo>
                  <a:lnTo>
                    <a:pt x="0" y="64011"/>
                  </a:lnTo>
                  <a:lnTo>
                    <a:pt x="0" y="1124708"/>
                  </a:lnTo>
                  <a:lnTo>
                    <a:pt x="5030" y="1149624"/>
                  </a:lnTo>
                  <a:lnTo>
                    <a:pt x="18748" y="1169971"/>
                  </a:lnTo>
                  <a:lnTo>
                    <a:pt x="39095" y="1183689"/>
                  </a:lnTo>
                  <a:lnTo>
                    <a:pt x="64011" y="1188720"/>
                  </a:lnTo>
                  <a:lnTo>
                    <a:pt x="3227828" y="1188720"/>
                  </a:lnTo>
                  <a:lnTo>
                    <a:pt x="3252744" y="1183689"/>
                  </a:lnTo>
                  <a:lnTo>
                    <a:pt x="3273091" y="1169971"/>
                  </a:lnTo>
                  <a:lnTo>
                    <a:pt x="3286809" y="1149624"/>
                  </a:lnTo>
                  <a:lnTo>
                    <a:pt x="3291840" y="1124708"/>
                  </a:lnTo>
                  <a:lnTo>
                    <a:pt x="3291840" y="64011"/>
                  </a:lnTo>
                  <a:lnTo>
                    <a:pt x="3286809" y="39095"/>
                  </a:lnTo>
                  <a:lnTo>
                    <a:pt x="3273091" y="18748"/>
                  </a:lnTo>
                  <a:lnTo>
                    <a:pt x="3252744" y="5030"/>
                  </a:lnTo>
                  <a:lnTo>
                    <a:pt x="3227828" y="0"/>
                  </a:lnTo>
                  <a:close/>
                </a:path>
              </a:pathLst>
            </a:custGeom>
            <a:solidFill>
              <a:srgbClr val="1B5E5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02920" y="1828799"/>
              <a:ext cx="3291840" cy="1188720"/>
            </a:xfrm>
            <a:custGeom>
              <a:avLst/>
              <a:gdLst/>
              <a:ahLst/>
              <a:cxnLst/>
              <a:rect l="l" t="t" r="r" b="b"/>
              <a:pathLst>
                <a:path w="3291840" h="1188720">
                  <a:moveTo>
                    <a:pt x="0" y="64011"/>
                  </a:moveTo>
                  <a:lnTo>
                    <a:pt x="5030" y="39095"/>
                  </a:lnTo>
                  <a:lnTo>
                    <a:pt x="18748" y="18748"/>
                  </a:lnTo>
                  <a:lnTo>
                    <a:pt x="39095" y="5030"/>
                  </a:lnTo>
                  <a:lnTo>
                    <a:pt x="64011" y="0"/>
                  </a:lnTo>
                  <a:lnTo>
                    <a:pt x="3227828" y="0"/>
                  </a:lnTo>
                  <a:lnTo>
                    <a:pt x="3252744" y="5030"/>
                  </a:lnTo>
                  <a:lnTo>
                    <a:pt x="3273091" y="18748"/>
                  </a:lnTo>
                  <a:lnTo>
                    <a:pt x="3286809" y="39095"/>
                  </a:lnTo>
                  <a:lnTo>
                    <a:pt x="3291840" y="64011"/>
                  </a:lnTo>
                  <a:lnTo>
                    <a:pt x="3291840" y="1124708"/>
                  </a:lnTo>
                  <a:lnTo>
                    <a:pt x="3286809" y="1149624"/>
                  </a:lnTo>
                  <a:lnTo>
                    <a:pt x="3273091" y="1169971"/>
                  </a:lnTo>
                  <a:lnTo>
                    <a:pt x="3252744" y="1183689"/>
                  </a:lnTo>
                  <a:lnTo>
                    <a:pt x="3227828" y="1188720"/>
                  </a:lnTo>
                  <a:lnTo>
                    <a:pt x="64011" y="1188720"/>
                  </a:lnTo>
                  <a:lnTo>
                    <a:pt x="39095" y="1183689"/>
                  </a:lnTo>
                  <a:lnTo>
                    <a:pt x="18748" y="1169971"/>
                  </a:lnTo>
                  <a:lnTo>
                    <a:pt x="5030" y="1149624"/>
                  </a:lnTo>
                  <a:lnTo>
                    <a:pt x="0" y="1124708"/>
                  </a:lnTo>
                  <a:lnTo>
                    <a:pt x="0" y="64011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64540" y="2039111"/>
            <a:ext cx="10217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90" b="1">
                <a:solidFill>
                  <a:srgbClr val="F3E8D2"/>
                </a:solidFill>
                <a:latin typeface="Calibri"/>
                <a:cs typeface="Calibri"/>
              </a:rPr>
              <a:t>SE</a:t>
            </a:r>
            <a:r>
              <a:rPr dirty="0" sz="1100" spc="-5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E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D</a:t>
            </a:r>
            <a:r>
              <a:rPr dirty="0" sz="1100" spc="39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R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O</a:t>
            </a:r>
            <a:r>
              <a:rPr dirty="0" sz="1100" spc="-45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U</a:t>
            </a:r>
            <a:r>
              <a:rPr dirty="0" sz="1100" spc="-60" b="1">
                <a:solidFill>
                  <a:srgbClr val="F3E8D2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3E8D2"/>
                </a:solidFill>
                <a:latin typeface="Calibri"/>
                <a:cs typeface="Calibri"/>
              </a:rPr>
              <a:t>N</a:t>
            </a:r>
            <a:r>
              <a:rPr dirty="0" sz="1100" spc="-50" b="1">
                <a:solidFill>
                  <a:srgbClr val="F3E8D2"/>
                </a:solidFill>
                <a:latin typeface="Calibri"/>
                <a:cs typeface="Calibri"/>
              </a:rPr>
              <a:t> 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4540" y="2353563"/>
            <a:ext cx="168973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0" b="1">
                <a:solidFill>
                  <a:srgbClr val="FFFFFF"/>
                </a:solidFill>
                <a:latin typeface="Cambria"/>
                <a:cs typeface="Cambria"/>
              </a:rPr>
              <a:t>₹12–</a:t>
            </a:r>
            <a:r>
              <a:rPr dirty="0" sz="2800" b="1">
                <a:solidFill>
                  <a:srgbClr val="FFFFFF"/>
                </a:solidFill>
                <a:latin typeface="Cambria"/>
                <a:cs typeface="Cambria"/>
              </a:rPr>
              <a:t>18</a:t>
            </a:r>
            <a:r>
              <a:rPr dirty="0" sz="2800" spc="-1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800" spc="-25" b="1">
                <a:solidFill>
                  <a:srgbClr val="FFFFFF"/>
                </a:solidFill>
                <a:latin typeface="Cambria"/>
                <a:cs typeface="Cambria"/>
              </a:rPr>
              <a:t>Cr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56379" y="1850135"/>
            <a:ext cx="6908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Product</a:t>
            </a:r>
            <a:r>
              <a:rPr dirty="0" sz="1100" spc="-3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0E3A35"/>
                </a:solidFill>
                <a:latin typeface="Calibri"/>
                <a:cs typeface="Calibri"/>
              </a:rPr>
              <a:t>+</a:t>
            </a:r>
            <a:r>
              <a:rPr dirty="0" sz="1100" spc="-3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AI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4069079" y="2084832"/>
            <a:ext cx="3108960" cy="146685"/>
            <a:chOff x="4069079" y="2084832"/>
            <a:chExt cx="3108960" cy="146685"/>
          </a:xfrm>
        </p:grpSpPr>
        <p:sp>
          <p:nvSpPr>
            <p:cNvPr id="14" name="object 14"/>
            <p:cNvSpPr/>
            <p:nvPr/>
          </p:nvSpPr>
          <p:spPr>
            <a:xfrm>
              <a:off x="4069079" y="2084832"/>
              <a:ext cx="3108960" cy="146685"/>
            </a:xfrm>
            <a:custGeom>
              <a:avLst/>
              <a:gdLst/>
              <a:ahLst/>
              <a:cxnLst/>
              <a:rect l="l" t="t" r="r" b="b"/>
              <a:pathLst>
                <a:path w="3108959" h="146685">
                  <a:moveTo>
                    <a:pt x="3035809" y="0"/>
                  </a:moveTo>
                  <a:lnTo>
                    <a:pt x="73150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5748" y="101626"/>
                  </a:lnTo>
                  <a:lnTo>
                    <a:pt x="21425" y="124878"/>
                  </a:lnTo>
                  <a:lnTo>
                    <a:pt x="44677" y="140555"/>
                  </a:lnTo>
                  <a:lnTo>
                    <a:pt x="73150" y="146303"/>
                  </a:lnTo>
                  <a:lnTo>
                    <a:pt x="3035809" y="146303"/>
                  </a:lnTo>
                  <a:lnTo>
                    <a:pt x="3064282" y="140555"/>
                  </a:lnTo>
                  <a:lnTo>
                    <a:pt x="3087534" y="124878"/>
                  </a:lnTo>
                  <a:lnTo>
                    <a:pt x="3103211" y="101626"/>
                  </a:lnTo>
                  <a:lnTo>
                    <a:pt x="3108960" y="73151"/>
                  </a:lnTo>
                  <a:lnTo>
                    <a:pt x="3103211" y="44677"/>
                  </a:lnTo>
                  <a:lnTo>
                    <a:pt x="3087534" y="21425"/>
                  </a:lnTo>
                  <a:lnTo>
                    <a:pt x="3064282" y="5748"/>
                  </a:lnTo>
                  <a:lnTo>
                    <a:pt x="303580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069079" y="2084832"/>
              <a:ext cx="3108960" cy="146685"/>
            </a:xfrm>
            <a:custGeom>
              <a:avLst/>
              <a:gdLst/>
              <a:ahLst/>
              <a:cxnLst/>
              <a:rect l="l" t="t" r="r" b="b"/>
              <a:pathLst>
                <a:path w="3108959" h="146685">
                  <a:moveTo>
                    <a:pt x="3035809" y="0"/>
                  </a:moveTo>
                  <a:lnTo>
                    <a:pt x="73150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5748" y="101626"/>
                  </a:lnTo>
                  <a:lnTo>
                    <a:pt x="21425" y="124878"/>
                  </a:lnTo>
                  <a:lnTo>
                    <a:pt x="44677" y="140555"/>
                  </a:lnTo>
                  <a:lnTo>
                    <a:pt x="73150" y="146303"/>
                  </a:lnTo>
                  <a:lnTo>
                    <a:pt x="3035809" y="146303"/>
                  </a:lnTo>
                  <a:lnTo>
                    <a:pt x="3064282" y="140555"/>
                  </a:lnTo>
                  <a:lnTo>
                    <a:pt x="3087534" y="124878"/>
                  </a:lnTo>
                  <a:lnTo>
                    <a:pt x="3103211" y="101626"/>
                  </a:lnTo>
                  <a:lnTo>
                    <a:pt x="3108960" y="73151"/>
                  </a:lnTo>
                  <a:lnTo>
                    <a:pt x="3103211" y="44677"/>
                  </a:lnTo>
                  <a:lnTo>
                    <a:pt x="3087534" y="21425"/>
                  </a:lnTo>
                  <a:lnTo>
                    <a:pt x="3064282" y="5748"/>
                  </a:lnTo>
                  <a:lnTo>
                    <a:pt x="3035809" y="0"/>
                  </a:lnTo>
                  <a:close/>
                </a:path>
              </a:pathLst>
            </a:custGeom>
            <a:solidFill>
              <a:srgbClr val="B48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296784" y="2033015"/>
            <a:ext cx="2616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0E3A35"/>
                </a:solidFill>
                <a:latin typeface="Calibri"/>
                <a:cs typeface="Calibri"/>
              </a:rPr>
              <a:t>35%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56379" y="2353055"/>
            <a:ext cx="75819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Campus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GTM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069079" y="2587751"/>
            <a:ext cx="3108960" cy="146685"/>
            <a:chOff x="4069079" y="2587751"/>
            <a:chExt cx="3108960" cy="146685"/>
          </a:xfrm>
        </p:grpSpPr>
        <p:sp>
          <p:nvSpPr>
            <p:cNvPr id="19" name="object 19"/>
            <p:cNvSpPr/>
            <p:nvPr/>
          </p:nvSpPr>
          <p:spPr>
            <a:xfrm>
              <a:off x="4069079" y="2587751"/>
              <a:ext cx="3108960" cy="146685"/>
            </a:xfrm>
            <a:custGeom>
              <a:avLst/>
              <a:gdLst/>
              <a:ahLst/>
              <a:cxnLst/>
              <a:rect l="l" t="t" r="r" b="b"/>
              <a:pathLst>
                <a:path w="3108959" h="146685">
                  <a:moveTo>
                    <a:pt x="3035809" y="0"/>
                  </a:moveTo>
                  <a:lnTo>
                    <a:pt x="73150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5748" y="101626"/>
                  </a:lnTo>
                  <a:lnTo>
                    <a:pt x="21425" y="124878"/>
                  </a:lnTo>
                  <a:lnTo>
                    <a:pt x="44677" y="140555"/>
                  </a:lnTo>
                  <a:lnTo>
                    <a:pt x="73150" y="146303"/>
                  </a:lnTo>
                  <a:lnTo>
                    <a:pt x="3035809" y="146303"/>
                  </a:lnTo>
                  <a:lnTo>
                    <a:pt x="3064282" y="140555"/>
                  </a:lnTo>
                  <a:lnTo>
                    <a:pt x="3087534" y="124878"/>
                  </a:lnTo>
                  <a:lnTo>
                    <a:pt x="3103211" y="101626"/>
                  </a:lnTo>
                  <a:lnTo>
                    <a:pt x="3108960" y="73151"/>
                  </a:lnTo>
                  <a:lnTo>
                    <a:pt x="3103211" y="44677"/>
                  </a:lnTo>
                  <a:lnTo>
                    <a:pt x="3087534" y="21425"/>
                  </a:lnTo>
                  <a:lnTo>
                    <a:pt x="3064282" y="5748"/>
                  </a:lnTo>
                  <a:lnTo>
                    <a:pt x="303580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069079" y="2587751"/>
              <a:ext cx="2665095" cy="146685"/>
            </a:xfrm>
            <a:custGeom>
              <a:avLst/>
              <a:gdLst/>
              <a:ahLst/>
              <a:cxnLst/>
              <a:rect l="l" t="t" r="r" b="b"/>
              <a:pathLst>
                <a:path w="2665095" h="146685">
                  <a:moveTo>
                    <a:pt x="2591671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5748" y="101626"/>
                  </a:lnTo>
                  <a:lnTo>
                    <a:pt x="21425" y="124878"/>
                  </a:lnTo>
                  <a:lnTo>
                    <a:pt x="44677" y="140555"/>
                  </a:lnTo>
                  <a:lnTo>
                    <a:pt x="73152" y="146303"/>
                  </a:lnTo>
                  <a:lnTo>
                    <a:pt x="2591671" y="146303"/>
                  </a:lnTo>
                  <a:lnTo>
                    <a:pt x="2620144" y="140555"/>
                  </a:lnTo>
                  <a:lnTo>
                    <a:pt x="2643397" y="124878"/>
                  </a:lnTo>
                  <a:lnTo>
                    <a:pt x="2659074" y="101626"/>
                  </a:lnTo>
                  <a:lnTo>
                    <a:pt x="2664823" y="73151"/>
                  </a:lnTo>
                  <a:lnTo>
                    <a:pt x="2659074" y="44677"/>
                  </a:lnTo>
                  <a:lnTo>
                    <a:pt x="2643397" y="21425"/>
                  </a:lnTo>
                  <a:lnTo>
                    <a:pt x="2620144" y="5748"/>
                  </a:lnTo>
                  <a:lnTo>
                    <a:pt x="2591671" y="0"/>
                  </a:lnTo>
                  <a:close/>
                </a:path>
              </a:pathLst>
            </a:custGeom>
            <a:solidFill>
              <a:srgbClr val="B48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7342505" y="2535935"/>
            <a:ext cx="2616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0E3A35"/>
                </a:solidFill>
                <a:latin typeface="Calibri"/>
                <a:cs typeface="Calibri"/>
              </a:rPr>
              <a:t>30%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56379" y="2855976"/>
            <a:ext cx="10445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0E3A35"/>
                </a:solidFill>
                <a:latin typeface="Calibri"/>
                <a:cs typeface="Calibri"/>
              </a:rPr>
              <a:t>Institution</a:t>
            </a:r>
            <a:r>
              <a:rPr dirty="0" sz="1100" spc="-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0E3A35"/>
                </a:solidFill>
                <a:latin typeface="Calibri"/>
                <a:cs typeface="Calibri"/>
              </a:rPr>
              <a:t>/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 library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069079" y="3090672"/>
            <a:ext cx="3108960" cy="146685"/>
            <a:chOff x="4069079" y="3090672"/>
            <a:chExt cx="3108960" cy="146685"/>
          </a:xfrm>
        </p:grpSpPr>
        <p:sp>
          <p:nvSpPr>
            <p:cNvPr id="24" name="object 24"/>
            <p:cNvSpPr/>
            <p:nvPr/>
          </p:nvSpPr>
          <p:spPr>
            <a:xfrm>
              <a:off x="4069079" y="3090672"/>
              <a:ext cx="3108960" cy="146685"/>
            </a:xfrm>
            <a:custGeom>
              <a:avLst/>
              <a:gdLst/>
              <a:ahLst/>
              <a:cxnLst/>
              <a:rect l="l" t="t" r="r" b="b"/>
              <a:pathLst>
                <a:path w="3108959" h="146685">
                  <a:moveTo>
                    <a:pt x="3035809" y="0"/>
                  </a:moveTo>
                  <a:lnTo>
                    <a:pt x="73150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5748" y="101626"/>
                  </a:lnTo>
                  <a:lnTo>
                    <a:pt x="21425" y="124878"/>
                  </a:lnTo>
                  <a:lnTo>
                    <a:pt x="44677" y="140555"/>
                  </a:lnTo>
                  <a:lnTo>
                    <a:pt x="73150" y="146303"/>
                  </a:lnTo>
                  <a:lnTo>
                    <a:pt x="3035809" y="146303"/>
                  </a:lnTo>
                  <a:lnTo>
                    <a:pt x="3064282" y="140555"/>
                  </a:lnTo>
                  <a:lnTo>
                    <a:pt x="3087534" y="124878"/>
                  </a:lnTo>
                  <a:lnTo>
                    <a:pt x="3103211" y="101626"/>
                  </a:lnTo>
                  <a:lnTo>
                    <a:pt x="3108960" y="73151"/>
                  </a:lnTo>
                  <a:lnTo>
                    <a:pt x="3103211" y="44677"/>
                  </a:lnTo>
                  <a:lnTo>
                    <a:pt x="3087534" y="21425"/>
                  </a:lnTo>
                  <a:lnTo>
                    <a:pt x="3064282" y="5748"/>
                  </a:lnTo>
                  <a:lnTo>
                    <a:pt x="303580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069079" y="3090672"/>
              <a:ext cx="1776730" cy="146685"/>
            </a:xfrm>
            <a:custGeom>
              <a:avLst/>
              <a:gdLst/>
              <a:ahLst/>
              <a:cxnLst/>
              <a:rect l="l" t="t" r="r" b="b"/>
              <a:pathLst>
                <a:path w="1776729" h="146685">
                  <a:moveTo>
                    <a:pt x="1703398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6"/>
                  </a:lnTo>
                  <a:lnTo>
                    <a:pt x="5748" y="44678"/>
                  </a:lnTo>
                  <a:lnTo>
                    <a:pt x="0" y="73150"/>
                  </a:lnTo>
                  <a:lnTo>
                    <a:pt x="5748" y="101625"/>
                  </a:lnTo>
                  <a:lnTo>
                    <a:pt x="21425" y="124877"/>
                  </a:lnTo>
                  <a:lnTo>
                    <a:pt x="44677" y="140555"/>
                  </a:lnTo>
                  <a:lnTo>
                    <a:pt x="73152" y="146303"/>
                  </a:lnTo>
                  <a:lnTo>
                    <a:pt x="1703396" y="146305"/>
                  </a:lnTo>
                  <a:lnTo>
                    <a:pt x="1731870" y="140556"/>
                  </a:lnTo>
                  <a:lnTo>
                    <a:pt x="1755122" y="124879"/>
                  </a:lnTo>
                  <a:lnTo>
                    <a:pt x="1770799" y="101627"/>
                  </a:lnTo>
                  <a:lnTo>
                    <a:pt x="1776548" y="73153"/>
                  </a:lnTo>
                  <a:lnTo>
                    <a:pt x="1770802" y="44678"/>
                  </a:lnTo>
                  <a:lnTo>
                    <a:pt x="1755124" y="21426"/>
                  </a:lnTo>
                  <a:lnTo>
                    <a:pt x="1731872" y="5748"/>
                  </a:lnTo>
                  <a:lnTo>
                    <a:pt x="1703398" y="0"/>
                  </a:lnTo>
                  <a:close/>
                </a:path>
              </a:pathLst>
            </a:custGeom>
            <a:solidFill>
              <a:srgbClr val="B48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7368631" y="3048000"/>
            <a:ext cx="2616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0E3A35"/>
                </a:solidFill>
                <a:latin typeface="Calibri"/>
                <a:cs typeface="Calibri"/>
              </a:rPr>
              <a:t>20%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56379" y="3358896"/>
            <a:ext cx="8547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30">
                <a:solidFill>
                  <a:srgbClr val="0E3A35"/>
                </a:solidFill>
                <a:latin typeface="Calibri"/>
                <a:cs typeface="Calibri"/>
              </a:rPr>
              <a:t>Recruiter</a:t>
            </a:r>
            <a:r>
              <a:rPr dirty="0" sz="1100" spc="15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pilots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069079" y="3593591"/>
            <a:ext cx="3108960" cy="146685"/>
            <a:chOff x="4069079" y="3593591"/>
            <a:chExt cx="3108960" cy="146685"/>
          </a:xfrm>
        </p:grpSpPr>
        <p:sp>
          <p:nvSpPr>
            <p:cNvPr id="29" name="object 29"/>
            <p:cNvSpPr/>
            <p:nvPr/>
          </p:nvSpPr>
          <p:spPr>
            <a:xfrm>
              <a:off x="4069079" y="3593591"/>
              <a:ext cx="3108960" cy="146685"/>
            </a:xfrm>
            <a:custGeom>
              <a:avLst/>
              <a:gdLst/>
              <a:ahLst/>
              <a:cxnLst/>
              <a:rect l="l" t="t" r="r" b="b"/>
              <a:pathLst>
                <a:path w="3108959" h="146685">
                  <a:moveTo>
                    <a:pt x="3035809" y="0"/>
                  </a:moveTo>
                  <a:lnTo>
                    <a:pt x="73150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2"/>
                  </a:lnTo>
                  <a:lnTo>
                    <a:pt x="5748" y="101626"/>
                  </a:lnTo>
                  <a:lnTo>
                    <a:pt x="21425" y="124878"/>
                  </a:lnTo>
                  <a:lnTo>
                    <a:pt x="44677" y="140555"/>
                  </a:lnTo>
                  <a:lnTo>
                    <a:pt x="73150" y="146304"/>
                  </a:lnTo>
                  <a:lnTo>
                    <a:pt x="3035809" y="146304"/>
                  </a:lnTo>
                  <a:lnTo>
                    <a:pt x="3064282" y="140555"/>
                  </a:lnTo>
                  <a:lnTo>
                    <a:pt x="3087534" y="124878"/>
                  </a:lnTo>
                  <a:lnTo>
                    <a:pt x="3103211" y="101626"/>
                  </a:lnTo>
                  <a:lnTo>
                    <a:pt x="3108960" y="73152"/>
                  </a:lnTo>
                  <a:lnTo>
                    <a:pt x="3103211" y="44677"/>
                  </a:lnTo>
                  <a:lnTo>
                    <a:pt x="3087534" y="21425"/>
                  </a:lnTo>
                  <a:lnTo>
                    <a:pt x="3064282" y="5748"/>
                  </a:lnTo>
                  <a:lnTo>
                    <a:pt x="303580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069079" y="3593591"/>
              <a:ext cx="888365" cy="146685"/>
            </a:xfrm>
            <a:custGeom>
              <a:avLst/>
              <a:gdLst/>
              <a:ahLst/>
              <a:cxnLst/>
              <a:rect l="l" t="t" r="r" b="b"/>
              <a:pathLst>
                <a:path w="888364" h="146685">
                  <a:moveTo>
                    <a:pt x="815122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6"/>
                  </a:lnTo>
                  <a:lnTo>
                    <a:pt x="5748" y="44678"/>
                  </a:lnTo>
                  <a:lnTo>
                    <a:pt x="0" y="73152"/>
                  </a:lnTo>
                  <a:lnTo>
                    <a:pt x="5748" y="101625"/>
                  </a:lnTo>
                  <a:lnTo>
                    <a:pt x="21425" y="124877"/>
                  </a:lnTo>
                  <a:lnTo>
                    <a:pt x="44677" y="140555"/>
                  </a:lnTo>
                  <a:lnTo>
                    <a:pt x="73152" y="146304"/>
                  </a:lnTo>
                  <a:lnTo>
                    <a:pt x="815121" y="146305"/>
                  </a:lnTo>
                  <a:lnTo>
                    <a:pt x="843595" y="140556"/>
                  </a:lnTo>
                  <a:lnTo>
                    <a:pt x="866848" y="124879"/>
                  </a:lnTo>
                  <a:lnTo>
                    <a:pt x="882524" y="101626"/>
                  </a:lnTo>
                  <a:lnTo>
                    <a:pt x="888273" y="73152"/>
                  </a:lnTo>
                  <a:lnTo>
                    <a:pt x="882526" y="44678"/>
                  </a:lnTo>
                  <a:lnTo>
                    <a:pt x="866848" y="21426"/>
                  </a:lnTo>
                  <a:lnTo>
                    <a:pt x="843596" y="5748"/>
                  </a:lnTo>
                  <a:lnTo>
                    <a:pt x="815122" y="0"/>
                  </a:lnTo>
                  <a:close/>
                </a:path>
              </a:pathLst>
            </a:custGeom>
            <a:solidFill>
              <a:srgbClr val="B48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7368631" y="3550920"/>
            <a:ext cx="26162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0E3A35"/>
                </a:solidFill>
                <a:latin typeface="Calibri"/>
                <a:cs typeface="Calibri"/>
              </a:rPr>
              <a:t>10%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056379" y="3861816"/>
            <a:ext cx="10483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0">
                <a:solidFill>
                  <a:srgbClr val="0E3A35"/>
                </a:solidFill>
                <a:latin typeface="Calibri"/>
                <a:cs typeface="Calibri"/>
              </a:rPr>
              <a:t>Ops, legal, </a:t>
            </a:r>
            <a:r>
              <a:rPr dirty="0" sz="1100" spc="-10">
                <a:solidFill>
                  <a:srgbClr val="0E3A35"/>
                </a:solidFill>
                <a:latin typeface="Calibri"/>
                <a:cs typeface="Calibri"/>
              </a:rPr>
              <a:t>security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4069079" y="4096511"/>
            <a:ext cx="3108960" cy="146685"/>
            <a:chOff x="4069079" y="4096511"/>
            <a:chExt cx="3108960" cy="146685"/>
          </a:xfrm>
        </p:grpSpPr>
        <p:sp>
          <p:nvSpPr>
            <p:cNvPr id="34" name="object 34"/>
            <p:cNvSpPr/>
            <p:nvPr/>
          </p:nvSpPr>
          <p:spPr>
            <a:xfrm>
              <a:off x="4069079" y="4096511"/>
              <a:ext cx="3108960" cy="146685"/>
            </a:xfrm>
            <a:custGeom>
              <a:avLst/>
              <a:gdLst/>
              <a:ahLst/>
              <a:cxnLst/>
              <a:rect l="l" t="t" r="r" b="b"/>
              <a:pathLst>
                <a:path w="3108959" h="146685">
                  <a:moveTo>
                    <a:pt x="3035809" y="0"/>
                  </a:moveTo>
                  <a:lnTo>
                    <a:pt x="73150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5748" y="101626"/>
                  </a:lnTo>
                  <a:lnTo>
                    <a:pt x="21425" y="124878"/>
                  </a:lnTo>
                  <a:lnTo>
                    <a:pt x="44677" y="140555"/>
                  </a:lnTo>
                  <a:lnTo>
                    <a:pt x="73150" y="146304"/>
                  </a:lnTo>
                  <a:lnTo>
                    <a:pt x="3035809" y="146304"/>
                  </a:lnTo>
                  <a:lnTo>
                    <a:pt x="3064282" y="140555"/>
                  </a:lnTo>
                  <a:lnTo>
                    <a:pt x="3087534" y="124878"/>
                  </a:lnTo>
                  <a:lnTo>
                    <a:pt x="3103211" y="101626"/>
                  </a:lnTo>
                  <a:lnTo>
                    <a:pt x="3108960" y="73151"/>
                  </a:lnTo>
                  <a:lnTo>
                    <a:pt x="3103211" y="44677"/>
                  </a:lnTo>
                  <a:lnTo>
                    <a:pt x="3087534" y="21425"/>
                  </a:lnTo>
                  <a:lnTo>
                    <a:pt x="3064282" y="5748"/>
                  </a:lnTo>
                  <a:lnTo>
                    <a:pt x="3035809" y="0"/>
                  </a:lnTo>
                  <a:close/>
                </a:path>
              </a:pathLst>
            </a:custGeom>
            <a:solidFill>
              <a:srgbClr val="DCEEE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4069079" y="4096511"/>
              <a:ext cx="444500" cy="146685"/>
            </a:xfrm>
            <a:custGeom>
              <a:avLst/>
              <a:gdLst/>
              <a:ahLst/>
              <a:cxnLst/>
              <a:rect l="l" t="t" r="r" b="b"/>
              <a:pathLst>
                <a:path w="444500" h="146685">
                  <a:moveTo>
                    <a:pt x="370984" y="0"/>
                  </a:moveTo>
                  <a:lnTo>
                    <a:pt x="73152" y="0"/>
                  </a:lnTo>
                  <a:lnTo>
                    <a:pt x="44677" y="5748"/>
                  </a:lnTo>
                  <a:lnTo>
                    <a:pt x="21425" y="21425"/>
                  </a:lnTo>
                  <a:lnTo>
                    <a:pt x="5748" y="44677"/>
                  </a:lnTo>
                  <a:lnTo>
                    <a:pt x="0" y="73151"/>
                  </a:lnTo>
                  <a:lnTo>
                    <a:pt x="5748" y="101626"/>
                  </a:lnTo>
                  <a:lnTo>
                    <a:pt x="21425" y="124878"/>
                  </a:lnTo>
                  <a:lnTo>
                    <a:pt x="44677" y="140555"/>
                  </a:lnTo>
                  <a:lnTo>
                    <a:pt x="73152" y="146304"/>
                  </a:lnTo>
                  <a:lnTo>
                    <a:pt x="370984" y="146304"/>
                  </a:lnTo>
                  <a:lnTo>
                    <a:pt x="399459" y="140555"/>
                  </a:lnTo>
                  <a:lnTo>
                    <a:pt x="422711" y="124878"/>
                  </a:lnTo>
                  <a:lnTo>
                    <a:pt x="438388" y="101626"/>
                  </a:lnTo>
                  <a:lnTo>
                    <a:pt x="444136" y="73151"/>
                  </a:lnTo>
                  <a:lnTo>
                    <a:pt x="438388" y="44677"/>
                  </a:lnTo>
                  <a:lnTo>
                    <a:pt x="422711" y="21425"/>
                  </a:lnTo>
                  <a:lnTo>
                    <a:pt x="399459" y="5748"/>
                  </a:lnTo>
                  <a:lnTo>
                    <a:pt x="370984" y="0"/>
                  </a:lnTo>
                  <a:close/>
                </a:path>
              </a:pathLst>
            </a:custGeom>
            <a:solidFill>
              <a:srgbClr val="B4862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7436892" y="4062984"/>
            <a:ext cx="1930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 b="1">
                <a:solidFill>
                  <a:srgbClr val="0E3A35"/>
                </a:solidFill>
                <a:latin typeface="Calibri"/>
                <a:cs typeface="Calibri"/>
              </a:rPr>
              <a:t>5%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88300" y="1859279"/>
            <a:ext cx="162306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55" b="1">
                <a:solidFill>
                  <a:srgbClr val="B4862A"/>
                </a:solidFill>
                <a:latin typeface="Calibri"/>
                <a:cs typeface="Calibri"/>
              </a:rPr>
              <a:t>SERIES</a:t>
            </a:r>
            <a:r>
              <a:rPr dirty="0" sz="1100" spc="2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A</a:t>
            </a:r>
            <a:r>
              <a:rPr dirty="0" sz="1100" spc="25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B4862A"/>
                </a:solidFill>
                <a:latin typeface="Calibri"/>
                <a:cs typeface="Calibri"/>
              </a:rPr>
              <a:t>PROOF</a:t>
            </a:r>
            <a:r>
              <a:rPr dirty="0" sz="1100" spc="260" b="1">
                <a:solidFill>
                  <a:srgbClr val="B4862A"/>
                </a:solidFill>
                <a:latin typeface="Calibri"/>
                <a:cs typeface="Calibri"/>
              </a:rPr>
              <a:t> </a:t>
            </a:r>
            <a:r>
              <a:rPr dirty="0" sz="1100" spc="45" b="1">
                <a:solidFill>
                  <a:srgbClr val="B4862A"/>
                </a:solidFill>
                <a:latin typeface="Calibri"/>
                <a:cs typeface="Calibri"/>
              </a:rPr>
              <a:t>POINTS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88300" y="2179320"/>
            <a:ext cx="1708785" cy="1400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0" indent="-127000">
              <a:lnSpc>
                <a:spcPct val="100000"/>
              </a:lnSpc>
              <a:spcBef>
                <a:spcPts val="100"/>
              </a:spcBef>
              <a:buChar char="•"/>
              <a:tabLst>
                <a:tab pos="139700" algn="l"/>
              </a:tabLst>
            </a:pP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Campus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liquidity</a:t>
            </a:r>
            <a:endParaRPr sz="1100">
              <a:latin typeface="Calibri"/>
              <a:cs typeface="Calibri"/>
            </a:endParaRPr>
          </a:p>
          <a:p>
            <a:pPr marL="139700" indent="-127000">
              <a:lnSpc>
                <a:spcPct val="100000"/>
              </a:lnSpc>
              <a:spcBef>
                <a:spcPts val="1055"/>
              </a:spcBef>
              <a:buChar char="•"/>
              <a:tabLst>
                <a:tab pos="139700" algn="l"/>
              </a:tabLst>
            </a:pP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Retention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cohorts</a:t>
            </a:r>
            <a:endParaRPr sz="1100">
              <a:latin typeface="Calibri"/>
              <a:cs typeface="Calibri"/>
            </a:endParaRPr>
          </a:p>
          <a:p>
            <a:pPr marL="139700" indent="-127000">
              <a:lnSpc>
                <a:spcPct val="100000"/>
              </a:lnSpc>
              <a:spcBef>
                <a:spcPts val="1055"/>
              </a:spcBef>
              <a:buChar char="•"/>
              <a:tabLst>
                <a:tab pos="139700" algn="l"/>
              </a:tabLst>
            </a:pP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B2B</a:t>
            </a:r>
            <a:r>
              <a:rPr dirty="0" sz="1100" spc="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willingness-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to-pay</a:t>
            </a:r>
            <a:endParaRPr sz="1100">
              <a:latin typeface="Calibri"/>
              <a:cs typeface="Calibri"/>
            </a:endParaRPr>
          </a:p>
          <a:p>
            <a:pPr marL="139700" indent="-127000">
              <a:lnSpc>
                <a:spcPct val="100000"/>
              </a:lnSpc>
              <a:spcBef>
                <a:spcPts val="1055"/>
              </a:spcBef>
              <a:buChar char="•"/>
              <a:tabLst>
                <a:tab pos="139700" algn="l"/>
              </a:tabLst>
            </a:pP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100" spc="-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contribution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density</a:t>
            </a:r>
            <a:endParaRPr sz="1100">
              <a:latin typeface="Calibri"/>
              <a:cs typeface="Calibri"/>
            </a:endParaRPr>
          </a:p>
          <a:p>
            <a:pPr marL="139700" indent="-127000">
              <a:lnSpc>
                <a:spcPct val="100000"/>
              </a:lnSpc>
              <a:spcBef>
                <a:spcPts val="1060"/>
              </a:spcBef>
              <a:buChar char="•"/>
              <a:tabLst>
                <a:tab pos="139700" algn="l"/>
              </a:tabLst>
            </a:pPr>
            <a:r>
              <a:rPr dirty="0" sz="1100" spc="-30">
                <a:solidFill>
                  <a:srgbClr val="2A2E31"/>
                </a:solidFill>
                <a:latin typeface="Calibri"/>
                <a:cs typeface="Calibri"/>
              </a:rPr>
              <a:t>Recruiter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repeat</a:t>
            </a:r>
            <a:r>
              <a:rPr dirty="0" sz="1100" spc="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usage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493776" y="4590288"/>
            <a:ext cx="11326495" cy="1694814"/>
            <a:chOff x="493776" y="4590288"/>
            <a:chExt cx="11326495" cy="1694814"/>
          </a:xfrm>
        </p:grpSpPr>
        <p:pic>
          <p:nvPicPr>
            <p:cNvPr id="40" name="object 4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776" y="4590288"/>
              <a:ext cx="11326368" cy="169468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564185" y="4640580"/>
              <a:ext cx="11186160" cy="1554480"/>
            </a:xfrm>
            <a:custGeom>
              <a:avLst/>
              <a:gdLst/>
              <a:ahLst/>
              <a:cxnLst/>
              <a:rect l="l" t="t" r="r" b="b"/>
              <a:pathLst>
                <a:path w="11186160" h="1554479">
                  <a:moveTo>
                    <a:pt x="11121839" y="0"/>
                  </a:moveTo>
                  <a:lnTo>
                    <a:pt x="64015" y="0"/>
                  </a:lnTo>
                  <a:lnTo>
                    <a:pt x="39097" y="5030"/>
                  </a:lnTo>
                  <a:lnTo>
                    <a:pt x="18749" y="18749"/>
                  </a:lnTo>
                  <a:lnTo>
                    <a:pt x="5030" y="39097"/>
                  </a:lnTo>
                  <a:lnTo>
                    <a:pt x="0" y="64015"/>
                  </a:lnTo>
                  <a:lnTo>
                    <a:pt x="0" y="1490464"/>
                  </a:lnTo>
                  <a:lnTo>
                    <a:pt x="5030" y="1515382"/>
                  </a:lnTo>
                  <a:lnTo>
                    <a:pt x="18749" y="1535730"/>
                  </a:lnTo>
                  <a:lnTo>
                    <a:pt x="39097" y="1549449"/>
                  </a:lnTo>
                  <a:lnTo>
                    <a:pt x="64015" y="1554479"/>
                  </a:lnTo>
                  <a:lnTo>
                    <a:pt x="11121839" y="1554479"/>
                  </a:lnTo>
                  <a:lnTo>
                    <a:pt x="11146757" y="1549449"/>
                  </a:lnTo>
                  <a:lnTo>
                    <a:pt x="11167105" y="1535730"/>
                  </a:lnTo>
                  <a:lnTo>
                    <a:pt x="11180824" y="1515382"/>
                  </a:lnTo>
                  <a:lnTo>
                    <a:pt x="11185854" y="1490464"/>
                  </a:lnTo>
                  <a:lnTo>
                    <a:pt x="11185854" y="64015"/>
                  </a:lnTo>
                  <a:lnTo>
                    <a:pt x="11180824" y="39097"/>
                  </a:lnTo>
                  <a:lnTo>
                    <a:pt x="11167105" y="18749"/>
                  </a:lnTo>
                  <a:lnTo>
                    <a:pt x="11146757" y="5030"/>
                  </a:lnTo>
                  <a:lnTo>
                    <a:pt x="111218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564185" y="4640580"/>
              <a:ext cx="11186160" cy="1554480"/>
            </a:xfrm>
            <a:custGeom>
              <a:avLst/>
              <a:gdLst/>
              <a:ahLst/>
              <a:cxnLst/>
              <a:rect l="l" t="t" r="r" b="b"/>
              <a:pathLst>
                <a:path w="11186160" h="1554479">
                  <a:moveTo>
                    <a:pt x="0" y="64015"/>
                  </a:moveTo>
                  <a:lnTo>
                    <a:pt x="5030" y="39097"/>
                  </a:lnTo>
                  <a:lnTo>
                    <a:pt x="18749" y="18749"/>
                  </a:lnTo>
                  <a:lnTo>
                    <a:pt x="39097" y="5030"/>
                  </a:lnTo>
                  <a:lnTo>
                    <a:pt x="64015" y="0"/>
                  </a:lnTo>
                  <a:lnTo>
                    <a:pt x="11121840" y="0"/>
                  </a:lnTo>
                  <a:lnTo>
                    <a:pt x="11146757" y="5030"/>
                  </a:lnTo>
                  <a:lnTo>
                    <a:pt x="11167105" y="18749"/>
                  </a:lnTo>
                  <a:lnTo>
                    <a:pt x="11180824" y="39097"/>
                  </a:lnTo>
                  <a:lnTo>
                    <a:pt x="11185855" y="64015"/>
                  </a:lnTo>
                  <a:lnTo>
                    <a:pt x="11185855" y="1490464"/>
                  </a:lnTo>
                  <a:lnTo>
                    <a:pt x="11180824" y="1515381"/>
                  </a:lnTo>
                  <a:lnTo>
                    <a:pt x="11167105" y="1535730"/>
                  </a:lnTo>
                  <a:lnTo>
                    <a:pt x="11146757" y="1549449"/>
                  </a:lnTo>
                  <a:lnTo>
                    <a:pt x="11121840" y="1554480"/>
                  </a:lnTo>
                  <a:lnTo>
                    <a:pt x="64015" y="1554480"/>
                  </a:lnTo>
                  <a:lnTo>
                    <a:pt x="39097" y="1549449"/>
                  </a:lnTo>
                  <a:lnTo>
                    <a:pt x="18749" y="1535730"/>
                  </a:lnTo>
                  <a:lnTo>
                    <a:pt x="5030" y="1515381"/>
                  </a:lnTo>
                  <a:lnTo>
                    <a:pt x="0" y="1490464"/>
                  </a:lnTo>
                  <a:lnTo>
                    <a:pt x="0" y="64015"/>
                  </a:lnTo>
                  <a:close/>
                </a:path>
              </a:pathLst>
            </a:custGeom>
            <a:ln w="9525">
              <a:solidFill>
                <a:srgbClr val="CDE2D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764540" y="4812792"/>
            <a:ext cx="181737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70" b="1">
                <a:solidFill>
                  <a:srgbClr val="0E3A35"/>
                </a:solidFill>
                <a:latin typeface="Calibri"/>
                <a:cs typeface="Calibri"/>
              </a:rPr>
              <a:t>18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-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65" b="1">
                <a:solidFill>
                  <a:srgbClr val="0E3A35"/>
                </a:solidFill>
                <a:latin typeface="Calibri"/>
                <a:cs typeface="Calibri"/>
              </a:rPr>
              <a:t>MO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N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T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H</a:t>
            </a:r>
            <a:r>
              <a:rPr dirty="0" sz="1100" spc="31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75" b="1">
                <a:solidFill>
                  <a:srgbClr val="0E3A35"/>
                </a:solidFill>
                <a:latin typeface="Calibri"/>
                <a:cs typeface="Calibri"/>
              </a:rPr>
              <a:t>MI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0E3A35"/>
                </a:solidFill>
                <a:latin typeface="Calibri"/>
                <a:cs typeface="Calibri"/>
              </a:rPr>
              <a:t>L</a:t>
            </a:r>
            <a:r>
              <a:rPr dirty="0" sz="1100" spc="-10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65" b="1">
                <a:solidFill>
                  <a:srgbClr val="0E3A35"/>
                </a:solidFill>
                <a:latin typeface="Calibri"/>
                <a:cs typeface="Calibri"/>
              </a:rPr>
              <a:t>ES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T</a:t>
            </a:r>
            <a:r>
              <a:rPr dirty="0" sz="1100" spc="-95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O</a:t>
            </a:r>
            <a:r>
              <a:rPr dirty="0" sz="1100" spc="-9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0E3A35"/>
                </a:solidFill>
                <a:latin typeface="Calibri"/>
                <a:cs typeface="Calibri"/>
              </a:rPr>
              <a:t>N</a:t>
            </a:r>
            <a:r>
              <a:rPr dirty="0" sz="1100" spc="-100" b="1">
                <a:solidFill>
                  <a:srgbClr val="0E3A35"/>
                </a:solidFill>
                <a:latin typeface="Calibri"/>
                <a:cs typeface="Calibri"/>
              </a:rPr>
              <a:t> </a:t>
            </a:r>
            <a:r>
              <a:rPr dirty="0" sz="1100" spc="40" b="1">
                <a:solidFill>
                  <a:srgbClr val="0E3A35"/>
                </a:solidFill>
                <a:latin typeface="Calibri"/>
                <a:cs typeface="Calibri"/>
              </a:rPr>
              <a:t>ES 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77240" y="5271515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5" y="0"/>
                </a:moveTo>
                <a:lnTo>
                  <a:pt x="78186" y="10060"/>
                </a:lnTo>
                <a:lnTo>
                  <a:pt x="37495" y="37495"/>
                </a:lnTo>
                <a:lnTo>
                  <a:pt x="10060" y="78186"/>
                </a:lnTo>
                <a:lnTo>
                  <a:pt x="0" y="128016"/>
                </a:lnTo>
                <a:lnTo>
                  <a:pt x="10060" y="177845"/>
                </a:lnTo>
                <a:lnTo>
                  <a:pt x="37495" y="218536"/>
                </a:lnTo>
                <a:lnTo>
                  <a:pt x="78186" y="245971"/>
                </a:lnTo>
                <a:lnTo>
                  <a:pt x="128015" y="256032"/>
                </a:lnTo>
                <a:lnTo>
                  <a:pt x="177845" y="245971"/>
                </a:lnTo>
                <a:lnTo>
                  <a:pt x="218536" y="218536"/>
                </a:lnTo>
                <a:lnTo>
                  <a:pt x="245971" y="177845"/>
                </a:lnTo>
                <a:lnTo>
                  <a:pt x="256031" y="128016"/>
                </a:lnTo>
                <a:lnTo>
                  <a:pt x="245971" y="78186"/>
                </a:lnTo>
                <a:lnTo>
                  <a:pt x="218536" y="37495"/>
                </a:lnTo>
                <a:lnTo>
                  <a:pt x="177845" y="10060"/>
                </a:lnTo>
                <a:lnTo>
                  <a:pt x="128015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840168" y="5294376"/>
            <a:ext cx="149161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indent="-289560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5454"/>
              <a:buFont typeface="Segoe UI Symbol"/>
              <a:buChar char="✓"/>
              <a:tabLst>
                <a:tab pos="302260" algn="l"/>
              </a:tabLst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100</a:t>
            </a:r>
            <a:r>
              <a:rPr dirty="0" sz="1100" spc="-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active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campuses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368698" y="5271515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39" h="256539">
                <a:moveTo>
                  <a:pt x="128015" y="0"/>
                </a:moveTo>
                <a:lnTo>
                  <a:pt x="78186" y="10060"/>
                </a:lnTo>
                <a:lnTo>
                  <a:pt x="37494" y="37495"/>
                </a:lnTo>
                <a:lnTo>
                  <a:pt x="10060" y="78186"/>
                </a:lnTo>
                <a:lnTo>
                  <a:pt x="0" y="128016"/>
                </a:lnTo>
                <a:lnTo>
                  <a:pt x="10060" y="177845"/>
                </a:lnTo>
                <a:lnTo>
                  <a:pt x="37494" y="218536"/>
                </a:lnTo>
                <a:lnTo>
                  <a:pt x="78186" y="245971"/>
                </a:lnTo>
                <a:lnTo>
                  <a:pt x="128015" y="256032"/>
                </a:lnTo>
                <a:lnTo>
                  <a:pt x="177845" y="245971"/>
                </a:lnTo>
                <a:lnTo>
                  <a:pt x="218536" y="218536"/>
                </a:lnTo>
                <a:lnTo>
                  <a:pt x="245971" y="177845"/>
                </a:lnTo>
                <a:lnTo>
                  <a:pt x="256031" y="128016"/>
                </a:lnTo>
                <a:lnTo>
                  <a:pt x="245971" y="78186"/>
                </a:lnTo>
                <a:lnTo>
                  <a:pt x="218536" y="37495"/>
                </a:lnTo>
                <a:lnTo>
                  <a:pt x="177845" y="10060"/>
                </a:lnTo>
                <a:lnTo>
                  <a:pt x="128015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4431625" y="5294376"/>
            <a:ext cx="139954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indent="-289560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5454"/>
              <a:buFont typeface="Segoe UI Symbol"/>
              <a:buChar char="✓"/>
              <a:tabLst>
                <a:tab pos="302260" algn="l"/>
              </a:tabLst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500K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verified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users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7960156" y="5271515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6" y="0"/>
                </a:moveTo>
                <a:lnTo>
                  <a:pt x="78186" y="10060"/>
                </a:lnTo>
                <a:lnTo>
                  <a:pt x="37495" y="37495"/>
                </a:lnTo>
                <a:lnTo>
                  <a:pt x="10060" y="78186"/>
                </a:lnTo>
                <a:lnTo>
                  <a:pt x="0" y="128016"/>
                </a:lnTo>
                <a:lnTo>
                  <a:pt x="10060" y="177845"/>
                </a:lnTo>
                <a:lnTo>
                  <a:pt x="37495" y="218536"/>
                </a:lnTo>
                <a:lnTo>
                  <a:pt x="78186" y="245971"/>
                </a:lnTo>
                <a:lnTo>
                  <a:pt x="128016" y="256032"/>
                </a:lnTo>
                <a:lnTo>
                  <a:pt x="177845" y="245971"/>
                </a:lnTo>
                <a:lnTo>
                  <a:pt x="218536" y="218536"/>
                </a:lnTo>
                <a:lnTo>
                  <a:pt x="245971" y="177845"/>
                </a:lnTo>
                <a:lnTo>
                  <a:pt x="256031" y="128016"/>
                </a:lnTo>
                <a:lnTo>
                  <a:pt x="245971" y="78186"/>
                </a:lnTo>
                <a:lnTo>
                  <a:pt x="218536" y="37495"/>
                </a:lnTo>
                <a:lnTo>
                  <a:pt x="177845" y="10060"/>
                </a:lnTo>
                <a:lnTo>
                  <a:pt x="128016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8023085" y="5294376"/>
            <a:ext cx="119761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indent="-289560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5454"/>
              <a:buFont typeface="Segoe UI Symbol"/>
              <a:buChar char="✓"/>
              <a:tabLst>
                <a:tab pos="302260" algn="l"/>
              </a:tabLst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50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library</a:t>
            </a:r>
            <a:r>
              <a:rPr dirty="0" sz="1100" spc="-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pilots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777240" y="5728715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5" y="0"/>
                </a:moveTo>
                <a:lnTo>
                  <a:pt x="78186" y="10060"/>
                </a:lnTo>
                <a:lnTo>
                  <a:pt x="37495" y="37495"/>
                </a:lnTo>
                <a:lnTo>
                  <a:pt x="10060" y="78186"/>
                </a:lnTo>
                <a:lnTo>
                  <a:pt x="0" y="128015"/>
                </a:lnTo>
                <a:lnTo>
                  <a:pt x="10060" y="177845"/>
                </a:lnTo>
                <a:lnTo>
                  <a:pt x="37495" y="218536"/>
                </a:lnTo>
                <a:lnTo>
                  <a:pt x="78186" y="245971"/>
                </a:lnTo>
                <a:lnTo>
                  <a:pt x="128015" y="256031"/>
                </a:lnTo>
                <a:lnTo>
                  <a:pt x="177845" y="245971"/>
                </a:lnTo>
                <a:lnTo>
                  <a:pt x="218536" y="218536"/>
                </a:lnTo>
                <a:lnTo>
                  <a:pt x="245971" y="177845"/>
                </a:lnTo>
                <a:lnTo>
                  <a:pt x="256031" y="128015"/>
                </a:lnTo>
                <a:lnTo>
                  <a:pt x="245971" y="78186"/>
                </a:lnTo>
                <a:lnTo>
                  <a:pt x="218536" y="37495"/>
                </a:lnTo>
                <a:lnTo>
                  <a:pt x="177845" y="10060"/>
                </a:lnTo>
                <a:lnTo>
                  <a:pt x="128015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840168" y="5751576"/>
            <a:ext cx="158305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indent="-289560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5454"/>
              <a:buFont typeface="Segoe UI Symbol"/>
              <a:buChar char="✓"/>
              <a:tabLst>
                <a:tab pos="302260" algn="l"/>
              </a:tabLst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20</a:t>
            </a:r>
            <a:r>
              <a:rPr dirty="0" sz="1100" spc="2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institution</a:t>
            </a:r>
            <a:r>
              <a:rPr dirty="0" sz="1100" spc="1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partners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4368698" y="5728715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39" h="256539">
                <a:moveTo>
                  <a:pt x="128015" y="0"/>
                </a:moveTo>
                <a:lnTo>
                  <a:pt x="78186" y="10060"/>
                </a:lnTo>
                <a:lnTo>
                  <a:pt x="37494" y="37495"/>
                </a:lnTo>
                <a:lnTo>
                  <a:pt x="10060" y="78186"/>
                </a:lnTo>
                <a:lnTo>
                  <a:pt x="0" y="128015"/>
                </a:lnTo>
                <a:lnTo>
                  <a:pt x="10060" y="177845"/>
                </a:lnTo>
                <a:lnTo>
                  <a:pt x="37494" y="218536"/>
                </a:lnTo>
                <a:lnTo>
                  <a:pt x="78186" y="245971"/>
                </a:lnTo>
                <a:lnTo>
                  <a:pt x="128015" y="256031"/>
                </a:lnTo>
                <a:lnTo>
                  <a:pt x="177845" y="245971"/>
                </a:lnTo>
                <a:lnTo>
                  <a:pt x="218536" y="218536"/>
                </a:lnTo>
                <a:lnTo>
                  <a:pt x="245971" y="177845"/>
                </a:lnTo>
                <a:lnTo>
                  <a:pt x="256031" y="128015"/>
                </a:lnTo>
                <a:lnTo>
                  <a:pt x="245971" y="78186"/>
                </a:lnTo>
                <a:lnTo>
                  <a:pt x="218536" y="37495"/>
                </a:lnTo>
                <a:lnTo>
                  <a:pt x="177845" y="10060"/>
                </a:lnTo>
                <a:lnTo>
                  <a:pt x="128015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4431625" y="5751576"/>
            <a:ext cx="203898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indent="-289560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5454"/>
              <a:buFont typeface="Segoe UI Symbol"/>
              <a:buChar char="✓"/>
              <a:tabLst>
                <a:tab pos="302260" algn="l"/>
              </a:tabLst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Premium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conversion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2A2E31"/>
                </a:solidFill>
                <a:latin typeface="Calibri"/>
                <a:cs typeface="Calibri"/>
              </a:rPr>
              <a:t>validated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7960156" y="5728715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6" y="0"/>
                </a:moveTo>
                <a:lnTo>
                  <a:pt x="78186" y="10060"/>
                </a:lnTo>
                <a:lnTo>
                  <a:pt x="37495" y="37495"/>
                </a:lnTo>
                <a:lnTo>
                  <a:pt x="10060" y="78186"/>
                </a:lnTo>
                <a:lnTo>
                  <a:pt x="0" y="128015"/>
                </a:lnTo>
                <a:lnTo>
                  <a:pt x="10060" y="177845"/>
                </a:lnTo>
                <a:lnTo>
                  <a:pt x="37495" y="218536"/>
                </a:lnTo>
                <a:lnTo>
                  <a:pt x="78186" y="245971"/>
                </a:lnTo>
                <a:lnTo>
                  <a:pt x="128016" y="256031"/>
                </a:lnTo>
                <a:lnTo>
                  <a:pt x="177845" y="245971"/>
                </a:lnTo>
                <a:lnTo>
                  <a:pt x="218536" y="218536"/>
                </a:lnTo>
                <a:lnTo>
                  <a:pt x="245971" y="177845"/>
                </a:lnTo>
                <a:lnTo>
                  <a:pt x="256031" y="128015"/>
                </a:lnTo>
                <a:lnTo>
                  <a:pt x="245971" y="78186"/>
                </a:lnTo>
                <a:lnTo>
                  <a:pt x="218536" y="37495"/>
                </a:lnTo>
                <a:lnTo>
                  <a:pt x="177845" y="10060"/>
                </a:lnTo>
                <a:lnTo>
                  <a:pt x="128016" y="0"/>
                </a:lnTo>
                <a:close/>
              </a:path>
            </a:pathLst>
          </a:custGeom>
          <a:solidFill>
            <a:srgbClr val="1B5E5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8023085" y="5751576"/>
            <a:ext cx="14097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indent="-289560">
              <a:lnSpc>
                <a:spcPct val="100000"/>
              </a:lnSpc>
              <a:spcBef>
                <a:spcPts val="100"/>
              </a:spcBef>
              <a:buClr>
                <a:srgbClr val="FFFFFF"/>
              </a:buClr>
              <a:buSzPct val="95454"/>
              <a:buFont typeface="Segoe UI Symbol"/>
              <a:buChar char="✓"/>
              <a:tabLst>
                <a:tab pos="302260" algn="l"/>
              </a:tabLst>
            </a:pP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Recruiter</a:t>
            </a:r>
            <a:r>
              <a:rPr dirty="0" sz="1100" spc="-40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2A2E31"/>
                </a:solidFill>
                <a:latin typeface="Calibri"/>
                <a:cs typeface="Calibri"/>
              </a:rPr>
              <a:t>pilots</a:t>
            </a:r>
            <a:r>
              <a:rPr dirty="0" sz="1100" spc="-45">
                <a:solidFill>
                  <a:srgbClr val="2A2E31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2A2E31"/>
                </a:solidFill>
                <a:latin typeface="Calibri"/>
                <a:cs typeface="Calibri"/>
              </a:rPr>
              <a:t>live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7" name="object 5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/>
              <a:t>CERTA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/>
              <a:t>Investor</a:t>
            </a:r>
            <a:r>
              <a:rPr dirty="0" spc="-20"/>
              <a:t> </a:t>
            </a:r>
            <a:r>
              <a:rPr dirty="0"/>
              <a:t>Deck</a:t>
            </a:r>
            <a:r>
              <a:rPr dirty="0" spc="175"/>
              <a:t> </a:t>
            </a:r>
            <a:r>
              <a:rPr dirty="0"/>
              <a:t>·</a:t>
            </a:r>
            <a:r>
              <a:rPr dirty="0" spc="170"/>
              <a:t> </a:t>
            </a:r>
            <a:r>
              <a:rPr dirty="0" spc="-10"/>
              <a:t>Confidential</a:t>
            </a:r>
          </a:p>
        </p:txBody>
      </p:sp>
      <p:sp>
        <p:nvSpPr>
          <p:cNvPr id="58" name="object 5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698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55"/>
              </a:spcBef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56" name="object 56"/>
          <p:cNvSpPr txBox="1"/>
          <p:nvPr/>
        </p:nvSpPr>
        <p:spPr>
          <a:xfrm>
            <a:off x="3017050" y="6282944"/>
            <a:ext cx="615823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 i="1">
                <a:solidFill>
                  <a:srgbClr val="0E3A35"/>
                </a:solidFill>
                <a:latin typeface="Cambria"/>
                <a:cs typeface="Cambria"/>
              </a:rPr>
              <a:t>Certa</a:t>
            </a:r>
            <a:r>
              <a:rPr dirty="0" sz="1500" spc="-35" b="1" i="1">
                <a:solidFill>
                  <a:srgbClr val="0E3A35"/>
                </a:solidFill>
                <a:latin typeface="Cambria"/>
                <a:cs typeface="Cambria"/>
              </a:rPr>
              <a:t> </a:t>
            </a:r>
            <a:r>
              <a:rPr dirty="0" sz="1500" b="1" i="1">
                <a:solidFill>
                  <a:srgbClr val="0E3A35"/>
                </a:solidFill>
                <a:latin typeface="Cambria"/>
                <a:cs typeface="Cambria"/>
              </a:rPr>
              <a:t>turns</a:t>
            </a:r>
            <a:r>
              <a:rPr dirty="0" sz="1500" spc="-25" b="1" i="1">
                <a:solidFill>
                  <a:srgbClr val="0E3A35"/>
                </a:solidFill>
                <a:latin typeface="Cambria"/>
                <a:cs typeface="Cambria"/>
              </a:rPr>
              <a:t> </a:t>
            </a:r>
            <a:r>
              <a:rPr dirty="0" sz="1500" b="1" i="1">
                <a:solidFill>
                  <a:srgbClr val="0E3A35"/>
                </a:solidFill>
                <a:latin typeface="Cambria"/>
                <a:cs typeface="Cambria"/>
              </a:rPr>
              <a:t>learning</a:t>
            </a:r>
            <a:r>
              <a:rPr dirty="0" sz="1500" spc="-25" b="1" i="1">
                <a:solidFill>
                  <a:srgbClr val="0E3A35"/>
                </a:solidFill>
                <a:latin typeface="Cambria"/>
                <a:cs typeface="Cambria"/>
              </a:rPr>
              <a:t> </a:t>
            </a:r>
            <a:r>
              <a:rPr dirty="0" sz="1500" b="1" i="1">
                <a:solidFill>
                  <a:srgbClr val="0E3A35"/>
                </a:solidFill>
                <a:latin typeface="Cambria"/>
                <a:cs typeface="Cambria"/>
              </a:rPr>
              <a:t>into</a:t>
            </a:r>
            <a:r>
              <a:rPr dirty="0" sz="1500" spc="-20" b="1" i="1">
                <a:solidFill>
                  <a:srgbClr val="0E3A35"/>
                </a:solidFill>
                <a:latin typeface="Cambria"/>
                <a:cs typeface="Cambria"/>
              </a:rPr>
              <a:t> </a:t>
            </a:r>
            <a:r>
              <a:rPr dirty="0" sz="1500" spc="-10" b="1" i="1">
                <a:solidFill>
                  <a:srgbClr val="0E3A35"/>
                </a:solidFill>
                <a:latin typeface="Cambria"/>
                <a:cs typeface="Cambria"/>
              </a:rPr>
              <a:t>reputation</a:t>
            </a:r>
            <a:r>
              <a:rPr dirty="0" sz="1500" spc="-25" b="1" i="1">
                <a:solidFill>
                  <a:srgbClr val="0E3A35"/>
                </a:solidFill>
                <a:latin typeface="Cambria"/>
                <a:cs typeface="Cambria"/>
              </a:rPr>
              <a:t> </a:t>
            </a:r>
            <a:r>
              <a:rPr dirty="0" sz="1500" b="1" i="1">
                <a:solidFill>
                  <a:srgbClr val="0E3A35"/>
                </a:solidFill>
                <a:latin typeface="Cambria"/>
                <a:cs typeface="Cambria"/>
              </a:rPr>
              <a:t>—</a:t>
            </a:r>
            <a:r>
              <a:rPr dirty="0" sz="1500" spc="-30" b="1" i="1">
                <a:solidFill>
                  <a:srgbClr val="0E3A35"/>
                </a:solidFill>
                <a:latin typeface="Cambria"/>
                <a:cs typeface="Cambria"/>
              </a:rPr>
              <a:t> </a:t>
            </a:r>
            <a:r>
              <a:rPr dirty="0" sz="1500" b="1" i="1">
                <a:solidFill>
                  <a:srgbClr val="0E3A35"/>
                </a:solidFill>
                <a:latin typeface="Cambria"/>
                <a:cs typeface="Cambria"/>
              </a:rPr>
              <a:t>and</a:t>
            </a:r>
            <a:r>
              <a:rPr dirty="0" sz="1500" spc="-25" b="1" i="1">
                <a:solidFill>
                  <a:srgbClr val="0E3A35"/>
                </a:solidFill>
                <a:latin typeface="Cambria"/>
                <a:cs typeface="Cambria"/>
              </a:rPr>
              <a:t> </a:t>
            </a:r>
            <a:r>
              <a:rPr dirty="0" sz="1500" spc="-10" b="1" i="1">
                <a:solidFill>
                  <a:srgbClr val="0E3A35"/>
                </a:solidFill>
                <a:latin typeface="Cambria"/>
                <a:cs typeface="Cambria"/>
              </a:rPr>
              <a:t>reputation</a:t>
            </a:r>
            <a:r>
              <a:rPr dirty="0" sz="1500" spc="-25" b="1" i="1">
                <a:solidFill>
                  <a:srgbClr val="0E3A35"/>
                </a:solidFill>
                <a:latin typeface="Cambria"/>
                <a:cs typeface="Cambria"/>
              </a:rPr>
              <a:t> </a:t>
            </a:r>
            <a:r>
              <a:rPr dirty="0" sz="1500" b="1" i="1">
                <a:solidFill>
                  <a:srgbClr val="0E3A35"/>
                </a:solidFill>
                <a:latin typeface="Cambria"/>
                <a:cs typeface="Cambria"/>
              </a:rPr>
              <a:t>into</a:t>
            </a:r>
            <a:r>
              <a:rPr dirty="0" sz="1500" spc="-25" b="1" i="1">
                <a:solidFill>
                  <a:srgbClr val="0E3A35"/>
                </a:solidFill>
                <a:latin typeface="Cambria"/>
                <a:cs typeface="Cambria"/>
              </a:rPr>
              <a:t> </a:t>
            </a:r>
            <a:r>
              <a:rPr dirty="0" sz="1500" spc="-10" b="1" i="1">
                <a:solidFill>
                  <a:srgbClr val="0E3A35"/>
                </a:solidFill>
                <a:latin typeface="Cambria"/>
                <a:cs typeface="Cambria"/>
              </a:rPr>
              <a:t>opportunity.</a:t>
            </a:r>
            <a:endParaRPr sz="1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2026-10-07T08:29:54Z</dcterms:created>
  <dcterms:modified xsi:type="dcterms:W3CDTF">2026-10-07T08:29:54Z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2026-07-18T00:00:00Z</vt:filetime>
  </property>
  <property fmtid="{D5CDD505-2E9C-101B-9397-08002B2CF9AE}" pid="3" name="LastSaved">
    <vt:filetime>2026-10-07T00:00:00Z</vt:filetime>
  </property>
  <property fmtid="{D5CDD505-2E9C-101B-9397-08002B2CF9AE}" pid="4" name="Producer">
    <vt:lpwstr>macOS Version 15.5 (Build 24F74) Quartz PDFContext</vt:lpwstr>
  </property>
</Properties>
</file>