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C181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1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B5B4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C181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1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B5B4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C181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18819" y="1097360"/>
            <a:ext cx="3494404" cy="3014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2C181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16500" y="1193901"/>
            <a:ext cx="3256279" cy="3155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D737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B5B4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C181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B5B4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B5B4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BF7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483867"/>
            <a:ext cx="6985000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C1810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44287" y="2046574"/>
            <a:ext cx="5455424" cy="2371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1">
                <a:solidFill>
                  <a:srgbClr val="CCCCC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15717" y="4873809"/>
            <a:ext cx="205104" cy="167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6B5B4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6" Type="http://schemas.openxmlformats.org/officeDocument/2006/relationships/image" Target="../media/image1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63769" y="1121178"/>
            <a:ext cx="2616835" cy="673735"/>
          </a:xfrm>
          <a:prstGeom prst="rect"/>
        </p:spPr>
        <p:txBody>
          <a:bodyPr wrap="square" lIns="0" tIns="1028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dirty="0" sz="1800">
                <a:solidFill>
                  <a:srgbClr val="C17817"/>
                </a:solidFill>
                <a:latin typeface="Arial"/>
                <a:cs typeface="Arial"/>
              </a:rPr>
              <a:t>SSU</a:t>
            </a:r>
            <a:r>
              <a:rPr dirty="0" sz="1800" spc="-5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C17817"/>
                </a:solidFill>
                <a:latin typeface="Arial"/>
                <a:cs typeface="Arial"/>
              </a:rPr>
              <a:t>&amp;</a:t>
            </a:r>
            <a:r>
              <a:rPr dirty="0" sz="1800" spc="-5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C17817"/>
                </a:solidFill>
                <a:latin typeface="Arial"/>
                <a:cs typeface="Arial"/>
              </a:rPr>
              <a:t>MOONPRENEUR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dirty="0" sz="1400" spc="-10" b="0">
                <a:solidFill>
                  <a:srgbClr val="6B5B4F"/>
                </a:solidFill>
                <a:latin typeface="Arial"/>
                <a:cs typeface="Arial"/>
              </a:rPr>
              <a:t>PRESENTS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0887" y="1770438"/>
            <a:ext cx="4802505" cy="1432560"/>
          </a:xfrm>
          <a:prstGeom prst="rect">
            <a:avLst/>
          </a:prstGeom>
        </p:spPr>
        <p:txBody>
          <a:bodyPr wrap="square" lIns="0" tIns="3041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395"/>
              </a:spcBef>
            </a:pPr>
            <a:r>
              <a:rPr dirty="0" sz="4800" spc="-10" b="1">
                <a:solidFill>
                  <a:srgbClr val="2C1810"/>
                </a:solidFill>
                <a:latin typeface="Georgia"/>
                <a:cs typeface="Georgia"/>
              </a:rPr>
              <a:t>BrewNest</a:t>
            </a:r>
            <a:endParaRPr sz="48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dirty="0" sz="1800" i="1">
                <a:solidFill>
                  <a:srgbClr val="5D4037"/>
                </a:solidFill>
                <a:latin typeface="Arial"/>
                <a:cs typeface="Arial"/>
              </a:rPr>
              <a:t>Where</a:t>
            </a:r>
            <a:r>
              <a:rPr dirty="0" sz="1800" spc="-25" i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800" i="1">
                <a:solidFill>
                  <a:srgbClr val="5D4037"/>
                </a:solidFill>
                <a:latin typeface="Arial"/>
                <a:cs typeface="Arial"/>
              </a:rPr>
              <a:t>Coffee</a:t>
            </a:r>
            <a:r>
              <a:rPr dirty="0" sz="1800" spc="-20" i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800" i="1">
                <a:solidFill>
                  <a:srgbClr val="5D4037"/>
                </a:solidFill>
                <a:latin typeface="Arial"/>
                <a:cs typeface="Arial"/>
              </a:rPr>
              <a:t>Meets</a:t>
            </a:r>
            <a:r>
              <a:rPr dirty="0" sz="1800" spc="-25" i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800" i="1">
                <a:solidFill>
                  <a:srgbClr val="5D4037"/>
                </a:solidFill>
                <a:latin typeface="Arial"/>
                <a:cs typeface="Arial"/>
              </a:rPr>
              <a:t>Community</a:t>
            </a:r>
            <a:r>
              <a:rPr dirty="0" sz="1800" spc="-25" i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800" i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800" spc="-25" i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800" spc="-10" i="1">
                <a:solidFill>
                  <a:srgbClr val="5D4037"/>
                </a:solidFill>
                <a:latin typeface="Arial"/>
                <a:cs typeface="Arial"/>
              </a:rPr>
              <a:t>Productivity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3383279"/>
            <a:ext cx="2743200" cy="45720"/>
          </a:xfrm>
          <a:custGeom>
            <a:avLst/>
            <a:gdLst/>
            <a:ahLst/>
            <a:cxnLst/>
            <a:rect l="l" t="t" r="r" b="b"/>
            <a:pathLst>
              <a:path w="2743200" h="45720">
                <a:moveTo>
                  <a:pt x="2743200" y="0"/>
                </a:moveTo>
                <a:lnTo>
                  <a:pt x="0" y="0"/>
                </a:lnTo>
                <a:lnTo>
                  <a:pt x="0" y="45720"/>
                </a:lnTo>
                <a:lnTo>
                  <a:pt x="2743200" y="45720"/>
                </a:lnTo>
                <a:lnTo>
                  <a:pt x="2743200" y="0"/>
                </a:lnTo>
                <a:close/>
              </a:path>
            </a:pathLst>
          </a:custGeom>
          <a:solidFill>
            <a:srgbClr val="C178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495326" y="3688133"/>
            <a:ext cx="4153535" cy="850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400" spc="-10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6B5B4F"/>
                </a:solidFill>
                <a:latin typeface="Arial"/>
                <a:cs typeface="Arial"/>
              </a:rPr>
              <a:t>Tech-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Enabled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Hybrid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Café for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Next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Generation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99060">
              <a:lnSpc>
                <a:spcPct val="100000"/>
              </a:lnSpc>
            </a:pPr>
            <a:r>
              <a:rPr dirty="0" sz="1300" b="1">
                <a:solidFill>
                  <a:srgbClr val="5D4037"/>
                </a:solidFill>
                <a:latin typeface="Arial"/>
                <a:cs typeface="Arial"/>
              </a:rPr>
              <a:t>Founder:</a:t>
            </a:r>
            <a:r>
              <a:rPr dirty="0" sz="1300" spc="-3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5D4037"/>
                </a:solidFill>
                <a:latin typeface="Arial"/>
                <a:cs typeface="Arial"/>
              </a:rPr>
              <a:t>Swarnamayee</a:t>
            </a:r>
            <a:r>
              <a:rPr dirty="0" sz="1300" spc="-2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5D4037"/>
                </a:solidFill>
                <a:latin typeface="Arial"/>
                <a:cs typeface="Arial"/>
              </a:rPr>
              <a:t>Nayak</a:t>
            </a:r>
            <a:r>
              <a:rPr dirty="0" sz="1300" spc="32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5D4037"/>
                </a:solidFill>
                <a:latin typeface="Arial"/>
                <a:cs typeface="Arial"/>
              </a:rPr>
              <a:t>|</a:t>
            </a:r>
            <a:r>
              <a:rPr dirty="0" sz="1300" spc="3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5D4037"/>
                </a:solidFill>
                <a:latin typeface="Arial"/>
                <a:cs typeface="Arial"/>
              </a:rPr>
              <a:t>Sri</a:t>
            </a:r>
            <a:r>
              <a:rPr dirty="0" sz="1300" spc="-25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5D4037"/>
                </a:solidFill>
                <a:latin typeface="Arial"/>
                <a:cs typeface="Arial"/>
              </a:rPr>
              <a:t>Sri</a:t>
            </a:r>
            <a:r>
              <a:rPr dirty="0" sz="1300" spc="-3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5D4037"/>
                </a:solidFill>
                <a:latin typeface="Arial"/>
                <a:cs typeface="Arial"/>
              </a:rPr>
              <a:t>University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7323" y="0"/>
            <a:ext cx="2936676" cy="4496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81" y="24402"/>
            <a:ext cx="571067" cy="5710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Agenda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97419" y="1055460"/>
            <a:ext cx="4124960" cy="878840"/>
            <a:chOff x="397419" y="1055460"/>
            <a:chExt cx="4124960" cy="8788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419" y="1055460"/>
              <a:ext cx="4124960" cy="8788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7200" y="1097280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60" h="777239">
                  <a:moveTo>
                    <a:pt x="3950205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40"/>
                  </a:lnTo>
                  <a:lnTo>
                    <a:pt x="3950205" y="777240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3"/>
                  </a:lnTo>
                  <a:lnTo>
                    <a:pt x="4017611" y="44678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27380" y="131184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01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58900" y="1193608"/>
            <a:ext cx="1873250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Company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400" spc="-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Founders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are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7419" y="1924140"/>
            <a:ext cx="4124960" cy="878840"/>
            <a:chOff x="397419" y="1924140"/>
            <a:chExt cx="4124960" cy="87884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419" y="1924140"/>
              <a:ext cx="4124960" cy="878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57200" y="1965959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60" h="777239">
                  <a:moveTo>
                    <a:pt x="3950205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39"/>
                  </a:lnTo>
                  <a:lnTo>
                    <a:pt x="3950205" y="777239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3"/>
                  </a:lnTo>
                  <a:lnTo>
                    <a:pt x="4017611" y="44678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627380" y="218052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58900" y="2062288"/>
            <a:ext cx="1645920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Problem</a:t>
            </a:r>
            <a:r>
              <a:rPr dirty="0" sz="1400" spc="-4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Statement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gap we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solve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7419" y="2792820"/>
            <a:ext cx="4124960" cy="878840"/>
            <a:chOff x="397419" y="2792820"/>
            <a:chExt cx="4124960" cy="87884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419" y="2792820"/>
              <a:ext cx="4124960" cy="8788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7200" y="2834640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60" h="777239">
                  <a:moveTo>
                    <a:pt x="3950205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40"/>
                  </a:lnTo>
                  <a:lnTo>
                    <a:pt x="3950205" y="777240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3"/>
                  </a:lnTo>
                  <a:lnTo>
                    <a:pt x="4017611" y="44678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27380" y="304920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03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58900" y="2930967"/>
            <a:ext cx="1504950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Solution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4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Vision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What</a:t>
            </a:r>
            <a:r>
              <a:rPr dirty="0" sz="12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BrewNest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offers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97419" y="3661500"/>
            <a:ext cx="4124960" cy="878840"/>
            <a:chOff x="397419" y="3661500"/>
            <a:chExt cx="4124960" cy="87884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419" y="3661500"/>
              <a:ext cx="4124960" cy="87884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57200" y="3703319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60" h="777239">
                  <a:moveTo>
                    <a:pt x="3950205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9"/>
                  </a:lnTo>
                  <a:lnTo>
                    <a:pt x="0" y="73154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40"/>
                  </a:lnTo>
                  <a:lnTo>
                    <a:pt x="3950205" y="777240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4"/>
                  </a:lnTo>
                  <a:lnTo>
                    <a:pt x="4017611" y="44679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27380" y="391788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04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58900" y="3799647"/>
            <a:ext cx="1665605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Market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Opportunity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TAM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•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SAM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•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SOM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95099" y="1055460"/>
            <a:ext cx="4124960" cy="878840"/>
            <a:chOff x="4695099" y="1055460"/>
            <a:chExt cx="4124960" cy="87884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1055460"/>
              <a:ext cx="4124959" cy="87883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754880" y="1097280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59" h="777239">
                  <a:moveTo>
                    <a:pt x="3950205" y="0"/>
                  </a:moveTo>
                  <a:lnTo>
                    <a:pt x="73153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8" y="771491"/>
                  </a:lnTo>
                  <a:lnTo>
                    <a:pt x="73153" y="777240"/>
                  </a:lnTo>
                  <a:lnTo>
                    <a:pt x="3950205" y="777240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3"/>
                  </a:lnTo>
                  <a:lnTo>
                    <a:pt x="4017611" y="44678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4925059" y="131184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05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56579" y="1193608"/>
            <a:ext cx="2494915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Competition</a:t>
            </a:r>
            <a:r>
              <a:rPr dirty="0" sz="14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Differentiation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win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695099" y="1924140"/>
            <a:ext cx="4124960" cy="878840"/>
            <a:chOff x="4695099" y="1924140"/>
            <a:chExt cx="4124960" cy="87884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1924140"/>
              <a:ext cx="4124959" cy="87884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754880" y="1965959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59" h="777239">
                  <a:moveTo>
                    <a:pt x="3950205" y="0"/>
                  </a:moveTo>
                  <a:lnTo>
                    <a:pt x="73153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8" y="771491"/>
                  </a:lnTo>
                  <a:lnTo>
                    <a:pt x="73153" y="777239"/>
                  </a:lnTo>
                  <a:lnTo>
                    <a:pt x="3950205" y="777239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3"/>
                  </a:lnTo>
                  <a:lnTo>
                    <a:pt x="4017611" y="44678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4925059" y="218052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06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656579" y="2062288"/>
            <a:ext cx="2347595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Business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4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Revenue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Model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How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make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money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695099" y="2792820"/>
            <a:ext cx="4124960" cy="878840"/>
            <a:chOff x="4695099" y="2792820"/>
            <a:chExt cx="4124960" cy="878840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2792820"/>
              <a:ext cx="4124959" cy="87883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754880" y="2834640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59" h="777239">
                  <a:moveTo>
                    <a:pt x="3950205" y="0"/>
                  </a:moveTo>
                  <a:lnTo>
                    <a:pt x="73153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8" y="771491"/>
                  </a:lnTo>
                  <a:lnTo>
                    <a:pt x="73153" y="777240"/>
                  </a:lnTo>
                  <a:lnTo>
                    <a:pt x="3950205" y="777240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3"/>
                  </a:lnTo>
                  <a:lnTo>
                    <a:pt x="4017611" y="44678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4925059" y="304920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07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56579" y="2930967"/>
            <a:ext cx="1557020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Product</a:t>
            </a:r>
            <a:r>
              <a:rPr dirty="0" sz="14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Roadmap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From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idea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scale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695099" y="3661500"/>
            <a:ext cx="4124960" cy="878840"/>
            <a:chOff x="4695099" y="3661500"/>
            <a:chExt cx="4124960" cy="878840"/>
          </a:xfrm>
        </p:grpSpPr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3661500"/>
              <a:ext cx="4124959" cy="87884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754880" y="3703319"/>
              <a:ext cx="4023360" cy="777240"/>
            </a:xfrm>
            <a:custGeom>
              <a:avLst/>
              <a:gdLst/>
              <a:ahLst/>
              <a:cxnLst/>
              <a:rect l="l" t="t" r="r" b="b"/>
              <a:pathLst>
                <a:path w="4023359" h="777239">
                  <a:moveTo>
                    <a:pt x="3950205" y="0"/>
                  </a:moveTo>
                  <a:lnTo>
                    <a:pt x="73153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9"/>
                  </a:lnTo>
                  <a:lnTo>
                    <a:pt x="0" y="73154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8" y="771491"/>
                  </a:lnTo>
                  <a:lnTo>
                    <a:pt x="73153" y="777240"/>
                  </a:lnTo>
                  <a:lnTo>
                    <a:pt x="3950205" y="777240"/>
                  </a:lnTo>
                  <a:lnTo>
                    <a:pt x="3978680" y="771491"/>
                  </a:lnTo>
                  <a:lnTo>
                    <a:pt x="4001933" y="755813"/>
                  </a:lnTo>
                  <a:lnTo>
                    <a:pt x="4017611" y="732561"/>
                  </a:lnTo>
                  <a:lnTo>
                    <a:pt x="4023360" y="704086"/>
                  </a:lnTo>
                  <a:lnTo>
                    <a:pt x="4023360" y="73154"/>
                  </a:lnTo>
                  <a:lnTo>
                    <a:pt x="4017611" y="44679"/>
                  </a:lnTo>
                  <a:lnTo>
                    <a:pt x="4001933" y="21426"/>
                  </a:lnTo>
                  <a:lnTo>
                    <a:pt x="3978680" y="5748"/>
                  </a:lnTo>
                  <a:lnTo>
                    <a:pt x="39502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4925059" y="3917881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08</a:t>
            </a:r>
            <a:endParaRPr sz="2000">
              <a:latin typeface="Arial"/>
              <a:cs typeface="Arial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4" name="object 44"/>
          <p:cNvSpPr txBox="1"/>
          <p:nvPr/>
        </p:nvSpPr>
        <p:spPr>
          <a:xfrm>
            <a:off x="5656579" y="3799647"/>
            <a:ext cx="1810385" cy="554355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Go-to-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Market</a:t>
            </a:r>
            <a:r>
              <a:rPr dirty="0" sz="1400" spc="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400" spc="1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Team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Execution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plan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Company</a:t>
            </a:r>
            <a:r>
              <a:rPr dirty="0" spc="-45"/>
              <a:t> </a:t>
            </a:r>
            <a:r>
              <a:rPr dirty="0"/>
              <a:t>&amp;</a:t>
            </a:r>
            <a:r>
              <a:rPr dirty="0" spc="-40"/>
              <a:t> </a:t>
            </a:r>
            <a:r>
              <a:rPr dirty="0" spc="-10"/>
              <a:t>Founders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71599" y="993320"/>
            <a:ext cx="4267200" cy="3718560"/>
            <a:chOff x="271599" y="993320"/>
            <a:chExt cx="4267200" cy="37185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599" y="993320"/>
              <a:ext cx="4267200" cy="3718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51560"/>
              <a:ext cx="4114800" cy="3566160"/>
            </a:xfrm>
            <a:custGeom>
              <a:avLst/>
              <a:gdLst/>
              <a:ahLst/>
              <a:cxnLst/>
              <a:rect l="l" t="t" r="r" b="b"/>
              <a:pathLst>
                <a:path w="4114800" h="3566160">
                  <a:moveTo>
                    <a:pt x="4023363" y="0"/>
                  </a:moveTo>
                  <a:lnTo>
                    <a:pt x="91436" y="0"/>
                  </a:lnTo>
                  <a:lnTo>
                    <a:pt x="55845" y="7185"/>
                  </a:lnTo>
                  <a:lnTo>
                    <a:pt x="26781" y="26780"/>
                  </a:lnTo>
                  <a:lnTo>
                    <a:pt x="7185" y="55845"/>
                  </a:lnTo>
                  <a:lnTo>
                    <a:pt x="0" y="91436"/>
                  </a:lnTo>
                  <a:lnTo>
                    <a:pt x="0" y="3474723"/>
                  </a:lnTo>
                  <a:lnTo>
                    <a:pt x="7185" y="3510314"/>
                  </a:lnTo>
                  <a:lnTo>
                    <a:pt x="26781" y="3539378"/>
                  </a:lnTo>
                  <a:lnTo>
                    <a:pt x="55845" y="3558974"/>
                  </a:lnTo>
                  <a:lnTo>
                    <a:pt x="91436" y="3566159"/>
                  </a:lnTo>
                  <a:lnTo>
                    <a:pt x="4023363" y="3566159"/>
                  </a:lnTo>
                  <a:lnTo>
                    <a:pt x="4058954" y="3558974"/>
                  </a:lnTo>
                  <a:lnTo>
                    <a:pt x="4088019" y="3539378"/>
                  </a:lnTo>
                  <a:lnTo>
                    <a:pt x="4107614" y="3510314"/>
                  </a:lnTo>
                  <a:lnTo>
                    <a:pt x="4114800" y="3474723"/>
                  </a:lnTo>
                  <a:lnTo>
                    <a:pt x="4114800" y="91436"/>
                  </a:lnTo>
                  <a:lnTo>
                    <a:pt x="4107614" y="55845"/>
                  </a:lnTo>
                  <a:lnTo>
                    <a:pt x="4088019" y="26780"/>
                  </a:lnTo>
                  <a:lnTo>
                    <a:pt x="4058954" y="7185"/>
                  </a:lnTo>
                  <a:lnTo>
                    <a:pt x="40233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5759" y="1051560"/>
              <a:ext cx="109855" cy="3566160"/>
            </a:xfrm>
            <a:custGeom>
              <a:avLst/>
              <a:gdLst/>
              <a:ahLst/>
              <a:cxnLst/>
              <a:rect l="l" t="t" r="r" b="b"/>
              <a:pathLst>
                <a:path w="109854" h="3566160">
                  <a:moveTo>
                    <a:pt x="109727" y="0"/>
                  </a:moveTo>
                  <a:lnTo>
                    <a:pt x="0" y="0"/>
                  </a:lnTo>
                  <a:lnTo>
                    <a:pt x="0" y="3566158"/>
                  </a:lnTo>
                  <a:lnTo>
                    <a:pt x="109727" y="3566158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7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dirty="0" spc="-10"/>
              <a:t>BrewNest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200" b="0">
                <a:solidFill>
                  <a:srgbClr val="C17817"/>
                </a:solidFill>
                <a:latin typeface="Arial"/>
                <a:cs typeface="Arial"/>
              </a:rPr>
              <a:t>Hybrid</a:t>
            </a:r>
            <a:r>
              <a:rPr dirty="0" sz="1200" spc="-5" b="0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C17817"/>
                </a:solidFill>
                <a:latin typeface="Arial"/>
                <a:cs typeface="Arial"/>
              </a:rPr>
              <a:t>Café</a:t>
            </a:r>
            <a:r>
              <a:rPr dirty="0" sz="1200" spc="-5" b="0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C17817"/>
                </a:solidFill>
                <a:latin typeface="Arial"/>
                <a:cs typeface="Arial"/>
              </a:rPr>
              <a:t>•</a:t>
            </a:r>
            <a:r>
              <a:rPr dirty="0" sz="1200" spc="-5" b="0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C17817"/>
                </a:solidFill>
                <a:latin typeface="Arial"/>
                <a:cs typeface="Arial"/>
              </a:rPr>
              <a:t>Co-</a:t>
            </a:r>
            <a:r>
              <a:rPr dirty="0" sz="1200" b="0">
                <a:solidFill>
                  <a:srgbClr val="C17817"/>
                </a:solidFill>
                <a:latin typeface="Arial"/>
                <a:cs typeface="Arial"/>
              </a:rPr>
              <a:t>working •</a:t>
            </a:r>
            <a:r>
              <a:rPr dirty="0" sz="1200" spc="-5" b="0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C17817"/>
                </a:solidFill>
                <a:latin typeface="Arial"/>
                <a:cs typeface="Arial"/>
              </a:rPr>
              <a:t>Community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75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</a:pP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BrewNest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300" spc="-2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300" spc="-2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next-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generation</a:t>
            </a:r>
            <a:r>
              <a:rPr dirty="0" sz="1300" spc="-3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300" spc="-2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designed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5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students,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freelancers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young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professionals.</a:t>
            </a:r>
            <a:r>
              <a:rPr dirty="0" sz="1300" spc="-5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We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blend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specialty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coffee,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focused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work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spaces,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membership-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driven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experience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—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all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powered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 b="0">
                <a:solidFill>
                  <a:srgbClr val="6B5B4F"/>
                </a:solidFill>
                <a:latin typeface="Arial"/>
                <a:cs typeface="Arial"/>
              </a:rPr>
              <a:t>by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300" spc="-3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simple</a:t>
            </a:r>
            <a:r>
              <a:rPr dirty="0" sz="1300" spc="-2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mobile</a:t>
            </a:r>
            <a:r>
              <a:rPr dirty="0" sz="1300" spc="-3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 b="0">
                <a:solidFill>
                  <a:srgbClr val="6B5B4F"/>
                </a:solidFill>
                <a:latin typeface="Arial"/>
                <a:cs typeface="Arial"/>
              </a:rPr>
              <a:t>app.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-10">
                <a:solidFill>
                  <a:srgbClr val="5D4037"/>
                </a:solidFill>
                <a:latin typeface="Arial"/>
                <a:cs typeface="Arial"/>
              </a:rPr>
              <a:t>Tagline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dirty="0" sz="1400" b="0" i="1">
                <a:latin typeface="Georgia"/>
                <a:cs typeface="Georgia"/>
              </a:rPr>
              <a:t>"Fuel</a:t>
            </a:r>
            <a:r>
              <a:rPr dirty="0" sz="1400" spc="-15" b="0" i="1">
                <a:latin typeface="Georgia"/>
                <a:cs typeface="Georgia"/>
              </a:rPr>
              <a:t> </a:t>
            </a:r>
            <a:r>
              <a:rPr dirty="0" sz="1400" b="0" i="1">
                <a:latin typeface="Georgia"/>
                <a:cs typeface="Georgia"/>
              </a:rPr>
              <a:t>Focus.</a:t>
            </a:r>
            <a:r>
              <a:rPr dirty="0" sz="1400" spc="-10" b="0" i="1">
                <a:latin typeface="Georgia"/>
                <a:cs typeface="Georgia"/>
              </a:rPr>
              <a:t> </a:t>
            </a:r>
            <a:r>
              <a:rPr dirty="0" sz="1400" b="0" i="1">
                <a:latin typeface="Georgia"/>
                <a:cs typeface="Georgia"/>
              </a:rPr>
              <a:t>Build</a:t>
            </a:r>
            <a:r>
              <a:rPr dirty="0" sz="1400" spc="-10" b="0" i="1">
                <a:latin typeface="Georgia"/>
                <a:cs typeface="Georgia"/>
              </a:rPr>
              <a:t> Community."</a:t>
            </a:r>
            <a:endParaRPr sz="1400">
              <a:latin typeface="Georgia"/>
              <a:cs typeface="Georgi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14999" y="993320"/>
            <a:ext cx="4175760" cy="3718560"/>
            <a:chOff x="4614999" y="993320"/>
            <a:chExt cx="4175760" cy="371856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4999" y="993320"/>
              <a:ext cx="4175759" cy="37185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09160" y="1051560"/>
              <a:ext cx="4023360" cy="3566160"/>
            </a:xfrm>
            <a:custGeom>
              <a:avLst/>
              <a:gdLst/>
              <a:ahLst/>
              <a:cxnLst/>
              <a:rect l="l" t="t" r="r" b="b"/>
              <a:pathLst>
                <a:path w="4023359" h="3566160">
                  <a:moveTo>
                    <a:pt x="3931923" y="0"/>
                  </a:moveTo>
                  <a:lnTo>
                    <a:pt x="91436" y="0"/>
                  </a:lnTo>
                  <a:lnTo>
                    <a:pt x="55845" y="7185"/>
                  </a:lnTo>
                  <a:lnTo>
                    <a:pt x="26780" y="26780"/>
                  </a:lnTo>
                  <a:lnTo>
                    <a:pt x="7185" y="55845"/>
                  </a:lnTo>
                  <a:lnTo>
                    <a:pt x="0" y="91436"/>
                  </a:lnTo>
                  <a:lnTo>
                    <a:pt x="0" y="3474723"/>
                  </a:lnTo>
                  <a:lnTo>
                    <a:pt x="7185" y="3510314"/>
                  </a:lnTo>
                  <a:lnTo>
                    <a:pt x="26780" y="3539378"/>
                  </a:lnTo>
                  <a:lnTo>
                    <a:pt x="55845" y="3558974"/>
                  </a:lnTo>
                  <a:lnTo>
                    <a:pt x="91436" y="3566159"/>
                  </a:lnTo>
                  <a:lnTo>
                    <a:pt x="3931923" y="3566159"/>
                  </a:lnTo>
                  <a:lnTo>
                    <a:pt x="3967514" y="3558974"/>
                  </a:lnTo>
                  <a:lnTo>
                    <a:pt x="3996579" y="3539378"/>
                  </a:lnTo>
                  <a:lnTo>
                    <a:pt x="4016174" y="3510314"/>
                  </a:lnTo>
                  <a:lnTo>
                    <a:pt x="4023360" y="3474723"/>
                  </a:lnTo>
                  <a:lnTo>
                    <a:pt x="4023360" y="91436"/>
                  </a:lnTo>
                  <a:lnTo>
                    <a:pt x="4016174" y="55845"/>
                  </a:lnTo>
                  <a:lnTo>
                    <a:pt x="3996579" y="26780"/>
                  </a:lnTo>
                  <a:lnTo>
                    <a:pt x="3967514" y="7185"/>
                  </a:lnTo>
                  <a:lnTo>
                    <a:pt x="3931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709160" y="1051560"/>
              <a:ext cx="109855" cy="3566160"/>
            </a:xfrm>
            <a:custGeom>
              <a:avLst/>
              <a:gdLst/>
              <a:ahLst/>
              <a:cxnLst/>
              <a:rect l="l" t="t" r="r" b="b"/>
              <a:pathLst>
                <a:path w="109854" h="3566160">
                  <a:moveTo>
                    <a:pt x="109727" y="0"/>
                  </a:moveTo>
                  <a:lnTo>
                    <a:pt x="0" y="0"/>
                  </a:lnTo>
                  <a:lnTo>
                    <a:pt x="0" y="3566158"/>
                  </a:lnTo>
                  <a:lnTo>
                    <a:pt x="109727" y="3566158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0D737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pc="-10"/>
              <a:t>Founder</a:t>
            </a: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2000">
                <a:solidFill>
                  <a:srgbClr val="2C1810"/>
                </a:solidFill>
                <a:latin typeface="Georgia"/>
                <a:cs typeface="Georgia"/>
              </a:rPr>
              <a:t>Swarnamayee</a:t>
            </a:r>
            <a:r>
              <a:rPr dirty="0" sz="2000" spc="-50">
                <a:solidFill>
                  <a:srgbClr val="2C1810"/>
                </a:solidFill>
                <a:latin typeface="Georgia"/>
                <a:cs typeface="Georgia"/>
              </a:rPr>
              <a:t> </a:t>
            </a:r>
            <a:r>
              <a:rPr dirty="0" sz="2000" spc="-20">
                <a:solidFill>
                  <a:srgbClr val="2C1810"/>
                </a:solidFill>
                <a:latin typeface="Georgia"/>
                <a:cs typeface="Georgia"/>
              </a:rPr>
              <a:t>Nayak</a:t>
            </a:r>
            <a:endParaRPr sz="2000">
              <a:latin typeface="Georgia"/>
              <a:cs typeface="Georgia"/>
            </a:endParaRPr>
          </a:p>
          <a:p>
            <a:pPr marL="12700" marR="1656714">
              <a:lnSpc>
                <a:spcPts val="1500"/>
              </a:lnSpc>
              <a:spcBef>
                <a:spcPts val="1580"/>
              </a:spcBef>
            </a:pP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Entrepreneur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Sri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Sri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 University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3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</a:pP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Passionate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about</a:t>
            </a:r>
            <a:r>
              <a:rPr dirty="0" sz="1300" spc="-5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creating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spaces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 b="0">
                <a:solidFill>
                  <a:srgbClr val="6B5B4F"/>
                </a:solidFill>
                <a:latin typeface="Arial"/>
                <a:cs typeface="Arial"/>
              </a:rPr>
              <a:t>where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learning,</a:t>
            </a:r>
            <a:r>
              <a:rPr dirty="0" sz="1300" spc="-5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creativity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good</a:t>
            </a:r>
            <a:r>
              <a:rPr dirty="0" sz="1300" spc="-4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coffee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 b="0">
                <a:solidFill>
                  <a:srgbClr val="6B5B4F"/>
                </a:solidFill>
                <a:latin typeface="Arial"/>
                <a:cs typeface="Arial"/>
              </a:rPr>
              <a:t>come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together.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BrewNest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was</a:t>
            </a:r>
            <a:r>
              <a:rPr dirty="0" sz="1300" spc="-3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born</a:t>
            </a:r>
            <a:r>
              <a:rPr dirty="0" sz="1300" spc="-3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from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300" spc="-3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 b="0">
                <a:solidFill>
                  <a:srgbClr val="6B5B4F"/>
                </a:solidFill>
                <a:latin typeface="Arial"/>
                <a:cs typeface="Arial"/>
              </a:rPr>
              <a:t>daily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struggle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finding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quiet,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affordable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 b="0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inspiring</a:t>
            </a:r>
            <a:r>
              <a:rPr dirty="0" sz="1300" spc="-40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place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b="0">
                <a:solidFill>
                  <a:srgbClr val="6B5B4F"/>
                </a:solidFill>
                <a:latin typeface="Arial"/>
                <a:cs typeface="Arial"/>
              </a:rPr>
              <a:t>collaborate</a:t>
            </a:r>
            <a:r>
              <a:rPr dirty="0" sz="1300" spc="-35" b="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 b="0">
                <a:solidFill>
                  <a:srgbClr val="6B5B4F"/>
                </a:solidFill>
                <a:latin typeface="Arial"/>
                <a:cs typeface="Arial"/>
              </a:rPr>
              <a:t>near </a:t>
            </a:r>
            <a:r>
              <a:rPr dirty="0" sz="1300" spc="-10" b="0">
                <a:solidFill>
                  <a:srgbClr val="6B5B4F"/>
                </a:solidFill>
                <a:latin typeface="Arial"/>
                <a:cs typeface="Arial"/>
              </a:rPr>
              <a:t>campus.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rgbClr val="C17817"/>
                </a:solidFill>
              </a:rPr>
              <a:t>SSU</a:t>
            </a:r>
            <a:r>
              <a:rPr dirty="0" spc="305">
                <a:solidFill>
                  <a:srgbClr val="C17817"/>
                </a:solidFill>
              </a:rPr>
              <a:t> </a:t>
            </a:r>
            <a:r>
              <a:rPr dirty="0">
                <a:solidFill>
                  <a:srgbClr val="C17817"/>
                </a:solidFill>
              </a:rPr>
              <a:t>•</a:t>
            </a:r>
            <a:r>
              <a:rPr dirty="0" spc="300">
                <a:solidFill>
                  <a:srgbClr val="C17817"/>
                </a:solidFill>
              </a:rPr>
              <a:t> </a:t>
            </a:r>
            <a:r>
              <a:rPr dirty="0">
                <a:solidFill>
                  <a:srgbClr val="C17817"/>
                </a:solidFill>
              </a:rPr>
              <a:t>Moonpreneur</a:t>
            </a:r>
            <a:r>
              <a:rPr dirty="0" spc="-15">
                <a:solidFill>
                  <a:srgbClr val="C17817"/>
                </a:solidFill>
              </a:rPr>
              <a:t> </a:t>
            </a:r>
            <a:r>
              <a:rPr dirty="0" spc="-10">
                <a:solidFill>
                  <a:srgbClr val="C17817"/>
                </a:solidFill>
              </a:rPr>
              <a:t>Program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44500" y="465598"/>
            <a:ext cx="3572510" cy="4521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Problem</a:t>
            </a:r>
            <a:r>
              <a:rPr dirty="0" spc="-65"/>
              <a:t> </a:t>
            </a:r>
            <a:r>
              <a:rPr dirty="0" spc="-10"/>
              <a:t>Statement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5979" y="1375500"/>
            <a:ext cx="8514080" cy="3320415"/>
            <a:chOff x="305979" y="1375500"/>
            <a:chExt cx="8514080" cy="33204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375500"/>
              <a:ext cx="8514080" cy="851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417319"/>
              <a:ext cx="8412480" cy="749935"/>
            </a:xfrm>
            <a:custGeom>
              <a:avLst/>
              <a:gdLst/>
              <a:ahLst/>
              <a:cxnLst/>
              <a:rect l="l" t="t" r="r" b="b"/>
              <a:pathLst>
                <a:path w="8412480" h="749935">
                  <a:moveTo>
                    <a:pt x="8339329" y="0"/>
                  </a:moveTo>
                  <a:lnTo>
                    <a:pt x="73151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0"/>
                  </a:lnTo>
                  <a:lnTo>
                    <a:pt x="0" y="676657"/>
                  </a:lnTo>
                  <a:lnTo>
                    <a:pt x="5748" y="705130"/>
                  </a:lnTo>
                  <a:lnTo>
                    <a:pt x="21425" y="728382"/>
                  </a:lnTo>
                  <a:lnTo>
                    <a:pt x="44677" y="744059"/>
                  </a:lnTo>
                  <a:lnTo>
                    <a:pt x="73151" y="749807"/>
                  </a:lnTo>
                  <a:lnTo>
                    <a:pt x="8339329" y="749807"/>
                  </a:lnTo>
                  <a:lnTo>
                    <a:pt x="8367802" y="744059"/>
                  </a:lnTo>
                  <a:lnTo>
                    <a:pt x="8391054" y="728382"/>
                  </a:lnTo>
                  <a:lnTo>
                    <a:pt x="8406731" y="705130"/>
                  </a:lnTo>
                  <a:lnTo>
                    <a:pt x="8412480" y="676657"/>
                  </a:lnTo>
                  <a:lnTo>
                    <a:pt x="8412480" y="73150"/>
                  </a:lnTo>
                  <a:lnTo>
                    <a:pt x="8406731" y="44677"/>
                  </a:lnTo>
                  <a:lnTo>
                    <a:pt x="8391054" y="21425"/>
                  </a:lnTo>
                  <a:lnTo>
                    <a:pt x="8367802" y="5748"/>
                  </a:lnTo>
                  <a:lnTo>
                    <a:pt x="8339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39" y="1581911"/>
              <a:ext cx="411479" cy="4114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2198460"/>
              <a:ext cx="8514080" cy="8514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5759" y="2240280"/>
              <a:ext cx="8412480" cy="749935"/>
            </a:xfrm>
            <a:custGeom>
              <a:avLst/>
              <a:gdLst/>
              <a:ahLst/>
              <a:cxnLst/>
              <a:rect l="l" t="t" r="r" b="b"/>
              <a:pathLst>
                <a:path w="8412480" h="749935">
                  <a:moveTo>
                    <a:pt x="8339329" y="0"/>
                  </a:moveTo>
                  <a:lnTo>
                    <a:pt x="73151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0"/>
                  </a:lnTo>
                  <a:lnTo>
                    <a:pt x="0" y="676657"/>
                  </a:lnTo>
                  <a:lnTo>
                    <a:pt x="5748" y="705130"/>
                  </a:lnTo>
                  <a:lnTo>
                    <a:pt x="21425" y="728382"/>
                  </a:lnTo>
                  <a:lnTo>
                    <a:pt x="44677" y="744059"/>
                  </a:lnTo>
                  <a:lnTo>
                    <a:pt x="73151" y="749807"/>
                  </a:lnTo>
                  <a:lnTo>
                    <a:pt x="8339329" y="749807"/>
                  </a:lnTo>
                  <a:lnTo>
                    <a:pt x="8367802" y="744059"/>
                  </a:lnTo>
                  <a:lnTo>
                    <a:pt x="8391054" y="728382"/>
                  </a:lnTo>
                  <a:lnTo>
                    <a:pt x="8406731" y="705130"/>
                  </a:lnTo>
                  <a:lnTo>
                    <a:pt x="8412480" y="676657"/>
                  </a:lnTo>
                  <a:lnTo>
                    <a:pt x="8412480" y="73150"/>
                  </a:lnTo>
                  <a:lnTo>
                    <a:pt x="8406731" y="44677"/>
                  </a:lnTo>
                  <a:lnTo>
                    <a:pt x="8391054" y="21425"/>
                  </a:lnTo>
                  <a:lnTo>
                    <a:pt x="8367802" y="5748"/>
                  </a:lnTo>
                  <a:lnTo>
                    <a:pt x="8339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2404872"/>
              <a:ext cx="411479" cy="4114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3021420"/>
              <a:ext cx="8514080" cy="8514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5759" y="3063239"/>
              <a:ext cx="8412480" cy="749935"/>
            </a:xfrm>
            <a:custGeom>
              <a:avLst/>
              <a:gdLst/>
              <a:ahLst/>
              <a:cxnLst/>
              <a:rect l="l" t="t" r="r" b="b"/>
              <a:pathLst>
                <a:path w="8412480" h="749935">
                  <a:moveTo>
                    <a:pt x="8339329" y="0"/>
                  </a:moveTo>
                  <a:lnTo>
                    <a:pt x="73151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0"/>
                  </a:lnTo>
                  <a:lnTo>
                    <a:pt x="0" y="676657"/>
                  </a:lnTo>
                  <a:lnTo>
                    <a:pt x="5748" y="705130"/>
                  </a:lnTo>
                  <a:lnTo>
                    <a:pt x="21425" y="728382"/>
                  </a:lnTo>
                  <a:lnTo>
                    <a:pt x="44677" y="744059"/>
                  </a:lnTo>
                  <a:lnTo>
                    <a:pt x="73151" y="749808"/>
                  </a:lnTo>
                  <a:lnTo>
                    <a:pt x="8339329" y="749808"/>
                  </a:lnTo>
                  <a:lnTo>
                    <a:pt x="8367802" y="744059"/>
                  </a:lnTo>
                  <a:lnTo>
                    <a:pt x="8391054" y="728382"/>
                  </a:lnTo>
                  <a:lnTo>
                    <a:pt x="8406731" y="705130"/>
                  </a:lnTo>
                  <a:lnTo>
                    <a:pt x="8412480" y="676657"/>
                  </a:lnTo>
                  <a:lnTo>
                    <a:pt x="8412480" y="73150"/>
                  </a:lnTo>
                  <a:lnTo>
                    <a:pt x="8406731" y="44677"/>
                  </a:lnTo>
                  <a:lnTo>
                    <a:pt x="8391054" y="21425"/>
                  </a:lnTo>
                  <a:lnTo>
                    <a:pt x="8367802" y="5748"/>
                  </a:lnTo>
                  <a:lnTo>
                    <a:pt x="8339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227832"/>
              <a:ext cx="411479" cy="4114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3844380"/>
              <a:ext cx="8514080" cy="85140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65759" y="3886200"/>
              <a:ext cx="8412480" cy="749935"/>
            </a:xfrm>
            <a:custGeom>
              <a:avLst/>
              <a:gdLst/>
              <a:ahLst/>
              <a:cxnLst/>
              <a:rect l="l" t="t" r="r" b="b"/>
              <a:pathLst>
                <a:path w="8412480" h="749935">
                  <a:moveTo>
                    <a:pt x="8339329" y="0"/>
                  </a:moveTo>
                  <a:lnTo>
                    <a:pt x="73151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0" y="676656"/>
                  </a:lnTo>
                  <a:lnTo>
                    <a:pt x="5748" y="705130"/>
                  </a:lnTo>
                  <a:lnTo>
                    <a:pt x="21425" y="728382"/>
                  </a:lnTo>
                  <a:lnTo>
                    <a:pt x="44677" y="744059"/>
                  </a:lnTo>
                  <a:lnTo>
                    <a:pt x="73151" y="749808"/>
                  </a:lnTo>
                  <a:lnTo>
                    <a:pt x="8339329" y="749808"/>
                  </a:lnTo>
                  <a:lnTo>
                    <a:pt x="8367802" y="744059"/>
                  </a:lnTo>
                  <a:lnTo>
                    <a:pt x="8391054" y="728382"/>
                  </a:lnTo>
                  <a:lnTo>
                    <a:pt x="8406731" y="705130"/>
                  </a:lnTo>
                  <a:lnTo>
                    <a:pt x="8412480" y="676656"/>
                  </a:lnTo>
                  <a:lnTo>
                    <a:pt x="8412480" y="73151"/>
                  </a:lnTo>
                  <a:lnTo>
                    <a:pt x="8406731" y="44677"/>
                  </a:lnTo>
                  <a:lnTo>
                    <a:pt x="8391054" y="21425"/>
                  </a:lnTo>
                  <a:lnTo>
                    <a:pt x="8367802" y="5748"/>
                  </a:lnTo>
                  <a:lnTo>
                    <a:pt x="83393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4050791"/>
              <a:ext cx="411479" cy="41148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44500" y="896313"/>
            <a:ext cx="8073390" cy="369760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700"/>
              </a:lnSpc>
              <a:spcBef>
                <a:spcPts val="240"/>
              </a:spcBef>
            </a:pP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young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professionals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lack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third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space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500" spc="-4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affordable,</a:t>
            </a:r>
            <a:r>
              <a:rPr dirty="0" sz="1500" spc="-4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focused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5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500" spc="-10" i="1">
                <a:solidFill>
                  <a:srgbClr val="6B5B4F"/>
                </a:solidFill>
                <a:latin typeface="Arial"/>
                <a:cs typeface="Arial"/>
              </a:rPr>
              <a:t>community-driven.</a:t>
            </a:r>
            <a:endParaRPr sz="15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  <a:spcBef>
                <a:spcPts val="1270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No</a:t>
            </a:r>
            <a:r>
              <a:rPr dirty="0" sz="15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Reliable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Study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 Spot</a:t>
            </a:r>
            <a:endParaRPr sz="1500">
              <a:latin typeface="Arial"/>
              <a:cs typeface="Arial"/>
            </a:endParaRPr>
          </a:p>
          <a:p>
            <a:pPr marL="698500" marR="67945">
              <a:lnSpc>
                <a:spcPts val="1400"/>
              </a:lnSpc>
              <a:spcBef>
                <a:spcPts val="10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fill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up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fast,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libraries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close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early,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home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full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distractions.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Finding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quiet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place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focus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daily struggle.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2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Expensive</a:t>
            </a:r>
            <a:r>
              <a:rPr dirty="0" sz="15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or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Low-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Quality</a:t>
            </a:r>
            <a:r>
              <a:rPr dirty="0" sz="15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Options</a:t>
            </a:r>
            <a:endParaRPr sz="1500">
              <a:latin typeface="Arial"/>
              <a:cs typeface="Arial"/>
            </a:endParaRPr>
          </a:p>
          <a:p>
            <a:pPr marL="698500" marR="135890">
              <a:lnSpc>
                <a:spcPts val="1400"/>
              </a:lnSpc>
              <a:spcBef>
                <a:spcPts val="10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Premium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charge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high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prices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table.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Budget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places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lack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good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coffee,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Wi-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stability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comfortable seating.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2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Isolated</a:t>
            </a:r>
            <a:r>
              <a:rPr dirty="0" sz="15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Student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Experience</a:t>
            </a:r>
            <a:endParaRPr sz="1500">
              <a:latin typeface="Arial"/>
              <a:cs typeface="Arial"/>
            </a:endParaRPr>
          </a:p>
          <a:p>
            <a:pPr marL="698500" marR="101600">
              <a:lnSpc>
                <a:spcPts val="1400"/>
              </a:lnSpc>
              <a:spcBef>
                <a:spcPts val="10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Most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work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alone.</a:t>
            </a:r>
            <a:r>
              <a:rPr dirty="0" sz="12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no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structured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way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meet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peers,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form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groups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collaborators nearby.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200">
              <a:latin typeface="Arial"/>
              <a:cs typeface="Arial"/>
            </a:endParaRPr>
          </a:p>
          <a:p>
            <a:pPr marL="698500">
              <a:lnSpc>
                <a:spcPct val="100000"/>
              </a:lnSpc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Fragmented</a:t>
            </a:r>
            <a:r>
              <a:rPr dirty="0" sz="15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Digital</a:t>
            </a:r>
            <a:r>
              <a:rPr dirty="0" sz="1500" spc="-5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Experience</a:t>
            </a:r>
            <a:endParaRPr sz="1500">
              <a:latin typeface="Arial"/>
              <a:cs typeface="Arial"/>
            </a:endParaRPr>
          </a:p>
          <a:p>
            <a:pPr marL="698500" marR="767080">
              <a:lnSpc>
                <a:spcPts val="1400"/>
              </a:lnSpc>
              <a:spcBef>
                <a:spcPts val="10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single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booking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seat,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ordering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ahead,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tracking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hours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connecting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café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community.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15"/>
              <a:t> </a:t>
            </a:r>
            <a:r>
              <a:rPr dirty="0"/>
              <a:t>Gap</a:t>
            </a:r>
            <a:r>
              <a:rPr dirty="0" spc="-10"/>
              <a:t> </a:t>
            </a:r>
            <a:r>
              <a:rPr dirty="0"/>
              <a:t>in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10"/>
              <a:t> Market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47559" y="1042760"/>
            <a:ext cx="2915920" cy="3693160"/>
            <a:chOff x="247559" y="1042760"/>
            <a:chExt cx="2915920" cy="3693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559" y="1042760"/>
              <a:ext cx="2915920" cy="3693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2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2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20040" y="1097279"/>
            <a:ext cx="2788920" cy="502920"/>
          </a:xfrm>
          <a:prstGeom prst="rect">
            <a:avLst/>
          </a:prstGeom>
          <a:solidFill>
            <a:srgbClr val="2C1810"/>
          </a:solidFill>
        </p:spPr>
        <p:txBody>
          <a:bodyPr wrap="square" lIns="0" tIns="157480" rIns="0" bIns="0" rtlCol="0" vert="horz">
            <a:spAutoFit/>
          </a:bodyPr>
          <a:lstStyle/>
          <a:p>
            <a:pPr marL="677545">
              <a:lnSpc>
                <a:spcPct val="100000"/>
              </a:lnSpc>
              <a:spcBef>
                <a:spcPts val="1240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Traditional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Cafés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1914302"/>
            <a:ext cx="22580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High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table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turnover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pressure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0219" y="2371502"/>
            <a:ext cx="18459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No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guaranteed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seating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19" y="2828702"/>
            <a:ext cx="14966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Loud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environment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219" y="3285902"/>
            <a:ext cx="21939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Limited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study-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friendly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hours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0219" y="3647852"/>
            <a:ext cx="2047239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 indent="149225">
              <a:lnSpc>
                <a:spcPts val="1500"/>
              </a:lnSpc>
              <a:spcBef>
                <a:spcPts val="2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No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loyalty depth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73639" y="1042760"/>
            <a:ext cx="2915920" cy="3693160"/>
            <a:chOff x="3173639" y="1042760"/>
            <a:chExt cx="2915920" cy="369316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3639" y="1042760"/>
              <a:ext cx="2915919" cy="369316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24611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246120" y="1097279"/>
            <a:ext cx="2788920" cy="502920"/>
          </a:xfrm>
          <a:prstGeom prst="rect">
            <a:avLst/>
          </a:prstGeom>
          <a:solidFill>
            <a:srgbClr val="5D4037"/>
          </a:solidFill>
        </p:spPr>
        <p:txBody>
          <a:bodyPr wrap="square" lIns="0" tIns="157480" rIns="0" bIns="0" rtlCol="0" vert="horz">
            <a:spAutoFit/>
          </a:bodyPr>
          <a:lstStyle/>
          <a:p>
            <a:pPr marL="421005">
              <a:lnSpc>
                <a:spcPct val="100000"/>
              </a:lnSpc>
              <a:spcBef>
                <a:spcPts val="1240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Libraries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Study</a:t>
            </a:r>
            <a:r>
              <a:rPr dirty="0" sz="1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Halls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6300" y="1914302"/>
            <a:ext cx="18453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Often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close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by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8–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9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PM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300" y="2371502"/>
            <a:ext cx="164401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No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food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beverage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6300" y="2828702"/>
            <a:ext cx="15151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Strict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silence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rules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6300" y="3285902"/>
            <a:ext cx="21761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Limited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collaboration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space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16300" y="3743102"/>
            <a:ext cx="17627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No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99719" y="1042760"/>
            <a:ext cx="2915920" cy="3693160"/>
            <a:chOff x="6099719" y="1042760"/>
            <a:chExt cx="2915920" cy="369316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9719" y="1042760"/>
              <a:ext cx="2915919" cy="36931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72200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6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6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172200" y="1097279"/>
            <a:ext cx="2788920" cy="502920"/>
          </a:xfrm>
          <a:prstGeom prst="rect">
            <a:avLst/>
          </a:prstGeom>
          <a:solidFill>
            <a:srgbClr val="2C1810"/>
          </a:solidFill>
        </p:spPr>
        <p:txBody>
          <a:bodyPr wrap="square" lIns="0" tIns="157480" rIns="0" bIns="0" rtlCol="0" vert="horz">
            <a:spAutoFit/>
          </a:bodyPr>
          <a:lstStyle/>
          <a:p>
            <a:pPr marL="568960">
              <a:lnSpc>
                <a:spcPct val="100000"/>
              </a:lnSpc>
              <a:spcBef>
                <a:spcPts val="1240"/>
              </a:spcBef>
            </a:pP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Co-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 Spaces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7" name="object 27"/>
          <p:cNvSpPr txBox="1"/>
          <p:nvPr/>
        </p:nvSpPr>
        <p:spPr>
          <a:xfrm>
            <a:off x="6342379" y="1914302"/>
            <a:ext cx="21361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9385" indent="-146685">
              <a:lnSpc>
                <a:spcPct val="100000"/>
              </a:lnSpc>
              <a:spcBef>
                <a:spcPts val="100"/>
              </a:spcBef>
              <a:buChar char="•"/>
              <a:tabLst>
                <a:tab pos="159385" algn="l"/>
              </a:tabLst>
            </a:pP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Too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expensive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42379" y="2371502"/>
            <a:ext cx="196468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Corporate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vibe,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not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cozy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42379" y="2828702"/>
            <a:ext cx="19373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Require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long-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term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plans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42379" y="3285902"/>
            <a:ext cx="165290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Limited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food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options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42379" y="3743102"/>
            <a:ext cx="18268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Rarely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near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campuses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44500" y="426408"/>
            <a:ext cx="7701280" cy="927735"/>
          </a:xfrm>
          <a:prstGeom prst="rect"/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/>
              <a:t>Our</a:t>
            </a:r>
            <a:r>
              <a:rPr dirty="0" spc="-55"/>
              <a:t> </a:t>
            </a:r>
            <a:r>
              <a:rPr dirty="0" spc="-10"/>
              <a:t>Solution</a:t>
            </a:r>
          </a:p>
          <a:p>
            <a:pPr marL="12700" marR="5080">
              <a:lnSpc>
                <a:spcPts val="1600"/>
              </a:lnSpc>
              <a:spcBef>
                <a:spcPts val="275"/>
              </a:spcBef>
            </a:pP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BrewNest</a:t>
            </a:r>
            <a:r>
              <a:rPr dirty="0" sz="1400" spc="-1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—</a:t>
            </a:r>
            <a:r>
              <a:rPr dirty="0" sz="1400" spc="-6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400" spc="-6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hybrid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400" spc="-1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combines</a:t>
            </a:r>
            <a:r>
              <a:rPr dirty="0" sz="1400" spc="-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specialty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coffee,</a:t>
            </a:r>
            <a:r>
              <a:rPr dirty="0" sz="1400" spc="-1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reserved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focus</a:t>
            </a:r>
            <a:r>
              <a:rPr dirty="0" sz="1400" spc="-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pods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student-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first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400" spc="-2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ecosystem.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3279" y="1408520"/>
            <a:ext cx="4241800" cy="1498600"/>
            <a:chOff x="293279" y="1408520"/>
            <a:chExt cx="4241800" cy="1498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279" y="1408520"/>
              <a:ext cx="4241800" cy="14986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463039"/>
              <a:ext cx="4114800" cy="1371600"/>
            </a:xfrm>
            <a:custGeom>
              <a:avLst/>
              <a:gdLst/>
              <a:ahLst/>
              <a:cxnLst/>
              <a:rect l="l" t="t" r="r" b="b"/>
              <a:pathLst>
                <a:path w="4114800" h="1371600">
                  <a:moveTo>
                    <a:pt x="4023354" y="0"/>
                  </a:moveTo>
                  <a:lnTo>
                    <a:pt x="91444" y="0"/>
                  </a:lnTo>
                  <a:lnTo>
                    <a:pt x="55850" y="7186"/>
                  </a:lnTo>
                  <a:lnTo>
                    <a:pt x="26783" y="26783"/>
                  </a:lnTo>
                  <a:lnTo>
                    <a:pt x="7186" y="55850"/>
                  </a:lnTo>
                  <a:lnTo>
                    <a:pt x="0" y="91445"/>
                  </a:lnTo>
                  <a:lnTo>
                    <a:pt x="0" y="1280154"/>
                  </a:lnTo>
                  <a:lnTo>
                    <a:pt x="7186" y="1315749"/>
                  </a:lnTo>
                  <a:lnTo>
                    <a:pt x="26783" y="1344816"/>
                  </a:lnTo>
                  <a:lnTo>
                    <a:pt x="55850" y="1364413"/>
                  </a:lnTo>
                  <a:lnTo>
                    <a:pt x="91444" y="1371600"/>
                  </a:lnTo>
                  <a:lnTo>
                    <a:pt x="4023354" y="1371600"/>
                  </a:lnTo>
                  <a:lnTo>
                    <a:pt x="4058949" y="1364413"/>
                  </a:lnTo>
                  <a:lnTo>
                    <a:pt x="4088016" y="1344816"/>
                  </a:lnTo>
                  <a:lnTo>
                    <a:pt x="4107613" y="1315749"/>
                  </a:lnTo>
                  <a:lnTo>
                    <a:pt x="4114800" y="1280154"/>
                  </a:lnTo>
                  <a:lnTo>
                    <a:pt x="4114800" y="91445"/>
                  </a:lnTo>
                  <a:lnTo>
                    <a:pt x="4107613" y="55850"/>
                  </a:lnTo>
                  <a:lnTo>
                    <a:pt x="4088016" y="26783"/>
                  </a:lnTo>
                  <a:lnTo>
                    <a:pt x="4058949" y="7186"/>
                  </a:lnTo>
                  <a:lnTo>
                    <a:pt x="402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59" y="1874519"/>
              <a:ext cx="457200" cy="45719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221739" y="1585119"/>
            <a:ext cx="2729865" cy="1063625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600" b="1">
                <a:solidFill>
                  <a:srgbClr val="2C1810"/>
                </a:solidFill>
                <a:latin typeface="Arial"/>
                <a:cs typeface="Arial"/>
              </a:rPr>
              <a:t>Specialty</a:t>
            </a:r>
            <a:r>
              <a:rPr dirty="0" sz="16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2C1810"/>
                </a:solidFill>
                <a:latin typeface="Arial"/>
                <a:cs typeface="Arial"/>
              </a:rPr>
              <a:t>Café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  <a:spcBef>
                <a:spcPts val="860"/>
              </a:spcBef>
            </a:pP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High-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quality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coffee,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healthy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snacks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&amp;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light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meals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designed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long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study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sessions.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82399" y="1408520"/>
            <a:ext cx="4241800" cy="1498600"/>
            <a:chOff x="4682399" y="1408520"/>
            <a:chExt cx="4241800" cy="14986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2399" y="1408520"/>
              <a:ext cx="4241800" cy="14986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54880" y="1463039"/>
              <a:ext cx="4114800" cy="1371600"/>
            </a:xfrm>
            <a:custGeom>
              <a:avLst/>
              <a:gdLst/>
              <a:ahLst/>
              <a:cxnLst/>
              <a:rect l="l" t="t" r="r" b="b"/>
              <a:pathLst>
                <a:path w="4114800" h="1371600">
                  <a:moveTo>
                    <a:pt x="4023354" y="0"/>
                  </a:moveTo>
                  <a:lnTo>
                    <a:pt x="91445" y="0"/>
                  </a:lnTo>
                  <a:lnTo>
                    <a:pt x="55850" y="7186"/>
                  </a:lnTo>
                  <a:lnTo>
                    <a:pt x="26783" y="26783"/>
                  </a:lnTo>
                  <a:lnTo>
                    <a:pt x="7186" y="55850"/>
                  </a:lnTo>
                  <a:lnTo>
                    <a:pt x="0" y="91445"/>
                  </a:lnTo>
                  <a:lnTo>
                    <a:pt x="0" y="1280154"/>
                  </a:lnTo>
                  <a:lnTo>
                    <a:pt x="7186" y="1315749"/>
                  </a:lnTo>
                  <a:lnTo>
                    <a:pt x="26783" y="1344816"/>
                  </a:lnTo>
                  <a:lnTo>
                    <a:pt x="55850" y="1364413"/>
                  </a:lnTo>
                  <a:lnTo>
                    <a:pt x="91445" y="1371600"/>
                  </a:lnTo>
                  <a:lnTo>
                    <a:pt x="4023354" y="1371600"/>
                  </a:lnTo>
                  <a:lnTo>
                    <a:pt x="4058949" y="1364413"/>
                  </a:lnTo>
                  <a:lnTo>
                    <a:pt x="4088016" y="1344816"/>
                  </a:lnTo>
                  <a:lnTo>
                    <a:pt x="4107613" y="1315749"/>
                  </a:lnTo>
                  <a:lnTo>
                    <a:pt x="4114800" y="1280154"/>
                  </a:lnTo>
                  <a:lnTo>
                    <a:pt x="4114800" y="91445"/>
                  </a:lnTo>
                  <a:lnTo>
                    <a:pt x="4107613" y="55850"/>
                  </a:lnTo>
                  <a:lnTo>
                    <a:pt x="4088016" y="26783"/>
                  </a:lnTo>
                  <a:lnTo>
                    <a:pt x="4058949" y="7186"/>
                  </a:lnTo>
                  <a:lnTo>
                    <a:pt x="402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3480" y="1874519"/>
              <a:ext cx="457200" cy="45719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610859" y="1585119"/>
            <a:ext cx="3035935" cy="1063625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z="1600" b="1">
                <a:solidFill>
                  <a:srgbClr val="2C1810"/>
                </a:solidFill>
                <a:latin typeface="Arial"/>
                <a:cs typeface="Arial"/>
              </a:rPr>
              <a:t>Focus</a:t>
            </a:r>
            <a:r>
              <a:rPr dirty="0" sz="16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2C1810"/>
                </a:solidFill>
                <a:latin typeface="Arial"/>
                <a:cs typeface="Arial"/>
              </a:rPr>
              <a:t>Pods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  <a:spcBef>
                <a:spcPts val="86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Bookable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quiet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desks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small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collaboration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rooms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reliable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power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&amp;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Wi-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Fi.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93279" y="2963000"/>
            <a:ext cx="4241800" cy="1498600"/>
            <a:chOff x="293279" y="2963000"/>
            <a:chExt cx="4241800" cy="149860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279" y="2963000"/>
              <a:ext cx="4241800" cy="14986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5759" y="3017520"/>
              <a:ext cx="4114800" cy="1371600"/>
            </a:xfrm>
            <a:custGeom>
              <a:avLst/>
              <a:gdLst/>
              <a:ahLst/>
              <a:cxnLst/>
              <a:rect l="l" t="t" r="r" b="b"/>
              <a:pathLst>
                <a:path w="4114800" h="1371600">
                  <a:moveTo>
                    <a:pt x="4023354" y="0"/>
                  </a:moveTo>
                  <a:lnTo>
                    <a:pt x="91444" y="0"/>
                  </a:lnTo>
                  <a:lnTo>
                    <a:pt x="55850" y="7186"/>
                  </a:lnTo>
                  <a:lnTo>
                    <a:pt x="26783" y="26783"/>
                  </a:lnTo>
                  <a:lnTo>
                    <a:pt x="7186" y="55850"/>
                  </a:lnTo>
                  <a:lnTo>
                    <a:pt x="0" y="91445"/>
                  </a:lnTo>
                  <a:lnTo>
                    <a:pt x="0" y="1280155"/>
                  </a:lnTo>
                  <a:lnTo>
                    <a:pt x="7186" y="1315749"/>
                  </a:lnTo>
                  <a:lnTo>
                    <a:pt x="26783" y="1344816"/>
                  </a:lnTo>
                  <a:lnTo>
                    <a:pt x="55850" y="1364413"/>
                  </a:lnTo>
                  <a:lnTo>
                    <a:pt x="91444" y="1371600"/>
                  </a:lnTo>
                  <a:lnTo>
                    <a:pt x="4023354" y="1371600"/>
                  </a:lnTo>
                  <a:lnTo>
                    <a:pt x="4058949" y="1364413"/>
                  </a:lnTo>
                  <a:lnTo>
                    <a:pt x="4088016" y="1344816"/>
                  </a:lnTo>
                  <a:lnTo>
                    <a:pt x="4107613" y="1315749"/>
                  </a:lnTo>
                  <a:lnTo>
                    <a:pt x="4114800" y="1280155"/>
                  </a:lnTo>
                  <a:lnTo>
                    <a:pt x="4114800" y="91445"/>
                  </a:lnTo>
                  <a:lnTo>
                    <a:pt x="4107613" y="55850"/>
                  </a:lnTo>
                  <a:lnTo>
                    <a:pt x="4088016" y="26783"/>
                  </a:lnTo>
                  <a:lnTo>
                    <a:pt x="4058949" y="7186"/>
                  </a:lnTo>
                  <a:lnTo>
                    <a:pt x="402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59" y="3429000"/>
              <a:ext cx="457200" cy="4572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221739" y="3258155"/>
            <a:ext cx="2916555" cy="849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b="1">
                <a:solidFill>
                  <a:srgbClr val="2C1810"/>
                </a:solidFill>
                <a:latin typeface="Arial"/>
                <a:cs typeface="Arial"/>
              </a:rPr>
              <a:t>BrewNest</a:t>
            </a:r>
            <a:r>
              <a:rPr dirty="0" sz="1600" spc="-9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2C1810"/>
                </a:solidFill>
                <a:latin typeface="Arial"/>
                <a:cs typeface="Arial"/>
              </a:rPr>
              <a:t>App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  <a:spcBef>
                <a:spcPts val="1605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Seat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booking,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order-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ahead,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timer,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loyalty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points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events.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82399" y="2963000"/>
            <a:ext cx="4241800" cy="1498600"/>
            <a:chOff x="4682399" y="2963000"/>
            <a:chExt cx="4241800" cy="149860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2399" y="2963000"/>
              <a:ext cx="4241800" cy="14986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54880" y="3017520"/>
              <a:ext cx="4114800" cy="1371600"/>
            </a:xfrm>
            <a:custGeom>
              <a:avLst/>
              <a:gdLst/>
              <a:ahLst/>
              <a:cxnLst/>
              <a:rect l="l" t="t" r="r" b="b"/>
              <a:pathLst>
                <a:path w="4114800" h="1371600">
                  <a:moveTo>
                    <a:pt x="4023354" y="0"/>
                  </a:moveTo>
                  <a:lnTo>
                    <a:pt x="91445" y="0"/>
                  </a:lnTo>
                  <a:lnTo>
                    <a:pt x="55850" y="7186"/>
                  </a:lnTo>
                  <a:lnTo>
                    <a:pt x="26783" y="26783"/>
                  </a:lnTo>
                  <a:lnTo>
                    <a:pt x="7186" y="55850"/>
                  </a:lnTo>
                  <a:lnTo>
                    <a:pt x="0" y="91445"/>
                  </a:lnTo>
                  <a:lnTo>
                    <a:pt x="0" y="1280155"/>
                  </a:lnTo>
                  <a:lnTo>
                    <a:pt x="7186" y="1315749"/>
                  </a:lnTo>
                  <a:lnTo>
                    <a:pt x="26783" y="1344816"/>
                  </a:lnTo>
                  <a:lnTo>
                    <a:pt x="55850" y="1364413"/>
                  </a:lnTo>
                  <a:lnTo>
                    <a:pt x="91445" y="1371600"/>
                  </a:lnTo>
                  <a:lnTo>
                    <a:pt x="4023354" y="1371600"/>
                  </a:lnTo>
                  <a:lnTo>
                    <a:pt x="4058949" y="1364413"/>
                  </a:lnTo>
                  <a:lnTo>
                    <a:pt x="4088016" y="1344816"/>
                  </a:lnTo>
                  <a:lnTo>
                    <a:pt x="4107613" y="1315749"/>
                  </a:lnTo>
                  <a:lnTo>
                    <a:pt x="4114800" y="1280155"/>
                  </a:lnTo>
                  <a:lnTo>
                    <a:pt x="4114800" y="91445"/>
                  </a:lnTo>
                  <a:lnTo>
                    <a:pt x="4107613" y="55850"/>
                  </a:lnTo>
                  <a:lnTo>
                    <a:pt x="4088016" y="26783"/>
                  </a:lnTo>
                  <a:lnTo>
                    <a:pt x="4058949" y="7186"/>
                  </a:lnTo>
                  <a:lnTo>
                    <a:pt x="402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3480" y="3429000"/>
              <a:ext cx="457200" cy="45720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610859" y="3258155"/>
            <a:ext cx="2788285" cy="849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2C1810"/>
                </a:solidFill>
                <a:latin typeface="Arial"/>
                <a:cs typeface="Arial"/>
              </a:rPr>
              <a:t>Membership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  <a:spcBef>
                <a:spcPts val="1605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Affordable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plans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unlock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priority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seating,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discounts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events.</a:t>
            </a:r>
            <a:endParaRPr sz="13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Vision</a:t>
            </a:r>
          </a:p>
        </p:txBody>
      </p:sp>
      <p:sp>
        <p:nvSpPr>
          <p:cNvPr id="5" name="object 5"/>
          <p:cNvSpPr/>
          <p:nvPr/>
        </p:nvSpPr>
        <p:spPr>
          <a:xfrm>
            <a:off x="457200" y="1097280"/>
            <a:ext cx="8229600" cy="1371600"/>
          </a:xfrm>
          <a:custGeom>
            <a:avLst/>
            <a:gdLst/>
            <a:ahLst/>
            <a:cxnLst/>
            <a:rect l="l" t="t" r="r" b="b"/>
            <a:pathLst>
              <a:path w="8229600" h="1371600">
                <a:moveTo>
                  <a:pt x="8138154" y="0"/>
                </a:moveTo>
                <a:lnTo>
                  <a:pt x="91444" y="0"/>
                </a:lnTo>
                <a:lnTo>
                  <a:pt x="55850" y="7186"/>
                </a:lnTo>
                <a:lnTo>
                  <a:pt x="26783" y="26783"/>
                </a:lnTo>
                <a:lnTo>
                  <a:pt x="7186" y="55850"/>
                </a:lnTo>
                <a:lnTo>
                  <a:pt x="0" y="91445"/>
                </a:lnTo>
                <a:lnTo>
                  <a:pt x="0" y="1280154"/>
                </a:lnTo>
                <a:lnTo>
                  <a:pt x="7186" y="1315749"/>
                </a:lnTo>
                <a:lnTo>
                  <a:pt x="26783" y="1344816"/>
                </a:lnTo>
                <a:lnTo>
                  <a:pt x="55850" y="1364413"/>
                </a:lnTo>
                <a:lnTo>
                  <a:pt x="91444" y="1371600"/>
                </a:lnTo>
                <a:lnTo>
                  <a:pt x="8138154" y="1371600"/>
                </a:lnTo>
                <a:lnTo>
                  <a:pt x="8173749" y="1364413"/>
                </a:lnTo>
                <a:lnTo>
                  <a:pt x="8202816" y="1344816"/>
                </a:lnTo>
                <a:lnTo>
                  <a:pt x="8222413" y="1315749"/>
                </a:lnTo>
                <a:lnTo>
                  <a:pt x="8229600" y="1280154"/>
                </a:lnTo>
                <a:lnTo>
                  <a:pt x="8229600" y="91445"/>
                </a:lnTo>
                <a:lnTo>
                  <a:pt x="8222413" y="55850"/>
                </a:lnTo>
                <a:lnTo>
                  <a:pt x="8202816" y="26783"/>
                </a:lnTo>
                <a:lnTo>
                  <a:pt x="8173749" y="7186"/>
                </a:lnTo>
                <a:lnTo>
                  <a:pt x="8138154" y="0"/>
                </a:lnTo>
                <a:close/>
              </a:path>
            </a:pathLst>
          </a:custGeom>
          <a:solidFill>
            <a:srgbClr val="2C18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19199" y="1358312"/>
            <a:ext cx="7706359" cy="833119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ctr" marL="12065" marR="5080">
              <a:lnSpc>
                <a:spcPts val="2100"/>
              </a:lnSpc>
              <a:spcBef>
                <a:spcPts val="219"/>
              </a:spcBef>
            </a:pP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become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India’s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most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loved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student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&amp;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creator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café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network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—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Georgia"/>
                <a:cs typeface="Georgia"/>
              </a:rPr>
              <a:t>place</a:t>
            </a:r>
            <a:r>
              <a:rPr dirty="0" sz="1800" spc="-1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where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every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young</a:t>
            </a:r>
            <a:r>
              <a:rPr dirty="0" sz="1800" spc="-2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person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can</a:t>
            </a:r>
            <a:r>
              <a:rPr dirty="0" sz="1800" spc="-2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focus,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connect</a:t>
            </a:r>
            <a:r>
              <a:rPr dirty="0" sz="1800" spc="-2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1800" spc="-1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grow</a:t>
            </a:r>
            <a:r>
              <a:rPr dirty="0" sz="1800" spc="-2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over</a:t>
            </a:r>
            <a:r>
              <a:rPr dirty="0" sz="1800" spc="-2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great</a:t>
            </a:r>
            <a:r>
              <a:rPr dirty="0" sz="1800" spc="-20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i="1">
                <a:solidFill>
                  <a:srgbClr val="FFFFFF"/>
                </a:solidFill>
                <a:latin typeface="Georgia"/>
                <a:cs typeface="Georgia"/>
              </a:rPr>
              <a:t>cup</a:t>
            </a:r>
            <a:r>
              <a:rPr dirty="0" sz="1800" spc="-15" i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1800" spc="-25" i="1">
                <a:solidFill>
                  <a:srgbClr val="FFFFFF"/>
                </a:solidFill>
                <a:latin typeface="Georgia"/>
                <a:cs typeface="Georgia"/>
              </a:rPr>
              <a:t>of </a:t>
            </a:r>
            <a:r>
              <a:rPr dirty="0" sz="1800" spc="-10" i="1">
                <a:solidFill>
                  <a:srgbClr val="FFFFFF"/>
                </a:solidFill>
                <a:latin typeface="Georgia"/>
                <a:cs typeface="Georgia"/>
              </a:rPr>
              <a:t>coffee.</a:t>
            </a:r>
            <a:endParaRPr sz="18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5979" y="2701380"/>
            <a:ext cx="2159000" cy="1930400"/>
            <a:chOff x="305979" y="2701380"/>
            <a:chExt cx="2159000" cy="19304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2701380"/>
              <a:ext cx="2159000" cy="19304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5759" y="2743199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7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7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1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90219" y="2925966"/>
            <a:ext cx="1494155" cy="65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C17817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Near</a:t>
            </a:r>
            <a:r>
              <a:rPr dirty="0" sz="13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Campus</a:t>
            </a:r>
            <a:r>
              <a:rPr dirty="0" sz="13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First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19" y="3785730"/>
            <a:ext cx="1679575" cy="4978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Launch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next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universities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coaching</a:t>
            </a:r>
            <a:r>
              <a:rPr dirty="0" sz="11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hubs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where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1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need</a:t>
            </a:r>
            <a:r>
              <a:rPr dirty="0" sz="11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1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highest.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500539" y="2701380"/>
            <a:ext cx="2159000" cy="1930400"/>
            <a:chOff x="2500539" y="2701380"/>
            <a:chExt cx="2159000" cy="19304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0539" y="2701380"/>
              <a:ext cx="2159000" cy="1930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60319" y="2743199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7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7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1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684779" y="2925966"/>
            <a:ext cx="1430655" cy="65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C17817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300" spc="-20" b="1">
                <a:solidFill>
                  <a:srgbClr val="2C1810"/>
                </a:solidFill>
                <a:latin typeface="Arial"/>
                <a:cs typeface="Arial"/>
              </a:rPr>
              <a:t>Tech</a:t>
            </a:r>
            <a:r>
              <a:rPr dirty="0" sz="13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+</a:t>
            </a:r>
            <a:r>
              <a:rPr dirty="0" sz="13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Hospitality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84779" y="3785730"/>
            <a:ext cx="1725930" cy="4978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Combine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warm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culture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seamless</a:t>
            </a:r>
            <a:r>
              <a:rPr dirty="0" sz="11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digital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booking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1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loyalty.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95099" y="2701380"/>
            <a:ext cx="2159000" cy="1930400"/>
            <a:chOff x="4695099" y="2701380"/>
            <a:chExt cx="2159000" cy="193040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2701380"/>
              <a:ext cx="2159000" cy="19304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754880" y="2743199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8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8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1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879340" y="2925966"/>
            <a:ext cx="1529715" cy="65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C17817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Community</a:t>
            </a:r>
            <a:r>
              <a:rPr dirty="0" sz="1300" spc="-6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Engine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79340" y="3785730"/>
            <a:ext cx="1687830" cy="4978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Weekly</a:t>
            </a:r>
            <a:r>
              <a:rPr dirty="0" sz="11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groups,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skill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sessions</a:t>
            </a:r>
            <a:r>
              <a:rPr dirty="0" sz="11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open-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mic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nights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1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build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belonging.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889660" y="2701380"/>
            <a:ext cx="2159000" cy="1930400"/>
            <a:chOff x="6889660" y="2701380"/>
            <a:chExt cx="2159000" cy="193040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9660" y="2701380"/>
              <a:ext cx="2159000" cy="19304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949440" y="2743199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8" y="0"/>
                  </a:moveTo>
                  <a:lnTo>
                    <a:pt x="73151" y="0"/>
                  </a:lnTo>
                  <a:lnTo>
                    <a:pt x="44678" y="5748"/>
                  </a:lnTo>
                  <a:lnTo>
                    <a:pt x="21426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6" y="1807374"/>
                  </a:lnTo>
                  <a:lnTo>
                    <a:pt x="44678" y="1823051"/>
                  </a:lnTo>
                  <a:lnTo>
                    <a:pt x="73151" y="1828800"/>
                  </a:lnTo>
                  <a:lnTo>
                    <a:pt x="1984248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1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7073900" y="2925966"/>
            <a:ext cx="1218565" cy="65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C17817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Scalable</a:t>
            </a:r>
            <a:r>
              <a:rPr dirty="0" sz="1300" spc="-5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20" b="1">
                <a:solidFill>
                  <a:srgbClr val="2C1810"/>
                </a:solidFill>
                <a:latin typeface="Arial"/>
                <a:cs typeface="Arial"/>
              </a:rPr>
              <a:t>Model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7073900" y="3785730"/>
            <a:ext cx="1726564" cy="4978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Standardised</a:t>
            </a:r>
            <a:r>
              <a:rPr dirty="0" sz="11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design,</a:t>
            </a:r>
            <a:r>
              <a:rPr dirty="0" sz="11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menu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1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can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expand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city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by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 city.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Value</a:t>
            </a:r>
            <a:r>
              <a:rPr dirty="0" spc="-50"/>
              <a:t> </a:t>
            </a:r>
            <a:r>
              <a:rPr dirty="0" spc="-10"/>
              <a:t>Proposition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47559" y="1042760"/>
            <a:ext cx="2915920" cy="3693160"/>
            <a:chOff x="247559" y="1042760"/>
            <a:chExt cx="2915920" cy="3693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559" y="1042760"/>
              <a:ext cx="2915920" cy="3693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2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2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20040" y="1097280"/>
            <a:ext cx="2788920" cy="548640"/>
          </a:xfrm>
          <a:prstGeom prst="rect">
            <a:avLst/>
          </a:prstGeom>
          <a:solidFill>
            <a:srgbClr val="5D4037"/>
          </a:solidFill>
        </p:spPr>
        <p:txBody>
          <a:bodyPr wrap="square" lIns="0" tIns="166370" rIns="0" bIns="0" rtlCol="0" vert="horz">
            <a:spAutoFit/>
          </a:bodyPr>
          <a:lstStyle/>
          <a:p>
            <a:pPr marL="807085">
              <a:lnSpc>
                <a:spcPct val="100000"/>
              </a:lnSpc>
              <a:spcBef>
                <a:spcPts val="1310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1933432"/>
            <a:ext cx="1899920" cy="429259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 marR="5080">
              <a:lnSpc>
                <a:spcPct val="103800"/>
              </a:lnSpc>
              <a:spcBef>
                <a:spcPts val="4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04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Affordable</a:t>
            </a:r>
            <a:r>
              <a:rPr dirty="0" sz="1300" spc="-7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membership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(₹299–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499/month)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0219" y="2536843"/>
            <a:ext cx="1957705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Guaranteed</a:t>
            </a:r>
            <a:r>
              <a:rPr dirty="0" sz="1300" spc="-8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focus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seats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during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peak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hours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19" y="3131204"/>
            <a:ext cx="2122805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Order-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ahead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study-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hour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tracking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219" y="3820813"/>
            <a:ext cx="20866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Peer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connection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73639" y="1042760"/>
            <a:ext cx="2915920" cy="3693160"/>
            <a:chOff x="3173639" y="1042760"/>
            <a:chExt cx="2915920" cy="369316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3639" y="1042760"/>
              <a:ext cx="2915919" cy="36931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4611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246120" y="1097280"/>
            <a:ext cx="2788920" cy="548640"/>
          </a:xfrm>
          <a:prstGeom prst="rect">
            <a:avLst/>
          </a:prstGeom>
          <a:solidFill>
            <a:srgbClr val="5D4037"/>
          </a:solidFill>
        </p:spPr>
        <p:txBody>
          <a:bodyPr wrap="square" lIns="0" tIns="166370" rIns="0" bIns="0" rtlCol="0" vert="horz">
            <a:spAutoFit/>
          </a:bodyPr>
          <a:lstStyle/>
          <a:p>
            <a:pPr marL="165735">
              <a:lnSpc>
                <a:spcPct val="100000"/>
              </a:lnSpc>
              <a:spcBef>
                <a:spcPts val="1310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Freelancers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Creators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6300" y="1942484"/>
            <a:ext cx="2315845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Reliable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power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high-speed Wi-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Fi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6300" y="2536843"/>
            <a:ext cx="2127885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Quiet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pods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collaboration rooms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300" y="3131204"/>
            <a:ext cx="1764664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Professional</a:t>
            </a:r>
            <a:r>
              <a:rPr dirty="0" sz="1300" spc="-7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yet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cozy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ambience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6300" y="3820813"/>
            <a:ext cx="15722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Day-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pass</a:t>
            </a:r>
            <a:r>
              <a:rPr dirty="0" sz="13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flexibility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99719" y="1042760"/>
            <a:ext cx="2915920" cy="3693160"/>
            <a:chOff x="6099719" y="1042760"/>
            <a:chExt cx="2915920" cy="369316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9719" y="1042760"/>
              <a:ext cx="2915919" cy="369316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72200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6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6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172200" y="1097280"/>
            <a:ext cx="2788920" cy="548640"/>
          </a:xfrm>
          <a:prstGeom prst="rect">
            <a:avLst/>
          </a:prstGeom>
          <a:solidFill>
            <a:srgbClr val="5D4037"/>
          </a:solidFill>
        </p:spPr>
        <p:txBody>
          <a:bodyPr wrap="square" lIns="0" tIns="76200" rIns="0" bIns="0" rtlCol="0" vert="horz">
            <a:spAutoFit/>
          </a:bodyPr>
          <a:lstStyle/>
          <a:p>
            <a:pPr marL="869950" marR="655955" indent="-207010">
              <a:lnSpc>
                <a:spcPts val="1700"/>
              </a:lnSpc>
              <a:spcBef>
                <a:spcPts val="600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Planet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50" b="1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Community</a:t>
            </a:r>
            <a:endParaRPr sz="15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5" name="object 25"/>
          <p:cNvSpPr txBox="1"/>
          <p:nvPr/>
        </p:nvSpPr>
        <p:spPr>
          <a:xfrm>
            <a:off x="6342379" y="1942484"/>
            <a:ext cx="2416810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Reusable</a:t>
            </a:r>
            <a:r>
              <a:rPr dirty="0" sz="1300" spc="-7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cup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program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local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sourcing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42379" y="2632093"/>
            <a:ext cx="21316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Part-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time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jobs</a:t>
            </a:r>
            <a:r>
              <a:rPr dirty="0" sz="13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students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42379" y="3226454"/>
            <a:ext cx="193928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Skill-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sharing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workshops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42379" y="3725563"/>
            <a:ext cx="2288540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440">
                <a:solidFill>
                  <a:srgbClr val="6B5B4F"/>
                </a:solidFill>
                <a:latin typeface="Meiryo UI"/>
                <a:cs typeface="Meiryo UI"/>
              </a:rPr>
              <a:t>▸</a:t>
            </a:r>
            <a:r>
              <a:rPr dirty="0" sz="1300" spc="270">
                <a:solidFill>
                  <a:srgbClr val="6B5B4F"/>
                </a:solidFill>
                <a:latin typeface="Meiryo UI"/>
                <a:cs typeface="Meiryo UI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Reduced</a:t>
            </a:r>
            <a:r>
              <a:rPr dirty="0" sz="1300" spc="-5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food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waste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via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app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forecasting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Target </a:t>
            </a:r>
            <a:r>
              <a:rPr dirty="0" spc="-10"/>
              <a:t>Customers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5979" y="1009740"/>
            <a:ext cx="8514080" cy="924560"/>
            <a:chOff x="305979" y="1009740"/>
            <a:chExt cx="8514080" cy="9245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009740"/>
              <a:ext cx="8514080" cy="924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51560"/>
              <a:ext cx="8412480" cy="822960"/>
            </a:xfrm>
            <a:custGeom>
              <a:avLst/>
              <a:gdLst/>
              <a:ahLst/>
              <a:cxnLst/>
              <a:rect l="l" t="t" r="r" b="b"/>
              <a:pathLst>
                <a:path w="8412480" h="822960">
                  <a:moveTo>
                    <a:pt x="8339328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5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49806"/>
                  </a:lnTo>
                  <a:lnTo>
                    <a:pt x="5748" y="778281"/>
                  </a:lnTo>
                  <a:lnTo>
                    <a:pt x="21425" y="801533"/>
                  </a:lnTo>
                  <a:lnTo>
                    <a:pt x="44678" y="817211"/>
                  </a:lnTo>
                  <a:lnTo>
                    <a:pt x="73152" y="822960"/>
                  </a:lnTo>
                  <a:lnTo>
                    <a:pt x="8339328" y="822960"/>
                  </a:lnTo>
                  <a:lnTo>
                    <a:pt x="8367802" y="817211"/>
                  </a:lnTo>
                  <a:lnTo>
                    <a:pt x="8391054" y="801533"/>
                  </a:lnTo>
                  <a:lnTo>
                    <a:pt x="8406731" y="778281"/>
                  </a:lnTo>
                  <a:lnTo>
                    <a:pt x="8412480" y="74980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4" y="21426"/>
                  </a:lnTo>
                  <a:lnTo>
                    <a:pt x="8367802" y="5748"/>
                  </a:lnTo>
                  <a:lnTo>
                    <a:pt x="8339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39" y="1234440"/>
              <a:ext cx="457200" cy="4572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76019" y="1172145"/>
            <a:ext cx="4490720" cy="641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University</a:t>
            </a:r>
            <a:r>
              <a:rPr dirty="0" sz="1500" spc="-6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Students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7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Undergrad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postgrad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who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need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reliable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place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study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between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classes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late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evenings.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81173" y="1253763"/>
            <a:ext cx="6356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55%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5979" y="1924140"/>
            <a:ext cx="8514080" cy="924560"/>
            <a:chOff x="305979" y="1924140"/>
            <a:chExt cx="8514080" cy="9245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924140"/>
              <a:ext cx="8514080" cy="92456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5759" y="1965959"/>
              <a:ext cx="8412480" cy="822960"/>
            </a:xfrm>
            <a:custGeom>
              <a:avLst/>
              <a:gdLst/>
              <a:ahLst/>
              <a:cxnLst/>
              <a:rect l="l" t="t" r="r" b="b"/>
              <a:pathLst>
                <a:path w="8412480" h="822960">
                  <a:moveTo>
                    <a:pt x="8339328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5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49806"/>
                  </a:lnTo>
                  <a:lnTo>
                    <a:pt x="5748" y="778281"/>
                  </a:lnTo>
                  <a:lnTo>
                    <a:pt x="21425" y="801533"/>
                  </a:lnTo>
                  <a:lnTo>
                    <a:pt x="44678" y="817211"/>
                  </a:lnTo>
                  <a:lnTo>
                    <a:pt x="73152" y="822959"/>
                  </a:lnTo>
                  <a:lnTo>
                    <a:pt x="8339328" y="822959"/>
                  </a:lnTo>
                  <a:lnTo>
                    <a:pt x="8367802" y="817211"/>
                  </a:lnTo>
                  <a:lnTo>
                    <a:pt x="8391054" y="801533"/>
                  </a:lnTo>
                  <a:lnTo>
                    <a:pt x="8406731" y="778281"/>
                  </a:lnTo>
                  <a:lnTo>
                    <a:pt x="8412480" y="74980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4" y="21426"/>
                  </a:lnTo>
                  <a:lnTo>
                    <a:pt x="8367802" y="5748"/>
                  </a:lnTo>
                  <a:lnTo>
                    <a:pt x="8339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39" y="2148839"/>
              <a:ext cx="457200" cy="4572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76019" y="2086545"/>
            <a:ext cx="5039995" cy="641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Young</a:t>
            </a:r>
            <a:r>
              <a:rPr dirty="0" sz="1500" spc="-8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Professionals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75"/>
              </a:spcBef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Early-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career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employees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remote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workers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seeking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focused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alternative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noisy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offices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homes.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81173" y="2168163"/>
            <a:ext cx="6356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25%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05979" y="2838540"/>
            <a:ext cx="8514080" cy="924560"/>
            <a:chOff x="305979" y="2838540"/>
            <a:chExt cx="8514080" cy="92456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2838540"/>
              <a:ext cx="8514080" cy="9245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5759" y="2880359"/>
              <a:ext cx="8412480" cy="822960"/>
            </a:xfrm>
            <a:custGeom>
              <a:avLst/>
              <a:gdLst/>
              <a:ahLst/>
              <a:cxnLst/>
              <a:rect l="l" t="t" r="r" b="b"/>
              <a:pathLst>
                <a:path w="8412480" h="822960">
                  <a:moveTo>
                    <a:pt x="8339328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5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49806"/>
                  </a:lnTo>
                  <a:lnTo>
                    <a:pt x="5748" y="778281"/>
                  </a:lnTo>
                  <a:lnTo>
                    <a:pt x="21425" y="801533"/>
                  </a:lnTo>
                  <a:lnTo>
                    <a:pt x="44678" y="817211"/>
                  </a:lnTo>
                  <a:lnTo>
                    <a:pt x="73152" y="822959"/>
                  </a:lnTo>
                  <a:lnTo>
                    <a:pt x="8339328" y="822959"/>
                  </a:lnTo>
                  <a:lnTo>
                    <a:pt x="8367802" y="817211"/>
                  </a:lnTo>
                  <a:lnTo>
                    <a:pt x="8391054" y="801533"/>
                  </a:lnTo>
                  <a:lnTo>
                    <a:pt x="8406731" y="778281"/>
                  </a:lnTo>
                  <a:lnTo>
                    <a:pt x="8412480" y="74980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4" y="21426"/>
                  </a:lnTo>
                  <a:lnTo>
                    <a:pt x="8367802" y="5748"/>
                  </a:lnTo>
                  <a:lnTo>
                    <a:pt x="8339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8639" y="3063239"/>
              <a:ext cx="457200" cy="45720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76019" y="3000945"/>
            <a:ext cx="4966970" cy="641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Competitive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Exam</a:t>
            </a:r>
            <a:r>
              <a:rPr dirty="0" sz="1500" spc="-9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Aspirants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7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r>
              <a:rPr dirty="0" sz="12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preparing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UPSC,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5">
                <a:solidFill>
                  <a:srgbClr val="6B5B4F"/>
                </a:solidFill>
                <a:latin typeface="Arial"/>
                <a:cs typeface="Arial"/>
              </a:rPr>
              <a:t>CAT,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GATE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etc.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who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spend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long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hours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value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quiet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consistency.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1173" y="3082563"/>
            <a:ext cx="6356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12%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05979" y="3752940"/>
            <a:ext cx="8514080" cy="924560"/>
            <a:chOff x="305979" y="3752940"/>
            <a:chExt cx="8514080" cy="92456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3752940"/>
              <a:ext cx="8514080" cy="92455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65759" y="3794760"/>
              <a:ext cx="8412480" cy="822960"/>
            </a:xfrm>
            <a:custGeom>
              <a:avLst/>
              <a:gdLst/>
              <a:ahLst/>
              <a:cxnLst/>
              <a:rect l="l" t="t" r="r" b="b"/>
              <a:pathLst>
                <a:path w="8412480" h="822960">
                  <a:moveTo>
                    <a:pt x="8339328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5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49806"/>
                  </a:lnTo>
                  <a:lnTo>
                    <a:pt x="5748" y="778281"/>
                  </a:lnTo>
                  <a:lnTo>
                    <a:pt x="21425" y="801533"/>
                  </a:lnTo>
                  <a:lnTo>
                    <a:pt x="44678" y="817211"/>
                  </a:lnTo>
                  <a:lnTo>
                    <a:pt x="73152" y="822959"/>
                  </a:lnTo>
                  <a:lnTo>
                    <a:pt x="8339328" y="822959"/>
                  </a:lnTo>
                  <a:lnTo>
                    <a:pt x="8367802" y="817211"/>
                  </a:lnTo>
                  <a:lnTo>
                    <a:pt x="8391054" y="801533"/>
                  </a:lnTo>
                  <a:lnTo>
                    <a:pt x="8406731" y="778281"/>
                  </a:lnTo>
                  <a:lnTo>
                    <a:pt x="8412480" y="74980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4" y="21426"/>
                  </a:lnTo>
                  <a:lnTo>
                    <a:pt x="8367802" y="5748"/>
                  </a:lnTo>
                  <a:lnTo>
                    <a:pt x="8339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" y="3977640"/>
              <a:ext cx="457200" cy="45720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1176019" y="3915345"/>
            <a:ext cx="4930775" cy="64198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Creators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5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Freelancers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7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Content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creators,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designers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freelancers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need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inspiration,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power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community.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8" name="object 28"/>
          <p:cNvSpPr txBox="1"/>
          <p:nvPr/>
        </p:nvSpPr>
        <p:spPr>
          <a:xfrm>
            <a:off x="8050688" y="3996963"/>
            <a:ext cx="4660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8%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dirty="0" spc="-40"/>
              <a:t> </a:t>
            </a:r>
            <a:r>
              <a:rPr dirty="0"/>
              <a:t>Use</a:t>
            </a:r>
            <a:r>
              <a:rPr dirty="0" spc="-40"/>
              <a:t> </a:t>
            </a:r>
            <a:r>
              <a:rPr dirty="0" spc="-20"/>
              <a:t>Cases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60259" y="1009740"/>
            <a:ext cx="2890520" cy="1838960"/>
            <a:chOff x="260259" y="1009740"/>
            <a:chExt cx="2890520" cy="1838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1009740"/>
              <a:ext cx="2890520" cy="18389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51560"/>
              <a:ext cx="2788920" cy="1737360"/>
            </a:xfrm>
            <a:custGeom>
              <a:avLst/>
              <a:gdLst/>
              <a:ahLst/>
              <a:cxnLst/>
              <a:rect l="l" t="t" r="r" b="b"/>
              <a:pathLst>
                <a:path w="2788920" h="1737360">
                  <a:moveTo>
                    <a:pt x="2715760" y="0"/>
                  </a:moveTo>
                  <a:lnTo>
                    <a:pt x="73160" y="0"/>
                  </a:lnTo>
                  <a:lnTo>
                    <a:pt x="44682" y="5749"/>
                  </a:lnTo>
                  <a:lnTo>
                    <a:pt x="21428" y="21428"/>
                  </a:lnTo>
                  <a:lnTo>
                    <a:pt x="5749" y="44683"/>
                  </a:lnTo>
                  <a:lnTo>
                    <a:pt x="0" y="73160"/>
                  </a:lnTo>
                  <a:lnTo>
                    <a:pt x="0" y="1664200"/>
                  </a:lnTo>
                  <a:lnTo>
                    <a:pt x="5749" y="1692677"/>
                  </a:lnTo>
                  <a:lnTo>
                    <a:pt x="21428" y="1715932"/>
                  </a:lnTo>
                  <a:lnTo>
                    <a:pt x="44682" y="1731610"/>
                  </a:lnTo>
                  <a:lnTo>
                    <a:pt x="73160" y="1737359"/>
                  </a:lnTo>
                  <a:lnTo>
                    <a:pt x="2715760" y="1737359"/>
                  </a:lnTo>
                  <a:lnTo>
                    <a:pt x="2744237" y="1731610"/>
                  </a:lnTo>
                  <a:lnTo>
                    <a:pt x="2767492" y="1715932"/>
                  </a:lnTo>
                  <a:lnTo>
                    <a:pt x="2783170" y="1692677"/>
                  </a:lnTo>
                  <a:lnTo>
                    <a:pt x="2788920" y="1664200"/>
                  </a:lnTo>
                  <a:lnTo>
                    <a:pt x="2788920" y="73160"/>
                  </a:lnTo>
                  <a:lnTo>
                    <a:pt x="2783170" y="44683"/>
                  </a:lnTo>
                  <a:lnTo>
                    <a:pt x="2767492" y="21428"/>
                  </a:lnTo>
                  <a:lnTo>
                    <a:pt x="2744237" y="5749"/>
                  </a:lnTo>
                  <a:lnTo>
                    <a:pt x="271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0219" y="1333553"/>
            <a:ext cx="176466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Deep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Focus</a:t>
            </a:r>
            <a:r>
              <a:rPr dirty="0" sz="14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Session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1771150"/>
            <a:ext cx="2191385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Book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quiet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pod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3–4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hours,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order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coffee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via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app,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track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study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time,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leave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without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the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pressure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table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turnover.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86339" y="1009740"/>
            <a:ext cx="2890520" cy="1838960"/>
            <a:chOff x="3186339" y="1009740"/>
            <a:chExt cx="2890520" cy="183896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1009740"/>
              <a:ext cx="2890519" cy="18389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46119" y="1051560"/>
              <a:ext cx="2788920" cy="1737360"/>
            </a:xfrm>
            <a:custGeom>
              <a:avLst/>
              <a:gdLst/>
              <a:ahLst/>
              <a:cxnLst/>
              <a:rect l="l" t="t" r="r" b="b"/>
              <a:pathLst>
                <a:path w="2788920" h="1737360">
                  <a:moveTo>
                    <a:pt x="2715760" y="0"/>
                  </a:moveTo>
                  <a:lnTo>
                    <a:pt x="73160" y="0"/>
                  </a:lnTo>
                  <a:lnTo>
                    <a:pt x="44683" y="5749"/>
                  </a:lnTo>
                  <a:lnTo>
                    <a:pt x="21428" y="21428"/>
                  </a:lnTo>
                  <a:lnTo>
                    <a:pt x="5749" y="44683"/>
                  </a:lnTo>
                  <a:lnTo>
                    <a:pt x="0" y="73160"/>
                  </a:lnTo>
                  <a:lnTo>
                    <a:pt x="0" y="1664200"/>
                  </a:lnTo>
                  <a:lnTo>
                    <a:pt x="5749" y="1692677"/>
                  </a:lnTo>
                  <a:lnTo>
                    <a:pt x="21428" y="1715932"/>
                  </a:lnTo>
                  <a:lnTo>
                    <a:pt x="44683" y="1731610"/>
                  </a:lnTo>
                  <a:lnTo>
                    <a:pt x="73160" y="1737359"/>
                  </a:lnTo>
                  <a:lnTo>
                    <a:pt x="2715760" y="1737359"/>
                  </a:lnTo>
                  <a:lnTo>
                    <a:pt x="2744237" y="1731610"/>
                  </a:lnTo>
                  <a:lnTo>
                    <a:pt x="2767492" y="1715932"/>
                  </a:lnTo>
                  <a:lnTo>
                    <a:pt x="2783170" y="1692677"/>
                  </a:lnTo>
                  <a:lnTo>
                    <a:pt x="2788920" y="1664200"/>
                  </a:lnTo>
                  <a:lnTo>
                    <a:pt x="2788920" y="73160"/>
                  </a:lnTo>
                  <a:lnTo>
                    <a:pt x="2783170" y="44683"/>
                  </a:lnTo>
                  <a:lnTo>
                    <a:pt x="2767492" y="21428"/>
                  </a:lnTo>
                  <a:lnTo>
                    <a:pt x="2744237" y="5749"/>
                  </a:lnTo>
                  <a:lnTo>
                    <a:pt x="271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416300" y="1333553"/>
            <a:ext cx="18827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Group</a:t>
            </a:r>
            <a:r>
              <a:rPr dirty="0" sz="14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Project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Meetup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16300" y="1771150"/>
            <a:ext cx="2177415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Reserve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collaboration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table,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share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screen,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grab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snacks,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productive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comfortable setting.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12419" y="1009740"/>
            <a:ext cx="2890520" cy="1838960"/>
            <a:chOff x="6112419" y="1009740"/>
            <a:chExt cx="2890520" cy="183896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1009740"/>
              <a:ext cx="2890519" cy="18389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72200" y="1051560"/>
              <a:ext cx="2788920" cy="1737360"/>
            </a:xfrm>
            <a:custGeom>
              <a:avLst/>
              <a:gdLst/>
              <a:ahLst/>
              <a:cxnLst/>
              <a:rect l="l" t="t" r="r" b="b"/>
              <a:pathLst>
                <a:path w="2788920" h="1737360">
                  <a:moveTo>
                    <a:pt x="2715760" y="0"/>
                  </a:moveTo>
                  <a:lnTo>
                    <a:pt x="73159" y="0"/>
                  </a:lnTo>
                  <a:lnTo>
                    <a:pt x="44682" y="5749"/>
                  </a:lnTo>
                  <a:lnTo>
                    <a:pt x="21427" y="21428"/>
                  </a:lnTo>
                  <a:lnTo>
                    <a:pt x="5749" y="44683"/>
                  </a:lnTo>
                  <a:lnTo>
                    <a:pt x="0" y="73160"/>
                  </a:lnTo>
                  <a:lnTo>
                    <a:pt x="0" y="1664200"/>
                  </a:lnTo>
                  <a:lnTo>
                    <a:pt x="5749" y="1692677"/>
                  </a:lnTo>
                  <a:lnTo>
                    <a:pt x="21427" y="1715932"/>
                  </a:lnTo>
                  <a:lnTo>
                    <a:pt x="44682" y="1731610"/>
                  </a:lnTo>
                  <a:lnTo>
                    <a:pt x="73159" y="1737359"/>
                  </a:lnTo>
                  <a:lnTo>
                    <a:pt x="2715760" y="1737359"/>
                  </a:lnTo>
                  <a:lnTo>
                    <a:pt x="2744237" y="1731610"/>
                  </a:lnTo>
                  <a:lnTo>
                    <a:pt x="2767492" y="1715932"/>
                  </a:lnTo>
                  <a:lnTo>
                    <a:pt x="2783170" y="1692677"/>
                  </a:lnTo>
                  <a:lnTo>
                    <a:pt x="2788920" y="1664200"/>
                  </a:lnTo>
                  <a:lnTo>
                    <a:pt x="2788920" y="73160"/>
                  </a:lnTo>
                  <a:lnTo>
                    <a:pt x="2783170" y="44683"/>
                  </a:lnTo>
                  <a:lnTo>
                    <a:pt x="2767492" y="21428"/>
                  </a:lnTo>
                  <a:lnTo>
                    <a:pt x="2744237" y="5749"/>
                  </a:lnTo>
                  <a:lnTo>
                    <a:pt x="271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342379" y="1333553"/>
            <a:ext cx="18732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Late-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Night</a:t>
            </a:r>
            <a:r>
              <a:rPr dirty="0" sz="1400" spc="-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Exam</a:t>
            </a:r>
            <a:r>
              <a:rPr dirty="0" sz="1400" spc="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Prep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42379" y="1771150"/>
            <a:ext cx="2371725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Open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till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midnight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near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major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campuses.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Safe,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well-lit,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membership-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priority</a:t>
            </a:r>
            <a:r>
              <a:rPr dirty="0" sz="1200" spc="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seating</a:t>
            </a:r>
            <a:r>
              <a:rPr dirty="0" sz="1200" spc="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during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peak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exam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season.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0259" y="2884260"/>
            <a:ext cx="2890520" cy="1838960"/>
            <a:chOff x="260259" y="2884260"/>
            <a:chExt cx="2890520" cy="183896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2884260"/>
              <a:ext cx="2890520" cy="18389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0039" y="2926080"/>
              <a:ext cx="2788920" cy="1737360"/>
            </a:xfrm>
            <a:custGeom>
              <a:avLst/>
              <a:gdLst/>
              <a:ahLst/>
              <a:cxnLst/>
              <a:rect l="l" t="t" r="r" b="b"/>
              <a:pathLst>
                <a:path w="2788920" h="1737360">
                  <a:moveTo>
                    <a:pt x="2715760" y="0"/>
                  </a:moveTo>
                  <a:lnTo>
                    <a:pt x="73160" y="0"/>
                  </a:lnTo>
                  <a:lnTo>
                    <a:pt x="44682" y="5749"/>
                  </a:lnTo>
                  <a:lnTo>
                    <a:pt x="21428" y="21427"/>
                  </a:lnTo>
                  <a:lnTo>
                    <a:pt x="5749" y="44682"/>
                  </a:lnTo>
                  <a:lnTo>
                    <a:pt x="0" y="73159"/>
                  </a:lnTo>
                  <a:lnTo>
                    <a:pt x="0" y="1664199"/>
                  </a:lnTo>
                  <a:lnTo>
                    <a:pt x="5749" y="1692677"/>
                  </a:lnTo>
                  <a:lnTo>
                    <a:pt x="21428" y="1715931"/>
                  </a:lnTo>
                  <a:lnTo>
                    <a:pt x="44682" y="1731610"/>
                  </a:lnTo>
                  <a:lnTo>
                    <a:pt x="73160" y="1737360"/>
                  </a:lnTo>
                  <a:lnTo>
                    <a:pt x="2715760" y="1737360"/>
                  </a:lnTo>
                  <a:lnTo>
                    <a:pt x="2744237" y="1731610"/>
                  </a:lnTo>
                  <a:lnTo>
                    <a:pt x="2767492" y="1715931"/>
                  </a:lnTo>
                  <a:lnTo>
                    <a:pt x="2783170" y="1692677"/>
                  </a:lnTo>
                  <a:lnTo>
                    <a:pt x="2788920" y="1664199"/>
                  </a:lnTo>
                  <a:lnTo>
                    <a:pt x="2788920" y="73159"/>
                  </a:lnTo>
                  <a:lnTo>
                    <a:pt x="2783170" y="44682"/>
                  </a:lnTo>
                  <a:lnTo>
                    <a:pt x="2767492" y="21427"/>
                  </a:lnTo>
                  <a:lnTo>
                    <a:pt x="2744237" y="5749"/>
                  </a:lnTo>
                  <a:lnTo>
                    <a:pt x="271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90219" y="3208073"/>
            <a:ext cx="17545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Creator</a:t>
            </a:r>
            <a:r>
              <a:rPr dirty="0" sz="14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Content</a:t>
            </a:r>
            <a:r>
              <a:rPr dirty="0" sz="14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Day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219" y="3645670"/>
            <a:ext cx="243967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Use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natural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light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corners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photos/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videos,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reliable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Wi-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uploads,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meet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other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creators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weekly sessions.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86339" y="2884260"/>
            <a:ext cx="2890520" cy="1838960"/>
            <a:chOff x="3186339" y="2884260"/>
            <a:chExt cx="2890520" cy="183896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2884260"/>
              <a:ext cx="2890519" cy="183896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246119" y="2926080"/>
              <a:ext cx="2788920" cy="1737360"/>
            </a:xfrm>
            <a:custGeom>
              <a:avLst/>
              <a:gdLst/>
              <a:ahLst/>
              <a:cxnLst/>
              <a:rect l="l" t="t" r="r" b="b"/>
              <a:pathLst>
                <a:path w="2788920" h="1737360">
                  <a:moveTo>
                    <a:pt x="2715760" y="0"/>
                  </a:moveTo>
                  <a:lnTo>
                    <a:pt x="73160" y="0"/>
                  </a:lnTo>
                  <a:lnTo>
                    <a:pt x="44683" y="5749"/>
                  </a:lnTo>
                  <a:lnTo>
                    <a:pt x="21428" y="21427"/>
                  </a:lnTo>
                  <a:lnTo>
                    <a:pt x="5749" y="44682"/>
                  </a:lnTo>
                  <a:lnTo>
                    <a:pt x="0" y="73159"/>
                  </a:lnTo>
                  <a:lnTo>
                    <a:pt x="0" y="1664199"/>
                  </a:lnTo>
                  <a:lnTo>
                    <a:pt x="5749" y="1692677"/>
                  </a:lnTo>
                  <a:lnTo>
                    <a:pt x="21428" y="1715931"/>
                  </a:lnTo>
                  <a:lnTo>
                    <a:pt x="44683" y="1731610"/>
                  </a:lnTo>
                  <a:lnTo>
                    <a:pt x="73160" y="1737360"/>
                  </a:lnTo>
                  <a:lnTo>
                    <a:pt x="2715760" y="1737360"/>
                  </a:lnTo>
                  <a:lnTo>
                    <a:pt x="2744237" y="1731610"/>
                  </a:lnTo>
                  <a:lnTo>
                    <a:pt x="2767492" y="1715931"/>
                  </a:lnTo>
                  <a:lnTo>
                    <a:pt x="2783170" y="1692677"/>
                  </a:lnTo>
                  <a:lnTo>
                    <a:pt x="2788920" y="1664199"/>
                  </a:lnTo>
                  <a:lnTo>
                    <a:pt x="2788920" y="73159"/>
                  </a:lnTo>
                  <a:lnTo>
                    <a:pt x="2783170" y="44682"/>
                  </a:lnTo>
                  <a:lnTo>
                    <a:pt x="2767492" y="21427"/>
                  </a:lnTo>
                  <a:lnTo>
                    <a:pt x="2744237" y="5749"/>
                  </a:lnTo>
                  <a:lnTo>
                    <a:pt x="271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416300" y="3208073"/>
            <a:ext cx="12700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Morning</a:t>
            </a:r>
            <a:r>
              <a:rPr dirty="0" sz="14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Ritual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16300" y="3645670"/>
            <a:ext cx="233553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Start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day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specialty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coffee,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light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breakfast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 a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90-minute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focused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work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block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before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college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office.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112419" y="2884260"/>
            <a:ext cx="2890520" cy="1838960"/>
            <a:chOff x="6112419" y="2884260"/>
            <a:chExt cx="2890520" cy="183896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2884260"/>
              <a:ext cx="2890519" cy="18389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72200" y="2926080"/>
              <a:ext cx="2788920" cy="1737360"/>
            </a:xfrm>
            <a:custGeom>
              <a:avLst/>
              <a:gdLst/>
              <a:ahLst/>
              <a:cxnLst/>
              <a:rect l="l" t="t" r="r" b="b"/>
              <a:pathLst>
                <a:path w="2788920" h="1737360">
                  <a:moveTo>
                    <a:pt x="2715760" y="0"/>
                  </a:moveTo>
                  <a:lnTo>
                    <a:pt x="73159" y="0"/>
                  </a:lnTo>
                  <a:lnTo>
                    <a:pt x="44682" y="5749"/>
                  </a:lnTo>
                  <a:lnTo>
                    <a:pt x="21427" y="21427"/>
                  </a:lnTo>
                  <a:lnTo>
                    <a:pt x="5749" y="44682"/>
                  </a:lnTo>
                  <a:lnTo>
                    <a:pt x="0" y="73159"/>
                  </a:lnTo>
                  <a:lnTo>
                    <a:pt x="0" y="1664199"/>
                  </a:lnTo>
                  <a:lnTo>
                    <a:pt x="5749" y="1692677"/>
                  </a:lnTo>
                  <a:lnTo>
                    <a:pt x="21427" y="1715931"/>
                  </a:lnTo>
                  <a:lnTo>
                    <a:pt x="44682" y="1731610"/>
                  </a:lnTo>
                  <a:lnTo>
                    <a:pt x="73159" y="1737360"/>
                  </a:lnTo>
                  <a:lnTo>
                    <a:pt x="2715760" y="1737360"/>
                  </a:lnTo>
                  <a:lnTo>
                    <a:pt x="2744237" y="1731610"/>
                  </a:lnTo>
                  <a:lnTo>
                    <a:pt x="2767492" y="1715931"/>
                  </a:lnTo>
                  <a:lnTo>
                    <a:pt x="2783170" y="1692677"/>
                  </a:lnTo>
                  <a:lnTo>
                    <a:pt x="2788920" y="1664199"/>
                  </a:lnTo>
                  <a:lnTo>
                    <a:pt x="2788920" y="73159"/>
                  </a:lnTo>
                  <a:lnTo>
                    <a:pt x="2783170" y="44682"/>
                  </a:lnTo>
                  <a:lnTo>
                    <a:pt x="2767492" y="21427"/>
                  </a:lnTo>
                  <a:lnTo>
                    <a:pt x="2744237" y="5749"/>
                  </a:lnTo>
                  <a:lnTo>
                    <a:pt x="271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342379" y="3208073"/>
            <a:ext cx="16357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Community</a:t>
            </a:r>
            <a:r>
              <a:rPr dirty="0" sz="1400" spc="-6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Events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6342379" y="3645670"/>
            <a:ext cx="2380615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Open-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mic nights, skill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workshops,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book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clubs 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peer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mentoring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sessions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turn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customers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into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a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community.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Market</a:t>
            </a:r>
            <a:r>
              <a:rPr dirty="0" sz="2600" spc="-40"/>
              <a:t> </a:t>
            </a:r>
            <a:r>
              <a:rPr dirty="0" sz="2600" spc="-10"/>
              <a:t>Opportunity</a:t>
            </a:r>
            <a:r>
              <a:rPr dirty="0" sz="2600" spc="-40"/>
              <a:t> </a:t>
            </a:r>
            <a:r>
              <a:rPr dirty="0" sz="2600"/>
              <a:t>—</a:t>
            </a:r>
            <a:r>
              <a:rPr dirty="0" sz="2600" spc="-45"/>
              <a:t> </a:t>
            </a:r>
            <a:r>
              <a:rPr dirty="0" sz="2600"/>
              <a:t>TAM</a:t>
            </a:r>
            <a:r>
              <a:rPr dirty="0" sz="2600" spc="-45"/>
              <a:t> </a:t>
            </a:r>
            <a:r>
              <a:rPr dirty="0" sz="2600"/>
              <a:t>•</a:t>
            </a:r>
            <a:r>
              <a:rPr dirty="0" sz="2600" spc="-40"/>
              <a:t> </a:t>
            </a:r>
            <a:r>
              <a:rPr dirty="0" sz="2600"/>
              <a:t>SAM</a:t>
            </a:r>
            <a:r>
              <a:rPr dirty="0" sz="2600" spc="-45"/>
              <a:t> </a:t>
            </a:r>
            <a:r>
              <a:rPr dirty="0" sz="2600"/>
              <a:t>•</a:t>
            </a:r>
            <a:r>
              <a:rPr dirty="0" sz="2600" spc="-40"/>
              <a:t> </a:t>
            </a:r>
            <a:r>
              <a:rPr dirty="0" sz="2600" spc="-25"/>
              <a:t>SOM</a:t>
            </a:r>
            <a:endParaRPr sz="2600"/>
          </a:p>
        </p:txBody>
      </p:sp>
      <p:grpSp>
        <p:nvGrpSpPr>
          <p:cNvPr id="5" name="object 5"/>
          <p:cNvGrpSpPr/>
          <p:nvPr/>
        </p:nvGrpSpPr>
        <p:grpSpPr>
          <a:xfrm>
            <a:off x="293279" y="1042760"/>
            <a:ext cx="2915920" cy="2321560"/>
            <a:chOff x="293279" y="1042760"/>
            <a:chExt cx="2915920" cy="23215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279" y="1042760"/>
              <a:ext cx="2915920" cy="2321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97280"/>
              <a:ext cx="2788920" cy="2194560"/>
            </a:xfrm>
            <a:custGeom>
              <a:avLst/>
              <a:gdLst/>
              <a:ahLst/>
              <a:cxnLst/>
              <a:rect l="l" t="t" r="r" b="b"/>
              <a:pathLst>
                <a:path w="2788920" h="2194560">
                  <a:moveTo>
                    <a:pt x="2697472" y="0"/>
                  </a:moveTo>
                  <a:lnTo>
                    <a:pt x="91447" y="0"/>
                  </a:lnTo>
                  <a:lnTo>
                    <a:pt x="55851" y="7186"/>
                  </a:lnTo>
                  <a:lnTo>
                    <a:pt x="26784" y="26784"/>
                  </a:lnTo>
                  <a:lnTo>
                    <a:pt x="7186" y="55851"/>
                  </a:lnTo>
                  <a:lnTo>
                    <a:pt x="0" y="91447"/>
                  </a:lnTo>
                  <a:lnTo>
                    <a:pt x="0" y="2103112"/>
                  </a:lnTo>
                  <a:lnTo>
                    <a:pt x="7186" y="2138708"/>
                  </a:lnTo>
                  <a:lnTo>
                    <a:pt x="26784" y="2167775"/>
                  </a:lnTo>
                  <a:lnTo>
                    <a:pt x="55851" y="2187373"/>
                  </a:lnTo>
                  <a:lnTo>
                    <a:pt x="91447" y="2194560"/>
                  </a:lnTo>
                  <a:lnTo>
                    <a:pt x="2697472" y="2194560"/>
                  </a:lnTo>
                  <a:lnTo>
                    <a:pt x="2733068" y="2187373"/>
                  </a:lnTo>
                  <a:lnTo>
                    <a:pt x="2762135" y="2167775"/>
                  </a:lnTo>
                  <a:lnTo>
                    <a:pt x="2781733" y="2138708"/>
                  </a:lnTo>
                  <a:lnTo>
                    <a:pt x="2788920" y="2103112"/>
                  </a:lnTo>
                  <a:lnTo>
                    <a:pt x="2788920" y="91447"/>
                  </a:lnTo>
                  <a:lnTo>
                    <a:pt x="2781733" y="55851"/>
                  </a:lnTo>
                  <a:lnTo>
                    <a:pt x="2762135" y="26784"/>
                  </a:lnTo>
                  <a:lnTo>
                    <a:pt x="2733068" y="7186"/>
                  </a:lnTo>
                  <a:lnTo>
                    <a:pt x="2697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5759" y="1097280"/>
              <a:ext cx="2788920" cy="109855"/>
            </a:xfrm>
            <a:custGeom>
              <a:avLst/>
              <a:gdLst/>
              <a:ahLst/>
              <a:cxnLst/>
              <a:rect l="l" t="t" r="r" b="b"/>
              <a:pathLst>
                <a:path w="2788920" h="109855">
                  <a:moveTo>
                    <a:pt x="2788920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2788920" y="109727"/>
                  </a:lnTo>
                  <a:lnTo>
                    <a:pt x="2788920" y="0"/>
                  </a:lnTo>
                  <a:close/>
                </a:path>
              </a:pathLst>
            </a:custGeom>
            <a:solidFill>
              <a:srgbClr val="2C181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35940" y="1379273"/>
            <a:ext cx="3975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6B5B4F"/>
                </a:solidFill>
                <a:latin typeface="Arial"/>
                <a:cs typeface="Arial"/>
              </a:rPr>
              <a:t>TAM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1766830"/>
            <a:ext cx="167703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b="1">
                <a:solidFill>
                  <a:srgbClr val="2C1810"/>
                </a:solidFill>
                <a:latin typeface="Arial"/>
                <a:cs typeface="Arial"/>
              </a:rPr>
              <a:t>₹42,000</a:t>
            </a:r>
            <a:r>
              <a:rPr dirty="0" sz="2600" spc="-9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2600" spc="-25" b="1">
                <a:solidFill>
                  <a:srgbClr val="2C1810"/>
                </a:solidFill>
                <a:latin typeface="Arial"/>
                <a:cs typeface="Arial"/>
              </a:rPr>
              <a:t>Cr</a:t>
            </a:r>
            <a:endParaRPr sz="2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2497592"/>
            <a:ext cx="228727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India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organised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QSR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co-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working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adjacent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market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19359" y="1042760"/>
            <a:ext cx="2915920" cy="2321560"/>
            <a:chOff x="3219359" y="1042760"/>
            <a:chExt cx="2915920" cy="23215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9359" y="1042760"/>
              <a:ext cx="2915920" cy="23215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291840" y="1097280"/>
              <a:ext cx="2788920" cy="2194560"/>
            </a:xfrm>
            <a:custGeom>
              <a:avLst/>
              <a:gdLst/>
              <a:ahLst/>
              <a:cxnLst/>
              <a:rect l="l" t="t" r="r" b="b"/>
              <a:pathLst>
                <a:path w="2788920" h="2194560">
                  <a:moveTo>
                    <a:pt x="2697472" y="0"/>
                  </a:moveTo>
                  <a:lnTo>
                    <a:pt x="91447" y="0"/>
                  </a:lnTo>
                  <a:lnTo>
                    <a:pt x="55851" y="7186"/>
                  </a:lnTo>
                  <a:lnTo>
                    <a:pt x="26784" y="26784"/>
                  </a:lnTo>
                  <a:lnTo>
                    <a:pt x="7186" y="55851"/>
                  </a:lnTo>
                  <a:lnTo>
                    <a:pt x="0" y="91447"/>
                  </a:lnTo>
                  <a:lnTo>
                    <a:pt x="0" y="2103112"/>
                  </a:lnTo>
                  <a:lnTo>
                    <a:pt x="7186" y="2138708"/>
                  </a:lnTo>
                  <a:lnTo>
                    <a:pt x="26784" y="2167775"/>
                  </a:lnTo>
                  <a:lnTo>
                    <a:pt x="55851" y="2187373"/>
                  </a:lnTo>
                  <a:lnTo>
                    <a:pt x="91447" y="2194560"/>
                  </a:lnTo>
                  <a:lnTo>
                    <a:pt x="2697472" y="2194560"/>
                  </a:lnTo>
                  <a:lnTo>
                    <a:pt x="2733068" y="2187373"/>
                  </a:lnTo>
                  <a:lnTo>
                    <a:pt x="2762135" y="2167775"/>
                  </a:lnTo>
                  <a:lnTo>
                    <a:pt x="2781733" y="2138708"/>
                  </a:lnTo>
                  <a:lnTo>
                    <a:pt x="2788920" y="2103112"/>
                  </a:lnTo>
                  <a:lnTo>
                    <a:pt x="2788920" y="91447"/>
                  </a:lnTo>
                  <a:lnTo>
                    <a:pt x="2781733" y="55851"/>
                  </a:lnTo>
                  <a:lnTo>
                    <a:pt x="2762135" y="26784"/>
                  </a:lnTo>
                  <a:lnTo>
                    <a:pt x="2733068" y="7186"/>
                  </a:lnTo>
                  <a:lnTo>
                    <a:pt x="2697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291840" y="1097280"/>
              <a:ext cx="2788920" cy="109855"/>
            </a:xfrm>
            <a:custGeom>
              <a:avLst/>
              <a:gdLst/>
              <a:ahLst/>
              <a:cxnLst/>
              <a:rect l="l" t="t" r="r" b="b"/>
              <a:pathLst>
                <a:path w="2788920" h="109855">
                  <a:moveTo>
                    <a:pt x="2788919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2788919" y="109727"/>
                  </a:lnTo>
                  <a:lnTo>
                    <a:pt x="2788919" y="0"/>
                  </a:lnTo>
                  <a:close/>
                </a:path>
              </a:pathLst>
            </a:custGeom>
            <a:solidFill>
              <a:srgbClr val="5D403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462020" y="1379273"/>
            <a:ext cx="4210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6B5B4F"/>
                </a:solidFill>
                <a:latin typeface="Arial"/>
                <a:cs typeface="Arial"/>
              </a:rPr>
              <a:t>SAM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62020" y="1766830"/>
            <a:ext cx="149352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b="1">
                <a:solidFill>
                  <a:srgbClr val="2C1810"/>
                </a:solidFill>
                <a:latin typeface="Arial"/>
                <a:cs typeface="Arial"/>
              </a:rPr>
              <a:t>₹6,800</a:t>
            </a:r>
            <a:r>
              <a:rPr dirty="0" sz="2600" spc="-8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2600" spc="-25" b="1">
                <a:solidFill>
                  <a:srgbClr val="2C1810"/>
                </a:solidFill>
                <a:latin typeface="Arial"/>
                <a:cs typeface="Arial"/>
              </a:rPr>
              <a:t>Cr</a:t>
            </a:r>
            <a:endParaRPr sz="2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62020" y="2497592"/>
            <a:ext cx="244856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Urban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young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professional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hybrid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spaces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45440" y="1042760"/>
            <a:ext cx="2915920" cy="2321560"/>
            <a:chOff x="6145440" y="1042760"/>
            <a:chExt cx="2915920" cy="232156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5440" y="1042760"/>
              <a:ext cx="2915919" cy="232156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217920" y="1097280"/>
              <a:ext cx="2788920" cy="2194560"/>
            </a:xfrm>
            <a:custGeom>
              <a:avLst/>
              <a:gdLst/>
              <a:ahLst/>
              <a:cxnLst/>
              <a:rect l="l" t="t" r="r" b="b"/>
              <a:pathLst>
                <a:path w="2788920" h="2194560">
                  <a:moveTo>
                    <a:pt x="2697472" y="0"/>
                  </a:moveTo>
                  <a:lnTo>
                    <a:pt x="91447" y="0"/>
                  </a:lnTo>
                  <a:lnTo>
                    <a:pt x="55851" y="7186"/>
                  </a:lnTo>
                  <a:lnTo>
                    <a:pt x="26784" y="26784"/>
                  </a:lnTo>
                  <a:lnTo>
                    <a:pt x="7186" y="55851"/>
                  </a:lnTo>
                  <a:lnTo>
                    <a:pt x="0" y="91447"/>
                  </a:lnTo>
                  <a:lnTo>
                    <a:pt x="0" y="2103112"/>
                  </a:lnTo>
                  <a:lnTo>
                    <a:pt x="7186" y="2138708"/>
                  </a:lnTo>
                  <a:lnTo>
                    <a:pt x="26784" y="2167775"/>
                  </a:lnTo>
                  <a:lnTo>
                    <a:pt x="55851" y="2187373"/>
                  </a:lnTo>
                  <a:lnTo>
                    <a:pt x="91447" y="2194560"/>
                  </a:lnTo>
                  <a:lnTo>
                    <a:pt x="2697472" y="2194560"/>
                  </a:lnTo>
                  <a:lnTo>
                    <a:pt x="2733068" y="2187373"/>
                  </a:lnTo>
                  <a:lnTo>
                    <a:pt x="2762135" y="2167775"/>
                  </a:lnTo>
                  <a:lnTo>
                    <a:pt x="2781733" y="2138708"/>
                  </a:lnTo>
                  <a:lnTo>
                    <a:pt x="2788920" y="2103112"/>
                  </a:lnTo>
                  <a:lnTo>
                    <a:pt x="2788920" y="91447"/>
                  </a:lnTo>
                  <a:lnTo>
                    <a:pt x="2781733" y="55851"/>
                  </a:lnTo>
                  <a:lnTo>
                    <a:pt x="2762135" y="26784"/>
                  </a:lnTo>
                  <a:lnTo>
                    <a:pt x="2733068" y="7186"/>
                  </a:lnTo>
                  <a:lnTo>
                    <a:pt x="2697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17920" y="1097280"/>
              <a:ext cx="2788920" cy="109855"/>
            </a:xfrm>
            <a:custGeom>
              <a:avLst/>
              <a:gdLst/>
              <a:ahLst/>
              <a:cxnLst/>
              <a:rect l="l" t="t" r="r" b="b"/>
              <a:pathLst>
                <a:path w="2788920" h="109855">
                  <a:moveTo>
                    <a:pt x="2788920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2788920" y="109727"/>
                  </a:lnTo>
                  <a:lnTo>
                    <a:pt x="2788920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388100" y="1379273"/>
            <a:ext cx="4305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6B5B4F"/>
                </a:solidFill>
                <a:latin typeface="Arial"/>
                <a:cs typeface="Arial"/>
              </a:rPr>
              <a:t>SOM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4" name="object 24"/>
          <p:cNvSpPr txBox="1"/>
          <p:nvPr/>
        </p:nvSpPr>
        <p:spPr>
          <a:xfrm>
            <a:off x="6388100" y="1766830"/>
            <a:ext cx="2129790" cy="1205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b="1">
                <a:solidFill>
                  <a:srgbClr val="2C1810"/>
                </a:solidFill>
                <a:latin typeface="Arial"/>
                <a:cs typeface="Arial"/>
              </a:rPr>
              <a:t>₹85</a:t>
            </a:r>
            <a:r>
              <a:rPr dirty="0" sz="2600" spc="-4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2600" spc="-25" b="1">
                <a:solidFill>
                  <a:srgbClr val="2C1810"/>
                </a:solidFill>
                <a:latin typeface="Arial"/>
                <a:cs typeface="Arial"/>
              </a:rPr>
              <a:t>Cr</a:t>
            </a:r>
            <a:endParaRPr sz="26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2015"/>
              </a:spcBef>
            </a:pP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Year-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5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target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8–10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university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cities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(Odisha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East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select metros)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4500" y="3528113"/>
            <a:ext cx="8106409" cy="831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Key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Drivers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30"/>
              </a:lnSpc>
              <a:spcBef>
                <a:spcPts val="16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Rising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population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tier-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1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tier-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2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cities</a:t>
            </a:r>
            <a:r>
              <a:rPr dirty="0" sz="1300" spc="3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•</a:t>
            </a:r>
            <a:r>
              <a:rPr dirty="0" sz="1300" spc="3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Growth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remote/hybrid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work</a:t>
            </a:r>
            <a:r>
              <a:rPr dirty="0" sz="1300" spc="3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•</a:t>
            </a:r>
            <a:r>
              <a:rPr dirty="0" sz="1300" spc="3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Preference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third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spaces</a:t>
            </a:r>
            <a:endParaRPr sz="1300">
              <a:latin typeface="Arial"/>
              <a:cs typeface="Arial"/>
            </a:endParaRPr>
          </a:p>
          <a:p>
            <a:pPr marL="161925" indent="-149225">
              <a:lnSpc>
                <a:spcPts val="1530"/>
              </a:lnSpc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Increasing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culture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among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18–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30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age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group</a:t>
            </a:r>
            <a:r>
              <a:rPr dirty="0" sz="1300" spc="30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•</a:t>
            </a:r>
            <a:r>
              <a:rPr dirty="0" sz="1300" spc="29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Digital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ordering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trends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dirty="0" spc="-20"/>
              <a:t> </a:t>
            </a:r>
            <a:r>
              <a:rPr dirty="0"/>
              <a:t>Now?</a:t>
            </a:r>
            <a:r>
              <a:rPr dirty="0" spc="-20"/>
              <a:t> </a:t>
            </a:r>
            <a:r>
              <a:rPr dirty="0"/>
              <a:t>Market</a:t>
            </a:r>
            <a:r>
              <a:rPr dirty="0" spc="-15"/>
              <a:t> </a:t>
            </a:r>
            <a:r>
              <a:rPr dirty="0" spc="-10"/>
              <a:t>Insights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5979" y="1055460"/>
            <a:ext cx="2159000" cy="1930400"/>
            <a:chOff x="305979" y="1055460"/>
            <a:chExt cx="2159000" cy="19304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055460"/>
              <a:ext cx="2159000" cy="19304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9728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7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7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028417" y="1409420"/>
            <a:ext cx="73215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0" b="1">
                <a:solidFill>
                  <a:srgbClr val="C17817"/>
                </a:solidFill>
                <a:latin typeface="Arial"/>
                <a:cs typeface="Arial"/>
              </a:rPr>
              <a:t>40M+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973" y="2014990"/>
            <a:ext cx="1829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College</a:t>
            </a:r>
            <a:r>
              <a:rPr dirty="0" sz="12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students</a:t>
            </a:r>
            <a:r>
              <a:rPr dirty="0" sz="12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in</a:t>
            </a:r>
            <a:r>
              <a:rPr dirty="0" sz="12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2C1810"/>
                </a:solidFill>
                <a:latin typeface="Arial"/>
                <a:cs typeface="Arial"/>
              </a:rPr>
              <a:t>India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304" y="2376030"/>
            <a:ext cx="1524635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443230" marR="5080" indent="-431165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Large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captive</a:t>
            </a:r>
            <a:r>
              <a:rPr dirty="0" sz="11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base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near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campuses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500539" y="1055460"/>
            <a:ext cx="2159000" cy="1930400"/>
            <a:chOff x="2500539" y="1055460"/>
            <a:chExt cx="2159000" cy="19304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0539" y="1055460"/>
              <a:ext cx="2159000" cy="19304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60319" y="109728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7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7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897478" y="1409420"/>
            <a:ext cx="1383030" cy="902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200" spc="-20" b="1">
                <a:solidFill>
                  <a:srgbClr val="C17817"/>
                </a:solidFill>
                <a:latin typeface="Arial"/>
                <a:cs typeface="Arial"/>
              </a:rPr>
              <a:t>18–</a:t>
            </a:r>
            <a:r>
              <a:rPr dirty="0" sz="2200" spc="-25" b="1">
                <a:solidFill>
                  <a:srgbClr val="C17817"/>
                </a:solidFill>
                <a:latin typeface="Arial"/>
                <a:cs typeface="Arial"/>
              </a:rPr>
              <a:t>25%</a:t>
            </a:r>
            <a:endParaRPr sz="2200">
              <a:latin typeface="Arial"/>
              <a:cs typeface="Arial"/>
            </a:endParaRPr>
          </a:p>
          <a:p>
            <a:pPr algn="ctr" marL="12065" marR="5080">
              <a:lnSpc>
                <a:spcPts val="1400"/>
              </a:lnSpc>
              <a:spcBef>
                <a:spcPts val="1505"/>
              </a:spcBef>
            </a:pPr>
            <a:r>
              <a:rPr dirty="0" sz="1200" spc="-20" b="1">
                <a:solidFill>
                  <a:srgbClr val="2C1810"/>
                </a:solidFill>
                <a:latin typeface="Arial"/>
                <a:cs typeface="Arial"/>
              </a:rPr>
              <a:t>YoY</a:t>
            </a:r>
            <a:r>
              <a:rPr dirty="0" sz="12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growth</a:t>
            </a:r>
            <a:r>
              <a:rPr dirty="0" sz="12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in</a:t>
            </a:r>
            <a:r>
              <a:rPr dirty="0" sz="12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2C1810"/>
                </a:solidFill>
                <a:latin typeface="Arial"/>
                <a:cs typeface="Arial"/>
              </a:rPr>
              <a:t>café </a:t>
            </a:r>
            <a:r>
              <a:rPr dirty="0" sz="1200" spc="-10" b="1">
                <a:solidFill>
                  <a:srgbClr val="2C1810"/>
                </a:solidFill>
                <a:latin typeface="Arial"/>
                <a:cs typeface="Arial"/>
              </a:rPr>
              <a:t>culture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30992" y="2452230"/>
            <a:ext cx="15163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Especially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tier-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2</a:t>
            </a:r>
            <a:r>
              <a:rPr dirty="0" sz="11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cities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695099" y="1055460"/>
            <a:ext cx="2159000" cy="1930400"/>
            <a:chOff x="4695099" y="1055460"/>
            <a:chExt cx="2159000" cy="193040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1055460"/>
              <a:ext cx="2159000" cy="19304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754880" y="109728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8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8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5149733" y="1408943"/>
            <a:ext cx="126809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0" b="1">
                <a:solidFill>
                  <a:srgbClr val="C17817"/>
                </a:solidFill>
                <a:latin typeface="Arial"/>
                <a:cs typeface="Arial"/>
              </a:rPr>
              <a:t>₹180–</a:t>
            </a:r>
            <a:r>
              <a:rPr dirty="0" sz="2200" spc="-25" b="1">
                <a:solidFill>
                  <a:srgbClr val="C17817"/>
                </a:solidFill>
                <a:latin typeface="Arial"/>
                <a:cs typeface="Arial"/>
              </a:rPr>
              <a:t>250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75938" y="2014990"/>
            <a:ext cx="181546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Avg.</a:t>
            </a:r>
            <a:r>
              <a:rPr dirty="0" sz="12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spend</a:t>
            </a:r>
            <a:r>
              <a:rPr dirty="0" sz="12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per</a:t>
            </a:r>
            <a:r>
              <a:rPr dirty="0" sz="12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café</a:t>
            </a:r>
            <a:r>
              <a:rPr dirty="0" sz="12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2C1810"/>
                </a:solidFill>
                <a:latin typeface="Arial"/>
                <a:cs typeface="Arial"/>
              </a:rPr>
              <a:t>visit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37045" y="2376030"/>
            <a:ext cx="1093470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61925" marR="5080" indent="-149860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Room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value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6B5B4F"/>
                </a:solidFill>
                <a:latin typeface="Arial"/>
                <a:cs typeface="Arial"/>
              </a:rPr>
              <a:t>+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889660" y="1055460"/>
            <a:ext cx="2159000" cy="1930400"/>
            <a:chOff x="6889660" y="1055460"/>
            <a:chExt cx="2159000" cy="193040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9660" y="1055460"/>
              <a:ext cx="2159000" cy="19304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949440" y="109728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8" y="0"/>
                  </a:moveTo>
                  <a:lnTo>
                    <a:pt x="73151" y="0"/>
                  </a:lnTo>
                  <a:lnTo>
                    <a:pt x="44678" y="5748"/>
                  </a:lnTo>
                  <a:lnTo>
                    <a:pt x="21426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6" y="1807374"/>
                  </a:lnTo>
                  <a:lnTo>
                    <a:pt x="44678" y="1823051"/>
                  </a:lnTo>
                  <a:lnTo>
                    <a:pt x="73151" y="1828800"/>
                  </a:lnTo>
                  <a:lnTo>
                    <a:pt x="1984248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7465936" y="1409420"/>
            <a:ext cx="1024890" cy="902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200" spc="-20" b="1">
                <a:solidFill>
                  <a:srgbClr val="C17817"/>
                </a:solidFill>
                <a:latin typeface="Arial"/>
                <a:cs typeface="Arial"/>
              </a:rPr>
              <a:t>70%+</a:t>
            </a:r>
            <a:endParaRPr sz="2200">
              <a:latin typeface="Arial"/>
              <a:cs typeface="Arial"/>
            </a:endParaRPr>
          </a:p>
          <a:p>
            <a:pPr algn="ctr" marL="12065" marR="5080">
              <a:lnSpc>
                <a:spcPts val="1400"/>
              </a:lnSpc>
              <a:spcBef>
                <a:spcPts val="1505"/>
              </a:spcBef>
            </a:pPr>
            <a:r>
              <a:rPr dirty="0" sz="1200" b="1">
                <a:solidFill>
                  <a:srgbClr val="2C1810"/>
                </a:solidFill>
                <a:latin typeface="Arial"/>
                <a:cs typeface="Arial"/>
              </a:rPr>
              <a:t>Students</a:t>
            </a:r>
            <a:r>
              <a:rPr dirty="0" sz="12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2C1810"/>
                </a:solidFill>
                <a:latin typeface="Arial"/>
                <a:cs typeface="Arial"/>
              </a:rPr>
              <a:t>own </a:t>
            </a:r>
            <a:r>
              <a:rPr dirty="0" sz="1200" spc="-10" b="1">
                <a:solidFill>
                  <a:srgbClr val="2C1810"/>
                </a:solidFill>
                <a:latin typeface="Arial"/>
                <a:cs typeface="Arial"/>
              </a:rPr>
              <a:t>smartphones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29763" y="2452230"/>
            <a:ext cx="18973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Ready</a:t>
            </a:r>
            <a:r>
              <a:rPr dirty="0" sz="11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for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app-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first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 experience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5759" y="3200400"/>
            <a:ext cx="8412480" cy="1371600"/>
          </a:xfrm>
          <a:custGeom>
            <a:avLst/>
            <a:gdLst/>
            <a:ahLst/>
            <a:cxnLst/>
            <a:rect l="l" t="t" r="r" b="b"/>
            <a:pathLst>
              <a:path w="8412480" h="1371600">
                <a:moveTo>
                  <a:pt x="8321036" y="0"/>
                </a:moveTo>
                <a:lnTo>
                  <a:pt x="91444" y="0"/>
                </a:lnTo>
                <a:lnTo>
                  <a:pt x="55850" y="7186"/>
                </a:lnTo>
                <a:lnTo>
                  <a:pt x="26783" y="26783"/>
                </a:lnTo>
                <a:lnTo>
                  <a:pt x="7186" y="55850"/>
                </a:lnTo>
                <a:lnTo>
                  <a:pt x="0" y="91445"/>
                </a:lnTo>
                <a:lnTo>
                  <a:pt x="0" y="1280155"/>
                </a:lnTo>
                <a:lnTo>
                  <a:pt x="7186" y="1315749"/>
                </a:lnTo>
                <a:lnTo>
                  <a:pt x="26783" y="1344816"/>
                </a:lnTo>
                <a:lnTo>
                  <a:pt x="55850" y="1364413"/>
                </a:lnTo>
                <a:lnTo>
                  <a:pt x="91444" y="1371600"/>
                </a:lnTo>
                <a:lnTo>
                  <a:pt x="8321036" y="1371600"/>
                </a:lnTo>
                <a:lnTo>
                  <a:pt x="8356630" y="1364413"/>
                </a:lnTo>
                <a:lnTo>
                  <a:pt x="8385696" y="1344816"/>
                </a:lnTo>
                <a:lnTo>
                  <a:pt x="8405293" y="1315749"/>
                </a:lnTo>
                <a:lnTo>
                  <a:pt x="8412480" y="1280155"/>
                </a:lnTo>
                <a:lnTo>
                  <a:pt x="8412480" y="91445"/>
                </a:lnTo>
                <a:lnTo>
                  <a:pt x="8405293" y="55850"/>
                </a:lnTo>
                <a:lnTo>
                  <a:pt x="8385696" y="26783"/>
                </a:lnTo>
                <a:lnTo>
                  <a:pt x="8356630" y="7186"/>
                </a:lnTo>
                <a:lnTo>
                  <a:pt x="8321036" y="0"/>
                </a:lnTo>
                <a:close/>
              </a:path>
            </a:pathLst>
          </a:custGeom>
          <a:solidFill>
            <a:srgbClr val="2C18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627379" y="3258061"/>
            <a:ext cx="7734300" cy="1146810"/>
          </a:xfrm>
          <a:prstGeom prst="rect">
            <a:avLst/>
          </a:prstGeom>
        </p:spPr>
        <p:txBody>
          <a:bodyPr wrap="square" lIns="0" tIns="149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1600" b="1">
                <a:solidFill>
                  <a:srgbClr val="C17817"/>
                </a:solidFill>
                <a:latin typeface="Arial"/>
                <a:cs typeface="Arial"/>
              </a:rPr>
              <a:t>Opportunity</a:t>
            </a:r>
            <a:r>
              <a:rPr dirty="0" sz="1600" spc="-10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C17817"/>
                </a:solidFill>
                <a:latin typeface="Arial"/>
                <a:cs typeface="Arial"/>
              </a:rPr>
              <a:t>Window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600"/>
              </a:lnSpc>
              <a:spcBef>
                <a:spcPts val="106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campuses still lack a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purpose-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built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hybrid café.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Existing</a:t>
            </a:r>
            <a:r>
              <a:rPr dirty="0" sz="14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chains focus on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high-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street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locations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pure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F&amp;B.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BrewNest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positioned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own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“near-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third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space”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becomes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crowded.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Competitive</a:t>
            </a:r>
            <a:r>
              <a:rPr dirty="0" spc="-65"/>
              <a:t> </a:t>
            </a:r>
            <a:r>
              <a:rPr dirty="0" spc="-10"/>
              <a:t>Landscape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74320" y="1051560"/>
          <a:ext cx="8717280" cy="3471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500"/>
                <a:gridCol w="1737360"/>
                <a:gridCol w="1737360"/>
                <a:gridCol w="1737360"/>
                <a:gridCol w="1714500"/>
              </a:tblGrid>
              <a:tr h="456565"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Dimension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2C181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Traditional</a:t>
                      </a:r>
                      <a:r>
                        <a:rPr dirty="0" sz="1100" spc="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Café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2C181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Co-working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2C181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Library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2C181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BrewNest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12827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C17817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Focus</a:t>
                      </a:r>
                      <a:r>
                        <a:rPr dirty="0" sz="1200" spc="-2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seating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Low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 b="1">
                          <a:solidFill>
                            <a:srgbClr val="C17817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Affordable</a:t>
                      </a:r>
                      <a:r>
                        <a:rPr dirty="0" sz="1200" spc="-2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200" spc="-2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students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Low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 b="1">
                          <a:solidFill>
                            <a:srgbClr val="C17817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F5EDE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Food</a:t>
                      </a:r>
                      <a:r>
                        <a:rPr dirty="0" sz="1200" spc="-2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1200" spc="-2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beverage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Low–</a:t>
                      </a:r>
                      <a:r>
                        <a:rPr dirty="0" sz="12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 b="1">
                          <a:solidFill>
                            <a:srgbClr val="C17817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App</a:t>
                      </a:r>
                      <a:r>
                        <a:rPr dirty="0" sz="1200" spc="-1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200" spc="-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membership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Rare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5" b="1">
                          <a:solidFill>
                            <a:srgbClr val="C17817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 marR="152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Community</a:t>
                      </a:r>
                      <a:r>
                        <a:rPr dirty="0" sz="1200" spc="-3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events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Occasional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Rare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Limited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 b="1">
                          <a:solidFill>
                            <a:srgbClr val="C17817"/>
                          </a:solidFill>
                          <a:latin typeface="Arial"/>
                          <a:cs typeface="Arial"/>
                        </a:rPr>
                        <a:t>Core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 marR="14604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Near</a:t>
                      </a:r>
                      <a:r>
                        <a:rPr dirty="0" sz="12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campus</a:t>
                      </a:r>
                      <a:r>
                        <a:rPr dirty="0" sz="1200" spc="-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focus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Mixed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Rare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lnR w="57150">
                      <a:solidFill>
                        <a:srgbClr val="FBF7F0"/>
                      </a:solidFill>
                      <a:prstDash val="solid"/>
                    </a:lnR>
                    <a:solidFill>
                      <a:srgbClr val="F5EDE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dirty="0" sz="1200" spc="-10" b="1">
                          <a:solidFill>
                            <a:srgbClr val="C17817"/>
                          </a:solidFill>
                          <a:latin typeface="Arial"/>
                          <a:cs typeface="Arial"/>
                        </a:rPr>
                        <a:t>Primary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71450">
                    <a:lnL w="57150">
                      <a:solidFill>
                        <a:srgbClr val="FBF7F0"/>
                      </a:solidFill>
                      <a:prstDash val="solid"/>
                    </a:lnL>
                    <a:solidFill>
                      <a:srgbClr val="F5ED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Our</a:t>
            </a:r>
            <a:r>
              <a:rPr dirty="0" spc="-60"/>
              <a:t> </a:t>
            </a:r>
            <a:r>
              <a:rPr dirty="0"/>
              <a:t>Competitive</a:t>
            </a:r>
            <a:r>
              <a:rPr dirty="0" spc="-55"/>
              <a:t> </a:t>
            </a:r>
            <a:r>
              <a:rPr dirty="0" spc="-10"/>
              <a:t>Advantages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60259" y="1055460"/>
            <a:ext cx="2890520" cy="1747520"/>
            <a:chOff x="260259" y="1055460"/>
            <a:chExt cx="2890520" cy="1747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1055460"/>
              <a:ext cx="2890520" cy="17475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0219" y="1175562"/>
            <a:ext cx="2363470" cy="147447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01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Hybrid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Model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420"/>
              </a:lnSpc>
              <a:spcBef>
                <a:spcPts val="459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Not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pure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not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pure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co-working</a:t>
            </a:r>
            <a:endParaRPr sz="1200">
              <a:latin typeface="Arial"/>
              <a:cs typeface="Arial"/>
            </a:endParaRPr>
          </a:p>
          <a:p>
            <a:pPr marL="12700" marR="12700">
              <a:lnSpc>
                <a:spcPts val="1400"/>
              </a:lnSpc>
              <a:spcBef>
                <a:spcPts val="6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—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best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both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designed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specifically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young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creators.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86339" y="1055460"/>
            <a:ext cx="2890520" cy="1747520"/>
            <a:chOff x="3186339" y="1055460"/>
            <a:chExt cx="2890520" cy="174752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1055460"/>
              <a:ext cx="2890519" cy="17475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46119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416300" y="1175562"/>
            <a:ext cx="2439670" cy="138557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02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Membership-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First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4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Predictable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revenue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priority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access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creates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stickiness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walk-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in-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only cafés cannot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match.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12419" y="1055460"/>
            <a:ext cx="2890520" cy="1747520"/>
            <a:chOff x="6112419" y="1055460"/>
            <a:chExt cx="2890520" cy="174752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1055460"/>
              <a:ext cx="2890519" cy="17475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72200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342379" y="1175562"/>
            <a:ext cx="2321560" cy="138557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03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App-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Enabled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2C1810"/>
                </a:solidFill>
                <a:latin typeface="Arial"/>
                <a:cs typeface="Arial"/>
              </a:rPr>
              <a:t>Ops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4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Seat booking,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order-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ahead</a:t>
            </a:r>
            <a:r>
              <a:rPr dirty="0" sz="1200" spc="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analytics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reduce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friction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increase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utilisation.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60259" y="2838540"/>
            <a:ext cx="2890520" cy="1747520"/>
            <a:chOff x="260259" y="2838540"/>
            <a:chExt cx="2890520" cy="174752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2838540"/>
              <a:ext cx="2890520" cy="17475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20039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90219" y="2958642"/>
            <a:ext cx="2287905" cy="138557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04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Campus</a:t>
            </a:r>
            <a:r>
              <a:rPr dirty="0" sz="15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Proximity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4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Location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strategy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focused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on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universities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coaching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hubs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where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demand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density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highest.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186339" y="2838540"/>
            <a:ext cx="2890520" cy="1747520"/>
            <a:chOff x="3186339" y="2838540"/>
            <a:chExt cx="2890520" cy="174752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2838540"/>
              <a:ext cx="2890519" cy="174752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246119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416300" y="2958642"/>
            <a:ext cx="1634489" cy="700405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05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Community</a:t>
            </a:r>
            <a:r>
              <a:rPr dirty="0" sz="1500" spc="-7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Layer</a:t>
            </a:r>
            <a:endParaRPr sz="1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16300" y="3869191"/>
            <a:ext cx="242316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peer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connections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turn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a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visit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into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lifestyle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habit.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12419" y="2838540"/>
            <a:ext cx="2890520" cy="1747520"/>
            <a:chOff x="6112419" y="2838540"/>
            <a:chExt cx="2890520" cy="1747520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2838540"/>
              <a:ext cx="2890519" cy="174752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172200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342379" y="2958642"/>
            <a:ext cx="2414905" cy="138557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06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Student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Pricing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4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Plans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designed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budgets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while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still delivering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premium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experience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margins.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44500" y="465598"/>
            <a:ext cx="7806055" cy="86550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345"/>
              </a:lnSpc>
              <a:spcBef>
                <a:spcPts val="100"/>
              </a:spcBef>
            </a:pPr>
            <a:r>
              <a:rPr dirty="0"/>
              <a:t>Business</a:t>
            </a:r>
            <a:r>
              <a:rPr dirty="0" spc="-145"/>
              <a:t> </a:t>
            </a:r>
            <a:r>
              <a:rPr dirty="0" spc="-20"/>
              <a:t>Model</a:t>
            </a:r>
          </a:p>
          <a:p>
            <a:pPr marL="12700" marR="5080">
              <a:lnSpc>
                <a:spcPts val="1600"/>
              </a:lnSpc>
              <a:spcBef>
                <a:spcPts val="105"/>
              </a:spcBef>
            </a:pP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400" spc="-60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multi-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sided model that</a:t>
            </a:r>
            <a:r>
              <a:rPr dirty="0" sz="1400" spc="-5" b="0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balances 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walk-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in F&amp;B revenue with 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high-</a:t>
            </a:r>
            <a:r>
              <a:rPr dirty="0" sz="1400" b="0" i="1">
                <a:solidFill>
                  <a:srgbClr val="6B5B4F"/>
                </a:solidFill>
                <a:latin typeface="Arial"/>
                <a:cs typeface="Arial"/>
              </a:rPr>
              <a:t>margin membership and 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ancillary</a:t>
            </a:r>
            <a:r>
              <a:rPr dirty="0" sz="1400" spc="-10" b="0" i="1">
                <a:solidFill>
                  <a:srgbClr val="6B5B4F"/>
                </a:solidFill>
                <a:latin typeface="Arial"/>
                <a:cs typeface="Arial"/>
              </a:rPr>
              <a:t> income.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0259" y="1375500"/>
            <a:ext cx="2890520" cy="1610360"/>
            <a:chOff x="260259" y="1375500"/>
            <a:chExt cx="2890520" cy="16103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1375500"/>
              <a:ext cx="2890520" cy="16103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417319"/>
              <a:ext cx="2788920" cy="1508760"/>
            </a:xfrm>
            <a:custGeom>
              <a:avLst/>
              <a:gdLst/>
              <a:ahLst/>
              <a:cxnLst/>
              <a:rect l="l" t="t" r="r" b="b"/>
              <a:pathLst>
                <a:path w="2788920" h="150876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435615"/>
                  </a:lnTo>
                  <a:lnTo>
                    <a:pt x="5748" y="1464086"/>
                  </a:lnTo>
                  <a:lnTo>
                    <a:pt x="21423" y="1487336"/>
                  </a:lnTo>
                  <a:lnTo>
                    <a:pt x="44673" y="1503011"/>
                  </a:lnTo>
                  <a:lnTo>
                    <a:pt x="73144" y="1508759"/>
                  </a:lnTo>
                  <a:lnTo>
                    <a:pt x="2715775" y="1508759"/>
                  </a:lnTo>
                  <a:lnTo>
                    <a:pt x="2744246" y="1503011"/>
                  </a:lnTo>
                  <a:lnTo>
                    <a:pt x="2767496" y="1487336"/>
                  </a:lnTo>
                  <a:lnTo>
                    <a:pt x="2783171" y="1464086"/>
                  </a:lnTo>
                  <a:lnTo>
                    <a:pt x="2788920" y="143561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0219" y="1667204"/>
            <a:ext cx="2364105" cy="1120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F&amp;B</a:t>
            </a:r>
            <a:r>
              <a:rPr dirty="0" sz="15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Sales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5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Coffee,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beverages,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light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meals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&amp;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snacks.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daily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revenue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engine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healthy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margins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specialty drinks.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86339" y="1375500"/>
            <a:ext cx="2890520" cy="1610360"/>
            <a:chOff x="3186339" y="1375500"/>
            <a:chExt cx="2890520" cy="16103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1375500"/>
              <a:ext cx="2890519" cy="16103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46119" y="1417319"/>
              <a:ext cx="2788920" cy="1508760"/>
            </a:xfrm>
            <a:custGeom>
              <a:avLst/>
              <a:gdLst/>
              <a:ahLst/>
              <a:cxnLst/>
              <a:rect l="l" t="t" r="r" b="b"/>
              <a:pathLst>
                <a:path w="2788920" h="150876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435615"/>
                  </a:lnTo>
                  <a:lnTo>
                    <a:pt x="5748" y="1464086"/>
                  </a:lnTo>
                  <a:lnTo>
                    <a:pt x="21423" y="1487336"/>
                  </a:lnTo>
                  <a:lnTo>
                    <a:pt x="44673" y="1503011"/>
                  </a:lnTo>
                  <a:lnTo>
                    <a:pt x="73144" y="1508759"/>
                  </a:lnTo>
                  <a:lnTo>
                    <a:pt x="2715775" y="1508759"/>
                  </a:lnTo>
                  <a:lnTo>
                    <a:pt x="2744246" y="1503011"/>
                  </a:lnTo>
                  <a:lnTo>
                    <a:pt x="2767496" y="1487336"/>
                  </a:lnTo>
                  <a:lnTo>
                    <a:pt x="2783171" y="1464086"/>
                  </a:lnTo>
                  <a:lnTo>
                    <a:pt x="2788920" y="143561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416300" y="1667204"/>
            <a:ext cx="2228215" cy="1120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Memberships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5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Monthly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/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quarterly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pro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plans.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Priority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seating,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discounts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event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access.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Recurring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&amp;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predictable.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12419" y="1375500"/>
            <a:ext cx="2890520" cy="1610360"/>
            <a:chOff x="6112419" y="1375500"/>
            <a:chExt cx="2890520" cy="161036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1375500"/>
              <a:ext cx="2890519" cy="16103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72200" y="1417319"/>
              <a:ext cx="2788920" cy="1508760"/>
            </a:xfrm>
            <a:custGeom>
              <a:avLst/>
              <a:gdLst/>
              <a:ahLst/>
              <a:cxnLst/>
              <a:rect l="l" t="t" r="r" b="b"/>
              <a:pathLst>
                <a:path w="2788920" h="150876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435615"/>
                  </a:lnTo>
                  <a:lnTo>
                    <a:pt x="5748" y="1464086"/>
                  </a:lnTo>
                  <a:lnTo>
                    <a:pt x="21423" y="1487336"/>
                  </a:lnTo>
                  <a:lnTo>
                    <a:pt x="44673" y="1503011"/>
                  </a:lnTo>
                  <a:lnTo>
                    <a:pt x="73144" y="1508759"/>
                  </a:lnTo>
                  <a:lnTo>
                    <a:pt x="2715775" y="1508759"/>
                  </a:lnTo>
                  <a:lnTo>
                    <a:pt x="2744246" y="1503011"/>
                  </a:lnTo>
                  <a:lnTo>
                    <a:pt x="2767496" y="1487336"/>
                  </a:lnTo>
                  <a:lnTo>
                    <a:pt x="2783171" y="1464086"/>
                  </a:lnTo>
                  <a:lnTo>
                    <a:pt x="2788920" y="143561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342379" y="1667204"/>
            <a:ext cx="108521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Day</a:t>
            </a:r>
            <a:r>
              <a:rPr dirty="0" sz="15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Passes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42379" y="2134370"/>
            <a:ext cx="2312670" cy="5638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Flexible access for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non-members.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Higher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per-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day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price,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converts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many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into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long-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term</a:t>
            </a:r>
            <a:r>
              <a:rPr dirty="0" sz="1200" spc="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members.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60259" y="3021420"/>
            <a:ext cx="2890520" cy="1610360"/>
            <a:chOff x="260259" y="3021420"/>
            <a:chExt cx="2890520" cy="161036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3021420"/>
              <a:ext cx="2890520" cy="161036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0039" y="3063239"/>
              <a:ext cx="2788920" cy="1508760"/>
            </a:xfrm>
            <a:custGeom>
              <a:avLst/>
              <a:gdLst/>
              <a:ahLst/>
              <a:cxnLst/>
              <a:rect l="l" t="t" r="r" b="b"/>
              <a:pathLst>
                <a:path w="2788920" h="150876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435615"/>
                  </a:lnTo>
                  <a:lnTo>
                    <a:pt x="5748" y="1464086"/>
                  </a:lnTo>
                  <a:lnTo>
                    <a:pt x="21423" y="1487336"/>
                  </a:lnTo>
                  <a:lnTo>
                    <a:pt x="44673" y="1503011"/>
                  </a:lnTo>
                  <a:lnTo>
                    <a:pt x="73144" y="1508760"/>
                  </a:lnTo>
                  <a:lnTo>
                    <a:pt x="2715775" y="1508760"/>
                  </a:lnTo>
                  <a:lnTo>
                    <a:pt x="2744246" y="1503011"/>
                  </a:lnTo>
                  <a:lnTo>
                    <a:pt x="2767496" y="1487336"/>
                  </a:lnTo>
                  <a:lnTo>
                    <a:pt x="2783171" y="1464086"/>
                  </a:lnTo>
                  <a:lnTo>
                    <a:pt x="2788920" y="143561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90219" y="3313124"/>
            <a:ext cx="192786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Events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Workshops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0219" y="3780291"/>
            <a:ext cx="2306955" cy="5638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Ticketed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skill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sessions,</a:t>
            </a:r>
            <a:r>
              <a:rPr dirty="0" sz="12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open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mics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brand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collaborations.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High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engagement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additional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income.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86339" y="3021420"/>
            <a:ext cx="2890520" cy="1610360"/>
            <a:chOff x="3186339" y="3021420"/>
            <a:chExt cx="2890520" cy="161036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3021420"/>
              <a:ext cx="2890519" cy="16103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46119" y="3063239"/>
              <a:ext cx="2788920" cy="1508760"/>
            </a:xfrm>
            <a:custGeom>
              <a:avLst/>
              <a:gdLst/>
              <a:ahLst/>
              <a:cxnLst/>
              <a:rect l="l" t="t" r="r" b="b"/>
              <a:pathLst>
                <a:path w="2788920" h="150876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435615"/>
                  </a:lnTo>
                  <a:lnTo>
                    <a:pt x="5748" y="1464086"/>
                  </a:lnTo>
                  <a:lnTo>
                    <a:pt x="21423" y="1487336"/>
                  </a:lnTo>
                  <a:lnTo>
                    <a:pt x="44673" y="1503011"/>
                  </a:lnTo>
                  <a:lnTo>
                    <a:pt x="73144" y="1508760"/>
                  </a:lnTo>
                  <a:lnTo>
                    <a:pt x="2715775" y="1508760"/>
                  </a:lnTo>
                  <a:lnTo>
                    <a:pt x="2744246" y="1503011"/>
                  </a:lnTo>
                  <a:lnTo>
                    <a:pt x="2767496" y="1487336"/>
                  </a:lnTo>
                  <a:lnTo>
                    <a:pt x="2783171" y="1464086"/>
                  </a:lnTo>
                  <a:lnTo>
                    <a:pt x="2788920" y="143561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416300" y="3313124"/>
            <a:ext cx="11899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Merchandise</a:t>
            </a:r>
            <a:endParaRPr sz="15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16300" y="3780291"/>
            <a:ext cx="2360930" cy="5638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Reusable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cups,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stationery,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apparel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local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artisan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products.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Brand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building +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margin.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12419" y="3021420"/>
            <a:ext cx="2890520" cy="1610360"/>
            <a:chOff x="6112419" y="3021420"/>
            <a:chExt cx="2890520" cy="1610360"/>
          </a:xfrm>
        </p:grpSpPr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3021420"/>
              <a:ext cx="2890519" cy="161036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172200" y="3063239"/>
              <a:ext cx="2788920" cy="1508760"/>
            </a:xfrm>
            <a:custGeom>
              <a:avLst/>
              <a:gdLst/>
              <a:ahLst/>
              <a:cxnLst/>
              <a:rect l="l" t="t" r="r" b="b"/>
              <a:pathLst>
                <a:path w="2788920" h="150876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435615"/>
                  </a:lnTo>
                  <a:lnTo>
                    <a:pt x="5748" y="1464086"/>
                  </a:lnTo>
                  <a:lnTo>
                    <a:pt x="21423" y="1487336"/>
                  </a:lnTo>
                  <a:lnTo>
                    <a:pt x="44673" y="1503011"/>
                  </a:lnTo>
                  <a:lnTo>
                    <a:pt x="73144" y="1508760"/>
                  </a:lnTo>
                  <a:lnTo>
                    <a:pt x="2715775" y="1508760"/>
                  </a:lnTo>
                  <a:lnTo>
                    <a:pt x="2744246" y="1503011"/>
                  </a:lnTo>
                  <a:lnTo>
                    <a:pt x="2767496" y="1487336"/>
                  </a:lnTo>
                  <a:lnTo>
                    <a:pt x="2783171" y="1464086"/>
                  </a:lnTo>
                  <a:lnTo>
                    <a:pt x="2788920" y="143561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6342379" y="3313124"/>
            <a:ext cx="11899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Partnerships</a:t>
            </a:r>
            <a:endParaRPr sz="15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2" name="object 32"/>
          <p:cNvSpPr txBox="1"/>
          <p:nvPr/>
        </p:nvSpPr>
        <p:spPr>
          <a:xfrm>
            <a:off x="6342379" y="3780291"/>
            <a:ext cx="2329815" cy="5638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Campus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clubs,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coaching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institutes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 local brands for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co-branded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offers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footfall.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Revenue</a:t>
            </a:r>
            <a:r>
              <a:rPr dirty="0" sz="2600" spc="-75"/>
              <a:t> </a:t>
            </a:r>
            <a:r>
              <a:rPr dirty="0" sz="2600"/>
              <a:t>Model</a:t>
            </a:r>
            <a:r>
              <a:rPr dirty="0" sz="2600" spc="-70"/>
              <a:t> </a:t>
            </a:r>
            <a:r>
              <a:rPr dirty="0" sz="2600"/>
              <a:t>&amp;</a:t>
            </a:r>
            <a:r>
              <a:rPr dirty="0" sz="2600" spc="-70"/>
              <a:t> </a:t>
            </a:r>
            <a:r>
              <a:rPr dirty="0" sz="2600"/>
              <a:t>Unit</a:t>
            </a:r>
            <a:r>
              <a:rPr dirty="0" sz="2600" spc="-70"/>
              <a:t> </a:t>
            </a:r>
            <a:r>
              <a:rPr dirty="0" sz="2600" spc="-10"/>
              <a:t>Economics</a:t>
            </a:r>
            <a:endParaRPr sz="2600"/>
          </a:p>
        </p:txBody>
      </p:sp>
      <p:sp>
        <p:nvSpPr>
          <p:cNvPr id="5" name="object 5"/>
          <p:cNvSpPr txBox="1"/>
          <p:nvPr/>
        </p:nvSpPr>
        <p:spPr>
          <a:xfrm>
            <a:off x="444500" y="1022762"/>
            <a:ext cx="38925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Projected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Revenue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Mix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(Year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3,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single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mature)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5979" y="1329780"/>
            <a:ext cx="2159000" cy="1473200"/>
            <a:chOff x="305979" y="1329780"/>
            <a:chExt cx="2159000" cy="14732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329780"/>
              <a:ext cx="2159000" cy="14732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5759" y="1371600"/>
              <a:ext cx="2057400" cy="1371600"/>
            </a:xfrm>
            <a:custGeom>
              <a:avLst/>
              <a:gdLst/>
              <a:ahLst/>
              <a:cxnLst/>
              <a:rect l="l" t="t" r="r" b="b"/>
              <a:pathLst>
                <a:path w="2057400" h="1371600">
                  <a:moveTo>
                    <a:pt x="1984253" y="0"/>
                  </a:moveTo>
                  <a:lnTo>
                    <a:pt x="73147" y="0"/>
                  </a:lnTo>
                  <a:lnTo>
                    <a:pt x="44675" y="5748"/>
                  </a:lnTo>
                  <a:lnTo>
                    <a:pt x="21424" y="21424"/>
                  </a:lnTo>
                  <a:lnTo>
                    <a:pt x="5748" y="44675"/>
                  </a:lnTo>
                  <a:lnTo>
                    <a:pt x="0" y="73146"/>
                  </a:lnTo>
                  <a:lnTo>
                    <a:pt x="0" y="1298453"/>
                  </a:lnTo>
                  <a:lnTo>
                    <a:pt x="5748" y="1326924"/>
                  </a:lnTo>
                  <a:lnTo>
                    <a:pt x="21424" y="1350175"/>
                  </a:lnTo>
                  <a:lnTo>
                    <a:pt x="44675" y="1365851"/>
                  </a:lnTo>
                  <a:lnTo>
                    <a:pt x="73147" y="1371600"/>
                  </a:lnTo>
                  <a:lnTo>
                    <a:pt x="1984253" y="1371600"/>
                  </a:lnTo>
                  <a:lnTo>
                    <a:pt x="2012724" y="1365851"/>
                  </a:lnTo>
                  <a:lnTo>
                    <a:pt x="2035975" y="1350175"/>
                  </a:lnTo>
                  <a:lnTo>
                    <a:pt x="2051651" y="1326924"/>
                  </a:lnTo>
                  <a:lnTo>
                    <a:pt x="2057400" y="1298453"/>
                  </a:lnTo>
                  <a:lnTo>
                    <a:pt x="2057400" y="73146"/>
                  </a:lnTo>
                  <a:lnTo>
                    <a:pt x="2051651" y="44675"/>
                  </a:lnTo>
                  <a:lnTo>
                    <a:pt x="2035975" y="21424"/>
                  </a:lnTo>
                  <a:lnTo>
                    <a:pt x="2012724" y="5748"/>
                  </a:lnTo>
                  <a:lnTo>
                    <a:pt x="19842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076736" y="1298639"/>
            <a:ext cx="635635" cy="119888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25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58%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300" spc="-25" b="1">
                <a:solidFill>
                  <a:srgbClr val="2C1810"/>
                </a:solidFill>
                <a:latin typeface="Arial"/>
                <a:cs typeface="Arial"/>
              </a:rPr>
              <a:t>F&amp;B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₹1.05</a:t>
            </a:r>
            <a:r>
              <a:rPr dirty="0" sz="12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Cr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00539" y="1329780"/>
            <a:ext cx="2159000" cy="1473200"/>
            <a:chOff x="2500539" y="1329780"/>
            <a:chExt cx="2159000" cy="14732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0539" y="1329780"/>
              <a:ext cx="2159000" cy="14732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60319" y="1371600"/>
              <a:ext cx="2057400" cy="1371600"/>
            </a:xfrm>
            <a:custGeom>
              <a:avLst/>
              <a:gdLst/>
              <a:ahLst/>
              <a:cxnLst/>
              <a:rect l="l" t="t" r="r" b="b"/>
              <a:pathLst>
                <a:path w="2057400" h="1371600">
                  <a:moveTo>
                    <a:pt x="1984253" y="0"/>
                  </a:moveTo>
                  <a:lnTo>
                    <a:pt x="73146" y="0"/>
                  </a:lnTo>
                  <a:lnTo>
                    <a:pt x="44675" y="5748"/>
                  </a:lnTo>
                  <a:lnTo>
                    <a:pt x="21424" y="21424"/>
                  </a:lnTo>
                  <a:lnTo>
                    <a:pt x="5748" y="44675"/>
                  </a:lnTo>
                  <a:lnTo>
                    <a:pt x="0" y="73146"/>
                  </a:lnTo>
                  <a:lnTo>
                    <a:pt x="0" y="1298453"/>
                  </a:lnTo>
                  <a:lnTo>
                    <a:pt x="5748" y="1326924"/>
                  </a:lnTo>
                  <a:lnTo>
                    <a:pt x="21424" y="1350175"/>
                  </a:lnTo>
                  <a:lnTo>
                    <a:pt x="44675" y="1365851"/>
                  </a:lnTo>
                  <a:lnTo>
                    <a:pt x="73146" y="1371600"/>
                  </a:lnTo>
                  <a:lnTo>
                    <a:pt x="1984253" y="1371600"/>
                  </a:lnTo>
                  <a:lnTo>
                    <a:pt x="2012724" y="1365851"/>
                  </a:lnTo>
                  <a:lnTo>
                    <a:pt x="2035975" y="1350175"/>
                  </a:lnTo>
                  <a:lnTo>
                    <a:pt x="2051651" y="1326924"/>
                  </a:lnTo>
                  <a:lnTo>
                    <a:pt x="2057400" y="1298453"/>
                  </a:lnTo>
                  <a:lnTo>
                    <a:pt x="2057400" y="73146"/>
                  </a:lnTo>
                  <a:lnTo>
                    <a:pt x="2051651" y="44675"/>
                  </a:lnTo>
                  <a:lnTo>
                    <a:pt x="2035975" y="21424"/>
                  </a:lnTo>
                  <a:lnTo>
                    <a:pt x="2012724" y="5748"/>
                  </a:lnTo>
                  <a:lnTo>
                    <a:pt x="19842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044178" y="1298639"/>
            <a:ext cx="1090295" cy="119888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25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28%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Memberships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₹0.50</a:t>
            </a:r>
            <a:r>
              <a:rPr dirty="0" sz="12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Cr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95099" y="1329780"/>
            <a:ext cx="2159000" cy="1473200"/>
            <a:chOff x="4695099" y="1329780"/>
            <a:chExt cx="2159000" cy="147320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1329780"/>
              <a:ext cx="2159000" cy="14732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754880" y="1371600"/>
              <a:ext cx="2057400" cy="1371600"/>
            </a:xfrm>
            <a:custGeom>
              <a:avLst/>
              <a:gdLst/>
              <a:ahLst/>
              <a:cxnLst/>
              <a:rect l="l" t="t" r="r" b="b"/>
              <a:pathLst>
                <a:path w="2057400" h="1371600">
                  <a:moveTo>
                    <a:pt x="1984253" y="0"/>
                  </a:moveTo>
                  <a:lnTo>
                    <a:pt x="73146" y="0"/>
                  </a:lnTo>
                  <a:lnTo>
                    <a:pt x="44675" y="5748"/>
                  </a:lnTo>
                  <a:lnTo>
                    <a:pt x="21424" y="21424"/>
                  </a:lnTo>
                  <a:lnTo>
                    <a:pt x="5748" y="44675"/>
                  </a:lnTo>
                  <a:lnTo>
                    <a:pt x="0" y="73146"/>
                  </a:lnTo>
                  <a:lnTo>
                    <a:pt x="0" y="1298453"/>
                  </a:lnTo>
                  <a:lnTo>
                    <a:pt x="5748" y="1326924"/>
                  </a:lnTo>
                  <a:lnTo>
                    <a:pt x="21424" y="1350175"/>
                  </a:lnTo>
                  <a:lnTo>
                    <a:pt x="44675" y="1365851"/>
                  </a:lnTo>
                  <a:lnTo>
                    <a:pt x="73146" y="1371600"/>
                  </a:lnTo>
                  <a:lnTo>
                    <a:pt x="1984253" y="1371600"/>
                  </a:lnTo>
                  <a:lnTo>
                    <a:pt x="2012724" y="1365851"/>
                  </a:lnTo>
                  <a:lnTo>
                    <a:pt x="2035975" y="1350175"/>
                  </a:lnTo>
                  <a:lnTo>
                    <a:pt x="2051651" y="1326924"/>
                  </a:lnTo>
                  <a:lnTo>
                    <a:pt x="2057400" y="1298453"/>
                  </a:lnTo>
                  <a:lnTo>
                    <a:pt x="2057400" y="73146"/>
                  </a:lnTo>
                  <a:lnTo>
                    <a:pt x="2051651" y="44675"/>
                  </a:lnTo>
                  <a:lnTo>
                    <a:pt x="2035975" y="21424"/>
                  </a:lnTo>
                  <a:lnTo>
                    <a:pt x="2012724" y="5748"/>
                  </a:lnTo>
                  <a:lnTo>
                    <a:pt x="19842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038934" y="1298639"/>
            <a:ext cx="1489710" cy="119888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25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10%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Day</a:t>
            </a:r>
            <a:r>
              <a:rPr dirty="0" sz="13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Pass</a:t>
            </a:r>
            <a:r>
              <a:rPr dirty="0" sz="13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+</a:t>
            </a:r>
            <a:r>
              <a:rPr dirty="0" sz="13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Events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₹0.18</a:t>
            </a:r>
            <a:r>
              <a:rPr dirty="0" sz="12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Cr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889660" y="1329780"/>
            <a:ext cx="2159000" cy="1473200"/>
            <a:chOff x="6889660" y="1329780"/>
            <a:chExt cx="2159000" cy="147320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9660" y="1329780"/>
              <a:ext cx="2159000" cy="14732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949440" y="1371600"/>
              <a:ext cx="2057400" cy="1371600"/>
            </a:xfrm>
            <a:custGeom>
              <a:avLst/>
              <a:gdLst/>
              <a:ahLst/>
              <a:cxnLst/>
              <a:rect l="l" t="t" r="r" b="b"/>
              <a:pathLst>
                <a:path w="2057400" h="1371600">
                  <a:moveTo>
                    <a:pt x="1984253" y="0"/>
                  </a:moveTo>
                  <a:lnTo>
                    <a:pt x="73148" y="0"/>
                  </a:lnTo>
                  <a:lnTo>
                    <a:pt x="44675" y="5748"/>
                  </a:lnTo>
                  <a:lnTo>
                    <a:pt x="21424" y="21424"/>
                  </a:lnTo>
                  <a:lnTo>
                    <a:pt x="5748" y="44675"/>
                  </a:lnTo>
                  <a:lnTo>
                    <a:pt x="0" y="73146"/>
                  </a:lnTo>
                  <a:lnTo>
                    <a:pt x="0" y="1298453"/>
                  </a:lnTo>
                  <a:lnTo>
                    <a:pt x="5748" y="1326924"/>
                  </a:lnTo>
                  <a:lnTo>
                    <a:pt x="21424" y="1350175"/>
                  </a:lnTo>
                  <a:lnTo>
                    <a:pt x="44675" y="1365851"/>
                  </a:lnTo>
                  <a:lnTo>
                    <a:pt x="73148" y="1371600"/>
                  </a:lnTo>
                  <a:lnTo>
                    <a:pt x="1984253" y="1371600"/>
                  </a:lnTo>
                  <a:lnTo>
                    <a:pt x="2012724" y="1365851"/>
                  </a:lnTo>
                  <a:lnTo>
                    <a:pt x="2035975" y="1350175"/>
                  </a:lnTo>
                  <a:lnTo>
                    <a:pt x="2051651" y="1326924"/>
                  </a:lnTo>
                  <a:lnTo>
                    <a:pt x="2057400" y="1298453"/>
                  </a:lnTo>
                  <a:lnTo>
                    <a:pt x="2057400" y="73146"/>
                  </a:lnTo>
                  <a:lnTo>
                    <a:pt x="2051651" y="44675"/>
                  </a:lnTo>
                  <a:lnTo>
                    <a:pt x="2035975" y="21424"/>
                  </a:lnTo>
                  <a:lnTo>
                    <a:pt x="2012724" y="5748"/>
                  </a:lnTo>
                  <a:lnTo>
                    <a:pt x="19842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7396659" y="1298639"/>
            <a:ext cx="1163320" cy="119888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725"/>
              </a:spcBef>
            </a:pPr>
            <a:r>
              <a:rPr dirty="0" sz="2400" spc="-25" b="1">
                <a:solidFill>
                  <a:srgbClr val="C17817"/>
                </a:solidFill>
                <a:latin typeface="Arial"/>
                <a:cs typeface="Arial"/>
              </a:rPr>
              <a:t>4%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Merch</a:t>
            </a:r>
            <a:r>
              <a:rPr dirty="0" sz="13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3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20" b="1">
                <a:solidFill>
                  <a:srgbClr val="2C1810"/>
                </a:solidFill>
                <a:latin typeface="Arial"/>
                <a:cs typeface="Arial"/>
              </a:rPr>
              <a:t>Other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₹0.07</a:t>
            </a:r>
            <a:r>
              <a:rPr dirty="0" sz="12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Cr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05979" y="2929980"/>
            <a:ext cx="8514080" cy="1747520"/>
            <a:chOff x="305979" y="2929980"/>
            <a:chExt cx="8514080" cy="1747520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979" y="2929980"/>
              <a:ext cx="8514080" cy="174752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65759" y="2971799"/>
              <a:ext cx="8412480" cy="1645920"/>
            </a:xfrm>
            <a:custGeom>
              <a:avLst/>
              <a:gdLst/>
              <a:ahLst/>
              <a:cxnLst/>
              <a:rect l="l" t="t" r="r" b="b"/>
              <a:pathLst>
                <a:path w="8412480" h="1645920">
                  <a:moveTo>
                    <a:pt x="833933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8339335" y="1645920"/>
                  </a:lnTo>
                  <a:lnTo>
                    <a:pt x="8367806" y="1640172"/>
                  </a:lnTo>
                  <a:lnTo>
                    <a:pt x="8391056" y="1624496"/>
                  </a:lnTo>
                  <a:lnTo>
                    <a:pt x="8406731" y="1601246"/>
                  </a:lnTo>
                  <a:lnTo>
                    <a:pt x="8412480" y="1572775"/>
                  </a:lnTo>
                  <a:lnTo>
                    <a:pt x="8412480" y="73144"/>
                  </a:lnTo>
                  <a:lnTo>
                    <a:pt x="8406731" y="44673"/>
                  </a:lnTo>
                  <a:lnTo>
                    <a:pt x="8391056" y="21423"/>
                  </a:lnTo>
                  <a:lnTo>
                    <a:pt x="8367806" y="5748"/>
                  </a:lnTo>
                  <a:lnTo>
                    <a:pt x="8339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27379" y="3116633"/>
            <a:ext cx="7759065" cy="1259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Illustrative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Unit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Economics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(Mature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Outlet)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520"/>
              </a:lnSpc>
              <a:spcBef>
                <a:spcPts val="5"/>
              </a:spcBef>
              <a:tabLst>
                <a:tab pos="2738120" algn="l"/>
                <a:tab pos="2918460" algn="l"/>
                <a:tab pos="5784850" algn="l"/>
                <a:tab pos="596519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Avg.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ticket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size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(walk-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in):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₹220–280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|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ARPU:</a:t>
            </a:r>
            <a:r>
              <a:rPr dirty="0" sz="1300" spc="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₹350–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450/month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|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Gross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margin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(blended): 55–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62%</a:t>
            </a:r>
            <a:endParaRPr sz="1300">
              <a:latin typeface="Arial"/>
              <a:cs typeface="Arial"/>
            </a:endParaRPr>
          </a:p>
          <a:p>
            <a:pPr marL="12700" marR="695325">
              <a:lnSpc>
                <a:spcPts val="1500"/>
              </a:lnSpc>
              <a:tabLst>
                <a:tab pos="3252470" algn="l"/>
                <a:tab pos="3432810" algn="l"/>
                <a:tab pos="701230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Seat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utilisation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target: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65–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75%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peak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hours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|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Payback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period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on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capex: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18–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24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months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	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|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Contribution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margin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after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fixed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costs: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positive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month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8–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10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Pricing</a:t>
            </a:r>
            <a:r>
              <a:rPr dirty="0" spc="-30"/>
              <a:t> </a:t>
            </a:r>
            <a:r>
              <a:rPr dirty="0"/>
              <a:t>&amp;</a:t>
            </a:r>
            <a:r>
              <a:rPr dirty="0" spc="-25"/>
              <a:t> </a:t>
            </a:r>
            <a:r>
              <a:rPr dirty="0"/>
              <a:t>Membership</a:t>
            </a:r>
            <a:r>
              <a:rPr dirty="0" spc="-30"/>
              <a:t> </a:t>
            </a:r>
            <a:r>
              <a:rPr dirty="0" spc="-10"/>
              <a:t>Plans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93279" y="1042760"/>
            <a:ext cx="2915920" cy="3693160"/>
            <a:chOff x="293279" y="1042760"/>
            <a:chExt cx="2915920" cy="3693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279" y="1042760"/>
              <a:ext cx="2915920" cy="3693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2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2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6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6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239141" y="1226412"/>
            <a:ext cx="1042669" cy="11798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800" b="1">
                <a:solidFill>
                  <a:srgbClr val="2C1810"/>
                </a:solidFill>
                <a:latin typeface="Arial"/>
                <a:cs typeface="Arial"/>
              </a:rPr>
              <a:t>Day</a:t>
            </a:r>
            <a:r>
              <a:rPr dirty="0" sz="18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2C1810"/>
                </a:solidFill>
                <a:latin typeface="Arial"/>
                <a:cs typeface="Arial"/>
              </a:rPr>
              <a:t>Pass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20"/>
              </a:spcBef>
            </a:pPr>
            <a:r>
              <a:rPr dirty="0" sz="2800" spc="-20" b="1">
                <a:solidFill>
                  <a:srgbClr val="C17817"/>
                </a:solidFill>
                <a:latin typeface="Arial"/>
                <a:cs typeface="Arial"/>
              </a:rPr>
              <a:t>₹199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per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day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380" y="2654954"/>
            <a:ext cx="2023745" cy="1183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indent="-215900">
              <a:lnSpc>
                <a:spcPct val="100000"/>
              </a:lnSpc>
              <a:spcBef>
                <a:spcPts val="10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Full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day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access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1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free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coffee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Wi-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Fi +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power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entry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19359" y="1042760"/>
            <a:ext cx="2915920" cy="3693160"/>
            <a:chOff x="3219359" y="1042760"/>
            <a:chExt cx="2915920" cy="369316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9359" y="1042760"/>
              <a:ext cx="2915920" cy="36931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91840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2C181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110912" y="1179321"/>
            <a:ext cx="1151255" cy="136461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dirty="0" sz="1100" b="1">
                <a:solidFill>
                  <a:srgbClr val="C17817"/>
                </a:solidFill>
                <a:latin typeface="Arial"/>
                <a:cs typeface="Arial"/>
              </a:rPr>
              <a:t>MOST</a:t>
            </a:r>
            <a:r>
              <a:rPr dirty="0" sz="1100" spc="-2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POPULAR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dirty="0" sz="2800" spc="-20" b="1">
                <a:solidFill>
                  <a:srgbClr val="C17817"/>
                </a:solidFill>
                <a:latin typeface="Arial"/>
                <a:cs typeface="Arial"/>
              </a:rPr>
              <a:t>₹349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1200">
                <a:solidFill>
                  <a:srgbClr val="CCCCCC"/>
                </a:solidFill>
                <a:latin typeface="Arial"/>
                <a:cs typeface="Arial"/>
              </a:rPr>
              <a:t>per</a:t>
            </a:r>
            <a:r>
              <a:rPr dirty="0" sz="1200" spc="-5">
                <a:solidFill>
                  <a:srgbClr val="CCCCCC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CCCCCC"/>
                </a:solidFill>
                <a:latin typeface="Arial"/>
                <a:cs typeface="Arial"/>
              </a:rPr>
              <a:t>month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53459" y="2792114"/>
            <a:ext cx="1684655" cy="1503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indent="-215900">
              <a:lnSpc>
                <a:spcPct val="100000"/>
              </a:lnSpc>
              <a:spcBef>
                <a:spcPts val="10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Priority</a:t>
            </a:r>
            <a:r>
              <a:rPr dirty="0" sz="13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seating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15%</a:t>
            </a:r>
            <a:r>
              <a:rPr dirty="0" sz="1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F&amp;B</a:t>
            </a:r>
            <a:r>
              <a:rPr dirty="0" sz="1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discount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13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13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guest</a:t>
            </a:r>
            <a:r>
              <a:rPr dirty="0" sz="13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passes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Event</a:t>
            </a:r>
            <a:r>
              <a:rPr dirty="0" sz="13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priority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FFFFFF"/>
                </a:solidFill>
                <a:latin typeface="Arial"/>
                <a:cs typeface="Arial"/>
              </a:rPr>
              <a:t>Study</a:t>
            </a:r>
            <a:r>
              <a:rPr dirty="0" sz="1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Arial"/>
                <a:cs typeface="Arial"/>
              </a:rPr>
              <a:t>analytics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45440" y="1042760"/>
            <a:ext cx="2915920" cy="3693160"/>
            <a:chOff x="6145440" y="1042760"/>
            <a:chExt cx="2915920" cy="369316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5440" y="1042760"/>
              <a:ext cx="2915919" cy="36931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17920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7204665" y="1226412"/>
            <a:ext cx="815975" cy="11798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dirty="0" sz="1800" spc="-25" b="1">
                <a:solidFill>
                  <a:srgbClr val="2C1810"/>
                </a:solidFill>
                <a:latin typeface="Arial"/>
                <a:cs typeface="Arial"/>
              </a:rPr>
              <a:t>Pro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20"/>
              </a:spcBef>
            </a:pPr>
            <a:r>
              <a:rPr dirty="0" sz="2800" spc="-20" b="1">
                <a:solidFill>
                  <a:srgbClr val="C17817"/>
                </a:solidFill>
                <a:latin typeface="Arial"/>
                <a:cs typeface="Arial"/>
              </a:rPr>
              <a:t>₹599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per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month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9" name="object 19"/>
          <p:cNvSpPr txBox="1"/>
          <p:nvPr/>
        </p:nvSpPr>
        <p:spPr>
          <a:xfrm>
            <a:off x="6479540" y="2654954"/>
            <a:ext cx="1784985" cy="1503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345" indent="-207645">
              <a:lnSpc>
                <a:spcPct val="100000"/>
              </a:lnSpc>
              <a:spcBef>
                <a:spcPts val="100"/>
              </a:spcBef>
              <a:buFont typeface="Meiryo UI"/>
              <a:buChar char="✓"/>
              <a:tabLst>
                <a:tab pos="22034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All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benefits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20%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F&amp;B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discount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Meeting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room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credits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Locker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access</a:t>
            </a:r>
            <a:endParaRPr sz="1300">
              <a:latin typeface="Arial"/>
              <a:cs typeface="Arial"/>
            </a:endParaRPr>
          </a:p>
          <a:p>
            <a:pPr marL="228600" indent="-215900">
              <a:lnSpc>
                <a:spcPct val="100000"/>
              </a:lnSpc>
              <a:spcBef>
                <a:spcPts val="960"/>
              </a:spcBef>
              <a:buFont typeface="Meiryo UI"/>
              <a:buChar char="✓"/>
              <a:tabLst>
                <a:tab pos="228600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Priority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support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Product</a:t>
            </a:r>
            <a:r>
              <a:rPr dirty="0" spc="-40"/>
              <a:t> </a:t>
            </a:r>
            <a:r>
              <a:rPr dirty="0"/>
              <a:t>—</a:t>
            </a:r>
            <a:r>
              <a:rPr dirty="0" spc="-40"/>
              <a:t> </a:t>
            </a:r>
            <a:r>
              <a:rPr dirty="0"/>
              <a:t>BrewNest</a:t>
            </a:r>
            <a:r>
              <a:rPr dirty="0" spc="-35"/>
              <a:t> </a:t>
            </a:r>
            <a:r>
              <a:rPr dirty="0" spc="-25"/>
              <a:t>App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60259" y="1055460"/>
            <a:ext cx="2890520" cy="1747520"/>
            <a:chOff x="260259" y="1055460"/>
            <a:chExt cx="2890520" cy="1747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1055460"/>
              <a:ext cx="2890520" cy="17475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0219" y="1424993"/>
            <a:ext cx="17151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Smart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Seat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Booking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1883822"/>
            <a:ext cx="238442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Real-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time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availability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focus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pods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tables.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Book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30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min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to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4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hours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advance.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86339" y="1055460"/>
            <a:ext cx="2890520" cy="1747520"/>
            <a:chOff x="3186339" y="1055460"/>
            <a:chExt cx="2890520" cy="174752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1055460"/>
              <a:ext cx="2890519" cy="17475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46119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416300" y="1424993"/>
            <a:ext cx="10960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Order</a:t>
            </a:r>
            <a:r>
              <a:rPr dirty="0" sz="1400" spc="-7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Ahead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16300" y="1883822"/>
            <a:ext cx="228981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Skip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queue.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Order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coffee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&amp;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food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from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your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seat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or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on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the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way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café.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12419" y="1055460"/>
            <a:ext cx="2890520" cy="1747520"/>
            <a:chOff x="6112419" y="1055460"/>
            <a:chExt cx="2890520" cy="174752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1055460"/>
              <a:ext cx="2890519" cy="17475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72200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342379" y="1424993"/>
            <a:ext cx="19196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Study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Timer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Streaks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42379" y="1883822"/>
            <a:ext cx="230187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Track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focused</a:t>
            </a:r>
            <a:r>
              <a:rPr dirty="0" sz="1300" spc="-5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hours,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build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streaks,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earn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loyalty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points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consistency.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0259" y="2838540"/>
            <a:ext cx="2890520" cy="1747520"/>
            <a:chOff x="260259" y="2838540"/>
            <a:chExt cx="2890520" cy="174752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2838540"/>
              <a:ext cx="2890520" cy="174752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0039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90219" y="3208073"/>
            <a:ext cx="15665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Community</a:t>
            </a:r>
            <a:r>
              <a:rPr dirty="0" sz="1400" spc="-6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Board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219" y="3666902"/>
            <a:ext cx="238442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Find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partners,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join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groups,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see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upcoming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workshops.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86339" y="2838540"/>
            <a:ext cx="2890520" cy="1747520"/>
            <a:chOff x="3186339" y="2838540"/>
            <a:chExt cx="2890520" cy="174752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2838540"/>
              <a:ext cx="2890519" cy="17475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246119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416300" y="3208073"/>
            <a:ext cx="1639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Membership</a:t>
            </a:r>
            <a:r>
              <a:rPr dirty="0" sz="14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Wallet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16300" y="3666902"/>
            <a:ext cx="215519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Manage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plans,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view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benefits,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redeem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discounts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guest passes.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112419" y="2838540"/>
            <a:ext cx="2890520" cy="1747520"/>
            <a:chOff x="6112419" y="2838540"/>
            <a:chExt cx="2890520" cy="174752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2838540"/>
              <a:ext cx="2890519" cy="174752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72200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342379" y="3208073"/>
            <a:ext cx="13290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Feedback</a:t>
            </a:r>
            <a:r>
              <a:rPr dirty="0" sz="14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Loop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6342379" y="3666902"/>
            <a:ext cx="244856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Rate</a:t>
            </a:r>
            <a:r>
              <a:rPr dirty="0" sz="1300" spc="-5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experience,</a:t>
            </a:r>
            <a:r>
              <a:rPr dirty="0" sz="1300" spc="-5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suggest</a:t>
            </a:r>
            <a:r>
              <a:rPr dirty="0" sz="1300" spc="-5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menu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items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help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us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improve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real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time.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Product</a:t>
            </a:r>
            <a:r>
              <a:rPr dirty="0" spc="-45"/>
              <a:t> </a:t>
            </a:r>
            <a:r>
              <a:rPr dirty="0" spc="-10"/>
              <a:t>Roadmap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47559" y="1042760"/>
            <a:ext cx="2915920" cy="3693160"/>
            <a:chOff x="247559" y="1042760"/>
            <a:chExt cx="2915920" cy="3693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559" y="1042760"/>
              <a:ext cx="2915920" cy="3693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2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2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20040" y="1097280"/>
            <a:ext cx="2788920" cy="822960"/>
          </a:xfrm>
          <a:prstGeom prst="rect">
            <a:avLst/>
          </a:prstGeom>
          <a:solidFill>
            <a:srgbClr val="C17817"/>
          </a:solidFill>
        </p:spPr>
        <p:txBody>
          <a:bodyPr wrap="square" lIns="0" tIns="130175" rIns="0" bIns="0" rtlCol="0" vert="horz">
            <a:spAutoFit/>
          </a:bodyPr>
          <a:lstStyle/>
          <a:p>
            <a:pPr marL="137160">
              <a:lnSpc>
                <a:spcPct val="100000"/>
              </a:lnSpc>
              <a:spcBef>
                <a:spcPts val="1025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Phase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137160">
              <a:lnSpc>
                <a:spcPct val="100000"/>
              </a:lnSpc>
              <a:spcBef>
                <a:spcPts val="610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MVP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Launch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2129292"/>
            <a:ext cx="8724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C17817"/>
                </a:solidFill>
                <a:latin typeface="Arial"/>
                <a:cs typeface="Arial"/>
              </a:rPr>
              <a:t>0–6 </a:t>
            </a:r>
            <a:r>
              <a:rPr dirty="0" sz="1200" spc="-10" b="1">
                <a:solidFill>
                  <a:srgbClr val="C17817"/>
                </a:solidFill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0219" y="2481992"/>
            <a:ext cx="2143760" cy="73025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349250" indent="149225">
              <a:lnSpc>
                <a:spcPts val="1500"/>
              </a:lnSpc>
              <a:spcBef>
                <a:spcPts val="2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First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near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SSU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/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Bhubaneswar</a:t>
            </a:r>
            <a:endParaRPr sz="1300">
              <a:latin typeface="Arial"/>
              <a:cs typeface="Arial"/>
            </a:endParaRPr>
          </a:p>
          <a:p>
            <a:pPr marL="161925" indent="-149225">
              <a:lnSpc>
                <a:spcPct val="100000"/>
              </a:lnSpc>
              <a:spcBef>
                <a:spcPts val="89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Basic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app: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booking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order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19" y="3400202"/>
            <a:ext cx="19919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7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live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219" y="3811682"/>
            <a:ext cx="196468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Core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menu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operations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73639" y="1042760"/>
            <a:ext cx="2915920" cy="3693160"/>
            <a:chOff x="3173639" y="1042760"/>
            <a:chExt cx="2915920" cy="369316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3639" y="1042760"/>
              <a:ext cx="2915919" cy="36931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46119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7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7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246120" y="1097280"/>
            <a:ext cx="2788920" cy="822960"/>
          </a:xfrm>
          <a:prstGeom prst="rect">
            <a:avLst/>
          </a:prstGeom>
          <a:solidFill>
            <a:srgbClr val="2C1810"/>
          </a:solidFill>
        </p:spPr>
        <p:txBody>
          <a:bodyPr wrap="square" lIns="0" tIns="130175" rIns="0" bIns="0" rtlCol="0" vert="horz">
            <a:spAutoFit/>
          </a:bodyPr>
          <a:lstStyle/>
          <a:p>
            <a:pPr marL="136525">
              <a:lnSpc>
                <a:spcPct val="100000"/>
              </a:lnSpc>
              <a:spcBef>
                <a:spcPts val="1025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Phase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136525">
              <a:lnSpc>
                <a:spcPct val="100000"/>
              </a:lnSpc>
              <a:spcBef>
                <a:spcPts val="610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Depth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6300" y="2129292"/>
            <a:ext cx="957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C17817"/>
                </a:solidFill>
                <a:latin typeface="Arial"/>
                <a:cs typeface="Arial"/>
              </a:rPr>
              <a:t>6–18 </a:t>
            </a:r>
            <a:r>
              <a:rPr dirty="0" sz="1200" spc="-10" b="1">
                <a:solidFill>
                  <a:srgbClr val="C17817"/>
                </a:solidFill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16300" y="2577242"/>
            <a:ext cx="19278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Full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features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300" y="2988722"/>
            <a:ext cx="20199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analytics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streaks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6300" y="3400202"/>
            <a:ext cx="18364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Event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ticketing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module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6300" y="3811682"/>
            <a:ext cx="1736089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2560" indent="-149860">
              <a:lnSpc>
                <a:spcPct val="100000"/>
              </a:lnSpc>
              <a:spcBef>
                <a:spcPts val="100"/>
              </a:spcBef>
              <a:buChar char="•"/>
              <a:tabLst>
                <a:tab pos="162560" algn="l"/>
              </a:tabLst>
            </a:pP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2–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3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additional</a:t>
            </a:r>
            <a:r>
              <a:rPr dirty="0" sz="13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outlets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099719" y="1042760"/>
            <a:ext cx="2915920" cy="3693160"/>
            <a:chOff x="6099719" y="1042760"/>
            <a:chExt cx="2915920" cy="369316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9719" y="1042760"/>
              <a:ext cx="2915919" cy="369316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172200" y="1097280"/>
              <a:ext cx="2788920" cy="3566160"/>
            </a:xfrm>
            <a:custGeom>
              <a:avLst/>
              <a:gdLst/>
              <a:ahLst/>
              <a:cxnLst/>
              <a:rect l="l" t="t" r="r" b="b"/>
              <a:pathLst>
                <a:path w="2788920" h="3566160">
                  <a:moveTo>
                    <a:pt x="2697471" y="0"/>
                  </a:moveTo>
                  <a:lnTo>
                    <a:pt x="91448" y="0"/>
                  </a:lnTo>
                  <a:lnTo>
                    <a:pt x="55853" y="7186"/>
                  </a:lnTo>
                  <a:lnTo>
                    <a:pt x="26784" y="26784"/>
                  </a:lnTo>
                  <a:lnTo>
                    <a:pt x="7186" y="55853"/>
                  </a:lnTo>
                  <a:lnTo>
                    <a:pt x="0" y="91448"/>
                  </a:lnTo>
                  <a:lnTo>
                    <a:pt x="0" y="3474711"/>
                  </a:lnTo>
                  <a:lnTo>
                    <a:pt x="7186" y="3510307"/>
                  </a:lnTo>
                  <a:lnTo>
                    <a:pt x="26784" y="3539375"/>
                  </a:lnTo>
                  <a:lnTo>
                    <a:pt x="55853" y="3558973"/>
                  </a:lnTo>
                  <a:lnTo>
                    <a:pt x="91448" y="3566159"/>
                  </a:lnTo>
                  <a:lnTo>
                    <a:pt x="2697471" y="3566159"/>
                  </a:lnTo>
                  <a:lnTo>
                    <a:pt x="2733066" y="3558973"/>
                  </a:lnTo>
                  <a:lnTo>
                    <a:pt x="2762135" y="3539375"/>
                  </a:lnTo>
                  <a:lnTo>
                    <a:pt x="2781733" y="3510307"/>
                  </a:lnTo>
                  <a:lnTo>
                    <a:pt x="2788920" y="3474711"/>
                  </a:lnTo>
                  <a:lnTo>
                    <a:pt x="2788920" y="91448"/>
                  </a:lnTo>
                  <a:lnTo>
                    <a:pt x="2781733" y="55853"/>
                  </a:lnTo>
                  <a:lnTo>
                    <a:pt x="2762135" y="26784"/>
                  </a:lnTo>
                  <a:lnTo>
                    <a:pt x="2733066" y="7186"/>
                  </a:lnTo>
                  <a:lnTo>
                    <a:pt x="2697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172200" y="1097280"/>
            <a:ext cx="2788920" cy="822960"/>
          </a:xfrm>
          <a:prstGeom prst="rect">
            <a:avLst/>
          </a:prstGeom>
          <a:solidFill>
            <a:srgbClr val="2C1810"/>
          </a:solidFill>
        </p:spPr>
        <p:txBody>
          <a:bodyPr wrap="square" lIns="0" tIns="130175" rIns="0" bIns="0" rtlCol="0" vert="horz">
            <a:spAutoFit/>
          </a:bodyPr>
          <a:lstStyle/>
          <a:p>
            <a:pPr marL="137160">
              <a:lnSpc>
                <a:spcPct val="100000"/>
              </a:lnSpc>
              <a:spcBef>
                <a:spcPts val="1025"/>
              </a:spcBef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Phase</a:t>
            </a:r>
            <a:r>
              <a:rPr dirty="0" sz="1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  <a:p>
            <a:pPr marL="137160">
              <a:lnSpc>
                <a:spcPct val="100000"/>
              </a:lnSpc>
              <a:spcBef>
                <a:spcPts val="610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Scale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Network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6342379" y="2129292"/>
            <a:ext cx="1042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C17817"/>
                </a:solidFill>
                <a:latin typeface="Arial"/>
                <a:cs typeface="Arial"/>
              </a:rPr>
              <a:t>18–36 </a:t>
            </a:r>
            <a:r>
              <a:rPr dirty="0" sz="1200" spc="-10" b="1">
                <a:solidFill>
                  <a:srgbClr val="C17817"/>
                </a:solidFill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42379" y="2577242"/>
            <a:ext cx="214820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City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expansion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(East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India)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42379" y="2988722"/>
            <a:ext cx="20561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Franchise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/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partner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model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42379" y="3400202"/>
            <a:ext cx="22218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3035" indent="-140335">
              <a:lnSpc>
                <a:spcPct val="100000"/>
              </a:lnSpc>
              <a:spcBef>
                <a:spcPts val="100"/>
              </a:spcBef>
              <a:buChar char="•"/>
              <a:tabLst>
                <a:tab pos="153035" algn="l"/>
              </a:tabLst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Advanced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loyalty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partners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42379" y="3811682"/>
            <a:ext cx="21755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indent="-149225">
              <a:lnSpc>
                <a:spcPct val="100000"/>
              </a:lnSpc>
              <a:spcBef>
                <a:spcPts val="100"/>
              </a:spcBef>
              <a:buChar char="•"/>
              <a:tabLst>
                <a:tab pos="161925" algn="l"/>
              </a:tabLst>
            </a:pP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Data-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driven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menu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pricing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Go-</a:t>
            </a:r>
            <a:r>
              <a:rPr dirty="0" spc="-10"/>
              <a:t>to-</a:t>
            </a:r>
            <a:r>
              <a:rPr dirty="0"/>
              <a:t>Market</a:t>
            </a:r>
            <a:r>
              <a:rPr dirty="0" spc="20"/>
              <a:t> </a:t>
            </a:r>
            <a:r>
              <a:rPr dirty="0" spc="-10"/>
              <a:t>Strategy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60259" y="1009740"/>
            <a:ext cx="2890520" cy="1747520"/>
            <a:chOff x="260259" y="1009740"/>
            <a:chExt cx="2890520" cy="1747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1009740"/>
              <a:ext cx="2890520" cy="17475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515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0219" y="1310693"/>
            <a:ext cx="1946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Campus</a:t>
            </a:r>
            <a:r>
              <a:rPr dirty="0" sz="14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Ambassadors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1748290"/>
            <a:ext cx="243967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Recruit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brand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ambassadors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SSU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nearby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colleges.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Offer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free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stipend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for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referrals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event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hosting.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86339" y="1009740"/>
            <a:ext cx="2890520" cy="1747520"/>
            <a:chOff x="3186339" y="1009740"/>
            <a:chExt cx="2890520" cy="174752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1009740"/>
              <a:ext cx="2890519" cy="17475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46119" y="10515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416300" y="1310693"/>
            <a:ext cx="17945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Launch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Partnerships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16300" y="1748290"/>
            <a:ext cx="226187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Tie-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ups with student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clubs,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coaching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institutes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university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placement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cells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exclusive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member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offers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footfall.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12419" y="1009740"/>
            <a:ext cx="2890520" cy="1747520"/>
            <a:chOff x="6112419" y="1009740"/>
            <a:chExt cx="2890520" cy="174752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1009740"/>
              <a:ext cx="2890519" cy="17475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72200" y="10515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342379" y="1310693"/>
            <a:ext cx="10039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Digital</a:t>
            </a:r>
            <a:r>
              <a:rPr dirty="0" sz="14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First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42379" y="1748290"/>
            <a:ext cx="238887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Instagram,</a:t>
            </a:r>
            <a:r>
              <a:rPr dirty="0" sz="12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WhatsApp</a:t>
            </a:r>
            <a:r>
              <a:rPr dirty="0" sz="12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communities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campus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groups.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Content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around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tips,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culture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member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stories.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0259" y="2792820"/>
            <a:ext cx="2890520" cy="1747520"/>
            <a:chOff x="260259" y="2792820"/>
            <a:chExt cx="2890520" cy="174752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2792820"/>
              <a:ext cx="2890520" cy="174752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0039" y="2834639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90219" y="3093773"/>
            <a:ext cx="12903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Launch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Events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219" y="3531372"/>
            <a:ext cx="234696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Grand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opening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free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trial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days, open-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mic night and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first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200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memberships</a:t>
            </a:r>
            <a:r>
              <a:rPr dirty="0" sz="1200" spc="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200" spc="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founding-member pricing.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86339" y="2792820"/>
            <a:ext cx="2890520" cy="1747520"/>
            <a:chOff x="3186339" y="2792820"/>
            <a:chExt cx="2890520" cy="174752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2792820"/>
              <a:ext cx="2890519" cy="17475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246119" y="2834639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416300" y="3093773"/>
            <a:ext cx="13398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Referral</a:t>
            </a:r>
            <a:r>
              <a:rPr dirty="0" sz="14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Engine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16300" y="3531372"/>
            <a:ext cx="2134870" cy="7416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Give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1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free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week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every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successful</a:t>
            </a:r>
            <a:r>
              <a:rPr dirty="0" sz="12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referral.</a:t>
            </a:r>
            <a:r>
              <a:rPr dirty="0" sz="12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Members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become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primary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acquisition channel.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112419" y="2792820"/>
            <a:ext cx="2890520" cy="1747520"/>
            <a:chOff x="6112419" y="2792820"/>
            <a:chExt cx="2890520" cy="174752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2792820"/>
              <a:ext cx="2890519" cy="174752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72200" y="2834639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342379" y="3093773"/>
            <a:ext cx="18141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Seasonal</a:t>
            </a:r>
            <a:r>
              <a:rPr dirty="0" sz="14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Campaigns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6342379" y="3620272"/>
            <a:ext cx="2296160" cy="5638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Exam-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season focus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packs,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monsoon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comfort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menu,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semester-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start</a:t>
            </a:r>
            <a:r>
              <a:rPr dirty="0" sz="1200" spc="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onboarding</a:t>
            </a:r>
            <a:r>
              <a:rPr dirty="0" sz="1200" spc="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drives.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Initial</a:t>
            </a:r>
            <a:r>
              <a:rPr dirty="0" sz="2600" spc="-55"/>
              <a:t> </a:t>
            </a:r>
            <a:r>
              <a:rPr dirty="0" sz="2600"/>
              <a:t>Service</a:t>
            </a:r>
            <a:r>
              <a:rPr dirty="0" sz="2600" spc="-50"/>
              <a:t> </a:t>
            </a:r>
            <a:r>
              <a:rPr dirty="0" sz="2600"/>
              <a:t>Area</a:t>
            </a:r>
            <a:r>
              <a:rPr dirty="0" sz="2600" spc="-50"/>
              <a:t> </a:t>
            </a:r>
            <a:r>
              <a:rPr dirty="0" sz="2600"/>
              <a:t>&amp;</a:t>
            </a:r>
            <a:r>
              <a:rPr dirty="0" sz="2600" spc="-50"/>
              <a:t> </a:t>
            </a:r>
            <a:r>
              <a:rPr dirty="0" sz="2600" spc="-10"/>
              <a:t>Expansion</a:t>
            </a:r>
            <a:endParaRPr sz="2600"/>
          </a:p>
        </p:txBody>
      </p:sp>
      <p:sp>
        <p:nvSpPr>
          <p:cNvPr id="5" name="object 5"/>
          <p:cNvSpPr/>
          <p:nvPr/>
        </p:nvSpPr>
        <p:spPr>
          <a:xfrm>
            <a:off x="365759" y="1051560"/>
            <a:ext cx="8412480" cy="1280160"/>
          </a:xfrm>
          <a:custGeom>
            <a:avLst/>
            <a:gdLst/>
            <a:ahLst/>
            <a:cxnLst/>
            <a:rect l="l" t="t" r="r" b="b"/>
            <a:pathLst>
              <a:path w="8412480" h="1280160">
                <a:moveTo>
                  <a:pt x="8321038" y="0"/>
                </a:moveTo>
                <a:lnTo>
                  <a:pt x="91441" y="0"/>
                </a:lnTo>
                <a:lnTo>
                  <a:pt x="55848" y="7185"/>
                </a:lnTo>
                <a:lnTo>
                  <a:pt x="26782" y="26782"/>
                </a:lnTo>
                <a:lnTo>
                  <a:pt x="7185" y="55848"/>
                </a:lnTo>
                <a:lnTo>
                  <a:pt x="0" y="91441"/>
                </a:lnTo>
                <a:lnTo>
                  <a:pt x="0" y="1188718"/>
                </a:lnTo>
                <a:lnTo>
                  <a:pt x="7185" y="1224311"/>
                </a:lnTo>
                <a:lnTo>
                  <a:pt x="26782" y="1253377"/>
                </a:lnTo>
                <a:lnTo>
                  <a:pt x="55848" y="1272974"/>
                </a:lnTo>
                <a:lnTo>
                  <a:pt x="91441" y="1280159"/>
                </a:lnTo>
                <a:lnTo>
                  <a:pt x="8321038" y="1280159"/>
                </a:lnTo>
                <a:lnTo>
                  <a:pt x="8356631" y="1272974"/>
                </a:lnTo>
                <a:lnTo>
                  <a:pt x="8385697" y="1253377"/>
                </a:lnTo>
                <a:lnTo>
                  <a:pt x="8405294" y="1224311"/>
                </a:lnTo>
                <a:lnTo>
                  <a:pt x="8412480" y="1188718"/>
                </a:lnTo>
                <a:lnTo>
                  <a:pt x="8412480" y="91441"/>
                </a:lnTo>
                <a:lnTo>
                  <a:pt x="8405294" y="55848"/>
                </a:lnTo>
                <a:lnTo>
                  <a:pt x="8385697" y="26782"/>
                </a:lnTo>
                <a:lnTo>
                  <a:pt x="8356631" y="7185"/>
                </a:lnTo>
                <a:lnTo>
                  <a:pt x="8321038" y="0"/>
                </a:lnTo>
                <a:close/>
              </a:path>
            </a:pathLst>
          </a:custGeom>
          <a:solidFill>
            <a:srgbClr val="2C18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27379" y="1196393"/>
            <a:ext cx="7239634" cy="843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17817"/>
                </a:solidFill>
                <a:latin typeface="Arial"/>
                <a:cs typeface="Arial"/>
              </a:rPr>
              <a:t>Phase</a:t>
            </a:r>
            <a:r>
              <a:rPr dirty="0" sz="1400" spc="-5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17817"/>
                </a:solidFill>
                <a:latin typeface="Arial"/>
                <a:cs typeface="Arial"/>
              </a:rPr>
              <a:t>0 — </a:t>
            </a: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Launch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600"/>
              </a:lnSpc>
              <a:spcBef>
                <a:spcPts val="16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First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outlet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1–2 km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Sri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Sri University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hubs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Bhubaneswar–Cuttack corridor.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150–200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members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first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months.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5979" y="2564220"/>
            <a:ext cx="2159000" cy="1930400"/>
            <a:chOff x="305979" y="2564220"/>
            <a:chExt cx="2159000" cy="19304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2564220"/>
              <a:ext cx="2159000" cy="19304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5759" y="260604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7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7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90219" y="2910893"/>
            <a:ext cx="549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Year</a:t>
            </a:r>
            <a:r>
              <a:rPr dirty="0" sz="1400" spc="-8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C17817"/>
                </a:solidFill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19" y="3533552"/>
            <a:ext cx="1783080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Bhubaneswar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Cuttack (2–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3</a:t>
            </a:r>
            <a:r>
              <a:rPr dirty="0" sz="13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outlets)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500539" y="2564220"/>
            <a:ext cx="2159000" cy="1930400"/>
            <a:chOff x="2500539" y="2564220"/>
            <a:chExt cx="2159000" cy="193040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0539" y="2564220"/>
              <a:ext cx="2159000" cy="19304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60319" y="260604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7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7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684779" y="2910893"/>
            <a:ext cx="549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Year</a:t>
            </a:r>
            <a:r>
              <a:rPr dirty="0" sz="1400" spc="-8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C17817"/>
                </a:solidFill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84779" y="3533552"/>
            <a:ext cx="1631314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Rourkela,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Berhampur,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select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Odisha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cities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95099" y="2564220"/>
            <a:ext cx="2159000" cy="1930400"/>
            <a:chOff x="4695099" y="2564220"/>
            <a:chExt cx="2159000" cy="193040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2564220"/>
              <a:ext cx="2159000" cy="19304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754880" y="260604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8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5" y="1807374"/>
                  </a:lnTo>
                  <a:lnTo>
                    <a:pt x="44677" y="1823051"/>
                  </a:lnTo>
                  <a:lnTo>
                    <a:pt x="73152" y="1828800"/>
                  </a:lnTo>
                  <a:lnTo>
                    <a:pt x="1984248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4879340" y="2910893"/>
            <a:ext cx="549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Year</a:t>
            </a:r>
            <a:r>
              <a:rPr dirty="0" sz="1400" spc="-8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C17817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79340" y="3438302"/>
            <a:ext cx="174180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Eastern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India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university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cities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(Ranchi,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Patna, Guwahati)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889660" y="2564220"/>
            <a:ext cx="2159000" cy="1930400"/>
            <a:chOff x="6889660" y="2564220"/>
            <a:chExt cx="2159000" cy="193040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9660" y="2564220"/>
              <a:ext cx="2159000" cy="19304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949440" y="2606040"/>
              <a:ext cx="2057400" cy="1828800"/>
            </a:xfrm>
            <a:custGeom>
              <a:avLst/>
              <a:gdLst/>
              <a:ahLst/>
              <a:cxnLst/>
              <a:rect l="l" t="t" r="r" b="b"/>
              <a:pathLst>
                <a:path w="2057400" h="1828800">
                  <a:moveTo>
                    <a:pt x="1984248" y="0"/>
                  </a:moveTo>
                  <a:lnTo>
                    <a:pt x="73151" y="0"/>
                  </a:lnTo>
                  <a:lnTo>
                    <a:pt x="44678" y="5748"/>
                  </a:lnTo>
                  <a:lnTo>
                    <a:pt x="21426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0" y="1755648"/>
                  </a:lnTo>
                  <a:lnTo>
                    <a:pt x="5748" y="1784122"/>
                  </a:lnTo>
                  <a:lnTo>
                    <a:pt x="21426" y="1807374"/>
                  </a:lnTo>
                  <a:lnTo>
                    <a:pt x="44678" y="1823051"/>
                  </a:lnTo>
                  <a:lnTo>
                    <a:pt x="73151" y="1828800"/>
                  </a:lnTo>
                  <a:lnTo>
                    <a:pt x="1984248" y="1828800"/>
                  </a:lnTo>
                  <a:lnTo>
                    <a:pt x="2012722" y="1823051"/>
                  </a:lnTo>
                  <a:lnTo>
                    <a:pt x="2035974" y="1807374"/>
                  </a:lnTo>
                  <a:lnTo>
                    <a:pt x="2051651" y="1784122"/>
                  </a:lnTo>
                  <a:lnTo>
                    <a:pt x="2057400" y="1755648"/>
                  </a:lnTo>
                  <a:lnTo>
                    <a:pt x="2057400" y="73152"/>
                  </a:lnTo>
                  <a:lnTo>
                    <a:pt x="2051651" y="44677"/>
                  </a:lnTo>
                  <a:lnTo>
                    <a:pt x="2035974" y="21425"/>
                  </a:lnTo>
                  <a:lnTo>
                    <a:pt x="2012722" y="5748"/>
                  </a:lnTo>
                  <a:lnTo>
                    <a:pt x="1984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7073900" y="2910893"/>
            <a:ext cx="747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Year</a:t>
            </a:r>
            <a:r>
              <a:rPr dirty="0" sz="1400" spc="-7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4–</a:t>
            </a:r>
            <a:r>
              <a:rPr dirty="0" sz="1400" spc="-50" b="1">
                <a:solidFill>
                  <a:srgbClr val="C17817"/>
                </a:solidFill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7073900" y="3438302"/>
            <a:ext cx="153035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Select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metro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tier-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1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clusters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+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franchise</a:t>
            </a:r>
            <a:r>
              <a:rPr dirty="0" sz="1300" spc="-6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pilots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Operations</a:t>
            </a:r>
            <a:r>
              <a:rPr dirty="0" spc="-75"/>
              <a:t> </a:t>
            </a:r>
            <a:r>
              <a:rPr dirty="0" spc="-10"/>
              <a:t>Snapshot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60259" y="1055460"/>
            <a:ext cx="2890520" cy="1747520"/>
            <a:chOff x="260259" y="1055460"/>
            <a:chExt cx="2890520" cy="17475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1055460"/>
              <a:ext cx="2890520" cy="17475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0219" y="1392883"/>
            <a:ext cx="10102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Outlet</a:t>
            </a:r>
            <a:r>
              <a:rPr dirty="0" sz="15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Size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19" y="1860962"/>
            <a:ext cx="228346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1,800–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2,500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sq.ft.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60–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80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seats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8–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12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focus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pods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1–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2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meeting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rooms.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86339" y="1055460"/>
            <a:ext cx="2890520" cy="1747520"/>
            <a:chOff x="3186339" y="1055460"/>
            <a:chExt cx="2890520" cy="174752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1055460"/>
              <a:ext cx="2890519" cy="174752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46119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416300" y="1392883"/>
            <a:ext cx="5759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Hours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16300" y="1860962"/>
            <a:ext cx="233870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just"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8</a:t>
            </a:r>
            <a:r>
              <a:rPr dirty="0" sz="1300" spc="-9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AM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–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12</a:t>
            </a:r>
            <a:r>
              <a:rPr dirty="0" sz="1300" spc="-8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AM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(extended</a:t>
            </a:r>
            <a:r>
              <a:rPr dirty="0" sz="13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during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exams).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Peak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utilisation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design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evenings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weekends.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12419" y="1055460"/>
            <a:ext cx="2890520" cy="1747520"/>
            <a:chOff x="6112419" y="1055460"/>
            <a:chExt cx="2890520" cy="174752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1055460"/>
              <a:ext cx="2890519" cy="17475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72200" y="109728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1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1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342379" y="1392883"/>
            <a:ext cx="7346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Staffing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42379" y="1860962"/>
            <a:ext cx="226504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Lean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team: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manager,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4–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6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baristas/service,</a:t>
            </a:r>
            <a:r>
              <a:rPr dirty="0" sz="1300" spc="6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part-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time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staff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events.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0259" y="2838540"/>
            <a:ext cx="2890520" cy="1747520"/>
            <a:chOff x="260259" y="2838540"/>
            <a:chExt cx="2890520" cy="174752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2838540"/>
              <a:ext cx="2890520" cy="174752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20039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90219" y="3175963"/>
            <a:ext cx="1017269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 b="1">
                <a:solidFill>
                  <a:srgbClr val="2C1810"/>
                </a:solidFill>
                <a:latin typeface="Arial"/>
                <a:cs typeface="Arial"/>
              </a:rPr>
              <a:t>Tech</a:t>
            </a:r>
            <a:r>
              <a:rPr dirty="0" sz="1500" spc="-6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Stack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219" y="3644042"/>
            <a:ext cx="231267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POS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inventory,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(booking/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order),</a:t>
            </a:r>
            <a:r>
              <a:rPr dirty="0" sz="1300" spc="-7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300" spc="-6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CRM,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simple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BI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dashboard.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86339" y="2838540"/>
            <a:ext cx="2890520" cy="1747520"/>
            <a:chOff x="3186339" y="2838540"/>
            <a:chExt cx="2890520" cy="174752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339" y="2838540"/>
              <a:ext cx="2890519" cy="17475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246119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416300" y="3175963"/>
            <a:ext cx="6610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Supply</a:t>
            </a:r>
            <a:endParaRPr sz="15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16300" y="3644042"/>
            <a:ext cx="2115185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Specialty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coffee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beans,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local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bakery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produce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partners,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reusable</a:t>
            </a:r>
            <a:r>
              <a:rPr dirty="0" sz="1300" spc="-6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packaging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focus.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112419" y="2838540"/>
            <a:ext cx="2890520" cy="1747520"/>
            <a:chOff x="6112419" y="2838540"/>
            <a:chExt cx="2890520" cy="174752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2419" y="2838540"/>
              <a:ext cx="2890519" cy="174752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172200" y="2880360"/>
              <a:ext cx="2788920" cy="1645920"/>
            </a:xfrm>
            <a:custGeom>
              <a:avLst/>
              <a:gdLst/>
              <a:ahLst/>
              <a:cxnLst/>
              <a:rect l="l" t="t" r="r" b="b"/>
              <a:pathLst>
                <a:path w="2788920" h="1645920">
                  <a:moveTo>
                    <a:pt x="2715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1572775"/>
                  </a:lnTo>
                  <a:lnTo>
                    <a:pt x="5748" y="1601246"/>
                  </a:lnTo>
                  <a:lnTo>
                    <a:pt x="21423" y="1624496"/>
                  </a:lnTo>
                  <a:lnTo>
                    <a:pt x="44673" y="1640172"/>
                  </a:lnTo>
                  <a:lnTo>
                    <a:pt x="73144" y="1645920"/>
                  </a:lnTo>
                  <a:lnTo>
                    <a:pt x="2715775" y="1645920"/>
                  </a:lnTo>
                  <a:lnTo>
                    <a:pt x="2744246" y="1640172"/>
                  </a:lnTo>
                  <a:lnTo>
                    <a:pt x="2767496" y="1624496"/>
                  </a:lnTo>
                  <a:lnTo>
                    <a:pt x="2783171" y="1601246"/>
                  </a:lnTo>
                  <a:lnTo>
                    <a:pt x="2788920" y="1572775"/>
                  </a:lnTo>
                  <a:lnTo>
                    <a:pt x="2788920" y="73144"/>
                  </a:lnTo>
                  <a:lnTo>
                    <a:pt x="2783171" y="44673"/>
                  </a:lnTo>
                  <a:lnTo>
                    <a:pt x="2767496" y="21423"/>
                  </a:lnTo>
                  <a:lnTo>
                    <a:pt x="2744246" y="5748"/>
                  </a:lnTo>
                  <a:lnTo>
                    <a:pt x="2715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342379" y="3175963"/>
            <a:ext cx="6711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Quality</a:t>
            </a:r>
            <a:endParaRPr sz="15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6342379" y="3644042"/>
            <a:ext cx="224663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Standardised</a:t>
            </a:r>
            <a:r>
              <a:rPr dirty="0" sz="1300" spc="-6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recipes,</a:t>
            </a:r>
            <a:r>
              <a:rPr dirty="0" sz="1300" spc="-6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mystery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audits,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member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NPS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tracking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every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month.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/>
              <a:t>Social</a:t>
            </a:r>
            <a:r>
              <a:rPr dirty="0" sz="2600" spc="-85"/>
              <a:t> </a:t>
            </a:r>
            <a:r>
              <a:rPr dirty="0" sz="2600"/>
              <a:t>&amp;</a:t>
            </a:r>
            <a:r>
              <a:rPr dirty="0" sz="2600" spc="-75"/>
              <a:t> </a:t>
            </a:r>
            <a:r>
              <a:rPr dirty="0" sz="2600"/>
              <a:t>Environmental</a:t>
            </a:r>
            <a:r>
              <a:rPr dirty="0" sz="2600" spc="-80"/>
              <a:t> </a:t>
            </a:r>
            <a:r>
              <a:rPr dirty="0" sz="2600" spc="-10"/>
              <a:t>Impact</a:t>
            </a:r>
            <a:endParaRPr sz="2600"/>
          </a:p>
        </p:txBody>
      </p:sp>
      <p:grpSp>
        <p:nvGrpSpPr>
          <p:cNvPr id="5" name="object 5"/>
          <p:cNvGrpSpPr/>
          <p:nvPr/>
        </p:nvGrpSpPr>
        <p:grpSpPr>
          <a:xfrm>
            <a:off x="305979" y="1055460"/>
            <a:ext cx="8514080" cy="3484879"/>
            <a:chOff x="305979" y="1055460"/>
            <a:chExt cx="8514080" cy="348487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055460"/>
              <a:ext cx="8514080" cy="8788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97280"/>
              <a:ext cx="8412480" cy="777240"/>
            </a:xfrm>
            <a:custGeom>
              <a:avLst/>
              <a:gdLst/>
              <a:ahLst/>
              <a:cxnLst/>
              <a:rect l="l" t="t" r="r" b="b"/>
              <a:pathLst>
                <a:path w="8412480" h="777239">
                  <a:moveTo>
                    <a:pt x="8339326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40"/>
                  </a:lnTo>
                  <a:lnTo>
                    <a:pt x="8339326" y="777240"/>
                  </a:lnTo>
                  <a:lnTo>
                    <a:pt x="8367801" y="771491"/>
                  </a:lnTo>
                  <a:lnTo>
                    <a:pt x="8391053" y="755813"/>
                  </a:lnTo>
                  <a:lnTo>
                    <a:pt x="8406731" y="732561"/>
                  </a:lnTo>
                  <a:lnTo>
                    <a:pt x="8412480" y="70408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3" y="21426"/>
                  </a:lnTo>
                  <a:lnTo>
                    <a:pt x="8367801" y="5748"/>
                  </a:lnTo>
                  <a:lnTo>
                    <a:pt x="8339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5759" y="1097280"/>
              <a:ext cx="109855" cy="777240"/>
            </a:xfrm>
            <a:custGeom>
              <a:avLst/>
              <a:gdLst/>
              <a:ahLst/>
              <a:cxnLst/>
              <a:rect l="l" t="t" r="r" b="b"/>
              <a:pathLst>
                <a:path w="109854" h="777239">
                  <a:moveTo>
                    <a:pt x="109727" y="0"/>
                  </a:moveTo>
                  <a:lnTo>
                    <a:pt x="0" y="0"/>
                  </a:lnTo>
                  <a:lnTo>
                    <a:pt x="0" y="777239"/>
                  </a:lnTo>
                  <a:lnTo>
                    <a:pt x="109727" y="777239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2E7D3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924140"/>
              <a:ext cx="8514080" cy="8788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5759" y="1965960"/>
              <a:ext cx="8412480" cy="777240"/>
            </a:xfrm>
            <a:custGeom>
              <a:avLst/>
              <a:gdLst/>
              <a:ahLst/>
              <a:cxnLst/>
              <a:rect l="l" t="t" r="r" b="b"/>
              <a:pathLst>
                <a:path w="8412480" h="777239">
                  <a:moveTo>
                    <a:pt x="8339326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39"/>
                  </a:lnTo>
                  <a:lnTo>
                    <a:pt x="8339326" y="777239"/>
                  </a:lnTo>
                  <a:lnTo>
                    <a:pt x="8367801" y="771491"/>
                  </a:lnTo>
                  <a:lnTo>
                    <a:pt x="8391053" y="755813"/>
                  </a:lnTo>
                  <a:lnTo>
                    <a:pt x="8406731" y="732561"/>
                  </a:lnTo>
                  <a:lnTo>
                    <a:pt x="8412480" y="70408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3" y="21426"/>
                  </a:lnTo>
                  <a:lnTo>
                    <a:pt x="8367801" y="5748"/>
                  </a:lnTo>
                  <a:lnTo>
                    <a:pt x="8339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5759" y="1965960"/>
              <a:ext cx="109855" cy="777240"/>
            </a:xfrm>
            <a:custGeom>
              <a:avLst/>
              <a:gdLst/>
              <a:ahLst/>
              <a:cxnLst/>
              <a:rect l="l" t="t" r="r" b="b"/>
              <a:pathLst>
                <a:path w="109854" h="777239">
                  <a:moveTo>
                    <a:pt x="109727" y="0"/>
                  </a:moveTo>
                  <a:lnTo>
                    <a:pt x="0" y="0"/>
                  </a:lnTo>
                  <a:lnTo>
                    <a:pt x="0" y="777239"/>
                  </a:lnTo>
                  <a:lnTo>
                    <a:pt x="109727" y="777239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2E7D3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2792820"/>
              <a:ext cx="8514080" cy="87883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5759" y="2834639"/>
              <a:ext cx="8412480" cy="777240"/>
            </a:xfrm>
            <a:custGeom>
              <a:avLst/>
              <a:gdLst/>
              <a:ahLst/>
              <a:cxnLst/>
              <a:rect l="l" t="t" r="r" b="b"/>
              <a:pathLst>
                <a:path w="8412480" h="777239">
                  <a:moveTo>
                    <a:pt x="8339326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40"/>
                  </a:lnTo>
                  <a:lnTo>
                    <a:pt x="8339326" y="777240"/>
                  </a:lnTo>
                  <a:lnTo>
                    <a:pt x="8367801" y="771491"/>
                  </a:lnTo>
                  <a:lnTo>
                    <a:pt x="8391053" y="755813"/>
                  </a:lnTo>
                  <a:lnTo>
                    <a:pt x="8406731" y="732561"/>
                  </a:lnTo>
                  <a:lnTo>
                    <a:pt x="8412480" y="704086"/>
                  </a:lnTo>
                  <a:lnTo>
                    <a:pt x="8412480" y="73153"/>
                  </a:lnTo>
                  <a:lnTo>
                    <a:pt x="8406731" y="44678"/>
                  </a:lnTo>
                  <a:lnTo>
                    <a:pt x="8391053" y="21426"/>
                  </a:lnTo>
                  <a:lnTo>
                    <a:pt x="8367801" y="5748"/>
                  </a:lnTo>
                  <a:lnTo>
                    <a:pt x="8339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5759" y="2834639"/>
              <a:ext cx="109855" cy="777240"/>
            </a:xfrm>
            <a:custGeom>
              <a:avLst/>
              <a:gdLst/>
              <a:ahLst/>
              <a:cxnLst/>
              <a:rect l="l" t="t" r="r" b="b"/>
              <a:pathLst>
                <a:path w="109854" h="777239">
                  <a:moveTo>
                    <a:pt x="109727" y="0"/>
                  </a:moveTo>
                  <a:lnTo>
                    <a:pt x="0" y="0"/>
                  </a:lnTo>
                  <a:lnTo>
                    <a:pt x="0" y="777240"/>
                  </a:lnTo>
                  <a:lnTo>
                    <a:pt x="109727" y="777240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2E7D3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3661500"/>
              <a:ext cx="8514080" cy="87884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65759" y="3703320"/>
              <a:ext cx="8412480" cy="777240"/>
            </a:xfrm>
            <a:custGeom>
              <a:avLst/>
              <a:gdLst/>
              <a:ahLst/>
              <a:cxnLst/>
              <a:rect l="l" t="t" r="r" b="b"/>
              <a:pathLst>
                <a:path w="8412480" h="777239">
                  <a:moveTo>
                    <a:pt x="8339326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9"/>
                  </a:lnTo>
                  <a:lnTo>
                    <a:pt x="0" y="73154"/>
                  </a:lnTo>
                  <a:lnTo>
                    <a:pt x="0" y="704086"/>
                  </a:lnTo>
                  <a:lnTo>
                    <a:pt x="5748" y="732561"/>
                  </a:lnTo>
                  <a:lnTo>
                    <a:pt x="21426" y="755813"/>
                  </a:lnTo>
                  <a:lnTo>
                    <a:pt x="44679" y="771491"/>
                  </a:lnTo>
                  <a:lnTo>
                    <a:pt x="73153" y="777240"/>
                  </a:lnTo>
                  <a:lnTo>
                    <a:pt x="8339326" y="777240"/>
                  </a:lnTo>
                  <a:lnTo>
                    <a:pt x="8367801" y="771491"/>
                  </a:lnTo>
                  <a:lnTo>
                    <a:pt x="8391053" y="755813"/>
                  </a:lnTo>
                  <a:lnTo>
                    <a:pt x="8406731" y="732561"/>
                  </a:lnTo>
                  <a:lnTo>
                    <a:pt x="8412480" y="704086"/>
                  </a:lnTo>
                  <a:lnTo>
                    <a:pt x="8412480" y="73154"/>
                  </a:lnTo>
                  <a:lnTo>
                    <a:pt x="8406731" y="44679"/>
                  </a:lnTo>
                  <a:lnTo>
                    <a:pt x="8391053" y="21426"/>
                  </a:lnTo>
                  <a:lnTo>
                    <a:pt x="8367801" y="5748"/>
                  </a:lnTo>
                  <a:lnTo>
                    <a:pt x="8339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5759" y="3703320"/>
              <a:ext cx="109855" cy="777240"/>
            </a:xfrm>
            <a:custGeom>
              <a:avLst/>
              <a:gdLst/>
              <a:ahLst/>
              <a:cxnLst/>
              <a:rect l="l" t="t" r="r" b="b"/>
              <a:pathLst>
                <a:path w="109854" h="777239">
                  <a:moveTo>
                    <a:pt x="109727" y="0"/>
                  </a:moveTo>
                  <a:lnTo>
                    <a:pt x="0" y="0"/>
                  </a:lnTo>
                  <a:lnTo>
                    <a:pt x="0" y="777240"/>
                  </a:lnTo>
                  <a:lnTo>
                    <a:pt x="109727" y="777240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2E7D3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718819" y="1099680"/>
            <a:ext cx="7602855" cy="3255645"/>
          </a:xfrm>
          <a:prstGeom prst="rect">
            <a:avLst/>
          </a:prstGeom>
        </p:spPr>
        <p:txBody>
          <a:bodyPr wrap="square" lIns="0" tIns="1181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Student</a:t>
            </a:r>
            <a:r>
              <a:rPr dirty="0" sz="15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Empowerment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Affordable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third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space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improves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focus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hours,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reduces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isolation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supports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better</a:t>
            </a:r>
            <a:r>
              <a:rPr dirty="0" sz="1300" spc="-5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academic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outcomes.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Local</a:t>
            </a:r>
            <a:r>
              <a:rPr dirty="0" sz="15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Employment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Part-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time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roles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students,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training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in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hospitality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digital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skills,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priority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hiring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from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campus.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Community</a:t>
            </a:r>
            <a:r>
              <a:rPr dirty="0" sz="1500" spc="-7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Building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Regular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create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belonging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peer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learning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networks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extend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beyond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walls.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0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500" b="1">
                <a:solidFill>
                  <a:srgbClr val="2C1810"/>
                </a:solidFill>
                <a:latin typeface="Arial"/>
                <a:cs typeface="Arial"/>
              </a:rPr>
              <a:t>Sustainable</a:t>
            </a:r>
            <a:r>
              <a:rPr dirty="0" sz="15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2C1810"/>
                </a:solidFill>
                <a:latin typeface="Arial"/>
                <a:cs typeface="Arial"/>
              </a:rPr>
              <a:t>Practices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Reusable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cup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program,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local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sourcing,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waste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tracking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via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app,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energy-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efficient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design.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121132" y="166230"/>
            <a:ext cx="670560" cy="193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483867"/>
            <a:ext cx="556387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b="1">
                <a:solidFill>
                  <a:srgbClr val="2C1810"/>
                </a:solidFill>
                <a:latin typeface="Georgia"/>
                <a:cs typeface="Georgia"/>
              </a:rPr>
              <a:t>Financial</a:t>
            </a:r>
            <a:r>
              <a:rPr dirty="0" sz="2600" spc="-130" b="1">
                <a:solidFill>
                  <a:srgbClr val="2C1810"/>
                </a:solidFill>
                <a:latin typeface="Georgia"/>
                <a:cs typeface="Georgia"/>
              </a:rPr>
              <a:t> </a:t>
            </a:r>
            <a:r>
              <a:rPr dirty="0" sz="2600" b="1">
                <a:solidFill>
                  <a:srgbClr val="2C1810"/>
                </a:solidFill>
                <a:latin typeface="Georgia"/>
                <a:cs typeface="Georgia"/>
              </a:rPr>
              <a:t>Snapshot</a:t>
            </a:r>
            <a:r>
              <a:rPr dirty="0" sz="2600" spc="-120" b="1">
                <a:solidFill>
                  <a:srgbClr val="2C1810"/>
                </a:solidFill>
                <a:latin typeface="Georgia"/>
                <a:cs typeface="Georgia"/>
              </a:rPr>
              <a:t> </a:t>
            </a:r>
            <a:r>
              <a:rPr dirty="0" sz="2600" spc="-10" b="1">
                <a:solidFill>
                  <a:srgbClr val="2C1810"/>
                </a:solidFill>
                <a:latin typeface="Georgia"/>
                <a:cs typeface="Georgia"/>
              </a:rPr>
              <a:t>(Illustrative)</a:t>
            </a:r>
            <a:endParaRPr sz="2600">
              <a:latin typeface="Georgia"/>
              <a:cs typeface="Georgi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7200" y="1097280"/>
          <a:ext cx="2087880" cy="2969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1680"/>
              </a:tblGrid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25730">
                    <a:solidFill>
                      <a:srgbClr val="2C1810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Outlets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Members</a:t>
                      </a:r>
                      <a:r>
                        <a:rPr dirty="0" sz="1300" spc="-5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(avg)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r>
                        <a:rPr dirty="0" sz="13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300" spc="-4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(₹</a:t>
                      </a:r>
                      <a:r>
                        <a:rPr dirty="0" sz="1300" spc="-4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2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Cr)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827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Gross</a:t>
                      </a:r>
                      <a:r>
                        <a:rPr dirty="0" sz="1300" spc="-3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EBITDA</a:t>
                      </a:r>
                      <a:r>
                        <a:rPr dirty="0" sz="1300" spc="-75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560320" y="1097280"/>
          <a:ext cx="2087880" cy="2969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1680"/>
              </a:tblGrid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Year</a:t>
                      </a:r>
                      <a:r>
                        <a:rPr dirty="0" sz="130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25730">
                    <a:solidFill>
                      <a:srgbClr val="2C1810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1–</a:t>
                      </a:r>
                      <a:r>
                        <a:rPr dirty="0" sz="1300" spc="-5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180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0.9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52%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Neg.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663440" y="1097280"/>
          <a:ext cx="2087880" cy="2969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1680"/>
              </a:tblGrid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Year</a:t>
                      </a:r>
                      <a:r>
                        <a:rPr dirty="0" sz="130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25730">
                    <a:solidFill>
                      <a:srgbClr val="2C1810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4–</a:t>
                      </a:r>
                      <a:r>
                        <a:rPr dirty="0" sz="1300" spc="-5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650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3.2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56%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8–</a:t>
                      </a: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766559" y="1097280"/>
          <a:ext cx="2087880" cy="29692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1680"/>
              </a:tblGrid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Year</a:t>
                      </a:r>
                      <a:r>
                        <a:rPr dirty="0" sz="130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0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25730">
                    <a:solidFill>
                      <a:srgbClr val="2C1810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8–</a:t>
                      </a: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1,800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7.5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58%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5EDE4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300" spc="-10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15–</a:t>
                      </a:r>
                      <a:r>
                        <a:rPr dirty="0" sz="1300" spc="-25">
                          <a:solidFill>
                            <a:srgbClr val="2C1810"/>
                          </a:solidFill>
                          <a:latin typeface="Arial"/>
                          <a:cs typeface="Arial"/>
                        </a:rPr>
                        <a:t>18%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B="0" marT="1619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44500" y="4326750"/>
            <a:ext cx="70383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Note:</a:t>
            </a:r>
            <a:r>
              <a:rPr dirty="0" sz="11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Figures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are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directional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estimates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planning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 i="1">
                <a:solidFill>
                  <a:srgbClr val="6B5B4F"/>
                </a:solidFill>
                <a:latin typeface="Arial"/>
                <a:cs typeface="Arial"/>
              </a:rPr>
              <a:t>discussion.</a:t>
            </a:r>
            <a:r>
              <a:rPr dirty="0" sz="1100" spc="-3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Detailed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financial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model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available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6B5B4F"/>
                </a:solidFill>
                <a:latin typeface="Arial"/>
                <a:cs typeface="Arial"/>
              </a:rPr>
              <a:t>on</a:t>
            </a:r>
            <a:r>
              <a:rPr dirty="0" sz="1100" spc="-25" i="1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 i="1">
                <a:solidFill>
                  <a:srgbClr val="6B5B4F"/>
                </a:solidFill>
                <a:latin typeface="Arial"/>
                <a:cs typeface="Arial"/>
              </a:rPr>
              <a:t>request.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25"/>
              <a:t> </a:t>
            </a:r>
            <a:r>
              <a:rPr dirty="0"/>
              <a:t>Ask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20"/>
              <a:t> </a:t>
            </a:r>
            <a:r>
              <a:rPr dirty="0"/>
              <a:t>Use</a:t>
            </a:r>
            <a:r>
              <a:rPr dirty="0" spc="-25"/>
              <a:t> </a:t>
            </a:r>
            <a:r>
              <a:rPr dirty="0"/>
              <a:t>of</a:t>
            </a:r>
            <a:r>
              <a:rPr dirty="0" spc="-20"/>
              <a:t> </a:t>
            </a:r>
            <a:r>
              <a:rPr dirty="0" spc="-10"/>
              <a:t>Funds</a:t>
            </a:r>
          </a:p>
        </p:txBody>
      </p:sp>
      <p:sp>
        <p:nvSpPr>
          <p:cNvPr id="5" name="object 5"/>
          <p:cNvSpPr/>
          <p:nvPr/>
        </p:nvSpPr>
        <p:spPr>
          <a:xfrm>
            <a:off x="365759" y="1051560"/>
            <a:ext cx="8412480" cy="1097280"/>
          </a:xfrm>
          <a:custGeom>
            <a:avLst/>
            <a:gdLst/>
            <a:ahLst/>
            <a:cxnLst/>
            <a:rect l="l" t="t" r="r" b="b"/>
            <a:pathLst>
              <a:path w="8412480" h="1097280">
                <a:moveTo>
                  <a:pt x="8321043" y="0"/>
                </a:moveTo>
                <a:lnTo>
                  <a:pt x="91436" y="0"/>
                </a:lnTo>
                <a:lnTo>
                  <a:pt x="55845" y="7185"/>
                </a:lnTo>
                <a:lnTo>
                  <a:pt x="26781" y="26780"/>
                </a:lnTo>
                <a:lnTo>
                  <a:pt x="7185" y="55845"/>
                </a:lnTo>
                <a:lnTo>
                  <a:pt x="0" y="91436"/>
                </a:lnTo>
                <a:lnTo>
                  <a:pt x="0" y="1005843"/>
                </a:lnTo>
                <a:lnTo>
                  <a:pt x="7185" y="1041434"/>
                </a:lnTo>
                <a:lnTo>
                  <a:pt x="26781" y="1070499"/>
                </a:lnTo>
                <a:lnTo>
                  <a:pt x="55845" y="1090094"/>
                </a:lnTo>
                <a:lnTo>
                  <a:pt x="91436" y="1097279"/>
                </a:lnTo>
                <a:lnTo>
                  <a:pt x="8321043" y="1097279"/>
                </a:lnTo>
                <a:lnTo>
                  <a:pt x="8356634" y="1090094"/>
                </a:lnTo>
                <a:lnTo>
                  <a:pt x="8385699" y="1070499"/>
                </a:lnTo>
                <a:lnTo>
                  <a:pt x="8405294" y="1041434"/>
                </a:lnTo>
                <a:lnTo>
                  <a:pt x="8412480" y="1005843"/>
                </a:lnTo>
                <a:lnTo>
                  <a:pt x="8412480" y="91436"/>
                </a:lnTo>
                <a:lnTo>
                  <a:pt x="8405294" y="55845"/>
                </a:lnTo>
                <a:lnTo>
                  <a:pt x="8385699" y="26780"/>
                </a:lnTo>
                <a:lnTo>
                  <a:pt x="8356634" y="7185"/>
                </a:lnTo>
                <a:lnTo>
                  <a:pt x="8321043" y="0"/>
                </a:lnTo>
                <a:close/>
              </a:path>
            </a:pathLst>
          </a:custGeom>
          <a:solidFill>
            <a:srgbClr val="2C18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27379" y="1168910"/>
            <a:ext cx="7252334" cy="871219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2200" b="1">
                <a:solidFill>
                  <a:srgbClr val="C17817"/>
                </a:solidFill>
                <a:latin typeface="Arial"/>
                <a:cs typeface="Arial"/>
              </a:rPr>
              <a:t>Seed</a:t>
            </a:r>
            <a:r>
              <a:rPr dirty="0" sz="2200" spc="-55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2200" b="1">
                <a:solidFill>
                  <a:srgbClr val="C17817"/>
                </a:solidFill>
                <a:latin typeface="Arial"/>
                <a:cs typeface="Arial"/>
              </a:rPr>
              <a:t>Round</a:t>
            </a:r>
            <a:r>
              <a:rPr dirty="0" sz="2200" spc="-5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2200" spc="-20" b="1">
                <a:solidFill>
                  <a:srgbClr val="C17817"/>
                </a:solidFill>
                <a:latin typeface="Arial"/>
                <a:cs typeface="Arial"/>
              </a:rPr>
              <a:t>Target:</a:t>
            </a:r>
            <a:r>
              <a:rPr dirty="0" sz="2200" spc="-50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2200" spc="-20" b="1">
                <a:solidFill>
                  <a:srgbClr val="C17817"/>
                </a:solidFill>
                <a:latin typeface="Arial"/>
                <a:cs typeface="Arial"/>
              </a:rPr>
              <a:t>₹45–</a:t>
            </a:r>
            <a:r>
              <a:rPr dirty="0" sz="2200" b="1">
                <a:solidFill>
                  <a:srgbClr val="C17817"/>
                </a:solidFill>
                <a:latin typeface="Arial"/>
                <a:cs typeface="Arial"/>
              </a:rPr>
              <a:t>60</a:t>
            </a:r>
            <a:r>
              <a:rPr dirty="0" sz="2200" spc="-45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2200" spc="-10" b="1">
                <a:solidFill>
                  <a:srgbClr val="C17817"/>
                </a:solidFill>
                <a:latin typeface="Arial"/>
                <a:cs typeface="Arial"/>
              </a:rPr>
              <a:t>Lakhs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ts val="1600"/>
              </a:lnSpc>
              <a:spcBef>
                <a:spcPts val="405"/>
              </a:spcBef>
            </a:pPr>
            <a:r>
              <a:rPr dirty="0" sz="1400" spc="-6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launch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first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flagship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outlet,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build the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MVP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app,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reach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product-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fit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200+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members.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0259" y="2335620"/>
            <a:ext cx="1747520" cy="2204720"/>
            <a:chOff x="260259" y="2335620"/>
            <a:chExt cx="1747520" cy="22047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259" y="2335620"/>
              <a:ext cx="1747520" cy="22047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0039" y="2377439"/>
              <a:ext cx="1645920" cy="2103120"/>
            </a:xfrm>
            <a:custGeom>
              <a:avLst/>
              <a:gdLst/>
              <a:ahLst/>
              <a:cxnLst/>
              <a:rect l="l" t="t" r="r" b="b"/>
              <a:pathLst>
                <a:path w="1645920" h="2103120">
                  <a:moveTo>
                    <a:pt x="1572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2029975"/>
                  </a:lnTo>
                  <a:lnTo>
                    <a:pt x="5748" y="2058446"/>
                  </a:lnTo>
                  <a:lnTo>
                    <a:pt x="21423" y="2081696"/>
                  </a:lnTo>
                  <a:lnTo>
                    <a:pt x="44673" y="2097371"/>
                  </a:lnTo>
                  <a:lnTo>
                    <a:pt x="73144" y="2103120"/>
                  </a:lnTo>
                  <a:lnTo>
                    <a:pt x="1572775" y="2103120"/>
                  </a:lnTo>
                  <a:lnTo>
                    <a:pt x="1601246" y="2097371"/>
                  </a:lnTo>
                  <a:lnTo>
                    <a:pt x="1624496" y="2081696"/>
                  </a:lnTo>
                  <a:lnTo>
                    <a:pt x="1640171" y="2058446"/>
                  </a:lnTo>
                  <a:lnTo>
                    <a:pt x="1645920" y="2029975"/>
                  </a:lnTo>
                  <a:lnTo>
                    <a:pt x="1645920" y="73144"/>
                  </a:lnTo>
                  <a:lnTo>
                    <a:pt x="1640171" y="44673"/>
                  </a:lnTo>
                  <a:lnTo>
                    <a:pt x="1624496" y="21423"/>
                  </a:lnTo>
                  <a:lnTo>
                    <a:pt x="1601246" y="5748"/>
                  </a:lnTo>
                  <a:lnTo>
                    <a:pt x="1572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76113" y="2564569"/>
            <a:ext cx="53403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45%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1134" y="3103022"/>
            <a:ext cx="10439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Outlet</a:t>
            </a:r>
            <a:r>
              <a:rPr dirty="0" sz="1300" spc="-5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Capex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0613" y="3701910"/>
            <a:ext cx="1245235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 indent="97155">
              <a:lnSpc>
                <a:spcPts val="1200"/>
              </a:lnSpc>
              <a:spcBef>
                <a:spcPts val="240"/>
              </a:spcBef>
            </a:pP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Fit-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out,</a:t>
            </a:r>
            <a:r>
              <a:rPr dirty="0" sz="1100" spc="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furniture,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equipment,</a:t>
            </a:r>
            <a:r>
              <a:rPr dirty="0" sz="11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signage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997619" y="2335620"/>
            <a:ext cx="1747520" cy="2204720"/>
            <a:chOff x="1997619" y="2335620"/>
            <a:chExt cx="1747520" cy="220472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7619" y="2335620"/>
              <a:ext cx="1747520" cy="22047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057399" y="2377439"/>
              <a:ext cx="1645920" cy="2103120"/>
            </a:xfrm>
            <a:custGeom>
              <a:avLst/>
              <a:gdLst/>
              <a:ahLst/>
              <a:cxnLst/>
              <a:rect l="l" t="t" r="r" b="b"/>
              <a:pathLst>
                <a:path w="1645920" h="2103120">
                  <a:moveTo>
                    <a:pt x="1572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2029975"/>
                  </a:lnTo>
                  <a:lnTo>
                    <a:pt x="5748" y="2058446"/>
                  </a:lnTo>
                  <a:lnTo>
                    <a:pt x="21423" y="2081696"/>
                  </a:lnTo>
                  <a:lnTo>
                    <a:pt x="44673" y="2097371"/>
                  </a:lnTo>
                  <a:lnTo>
                    <a:pt x="73144" y="2103120"/>
                  </a:lnTo>
                  <a:lnTo>
                    <a:pt x="1572775" y="2103120"/>
                  </a:lnTo>
                  <a:lnTo>
                    <a:pt x="1601246" y="2097371"/>
                  </a:lnTo>
                  <a:lnTo>
                    <a:pt x="1624496" y="2081696"/>
                  </a:lnTo>
                  <a:lnTo>
                    <a:pt x="1640171" y="2058446"/>
                  </a:lnTo>
                  <a:lnTo>
                    <a:pt x="1645920" y="2029975"/>
                  </a:lnTo>
                  <a:lnTo>
                    <a:pt x="1645920" y="73144"/>
                  </a:lnTo>
                  <a:lnTo>
                    <a:pt x="1640171" y="44673"/>
                  </a:lnTo>
                  <a:lnTo>
                    <a:pt x="1624496" y="21423"/>
                  </a:lnTo>
                  <a:lnTo>
                    <a:pt x="1601246" y="5748"/>
                  </a:lnTo>
                  <a:lnTo>
                    <a:pt x="1572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613474" y="2564569"/>
            <a:ext cx="53403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20%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0571" y="3103022"/>
            <a:ext cx="9398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Technology</a:t>
            </a:r>
            <a:endParaRPr sz="1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42727" y="3701910"/>
            <a:ext cx="1275715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35">
                <a:solidFill>
                  <a:srgbClr val="6B5B4F"/>
                </a:solidFill>
                <a:latin typeface="Arial"/>
                <a:cs typeface="Arial"/>
              </a:rPr>
              <a:t>MVP,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POS,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260"/>
              </a:lnSpc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1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system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734979" y="2335620"/>
            <a:ext cx="1747520" cy="2204720"/>
            <a:chOff x="3734979" y="2335620"/>
            <a:chExt cx="1747520" cy="220472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4979" y="2335620"/>
              <a:ext cx="1747520" cy="220472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94759" y="2377439"/>
              <a:ext cx="1645920" cy="2103120"/>
            </a:xfrm>
            <a:custGeom>
              <a:avLst/>
              <a:gdLst/>
              <a:ahLst/>
              <a:cxnLst/>
              <a:rect l="l" t="t" r="r" b="b"/>
              <a:pathLst>
                <a:path w="1645920" h="2103120">
                  <a:moveTo>
                    <a:pt x="1572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2029975"/>
                  </a:lnTo>
                  <a:lnTo>
                    <a:pt x="5748" y="2058446"/>
                  </a:lnTo>
                  <a:lnTo>
                    <a:pt x="21423" y="2081696"/>
                  </a:lnTo>
                  <a:lnTo>
                    <a:pt x="44673" y="2097371"/>
                  </a:lnTo>
                  <a:lnTo>
                    <a:pt x="73144" y="2103120"/>
                  </a:lnTo>
                  <a:lnTo>
                    <a:pt x="1572775" y="2103120"/>
                  </a:lnTo>
                  <a:lnTo>
                    <a:pt x="1601246" y="2097371"/>
                  </a:lnTo>
                  <a:lnTo>
                    <a:pt x="1624496" y="2081696"/>
                  </a:lnTo>
                  <a:lnTo>
                    <a:pt x="1640171" y="2058446"/>
                  </a:lnTo>
                  <a:lnTo>
                    <a:pt x="1645919" y="2029975"/>
                  </a:lnTo>
                  <a:lnTo>
                    <a:pt x="1645919" y="73144"/>
                  </a:lnTo>
                  <a:lnTo>
                    <a:pt x="1640171" y="44673"/>
                  </a:lnTo>
                  <a:lnTo>
                    <a:pt x="1624496" y="21423"/>
                  </a:lnTo>
                  <a:lnTo>
                    <a:pt x="1601246" y="5748"/>
                  </a:lnTo>
                  <a:lnTo>
                    <a:pt x="1572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350834" y="2564569"/>
            <a:ext cx="53403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18%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78196" y="3103022"/>
            <a:ext cx="1279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Working</a:t>
            </a:r>
            <a:r>
              <a:rPr dirty="0" sz="1300" spc="-7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Capital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45094" y="3701910"/>
            <a:ext cx="1345565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 indent="78740">
              <a:lnSpc>
                <a:spcPts val="1200"/>
              </a:lnSpc>
              <a:spcBef>
                <a:spcPts val="240"/>
              </a:spcBef>
            </a:pP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Inventory,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salaries,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marketing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(6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months)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472340" y="2335620"/>
            <a:ext cx="1747520" cy="2204720"/>
            <a:chOff x="5472340" y="2335620"/>
            <a:chExt cx="1747520" cy="220472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2340" y="2335620"/>
              <a:ext cx="1747519" cy="22047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532120" y="2377439"/>
              <a:ext cx="1645920" cy="2103120"/>
            </a:xfrm>
            <a:custGeom>
              <a:avLst/>
              <a:gdLst/>
              <a:ahLst/>
              <a:cxnLst/>
              <a:rect l="l" t="t" r="r" b="b"/>
              <a:pathLst>
                <a:path w="1645920" h="2103120">
                  <a:moveTo>
                    <a:pt x="1572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2029975"/>
                  </a:lnTo>
                  <a:lnTo>
                    <a:pt x="5748" y="2058446"/>
                  </a:lnTo>
                  <a:lnTo>
                    <a:pt x="21423" y="2081696"/>
                  </a:lnTo>
                  <a:lnTo>
                    <a:pt x="44673" y="2097371"/>
                  </a:lnTo>
                  <a:lnTo>
                    <a:pt x="73144" y="2103120"/>
                  </a:lnTo>
                  <a:lnTo>
                    <a:pt x="1572775" y="2103120"/>
                  </a:lnTo>
                  <a:lnTo>
                    <a:pt x="1601246" y="2097371"/>
                  </a:lnTo>
                  <a:lnTo>
                    <a:pt x="1624496" y="2081696"/>
                  </a:lnTo>
                  <a:lnTo>
                    <a:pt x="1640171" y="2058446"/>
                  </a:lnTo>
                  <a:lnTo>
                    <a:pt x="1645920" y="2029975"/>
                  </a:lnTo>
                  <a:lnTo>
                    <a:pt x="1645920" y="73144"/>
                  </a:lnTo>
                  <a:lnTo>
                    <a:pt x="1640171" y="44673"/>
                  </a:lnTo>
                  <a:lnTo>
                    <a:pt x="1624496" y="21423"/>
                  </a:lnTo>
                  <a:lnTo>
                    <a:pt x="1601246" y="5748"/>
                  </a:lnTo>
                  <a:lnTo>
                    <a:pt x="1572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088193" y="2564569"/>
            <a:ext cx="53403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12%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14994" y="3103022"/>
            <a:ext cx="108077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Brand</a:t>
            </a:r>
            <a:r>
              <a:rPr dirty="0" sz="13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&amp;</a:t>
            </a:r>
            <a:r>
              <a:rPr dirty="0" sz="1300" spc="-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25" b="1">
                <a:solidFill>
                  <a:srgbClr val="2C1810"/>
                </a:solidFill>
                <a:latin typeface="Arial"/>
                <a:cs typeface="Arial"/>
              </a:rPr>
              <a:t>GTM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78463" y="3701910"/>
            <a:ext cx="1353820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 indent="57785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Launch</a:t>
            </a:r>
            <a:r>
              <a:rPr dirty="0" sz="11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campaigns,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ambassadors,</a:t>
            </a:r>
            <a:r>
              <a:rPr dirty="0" sz="1100" spc="-6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events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209699" y="2335620"/>
            <a:ext cx="1747520" cy="2204720"/>
            <a:chOff x="7209699" y="2335620"/>
            <a:chExt cx="1747520" cy="2204720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9699" y="2335620"/>
              <a:ext cx="1747520" cy="220472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269479" y="2377439"/>
              <a:ext cx="1645920" cy="2103120"/>
            </a:xfrm>
            <a:custGeom>
              <a:avLst/>
              <a:gdLst/>
              <a:ahLst/>
              <a:cxnLst/>
              <a:rect l="l" t="t" r="r" b="b"/>
              <a:pathLst>
                <a:path w="1645920" h="2103120">
                  <a:moveTo>
                    <a:pt x="1572775" y="0"/>
                  </a:moveTo>
                  <a:lnTo>
                    <a:pt x="73144" y="0"/>
                  </a:lnTo>
                  <a:lnTo>
                    <a:pt x="44673" y="5748"/>
                  </a:lnTo>
                  <a:lnTo>
                    <a:pt x="21423" y="21423"/>
                  </a:lnTo>
                  <a:lnTo>
                    <a:pt x="5748" y="44673"/>
                  </a:lnTo>
                  <a:lnTo>
                    <a:pt x="0" y="73144"/>
                  </a:lnTo>
                  <a:lnTo>
                    <a:pt x="0" y="2029975"/>
                  </a:lnTo>
                  <a:lnTo>
                    <a:pt x="5748" y="2058446"/>
                  </a:lnTo>
                  <a:lnTo>
                    <a:pt x="21423" y="2081696"/>
                  </a:lnTo>
                  <a:lnTo>
                    <a:pt x="44673" y="2097371"/>
                  </a:lnTo>
                  <a:lnTo>
                    <a:pt x="73144" y="2103120"/>
                  </a:lnTo>
                  <a:lnTo>
                    <a:pt x="1572775" y="2103120"/>
                  </a:lnTo>
                  <a:lnTo>
                    <a:pt x="1601246" y="2097371"/>
                  </a:lnTo>
                  <a:lnTo>
                    <a:pt x="1624496" y="2081696"/>
                  </a:lnTo>
                  <a:lnTo>
                    <a:pt x="1640171" y="2058446"/>
                  </a:lnTo>
                  <a:lnTo>
                    <a:pt x="1645920" y="2029975"/>
                  </a:lnTo>
                  <a:lnTo>
                    <a:pt x="1645920" y="73144"/>
                  </a:lnTo>
                  <a:lnTo>
                    <a:pt x="1640171" y="44673"/>
                  </a:lnTo>
                  <a:lnTo>
                    <a:pt x="1624496" y="21423"/>
                  </a:lnTo>
                  <a:lnTo>
                    <a:pt x="1601246" y="5748"/>
                  </a:lnTo>
                  <a:lnTo>
                    <a:pt x="15727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7896185" y="2564569"/>
            <a:ext cx="3930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C17817"/>
                </a:solidFill>
                <a:latin typeface="Arial"/>
                <a:cs typeface="Arial"/>
              </a:rPr>
              <a:t>5%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5" name="object 35"/>
          <p:cNvSpPr txBox="1"/>
          <p:nvPr/>
        </p:nvSpPr>
        <p:spPr>
          <a:xfrm>
            <a:off x="7579845" y="3103022"/>
            <a:ext cx="10255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Contingency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24793" y="3701910"/>
            <a:ext cx="1335405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504190" marR="5080" indent="-492125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Buffer</a:t>
            </a:r>
            <a:r>
              <a:rPr dirty="0" sz="11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1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6B5B4F"/>
                </a:solidFill>
                <a:latin typeface="Arial"/>
                <a:cs typeface="Arial"/>
              </a:rPr>
              <a:t>unforeseen costs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Team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15"/>
              <a:t> </a:t>
            </a:r>
            <a:r>
              <a:rPr dirty="0" spc="-10"/>
              <a:t>Advisors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93279" y="1042760"/>
            <a:ext cx="8539480" cy="1772920"/>
            <a:chOff x="293279" y="1042760"/>
            <a:chExt cx="8539480" cy="17729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279" y="1042760"/>
              <a:ext cx="8539480" cy="17729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97280"/>
              <a:ext cx="8412480" cy="1645920"/>
            </a:xfrm>
            <a:custGeom>
              <a:avLst/>
              <a:gdLst/>
              <a:ahLst/>
              <a:cxnLst/>
              <a:rect l="l" t="t" r="r" b="b"/>
              <a:pathLst>
                <a:path w="8412480" h="1645920">
                  <a:moveTo>
                    <a:pt x="8321032" y="0"/>
                  </a:moveTo>
                  <a:lnTo>
                    <a:pt x="91447" y="0"/>
                  </a:lnTo>
                  <a:lnTo>
                    <a:pt x="55851" y="7186"/>
                  </a:lnTo>
                  <a:lnTo>
                    <a:pt x="26784" y="26784"/>
                  </a:lnTo>
                  <a:lnTo>
                    <a:pt x="7186" y="55851"/>
                  </a:lnTo>
                  <a:lnTo>
                    <a:pt x="0" y="91447"/>
                  </a:lnTo>
                  <a:lnTo>
                    <a:pt x="0" y="1554472"/>
                  </a:lnTo>
                  <a:lnTo>
                    <a:pt x="7186" y="1590068"/>
                  </a:lnTo>
                  <a:lnTo>
                    <a:pt x="26784" y="1619135"/>
                  </a:lnTo>
                  <a:lnTo>
                    <a:pt x="55851" y="1638733"/>
                  </a:lnTo>
                  <a:lnTo>
                    <a:pt x="91447" y="1645920"/>
                  </a:lnTo>
                  <a:lnTo>
                    <a:pt x="8321032" y="1645920"/>
                  </a:lnTo>
                  <a:lnTo>
                    <a:pt x="8356628" y="1638733"/>
                  </a:lnTo>
                  <a:lnTo>
                    <a:pt x="8385695" y="1619135"/>
                  </a:lnTo>
                  <a:lnTo>
                    <a:pt x="8405293" y="1590068"/>
                  </a:lnTo>
                  <a:lnTo>
                    <a:pt x="8412480" y="1554472"/>
                  </a:lnTo>
                  <a:lnTo>
                    <a:pt x="8412480" y="91447"/>
                  </a:lnTo>
                  <a:lnTo>
                    <a:pt x="8405293" y="55851"/>
                  </a:lnTo>
                  <a:lnTo>
                    <a:pt x="8385695" y="26784"/>
                  </a:lnTo>
                  <a:lnTo>
                    <a:pt x="8356628" y="7186"/>
                  </a:lnTo>
                  <a:lnTo>
                    <a:pt x="83210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5759" y="1097280"/>
              <a:ext cx="109855" cy="1645920"/>
            </a:xfrm>
            <a:custGeom>
              <a:avLst/>
              <a:gdLst/>
              <a:ahLst/>
              <a:cxnLst/>
              <a:rect l="l" t="t" r="r" b="b"/>
              <a:pathLst>
                <a:path w="109854" h="1645920">
                  <a:moveTo>
                    <a:pt x="109727" y="0"/>
                  </a:moveTo>
                  <a:lnTo>
                    <a:pt x="0" y="0"/>
                  </a:lnTo>
                  <a:lnTo>
                    <a:pt x="0" y="1645920"/>
                  </a:lnTo>
                  <a:lnTo>
                    <a:pt x="109727" y="1645920"/>
                  </a:lnTo>
                  <a:lnTo>
                    <a:pt x="109727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718819" y="1280047"/>
            <a:ext cx="7540625" cy="1136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2C1810"/>
                </a:solidFill>
                <a:latin typeface="Arial"/>
                <a:cs typeface="Arial"/>
              </a:rPr>
              <a:t>Founder</a:t>
            </a:r>
            <a:r>
              <a:rPr dirty="0" sz="18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C1810"/>
                </a:solidFill>
                <a:latin typeface="Arial"/>
                <a:cs typeface="Arial"/>
              </a:rPr>
              <a:t>—</a:t>
            </a:r>
            <a:r>
              <a:rPr dirty="0" sz="18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C1810"/>
                </a:solidFill>
                <a:latin typeface="Arial"/>
                <a:cs typeface="Arial"/>
              </a:rPr>
              <a:t>Swarnamayee</a:t>
            </a:r>
            <a:r>
              <a:rPr dirty="0" sz="1800" spc="-3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2C1810"/>
                </a:solidFill>
                <a:latin typeface="Arial"/>
                <a:cs typeface="Arial"/>
              </a:rPr>
              <a:t>Nayak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ts val="1600"/>
              </a:lnSpc>
              <a:spcBef>
                <a:spcPts val="1820"/>
              </a:spcBef>
            </a:pP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4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entrepreneur</a:t>
            </a:r>
            <a:r>
              <a:rPr dirty="0" sz="14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4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Sri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Sri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University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under</a:t>
            </a:r>
            <a:r>
              <a:rPr dirty="0" sz="14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Moonpreneur</a:t>
            </a:r>
            <a:r>
              <a:rPr dirty="0" sz="14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program.</a:t>
            </a:r>
            <a:r>
              <a:rPr dirty="0" sz="14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Passionate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about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building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student-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centric experiences that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combine 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hospitality,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technology and 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community.</a:t>
            </a:r>
            <a:r>
              <a:rPr dirty="0" sz="14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Leads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vision,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product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4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6B5B4F"/>
                </a:solidFill>
                <a:latin typeface="Arial"/>
                <a:cs typeface="Arial"/>
              </a:rPr>
              <a:t>early</a:t>
            </a:r>
            <a:r>
              <a:rPr dirty="0" sz="1400" spc="-10">
                <a:solidFill>
                  <a:srgbClr val="6B5B4F"/>
                </a:solidFill>
                <a:latin typeface="Arial"/>
                <a:cs typeface="Arial"/>
              </a:rPr>
              <a:t> operations.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5979" y="2929980"/>
            <a:ext cx="2890520" cy="1656080"/>
            <a:chOff x="305979" y="2929980"/>
            <a:chExt cx="2890520" cy="16560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979" y="2929980"/>
              <a:ext cx="2890520" cy="16560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5759" y="2971799"/>
              <a:ext cx="2788920" cy="1554480"/>
            </a:xfrm>
            <a:custGeom>
              <a:avLst/>
              <a:gdLst/>
              <a:ahLst/>
              <a:cxnLst/>
              <a:rect l="l" t="t" r="r" b="b"/>
              <a:pathLst>
                <a:path w="2788920" h="1554479">
                  <a:moveTo>
                    <a:pt x="2715766" y="0"/>
                  </a:moveTo>
                  <a:lnTo>
                    <a:pt x="73153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1481326"/>
                  </a:lnTo>
                  <a:lnTo>
                    <a:pt x="5748" y="1509800"/>
                  </a:lnTo>
                  <a:lnTo>
                    <a:pt x="21426" y="1533053"/>
                  </a:lnTo>
                  <a:lnTo>
                    <a:pt x="44679" y="1548731"/>
                  </a:lnTo>
                  <a:lnTo>
                    <a:pt x="73153" y="1554480"/>
                  </a:lnTo>
                  <a:lnTo>
                    <a:pt x="2715766" y="1554480"/>
                  </a:lnTo>
                  <a:lnTo>
                    <a:pt x="2744241" y="1548731"/>
                  </a:lnTo>
                  <a:lnTo>
                    <a:pt x="2767493" y="1533053"/>
                  </a:lnTo>
                  <a:lnTo>
                    <a:pt x="2783171" y="1509800"/>
                  </a:lnTo>
                  <a:lnTo>
                    <a:pt x="2788920" y="1481326"/>
                  </a:lnTo>
                  <a:lnTo>
                    <a:pt x="2788920" y="73153"/>
                  </a:lnTo>
                  <a:lnTo>
                    <a:pt x="2783171" y="44678"/>
                  </a:lnTo>
                  <a:lnTo>
                    <a:pt x="2767493" y="21426"/>
                  </a:lnTo>
                  <a:lnTo>
                    <a:pt x="2744241" y="5748"/>
                  </a:lnTo>
                  <a:lnTo>
                    <a:pt x="2715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35940" y="3208073"/>
            <a:ext cx="14287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Operations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Lead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40" y="3739292"/>
            <a:ext cx="2282825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Hospitality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/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F&amp;B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experience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to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run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daily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3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excellence.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32059" y="2929980"/>
            <a:ext cx="2890520" cy="1656080"/>
            <a:chOff x="3232059" y="2929980"/>
            <a:chExt cx="2890520" cy="16560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2059" y="2929980"/>
              <a:ext cx="2890520" cy="165608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291840" y="2971799"/>
              <a:ext cx="2788920" cy="1554480"/>
            </a:xfrm>
            <a:custGeom>
              <a:avLst/>
              <a:gdLst/>
              <a:ahLst/>
              <a:cxnLst/>
              <a:rect l="l" t="t" r="r" b="b"/>
              <a:pathLst>
                <a:path w="2788920" h="1554479">
                  <a:moveTo>
                    <a:pt x="2715766" y="0"/>
                  </a:moveTo>
                  <a:lnTo>
                    <a:pt x="73154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1481326"/>
                  </a:lnTo>
                  <a:lnTo>
                    <a:pt x="5748" y="1509800"/>
                  </a:lnTo>
                  <a:lnTo>
                    <a:pt x="21426" y="1533053"/>
                  </a:lnTo>
                  <a:lnTo>
                    <a:pt x="44679" y="1548731"/>
                  </a:lnTo>
                  <a:lnTo>
                    <a:pt x="73154" y="1554480"/>
                  </a:lnTo>
                  <a:lnTo>
                    <a:pt x="2715766" y="1554480"/>
                  </a:lnTo>
                  <a:lnTo>
                    <a:pt x="2744241" y="1548731"/>
                  </a:lnTo>
                  <a:lnTo>
                    <a:pt x="2767493" y="1533053"/>
                  </a:lnTo>
                  <a:lnTo>
                    <a:pt x="2783171" y="1509800"/>
                  </a:lnTo>
                  <a:lnTo>
                    <a:pt x="2788920" y="1481326"/>
                  </a:lnTo>
                  <a:lnTo>
                    <a:pt x="2788920" y="73153"/>
                  </a:lnTo>
                  <a:lnTo>
                    <a:pt x="2783171" y="44678"/>
                  </a:lnTo>
                  <a:lnTo>
                    <a:pt x="2767493" y="21426"/>
                  </a:lnTo>
                  <a:lnTo>
                    <a:pt x="2744241" y="5748"/>
                  </a:lnTo>
                  <a:lnTo>
                    <a:pt x="2715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462020" y="3208073"/>
            <a:ext cx="10991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Tech</a:t>
            </a:r>
            <a:r>
              <a:rPr dirty="0" sz="1400" spc="-7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Partner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62020" y="3644042"/>
            <a:ext cx="2118360" cy="6045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systems</a:t>
            </a:r>
            <a:r>
              <a:rPr dirty="0" sz="13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development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(freelance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/</a:t>
            </a:r>
            <a:r>
              <a:rPr dirty="0" sz="1300" spc="-4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campus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talent initially).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58140" y="2929980"/>
            <a:ext cx="2890520" cy="1656080"/>
            <a:chOff x="6158140" y="2929980"/>
            <a:chExt cx="2890520" cy="165608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8140" y="2929980"/>
              <a:ext cx="2890519" cy="165608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217920" y="2971799"/>
              <a:ext cx="2788920" cy="1554480"/>
            </a:xfrm>
            <a:custGeom>
              <a:avLst/>
              <a:gdLst/>
              <a:ahLst/>
              <a:cxnLst/>
              <a:rect l="l" t="t" r="r" b="b"/>
              <a:pathLst>
                <a:path w="2788920" h="1554479">
                  <a:moveTo>
                    <a:pt x="2715766" y="0"/>
                  </a:moveTo>
                  <a:lnTo>
                    <a:pt x="73154" y="0"/>
                  </a:lnTo>
                  <a:lnTo>
                    <a:pt x="44679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3"/>
                  </a:lnTo>
                  <a:lnTo>
                    <a:pt x="0" y="1481326"/>
                  </a:lnTo>
                  <a:lnTo>
                    <a:pt x="5748" y="1509800"/>
                  </a:lnTo>
                  <a:lnTo>
                    <a:pt x="21426" y="1533053"/>
                  </a:lnTo>
                  <a:lnTo>
                    <a:pt x="44679" y="1548731"/>
                  </a:lnTo>
                  <a:lnTo>
                    <a:pt x="73154" y="1554480"/>
                  </a:lnTo>
                  <a:lnTo>
                    <a:pt x="2715766" y="1554480"/>
                  </a:lnTo>
                  <a:lnTo>
                    <a:pt x="2744241" y="1548731"/>
                  </a:lnTo>
                  <a:lnTo>
                    <a:pt x="2767493" y="1533053"/>
                  </a:lnTo>
                  <a:lnTo>
                    <a:pt x="2783171" y="1509800"/>
                  </a:lnTo>
                  <a:lnTo>
                    <a:pt x="2788920" y="1481326"/>
                  </a:lnTo>
                  <a:lnTo>
                    <a:pt x="2788920" y="73153"/>
                  </a:lnTo>
                  <a:lnTo>
                    <a:pt x="2783171" y="44678"/>
                  </a:lnTo>
                  <a:lnTo>
                    <a:pt x="2767493" y="21426"/>
                  </a:lnTo>
                  <a:lnTo>
                    <a:pt x="2744241" y="5748"/>
                  </a:lnTo>
                  <a:lnTo>
                    <a:pt x="2715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388100" y="3208073"/>
            <a:ext cx="15309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Campus</a:t>
            </a:r>
            <a:r>
              <a:rPr dirty="0" sz="1400" spc="-6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Advisors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4" name="object 24"/>
          <p:cNvSpPr txBox="1"/>
          <p:nvPr/>
        </p:nvSpPr>
        <p:spPr>
          <a:xfrm>
            <a:off x="6388100" y="3739292"/>
            <a:ext cx="2383790" cy="41402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Faculty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 Moonpreneur mentors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300" spc="-4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guidance</a:t>
            </a:r>
            <a:r>
              <a:rPr dirty="0" sz="1300" spc="-3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300" spc="-3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6B5B4F"/>
                </a:solidFill>
                <a:latin typeface="Arial"/>
                <a:cs typeface="Arial"/>
              </a:rPr>
              <a:t>network.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Risks</a:t>
            </a:r>
            <a:r>
              <a:rPr dirty="0" spc="-55"/>
              <a:t> </a:t>
            </a:r>
            <a:r>
              <a:rPr dirty="0"/>
              <a:t>&amp;</a:t>
            </a:r>
            <a:r>
              <a:rPr dirty="0" spc="-50"/>
              <a:t> </a:t>
            </a:r>
            <a:r>
              <a:rPr dirty="0" spc="-10"/>
              <a:t>Mitigation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18679" y="976720"/>
            <a:ext cx="8488680" cy="643255"/>
            <a:chOff x="318679" y="976720"/>
            <a:chExt cx="8488680" cy="6432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79" y="976720"/>
              <a:ext cx="8488680" cy="6431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05839"/>
              <a:ext cx="8412480" cy="567055"/>
            </a:xfrm>
            <a:custGeom>
              <a:avLst/>
              <a:gdLst/>
              <a:ahLst/>
              <a:cxnLst/>
              <a:rect l="l" t="t" r="r" b="b"/>
              <a:pathLst>
                <a:path w="8412480" h="567055">
                  <a:moveTo>
                    <a:pt x="8357618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6"/>
                  </a:lnTo>
                  <a:lnTo>
                    <a:pt x="0" y="54861"/>
                  </a:lnTo>
                  <a:lnTo>
                    <a:pt x="0" y="512066"/>
                  </a:lnTo>
                  <a:lnTo>
                    <a:pt x="4311" y="533421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7"/>
                  </a:lnTo>
                  <a:lnTo>
                    <a:pt x="8357618" y="566927"/>
                  </a:lnTo>
                  <a:lnTo>
                    <a:pt x="8378973" y="562616"/>
                  </a:lnTo>
                  <a:lnTo>
                    <a:pt x="8396411" y="550859"/>
                  </a:lnTo>
                  <a:lnTo>
                    <a:pt x="8408168" y="533421"/>
                  </a:lnTo>
                  <a:lnTo>
                    <a:pt x="8412480" y="512066"/>
                  </a:lnTo>
                  <a:lnTo>
                    <a:pt x="8412480" y="54861"/>
                  </a:lnTo>
                  <a:lnTo>
                    <a:pt x="8408168" y="33506"/>
                  </a:lnTo>
                  <a:lnTo>
                    <a:pt x="8396411" y="16068"/>
                  </a:lnTo>
                  <a:lnTo>
                    <a:pt x="8378973" y="4311"/>
                  </a:lnTo>
                  <a:lnTo>
                    <a:pt x="8357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35940" y="1164494"/>
            <a:ext cx="20167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Slow</a:t>
            </a:r>
            <a:r>
              <a:rPr dirty="0" sz="1300" spc="-4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membership</a:t>
            </a:r>
            <a:r>
              <a:rPr dirty="0" sz="1300" spc="-4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uptake</a:t>
            </a:r>
            <a:endParaRPr sz="1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7779" y="1084842"/>
            <a:ext cx="465074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Strong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campus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ambassador program,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founding-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member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pricing,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free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trial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days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launch.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8679" y="1616800"/>
            <a:ext cx="8488680" cy="643255"/>
            <a:chOff x="318679" y="1616800"/>
            <a:chExt cx="8488680" cy="64325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79" y="1616800"/>
              <a:ext cx="8488680" cy="6431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5759" y="1645919"/>
              <a:ext cx="8412480" cy="567055"/>
            </a:xfrm>
            <a:custGeom>
              <a:avLst/>
              <a:gdLst/>
              <a:ahLst/>
              <a:cxnLst/>
              <a:rect l="l" t="t" r="r" b="b"/>
              <a:pathLst>
                <a:path w="8412480" h="567055">
                  <a:moveTo>
                    <a:pt x="8357618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7"/>
                  </a:lnTo>
                  <a:lnTo>
                    <a:pt x="0" y="54861"/>
                  </a:lnTo>
                  <a:lnTo>
                    <a:pt x="0" y="512066"/>
                  </a:lnTo>
                  <a:lnTo>
                    <a:pt x="4311" y="533421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7"/>
                  </a:lnTo>
                  <a:lnTo>
                    <a:pt x="8357618" y="566927"/>
                  </a:lnTo>
                  <a:lnTo>
                    <a:pt x="8378973" y="562616"/>
                  </a:lnTo>
                  <a:lnTo>
                    <a:pt x="8396411" y="550859"/>
                  </a:lnTo>
                  <a:lnTo>
                    <a:pt x="8408168" y="533421"/>
                  </a:lnTo>
                  <a:lnTo>
                    <a:pt x="8412480" y="512066"/>
                  </a:lnTo>
                  <a:lnTo>
                    <a:pt x="8412480" y="54861"/>
                  </a:lnTo>
                  <a:lnTo>
                    <a:pt x="8408168" y="33507"/>
                  </a:lnTo>
                  <a:lnTo>
                    <a:pt x="8396411" y="16068"/>
                  </a:lnTo>
                  <a:lnTo>
                    <a:pt x="8378973" y="4311"/>
                  </a:lnTo>
                  <a:lnTo>
                    <a:pt x="8357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35940" y="1804574"/>
            <a:ext cx="18148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High</a:t>
            </a:r>
            <a:r>
              <a:rPr dirty="0" sz="13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rent</a:t>
            </a:r>
            <a:r>
              <a:rPr dirty="0" sz="13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near</a:t>
            </a:r>
            <a:r>
              <a:rPr dirty="0" sz="1300" spc="-2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campus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7779" y="1724923"/>
            <a:ext cx="432054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Negotiate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student-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friendly leases,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explore university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partnership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spaces,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keep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fit-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out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modular.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18679" y="2256880"/>
            <a:ext cx="8488680" cy="643255"/>
            <a:chOff x="318679" y="2256880"/>
            <a:chExt cx="8488680" cy="64325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79" y="2256880"/>
              <a:ext cx="8488680" cy="64312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5759" y="2286000"/>
              <a:ext cx="8412480" cy="567055"/>
            </a:xfrm>
            <a:custGeom>
              <a:avLst/>
              <a:gdLst/>
              <a:ahLst/>
              <a:cxnLst/>
              <a:rect l="l" t="t" r="r" b="b"/>
              <a:pathLst>
                <a:path w="8412480" h="567055">
                  <a:moveTo>
                    <a:pt x="8357618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6"/>
                  </a:lnTo>
                  <a:lnTo>
                    <a:pt x="0" y="54861"/>
                  </a:lnTo>
                  <a:lnTo>
                    <a:pt x="0" y="512066"/>
                  </a:lnTo>
                  <a:lnTo>
                    <a:pt x="4311" y="533421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7"/>
                  </a:lnTo>
                  <a:lnTo>
                    <a:pt x="8357618" y="566927"/>
                  </a:lnTo>
                  <a:lnTo>
                    <a:pt x="8378973" y="562616"/>
                  </a:lnTo>
                  <a:lnTo>
                    <a:pt x="8396411" y="550859"/>
                  </a:lnTo>
                  <a:lnTo>
                    <a:pt x="8408168" y="533421"/>
                  </a:lnTo>
                  <a:lnTo>
                    <a:pt x="8412480" y="512066"/>
                  </a:lnTo>
                  <a:lnTo>
                    <a:pt x="8412480" y="54861"/>
                  </a:lnTo>
                  <a:lnTo>
                    <a:pt x="8408168" y="33506"/>
                  </a:lnTo>
                  <a:lnTo>
                    <a:pt x="8396411" y="16068"/>
                  </a:lnTo>
                  <a:lnTo>
                    <a:pt x="8378973" y="4311"/>
                  </a:lnTo>
                  <a:lnTo>
                    <a:pt x="8357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35940" y="2444654"/>
            <a:ext cx="197040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Competition</a:t>
            </a:r>
            <a:r>
              <a:rPr dirty="0" sz="1300" spc="-5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from</a:t>
            </a:r>
            <a:r>
              <a:rPr dirty="0" sz="1300" spc="-4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chains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27779" y="2365002"/>
            <a:ext cx="442214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Double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down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membership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 community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— areas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where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large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chains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are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slower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adapt.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18679" y="2896960"/>
            <a:ext cx="8488680" cy="643255"/>
            <a:chOff x="318679" y="2896960"/>
            <a:chExt cx="8488680" cy="64325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79" y="2896960"/>
              <a:ext cx="8488680" cy="64312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5759" y="2926080"/>
              <a:ext cx="8412480" cy="567055"/>
            </a:xfrm>
            <a:custGeom>
              <a:avLst/>
              <a:gdLst/>
              <a:ahLst/>
              <a:cxnLst/>
              <a:rect l="l" t="t" r="r" b="b"/>
              <a:pathLst>
                <a:path w="8412480" h="567054">
                  <a:moveTo>
                    <a:pt x="8357618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6"/>
                  </a:lnTo>
                  <a:lnTo>
                    <a:pt x="0" y="54861"/>
                  </a:lnTo>
                  <a:lnTo>
                    <a:pt x="0" y="512066"/>
                  </a:lnTo>
                  <a:lnTo>
                    <a:pt x="4311" y="533420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7"/>
                  </a:lnTo>
                  <a:lnTo>
                    <a:pt x="8357618" y="566927"/>
                  </a:lnTo>
                  <a:lnTo>
                    <a:pt x="8378973" y="562616"/>
                  </a:lnTo>
                  <a:lnTo>
                    <a:pt x="8396411" y="550859"/>
                  </a:lnTo>
                  <a:lnTo>
                    <a:pt x="8408168" y="533420"/>
                  </a:lnTo>
                  <a:lnTo>
                    <a:pt x="8412480" y="512066"/>
                  </a:lnTo>
                  <a:lnTo>
                    <a:pt x="8412480" y="54861"/>
                  </a:lnTo>
                  <a:lnTo>
                    <a:pt x="8408168" y="33506"/>
                  </a:lnTo>
                  <a:lnTo>
                    <a:pt x="8396411" y="16068"/>
                  </a:lnTo>
                  <a:lnTo>
                    <a:pt x="8378973" y="4311"/>
                  </a:lnTo>
                  <a:lnTo>
                    <a:pt x="8357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535940" y="3084734"/>
            <a:ext cx="18516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Operational</a:t>
            </a:r>
            <a:r>
              <a:rPr dirty="0" sz="1300" spc="-8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complexity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27779" y="3005082"/>
            <a:ext cx="447294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Start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well-run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outlet,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standardize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SOPs,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hire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experienced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manager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early.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18679" y="3537039"/>
            <a:ext cx="8488680" cy="643255"/>
            <a:chOff x="318679" y="3537039"/>
            <a:chExt cx="8488680" cy="643255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79" y="3537039"/>
              <a:ext cx="8488680" cy="64312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65759" y="3566159"/>
              <a:ext cx="8412480" cy="567055"/>
            </a:xfrm>
            <a:custGeom>
              <a:avLst/>
              <a:gdLst/>
              <a:ahLst/>
              <a:cxnLst/>
              <a:rect l="l" t="t" r="r" b="b"/>
              <a:pathLst>
                <a:path w="8412480" h="567054">
                  <a:moveTo>
                    <a:pt x="8357618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6"/>
                  </a:lnTo>
                  <a:lnTo>
                    <a:pt x="0" y="54861"/>
                  </a:lnTo>
                  <a:lnTo>
                    <a:pt x="0" y="512066"/>
                  </a:lnTo>
                  <a:lnTo>
                    <a:pt x="4311" y="533420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7"/>
                  </a:lnTo>
                  <a:lnTo>
                    <a:pt x="8357618" y="566927"/>
                  </a:lnTo>
                  <a:lnTo>
                    <a:pt x="8378973" y="562616"/>
                  </a:lnTo>
                  <a:lnTo>
                    <a:pt x="8396411" y="550859"/>
                  </a:lnTo>
                  <a:lnTo>
                    <a:pt x="8408168" y="533420"/>
                  </a:lnTo>
                  <a:lnTo>
                    <a:pt x="8412480" y="512066"/>
                  </a:lnTo>
                  <a:lnTo>
                    <a:pt x="8412480" y="54861"/>
                  </a:lnTo>
                  <a:lnTo>
                    <a:pt x="8408168" y="33506"/>
                  </a:lnTo>
                  <a:lnTo>
                    <a:pt x="8396411" y="16068"/>
                  </a:lnTo>
                  <a:lnTo>
                    <a:pt x="8378973" y="4311"/>
                  </a:lnTo>
                  <a:lnTo>
                    <a:pt x="8357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35940" y="3724814"/>
            <a:ext cx="9588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2C1810"/>
                </a:solidFill>
                <a:latin typeface="Arial"/>
                <a:cs typeface="Arial"/>
              </a:rPr>
              <a:t>Tech</a:t>
            </a:r>
            <a:r>
              <a:rPr dirty="0" sz="1300" spc="-6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delays</a:t>
            </a:r>
            <a:endParaRPr sz="1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27779" y="3645164"/>
            <a:ext cx="4765675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MVP-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first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approach: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booking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order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only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launch;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iterate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based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real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usage.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18679" y="4177120"/>
            <a:ext cx="8488680" cy="643255"/>
            <a:chOff x="318679" y="4177120"/>
            <a:chExt cx="8488680" cy="643255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79" y="4177120"/>
              <a:ext cx="8488680" cy="64312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65759" y="4206240"/>
              <a:ext cx="8412480" cy="567055"/>
            </a:xfrm>
            <a:custGeom>
              <a:avLst/>
              <a:gdLst/>
              <a:ahLst/>
              <a:cxnLst/>
              <a:rect l="l" t="t" r="r" b="b"/>
              <a:pathLst>
                <a:path w="8412480" h="567054">
                  <a:moveTo>
                    <a:pt x="8357618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7"/>
                  </a:lnTo>
                  <a:lnTo>
                    <a:pt x="0" y="54861"/>
                  </a:lnTo>
                  <a:lnTo>
                    <a:pt x="0" y="512066"/>
                  </a:lnTo>
                  <a:lnTo>
                    <a:pt x="4311" y="533421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7"/>
                  </a:lnTo>
                  <a:lnTo>
                    <a:pt x="8357618" y="566927"/>
                  </a:lnTo>
                  <a:lnTo>
                    <a:pt x="8378973" y="562616"/>
                  </a:lnTo>
                  <a:lnTo>
                    <a:pt x="8396411" y="550859"/>
                  </a:lnTo>
                  <a:lnTo>
                    <a:pt x="8408168" y="533421"/>
                  </a:lnTo>
                  <a:lnTo>
                    <a:pt x="8412480" y="512066"/>
                  </a:lnTo>
                  <a:lnTo>
                    <a:pt x="8412480" y="54861"/>
                  </a:lnTo>
                  <a:lnTo>
                    <a:pt x="8408168" y="33507"/>
                  </a:lnTo>
                  <a:lnTo>
                    <a:pt x="8396411" y="16068"/>
                  </a:lnTo>
                  <a:lnTo>
                    <a:pt x="8378973" y="4311"/>
                  </a:lnTo>
                  <a:lnTo>
                    <a:pt x="8357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35940" y="4364894"/>
            <a:ext cx="23285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2C1810"/>
                </a:solidFill>
                <a:latin typeface="Arial"/>
                <a:cs typeface="Arial"/>
              </a:rPr>
              <a:t>Seasonality</a:t>
            </a:r>
            <a:r>
              <a:rPr dirty="0" sz="1300" spc="-8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300" spc="-10" b="1">
                <a:solidFill>
                  <a:srgbClr val="2C1810"/>
                </a:solidFill>
                <a:latin typeface="Arial"/>
                <a:cs typeface="Arial"/>
              </a:rPr>
              <a:t>(exams/holidays)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3827779" y="4285243"/>
            <a:ext cx="4431030" cy="38608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Exam-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season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packs,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holiday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events,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day-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pass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focus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for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non-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traffic.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dirty="0" spc="-40"/>
              <a:t> </a:t>
            </a:r>
            <a:r>
              <a:rPr dirty="0" spc="-10"/>
              <a:t>Milestones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47559" y="1042760"/>
            <a:ext cx="2184400" cy="3510279"/>
            <a:chOff x="247559" y="1042760"/>
            <a:chExt cx="2184400" cy="351027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559" y="1042760"/>
              <a:ext cx="2184400" cy="35102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20039" y="1097280"/>
              <a:ext cx="2057400" cy="3383279"/>
            </a:xfrm>
            <a:custGeom>
              <a:avLst/>
              <a:gdLst/>
              <a:ahLst/>
              <a:cxnLst/>
              <a:rect l="l" t="t" r="r" b="b"/>
              <a:pathLst>
                <a:path w="2057400" h="3383279">
                  <a:moveTo>
                    <a:pt x="1965968" y="0"/>
                  </a:moveTo>
                  <a:lnTo>
                    <a:pt x="91430" y="0"/>
                  </a:lnTo>
                  <a:lnTo>
                    <a:pt x="55841" y="7185"/>
                  </a:lnTo>
                  <a:lnTo>
                    <a:pt x="26779" y="26779"/>
                  </a:lnTo>
                  <a:lnTo>
                    <a:pt x="7185" y="55841"/>
                  </a:lnTo>
                  <a:lnTo>
                    <a:pt x="0" y="91431"/>
                  </a:lnTo>
                  <a:lnTo>
                    <a:pt x="0" y="3291849"/>
                  </a:lnTo>
                  <a:lnTo>
                    <a:pt x="7185" y="3327438"/>
                  </a:lnTo>
                  <a:lnTo>
                    <a:pt x="26779" y="3356500"/>
                  </a:lnTo>
                  <a:lnTo>
                    <a:pt x="55841" y="3376094"/>
                  </a:lnTo>
                  <a:lnTo>
                    <a:pt x="91430" y="3383280"/>
                  </a:lnTo>
                  <a:lnTo>
                    <a:pt x="1965968" y="3383280"/>
                  </a:lnTo>
                  <a:lnTo>
                    <a:pt x="2001558" y="3376094"/>
                  </a:lnTo>
                  <a:lnTo>
                    <a:pt x="2030620" y="3356500"/>
                  </a:lnTo>
                  <a:lnTo>
                    <a:pt x="2050214" y="3327438"/>
                  </a:lnTo>
                  <a:lnTo>
                    <a:pt x="2057400" y="3291849"/>
                  </a:lnTo>
                  <a:lnTo>
                    <a:pt x="2057400" y="91431"/>
                  </a:lnTo>
                  <a:lnTo>
                    <a:pt x="2050214" y="55841"/>
                  </a:lnTo>
                  <a:lnTo>
                    <a:pt x="2030620" y="26779"/>
                  </a:lnTo>
                  <a:lnTo>
                    <a:pt x="2001558" y="7185"/>
                  </a:lnTo>
                  <a:lnTo>
                    <a:pt x="1965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05839" y="132588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899" y="0"/>
                  </a:moveTo>
                  <a:lnTo>
                    <a:pt x="299118" y="2789"/>
                  </a:lnTo>
                  <a:lnTo>
                    <a:pt x="255914" y="11159"/>
                  </a:lnTo>
                  <a:lnTo>
                    <a:pt x="213866" y="25108"/>
                  </a:lnTo>
                  <a:lnTo>
                    <a:pt x="173551" y="44636"/>
                  </a:lnTo>
                  <a:lnTo>
                    <a:pt x="135547" y="69744"/>
                  </a:lnTo>
                  <a:lnTo>
                    <a:pt x="100433" y="100432"/>
                  </a:lnTo>
                  <a:lnTo>
                    <a:pt x="69745" y="135547"/>
                  </a:lnTo>
                  <a:lnTo>
                    <a:pt x="44636" y="173551"/>
                  </a:lnTo>
                  <a:lnTo>
                    <a:pt x="25108" y="213866"/>
                  </a:lnTo>
                  <a:lnTo>
                    <a:pt x="11159" y="255914"/>
                  </a:lnTo>
                  <a:lnTo>
                    <a:pt x="2789" y="299118"/>
                  </a:lnTo>
                  <a:lnTo>
                    <a:pt x="0" y="342899"/>
                  </a:lnTo>
                  <a:lnTo>
                    <a:pt x="2789" y="386681"/>
                  </a:lnTo>
                  <a:lnTo>
                    <a:pt x="11159" y="429885"/>
                  </a:lnTo>
                  <a:lnTo>
                    <a:pt x="25108" y="471933"/>
                  </a:lnTo>
                  <a:lnTo>
                    <a:pt x="44636" y="512248"/>
                  </a:lnTo>
                  <a:lnTo>
                    <a:pt x="69745" y="550251"/>
                  </a:lnTo>
                  <a:lnTo>
                    <a:pt x="100433" y="585366"/>
                  </a:lnTo>
                  <a:lnTo>
                    <a:pt x="135547" y="616054"/>
                  </a:lnTo>
                  <a:lnTo>
                    <a:pt x="173551" y="641162"/>
                  </a:lnTo>
                  <a:lnTo>
                    <a:pt x="213866" y="660691"/>
                  </a:lnTo>
                  <a:lnTo>
                    <a:pt x="255914" y="674640"/>
                  </a:lnTo>
                  <a:lnTo>
                    <a:pt x="299118" y="683009"/>
                  </a:lnTo>
                  <a:lnTo>
                    <a:pt x="342899" y="685799"/>
                  </a:lnTo>
                  <a:lnTo>
                    <a:pt x="386681" y="683009"/>
                  </a:lnTo>
                  <a:lnTo>
                    <a:pt x="429885" y="674640"/>
                  </a:lnTo>
                  <a:lnTo>
                    <a:pt x="471933" y="660691"/>
                  </a:lnTo>
                  <a:lnTo>
                    <a:pt x="512248" y="641162"/>
                  </a:lnTo>
                  <a:lnTo>
                    <a:pt x="550252" y="616054"/>
                  </a:lnTo>
                  <a:lnTo>
                    <a:pt x="585367" y="585366"/>
                  </a:lnTo>
                  <a:lnTo>
                    <a:pt x="616054" y="550251"/>
                  </a:lnTo>
                  <a:lnTo>
                    <a:pt x="641163" y="512248"/>
                  </a:lnTo>
                  <a:lnTo>
                    <a:pt x="660691" y="471933"/>
                  </a:lnTo>
                  <a:lnTo>
                    <a:pt x="674640" y="429885"/>
                  </a:lnTo>
                  <a:lnTo>
                    <a:pt x="683009" y="386681"/>
                  </a:lnTo>
                  <a:lnTo>
                    <a:pt x="685799" y="342899"/>
                  </a:lnTo>
                  <a:lnTo>
                    <a:pt x="683009" y="299118"/>
                  </a:lnTo>
                  <a:lnTo>
                    <a:pt x="674640" y="255914"/>
                  </a:lnTo>
                  <a:lnTo>
                    <a:pt x="660691" y="213866"/>
                  </a:lnTo>
                  <a:lnTo>
                    <a:pt x="641163" y="173551"/>
                  </a:lnTo>
                  <a:lnTo>
                    <a:pt x="616054" y="135547"/>
                  </a:lnTo>
                  <a:lnTo>
                    <a:pt x="585367" y="100432"/>
                  </a:lnTo>
                  <a:lnTo>
                    <a:pt x="550252" y="69744"/>
                  </a:lnTo>
                  <a:lnTo>
                    <a:pt x="512248" y="44636"/>
                  </a:lnTo>
                  <a:lnTo>
                    <a:pt x="471933" y="25108"/>
                  </a:lnTo>
                  <a:lnTo>
                    <a:pt x="429885" y="11159"/>
                  </a:lnTo>
                  <a:lnTo>
                    <a:pt x="386681" y="2789"/>
                  </a:lnTo>
                  <a:lnTo>
                    <a:pt x="342899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217448" y="1539293"/>
            <a:ext cx="2628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Q1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043" y="2229455"/>
            <a:ext cx="113157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2C1810"/>
                </a:solidFill>
                <a:latin typeface="Arial"/>
                <a:cs typeface="Arial"/>
              </a:rPr>
              <a:t>Foundation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219" y="2726190"/>
            <a:ext cx="1358265" cy="79756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95885">
              <a:lnSpc>
                <a:spcPts val="1400"/>
              </a:lnSpc>
              <a:spcBef>
                <a:spcPts val="18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Finalize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location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&amp;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lease</a:t>
            </a:r>
            <a:endParaRPr sz="1200">
              <a:latin typeface="Arial"/>
              <a:cs typeface="Arial"/>
            </a:endParaRPr>
          </a:p>
          <a:p>
            <a:pPr marL="12700" marR="157480" indent="95885">
              <a:lnSpc>
                <a:spcPts val="1400"/>
              </a:lnSpc>
              <a:spcBef>
                <a:spcPts val="439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Complete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brand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identity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219" y="3638050"/>
            <a:ext cx="1417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Begin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design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442119" y="1042760"/>
            <a:ext cx="2184400" cy="3510279"/>
            <a:chOff x="2442119" y="1042760"/>
            <a:chExt cx="2184400" cy="3510279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42119" y="1042760"/>
              <a:ext cx="2184400" cy="35102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514599" y="1097280"/>
              <a:ext cx="2057400" cy="3383279"/>
            </a:xfrm>
            <a:custGeom>
              <a:avLst/>
              <a:gdLst/>
              <a:ahLst/>
              <a:cxnLst/>
              <a:rect l="l" t="t" r="r" b="b"/>
              <a:pathLst>
                <a:path w="2057400" h="3383279">
                  <a:moveTo>
                    <a:pt x="1965968" y="0"/>
                  </a:moveTo>
                  <a:lnTo>
                    <a:pt x="91431" y="0"/>
                  </a:lnTo>
                  <a:lnTo>
                    <a:pt x="55841" y="7185"/>
                  </a:lnTo>
                  <a:lnTo>
                    <a:pt x="26779" y="26779"/>
                  </a:lnTo>
                  <a:lnTo>
                    <a:pt x="7185" y="55841"/>
                  </a:lnTo>
                  <a:lnTo>
                    <a:pt x="0" y="91431"/>
                  </a:lnTo>
                  <a:lnTo>
                    <a:pt x="0" y="3291849"/>
                  </a:lnTo>
                  <a:lnTo>
                    <a:pt x="7185" y="3327438"/>
                  </a:lnTo>
                  <a:lnTo>
                    <a:pt x="26779" y="3356500"/>
                  </a:lnTo>
                  <a:lnTo>
                    <a:pt x="55841" y="3376094"/>
                  </a:lnTo>
                  <a:lnTo>
                    <a:pt x="91431" y="3383280"/>
                  </a:lnTo>
                  <a:lnTo>
                    <a:pt x="1965968" y="3383280"/>
                  </a:lnTo>
                  <a:lnTo>
                    <a:pt x="2001558" y="3376094"/>
                  </a:lnTo>
                  <a:lnTo>
                    <a:pt x="2030620" y="3356500"/>
                  </a:lnTo>
                  <a:lnTo>
                    <a:pt x="2050214" y="3327438"/>
                  </a:lnTo>
                  <a:lnTo>
                    <a:pt x="2057400" y="3291849"/>
                  </a:lnTo>
                  <a:lnTo>
                    <a:pt x="2057400" y="91431"/>
                  </a:lnTo>
                  <a:lnTo>
                    <a:pt x="2050214" y="55841"/>
                  </a:lnTo>
                  <a:lnTo>
                    <a:pt x="2030620" y="26779"/>
                  </a:lnTo>
                  <a:lnTo>
                    <a:pt x="2001558" y="7185"/>
                  </a:lnTo>
                  <a:lnTo>
                    <a:pt x="1965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200400" y="132588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899" y="0"/>
                  </a:moveTo>
                  <a:lnTo>
                    <a:pt x="299118" y="2789"/>
                  </a:lnTo>
                  <a:lnTo>
                    <a:pt x="255914" y="11159"/>
                  </a:lnTo>
                  <a:lnTo>
                    <a:pt x="213866" y="25108"/>
                  </a:lnTo>
                  <a:lnTo>
                    <a:pt x="173551" y="44636"/>
                  </a:lnTo>
                  <a:lnTo>
                    <a:pt x="135547" y="69744"/>
                  </a:lnTo>
                  <a:lnTo>
                    <a:pt x="100432" y="100432"/>
                  </a:lnTo>
                  <a:lnTo>
                    <a:pt x="69744" y="135547"/>
                  </a:lnTo>
                  <a:lnTo>
                    <a:pt x="44636" y="173551"/>
                  </a:lnTo>
                  <a:lnTo>
                    <a:pt x="25108" y="213866"/>
                  </a:lnTo>
                  <a:lnTo>
                    <a:pt x="11159" y="255914"/>
                  </a:lnTo>
                  <a:lnTo>
                    <a:pt x="2789" y="299118"/>
                  </a:lnTo>
                  <a:lnTo>
                    <a:pt x="0" y="342899"/>
                  </a:lnTo>
                  <a:lnTo>
                    <a:pt x="2789" y="386681"/>
                  </a:lnTo>
                  <a:lnTo>
                    <a:pt x="11159" y="429885"/>
                  </a:lnTo>
                  <a:lnTo>
                    <a:pt x="25108" y="471933"/>
                  </a:lnTo>
                  <a:lnTo>
                    <a:pt x="44636" y="512248"/>
                  </a:lnTo>
                  <a:lnTo>
                    <a:pt x="69744" y="550251"/>
                  </a:lnTo>
                  <a:lnTo>
                    <a:pt x="100432" y="585366"/>
                  </a:lnTo>
                  <a:lnTo>
                    <a:pt x="135547" y="616054"/>
                  </a:lnTo>
                  <a:lnTo>
                    <a:pt x="173551" y="641162"/>
                  </a:lnTo>
                  <a:lnTo>
                    <a:pt x="213866" y="660691"/>
                  </a:lnTo>
                  <a:lnTo>
                    <a:pt x="255914" y="674640"/>
                  </a:lnTo>
                  <a:lnTo>
                    <a:pt x="299118" y="683009"/>
                  </a:lnTo>
                  <a:lnTo>
                    <a:pt x="342899" y="685799"/>
                  </a:lnTo>
                  <a:lnTo>
                    <a:pt x="386681" y="683009"/>
                  </a:lnTo>
                  <a:lnTo>
                    <a:pt x="429885" y="674640"/>
                  </a:lnTo>
                  <a:lnTo>
                    <a:pt x="471933" y="660691"/>
                  </a:lnTo>
                  <a:lnTo>
                    <a:pt x="512248" y="641162"/>
                  </a:lnTo>
                  <a:lnTo>
                    <a:pt x="550251" y="616054"/>
                  </a:lnTo>
                  <a:lnTo>
                    <a:pt x="585366" y="585366"/>
                  </a:lnTo>
                  <a:lnTo>
                    <a:pt x="616054" y="550251"/>
                  </a:lnTo>
                  <a:lnTo>
                    <a:pt x="641162" y="512248"/>
                  </a:lnTo>
                  <a:lnTo>
                    <a:pt x="660691" y="471933"/>
                  </a:lnTo>
                  <a:lnTo>
                    <a:pt x="674640" y="429885"/>
                  </a:lnTo>
                  <a:lnTo>
                    <a:pt x="683009" y="386681"/>
                  </a:lnTo>
                  <a:lnTo>
                    <a:pt x="685799" y="342899"/>
                  </a:lnTo>
                  <a:lnTo>
                    <a:pt x="683009" y="299118"/>
                  </a:lnTo>
                  <a:lnTo>
                    <a:pt x="674640" y="255914"/>
                  </a:lnTo>
                  <a:lnTo>
                    <a:pt x="660691" y="213866"/>
                  </a:lnTo>
                  <a:lnTo>
                    <a:pt x="641162" y="173551"/>
                  </a:lnTo>
                  <a:lnTo>
                    <a:pt x="616054" y="135547"/>
                  </a:lnTo>
                  <a:lnTo>
                    <a:pt x="585366" y="100432"/>
                  </a:lnTo>
                  <a:lnTo>
                    <a:pt x="550251" y="69744"/>
                  </a:lnTo>
                  <a:lnTo>
                    <a:pt x="512248" y="44636"/>
                  </a:lnTo>
                  <a:lnTo>
                    <a:pt x="471933" y="25108"/>
                  </a:lnTo>
                  <a:lnTo>
                    <a:pt x="429885" y="11159"/>
                  </a:lnTo>
                  <a:lnTo>
                    <a:pt x="386681" y="2789"/>
                  </a:lnTo>
                  <a:lnTo>
                    <a:pt x="342899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412008" y="1539293"/>
            <a:ext cx="2628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Q2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76649" y="2229455"/>
            <a:ext cx="53403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2C1810"/>
                </a:solidFill>
                <a:latin typeface="Arial"/>
                <a:cs typeface="Arial"/>
              </a:rPr>
              <a:t>Build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84779" y="2815090"/>
            <a:ext cx="1451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Fit-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out &amp;</a:t>
            </a:r>
            <a:r>
              <a:rPr dirty="0" sz="1200" spc="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equipment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4779" y="3226570"/>
            <a:ext cx="1660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MVP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app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development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84779" y="3638050"/>
            <a:ext cx="1120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Hire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core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team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636679" y="1042760"/>
            <a:ext cx="2184400" cy="3510279"/>
            <a:chOff x="4636679" y="1042760"/>
            <a:chExt cx="2184400" cy="3510279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6679" y="1042760"/>
              <a:ext cx="2184400" cy="35102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09159" y="1097280"/>
              <a:ext cx="2057400" cy="3383279"/>
            </a:xfrm>
            <a:custGeom>
              <a:avLst/>
              <a:gdLst/>
              <a:ahLst/>
              <a:cxnLst/>
              <a:rect l="l" t="t" r="r" b="b"/>
              <a:pathLst>
                <a:path w="2057400" h="3383279">
                  <a:moveTo>
                    <a:pt x="1965968" y="0"/>
                  </a:moveTo>
                  <a:lnTo>
                    <a:pt x="91431" y="0"/>
                  </a:lnTo>
                  <a:lnTo>
                    <a:pt x="55841" y="7185"/>
                  </a:lnTo>
                  <a:lnTo>
                    <a:pt x="26779" y="26779"/>
                  </a:lnTo>
                  <a:lnTo>
                    <a:pt x="7185" y="55841"/>
                  </a:lnTo>
                  <a:lnTo>
                    <a:pt x="0" y="91431"/>
                  </a:lnTo>
                  <a:lnTo>
                    <a:pt x="0" y="3291849"/>
                  </a:lnTo>
                  <a:lnTo>
                    <a:pt x="7185" y="3327438"/>
                  </a:lnTo>
                  <a:lnTo>
                    <a:pt x="26779" y="3356500"/>
                  </a:lnTo>
                  <a:lnTo>
                    <a:pt x="55841" y="3376094"/>
                  </a:lnTo>
                  <a:lnTo>
                    <a:pt x="91431" y="3383280"/>
                  </a:lnTo>
                  <a:lnTo>
                    <a:pt x="1965968" y="3383280"/>
                  </a:lnTo>
                  <a:lnTo>
                    <a:pt x="2001558" y="3376094"/>
                  </a:lnTo>
                  <a:lnTo>
                    <a:pt x="2030620" y="3356500"/>
                  </a:lnTo>
                  <a:lnTo>
                    <a:pt x="2050214" y="3327438"/>
                  </a:lnTo>
                  <a:lnTo>
                    <a:pt x="2057399" y="3291849"/>
                  </a:lnTo>
                  <a:lnTo>
                    <a:pt x="2057399" y="91431"/>
                  </a:lnTo>
                  <a:lnTo>
                    <a:pt x="2050214" y="55841"/>
                  </a:lnTo>
                  <a:lnTo>
                    <a:pt x="2030620" y="26779"/>
                  </a:lnTo>
                  <a:lnTo>
                    <a:pt x="2001558" y="7185"/>
                  </a:lnTo>
                  <a:lnTo>
                    <a:pt x="1965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394959" y="132588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9119" y="2789"/>
                  </a:lnTo>
                  <a:lnTo>
                    <a:pt x="255915" y="11159"/>
                  </a:lnTo>
                  <a:lnTo>
                    <a:pt x="213867" y="25108"/>
                  </a:lnTo>
                  <a:lnTo>
                    <a:pt x="173552" y="44636"/>
                  </a:lnTo>
                  <a:lnTo>
                    <a:pt x="135548" y="69744"/>
                  </a:lnTo>
                  <a:lnTo>
                    <a:pt x="100433" y="100432"/>
                  </a:lnTo>
                  <a:lnTo>
                    <a:pt x="69745" y="135547"/>
                  </a:lnTo>
                  <a:lnTo>
                    <a:pt x="44637" y="173551"/>
                  </a:lnTo>
                  <a:lnTo>
                    <a:pt x="25108" y="213866"/>
                  </a:lnTo>
                  <a:lnTo>
                    <a:pt x="11159" y="255914"/>
                  </a:lnTo>
                  <a:lnTo>
                    <a:pt x="2789" y="299118"/>
                  </a:lnTo>
                  <a:lnTo>
                    <a:pt x="0" y="342899"/>
                  </a:lnTo>
                  <a:lnTo>
                    <a:pt x="2789" y="386681"/>
                  </a:lnTo>
                  <a:lnTo>
                    <a:pt x="11159" y="429885"/>
                  </a:lnTo>
                  <a:lnTo>
                    <a:pt x="25108" y="471933"/>
                  </a:lnTo>
                  <a:lnTo>
                    <a:pt x="44637" y="512248"/>
                  </a:lnTo>
                  <a:lnTo>
                    <a:pt x="69745" y="550251"/>
                  </a:lnTo>
                  <a:lnTo>
                    <a:pt x="100433" y="585366"/>
                  </a:lnTo>
                  <a:lnTo>
                    <a:pt x="135548" y="616054"/>
                  </a:lnTo>
                  <a:lnTo>
                    <a:pt x="173552" y="641162"/>
                  </a:lnTo>
                  <a:lnTo>
                    <a:pt x="213867" y="660691"/>
                  </a:lnTo>
                  <a:lnTo>
                    <a:pt x="255915" y="674640"/>
                  </a:lnTo>
                  <a:lnTo>
                    <a:pt x="299119" y="683009"/>
                  </a:lnTo>
                  <a:lnTo>
                    <a:pt x="342900" y="685799"/>
                  </a:lnTo>
                  <a:lnTo>
                    <a:pt x="386682" y="683009"/>
                  </a:lnTo>
                  <a:lnTo>
                    <a:pt x="429885" y="674640"/>
                  </a:lnTo>
                  <a:lnTo>
                    <a:pt x="471934" y="660691"/>
                  </a:lnTo>
                  <a:lnTo>
                    <a:pt x="512249" y="641162"/>
                  </a:lnTo>
                  <a:lnTo>
                    <a:pt x="550252" y="616054"/>
                  </a:lnTo>
                  <a:lnTo>
                    <a:pt x="585367" y="585366"/>
                  </a:lnTo>
                  <a:lnTo>
                    <a:pt x="616055" y="550251"/>
                  </a:lnTo>
                  <a:lnTo>
                    <a:pt x="641163" y="512248"/>
                  </a:lnTo>
                  <a:lnTo>
                    <a:pt x="660692" y="471933"/>
                  </a:lnTo>
                  <a:lnTo>
                    <a:pt x="674641" y="429885"/>
                  </a:lnTo>
                  <a:lnTo>
                    <a:pt x="683010" y="386681"/>
                  </a:lnTo>
                  <a:lnTo>
                    <a:pt x="685800" y="342899"/>
                  </a:lnTo>
                  <a:lnTo>
                    <a:pt x="683010" y="299118"/>
                  </a:lnTo>
                  <a:lnTo>
                    <a:pt x="674641" y="255914"/>
                  </a:lnTo>
                  <a:lnTo>
                    <a:pt x="660692" y="213866"/>
                  </a:lnTo>
                  <a:lnTo>
                    <a:pt x="641163" y="173551"/>
                  </a:lnTo>
                  <a:lnTo>
                    <a:pt x="616055" y="135547"/>
                  </a:lnTo>
                  <a:lnTo>
                    <a:pt x="585367" y="100432"/>
                  </a:lnTo>
                  <a:lnTo>
                    <a:pt x="550252" y="69744"/>
                  </a:lnTo>
                  <a:lnTo>
                    <a:pt x="512249" y="44636"/>
                  </a:lnTo>
                  <a:lnTo>
                    <a:pt x="471934" y="25108"/>
                  </a:lnTo>
                  <a:lnTo>
                    <a:pt x="429885" y="11159"/>
                  </a:lnTo>
                  <a:lnTo>
                    <a:pt x="386682" y="278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5606568" y="1539293"/>
            <a:ext cx="2628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Q3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3904" y="2229455"/>
            <a:ext cx="74803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2C1810"/>
                </a:solidFill>
                <a:latin typeface="Arial"/>
                <a:cs typeface="Arial"/>
              </a:rPr>
              <a:t>Launch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79340" y="2726190"/>
            <a:ext cx="1569720" cy="79756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466090" indent="95885">
              <a:lnSpc>
                <a:spcPts val="1400"/>
              </a:lnSpc>
              <a:spcBef>
                <a:spcPts val="18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Soft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opening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+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feedback</a:t>
            </a:r>
            <a:endParaRPr sz="1200">
              <a:latin typeface="Arial"/>
              <a:cs typeface="Arial"/>
            </a:endParaRPr>
          </a:p>
          <a:p>
            <a:pPr marL="12700" marR="5080" indent="95885">
              <a:lnSpc>
                <a:spcPts val="1400"/>
              </a:lnSpc>
              <a:spcBef>
                <a:spcPts val="439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Campus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ambassador program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79340" y="3638050"/>
            <a:ext cx="1391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First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100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members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831239" y="1042760"/>
            <a:ext cx="2184400" cy="3510279"/>
            <a:chOff x="6831239" y="1042760"/>
            <a:chExt cx="2184400" cy="3510279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1239" y="1042760"/>
              <a:ext cx="2184400" cy="35102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903719" y="1097280"/>
              <a:ext cx="2057400" cy="3383279"/>
            </a:xfrm>
            <a:custGeom>
              <a:avLst/>
              <a:gdLst/>
              <a:ahLst/>
              <a:cxnLst/>
              <a:rect l="l" t="t" r="r" b="b"/>
              <a:pathLst>
                <a:path w="2057400" h="3383279">
                  <a:moveTo>
                    <a:pt x="1965968" y="0"/>
                  </a:moveTo>
                  <a:lnTo>
                    <a:pt x="91431" y="0"/>
                  </a:lnTo>
                  <a:lnTo>
                    <a:pt x="55841" y="7185"/>
                  </a:lnTo>
                  <a:lnTo>
                    <a:pt x="26779" y="26779"/>
                  </a:lnTo>
                  <a:lnTo>
                    <a:pt x="7185" y="55841"/>
                  </a:lnTo>
                  <a:lnTo>
                    <a:pt x="0" y="91431"/>
                  </a:lnTo>
                  <a:lnTo>
                    <a:pt x="0" y="3291849"/>
                  </a:lnTo>
                  <a:lnTo>
                    <a:pt x="7185" y="3327438"/>
                  </a:lnTo>
                  <a:lnTo>
                    <a:pt x="26779" y="3356500"/>
                  </a:lnTo>
                  <a:lnTo>
                    <a:pt x="55841" y="3376094"/>
                  </a:lnTo>
                  <a:lnTo>
                    <a:pt x="91431" y="3383280"/>
                  </a:lnTo>
                  <a:lnTo>
                    <a:pt x="1965968" y="3383280"/>
                  </a:lnTo>
                  <a:lnTo>
                    <a:pt x="2001557" y="3376094"/>
                  </a:lnTo>
                  <a:lnTo>
                    <a:pt x="2030620" y="3356500"/>
                  </a:lnTo>
                  <a:lnTo>
                    <a:pt x="2050214" y="3327438"/>
                  </a:lnTo>
                  <a:lnTo>
                    <a:pt x="2057400" y="3291849"/>
                  </a:lnTo>
                  <a:lnTo>
                    <a:pt x="2057400" y="91431"/>
                  </a:lnTo>
                  <a:lnTo>
                    <a:pt x="2050214" y="55841"/>
                  </a:lnTo>
                  <a:lnTo>
                    <a:pt x="2030620" y="26779"/>
                  </a:lnTo>
                  <a:lnTo>
                    <a:pt x="2001557" y="7185"/>
                  </a:lnTo>
                  <a:lnTo>
                    <a:pt x="19659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7589519" y="132588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9118" y="2789"/>
                  </a:lnTo>
                  <a:lnTo>
                    <a:pt x="255914" y="11159"/>
                  </a:lnTo>
                  <a:lnTo>
                    <a:pt x="213866" y="25108"/>
                  </a:lnTo>
                  <a:lnTo>
                    <a:pt x="173551" y="44636"/>
                  </a:lnTo>
                  <a:lnTo>
                    <a:pt x="135548" y="69744"/>
                  </a:lnTo>
                  <a:lnTo>
                    <a:pt x="100433" y="100432"/>
                  </a:lnTo>
                  <a:lnTo>
                    <a:pt x="69745" y="135547"/>
                  </a:lnTo>
                  <a:lnTo>
                    <a:pt x="44637" y="173551"/>
                  </a:lnTo>
                  <a:lnTo>
                    <a:pt x="25108" y="213866"/>
                  </a:lnTo>
                  <a:lnTo>
                    <a:pt x="11159" y="255914"/>
                  </a:lnTo>
                  <a:lnTo>
                    <a:pt x="2789" y="299118"/>
                  </a:lnTo>
                  <a:lnTo>
                    <a:pt x="0" y="342899"/>
                  </a:lnTo>
                  <a:lnTo>
                    <a:pt x="2789" y="386681"/>
                  </a:lnTo>
                  <a:lnTo>
                    <a:pt x="11159" y="429885"/>
                  </a:lnTo>
                  <a:lnTo>
                    <a:pt x="25108" y="471933"/>
                  </a:lnTo>
                  <a:lnTo>
                    <a:pt x="44637" y="512248"/>
                  </a:lnTo>
                  <a:lnTo>
                    <a:pt x="69745" y="550251"/>
                  </a:lnTo>
                  <a:lnTo>
                    <a:pt x="100433" y="585366"/>
                  </a:lnTo>
                  <a:lnTo>
                    <a:pt x="135548" y="616054"/>
                  </a:lnTo>
                  <a:lnTo>
                    <a:pt x="173551" y="641162"/>
                  </a:lnTo>
                  <a:lnTo>
                    <a:pt x="213866" y="660691"/>
                  </a:lnTo>
                  <a:lnTo>
                    <a:pt x="255914" y="674640"/>
                  </a:lnTo>
                  <a:lnTo>
                    <a:pt x="299118" y="683009"/>
                  </a:lnTo>
                  <a:lnTo>
                    <a:pt x="342900" y="685799"/>
                  </a:lnTo>
                  <a:lnTo>
                    <a:pt x="386681" y="683009"/>
                  </a:lnTo>
                  <a:lnTo>
                    <a:pt x="429885" y="674640"/>
                  </a:lnTo>
                  <a:lnTo>
                    <a:pt x="471934" y="660691"/>
                  </a:lnTo>
                  <a:lnTo>
                    <a:pt x="512249" y="641162"/>
                  </a:lnTo>
                  <a:lnTo>
                    <a:pt x="550252" y="616054"/>
                  </a:lnTo>
                  <a:lnTo>
                    <a:pt x="585367" y="585366"/>
                  </a:lnTo>
                  <a:lnTo>
                    <a:pt x="616055" y="550251"/>
                  </a:lnTo>
                  <a:lnTo>
                    <a:pt x="641163" y="512248"/>
                  </a:lnTo>
                  <a:lnTo>
                    <a:pt x="660692" y="471933"/>
                  </a:lnTo>
                  <a:lnTo>
                    <a:pt x="674641" y="429885"/>
                  </a:lnTo>
                  <a:lnTo>
                    <a:pt x="683010" y="386681"/>
                  </a:lnTo>
                  <a:lnTo>
                    <a:pt x="685800" y="342899"/>
                  </a:lnTo>
                  <a:lnTo>
                    <a:pt x="683010" y="299118"/>
                  </a:lnTo>
                  <a:lnTo>
                    <a:pt x="674641" y="255914"/>
                  </a:lnTo>
                  <a:lnTo>
                    <a:pt x="660692" y="213866"/>
                  </a:lnTo>
                  <a:lnTo>
                    <a:pt x="641163" y="173551"/>
                  </a:lnTo>
                  <a:lnTo>
                    <a:pt x="616055" y="135547"/>
                  </a:lnTo>
                  <a:lnTo>
                    <a:pt x="585367" y="100432"/>
                  </a:lnTo>
                  <a:lnTo>
                    <a:pt x="550252" y="69744"/>
                  </a:lnTo>
                  <a:lnTo>
                    <a:pt x="512249" y="44636"/>
                  </a:lnTo>
                  <a:lnTo>
                    <a:pt x="471934" y="25108"/>
                  </a:lnTo>
                  <a:lnTo>
                    <a:pt x="429885" y="11159"/>
                  </a:lnTo>
                  <a:lnTo>
                    <a:pt x="386681" y="278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C1781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7801128" y="1539293"/>
            <a:ext cx="2628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Q4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5" name="object 35"/>
          <p:cNvSpPr txBox="1"/>
          <p:nvPr/>
        </p:nvSpPr>
        <p:spPr>
          <a:xfrm>
            <a:off x="7524531" y="2229455"/>
            <a:ext cx="81597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2C1810"/>
                </a:solidFill>
                <a:latin typeface="Arial"/>
                <a:cs typeface="Arial"/>
              </a:rPr>
              <a:t>Traction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73900" y="2815090"/>
            <a:ext cx="11423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200+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members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73900" y="3226570"/>
            <a:ext cx="1451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Stabilise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operations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73900" y="3638050"/>
            <a:ext cx="10534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8585" indent="-95885">
              <a:lnSpc>
                <a:spcPct val="100000"/>
              </a:lnSpc>
              <a:spcBef>
                <a:spcPts val="100"/>
              </a:spcBef>
              <a:buChar char="•"/>
              <a:tabLst>
                <a:tab pos="108585" algn="l"/>
              </a:tabLst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outlet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#2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5479"/>
            <a:ext cx="14649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SSU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5D4037"/>
                </a:solidFill>
                <a:latin typeface="Arial"/>
                <a:cs typeface="Arial"/>
              </a:rPr>
              <a:t>&amp;</a:t>
            </a:r>
            <a:r>
              <a:rPr dirty="0" sz="1000" spc="-10" b="1">
                <a:solidFill>
                  <a:srgbClr val="5D4037"/>
                </a:solidFill>
                <a:latin typeface="Arial"/>
                <a:cs typeface="Arial"/>
              </a:rPr>
              <a:t> MOONPRENEUR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21132" y="166230"/>
            <a:ext cx="6705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C17817"/>
                </a:solidFill>
                <a:latin typeface="Arial"/>
                <a:cs typeface="Arial"/>
              </a:rPr>
              <a:t>BrewNest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dirty="0" spc="-25"/>
              <a:t> </a:t>
            </a:r>
            <a:r>
              <a:rPr dirty="0"/>
              <a:t>BrewNest</a:t>
            </a:r>
            <a:r>
              <a:rPr dirty="0" spc="-20"/>
              <a:t> </a:t>
            </a:r>
            <a:r>
              <a:rPr dirty="0"/>
              <a:t>Will</a:t>
            </a:r>
            <a:r>
              <a:rPr dirty="0" spc="-25"/>
              <a:t> Win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05979" y="1009740"/>
            <a:ext cx="4216400" cy="1153160"/>
            <a:chOff x="305979" y="1009740"/>
            <a:chExt cx="4216400" cy="1153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1009740"/>
              <a:ext cx="4216400" cy="1153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59" y="1051560"/>
              <a:ext cx="4114800" cy="1051560"/>
            </a:xfrm>
            <a:custGeom>
              <a:avLst/>
              <a:gdLst/>
              <a:ahLst/>
              <a:cxnLst/>
              <a:rect l="l" t="t" r="r" b="b"/>
              <a:pathLst>
                <a:path w="4114800" h="1051560">
                  <a:moveTo>
                    <a:pt x="4041642" y="0"/>
                  </a:moveTo>
                  <a:lnTo>
                    <a:pt x="73157" y="0"/>
                  </a:lnTo>
                  <a:lnTo>
                    <a:pt x="44681" y="5749"/>
                  </a:lnTo>
                  <a:lnTo>
                    <a:pt x="21427" y="21427"/>
                  </a:lnTo>
                  <a:lnTo>
                    <a:pt x="5749" y="44680"/>
                  </a:lnTo>
                  <a:lnTo>
                    <a:pt x="0" y="73157"/>
                  </a:lnTo>
                  <a:lnTo>
                    <a:pt x="0" y="978402"/>
                  </a:lnTo>
                  <a:lnTo>
                    <a:pt x="5749" y="1006879"/>
                  </a:lnTo>
                  <a:lnTo>
                    <a:pt x="21427" y="1030132"/>
                  </a:lnTo>
                  <a:lnTo>
                    <a:pt x="44681" y="1045810"/>
                  </a:lnTo>
                  <a:lnTo>
                    <a:pt x="73157" y="1051559"/>
                  </a:lnTo>
                  <a:lnTo>
                    <a:pt x="4041642" y="1051559"/>
                  </a:lnTo>
                  <a:lnTo>
                    <a:pt x="4070119" y="1045810"/>
                  </a:lnTo>
                  <a:lnTo>
                    <a:pt x="4093372" y="1030132"/>
                  </a:lnTo>
                  <a:lnTo>
                    <a:pt x="4109050" y="1006879"/>
                  </a:lnTo>
                  <a:lnTo>
                    <a:pt x="4114800" y="978402"/>
                  </a:lnTo>
                  <a:lnTo>
                    <a:pt x="4114800" y="73157"/>
                  </a:lnTo>
                  <a:lnTo>
                    <a:pt x="4109050" y="44680"/>
                  </a:lnTo>
                  <a:lnTo>
                    <a:pt x="4093372" y="21427"/>
                  </a:lnTo>
                  <a:lnTo>
                    <a:pt x="4070119" y="5749"/>
                  </a:lnTo>
                  <a:lnTo>
                    <a:pt x="4041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35940" y="1246475"/>
            <a:ext cx="2514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C17817"/>
                </a:solidFill>
                <a:latin typeface="Arial"/>
                <a:cs typeface="Arial"/>
              </a:rPr>
              <a:t>01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6019" y="1124436"/>
            <a:ext cx="2954655" cy="91122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Clear</a:t>
            </a:r>
            <a:r>
              <a:rPr dirty="0" sz="14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Pain</a:t>
            </a:r>
            <a:r>
              <a:rPr dirty="0" sz="1400" spc="-15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2C1810"/>
                </a:solidFill>
                <a:latin typeface="Arial"/>
                <a:cs typeface="Arial"/>
              </a:rPr>
              <a:t>Point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56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young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professionals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desperately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need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reliable,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affordable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third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space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—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current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options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fall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short.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95099" y="1009740"/>
            <a:ext cx="4216400" cy="1153160"/>
            <a:chOff x="4695099" y="1009740"/>
            <a:chExt cx="4216400" cy="115316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1009740"/>
              <a:ext cx="4216400" cy="115316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54880" y="1051560"/>
              <a:ext cx="4114800" cy="1051560"/>
            </a:xfrm>
            <a:custGeom>
              <a:avLst/>
              <a:gdLst/>
              <a:ahLst/>
              <a:cxnLst/>
              <a:rect l="l" t="t" r="r" b="b"/>
              <a:pathLst>
                <a:path w="4114800" h="1051560">
                  <a:moveTo>
                    <a:pt x="4041642" y="0"/>
                  </a:moveTo>
                  <a:lnTo>
                    <a:pt x="73157" y="0"/>
                  </a:lnTo>
                  <a:lnTo>
                    <a:pt x="44680" y="5749"/>
                  </a:lnTo>
                  <a:lnTo>
                    <a:pt x="21427" y="21427"/>
                  </a:lnTo>
                  <a:lnTo>
                    <a:pt x="5749" y="44680"/>
                  </a:lnTo>
                  <a:lnTo>
                    <a:pt x="0" y="73157"/>
                  </a:lnTo>
                  <a:lnTo>
                    <a:pt x="0" y="978402"/>
                  </a:lnTo>
                  <a:lnTo>
                    <a:pt x="5749" y="1006879"/>
                  </a:lnTo>
                  <a:lnTo>
                    <a:pt x="21427" y="1030132"/>
                  </a:lnTo>
                  <a:lnTo>
                    <a:pt x="44680" y="1045810"/>
                  </a:lnTo>
                  <a:lnTo>
                    <a:pt x="73157" y="1051559"/>
                  </a:lnTo>
                  <a:lnTo>
                    <a:pt x="4041642" y="1051559"/>
                  </a:lnTo>
                  <a:lnTo>
                    <a:pt x="4070119" y="1045810"/>
                  </a:lnTo>
                  <a:lnTo>
                    <a:pt x="4093372" y="1030132"/>
                  </a:lnTo>
                  <a:lnTo>
                    <a:pt x="4109050" y="1006879"/>
                  </a:lnTo>
                  <a:lnTo>
                    <a:pt x="4114800" y="978402"/>
                  </a:lnTo>
                  <a:lnTo>
                    <a:pt x="4114800" y="73157"/>
                  </a:lnTo>
                  <a:lnTo>
                    <a:pt x="4109050" y="44680"/>
                  </a:lnTo>
                  <a:lnTo>
                    <a:pt x="4093372" y="21427"/>
                  </a:lnTo>
                  <a:lnTo>
                    <a:pt x="4070119" y="5749"/>
                  </a:lnTo>
                  <a:lnTo>
                    <a:pt x="4041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925059" y="1246475"/>
            <a:ext cx="2514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C17817"/>
                </a:solidFill>
                <a:latin typeface="Arial"/>
                <a:cs typeface="Arial"/>
              </a:rPr>
              <a:t>02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5140" y="1124436"/>
            <a:ext cx="3013075" cy="91122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Hybrid</a:t>
            </a:r>
            <a:r>
              <a:rPr dirty="0" sz="1400" spc="-8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Advantage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56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sit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intersection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café,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co-working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—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position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hard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for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pure-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play players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copy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quickly.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05979" y="2198460"/>
            <a:ext cx="4216400" cy="1153160"/>
            <a:chOff x="305979" y="2198460"/>
            <a:chExt cx="4216400" cy="115316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2198460"/>
              <a:ext cx="4216400" cy="11531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5759" y="2240280"/>
              <a:ext cx="4114800" cy="1051560"/>
            </a:xfrm>
            <a:custGeom>
              <a:avLst/>
              <a:gdLst/>
              <a:ahLst/>
              <a:cxnLst/>
              <a:rect l="l" t="t" r="r" b="b"/>
              <a:pathLst>
                <a:path w="4114800" h="1051560">
                  <a:moveTo>
                    <a:pt x="4041642" y="0"/>
                  </a:moveTo>
                  <a:lnTo>
                    <a:pt x="73157" y="0"/>
                  </a:lnTo>
                  <a:lnTo>
                    <a:pt x="44681" y="5749"/>
                  </a:lnTo>
                  <a:lnTo>
                    <a:pt x="21427" y="21427"/>
                  </a:lnTo>
                  <a:lnTo>
                    <a:pt x="5749" y="44680"/>
                  </a:lnTo>
                  <a:lnTo>
                    <a:pt x="0" y="73157"/>
                  </a:lnTo>
                  <a:lnTo>
                    <a:pt x="0" y="978402"/>
                  </a:lnTo>
                  <a:lnTo>
                    <a:pt x="5749" y="1006879"/>
                  </a:lnTo>
                  <a:lnTo>
                    <a:pt x="21427" y="1030132"/>
                  </a:lnTo>
                  <a:lnTo>
                    <a:pt x="44681" y="1045810"/>
                  </a:lnTo>
                  <a:lnTo>
                    <a:pt x="73157" y="1051559"/>
                  </a:lnTo>
                  <a:lnTo>
                    <a:pt x="4041642" y="1051559"/>
                  </a:lnTo>
                  <a:lnTo>
                    <a:pt x="4070119" y="1045810"/>
                  </a:lnTo>
                  <a:lnTo>
                    <a:pt x="4093372" y="1030132"/>
                  </a:lnTo>
                  <a:lnTo>
                    <a:pt x="4109050" y="1006879"/>
                  </a:lnTo>
                  <a:lnTo>
                    <a:pt x="4114800" y="978402"/>
                  </a:lnTo>
                  <a:lnTo>
                    <a:pt x="4114800" y="73157"/>
                  </a:lnTo>
                  <a:lnTo>
                    <a:pt x="4109050" y="44680"/>
                  </a:lnTo>
                  <a:lnTo>
                    <a:pt x="4093372" y="21427"/>
                  </a:lnTo>
                  <a:lnTo>
                    <a:pt x="4070119" y="5749"/>
                  </a:lnTo>
                  <a:lnTo>
                    <a:pt x="4041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35940" y="2435195"/>
            <a:ext cx="2514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C17817"/>
                </a:solidFill>
                <a:latin typeface="Arial"/>
                <a:cs typeface="Arial"/>
              </a:rPr>
              <a:t>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019" y="2313156"/>
            <a:ext cx="2939415" cy="91122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Membership</a:t>
            </a:r>
            <a:r>
              <a:rPr dirty="0" sz="14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Flywheel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56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Recurring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revenue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+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priority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access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6B5B4F"/>
                </a:solidFill>
                <a:latin typeface="Arial"/>
                <a:cs typeface="Arial"/>
              </a:rPr>
              <a:t>+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community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creates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retention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that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traditional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cafés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cannot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match.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95099" y="2198460"/>
            <a:ext cx="4216400" cy="1153160"/>
            <a:chOff x="4695099" y="2198460"/>
            <a:chExt cx="4216400" cy="115316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2198460"/>
              <a:ext cx="4216400" cy="11531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54880" y="2240280"/>
              <a:ext cx="4114800" cy="1051560"/>
            </a:xfrm>
            <a:custGeom>
              <a:avLst/>
              <a:gdLst/>
              <a:ahLst/>
              <a:cxnLst/>
              <a:rect l="l" t="t" r="r" b="b"/>
              <a:pathLst>
                <a:path w="4114800" h="1051560">
                  <a:moveTo>
                    <a:pt x="4041642" y="0"/>
                  </a:moveTo>
                  <a:lnTo>
                    <a:pt x="73157" y="0"/>
                  </a:lnTo>
                  <a:lnTo>
                    <a:pt x="44680" y="5749"/>
                  </a:lnTo>
                  <a:lnTo>
                    <a:pt x="21427" y="21427"/>
                  </a:lnTo>
                  <a:lnTo>
                    <a:pt x="5749" y="44680"/>
                  </a:lnTo>
                  <a:lnTo>
                    <a:pt x="0" y="73157"/>
                  </a:lnTo>
                  <a:lnTo>
                    <a:pt x="0" y="978402"/>
                  </a:lnTo>
                  <a:lnTo>
                    <a:pt x="5749" y="1006879"/>
                  </a:lnTo>
                  <a:lnTo>
                    <a:pt x="21427" y="1030132"/>
                  </a:lnTo>
                  <a:lnTo>
                    <a:pt x="44680" y="1045810"/>
                  </a:lnTo>
                  <a:lnTo>
                    <a:pt x="73157" y="1051559"/>
                  </a:lnTo>
                  <a:lnTo>
                    <a:pt x="4041642" y="1051559"/>
                  </a:lnTo>
                  <a:lnTo>
                    <a:pt x="4070119" y="1045810"/>
                  </a:lnTo>
                  <a:lnTo>
                    <a:pt x="4093372" y="1030132"/>
                  </a:lnTo>
                  <a:lnTo>
                    <a:pt x="4109050" y="1006879"/>
                  </a:lnTo>
                  <a:lnTo>
                    <a:pt x="4114800" y="978402"/>
                  </a:lnTo>
                  <a:lnTo>
                    <a:pt x="4114800" y="73157"/>
                  </a:lnTo>
                  <a:lnTo>
                    <a:pt x="4109050" y="44680"/>
                  </a:lnTo>
                  <a:lnTo>
                    <a:pt x="4093372" y="21427"/>
                  </a:lnTo>
                  <a:lnTo>
                    <a:pt x="4070119" y="5749"/>
                  </a:lnTo>
                  <a:lnTo>
                    <a:pt x="4041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925059" y="2435195"/>
            <a:ext cx="2514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C17817"/>
                </a:solidFill>
                <a:latin typeface="Arial"/>
                <a:cs typeface="Arial"/>
              </a:rPr>
              <a:t>04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65140" y="2313156"/>
            <a:ext cx="3013075" cy="91122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Campus-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First</a:t>
            </a:r>
            <a:r>
              <a:rPr dirty="0" sz="1400" spc="2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Strategy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56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Starting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next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universities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gives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density, word-of-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mouth</a:t>
            </a:r>
            <a:r>
              <a:rPr dirty="0" sz="1200" spc="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and</a:t>
            </a:r>
            <a:r>
              <a:rPr dirty="0" sz="1200" spc="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clear</a:t>
            </a:r>
            <a:r>
              <a:rPr dirty="0" sz="1200" spc="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expansion playbook.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05979" y="3387180"/>
            <a:ext cx="4216400" cy="1153160"/>
            <a:chOff x="305979" y="3387180"/>
            <a:chExt cx="4216400" cy="1153160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79" y="3387180"/>
              <a:ext cx="4216400" cy="115316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65759" y="3429000"/>
              <a:ext cx="4114800" cy="1051560"/>
            </a:xfrm>
            <a:custGeom>
              <a:avLst/>
              <a:gdLst/>
              <a:ahLst/>
              <a:cxnLst/>
              <a:rect l="l" t="t" r="r" b="b"/>
              <a:pathLst>
                <a:path w="4114800" h="1051560">
                  <a:moveTo>
                    <a:pt x="4041642" y="0"/>
                  </a:moveTo>
                  <a:lnTo>
                    <a:pt x="73157" y="0"/>
                  </a:lnTo>
                  <a:lnTo>
                    <a:pt x="44681" y="5749"/>
                  </a:lnTo>
                  <a:lnTo>
                    <a:pt x="21427" y="21427"/>
                  </a:lnTo>
                  <a:lnTo>
                    <a:pt x="5749" y="44680"/>
                  </a:lnTo>
                  <a:lnTo>
                    <a:pt x="0" y="73157"/>
                  </a:lnTo>
                  <a:lnTo>
                    <a:pt x="0" y="978403"/>
                  </a:lnTo>
                  <a:lnTo>
                    <a:pt x="5749" y="1006879"/>
                  </a:lnTo>
                  <a:lnTo>
                    <a:pt x="21427" y="1030132"/>
                  </a:lnTo>
                  <a:lnTo>
                    <a:pt x="44681" y="1045810"/>
                  </a:lnTo>
                  <a:lnTo>
                    <a:pt x="73157" y="1051560"/>
                  </a:lnTo>
                  <a:lnTo>
                    <a:pt x="4041642" y="1051560"/>
                  </a:lnTo>
                  <a:lnTo>
                    <a:pt x="4070119" y="1045810"/>
                  </a:lnTo>
                  <a:lnTo>
                    <a:pt x="4093372" y="1030132"/>
                  </a:lnTo>
                  <a:lnTo>
                    <a:pt x="4109050" y="1006879"/>
                  </a:lnTo>
                  <a:lnTo>
                    <a:pt x="4114800" y="978403"/>
                  </a:lnTo>
                  <a:lnTo>
                    <a:pt x="4114800" y="73157"/>
                  </a:lnTo>
                  <a:lnTo>
                    <a:pt x="4109050" y="44680"/>
                  </a:lnTo>
                  <a:lnTo>
                    <a:pt x="4093372" y="21427"/>
                  </a:lnTo>
                  <a:lnTo>
                    <a:pt x="4070119" y="5749"/>
                  </a:lnTo>
                  <a:lnTo>
                    <a:pt x="4041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35940" y="3623916"/>
            <a:ext cx="2514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C17817"/>
                </a:solidFill>
                <a:latin typeface="Arial"/>
                <a:cs typeface="Arial"/>
              </a:rPr>
              <a:t>05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6019" y="3573833"/>
            <a:ext cx="3083560" cy="750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Tech</a:t>
            </a:r>
            <a:r>
              <a:rPr dirty="0" sz="1400" spc="-4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as</a:t>
            </a:r>
            <a:r>
              <a:rPr dirty="0" sz="1400" spc="-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Enabler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6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App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reduces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friction,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increases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utilization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6B5B4F"/>
                </a:solidFill>
                <a:latin typeface="Arial"/>
                <a:cs typeface="Arial"/>
              </a:rPr>
              <a:t>and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gives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us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data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to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improve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every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day.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695099" y="3387180"/>
            <a:ext cx="4216400" cy="1153160"/>
            <a:chOff x="4695099" y="3387180"/>
            <a:chExt cx="4216400" cy="115316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5099" y="3387180"/>
              <a:ext cx="4216400" cy="115316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754880" y="3429000"/>
              <a:ext cx="4114800" cy="1051560"/>
            </a:xfrm>
            <a:custGeom>
              <a:avLst/>
              <a:gdLst/>
              <a:ahLst/>
              <a:cxnLst/>
              <a:rect l="l" t="t" r="r" b="b"/>
              <a:pathLst>
                <a:path w="4114800" h="1051560">
                  <a:moveTo>
                    <a:pt x="4041642" y="0"/>
                  </a:moveTo>
                  <a:lnTo>
                    <a:pt x="73157" y="0"/>
                  </a:lnTo>
                  <a:lnTo>
                    <a:pt x="44680" y="5749"/>
                  </a:lnTo>
                  <a:lnTo>
                    <a:pt x="21427" y="21427"/>
                  </a:lnTo>
                  <a:lnTo>
                    <a:pt x="5749" y="44680"/>
                  </a:lnTo>
                  <a:lnTo>
                    <a:pt x="0" y="73157"/>
                  </a:lnTo>
                  <a:lnTo>
                    <a:pt x="0" y="978403"/>
                  </a:lnTo>
                  <a:lnTo>
                    <a:pt x="5749" y="1006879"/>
                  </a:lnTo>
                  <a:lnTo>
                    <a:pt x="21427" y="1030132"/>
                  </a:lnTo>
                  <a:lnTo>
                    <a:pt x="44680" y="1045810"/>
                  </a:lnTo>
                  <a:lnTo>
                    <a:pt x="73157" y="1051560"/>
                  </a:lnTo>
                  <a:lnTo>
                    <a:pt x="4041642" y="1051560"/>
                  </a:lnTo>
                  <a:lnTo>
                    <a:pt x="4070119" y="1045810"/>
                  </a:lnTo>
                  <a:lnTo>
                    <a:pt x="4093372" y="1030132"/>
                  </a:lnTo>
                  <a:lnTo>
                    <a:pt x="4109050" y="1006879"/>
                  </a:lnTo>
                  <a:lnTo>
                    <a:pt x="4114800" y="978403"/>
                  </a:lnTo>
                  <a:lnTo>
                    <a:pt x="4114800" y="73157"/>
                  </a:lnTo>
                  <a:lnTo>
                    <a:pt x="4109050" y="44680"/>
                  </a:lnTo>
                  <a:lnTo>
                    <a:pt x="4093372" y="21427"/>
                  </a:lnTo>
                  <a:lnTo>
                    <a:pt x="4070119" y="5749"/>
                  </a:lnTo>
                  <a:lnTo>
                    <a:pt x="4041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4925059" y="3623916"/>
            <a:ext cx="25146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25" b="1">
                <a:solidFill>
                  <a:srgbClr val="C17817"/>
                </a:solidFill>
                <a:latin typeface="Arial"/>
                <a:cs typeface="Arial"/>
              </a:rPr>
              <a:t>06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4" name="object 34"/>
          <p:cNvSpPr txBox="1"/>
          <p:nvPr/>
        </p:nvSpPr>
        <p:spPr>
          <a:xfrm>
            <a:off x="5565140" y="3573833"/>
            <a:ext cx="3126105" cy="7505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2C1810"/>
                </a:solidFill>
                <a:latin typeface="Arial"/>
                <a:cs typeface="Arial"/>
              </a:rPr>
              <a:t>Founder–</a:t>
            </a:r>
            <a:r>
              <a:rPr dirty="0" sz="1400" b="1">
                <a:solidFill>
                  <a:srgbClr val="2C1810"/>
                </a:solidFill>
                <a:latin typeface="Arial"/>
                <a:cs typeface="Arial"/>
              </a:rPr>
              <a:t>Market</a:t>
            </a:r>
            <a:r>
              <a:rPr dirty="0" sz="1400" spc="30" b="1">
                <a:solidFill>
                  <a:srgbClr val="2C1810"/>
                </a:solidFill>
                <a:latin typeface="Arial"/>
                <a:cs typeface="Arial"/>
              </a:rPr>
              <a:t> </a:t>
            </a:r>
            <a:r>
              <a:rPr dirty="0" sz="1400" spc="-25" b="1">
                <a:solidFill>
                  <a:srgbClr val="2C1810"/>
                </a:solidFill>
                <a:latin typeface="Arial"/>
                <a:cs typeface="Arial"/>
              </a:rPr>
              <a:t>Fit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400"/>
              </a:lnSpc>
              <a:spcBef>
                <a:spcPts val="1265"/>
              </a:spcBef>
            </a:pP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Built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by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a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student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who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lives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problem</a:t>
            </a:r>
            <a:r>
              <a:rPr dirty="0" sz="1200" spc="-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every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day,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with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the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support</a:t>
            </a:r>
            <a:r>
              <a:rPr dirty="0" sz="1200" spc="-20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of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SSU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6B5B4F"/>
                </a:solidFill>
                <a:latin typeface="Arial"/>
                <a:cs typeface="Arial"/>
              </a:rPr>
              <a:t>&amp;</a:t>
            </a:r>
            <a:r>
              <a:rPr dirty="0" sz="1200" spc="-15">
                <a:solidFill>
                  <a:srgbClr val="6B5B4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6B5B4F"/>
                </a:solidFill>
                <a:latin typeface="Arial"/>
                <a:cs typeface="Arial"/>
              </a:rPr>
              <a:t>Moonpreneur.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C181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51665" y="762053"/>
            <a:ext cx="204088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C17817"/>
                </a:solidFill>
                <a:latin typeface="Arial"/>
                <a:cs typeface="Arial"/>
              </a:rPr>
              <a:t>SSU</a:t>
            </a: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C17817"/>
                </a:solidFill>
                <a:latin typeface="Arial"/>
                <a:cs typeface="Arial"/>
              </a:rPr>
              <a:t>&amp;</a:t>
            </a:r>
            <a:r>
              <a:rPr dirty="0" sz="1400" spc="-25" b="1">
                <a:solidFill>
                  <a:srgbClr val="C17817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C17817"/>
                </a:solidFill>
                <a:latin typeface="Arial"/>
                <a:cs typeface="Arial"/>
              </a:rPr>
              <a:t>MOONPRENEUR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071223" y="1241958"/>
            <a:ext cx="3002915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>
                <a:solidFill>
                  <a:srgbClr val="FFFFFF"/>
                </a:solidFill>
              </a:rPr>
              <a:t>Thank </a:t>
            </a:r>
            <a:r>
              <a:rPr dirty="0" sz="4200" spc="-25">
                <a:solidFill>
                  <a:srgbClr val="FFFFFF"/>
                </a:solidFill>
              </a:rPr>
              <a:t>You</a:t>
            </a:r>
            <a:endParaRPr sz="4200"/>
          </a:p>
        </p:txBody>
      </p:sp>
      <p:sp>
        <p:nvSpPr>
          <p:cNvPr id="5" name="object 5"/>
          <p:cNvSpPr/>
          <p:nvPr/>
        </p:nvSpPr>
        <p:spPr>
          <a:xfrm>
            <a:off x="3200400" y="2560320"/>
            <a:ext cx="2743200" cy="45720"/>
          </a:xfrm>
          <a:custGeom>
            <a:avLst/>
            <a:gdLst/>
            <a:ahLst/>
            <a:cxnLst/>
            <a:rect l="l" t="t" r="r" b="b"/>
            <a:pathLst>
              <a:path w="2743200" h="45719">
                <a:moveTo>
                  <a:pt x="2743200" y="0"/>
                </a:moveTo>
                <a:lnTo>
                  <a:pt x="0" y="0"/>
                </a:lnTo>
                <a:lnTo>
                  <a:pt x="0" y="45719"/>
                </a:lnTo>
                <a:lnTo>
                  <a:pt x="2743200" y="45719"/>
                </a:lnTo>
                <a:lnTo>
                  <a:pt x="2743200" y="0"/>
                </a:lnTo>
                <a:close/>
              </a:path>
            </a:pathLst>
          </a:custGeom>
          <a:solidFill>
            <a:srgbClr val="C178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Let’s</a:t>
            </a:r>
            <a:r>
              <a:rPr dirty="0" spc="-25"/>
              <a:t> </a:t>
            </a:r>
            <a:r>
              <a:rPr dirty="0"/>
              <a:t>build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20"/>
              <a:t> </a:t>
            </a:r>
            <a:r>
              <a:rPr dirty="0"/>
              <a:t>third</a:t>
            </a:r>
            <a:r>
              <a:rPr dirty="0" spc="-15"/>
              <a:t> </a:t>
            </a:r>
            <a:r>
              <a:rPr dirty="0"/>
              <a:t>space</a:t>
            </a:r>
            <a:r>
              <a:rPr dirty="0" spc="-20"/>
              <a:t> </a:t>
            </a:r>
            <a:r>
              <a:rPr dirty="0"/>
              <a:t>that</a:t>
            </a:r>
            <a:r>
              <a:rPr dirty="0" spc="-25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/>
              <a:t>next</a:t>
            </a:r>
            <a:r>
              <a:rPr dirty="0" spc="-25"/>
              <a:t> </a:t>
            </a:r>
            <a:r>
              <a:rPr dirty="0"/>
              <a:t>generation</a:t>
            </a:r>
            <a:r>
              <a:rPr dirty="0" spc="-20"/>
              <a:t> </a:t>
            </a:r>
            <a:r>
              <a:rPr dirty="0" spc="-10"/>
              <a:t>deserves.</a:t>
            </a:r>
          </a:p>
          <a:p>
            <a:pPr>
              <a:lnSpc>
                <a:spcPct val="100000"/>
              </a:lnSpc>
            </a:pPr>
          </a:p>
          <a:p>
            <a:pPr>
              <a:lnSpc>
                <a:spcPct val="100000"/>
              </a:lnSpc>
              <a:spcBef>
                <a:spcPts val="1265"/>
              </a:spcBef>
            </a:p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400" spc="-10" b="1" i="0">
                <a:solidFill>
                  <a:srgbClr val="C17817"/>
                </a:solidFill>
                <a:latin typeface="Georgia"/>
                <a:cs typeface="Georgia"/>
              </a:rPr>
              <a:t>BrewNest</a:t>
            </a:r>
            <a:endParaRPr sz="24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475"/>
              </a:spcBef>
            </a:pPr>
            <a:r>
              <a:rPr dirty="0" sz="1400" i="0">
                <a:solidFill>
                  <a:srgbClr val="FFFFFF"/>
                </a:solidFill>
                <a:latin typeface="Arial"/>
                <a:cs typeface="Arial"/>
              </a:rPr>
              <a:t>Fuel</a:t>
            </a:r>
            <a:r>
              <a:rPr dirty="0" sz="1400" spc="-10" i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FFFFFF"/>
                </a:solidFill>
                <a:latin typeface="Arial"/>
                <a:cs typeface="Arial"/>
              </a:rPr>
              <a:t>Focus.</a:t>
            </a:r>
            <a:r>
              <a:rPr dirty="0" sz="1400" spc="-15" i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FFFFFF"/>
                </a:solidFill>
                <a:latin typeface="Arial"/>
                <a:cs typeface="Arial"/>
              </a:rPr>
              <a:t>Build</a:t>
            </a:r>
            <a:r>
              <a:rPr dirty="0" sz="1400" spc="-10" i="0">
                <a:solidFill>
                  <a:srgbClr val="FFFFFF"/>
                </a:solidFill>
                <a:latin typeface="Arial"/>
                <a:cs typeface="Arial"/>
              </a:rPr>
              <a:t> Community.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00">
              <a:latin typeface="Arial"/>
              <a:cs typeface="Arial"/>
            </a:endParaRPr>
          </a:p>
          <a:p>
            <a:pPr algn="ctr">
              <a:lnSpc>
                <a:spcPts val="1639"/>
              </a:lnSpc>
            </a:pP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Founder:</a:t>
            </a:r>
            <a:r>
              <a:rPr dirty="0" sz="1400" spc="-30" i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Swarnamayee</a:t>
            </a:r>
            <a:r>
              <a:rPr dirty="0" sz="1400" spc="-20" i="0">
                <a:solidFill>
                  <a:srgbClr val="AAAAAA"/>
                </a:solidFill>
                <a:latin typeface="Arial"/>
                <a:cs typeface="Arial"/>
              </a:rPr>
              <a:t> Nayak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39"/>
              </a:lnSpc>
            </a:pP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Sri</a:t>
            </a:r>
            <a:r>
              <a:rPr dirty="0" sz="1400" spc="-15" i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Sri</a:t>
            </a:r>
            <a:r>
              <a:rPr dirty="0" sz="1400" spc="-15" i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University</a:t>
            </a:r>
            <a:r>
              <a:rPr dirty="0" sz="1400" spc="355" i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|</a:t>
            </a:r>
            <a:r>
              <a:rPr dirty="0" sz="1400" spc="360" i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z="1400" i="0">
                <a:solidFill>
                  <a:srgbClr val="AAAAAA"/>
                </a:solidFill>
                <a:latin typeface="Arial"/>
                <a:cs typeface="Arial"/>
              </a:rPr>
              <a:t>Moonpreneur</a:t>
            </a:r>
            <a:r>
              <a:rPr dirty="0" sz="1400" spc="-15" i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z="1400" spc="-10" i="0">
                <a:solidFill>
                  <a:srgbClr val="AAAAAA"/>
                </a:solidFill>
                <a:latin typeface="Arial"/>
                <a:cs typeface="Arial"/>
              </a:rPr>
              <a:t>Program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BrewNest_SSU_Moonpreneur</dc:title>
  <dcterms:created xsi:type="dcterms:W3CDTF">2026-09-02T09:54:21Z</dcterms:created>
  <dcterms:modified xsi:type="dcterms:W3CDTF">2026-09-02T09:54:21Z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2026-08-02T00:00:00Z</vt:filetime>
  </property>
  <property fmtid="{D5CDD505-2E9C-101B-9397-08002B2CF9AE}" pid="3" name="Creator">
    <vt:lpwstr>Keynote</vt:lpwstr>
  </property>
  <property fmtid="{D5CDD505-2E9C-101B-9397-08002B2CF9AE}" pid="4" name="LastSaved">
    <vt:filetime>2026-09-02T00:00:00Z</vt:filetime>
  </property>
  <property fmtid="{D5CDD505-2E9C-101B-9397-08002B2CF9AE}" pid="5" name="Producer">
    <vt:lpwstr>macOS Version 26.5 (Build 25F71) Quartz PDFContext</vt:lpwstr>
  </property>
</Properties>
</file>