
<file path=[Content_Types].xml><?xml version="1.0" encoding="utf-8"?>
<Types xmlns="http://schemas.openxmlformats.org/package/2006/content-types">
  <Default ContentType="application/vnd.openxmlformats-officedocument.spreadsheetml.sheet" Extension="xlsx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2.xml"/>
  <Override ContentType="application/vnd.openxmlformats-officedocument.drawingml.chart+xml" PartName="/ppt/charts/chart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</p:sldIdLst>
  <p:sldSz cy="6858000" cx="12192000"/>
  <p:notesSz cx="6858000" cy="12192000"/>
  <p:defaultTextStyle>
    <a:defPPr lvl="0"/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221F3D"/>
                </a:solidFill>
                <a:latin typeface="Arial"/>
              </a:defRPr>
            </a:pPr>
            <a:r>
              <a:rPr sz="1300" b="0" i="0" u="none" strike="noStrike">
                <a:solidFill>
                  <a:srgbClr val="221F3D"/>
                </a:solidFill>
                <a:latin typeface="Arial"/>
              </a:rPr>
              <a:t>Global Market Growth ($B)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Global AI Career-Tech Market ($B)</c:v>
                </c:pt>
              </c:strCache>
            </c:strRef>
          </c:tx>
          <c:spPr>
            <a:solidFill>
              <a:srgbClr val="2E2A6E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221F3D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2024</c:v>
                </c:pt>
                <c:pt idx="1">
                  <c:v>2026</c:v>
                </c:pt>
                <c:pt idx="2">
                  <c:v>2028</c:v>
                </c:pt>
                <c:pt idx="3">
                  <c:v>2030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</c:v>
                </c:pt>
                <c:pt idx="1">
                  <c:v>38</c:v>
                </c:pt>
                <c:pt idx="2">
                  <c:v>48</c:v>
                </c:pt>
                <c:pt idx="3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4D-4FEC-A2D6-BBF76F58784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6885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5E2F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6885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221F3D"/>
                </a:solidFill>
                <a:latin typeface="Arial"/>
              </a:defRPr>
            </a:pPr>
            <a:r>
              <a:rPr sz="1300" b="0" i="0" u="none" strike="noStrike">
                <a:solidFill>
                  <a:srgbClr val="221F3D"/>
                </a:solidFill>
                <a:latin typeface="Arial"/>
              </a:rPr>
              <a:t>SAM Composition (%)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SAM Mix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E2A6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49AD-40D9-A4FE-863CD641468E}"/>
              </c:ext>
            </c:extLst>
          </c:dPt>
          <c:dPt>
            <c:idx val="1"/>
            <c:bubble3D val="0"/>
            <c:spPr>
              <a:solidFill>
                <a:srgbClr val="00C9A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49AD-40D9-A4FE-863CD641468E}"/>
              </c:ext>
            </c:extLst>
          </c:dPt>
          <c:dPt>
            <c:idx val="2"/>
            <c:bubble3D val="0"/>
            <c:spPr>
              <a:solidFill>
                <a:srgbClr val="E1DEFC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49AD-40D9-A4FE-863CD641468E}"/>
              </c:ext>
            </c:extLst>
          </c:dPt>
          <c:dLbls>
            <c:dLbl>
              <c:idx val="0"/>
              <c:numFmt formatCode="0&quot;%&quot;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9AD-40D9-A4FE-863CD641468E}"/>
                </c:ext>
              </c:extLst>
            </c:dLbl>
            <c:dLbl>
              <c:idx val="1"/>
              <c:numFmt formatCode="0&quot;%&quot;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9AD-40D9-A4FE-863CD641468E}"/>
                </c:ext>
              </c:extLst>
            </c:dLbl>
            <c:dLbl>
              <c:idx val="2"/>
              <c:numFmt formatCode="0&quot;%&quot;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9AD-40D9-A4FE-863CD641468E}"/>
                </c:ext>
              </c:extLst>
            </c:dLbl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India Students</c:v>
                </c:pt>
                <c:pt idx="1">
                  <c:v>India Colleges &amp; Recruiters</c:v>
                </c:pt>
                <c:pt idx="2">
                  <c:v>South Asia Expansion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58</c:v>
                </c:pt>
                <c:pt idx="1">
                  <c:v>24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9AD-40D9-A4FE-863CD64146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6B6885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1399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12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12.pn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E2A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E2A6E"/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-1645920"/>
            <a:ext cx="4754880" cy="4754880"/>
          </a:xfrm>
          <a:prstGeom prst="ellipse">
            <a:avLst/>
          </a:prstGeom>
          <a:solidFill>
            <a:srgbClr val="1D1A4D"/>
          </a:solidFill>
          <a:ln/>
        </p:spPr>
      </p:sp>
      <p:sp>
        <p:nvSpPr>
          <p:cNvPr id="4" name="Shape 2"/>
          <p:cNvSpPr/>
          <p:nvPr/>
        </p:nvSpPr>
        <p:spPr>
          <a:xfrm>
            <a:off x="-1828800" y="4754880"/>
            <a:ext cx="4206240" cy="4206240"/>
          </a:xfrm>
          <a:prstGeom prst="ellipse">
            <a:avLst/>
          </a:prstGeom>
          <a:solidFill>
            <a:srgbClr val="1D1A4D"/>
          </a:solidFill>
          <a:ln/>
        </p:spPr>
      </p:sp>
      <p:sp>
        <p:nvSpPr>
          <p:cNvPr id="5" name="Shape 3"/>
          <p:cNvSpPr/>
          <p:nvPr/>
        </p:nvSpPr>
        <p:spPr>
          <a:xfrm>
            <a:off x="10607040" y="5212080"/>
            <a:ext cx="2377440" cy="2377440"/>
          </a:xfrm>
          <a:prstGeom prst="ellipse">
            <a:avLst/>
          </a:prstGeom>
          <a:solidFill>
            <a:srgbClr val="00C9AE">
              <a:alpha val="15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3657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C9C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899855" y="3657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C9C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548640" y="1417320"/>
            <a:ext cx="4206240" cy="384048"/>
          </a:xfrm>
          <a:prstGeom prst="roundRect">
            <a:avLst>
              <a:gd name="adj" fmla="val 50000"/>
            </a:avLst>
          </a:prstGeom>
          <a:solidFill>
            <a:srgbClr val="3D3878"/>
          </a:solidFill>
          <a:ln/>
        </p:spPr>
      </p:sp>
      <p:sp>
        <p:nvSpPr>
          <p:cNvPr id="9" name="Text 7"/>
          <p:cNvSpPr/>
          <p:nvPr/>
        </p:nvSpPr>
        <p:spPr>
          <a:xfrm>
            <a:off x="548640" y="14173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C9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 PITCH DECK  ·  ELDP PROGRAM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02920" y="2468880"/>
            <a:ext cx="10058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SkillSync AI</a:t>
            </a:r>
            <a:endParaRPr lang="en-US" sz="6000" dirty="0"/>
          </a:p>
        </p:txBody>
      </p:sp>
      <p:sp>
        <p:nvSpPr>
          <p:cNvPr id="11" name="Text 9"/>
          <p:cNvSpPr/>
          <p:nvPr/>
        </p:nvSpPr>
        <p:spPr>
          <a:xfrm>
            <a:off x="548640" y="370332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i="1" dirty="0">
                <a:solidFill>
                  <a:srgbClr val="CFC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Empowering Every Student’s Career with Artificial Intelligence.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709160"/>
            <a:ext cx="566928" cy="566928"/>
          </a:xfrm>
          <a:prstGeom prst="ellipse">
            <a:avLst/>
          </a:prstGeom>
          <a:solidFill>
            <a:srgbClr val="3D3878"/>
          </a:solidFill>
          <a:ln/>
        </p:spPr>
      </p:sp>
      <p:pic>
        <p:nvPicPr>
          <p:cNvPr id="13" name="Image 0" descr="/home/claude/skillsync/icons/gra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99" y="4836719"/>
            <a:ext cx="311810" cy="31181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280160" y="4736592"/>
            <a:ext cx="6400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7E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AI-Powered Career Readiness Platform for Students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548640" y="61722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9E9A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Presented by: UDIT NARAYAN PATI |   Entrepreneurship Leadership Development Program</a:t>
            </a:r>
            <a:endParaRPr lang="en-US" sz="1100" dirty="0"/>
          </a:p>
        </p:txBody>
      </p:sp>
      <p:pic>
        <p:nvPicPr>
          <p:cNvPr id="17" name="Google Shape;76;g2b45de323f1_1_81" title="Sri Sri University.png">
            <a:extLst>
              <a:ext uri="{FF2B5EF4-FFF2-40B4-BE49-F238E27FC236}">
                <a16:creationId xmlns:a16="http://schemas.microsoft.com/office/drawing/2014/main" id="{3867B453-A5AC-F9A1-B67F-7CF4A038EAA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6199" y="327074"/>
            <a:ext cx="1581226" cy="58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2;g2b45de323f1_1_81">
            <a:extLst>
              <a:ext uri="{FF2B5EF4-FFF2-40B4-BE49-F238E27FC236}">
                <a16:creationId xmlns:a16="http://schemas.microsoft.com/office/drawing/2014/main" id="{95786A2C-1A7B-C812-7691-19A0530F11B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9" r="19"/>
          <a:stretch/>
        </p:blipFill>
        <p:spPr>
          <a:xfrm>
            <a:off x="9839908" y="327074"/>
            <a:ext cx="1645880" cy="46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SUMMARY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Bridging the Gap Between Education and Employability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640080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 is an AI-powered career platform that makes every student industry-ready — from resume to recruitment.</a:t>
            </a:r>
            <a:endParaRPr lang="en-US" sz="1450" dirty="0"/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unified platform replaces 5–6 fragmented tools students juggle today: resume builders, ATS checkers, interview prep, job boards and mentorship.</a:t>
            </a:r>
            <a:endParaRPr lang="en-US" sz="1450" dirty="0"/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Serves both students (B2C) and colleges &amp; recruiters (B2B), creating a two-sided, network-effect-driven marketplace.</a:t>
            </a:r>
            <a:endParaRPr lang="en-US" sz="1450" dirty="0"/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45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Positioned to ride India’s National Education Policy 2020 skilling push and a fast-growing digital learning economy.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7360920" y="1600200"/>
            <a:ext cx="4297680" cy="1298448"/>
          </a:xfrm>
          <a:prstGeom prst="roundRect">
            <a:avLst>
              <a:gd name="adj" fmla="val 8451"/>
            </a:avLst>
          </a:prstGeom>
          <a:solidFill>
            <a:srgbClr val="EEEC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635240" y="170992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E2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43M+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7635240" y="2386584"/>
            <a:ext cx="3794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in Indian higher education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7360920" y="3081528"/>
            <a:ext cx="4297680" cy="1298448"/>
          </a:xfrm>
          <a:prstGeom prst="roundRect">
            <a:avLst>
              <a:gd name="adj" fmla="val 8451"/>
            </a:avLst>
          </a:prstGeom>
          <a:solidFill>
            <a:srgbClr val="EEEC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7635240" y="3191256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E2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$38B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7635240" y="3867912"/>
            <a:ext cx="3794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AI career-tech market (TAM)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7360920" y="4562856"/>
            <a:ext cx="4297680" cy="1298448"/>
          </a:xfrm>
          <a:prstGeom prst="roundRect">
            <a:avLst>
              <a:gd name="adj" fmla="val 8451"/>
            </a:avLst>
          </a:prstGeom>
          <a:solidFill>
            <a:srgbClr val="EEEC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7635240" y="4672584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E2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7635240" y="5349240"/>
            <a:ext cx="3794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AI-powered modules in one platform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457200" y="65471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002975" y="654710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/ 27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E2A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C9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STATEMENT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Students Graduate with Degrees, Not with Employability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3611880" cy="4114800"/>
          </a:xfrm>
          <a:prstGeom prst="roundRect">
            <a:avLst>
              <a:gd name="adj" fmla="val 3038"/>
            </a:avLst>
          </a:prstGeom>
          <a:solidFill>
            <a:srgbClr val="1D1A4D"/>
          </a:solidFill>
          <a:ln/>
        </p:spPr>
      </p:sp>
      <p:sp>
        <p:nvSpPr>
          <p:cNvPr id="5" name="Shape 3"/>
          <p:cNvSpPr/>
          <p:nvPr/>
        </p:nvSpPr>
        <p:spPr>
          <a:xfrm>
            <a:off x="868680" y="2194560"/>
            <a:ext cx="822960" cy="822960"/>
          </a:xfrm>
          <a:prstGeom prst="ellipse">
            <a:avLst/>
          </a:prstGeom>
          <a:solidFill>
            <a:srgbClr val="00C9AE"/>
          </a:solidFill>
          <a:ln/>
        </p:spPr>
      </p:sp>
      <p:pic>
        <p:nvPicPr>
          <p:cNvPr id="6" name="Image 0" descr="/home/claude/skillsync/icons/ide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" y="2400300"/>
            <a:ext cx="411480" cy="4114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68680" y="320040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Skill-Industry Mismatch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868680" y="3886200"/>
            <a:ext cx="3017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CFC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Curricula rarely track fast-changing industry skill requirements, leaving graduates underprepared.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434840" y="1828800"/>
            <a:ext cx="3611880" cy="4114800"/>
          </a:xfrm>
          <a:prstGeom prst="roundRect">
            <a:avLst>
              <a:gd name="adj" fmla="val 3038"/>
            </a:avLst>
          </a:prstGeom>
          <a:solidFill>
            <a:srgbClr val="1D1A4D"/>
          </a:solidFill>
          <a:ln/>
        </p:spPr>
      </p:sp>
      <p:sp>
        <p:nvSpPr>
          <p:cNvPr id="10" name="Shape 7"/>
          <p:cNvSpPr/>
          <p:nvPr/>
        </p:nvSpPr>
        <p:spPr>
          <a:xfrm>
            <a:off x="4754880" y="2194560"/>
            <a:ext cx="822960" cy="822960"/>
          </a:xfrm>
          <a:prstGeom prst="ellipse">
            <a:avLst/>
          </a:prstGeom>
          <a:solidFill>
            <a:srgbClr val="00C9AE"/>
          </a:solidFill>
          <a:ln/>
        </p:spPr>
      </p:sp>
      <p:pic>
        <p:nvPicPr>
          <p:cNvPr id="11" name="Image 1" descr="/home/claude/skillsync/icons/resu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620" y="2400300"/>
            <a:ext cx="411480" cy="4114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754880" y="320040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DIY, Guesswork Resumes</a:t>
            </a:r>
            <a:endParaRPr lang="en-US" sz="1650" dirty="0"/>
          </a:p>
        </p:txBody>
      </p:sp>
      <p:sp>
        <p:nvSpPr>
          <p:cNvPr id="13" name="Text 9"/>
          <p:cNvSpPr/>
          <p:nvPr/>
        </p:nvSpPr>
        <p:spPr>
          <a:xfrm>
            <a:off x="4754880" y="3886200"/>
            <a:ext cx="3017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CFC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build resumes and prep for interviews with no data-backed feedback or ATS awareness.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8321040" y="1828800"/>
            <a:ext cx="3611880" cy="4114800"/>
          </a:xfrm>
          <a:prstGeom prst="roundRect">
            <a:avLst>
              <a:gd name="adj" fmla="val 3038"/>
            </a:avLst>
          </a:prstGeom>
          <a:solidFill>
            <a:srgbClr val="1D1A4D"/>
          </a:solidFill>
          <a:ln/>
        </p:spPr>
      </p:sp>
      <p:sp>
        <p:nvSpPr>
          <p:cNvPr id="15" name="Shape 11"/>
          <p:cNvSpPr/>
          <p:nvPr/>
        </p:nvSpPr>
        <p:spPr>
          <a:xfrm>
            <a:off x="8641080" y="2194560"/>
            <a:ext cx="822960" cy="822960"/>
          </a:xfrm>
          <a:prstGeom prst="ellipse">
            <a:avLst/>
          </a:prstGeom>
          <a:solidFill>
            <a:srgbClr val="00C9AE"/>
          </a:solidFill>
          <a:ln/>
        </p:spPr>
      </p:sp>
      <p:pic>
        <p:nvPicPr>
          <p:cNvPr id="16" name="Image 2" descr="/home/claude/skillsync/icons/compas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6820" y="2400300"/>
            <a:ext cx="411480" cy="41148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641080" y="320040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Personalized Direction</a:t>
            </a:r>
            <a:endParaRPr lang="en-US" sz="1650" dirty="0"/>
          </a:p>
        </p:txBody>
      </p:sp>
      <p:sp>
        <p:nvSpPr>
          <p:cNvPr id="18" name="Text 13"/>
          <p:cNvSpPr/>
          <p:nvPr/>
        </p:nvSpPr>
        <p:spPr>
          <a:xfrm>
            <a:off x="8641080" y="3886200"/>
            <a:ext cx="3017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CFC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 guidance is generic, one-time, and disconnected from a student’s real skill gaps.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457200" y="65471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B9B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</a:t>
            </a:r>
            <a:endParaRPr lang="en-US" sz="900" dirty="0"/>
          </a:p>
        </p:txBody>
      </p:sp>
      <p:sp>
        <p:nvSpPr>
          <p:cNvPr id="20" name="Text 15"/>
          <p:cNvSpPr/>
          <p:nvPr/>
        </p:nvSpPr>
        <p:spPr>
          <a:xfrm>
            <a:off x="11002975" y="654710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B9B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/ 27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MARKET CHALLENGES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Today’s Career Tools Fall Short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349240" cy="2084832"/>
          </a:xfrm>
          <a:prstGeom prst="roundRect">
            <a:avLst>
              <a:gd name="adj" fmla="val 5263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002536"/>
            <a:ext cx="658368" cy="658368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6" name="Image 0" descr="/home/claude/skillsync/icons/lay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" y="2167128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45920" y="194767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Fragmented Tools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645920" y="2350008"/>
            <a:ext cx="4023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Resume builders, ATS checkers, interview prep and job boards exist as disconnected point solutions.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172200" y="1691640"/>
            <a:ext cx="5349240" cy="2084832"/>
          </a:xfrm>
          <a:prstGeom prst="roundRect">
            <a:avLst>
              <a:gd name="adj" fmla="val 5263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446520" y="2002536"/>
            <a:ext cx="658368" cy="658368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11" name="Image 1" descr="/home/claude/skillsync/icons/warn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1112" y="2167128"/>
            <a:ext cx="329184" cy="32918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269480" y="194767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One-Size-Fits-All Advice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7269480" y="2350008"/>
            <a:ext cx="4023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Generic career content ignores an individual student’s branch, skill level and goals.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548640" y="4023360"/>
            <a:ext cx="5349240" cy="2084832"/>
          </a:xfrm>
          <a:prstGeom prst="roundRect">
            <a:avLst>
              <a:gd name="adj" fmla="val 5263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22960" y="4334256"/>
            <a:ext cx="658368" cy="658368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16" name="Image 2" descr="/home/claude/skillsync/icons/puzzl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552" y="4498848"/>
            <a:ext cx="329184" cy="32918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45920" y="427939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Feedback Loop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1645920" y="4681728"/>
            <a:ext cx="4023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rarely know why they were rejected or which specific skills to fix next.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6172200" y="4023360"/>
            <a:ext cx="5349240" cy="2084832"/>
          </a:xfrm>
          <a:prstGeom prst="roundRect">
            <a:avLst>
              <a:gd name="adj" fmla="val 5263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446520" y="4334256"/>
            <a:ext cx="658368" cy="658368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21" name="Image 3" descr="/home/claude/skillsync/icons/build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1112" y="4498848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269480" y="427939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 College-Industry Link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7269480" y="4681728"/>
            <a:ext cx="4023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Placement cells lack real-time, data-driven visibility into student readiness at scale.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457200" y="65471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002975" y="654710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/ 27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GAP / OPPORTUNITY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Massive, Underserved Readiness Gap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63093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Millions graduate each year, but employers report a persistent shortfall in job-ready skills across engineering, management and commerce streams.</a:t>
            </a:r>
            <a:endParaRPr lang="en-US" sz="1400" dirty="0"/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platforms serve either job discovery (Naukri, Indeed) or networking (LinkedIn) — none combine AI-driven readiness building with placement outcomes.</a:t>
            </a:r>
            <a:endParaRPr lang="en-US" sz="1400" dirty="0"/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Tier-2 and Tier-3 college students have the least access to structured mentorship and placement support — the largest underserved segment.</a:t>
            </a:r>
            <a:endParaRPr lang="en-US" sz="1400" dirty="0"/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Colleges lack a real-time, data-backed view of student readiness to strengthen placement outcomes and rankings.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086600" y="1645920"/>
            <a:ext cx="4572000" cy="4343400"/>
          </a:xfrm>
          <a:prstGeom prst="roundRect">
            <a:avLst>
              <a:gd name="adj" fmla="val 2526"/>
            </a:avLst>
          </a:prstGeom>
          <a:solidFill>
            <a:srgbClr val="2E2A6E"/>
          </a:solidFill>
          <a:ln/>
        </p:spPr>
      </p:sp>
      <p:sp>
        <p:nvSpPr>
          <p:cNvPr id="6" name="Text 4"/>
          <p:cNvSpPr/>
          <p:nvPr/>
        </p:nvSpPr>
        <p:spPr>
          <a:xfrm>
            <a:off x="7406640" y="187452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0C9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OPPORTUNITY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7406640" y="2331720"/>
            <a:ext cx="457200" cy="457200"/>
          </a:xfrm>
          <a:prstGeom prst="ellipse">
            <a:avLst/>
          </a:prstGeom>
          <a:solidFill>
            <a:srgbClr val="00C9AE"/>
          </a:solidFill>
          <a:ln/>
        </p:spPr>
      </p:sp>
      <p:pic>
        <p:nvPicPr>
          <p:cNvPr id="8" name="Image 0" descr="/home/claude/skillsync/icon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0940" y="2446020"/>
            <a:ext cx="228600" cy="2286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0" y="2313432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a minority of graduates are considered industry-ready by recruiters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7406640" y="3291840"/>
            <a:ext cx="457200" cy="457200"/>
          </a:xfrm>
          <a:prstGeom prst="ellipse">
            <a:avLst/>
          </a:prstGeom>
          <a:solidFill>
            <a:srgbClr val="00C9AE"/>
          </a:solidFill>
          <a:ln/>
        </p:spPr>
      </p:sp>
      <p:pic>
        <p:nvPicPr>
          <p:cNvPr id="11" name="Image 1" descr="/home/claude/skillsync/icon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0940" y="3406140"/>
            <a:ext cx="228600" cy="2286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046720" y="3273552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Career-services spend by colleges is rising every year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7406640" y="4251960"/>
            <a:ext cx="457200" cy="457200"/>
          </a:xfrm>
          <a:prstGeom prst="ellipse">
            <a:avLst/>
          </a:prstGeom>
          <a:solidFill>
            <a:srgbClr val="00C9AE"/>
          </a:solidFill>
          <a:ln/>
        </p:spPr>
      </p:sp>
      <p:pic>
        <p:nvPicPr>
          <p:cNvPr id="14" name="Image 2" descr="/home/claude/skillsync/icon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0940" y="4366260"/>
            <a:ext cx="228600" cy="2286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8046720" y="4233672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Skilling &amp; up-skilling is a National Education Policy 2020 priority</a:t>
            </a:r>
            <a:endParaRPr lang="en-US" sz="1250" dirty="0"/>
          </a:p>
        </p:txBody>
      </p:sp>
      <p:sp>
        <p:nvSpPr>
          <p:cNvPr id="16" name="Text 11"/>
          <p:cNvSpPr/>
          <p:nvPr/>
        </p:nvSpPr>
        <p:spPr>
          <a:xfrm>
            <a:off x="7406640" y="530352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CFC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ready-made, high-growth market waiting for one integrated AI platform.</a:t>
            </a:r>
            <a:endParaRPr lang="en-US" sz="1200" dirty="0"/>
          </a:p>
        </p:txBody>
      </p:sp>
      <p:sp>
        <p:nvSpPr>
          <p:cNvPr id="17" name="Text 12"/>
          <p:cNvSpPr/>
          <p:nvPr/>
        </p:nvSpPr>
        <p:spPr>
          <a:xfrm>
            <a:off x="457200" y="65471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</a:t>
            </a:r>
            <a:endParaRPr lang="en-US" sz="900" dirty="0"/>
          </a:p>
        </p:txBody>
      </p:sp>
      <p:sp>
        <p:nvSpPr>
          <p:cNvPr id="18" name="Text 13"/>
          <p:cNvSpPr/>
          <p:nvPr/>
        </p:nvSpPr>
        <p:spPr>
          <a:xfrm>
            <a:off x="11002975" y="654710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/ 27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SOLUTION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AI Platform, Every Career Milestone Covered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724912" cy="4160520"/>
          </a:xfrm>
          <a:prstGeom prst="roundRect">
            <a:avLst>
              <a:gd name="adj" fmla="val 4027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965960"/>
            <a:ext cx="777240" cy="77724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6" name="Image 0" descr="/home/claude/skillsync/icons/resu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210" y="2152498"/>
            <a:ext cx="404165" cy="40416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04672" y="292608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&amp; Optimize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04672" y="3520440"/>
            <a:ext cx="22402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Resume Builder + ATS Checker craft recruiter-ready resumes in minutes.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3456432" y="1691640"/>
            <a:ext cx="2724912" cy="4160520"/>
          </a:xfrm>
          <a:prstGeom prst="roundRect">
            <a:avLst>
              <a:gd name="adj" fmla="val 4027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712464" y="1965960"/>
            <a:ext cx="777240" cy="77724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11" name="Image 1" descr="/home/claude/skillsync/icons/intervie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9002" y="2152498"/>
            <a:ext cx="404165" cy="40416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712464" y="292608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Practice &amp; Improve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3712464" y="3520440"/>
            <a:ext cx="22402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Mock Interviews with real-time feedback build confidence and communication skills.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364224" y="1691640"/>
            <a:ext cx="2724912" cy="4160520"/>
          </a:xfrm>
          <a:prstGeom prst="roundRect">
            <a:avLst>
              <a:gd name="adj" fmla="val 4027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620256" y="1965960"/>
            <a:ext cx="777240" cy="77724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16" name="Image 2" descr="/home/claude/skillsync/icons/roadma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6794" y="2152498"/>
            <a:ext cx="404165" cy="404165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620256" y="292608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 &amp; Direct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6620256" y="3520440"/>
            <a:ext cx="22402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 Gap Analysis and a Personalized Career Roadmap chart the fastest path forward.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9272016" y="1691640"/>
            <a:ext cx="2724912" cy="4160520"/>
          </a:xfrm>
          <a:prstGeom prst="roundRect">
            <a:avLst>
              <a:gd name="adj" fmla="val 4027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9528048" y="1965960"/>
            <a:ext cx="777240" cy="77724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21" name="Image 3" descr="/home/claude/skillsync/icons/handshak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4586" y="2152498"/>
            <a:ext cx="404165" cy="404165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528048" y="292608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 &amp; Place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9528048" y="3520440"/>
            <a:ext cx="22402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Curated Internship &amp; Job Recommendations connect students to the right opportunities.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457200" y="65471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002975" y="654710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/ 27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E2A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011680" y="-2011680"/>
            <a:ext cx="5486400" cy="5486400"/>
          </a:xfrm>
          <a:prstGeom prst="ellipse">
            <a:avLst/>
          </a:prstGeom>
          <a:solidFill>
            <a:srgbClr val="1D1A4D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C9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 &amp; MISSION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the Career Operating System for Every Student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5349240" cy="3840480"/>
          </a:xfrm>
          <a:prstGeom prst="roundRect">
            <a:avLst>
              <a:gd name="adj" fmla="val 2857"/>
            </a:avLst>
          </a:prstGeom>
          <a:solidFill>
            <a:srgbClr val="1D1A4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331720"/>
            <a:ext cx="777240" cy="777240"/>
          </a:xfrm>
          <a:prstGeom prst="ellipse">
            <a:avLst/>
          </a:prstGeom>
          <a:solidFill>
            <a:srgbClr val="00C9AE"/>
          </a:solidFill>
          <a:ln/>
        </p:spPr>
      </p:sp>
      <p:pic>
        <p:nvPicPr>
          <p:cNvPr id="7" name="Image 0" descr="/home/claude/skillsync/icons/ey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710" y="2526030"/>
            <a:ext cx="388620" cy="3886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874520" y="237744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Vision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914400" y="3246120"/>
            <a:ext cx="46177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D9D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world where every student, regardless of college or background, has an equal, AI-powered opportunity to build a successful career.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6263640" y="1965960"/>
            <a:ext cx="5349240" cy="3840480"/>
          </a:xfrm>
          <a:prstGeom prst="roundRect">
            <a:avLst>
              <a:gd name="adj" fmla="val 2857"/>
            </a:avLst>
          </a:prstGeom>
          <a:solidFill>
            <a:srgbClr val="1D1A4D"/>
          </a:solidFill>
          <a:ln/>
        </p:spPr>
      </p:sp>
      <p:sp>
        <p:nvSpPr>
          <p:cNvPr id="11" name="Shape 8"/>
          <p:cNvSpPr/>
          <p:nvPr/>
        </p:nvSpPr>
        <p:spPr>
          <a:xfrm>
            <a:off x="6629400" y="2331720"/>
            <a:ext cx="777240" cy="777240"/>
          </a:xfrm>
          <a:prstGeom prst="ellipse">
            <a:avLst/>
          </a:prstGeom>
          <a:solidFill>
            <a:srgbClr val="00C9AE"/>
          </a:solidFill>
          <a:ln/>
        </p:spPr>
      </p:sp>
      <p:pic>
        <p:nvPicPr>
          <p:cNvPr id="12" name="Image 1" descr="/home/claude/skillsync/icons/compas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710" y="2526030"/>
            <a:ext cx="388620" cy="3886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589520" y="237744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Mission</a:t>
            </a:r>
            <a:endParaRPr lang="en-US" sz="1900" dirty="0"/>
          </a:p>
        </p:txBody>
      </p:sp>
      <p:sp>
        <p:nvSpPr>
          <p:cNvPr id="14" name="Text 10"/>
          <p:cNvSpPr/>
          <p:nvPr/>
        </p:nvSpPr>
        <p:spPr>
          <a:xfrm>
            <a:off x="6629400" y="3246120"/>
            <a:ext cx="46177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D9D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bridge the gap between academic education and industry requirements using AI — turning every student profile into a job-ready, recruiter-visible career story.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57200" y="65471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B9B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11002975" y="654710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B9B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/ 27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OVERVIEW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Eleven AI Modules. One Career Journey.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615184" cy="1417320"/>
          </a:xfrm>
          <a:prstGeom prst="roundRect">
            <a:avLst>
              <a:gd name="adj" fmla="val 7742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13232" y="1856232"/>
            <a:ext cx="548640" cy="54864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6" name="Image 0" descr="/home/claude/skillsync/icons/resu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" y="1993392"/>
            <a:ext cx="274320" cy="2743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13232" y="2478024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Resume Builder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291840" y="1691640"/>
            <a:ext cx="2615184" cy="1417320"/>
          </a:xfrm>
          <a:prstGeom prst="roundRect">
            <a:avLst>
              <a:gd name="adj" fmla="val 7742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456432" y="1856232"/>
            <a:ext cx="548640" cy="54864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10" name="Image 1" descr="/home/claude/skillsync/icons/atschec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3592" y="1993392"/>
            <a:ext cx="274320" cy="27432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456432" y="2478024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ATS Resume Checker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6035040" y="1691640"/>
            <a:ext cx="2615184" cy="1417320"/>
          </a:xfrm>
          <a:prstGeom prst="roundRect">
            <a:avLst>
              <a:gd name="adj" fmla="val 7742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6199632" y="1856232"/>
            <a:ext cx="548640" cy="54864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14" name="Image 2" descr="/home/claude/skillsync/icons/intervie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6792" y="1993392"/>
            <a:ext cx="274320" cy="27432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199632" y="2478024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Mock Interview</a:t>
            </a:r>
            <a:endParaRPr lang="en-US" sz="1200" dirty="0"/>
          </a:p>
        </p:txBody>
      </p:sp>
      <p:sp>
        <p:nvSpPr>
          <p:cNvPr id="16" name="Shape 11"/>
          <p:cNvSpPr/>
          <p:nvPr/>
        </p:nvSpPr>
        <p:spPr>
          <a:xfrm>
            <a:off x="8778240" y="1691640"/>
            <a:ext cx="2615184" cy="1417320"/>
          </a:xfrm>
          <a:prstGeom prst="roundRect">
            <a:avLst>
              <a:gd name="adj" fmla="val 7742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942832" y="1856232"/>
            <a:ext cx="548640" cy="54864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18" name="Image 3" descr="/home/claude/skillsync/icons/skillgap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9992" y="1993392"/>
            <a:ext cx="274320" cy="27432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942832" y="2478024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 Gap Analysis</a:t>
            </a:r>
            <a:endParaRPr lang="en-US" sz="1200" dirty="0"/>
          </a:p>
        </p:txBody>
      </p:sp>
      <p:sp>
        <p:nvSpPr>
          <p:cNvPr id="20" name="Shape 14"/>
          <p:cNvSpPr/>
          <p:nvPr/>
        </p:nvSpPr>
        <p:spPr>
          <a:xfrm>
            <a:off x="548640" y="3273552"/>
            <a:ext cx="2615184" cy="1417320"/>
          </a:xfrm>
          <a:prstGeom prst="roundRect">
            <a:avLst>
              <a:gd name="adj" fmla="val 7742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713232" y="3438144"/>
            <a:ext cx="548640" cy="54864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22" name="Image 4" descr="/home/claude/skillsync/icons/roadmap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392" y="3575304"/>
            <a:ext cx="274320" cy="27432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713232" y="4059936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 Roadmap</a:t>
            </a:r>
            <a:endParaRPr lang="en-US" sz="1200" dirty="0"/>
          </a:p>
        </p:txBody>
      </p:sp>
      <p:sp>
        <p:nvSpPr>
          <p:cNvPr id="24" name="Shape 17"/>
          <p:cNvSpPr/>
          <p:nvPr/>
        </p:nvSpPr>
        <p:spPr>
          <a:xfrm>
            <a:off x="3291840" y="3273552"/>
            <a:ext cx="2615184" cy="1417320"/>
          </a:xfrm>
          <a:prstGeom prst="roundRect">
            <a:avLst>
              <a:gd name="adj" fmla="val 7742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25" name="Shape 18"/>
          <p:cNvSpPr/>
          <p:nvPr/>
        </p:nvSpPr>
        <p:spPr>
          <a:xfrm>
            <a:off x="3456432" y="3438144"/>
            <a:ext cx="548640" cy="54864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26" name="Image 5" descr="/home/claude/skillsync/icons/internship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93592" y="3575304"/>
            <a:ext cx="274320" cy="274320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3456432" y="4059936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Internship Recommender</a:t>
            </a:r>
            <a:endParaRPr lang="en-US" sz="1200" dirty="0"/>
          </a:p>
        </p:txBody>
      </p:sp>
      <p:sp>
        <p:nvSpPr>
          <p:cNvPr id="28" name="Shape 20"/>
          <p:cNvSpPr/>
          <p:nvPr/>
        </p:nvSpPr>
        <p:spPr>
          <a:xfrm>
            <a:off x="6035040" y="3273552"/>
            <a:ext cx="2615184" cy="1417320"/>
          </a:xfrm>
          <a:prstGeom prst="roundRect">
            <a:avLst>
              <a:gd name="adj" fmla="val 7742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29" name="Shape 21"/>
          <p:cNvSpPr/>
          <p:nvPr/>
        </p:nvSpPr>
        <p:spPr>
          <a:xfrm>
            <a:off x="6199632" y="3438144"/>
            <a:ext cx="548640" cy="54864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30" name="Image 6" descr="/home/claude/skillsync/icons/jo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6792" y="3575304"/>
            <a:ext cx="274320" cy="274320"/>
          </a:xfrm>
          <a:prstGeom prst="rect">
            <a:avLst/>
          </a:prstGeom>
        </p:spPr>
      </p:pic>
      <p:sp>
        <p:nvSpPr>
          <p:cNvPr id="31" name="Text 22"/>
          <p:cNvSpPr/>
          <p:nvPr/>
        </p:nvSpPr>
        <p:spPr>
          <a:xfrm>
            <a:off x="6199632" y="4059936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Recommender</a:t>
            </a:r>
            <a:endParaRPr lang="en-US" sz="1200" dirty="0"/>
          </a:p>
        </p:txBody>
      </p:sp>
      <p:sp>
        <p:nvSpPr>
          <p:cNvPr id="32" name="Shape 23"/>
          <p:cNvSpPr/>
          <p:nvPr/>
        </p:nvSpPr>
        <p:spPr>
          <a:xfrm>
            <a:off x="8778240" y="3273552"/>
            <a:ext cx="2615184" cy="1417320"/>
          </a:xfrm>
          <a:prstGeom prst="roundRect">
            <a:avLst>
              <a:gd name="adj" fmla="val 7742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33" name="Shape 24"/>
          <p:cNvSpPr/>
          <p:nvPr/>
        </p:nvSpPr>
        <p:spPr>
          <a:xfrm>
            <a:off x="8942832" y="3438144"/>
            <a:ext cx="548640" cy="54864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34" name="Image 7" descr="/home/claude/skillsync/icons/mentor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79992" y="3575304"/>
            <a:ext cx="274320" cy="274320"/>
          </a:xfrm>
          <a:prstGeom prst="rect">
            <a:avLst/>
          </a:prstGeom>
        </p:spPr>
      </p:pic>
      <p:sp>
        <p:nvSpPr>
          <p:cNvPr id="35" name="Text 25"/>
          <p:cNvSpPr/>
          <p:nvPr/>
        </p:nvSpPr>
        <p:spPr>
          <a:xfrm>
            <a:off x="8942832" y="4059936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Career Mentor</a:t>
            </a:r>
            <a:endParaRPr lang="en-US" sz="1200" dirty="0"/>
          </a:p>
        </p:txBody>
      </p:sp>
      <p:sp>
        <p:nvSpPr>
          <p:cNvPr id="36" name="Shape 26"/>
          <p:cNvSpPr/>
          <p:nvPr/>
        </p:nvSpPr>
        <p:spPr>
          <a:xfrm>
            <a:off x="548640" y="4855464"/>
            <a:ext cx="2615184" cy="1417320"/>
          </a:xfrm>
          <a:prstGeom prst="roundRect">
            <a:avLst>
              <a:gd name="adj" fmla="val 7742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37" name="Shape 27"/>
          <p:cNvSpPr/>
          <p:nvPr/>
        </p:nvSpPr>
        <p:spPr>
          <a:xfrm>
            <a:off x="713232" y="5020056"/>
            <a:ext cx="548640" cy="54864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38" name="Image 8" descr="/home/claude/skillsync/icons/dashboar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0392" y="5157216"/>
            <a:ext cx="274320" cy="274320"/>
          </a:xfrm>
          <a:prstGeom prst="rect">
            <a:avLst/>
          </a:prstGeom>
        </p:spPr>
      </p:pic>
      <p:sp>
        <p:nvSpPr>
          <p:cNvPr id="39" name="Text 28"/>
          <p:cNvSpPr/>
          <p:nvPr/>
        </p:nvSpPr>
        <p:spPr>
          <a:xfrm>
            <a:off x="713232" y="5641848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 Dashboard</a:t>
            </a:r>
            <a:endParaRPr lang="en-US" sz="1200" dirty="0"/>
          </a:p>
        </p:txBody>
      </p:sp>
      <p:sp>
        <p:nvSpPr>
          <p:cNvPr id="40" name="Shape 29"/>
          <p:cNvSpPr/>
          <p:nvPr/>
        </p:nvSpPr>
        <p:spPr>
          <a:xfrm>
            <a:off x="3291840" y="4855464"/>
            <a:ext cx="2615184" cy="1417320"/>
          </a:xfrm>
          <a:prstGeom prst="roundRect">
            <a:avLst>
              <a:gd name="adj" fmla="val 7742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41" name="Shape 30"/>
          <p:cNvSpPr/>
          <p:nvPr/>
        </p:nvSpPr>
        <p:spPr>
          <a:xfrm>
            <a:off x="3456432" y="5020056"/>
            <a:ext cx="548640" cy="54864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42" name="Image 9" descr="/home/claude/skillsync/icons/recruiter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93592" y="5157216"/>
            <a:ext cx="274320" cy="274320"/>
          </a:xfrm>
          <a:prstGeom prst="rect">
            <a:avLst/>
          </a:prstGeom>
        </p:spPr>
      </p:pic>
      <p:sp>
        <p:nvSpPr>
          <p:cNvPr id="43" name="Text 31"/>
          <p:cNvSpPr/>
          <p:nvPr/>
        </p:nvSpPr>
        <p:spPr>
          <a:xfrm>
            <a:off x="3456432" y="5641848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Recruiter Portal</a:t>
            </a:r>
            <a:endParaRPr lang="en-US" sz="1200" dirty="0"/>
          </a:p>
        </p:txBody>
      </p:sp>
      <p:sp>
        <p:nvSpPr>
          <p:cNvPr id="44" name="Shape 32"/>
          <p:cNvSpPr/>
          <p:nvPr/>
        </p:nvSpPr>
        <p:spPr>
          <a:xfrm>
            <a:off x="6035040" y="4855464"/>
            <a:ext cx="2615184" cy="1417320"/>
          </a:xfrm>
          <a:prstGeom prst="roundRect">
            <a:avLst>
              <a:gd name="adj" fmla="val 7742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45" name="Shape 33"/>
          <p:cNvSpPr/>
          <p:nvPr/>
        </p:nvSpPr>
        <p:spPr>
          <a:xfrm>
            <a:off x="6199632" y="5020056"/>
            <a:ext cx="548640" cy="54864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46" name="Image 10" descr="/home/claude/skillsync/icons/analytics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36792" y="5157216"/>
            <a:ext cx="274320" cy="274320"/>
          </a:xfrm>
          <a:prstGeom prst="rect">
            <a:avLst/>
          </a:prstGeom>
        </p:spPr>
      </p:pic>
      <p:sp>
        <p:nvSpPr>
          <p:cNvPr id="47" name="Text 34"/>
          <p:cNvSpPr/>
          <p:nvPr/>
        </p:nvSpPr>
        <p:spPr>
          <a:xfrm>
            <a:off x="6199632" y="5641848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Placement Analytics</a:t>
            </a:r>
            <a:endParaRPr lang="en-US" sz="1200" dirty="0"/>
          </a:p>
        </p:txBody>
      </p:sp>
      <p:sp>
        <p:nvSpPr>
          <p:cNvPr id="48" name="Shape 35"/>
          <p:cNvSpPr/>
          <p:nvPr/>
        </p:nvSpPr>
        <p:spPr>
          <a:xfrm>
            <a:off x="8778240" y="4855464"/>
            <a:ext cx="2615184" cy="1417320"/>
          </a:xfrm>
          <a:prstGeom prst="roundRect">
            <a:avLst>
              <a:gd name="adj" fmla="val 7742"/>
            </a:avLst>
          </a:prstGeom>
          <a:solidFill>
            <a:srgbClr val="2E2A6E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49" name="Text 36"/>
          <p:cNvSpPr/>
          <p:nvPr/>
        </p:nvSpPr>
        <p:spPr>
          <a:xfrm>
            <a:off x="8942832" y="4992624"/>
            <a:ext cx="228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All-in-One Career Operating System</a:t>
            </a:r>
            <a:endParaRPr lang="en-US" sz="1150" dirty="0"/>
          </a:p>
        </p:txBody>
      </p:sp>
      <p:sp>
        <p:nvSpPr>
          <p:cNvPr id="50" name="Text 37"/>
          <p:cNvSpPr/>
          <p:nvPr/>
        </p:nvSpPr>
        <p:spPr>
          <a:xfrm>
            <a:off x="457200" y="65471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</a:t>
            </a:r>
            <a:endParaRPr lang="en-US" sz="900" dirty="0"/>
          </a:p>
        </p:txBody>
      </p:sp>
      <p:sp>
        <p:nvSpPr>
          <p:cNvPr id="51" name="Text 38"/>
          <p:cNvSpPr/>
          <p:nvPr/>
        </p:nvSpPr>
        <p:spPr>
          <a:xfrm>
            <a:off x="11002975" y="654710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/ 27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INNOVATION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SkillSync AI Fundamentally Different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3611880" cy="3977640"/>
          </a:xfrm>
          <a:prstGeom prst="roundRect">
            <a:avLst>
              <a:gd name="adj" fmla="val 3038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41248" y="2011680"/>
            <a:ext cx="777240" cy="777240"/>
          </a:xfrm>
          <a:prstGeom prst="ellipse">
            <a:avLst/>
          </a:prstGeom>
          <a:solidFill>
            <a:srgbClr val="00A794"/>
          </a:solidFill>
          <a:ln/>
        </p:spPr>
      </p:sp>
      <p:pic>
        <p:nvPicPr>
          <p:cNvPr id="6" name="Image 0" descr="/home/claude/skillsync/icons/brai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558" y="2205990"/>
            <a:ext cx="388620" cy="3886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41248" y="297180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Unified AI Career Engine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841248" y="3794760"/>
            <a:ext cx="301752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AI model tracks resume, interview performance, and skill data to power every recommendation — not siloed tools.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434840" y="1737360"/>
            <a:ext cx="3611880" cy="3977640"/>
          </a:xfrm>
          <a:prstGeom prst="roundRect">
            <a:avLst>
              <a:gd name="adj" fmla="val 3038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727448" y="2011680"/>
            <a:ext cx="777240" cy="777240"/>
          </a:xfrm>
          <a:prstGeom prst="ellipse">
            <a:avLst/>
          </a:prstGeom>
          <a:solidFill>
            <a:srgbClr val="00A794"/>
          </a:solidFill>
          <a:ln/>
        </p:spPr>
      </p:sp>
      <p:pic>
        <p:nvPicPr>
          <p:cNvPr id="11" name="Image 1" descr="/home/claude/skillsync/icons/ch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1758" y="2205990"/>
            <a:ext cx="388620" cy="3886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727448" y="297180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Real-Time Skill Gap Scoring</a:t>
            </a:r>
            <a:endParaRPr lang="en-US" sz="1550" dirty="0"/>
          </a:p>
        </p:txBody>
      </p:sp>
      <p:sp>
        <p:nvSpPr>
          <p:cNvPr id="13" name="Text 9"/>
          <p:cNvSpPr/>
          <p:nvPr/>
        </p:nvSpPr>
        <p:spPr>
          <a:xfrm>
            <a:off x="4727448" y="3794760"/>
            <a:ext cx="301752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Continuously benchmarks each student against live industry &amp; recruiter demand, not static syllabi.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8321040" y="1737360"/>
            <a:ext cx="3611880" cy="3977640"/>
          </a:xfrm>
          <a:prstGeom prst="roundRect">
            <a:avLst>
              <a:gd name="adj" fmla="val 3038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613648" y="2011680"/>
            <a:ext cx="777240" cy="777240"/>
          </a:xfrm>
          <a:prstGeom prst="ellipse">
            <a:avLst/>
          </a:prstGeom>
          <a:solidFill>
            <a:srgbClr val="00A794"/>
          </a:solidFill>
          <a:ln/>
        </p:spPr>
      </p:sp>
      <p:pic>
        <p:nvPicPr>
          <p:cNvPr id="16" name="Image 2" descr="/home/claude/skillsync/icons/networ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7958" y="2205990"/>
            <a:ext cx="388620" cy="3886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613648" y="297180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Two-Sided Data Network</a:t>
            </a:r>
            <a:endParaRPr lang="en-US" sz="1550" dirty="0"/>
          </a:p>
        </p:txBody>
      </p:sp>
      <p:sp>
        <p:nvSpPr>
          <p:cNvPr id="18" name="Text 13"/>
          <p:cNvSpPr/>
          <p:nvPr/>
        </p:nvSpPr>
        <p:spPr>
          <a:xfrm>
            <a:off x="8613648" y="3794760"/>
            <a:ext cx="301752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outcomes improve recruiter matching, and recruiter feedback improves student guidance — a compounding data loop.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457200" y="65471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</a:t>
            </a:r>
            <a:endParaRPr lang="en-US" sz="900" dirty="0"/>
          </a:p>
        </p:txBody>
      </p:sp>
      <p:sp>
        <p:nvSpPr>
          <p:cNvPr id="20" name="Text 15"/>
          <p:cNvSpPr/>
          <p:nvPr/>
        </p:nvSpPr>
        <p:spPr>
          <a:xfrm>
            <a:off x="11002975" y="654710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 / 27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E2A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C9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UNIQUE VALUE PROPOSITION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 Readiness, Personalized and Proven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173736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900" b="1" i="1" dirty="0">
                <a:solidFill>
                  <a:srgbClr val="00C9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“The only platform that turns AI feedback into a measurable, recruiter-verified career outcome — for every student, on every campus.”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1828800" y="3063240"/>
            <a:ext cx="868680" cy="868680"/>
          </a:xfrm>
          <a:prstGeom prst="ellipse">
            <a:avLst/>
          </a:prstGeom>
          <a:solidFill>
            <a:srgbClr val="1D1A4D"/>
          </a:solidFill>
          <a:ln/>
        </p:spPr>
      </p:sp>
      <p:pic>
        <p:nvPicPr>
          <p:cNvPr id="6" name="Image 0" descr="/home/claude/skillsync/icons/puzz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970" y="3280410"/>
            <a:ext cx="434340" cy="4343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48640" y="406908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All-in-One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548640" y="4480560"/>
            <a:ext cx="26517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150" dirty="0">
                <a:solidFill>
                  <a:srgbClr val="CFC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Replaces 5+ disconnected tools with a single subscription and profile.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617720" y="3063240"/>
            <a:ext cx="868680" cy="868680"/>
          </a:xfrm>
          <a:prstGeom prst="ellipse">
            <a:avLst/>
          </a:prstGeom>
          <a:solidFill>
            <a:srgbClr val="1D1A4D"/>
          </a:solidFill>
          <a:ln/>
        </p:spPr>
      </p:sp>
      <p:pic>
        <p:nvPicPr>
          <p:cNvPr id="10" name="Image 1" descr="/home/claude/skillsync/icons/brai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4890" y="3280410"/>
            <a:ext cx="434340" cy="43434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337560" y="406908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AI-Personalized</a:t>
            </a:r>
            <a:endParaRPr lang="en-US" sz="1450" dirty="0"/>
          </a:p>
        </p:txBody>
      </p:sp>
      <p:sp>
        <p:nvSpPr>
          <p:cNvPr id="12" name="Text 8"/>
          <p:cNvSpPr/>
          <p:nvPr/>
        </p:nvSpPr>
        <p:spPr>
          <a:xfrm>
            <a:off x="3337560" y="4480560"/>
            <a:ext cx="26517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150" dirty="0">
                <a:solidFill>
                  <a:srgbClr val="CFC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recommendation adapts to the student’s branch, goals and gaps.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7406640" y="3063240"/>
            <a:ext cx="868680" cy="868680"/>
          </a:xfrm>
          <a:prstGeom prst="ellipse">
            <a:avLst/>
          </a:prstGeom>
          <a:solidFill>
            <a:srgbClr val="1D1A4D"/>
          </a:solidFill>
          <a:ln/>
        </p:spPr>
      </p:sp>
      <p:pic>
        <p:nvPicPr>
          <p:cNvPr id="14" name="Image 2" descr="/home/claude/skillsync/icons/analytic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3810" y="3280410"/>
            <a:ext cx="434340" cy="43434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126480" y="406908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Outcome-Verified</a:t>
            </a:r>
            <a:endParaRPr lang="en-US" sz="1450" dirty="0"/>
          </a:p>
        </p:txBody>
      </p:sp>
      <p:sp>
        <p:nvSpPr>
          <p:cNvPr id="16" name="Text 11"/>
          <p:cNvSpPr/>
          <p:nvPr/>
        </p:nvSpPr>
        <p:spPr>
          <a:xfrm>
            <a:off x="6126480" y="4480560"/>
            <a:ext cx="26517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150" dirty="0">
                <a:solidFill>
                  <a:srgbClr val="CFC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Placement analytics prove ROI to colleges, not just vanity engagement.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10195560" y="3063240"/>
            <a:ext cx="868680" cy="868680"/>
          </a:xfrm>
          <a:prstGeom prst="ellipse">
            <a:avLst/>
          </a:prstGeom>
          <a:solidFill>
            <a:srgbClr val="1D1A4D"/>
          </a:solidFill>
          <a:ln/>
        </p:spPr>
      </p:sp>
      <p:pic>
        <p:nvPicPr>
          <p:cNvPr id="18" name="Image 3" descr="/home/claude/skillsync/icons/handshak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12730" y="3280410"/>
            <a:ext cx="434340" cy="43434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915400" y="406908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Two-Sided Value</a:t>
            </a:r>
            <a:endParaRPr lang="en-US" sz="1450" dirty="0"/>
          </a:p>
        </p:txBody>
      </p:sp>
      <p:sp>
        <p:nvSpPr>
          <p:cNvPr id="20" name="Text 14"/>
          <p:cNvSpPr/>
          <p:nvPr/>
        </p:nvSpPr>
        <p:spPr>
          <a:xfrm>
            <a:off x="8915400" y="4480560"/>
            <a:ext cx="26517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150" dirty="0">
                <a:solidFill>
                  <a:srgbClr val="CFC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Recruiters get pre-vetted, skill-scored candidates — not just resumes.</a:t>
            </a:r>
            <a:endParaRPr lang="en-US" sz="1150" dirty="0"/>
          </a:p>
        </p:txBody>
      </p:sp>
      <p:sp>
        <p:nvSpPr>
          <p:cNvPr id="21" name="Text 15"/>
          <p:cNvSpPr/>
          <p:nvPr/>
        </p:nvSpPr>
        <p:spPr>
          <a:xfrm>
            <a:off x="457200" y="65471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B9B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</a:t>
            </a:r>
            <a:endParaRPr lang="en-US" sz="900" dirty="0"/>
          </a:p>
        </p:txBody>
      </p:sp>
      <p:sp>
        <p:nvSpPr>
          <p:cNvPr id="22" name="Text 16"/>
          <p:cNvSpPr/>
          <p:nvPr/>
        </p:nvSpPr>
        <p:spPr>
          <a:xfrm>
            <a:off x="11002975" y="654710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B9B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27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CUSTOMERS WILL CHOOSE US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Trust, Outcomes and Zero Switching Effort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691640"/>
            <a:ext cx="603504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40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Free-to-start model removes adoption friction — students see value before paying anything.</a:t>
            </a:r>
            <a:endParaRPr lang="en-US" sz="1400" dirty="0"/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40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module talks to the others: a resume edit instantly updates skill-gap and roadmap scores.</a:t>
            </a:r>
            <a:endParaRPr lang="en-US" sz="1400" dirty="0"/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40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Built-in ATS Checker and Mock Interview mirror real recruiter screening, not generic tips.</a:t>
            </a:r>
            <a:endParaRPr lang="en-US" sz="1400" dirty="0"/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40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College placement cells get live analytics dashboards, turning us into an institutional partner, not just an app.</a:t>
            </a:r>
            <a:endParaRPr lang="en-US" sz="1400" dirty="0"/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40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AI Career Mentor keeps students engaged well beyond a one-time resume download.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949440" y="1691640"/>
            <a:ext cx="4709160" cy="4297680"/>
          </a:xfrm>
          <a:prstGeom prst="roundRect">
            <a:avLst>
              <a:gd name="adj" fmla="val 2553"/>
            </a:avLst>
          </a:prstGeom>
          <a:solidFill>
            <a:srgbClr val="EEEC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269480" y="196596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00A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VOICE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269480" y="2377440"/>
            <a:ext cx="4114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i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 used four different apps to prep for placements. SkillSync AI is the first tool that actually told me what to fix — and then showed I improved.”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269480" y="416052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Illustrative student persona, final-year engineering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7269480" y="4709160"/>
            <a:ext cx="4023360" cy="0"/>
          </a:xfrm>
          <a:prstGeom prst="line">
            <a:avLst/>
          </a:prstGeom>
          <a:noFill/>
          <a:ln w="12700">
            <a:solidFill>
              <a:srgbClr val="CFC9F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269480" y="4892040"/>
            <a:ext cx="4114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result: higher engagement, higher retention, and stronger word-of-mouth on campus.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7200" y="65471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002975" y="654710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27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MVP (MINIMUM VIABLE PRODUCT)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We’re Launching First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38160" y="731520"/>
            <a:ext cx="1737360" cy="329184"/>
          </a:xfrm>
          <a:prstGeom prst="roundRect">
            <a:avLst>
              <a:gd name="adj" fmla="val 50000"/>
            </a:avLst>
          </a:prstGeom>
          <a:solidFill>
            <a:srgbClr val="2E2A6E"/>
          </a:solidFill>
          <a:ln/>
        </p:spPr>
      </p:sp>
      <p:sp>
        <p:nvSpPr>
          <p:cNvPr id="5" name="Text 3"/>
          <p:cNvSpPr/>
          <p:nvPr/>
        </p:nvSpPr>
        <p:spPr>
          <a:xfrm>
            <a:off x="8138160" y="731520"/>
            <a:ext cx="1737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C9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IN BETA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1737360"/>
            <a:ext cx="55778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300"/>
              </a:spcAft>
              <a:buSzPct val="100000"/>
              <a:buChar char="•"/>
            </a:pPr>
            <a:r>
              <a:rPr lang="en-US" sz="140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Resume Builder with instant ATS scoring</a:t>
            </a:r>
            <a:endParaRPr lang="en-US" sz="1400" dirty="0"/>
          </a:p>
          <a:p>
            <a:pPr marL="228600" indent="-228600">
              <a:lnSpc>
                <a:spcPct val="108000"/>
              </a:lnSpc>
              <a:spcAft>
                <a:spcPts val="1300"/>
              </a:spcAft>
              <a:buSzPct val="100000"/>
              <a:buChar char="•"/>
            </a:pPr>
            <a:r>
              <a:rPr lang="en-US" sz="140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Mock Interview covering aptitude, HR &amp; technical rounds</a:t>
            </a:r>
            <a:endParaRPr lang="en-US" sz="1400" dirty="0"/>
          </a:p>
          <a:p>
            <a:pPr marL="228600" indent="-228600">
              <a:lnSpc>
                <a:spcPct val="108000"/>
              </a:lnSpc>
              <a:spcAft>
                <a:spcPts val="1300"/>
              </a:spcAft>
              <a:buSzPct val="100000"/>
              <a:buChar char="•"/>
            </a:pPr>
            <a:r>
              <a:rPr lang="en-US" sz="140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 Gap Analysis mapped to 5 core engineering &amp; commerce tracks</a:t>
            </a:r>
            <a:endParaRPr lang="en-US" sz="1400" dirty="0"/>
          </a:p>
          <a:p>
            <a:pPr marL="228600" indent="-228600">
              <a:lnSpc>
                <a:spcPct val="108000"/>
              </a:lnSpc>
              <a:spcAft>
                <a:spcPts val="1300"/>
              </a:spcAft>
              <a:buSzPct val="100000"/>
              <a:buChar char="•"/>
            </a:pPr>
            <a:r>
              <a:rPr lang="en-US" sz="140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Personalized Career Roadmap with weekly milestones</a:t>
            </a:r>
            <a:endParaRPr lang="en-US" sz="1400" dirty="0"/>
          </a:p>
          <a:p>
            <a:pPr marL="228600" indent="-228600">
              <a:lnSpc>
                <a:spcPct val="108000"/>
              </a:lnSpc>
              <a:spcAft>
                <a:spcPts val="1300"/>
              </a:spcAft>
              <a:buSzPct val="100000"/>
              <a:buChar char="•"/>
            </a:pPr>
            <a:r>
              <a:rPr lang="en-US" sz="140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Progress Dashboard for self-tracking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492240" y="1691640"/>
            <a:ext cx="5120640" cy="4434840"/>
          </a:xfrm>
          <a:prstGeom prst="roundRect">
            <a:avLst>
              <a:gd name="adj" fmla="val 2474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766560" y="1965960"/>
            <a:ext cx="4572000" cy="502920"/>
          </a:xfrm>
          <a:prstGeom prst="roundRect">
            <a:avLst>
              <a:gd name="adj" fmla="val 21818"/>
            </a:avLst>
          </a:prstGeom>
          <a:solidFill>
            <a:srgbClr val="2E2A6E"/>
          </a:solidFill>
          <a:ln/>
        </p:spPr>
      </p:sp>
      <p:sp>
        <p:nvSpPr>
          <p:cNvPr id="9" name="Text 7"/>
          <p:cNvSpPr/>
          <p:nvPr/>
        </p:nvSpPr>
        <p:spPr>
          <a:xfrm>
            <a:off x="6949440" y="196596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 — Dashboard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6949440" y="269748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Resume ATS Score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9829800" y="2743200"/>
            <a:ext cx="1417320" cy="365760"/>
          </a:xfrm>
          <a:prstGeom prst="roundRect">
            <a:avLst>
              <a:gd name="adj" fmla="val 50000"/>
            </a:avLst>
          </a:prstGeom>
          <a:solidFill>
            <a:srgbClr val="EEECFF"/>
          </a:solidFill>
          <a:ln/>
        </p:spPr>
      </p:sp>
      <p:sp>
        <p:nvSpPr>
          <p:cNvPr id="12" name="Text 10"/>
          <p:cNvSpPr/>
          <p:nvPr/>
        </p:nvSpPr>
        <p:spPr>
          <a:xfrm>
            <a:off x="9829800" y="274320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E2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87 / 100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949440" y="3319272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 Match — Data Analyst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829800" y="3364992"/>
            <a:ext cx="1417320" cy="365760"/>
          </a:xfrm>
          <a:prstGeom prst="roundRect">
            <a:avLst>
              <a:gd name="adj" fmla="val 50000"/>
            </a:avLst>
          </a:prstGeom>
          <a:solidFill>
            <a:srgbClr val="EEECFF"/>
          </a:solidFill>
          <a:ln/>
        </p:spPr>
      </p:sp>
      <p:sp>
        <p:nvSpPr>
          <p:cNvPr id="15" name="Text 13"/>
          <p:cNvSpPr/>
          <p:nvPr/>
        </p:nvSpPr>
        <p:spPr>
          <a:xfrm>
            <a:off x="9829800" y="336499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E2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72%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949440" y="3941064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Mock Interviews Completed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9829800" y="3986784"/>
            <a:ext cx="1417320" cy="365760"/>
          </a:xfrm>
          <a:prstGeom prst="roundRect">
            <a:avLst>
              <a:gd name="adj" fmla="val 50000"/>
            </a:avLst>
          </a:prstGeom>
          <a:solidFill>
            <a:srgbClr val="EEECFF"/>
          </a:solidFill>
          <a:ln/>
        </p:spPr>
      </p:sp>
      <p:sp>
        <p:nvSpPr>
          <p:cNvPr id="18" name="Text 16"/>
          <p:cNvSpPr/>
          <p:nvPr/>
        </p:nvSpPr>
        <p:spPr>
          <a:xfrm>
            <a:off x="9829800" y="3986784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E2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949440" y="4562856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Roadmap Progress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829800" y="4608576"/>
            <a:ext cx="1417320" cy="365760"/>
          </a:xfrm>
          <a:prstGeom prst="roundRect">
            <a:avLst>
              <a:gd name="adj" fmla="val 50000"/>
            </a:avLst>
          </a:prstGeom>
          <a:solidFill>
            <a:srgbClr val="EEECFF"/>
          </a:solidFill>
          <a:ln/>
        </p:spPr>
      </p:sp>
      <p:sp>
        <p:nvSpPr>
          <p:cNvPr id="21" name="Text 19"/>
          <p:cNvSpPr/>
          <p:nvPr/>
        </p:nvSpPr>
        <p:spPr>
          <a:xfrm>
            <a:off x="9829800" y="4608576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E2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3 of 8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949440" y="5230368"/>
            <a:ext cx="4343400" cy="0"/>
          </a:xfrm>
          <a:prstGeom prst="line">
            <a:avLst/>
          </a:prstGeom>
          <a:noFill/>
          <a:ln w="12700">
            <a:solidFill>
              <a:srgbClr val="E5E2F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49440" y="5413248"/>
            <a:ext cx="4343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MVP validated through student usability testing before college pilot rollout.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457200" y="65471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002975" y="654710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27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FEATURES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Complete SkillSync AI Toolkit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27632"/>
            <a:ext cx="5440680" cy="859536"/>
          </a:xfrm>
          <a:prstGeom prst="roundRect">
            <a:avLst>
              <a:gd name="adj" fmla="val 10638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76656" y="1755648"/>
            <a:ext cx="603504" cy="603504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6" name="Image 0" descr="/home/claude/skillsync/icons/resu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" y="1906524"/>
            <a:ext cx="301752" cy="3017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17320" y="1700784"/>
            <a:ext cx="4434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Resume Builder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1417320" y="2011680"/>
            <a:ext cx="4434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ATS-optimized resumes generated from a guided profile in minutes.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6172200" y="1627632"/>
            <a:ext cx="5440680" cy="859536"/>
          </a:xfrm>
          <a:prstGeom prst="roundRect">
            <a:avLst>
              <a:gd name="adj" fmla="val 10638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300216" y="1755648"/>
            <a:ext cx="603504" cy="603504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11" name="Image 1" descr="/home/claude/skillsync/icons/atschec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1092" y="1906524"/>
            <a:ext cx="301752" cy="30175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040880" y="1700784"/>
            <a:ext cx="4434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ATS Resume Checker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7040880" y="2011680"/>
            <a:ext cx="4434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Instant scoring against real applicant-tracking-system parameters.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548640" y="2615184"/>
            <a:ext cx="5440680" cy="859536"/>
          </a:xfrm>
          <a:prstGeom prst="roundRect">
            <a:avLst>
              <a:gd name="adj" fmla="val 10638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76656" y="2743200"/>
            <a:ext cx="603504" cy="603504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16" name="Image 2" descr="/home/claude/skillsync/icons/intervie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532" y="2894076"/>
            <a:ext cx="301752" cy="30175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17320" y="2688336"/>
            <a:ext cx="4434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Mock Interview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1417320" y="2999232"/>
            <a:ext cx="4434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Voice-based practice with real-time feedback on content &amp; delivery.</a:t>
            </a:r>
            <a:endParaRPr lang="en-US" sz="1000" dirty="0"/>
          </a:p>
        </p:txBody>
      </p:sp>
      <p:sp>
        <p:nvSpPr>
          <p:cNvPr id="19" name="Shape 14"/>
          <p:cNvSpPr/>
          <p:nvPr/>
        </p:nvSpPr>
        <p:spPr>
          <a:xfrm>
            <a:off x="6172200" y="2615184"/>
            <a:ext cx="5440680" cy="859536"/>
          </a:xfrm>
          <a:prstGeom prst="roundRect">
            <a:avLst>
              <a:gd name="adj" fmla="val 10638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300216" y="2743200"/>
            <a:ext cx="603504" cy="603504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21" name="Image 3" descr="/home/claude/skillsync/icons/skillgap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1092" y="2894076"/>
            <a:ext cx="301752" cy="30175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040880" y="2688336"/>
            <a:ext cx="4434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 Gap Analysis</a:t>
            </a:r>
            <a:endParaRPr lang="en-US" sz="1250" dirty="0"/>
          </a:p>
        </p:txBody>
      </p:sp>
      <p:sp>
        <p:nvSpPr>
          <p:cNvPr id="23" name="Text 17"/>
          <p:cNvSpPr/>
          <p:nvPr/>
        </p:nvSpPr>
        <p:spPr>
          <a:xfrm>
            <a:off x="7040880" y="2999232"/>
            <a:ext cx="4434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Benchmarks skills against live industry &amp; role requirements.</a:t>
            </a:r>
            <a:endParaRPr lang="en-US" sz="1000" dirty="0"/>
          </a:p>
        </p:txBody>
      </p:sp>
      <p:sp>
        <p:nvSpPr>
          <p:cNvPr id="24" name="Shape 18"/>
          <p:cNvSpPr/>
          <p:nvPr/>
        </p:nvSpPr>
        <p:spPr>
          <a:xfrm>
            <a:off x="548640" y="3602736"/>
            <a:ext cx="5440680" cy="859536"/>
          </a:xfrm>
          <a:prstGeom prst="roundRect">
            <a:avLst>
              <a:gd name="adj" fmla="val 10638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676656" y="3730752"/>
            <a:ext cx="603504" cy="603504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26" name="Image 4" descr="/home/claude/skillsync/icons/roadmap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532" y="3881628"/>
            <a:ext cx="301752" cy="301752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417320" y="3675888"/>
            <a:ext cx="4434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 Roadmap</a:t>
            </a:r>
            <a:endParaRPr lang="en-US" sz="1250" dirty="0"/>
          </a:p>
        </p:txBody>
      </p:sp>
      <p:sp>
        <p:nvSpPr>
          <p:cNvPr id="28" name="Text 21"/>
          <p:cNvSpPr/>
          <p:nvPr/>
        </p:nvSpPr>
        <p:spPr>
          <a:xfrm>
            <a:off x="1417320" y="3986784"/>
            <a:ext cx="4434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Personalized, milestone-based learning and application plan.</a:t>
            </a:r>
            <a:endParaRPr lang="en-US" sz="1000" dirty="0"/>
          </a:p>
        </p:txBody>
      </p:sp>
      <p:sp>
        <p:nvSpPr>
          <p:cNvPr id="29" name="Shape 22"/>
          <p:cNvSpPr/>
          <p:nvPr/>
        </p:nvSpPr>
        <p:spPr>
          <a:xfrm>
            <a:off x="6172200" y="3602736"/>
            <a:ext cx="5440680" cy="859536"/>
          </a:xfrm>
          <a:prstGeom prst="roundRect">
            <a:avLst>
              <a:gd name="adj" fmla="val 10638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6300216" y="3730752"/>
            <a:ext cx="603504" cy="603504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31" name="Image 5" descr="/home/claude/skillsync/icons/internship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51092" y="3881628"/>
            <a:ext cx="301752" cy="301752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7040880" y="3675888"/>
            <a:ext cx="4434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Internship Recommender</a:t>
            </a:r>
            <a:endParaRPr lang="en-US" sz="1250" dirty="0"/>
          </a:p>
        </p:txBody>
      </p:sp>
      <p:sp>
        <p:nvSpPr>
          <p:cNvPr id="33" name="Text 25"/>
          <p:cNvSpPr/>
          <p:nvPr/>
        </p:nvSpPr>
        <p:spPr>
          <a:xfrm>
            <a:off x="7040880" y="3986784"/>
            <a:ext cx="4434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Curated internships matched to skill level and interests.</a:t>
            </a:r>
            <a:endParaRPr lang="en-US" sz="1000" dirty="0"/>
          </a:p>
        </p:txBody>
      </p:sp>
      <p:sp>
        <p:nvSpPr>
          <p:cNvPr id="34" name="Shape 26"/>
          <p:cNvSpPr/>
          <p:nvPr/>
        </p:nvSpPr>
        <p:spPr>
          <a:xfrm>
            <a:off x="548640" y="4590288"/>
            <a:ext cx="5440680" cy="859536"/>
          </a:xfrm>
          <a:prstGeom prst="roundRect">
            <a:avLst>
              <a:gd name="adj" fmla="val 10638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35" name="Shape 27"/>
          <p:cNvSpPr/>
          <p:nvPr/>
        </p:nvSpPr>
        <p:spPr>
          <a:xfrm>
            <a:off x="676656" y="4718304"/>
            <a:ext cx="603504" cy="603504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36" name="Image 6" descr="/home/claude/skillsync/icons/jo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532" y="4869180"/>
            <a:ext cx="301752" cy="301752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1417320" y="4663440"/>
            <a:ext cx="4434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Recommender</a:t>
            </a:r>
            <a:endParaRPr lang="en-US" sz="1250" dirty="0"/>
          </a:p>
        </p:txBody>
      </p:sp>
      <p:sp>
        <p:nvSpPr>
          <p:cNvPr id="38" name="Text 29"/>
          <p:cNvSpPr/>
          <p:nvPr/>
        </p:nvSpPr>
        <p:spPr>
          <a:xfrm>
            <a:off x="1417320" y="4974336"/>
            <a:ext cx="4434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Entry-level job matches ranked by fit and readiness score.</a:t>
            </a:r>
            <a:endParaRPr lang="en-US" sz="1000" dirty="0"/>
          </a:p>
        </p:txBody>
      </p:sp>
      <p:sp>
        <p:nvSpPr>
          <p:cNvPr id="39" name="Shape 30"/>
          <p:cNvSpPr/>
          <p:nvPr/>
        </p:nvSpPr>
        <p:spPr>
          <a:xfrm>
            <a:off x="6172200" y="4590288"/>
            <a:ext cx="5440680" cy="859536"/>
          </a:xfrm>
          <a:prstGeom prst="roundRect">
            <a:avLst>
              <a:gd name="adj" fmla="val 10638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40" name="Shape 31"/>
          <p:cNvSpPr/>
          <p:nvPr/>
        </p:nvSpPr>
        <p:spPr>
          <a:xfrm>
            <a:off x="6300216" y="4718304"/>
            <a:ext cx="603504" cy="603504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41" name="Image 7" descr="/home/claude/skillsync/icons/mentor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51092" y="4869180"/>
            <a:ext cx="301752" cy="301752"/>
          </a:xfrm>
          <a:prstGeom prst="rect">
            <a:avLst/>
          </a:prstGeom>
        </p:spPr>
      </p:pic>
      <p:sp>
        <p:nvSpPr>
          <p:cNvPr id="42" name="Text 32"/>
          <p:cNvSpPr/>
          <p:nvPr/>
        </p:nvSpPr>
        <p:spPr>
          <a:xfrm>
            <a:off x="7040880" y="4663440"/>
            <a:ext cx="4434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Career Mentor</a:t>
            </a:r>
            <a:endParaRPr lang="en-US" sz="1250" dirty="0"/>
          </a:p>
        </p:txBody>
      </p:sp>
      <p:sp>
        <p:nvSpPr>
          <p:cNvPr id="43" name="Text 33"/>
          <p:cNvSpPr/>
          <p:nvPr/>
        </p:nvSpPr>
        <p:spPr>
          <a:xfrm>
            <a:off x="7040880" y="4974336"/>
            <a:ext cx="4434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24/7 conversational guidance for career questions and decisions.</a:t>
            </a:r>
            <a:endParaRPr lang="en-US" sz="1000" dirty="0"/>
          </a:p>
        </p:txBody>
      </p:sp>
      <p:sp>
        <p:nvSpPr>
          <p:cNvPr id="44" name="Shape 34"/>
          <p:cNvSpPr/>
          <p:nvPr/>
        </p:nvSpPr>
        <p:spPr>
          <a:xfrm>
            <a:off x="548640" y="5577840"/>
            <a:ext cx="5440680" cy="859536"/>
          </a:xfrm>
          <a:prstGeom prst="roundRect">
            <a:avLst>
              <a:gd name="adj" fmla="val 10638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45" name="Shape 35"/>
          <p:cNvSpPr/>
          <p:nvPr/>
        </p:nvSpPr>
        <p:spPr>
          <a:xfrm>
            <a:off x="676656" y="5705856"/>
            <a:ext cx="603504" cy="603504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46" name="Image 8" descr="/home/claude/skillsync/icons/dashboar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7532" y="5856732"/>
            <a:ext cx="301752" cy="301752"/>
          </a:xfrm>
          <a:prstGeom prst="rect">
            <a:avLst/>
          </a:prstGeom>
        </p:spPr>
      </p:pic>
      <p:sp>
        <p:nvSpPr>
          <p:cNvPr id="47" name="Text 36"/>
          <p:cNvSpPr/>
          <p:nvPr/>
        </p:nvSpPr>
        <p:spPr>
          <a:xfrm>
            <a:off x="1417320" y="5650992"/>
            <a:ext cx="4434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 Dashboard</a:t>
            </a:r>
            <a:endParaRPr lang="en-US" sz="1250" dirty="0"/>
          </a:p>
        </p:txBody>
      </p:sp>
      <p:sp>
        <p:nvSpPr>
          <p:cNvPr id="48" name="Text 37"/>
          <p:cNvSpPr/>
          <p:nvPr/>
        </p:nvSpPr>
        <p:spPr>
          <a:xfrm>
            <a:off x="1417320" y="5961888"/>
            <a:ext cx="4434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view of resume, skills, interviews and applications.</a:t>
            </a:r>
            <a:endParaRPr lang="en-US" sz="1000" dirty="0"/>
          </a:p>
        </p:txBody>
      </p:sp>
      <p:sp>
        <p:nvSpPr>
          <p:cNvPr id="49" name="Shape 38"/>
          <p:cNvSpPr/>
          <p:nvPr/>
        </p:nvSpPr>
        <p:spPr>
          <a:xfrm>
            <a:off x="6172200" y="5577840"/>
            <a:ext cx="5440680" cy="859536"/>
          </a:xfrm>
          <a:prstGeom prst="roundRect">
            <a:avLst>
              <a:gd name="adj" fmla="val 10638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50" name="Shape 39"/>
          <p:cNvSpPr/>
          <p:nvPr/>
        </p:nvSpPr>
        <p:spPr>
          <a:xfrm>
            <a:off x="6300216" y="5705856"/>
            <a:ext cx="603504" cy="603504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51" name="Image 9" descr="/home/claude/skillsync/icons/recruiter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1092" y="5856732"/>
            <a:ext cx="301752" cy="301752"/>
          </a:xfrm>
          <a:prstGeom prst="rect">
            <a:avLst/>
          </a:prstGeom>
        </p:spPr>
      </p:pic>
      <p:sp>
        <p:nvSpPr>
          <p:cNvPr id="52" name="Text 40"/>
          <p:cNvSpPr/>
          <p:nvPr/>
        </p:nvSpPr>
        <p:spPr>
          <a:xfrm>
            <a:off x="7040880" y="5650992"/>
            <a:ext cx="4434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Recruiter Portal</a:t>
            </a:r>
            <a:endParaRPr lang="en-US" sz="1250" dirty="0"/>
          </a:p>
        </p:txBody>
      </p:sp>
      <p:sp>
        <p:nvSpPr>
          <p:cNvPr id="53" name="Text 41"/>
          <p:cNvSpPr/>
          <p:nvPr/>
        </p:nvSpPr>
        <p:spPr>
          <a:xfrm>
            <a:off x="7040880" y="5961888"/>
            <a:ext cx="4434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Recruiters discover pre-vetted, skill-scored candidates.</a:t>
            </a:r>
            <a:endParaRPr lang="en-US" sz="1000" dirty="0"/>
          </a:p>
        </p:txBody>
      </p:sp>
      <p:sp>
        <p:nvSpPr>
          <p:cNvPr id="54" name="Shape 42"/>
          <p:cNvSpPr/>
          <p:nvPr/>
        </p:nvSpPr>
        <p:spPr>
          <a:xfrm>
            <a:off x="548640" y="6565392"/>
            <a:ext cx="5440680" cy="859536"/>
          </a:xfrm>
          <a:prstGeom prst="roundRect">
            <a:avLst>
              <a:gd name="adj" fmla="val 10638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55" name="Shape 43"/>
          <p:cNvSpPr/>
          <p:nvPr/>
        </p:nvSpPr>
        <p:spPr>
          <a:xfrm>
            <a:off x="676656" y="6693408"/>
            <a:ext cx="603504" cy="603504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56" name="Image 10" descr="/home/claude/skillsync/icons/analytics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7532" y="6844284"/>
            <a:ext cx="301752" cy="301752"/>
          </a:xfrm>
          <a:prstGeom prst="rect">
            <a:avLst/>
          </a:prstGeom>
        </p:spPr>
      </p:pic>
      <p:sp>
        <p:nvSpPr>
          <p:cNvPr id="57" name="Text 44"/>
          <p:cNvSpPr/>
          <p:nvPr/>
        </p:nvSpPr>
        <p:spPr>
          <a:xfrm>
            <a:off x="1417320" y="6638544"/>
            <a:ext cx="4434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Placement Analytics</a:t>
            </a:r>
            <a:endParaRPr lang="en-US" sz="1250" dirty="0"/>
          </a:p>
        </p:txBody>
      </p:sp>
      <p:sp>
        <p:nvSpPr>
          <p:cNvPr id="58" name="Text 45"/>
          <p:cNvSpPr/>
          <p:nvPr/>
        </p:nvSpPr>
        <p:spPr>
          <a:xfrm>
            <a:off x="1417320" y="6949440"/>
            <a:ext cx="4434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College-wide readiness and placement insights for TPOs.</a:t>
            </a:r>
            <a:endParaRPr lang="en-US" sz="1000" dirty="0"/>
          </a:p>
        </p:txBody>
      </p:sp>
      <p:sp>
        <p:nvSpPr>
          <p:cNvPr id="59" name="Text 46"/>
          <p:cNvSpPr/>
          <p:nvPr/>
        </p:nvSpPr>
        <p:spPr>
          <a:xfrm>
            <a:off x="457200" y="65471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</a:t>
            </a:r>
            <a:endParaRPr lang="en-US" sz="900" dirty="0"/>
          </a:p>
        </p:txBody>
      </p:sp>
      <p:sp>
        <p:nvSpPr>
          <p:cNvPr id="60" name="Text 47"/>
          <p:cNvSpPr/>
          <p:nvPr/>
        </p:nvSpPr>
        <p:spPr>
          <a:xfrm>
            <a:off x="11002975" y="654710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27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USE CASES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Journeys Across the Student Lifecycle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34924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1965960"/>
            <a:ext cx="685800" cy="685800"/>
          </a:xfrm>
          <a:prstGeom prst="ellipse">
            <a:avLst/>
          </a:prstGeom>
          <a:solidFill>
            <a:srgbClr val="00A794"/>
          </a:solidFill>
          <a:ln/>
        </p:spPr>
      </p:sp>
      <p:pic>
        <p:nvPicPr>
          <p:cNvPr id="6" name="Image 0" descr="/home/claude/skillsync/icons/gra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410" y="2137410"/>
            <a:ext cx="342900" cy="3429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91640" y="1929384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Tier-2 College Student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1691640" y="2350008"/>
            <a:ext cx="4023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placement support on campus → uses AI roadmap + mock interviews to compete with metro peers.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172200" y="1691640"/>
            <a:ext cx="534924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446520" y="1965960"/>
            <a:ext cx="685800" cy="685800"/>
          </a:xfrm>
          <a:prstGeom prst="ellipse">
            <a:avLst/>
          </a:prstGeom>
          <a:solidFill>
            <a:srgbClr val="00A794"/>
          </a:solidFill>
          <a:ln/>
        </p:spPr>
      </p:sp>
      <p:pic>
        <p:nvPicPr>
          <p:cNvPr id="11" name="Image 1" descr="/home/claude/skillsync/icons/resu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7970" y="2137410"/>
            <a:ext cx="342900" cy="3429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315200" y="1929384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Final-Year Engineering Student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7315200" y="2350008"/>
            <a:ext cx="4023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Needs an ATS-proof resume fast → builds and optimizes it in one sitting before application season.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548640" y="4023360"/>
            <a:ext cx="534924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22960" y="4297680"/>
            <a:ext cx="685800" cy="685800"/>
          </a:xfrm>
          <a:prstGeom prst="ellipse">
            <a:avLst/>
          </a:prstGeom>
          <a:solidFill>
            <a:srgbClr val="00A794"/>
          </a:solidFill>
          <a:ln/>
        </p:spPr>
      </p:sp>
      <p:pic>
        <p:nvPicPr>
          <p:cNvPr id="16" name="Image 2" descr="/home/claude/skillsync/icons/recruit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410" y="4469130"/>
            <a:ext cx="342900" cy="3429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91640" y="4261104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Campus Recruiter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1691640" y="4681728"/>
            <a:ext cx="4023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Wants pre-screened, skill-scored candidates → filters through the Recruiter Portal, cutting screening time.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6172200" y="4023360"/>
            <a:ext cx="534924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446520" y="4297680"/>
            <a:ext cx="685800" cy="685800"/>
          </a:xfrm>
          <a:prstGeom prst="ellipse">
            <a:avLst/>
          </a:prstGeom>
          <a:solidFill>
            <a:srgbClr val="00A794"/>
          </a:solidFill>
          <a:ln/>
        </p:spPr>
      </p:sp>
      <p:pic>
        <p:nvPicPr>
          <p:cNvPr id="21" name="Image 3" descr="/home/claude/skillsync/icons/analytic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7970" y="4469130"/>
            <a:ext cx="342900" cy="34290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315200" y="4261104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&amp; Placement Officer</a:t>
            </a:r>
            <a:endParaRPr lang="en-US" sz="1450" dirty="0"/>
          </a:p>
        </p:txBody>
      </p:sp>
      <p:sp>
        <p:nvSpPr>
          <p:cNvPr id="23" name="Text 17"/>
          <p:cNvSpPr/>
          <p:nvPr/>
        </p:nvSpPr>
        <p:spPr>
          <a:xfrm>
            <a:off x="7315200" y="4681728"/>
            <a:ext cx="4023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Needs placement-readiness visibility → tracks college-wide analytics dashboard in real time.</a:t>
            </a:r>
            <a:endParaRPr lang="en-US" sz="1150" dirty="0"/>
          </a:p>
        </p:txBody>
      </p:sp>
      <p:sp>
        <p:nvSpPr>
          <p:cNvPr id="24" name="Text 18"/>
          <p:cNvSpPr/>
          <p:nvPr/>
        </p:nvSpPr>
        <p:spPr>
          <a:xfrm>
            <a:off x="457200" y="65471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002975" y="654710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27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AUDIENCE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Customer Groups, One Connected Platform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349240" cy="4297680"/>
          </a:xfrm>
          <a:prstGeom prst="roundRect">
            <a:avLst>
              <a:gd name="adj" fmla="val 2553"/>
            </a:avLst>
          </a:prstGeom>
          <a:solidFill>
            <a:srgbClr val="EEEC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1965960"/>
            <a:ext cx="731520" cy="73152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6" name="Image 0" descr="/home/claude/skillsync/icons/gra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2148840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83080" y="2029968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B2C — Students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868680" y="2788920"/>
            <a:ext cx="470916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Undergraduate &amp; postgraduate students (Engineering, Management, Commerce, Arts)</a:t>
            </a:r>
            <a:endParaRPr lang="en-US" sz="1250" dirty="0"/>
          </a:p>
          <a:p>
            <a:pPr marL="228600" indent="-2286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Final-year students preparing for placement season</a:t>
            </a:r>
            <a:endParaRPr lang="en-US" sz="1250" dirty="0"/>
          </a:p>
          <a:p>
            <a:pPr marL="228600" indent="-2286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Early-career professionals within 0–2 years, upskilling for a switch</a:t>
            </a:r>
            <a:endParaRPr lang="en-US" sz="1250" dirty="0"/>
          </a:p>
          <a:p>
            <a:pPr marL="228600" indent="-2286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concentration in Tier-2 / Tier-3 colleges with limited placement support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263640" y="1691640"/>
            <a:ext cx="5349240" cy="4297680"/>
          </a:xfrm>
          <a:prstGeom prst="roundRect">
            <a:avLst>
              <a:gd name="adj" fmla="val 2553"/>
            </a:avLst>
          </a:prstGeom>
          <a:solidFill>
            <a:srgbClr val="2E2A6E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83680" y="1965960"/>
            <a:ext cx="731520" cy="731520"/>
          </a:xfrm>
          <a:prstGeom prst="ellipse">
            <a:avLst/>
          </a:prstGeom>
          <a:solidFill>
            <a:srgbClr val="00C9AE"/>
          </a:solidFill>
          <a:ln/>
        </p:spPr>
      </p:sp>
      <p:pic>
        <p:nvPicPr>
          <p:cNvPr id="11" name="Image 1" descr="/home/claude/skillsync/icons/build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560" y="2148840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498080" y="2029968"/>
            <a:ext cx="393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B2B — Colleges &amp; Recruiters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6583680" y="2788920"/>
            <a:ext cx="470916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E6E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&amp; Placement Officers seeking readiness analytics</a:t>
            </a:r>
            <a:endParaRPr lang="en-US" sz="1250" dirty="0"/>
          </a:p>
          <a:p>
            <a:pPr marL="228600" indent="-2286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E6E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Universities &amp; colleges wanting a branded career-services layer</a:t>
            </a:r>
            <a:endParaRPr lang="en-US" sz="1250" dirty="0"/>
          </a:p>
          <a:p>
            <a:pPr marL="228600" indent="-2286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E6E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Startups, MSMEs &amp; enterprises hiring interns and freshers</a:t>
            </a:r>
            <a:endParaRPr lang="en-US" sz="1250" dirty="0"/>
          </a:p>
          <a:p>
            <a:pPr marL="228600" indent="-2286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1250" dirty="0">
                <a:solidFill>
                  <a:srgbClr val="E6E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Staffing and recruitment agencies sourcing pre-screened talent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457200" y="65471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</a:t>
            </a:r>
            <a:endParaRPr lang="en-US" sz="900" dirty="0"/>
          </a:p>
        </p:txBody>
      </p:sp>
      <p:sp>
        <p:nvSpPr>
          <p:cNvPr id="15" name="Text 11"/>
          <p:cNvSpPr/>
          <p:nvPr/>
        </p:nvSpPr>
        <p:spPr>
          <a:xfrm>
            <a:off x="11002975" y="654710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27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 ANALYSIS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Addressable Market — Global AI Career-Tech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691640"/>
            <a:ext cx="51206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market for AI-powered career, skilling and recruitment-tech platforms.</a:t>
            </a:r>
            <a:endParaRPr lang="en-US" sz="1350" dirty="0"/>
          </a:p>
          <a:p>
            <a:pPr marL="228600" indent="-2286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Driven by rising graduate volumes, employer skill demands and EdTech adoption worldwide.</a:t>
            </a:r>
            <a:endParaRPr lang="en-US" sz="1350" dirty="0"/>
          </a:p>
          <a:p>
            <a:pPr marL="228600" indent="-2286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Represents the full long-term opportunity across India, South Asia and global markets.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3794760"/>
            <a:ext cx="5120640" cy="2103120"/>
          </a:xfrm>
          <a:prstGeom prst="roundRect">
            <a:avLst>
              <a:gd name="adj" fmla="val 5217"/>
            </a:avLst>
          </a:prstGeom>
          <a:solidFill>
            <a:srgbClr val="EEEC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68680" y="397764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2E2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$38B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868680" y="475488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AI career-tech &amp; skilling market, 2026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68680" y="521208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00A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Projected to reach ~$60B by 2030 (est. CAGR ~12%)</a:t>
            </a:r>
            <a:endParaRPr lang="en-US" sz="1150" dirty="0"/>
          </a:p>
        </p:txBody>
      </p:sp>
      <p:graphicFrame>
        <p:nvGraphicFramePr>
          <p:cNvPr id="9" name="Chart 0"/>
          <p:cNvGraphicFramePr/>
          <p:nvPr/>
        </p:nvGraphicFramePr>
        <p:xfrm>
          <a:off x="6126480" y="1645920"/>
          <a:ext cx="5486400" cy="4297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 7"/>
          <p:cNvSpPr/>
          <p:nvPr/>
        </p:nvSpPr>
        <p:spPr>
          <a:xfrm>
            <a:off x="457200" y="65471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11002975" y="654710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/ 27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 ANALYSIS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Serviceable Addressable Market — India &amp; South Asia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691640"/>
            <a:ext cx="51206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India’s 43M+ higher-education students plus growing South Asian markets (Bangladesh, Nepal, Sri Lanka, Pakistan).</a:t>
            </a:r>
            <a:endParaRPr lang="en-US" sz="1350" dirty="0"/>
          </a:p>
          <a:p>
            <a:pPr marL="228600" indent="-2286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Includes student subscriptions, college partnerships and recruiter portal revenue reachable with our product &amp; language localization.</a:t>
            </a:r>
            <a:endParaRPr lang="en-US" sz="1350" dirty="0"/>
          </a:p>
          <a:p>
            <a:pPr marL="228600" indent="-2286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Reflects our realistic 5-year regional expansion footprint.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3977640"/>
            <a:ext cx="5120640" cy="1920240"/>
          </a:xfrm>
          <a:prstGeom prst="roundRect">
            <a:avLst>
              <a:gd name="adj" fmla="val 5714"/>
            </a:avLst>
          </a:prstGeom>
          <a:solidFill>
            <a:srgbClr val="EEEC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68680" y="411480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2E2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$4.5B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868680" y="484632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+ South Asia serviceable market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68680" y="5230368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00A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~12% of Global TAM</a:t>
            </a:r>
            <a:endParaRPr lang="en-US" sz="1150" dirty="0"/>
          </a:p>
        </p:txBody>
      </p:sp>
      <p:graphicFrame>
        <p:nvGraphicFramePr>
          <p:cNvPr id="9" name="Chart 0"/>
          <p:cNvGraphicFramePr/>
          <p:nvPr/>
        </p:nvGraphicFramePr>
        <p:xfrm>
          <a:off x="6309360" y="1691640"/>
          <a:ext cx="530352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 7"/>
          <p:cNvSpPr/>
          <p:nvPr/>
        </p:nvSpPr>
        <p:spPr>
          <a:xfrm>
            <a:off x="457200" y="65471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11002975" y="654710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/ 27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E2A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C9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 ANALYSIS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Serviceable Obtainable Market — Our 3-Year Target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783080"/>
            <a:ext cx="5120640" cy="868680"/>
          </a:xfrm>
          <a:prstGeom prst="roundRect">
            <a:avLst>
              <a:gd name="adj" fmla="val 10526"/>
            </a:avLst>
          </a:prstGeom>
          <a:solidFill>
            <a:srgbClr val="1D1A4D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783080"/>
            <a:ext cx="5120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  —  $38B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554480" y="2880360"/>
            <a:ext cx="3657600" cy="868680"/>
          </a:xfrm>
          <a:prstGeom prst="roundRect">
            <a:avLst>
              <a:gd name="adj" fmla="val 10526"/>
            </a:avLst>
          </a:prstGeom>
          <a:solidFill>
            <a:srgbClr val="473F9E"/>
          </a:solidFill>
          <a:ln/>
        </p:spPr>
      </p:sp>
      <p:sp>
        <p:nvSpPr>
          <p:cNvPr id="7" name="Text 5"/>
          <p:cNvSpPr/>
          <p:nvPr/>
        </p:nvSpPr>
        <p:spPr>
          <a:xfrm>
            <a:off x="1554480" y="288036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  —  $4.5B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2286000" y="3977640"/>
            <a:ext cx="2194560" cy="868680"/>
          </a:xfrm>
          <a:prstGeom prst="roundRect">
            <a:avLst>
              <a:gd name="adj" fmla="val 10526"/>
            </a:avLst>
          </a:prstGeom>
          <a:solidFill>
            <a:srgbClr val="00C9AE"/>
          </a:solidFill>
          <a:ln/>
        </p:spPr>
      </p:sp>
      <p:sp>
        <p:nvSpPr>
          <p:cNvPr id="9" name="Text 7"/>
          <p:cNvSpPr/>
          <p:nvPr/>
        </p:nvSpPr>
        <p:spPr>
          <a:xfrm>
            <a:off x="2286000" y="397764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  —  $120M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22960" y="5212080"/>
            <a:ext cx="5120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CFC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 represents our realistic obtainable revenue within 3 years of launch, based on target college partnerships and paid conversion.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309360" y="1783080"/>
            <a:ext cx="5303520" cy="4206240"/>
          </a:xfrm>
          <a:prstGeom prst="roundRect">
            <a:avLst>
              <a:gd name="adj" fmla="val 2609"/>
            </a:avLst>
          </a:prstGeom>
          <a:solidFill>
            <a:srgbClr val="1D1A4D"/>
          </a:solidFill>
          <a:ln/>
        </p:spPr>
      </p:sp>
      <p:sp>
        <p:nvSpPr>
          <p:cNvPr id="12" name="Text 10"/>
          <p:cNvSpPr/>
          <p:nvPr/>
        </p:nvSpPr>
        <p:spPr>
          <a:xfrm>
            <a:off x="6629400" y="201168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150" dirty="0">
                <a:solidFill>
                  <a:srgbClr val="00C9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3-YEAR SOM ASSUMPTIONS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629400" y="2468880"/>
            <a:ext cx="438912" cy="438912"/>
          </a:xfrm>
          <a:prstGeom prst="ellipse">
            <a:avLst/>
          </a:prstGeom>
          <a:solidFill>
            <a:srgbClr val="00C9AE"/>
          </a:solidFill>
          <a:ln/>
        </p:spPr>
      </p:sp>
      <p:pic>
        <p:nvPicPr>
          <p:cNvPr id="14" name="Image 0" descr="/home/claude/skillsync/icons/targ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128" y="2578608"/>
            <a:ext cx="219456" cy="219456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7223760" y="2450592"/>
            <a:ext cx="4206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500+ college partnerships across India by Year 3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6629400" y="3364992"/>
            <a:ext cx="438912" cy="438912"/>
          </a:xfrm>
          <a:prstGeom prst="ellipse">
            <a:avLst/>
          </a:prstGeom>
          <a:solidFill>
            <a:srgbClr val="00C9AE"/>
          </a:solidFill>
          <a:ln/>
        </p:spPr>
      </p:sp>
      <p:pic>
        <p:nvPicPr>
          <p:cNvPr id="17" name="Image 1" descr="/home/claude/skillsync/icons/targ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128" y="3474720"/>
            <a:ext cx="219456" cy="219456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7223760" y="3346704"/>
            <a:ext cx="4206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2M+ registered students, ~8% paid conversion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6629400" y="4261104"/>
            <a:ext cx="438912" cy="438912"/>
          </a:xfrm>
          <a:prstGeom prst="ellipse">
            <a:avLst/>
          </a:prstGeom>
          <a:solidFill>
            <a:srgbClr val="00C9AE"/>
          </a:solidFill>
          <a:ln/>
        </p:spPr>
      </p:sp>
      <p:pic>
        <p:nvPicPr>
          <p:cNvPr id="20" name="Image 2" descr="/home/claude/skillsync/icons/targ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128" y="4370832"/>
            <a:ext cx="219456" cy="219456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7223760" y="4242816"/>
            <a:ext cx="4206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1,200+ recruiters onboarded to the Recruiter Portal</a:t>
            </a:r>
            <a:endParaRPr lang="en-US" sz="1200" dirty="0"/>
          </a:p>
        </p:txBody>
      </p:sp>
      <p:sp>
        <p:nvSpPr>
          <p:cNvPr id="22" name="Shape 17"/>
          <p:cNvSpPr/>
          <p:nvPr/>
        </p:nvSpPr>
        <p:spPr>
          <a:xfrm>
            <a:off x="6629400" y="5157216"/>
            <a:ext cx="438912" cy="438912"/>
          </a:xfrm>
          <a:prstGeom prst="ellipse">
            <a:avLst/>
          </a:prstGeom>
          <a:solidFill>
            <a:srgbClr val="00C9AE"/>
          </a:solidFill>
          <a:ln/>
        </p:spPr>
      </p:sp>
      <p:pic>
        <p:nvPicPr>
          <p:cNvPr id="23" name="Image 3" descr="/home/claude/skillsync/icons/targ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9128" y="5266944"/>
            <a:ext cx="219456" cy="21945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223760" y="5138928"/>
            <a:ext cx="4206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Blended ARPU of ~$5–$8/year across freemium &amp; premium tiers</a:t>
            </a:r>
            <a:endParaRPr lang="en-US" sz="1200" dirty="0"/>
          </a:p>
        </p:txBody>
      </p:sp>
      <p:sp>
        <p:nvSpPr>
          <p:cNvPr id="25" name="Text 19"/>
          <p:cNvSpPr/>
          <p:nvPr/>
        </p:nvSpPr>
        <p:spPr>
          <a:xfrm>
            <a:off x="457200" y="65471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B9B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</a:t>
            </a:r>
            <a:endParaRPr lang="en-US" sz="900" dirty="0"/>
          </a:p>
        </p:txBody>
      </p:sp>
      <p:sp>
        <p:nvSpPr>
          <p:cNvPr id="26" name="Text 20"/>
          <p:cNvSpPr/>
          <p:nvPr/>
        </p:nvSpPr>
        <p:spPr>
          <a:xfrm>
            <a:off x="11002975" y="654710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B9B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/ 27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GO-TO-MARKET STRATEGY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Campus Pilots to National Scale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2724912" cy="4160520"/>
          </a:xfrm>
          <a:prstGeom prst="roundRect">
            <a:avLst>
              <a:gd name="adj" fmla="val 4027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2057400"/>
            <a:ext cx="731520" cy="73152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6" name="Image 0" descr="/home/claude/skillsync/icons/handshak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" y="2240280"/>
            <a:ext cx="365760" cy="3657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804672" y="2926080"/>
            <a:ext cx="1371600" cy="310896"/>
          </a:xfrm>
          <a:prstGeom prst="roundRect">
            <a:avLst>
              <a:gd name="adj" fmla="val 50000"/>
            </a:avLst>
          </a:prstGeom>
          <a:solidFill>
            <a:srgbClr val="2E2A6E"/>
          </a:solidFill>
          <a:ln/>
        </p:spPr>
      </p:sp>
      <p:sp>
        <p:nvSpPr>
          <p:cNvPr id="8" name="Text 5"/>
          <p:cNvSpPr/>
          <p:nvPr/>
        </p:nvSpPr>
        <p:spPr>
          <a:xfrm>
            <a:off x="804672" y="2926080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04672" y="3364992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College Pilots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04672" y="4114800"/>
            <a:ext cx="2240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with 10–15 anchor colleges (incl. Sri Sri University network) for pilot launch &amp; feedback.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3456432" y="1783080"/>
            <a:ext cx="2724912" cy="4160520"/>
          </a:xfrm>
          <a:prstGeom prst="roundRect">
            <a:avLst>
              <a:gd name="adj" fmla="val 4027"/>
            </a:avLst>
          </a:prstGeom>
          <a:solidFill>
            <a:srgbClr val="EEEC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712464" y="2057400"/>
            <a:ext cx="731520" cy="73152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13" name="Image 1" descr="/home/claude/skillsync/icons/user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5344" y="2240280"/>
            <a:ext cx="365760" cy="36576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3712464" y="2926080"/>
            <a:ext cx="1371600" cy="310896"/>
          </a:xfrm>
          <a:prstGeom prst="roundRect">
            <a:avLst>
              <a:gd name="adj" fmla="val 50000"/>
            </a:avLst>
          </a:prstGeom>
          <a:solidFill>
            <a:srgbClr val="2E2A6E"/>
          </a:solidFill>
          <a:ln/>
        </p:spPr>
      </p:sp>
      <p:sp>
        <p:nvSpPr>
          <p:cNvPr id="15" name="Text 11"/>
          <p:cNvSpPr/>
          <p:nvPr/>
        </p:nvSpPr>
        <p:spPr>
          <a:xfrm>
            <a:off x="3712464" y="2926080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3712464" y="3364992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Campus Ambassadors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3712464" y="4114800"/>
            <a:ext cx="2240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ambassador program drives organic, peer-led sign-ups across campuses.</a:t>
            </a:r>
            <a:endParaRPr lang="en-US" sz="1150" dirty="0"/>
          </a:p>
        </p:txBody>
      </p:sp>
      <p:sp>
        <p:nvSpPr>
          <p:cNvPr id="18" name="Shape 14"/>
          <p:cNvSpPr/>
          <p:nvPr/>
        </p:nvSpPr>
        <p:spPr>
          <a:xfrm>
            <a:off x="6364224" y="1783080"/>
            <a:ext cx="2724912" cy="4160520"/>
          </a:xfrm>
          <a:prstGeom prst="roundRect">
            <a:avLst>
              <a:gd name="adj" fmla="val 4027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6620256" y="2057400"/>
            <a:ext cx="731520" cy="73152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20" name="Image 2" descr="/home/claude/skillsync/icons/bol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3136" y="2240280"/>
            <a:ext cx="365760" cy="36576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6620256" y="2926080"/>
            <a:ext cx="1371600" cy="310896"/>
          </a:xfrm>
          <a:prstGeom prst="roundRect">
            <a:avLst>
              <a:gd name="adj" fmla="val 50000"/>
            </a:avLst>
          </a:prstGeom>
          <a:solidFill>
            <a:srgbClr val="2E2A6E"/>
          </a:solidFill>
          <a:ln/>
        </p:spPr>
      </p:sp>
      <p:sp>
        <p:nvSpPr>
          <p:cNvPr id="22" name="Text 17"/>
          <p:cNvSpPr/>
          <p:nvPr/>
        </p:nvSpPr>
        <p:spPr>
          <a:xfrm>
            <a:off x="6620256" y="2926080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</a:t>
            </a:r>
            <a:endParaRPr lang="en-US" sz="1100" dirty="0"/>
          </a:p>
        </p:txBody>
      </p:sp>
      <p:sp>
        <p:nvSpPr>
          <p:cNvPr id="23" name="Text 18"/>
          <p:cNvSpPr/>
          <p:nvPr/>
        </p:nvSpPr>
        <p:spPr>
          <a:xfrm>
            <a:off x="6620256" y="3364992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&amp; Referral</a:t>
            </a:r>
            <a:endParaRPr lang="en-US" sz="1400" dirty="0"/>
          </a:p>
        </p:txBody>
      </p:sp>
      <p:sp>
        <p:nvSpPr>
          <p:cNvPr id="24" name="Text 19"/>
          <p:cNvSpPr/>
          <p:nvPr/>
        </p:nvSpPr>
        <p:spPr>
          <a:xfrm>
            <a:off x="6620256" y="4114800"/>
            <a:ext cx="2240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marketing + in-app referrals lower CAC while scaling free-tier adoption.</a:t>
            </a:r>
            <a:endParaRPr lang="en-US" sz="1150" dirty="0"/>
          </a:p>
        </p:txBody>
      </p:sp>
      <p:sp>
        <p:nvSpPr>
          <p:cNvPr id="25" name="Shape 20"/>
          <p:cNvSpPr/>
          <p:nvPr/>
        </p:nvSpPr>
        <p:spPr>
          <a:xfrm>
            <a:off x="9272016" y="1783080"/>
            <a:ext cx="2724912" cy="4160520"/>
          </a:xfrm>
          <a:prstGeom prst="roundRect">
            <a:avLst>
              <a:gd name="adj" fmla="val 4027"/>
            </a:avLst>
          </a:prstGeom>
          <a:solidFill>
            <a:srgbClr val="EEEC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26" name="Shape 21"/>
          <p:cNvSpPr/>
          <p:nvPr/>
        </p:nvSpPr>
        <p:spPr>
          <a:xfrm>
            <a:off x="9528048" y="2057400"/>
            <a:ext cx="731520" cy="73152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27" name="Image 3" descr="/home/claude/skillsync/icons/build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0928" y="2240280"/>
            <a:ext cx="365760" cy="365760"/>
          </a:xfrm>
          <a:prstGeom prst="rect">
            <a:avLst/>
          </a:prstGeom>
        </p:spPr>
      </p:pic>
      <p:sp>
        <p:nvSpPr>
          <p:cNvPr id="28" name="Shape 22"/>
          <p:cNvSpPr/>
          <p:nvPr/>
        </p:nvSpPr>
        <p:spPr>
          <a:xfrm>
            <a:off x="9528048" y="2926080"/>
            <a:ext cx="1371600" cy="310896"/>
          </a:xfrm>
          <a:prstGeom prst="roundRect">
            <a:avLst>
              <a:gd name="adj" fmla="val 50000"/>
            </a:avLst>
          </a:prstGeom>
          <a:solidFill>
            <a:srgbClr val="2E2A6E"/>
          </a:solidFill>
          <a:ln/>
        </p:spPr>
      </p:sp>
      <p:sp>
        <p:nvSpPr>
          <p:cNvPr id="29" name="Text 23"/>
          <p:cNvSpPr/>
          <p:nvPr/>
        </p:nvSpPr>
        <p:spPr>
          <a:xfrm>
            <a:off x="9528048" y="2926080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4</a:t>
            </a:r>
            <a:endParaRPr lang="en-US" sz="1100" dirty="0"/>
          </a:p>
        </p:txBody>
      </p:sp>
      <p:sp>
        <p:nvSpPr>
          <p:cNvPr id="30" name="Text 24"/>
          <p:cNvSpPr/>
          <p:nvPr/>
        </p:nvSpPr>
        <p:spPr>
          <a:xfrm>
            <a:off x="9528048" y="3364992"/>
            <a:ext cx="2240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Recruiter &amp; B2B Sales</a:t>
            </a:r>
            <a:endParaRPr lang="en-US" sz="1400" dirty="0"/>
          </a:p>
        </p:txBody>
      </p:sp>
      <p:sp>
        <p:nvSpPr>
          <p:cNvPr id="31" name="Text 25"/>
          <p:cNvSpPr/>
          <p:nvPr/>
        </p:nvSpPr>
        <p:spPr>
          <a:xfrm>
            <a:off x="9528048" y="4114800"/>
            <a:ext cx="2240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outreach to startups &amp; staffing agencies to monetize the Recruiter Portal.</a:t>
            </a:r>
            <a:endParaRPr lang="en-US" sz="1150" dirty="0"/>
          </a:p>
        </p:txBody>
      </p:sp>
      <p:sp>
        <p:nvSpPr>
          <p:cNvPr id="32" name="Text 26"/>
          <p:cNvSpPr/>
          <p:nvPr/>
        </p:nvSpPr>
        <p:spPr>
          <a:xfrm>
            <a:off x="457200" y="65471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</a:t>
            </a:r>
            <a:endParaRPr lang="en-US" sz="900" dirty="0"/>
          </a:p>
        </p:txBody>
      </p:sp>
      <p:sp>
        <p:nvSpPr>
          <p:cNvPr id="33" name="Text 27"/>
          <p:cNvSpPr/>
          <p:nvPr/>
        </p:nvSpPr>
        <p:spPr>
          <a:xfrm>
            <a:off x="11002975" y="654710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/ 27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COMPETITIVE ANALYSIS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Category of One: All-in-One AI Career Readiness</a:t>
            </a:r>
            <a:endParaRPr lang="en-US" sz="30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109960" cy="4160520"/>
        </p:xfrm>
        <a:graphic>
          <a:graphicData uri="http://schemas.openxmlformats.org/drawingml/2006/table">
            <a:tbl>
              <a:tblPr/>
              <a:tblGrid>
                <a:gridCol w="3246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727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622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22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Capability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SkillSync AI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A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22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LinkedIn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22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Internshala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22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Naukri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22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Unstop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22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Indeed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2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 Resume Builder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A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2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ATS Resume Checker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A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22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 Mock Interview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A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2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Skill Gap Analysis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A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00A79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22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Personalized Roadmap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A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2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Internship + Job Matching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A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00A79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00A79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00A79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00A79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00A79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22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Recruiter Portal &amp; Analytics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A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00A79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00A79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00A79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00A79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22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2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College Placement Analytics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A6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C7C4E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2F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59893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 is the only platform combining AI-driven readiness building with recruiter-verified outcomes and college-level analytics.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457200" y="65471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002975" y="654710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/ 27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E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MODEL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Two-Sided Marketplace with Compounding Value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329184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51560" y="2331720"/>
            <a:ext cx="822960" cy="82296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6" name="Image 0" descr="/home/claude/skillsync/icons/gra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300" y="2537460"/>
            <a:ext cx="411480" cy="4114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48640" y="329184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Students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22960" y="370332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free &amp; premium AI tools to become job-ready; generate skill &amp; performance data.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3977640" y="3429000"/>
            <a:ext cx="777240" cy="411480"/>
          </a:xfrm>
          <a:prstGeom prst="rightArrow">
            <a:avLst/>
          </a:prstGeom>
          <a:solidFill>
            <a:srgbClr val="00C9AE"/>
          </a:solidFill>
          <a:ln/>
        </p:spPr>
      </p:sp>
      <p:sp>
        <p:nvSpPr>
          <p:cNvPr id="10" name="Shape 7"/>
          <p:cNvSpPr/>
          <p:nvPr/>
        </p:nvSpPr>
        <p:spPr>
          <a:xfrm>
            <a:off x="4892040" y="1554480"/>
            <a:ext cx="3291840" cy="4206240"/>
          </a:xfrm>
          <a:prstGeom prst="roundRect">
            <a:avLst>
              <a:gd name="adj" fmla="val 3333"/>
            </a:avLst>
          </a:prstGeom>
          <a:solidFill>
            <a:srgbClr val="2E2A6E"/>
          </a:solidFill>
          <a:ln/>
        </p:spPr>
      </p:sp>
      <p:sp>
        <p:nvSpPr>
          <p:cNvPr id="11" name="Shape 8"/>
          <p:cNvSpPr/>
          <p:nvPr/>
        </p:nvSpPr>
        <p:spPr>
          <a:xfrm>
            <a:off x="5394960" y="1874520"/>
            <a:ext cx="822960" cy="822960"/>
          </a:xfrm>
          <a:prstGeom prst="ellipse">
            <a:avLst/>
          </a:prstGeom>
          <a:solidFill>
            <a:srgbClr val="00C9AE"/>
          </a:solidFill>
          <a:ln/>
        </p:spPr>
      </p:sp>
      <p:pic>
        <p:nvPicPr>
          <p:cNvPr id="12" name="Image 1" descr="/home/claude/skillsync/icons/brai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0700" y="2080260"/>
            <a:ext cx="411480" cy="41148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892040" y="283464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SkillSync AI Platform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5166360" y="3246120"/>
            <a:ext cx="27432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D9D6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Aggregates skill data, matches readiness to opportunity, and verifies outcomes for both sides.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8321040" y="3429000"/>
            <a:ext cx="777240" cy="411480"/>
          </a:xfrm>
          <a:prstGeom prst="rightArrow">
            <a:avLst/>
          </a:prstGeom>
          <a:solidFill>
            <a:srgbClr val="00C9AE"/>
          </a:solidFill>
          <a:ln/>
        </p:spPr>
      </p:sp>
      <p:sp>
        <p:nvSpPr>
          <p:cNvPr id="16" name="Shape 12"/>
          <p:cNvSpPr/>
          <p:nvPr/>
        </p:nvSpPr>
        <p:spPr>
          <a:xfrm>
            <a:off x="9235440" y="2011680"/>
            <a:ext cx="2423160" cy="3291840"/>
          </a:xfrm>
          <a:prstGeom prst="roundRect">
            <a:avLst>
              <a:gd name="adj" fmla="val 4528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9738360" y="2331720"/>
            <a:ext cx="822960" cy="82296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18" name="Image 2" descr="/home/claude/skillsync/icons/buildin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4100" y="2537460"/>
            <a:ext cx="411480" cy="41148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235440" y="329184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Colleges &amp;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Recruiters</a:t>
            </a:r>
            <a:endParaRPr lang="en-US" sz="1350" dirty="0"/>
          </a:p>
        </p:txBody>
      </p:sp>
      <p:sp>
        <p:nvSpPr>
          <p:cNvPr id="20" name="Text 15"/>
          <p:cNvSpPr/>
          <p:nvPr/>
        </p:nvSpPr>
        <p:spPr>
          <a:xfrm>
            <a:off x="9418320" y="3977640"/>
            <a:ext cx="2057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05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 for analytics, portal access &amp; pre-vetted candidate pipelines.</a:t>
            </a:r>
            <a:endParaRPr lang="en-US" sz="1050" dirty="0"/>
          </a:p>
        </p:txBody>
      </p:sp>
      <p:sp>
        <p:nvSpPr>
          <p:cNvPr id="21" name="Text 16"/>
          <p:cNvSpPr/>
          <p:nvPr/>
        </p:nvSpPr>
        <p:spPr>
          <a:xfrm>
            <a:off x="548640" y="562356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flows in from both sides — students (subscriptions) and institutions/recruiters (B2B contracts) — creating a durable, diversified model.</a:t>
            </a:r>
            <a:endParaRPr lang="en-US" sz="1200" dirty="0"/>
          </a:p>
        </p:txBody>
      </p:sp>
      <p:sp>
        <p:nvSpPr>
          <p:cNvPr id="22" name="Text 17"/>
          <p:cNvSpPr/>
          <p:nvPr/>
        </p:nvSpPr>
        <p:spPr>
          <a:xfrm>
            <a:off x="457200" y="65471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</a:t>
            </a:r>
            <a:endParaRPr lang="en-US" sz="900" dirty="0"/>
          </a:p>
        </p:txBody>
      </p:sp>
      <p:sp>
        <p:nvSpPr>
          <p:cNvPr id="23" name="Text 18"/>
          <p:cNvSpPr/>
          <p:nvPr/>
        </p:nvSpPr>
        <p:spPr>
          <a:xfrm>
            <a:off x="11002975" y="654710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/ 27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MODEL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Eight Diversified, Recurring Revenue Streams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27632"/>
            <a:ext cx="5440680" cy="932688"/>
          </a:xfrm>
          <a:prstGeom prst="roundRect">
            <a:avLst>
              <a:gd name="adj" fmla="val 9804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94944" y="1792224"/>
            <a:ext cx="566928" cy="566928"/>
          </a:xfrm>
          <a:prstGeom prst="roundRect">
            <a:avLst>
              <a:gd name="adj" fmla="val 50000"/>
            </a:avLst>
          </a:prstGeom>
          <a:solidFill>
            <a:srgbClr val="2E2A6E"/>
          </a:solidFill>
          <a:ln/>
        </p:spPr>
      </p:sp>
      <p:sp>
        <p:nvSpPr>
          <p:cNvPr id="6" name="Text 4"/>
          <p:cNvSpPr/>
          <p:nvPr/>
        </p:nvSpPr>
        <p:spPr>
          <a:xfrm>
            <a:off x="694944" y="17922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444752" y="1719072"/>
            <a:ext cx="4389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Freemium Subscription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444752" y="2048256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3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core tools drive top-of-funnel acquisition</a:t>
            </a:r>
            <a:endParaRPr lang="en-US" sz="1030" dirty="0"/>
          </a:p>
        </p:txBody>
      </p:sp>
      <p:sp>
        <p:nvSpPr>
          <p:cNvPr id="9" name="Shape 7"/>
          <p:cNvSpPr/>
          <p:nvPr/>
        </p:nvSpPr>
        <p:spPr>
          <a:xfrm>
            <a:off x="6172200" y="1627632"/>
            <a:ext cx="5440680" cy="932688"/>
          </a:xfrm>
          <a:prstGeom prst="roundRect">
            <a:avLst>
              <a:gd name="adj" fmla="val 9804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318504" y="1792224"/>
            <a:ext cx="566928" cy="566928"/>
          </a:xfrm>
          <a:prstGeom prst="roundRect">
            <a:avLst>
              <a:gd name="adj" fmla="val 50000"/>
            </a:avLst>
          </a:prstGeom>
          <a:solidFill>
            <a:srgbClr val="2E2A6E"/>
          </a:solidFill>
          <a:ln/>
        </p:spPr>
      </p:sp>
      <p:sp>
        <p:nvSpPr>
          <p:cNvPr id="11" name="Text 9"/>
          <p:cNvSpPr/>
          <p:nvPr/>
        </p:nvSpPr>
        <p:spPr>
          <a:xfrm>
            <a:off x="6318504" y="17922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068312" y="1719072"/>
            <a:ext cx="4389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Premium Membership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7068312" y="2048256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3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AI suite via monthly/annual student plans</a:t>
            </a:r>
            <a:endParaRPr lang="en-US" sz="1030" dirty="0"/>
          </a:p>
        </p:txBody>
      </p:sp>
      <p:sp>
        <p:nvSpPr>
          <p:cNvPr id="14" name="Shape 12"/>
          <p:cNvSpPr/>
          <p:nvPr/>
        </p:nvSpPr>
        <p:spPr>
          <a:xfrm>
            <a:off x="548640" y="2688336"/>
            <a:ext cx="5440680" cy="932688"/>
          </a:xfrm>
          <a:prstGeom prst="roundRect">
            <a:avLst>
              <a:gd name="adj" fmla="val 9804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94944" y="2852928"/>
            <a:ext cx="566928" cy="566928"/>
          </a:xfrm>
          <a:prstGeom prst="roundRect">
            <a:avLst>
              <a:gd name="adj" fmla="val 50000"/>
            </a:avLst>
          </a:prstGeom>
          <a:solidFill>
            <a:srgbClr val="2E2A6E"/>
          </a:solidFill>
          <a:ln/>
        </p:spPr>
      </p:sp>
      <p:sp>
        <p:nvSpPr>
          <p:cNvPr id="16" name="Text 14"/>
          <p:cNvSpPr/>
          <p:nvPr/>
        </p:nvSpPr>
        <p:spPr>
          <a:xfrm>
            <a:off x="694944" y="285292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444752" y="2779776"/>
            <a:ext cx="4389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Interview Plans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1444752" y="310896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3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Pay-per-pack or unlimited mock interview bundles</a:t>
            </a:r>
            <a:endParaRPr lang="en-US" sz="1030" dirty="0"/>
          </a:p>
        </p:txBody>
      </p:sp>
      <p:sp>
        <p:nvSpPr>
          <p:cNvPr id="19" name="Shape 17"/>
          <p:cNvSpPr/>
          <p:nvPr/>
        </p:nvSpPr>
        <p:spPr>
          <a:xfrm>
            <a:off x="6172200" y="2688336"/>
            <a:ext cx="5440680" cy="932688"/>
          </a:xfrm>
          <a:prstGeom prst="roundRect">
            <a:avLst>
              <a:gd name="adj" fmla="val 9804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318504" y="2852928"/>
            <a:ext cx="566928" cy="566928"/>
          </a:xfrm>
          <a:prstGeom prst="roundRect">
            <a:avLst>
              <a:gd name="adj" fmla="val 50000"/>
            </a:avLst>
          </a:prstGeom>
          <a:solidFill>
            <a:srgbClr val="2E2A6E"/>
          </a:solidFill>
          <a:ln/>
        </p:spPr>
      </p:sp>
      <p:sp>
        <p:nvSpPr>
          <p:cNvPr id="21" name="Text 19"/>
          <p:cNvSpPr/>
          <p:nvPr/>
        </p:nvSpPr>
        <p:spPr>
          <a:xfrm>
            <a:off x="6318504" y="285292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7068312" y="2779776"/>
            <a:ext cx="4389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Resume Review Services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7068312" y="310896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3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 + AI hybrid review add-on</a:t>
            </a:r>
            <a:endParaRPr lang="en-US" sz="1030" dirty="0"/>
          </a:p>
        </p:txBody>
      </p:sp>
      <p:sp>
        <p:nvSpPr>
          <p:cNvPr id="24" name="Shape 22"/>
          <p:cNvSpPr/>
          <p:nvPr/>
        </p:nvSpPr>
        <p:spPr>
          <a:xfrm>
            <a:off x="548640" y="3749040"/>
            <a:ext cx="5440680" cy="932688"/>
          </a:xfrm>
          <a:prstGeom prst="roundRect">
            <a:avLst>
              <a:gd name="adj" fmla="val 9804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94944" y="3913632"/>
            <a:ext cx="566928" cy="566928"/>
          </a:xfrm>
          <a:prstGeom prst="roundRect">
            <a:avLst>
              <a:gd name="adj" fmla="val 50000"/>
            </a:avLst>
          </a:prstGeom>
          <a:solidFill>
            <a:srgbClr val="2E2A6E"/>
          </a:solidFill>
          <a:ln/>
        </p:spPr>
      </p:sp>
      <p:sp>
        <p:nvSpPr>
          <p:cNvPr id="26" name="Text 24"/>
          <p:cNvSpPr/>
          <p:nvPr/>
        </p:nvSpPr>
        <p:spPr>
          <a:xfrm>
            <a:off x="694944" y="391363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1444752" y="3840480"/>
            <a:ext cx="4389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Recruiter Subscription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1444752" y="4169664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3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Tiered access to the candidate &amp; analytics portal</a:t>
            </a:r>
            <a:endParaRPr lang="en-US" sz="1030" dirty="0"/>
          </a:p>
        </p:txBody>
      </p:sp>
      <p:sp>
        <p:nvSpPr>
          <p:cNvPr id="29" name="Shape 27"/>
          <p:cNvSpPr/>
          <p:nvPr/>
        </p:nvSpPr>
        <p:spPr>
          <a:xfrm>
            <a:off x="6172200" y="3749040"/>
            <a:ext cx="5440680" cy="932688"/>
          </a:xfrm>
          <a:prstGeom prst="roundRect">
            <a:avLst>
              <a:gd name="adj" fmla="val 9804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6318504" y="3913632"/>
            <a:ext cx="566928" cy="566928"/>
          </a:xfrm>
          <a:prstGeom prst="roundRect">
            <a:avLst>
              <a:gd name="adj" fmla="val 50000"/>
            </a:avLst>
          </a:prstGeom>
          <a:solidFill>
            <a:srgbClr val="2E2A6E"/>
          </a:solidFill>
          <a:ln/>
        </p:spPr>
      </p:sp>
      <p:sp>
        <p:nvSpPr>
          <p:cNvPr id="31" name="Text 29"/>
          <p:cNvSpPr/>
          <p:nvPr/>
        </p:nvSpPr>
        <p:spPr>
          <a:xfrm>
            <a:off x="6318504" y="391363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7068312" y="3840480"/>
            <a:ext cx="4389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College Partnerships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7068312" y="4169664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3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Campus-wide licensing &amp; placement analytics</a:t>
            </a:r>
            <a:endParaRPr lang="en-US" sz="1030" dirty="0"/>
          </a:p>
        </p:txBody>
      </p:sp>
      <p:sp>
        <p:nvSpPr>
          <p:cNvPr id="34" name="Shape 32"/>
          <p:cNvSpPr/>
          <p:nvPr/>
        </p:nvSpPr>
        <p:spPr>
          <a:xfrm>
            <a:off x="548640" y="4809744"/>
            <a:ext cx="5440680" cy="932688"/>
          </a:xfrm>
          <a:prstGeom prst="roundRect">
            <a:avLst>
              <a:gd name="adj" fmla="val 9804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694944" y="4974336"/>
            <a:ext cx="566928" cy="566928"/>
          </a:xfrm>
          <a:prstGeom prst="roundRect">
            <a:avLst>
              <a:gd name="adj" fmla="val 50000"/>
            </a:avLst>
          </a:prstGeom>
          <a:solidFill>
            <a:srgbClr val="2E2A6E"/>
          </a:solidFill>
          <a:ln/>
        </p:spPr>
      </p:sp>
      <p:sp>
        <p:nvSpPr>
          <p:cNvPr id="36" name="Text 34"/>
          <p:cNvSpPr/>
          <p:nvPr/>
        </p:nvSpPr>
        <p:spPr>
          <a:xfrm>
            <a:off x="694944" y="497433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1444752" y="4901184"/>
            <a:ext cx="4389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Sponsored Jobs &amp; Internships</a:t>
            </a:r>
            <a:endParaRPr lang="en-US" sz="1250" dirty="0"/>
          </a:p>
        </p:txBody>
      </p:sp>
      <p:sp>
        <p:nvSpPr>
          <p:cNvPr id="38" name="Text 36"/>
          <p:cNvSpPr/>
          <p:nvPr/>
        </p:nvSpPr>
        <p:spPr>
          <a:xfrm>
            <a:off x="1444752" y="5230368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3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Featured listings from partner employers</a:t>
            </a:r>
            <a:endParaRPr lang="en-US" sz="1030" dirty="0"/>
          </a:p>
        </p:txBody>
      </p:sp>
      <p:sp>
        <p:nvSpPr>
          <p:cNvPr id="39" name="Shape 37"/>
          <p:cNvSpPr/>
          <p:nvPr/>
        </p:nvSpPr>
        <p:spPr>
          <a:xfrm>
            <a:off x="6172200" y="4809744"/>
            <a:ext cx="5440680" cy="932688"/>
          </a:xfrm>
          <a:prstGeom prst="roundRect">
            <a:avLst>
              <a:gd name="adj" fmla="val 9804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40" name="Shape 38"/>
          <p:cNvSpPr/>
          <p:nvPr/>
        </p:nvSpPr>
        <p:spPr>
          <a:xfrm>
            <a:off x="6318504" y="4974336"/>
            <a:ext cx="566928" cy="566928"/>
          </a:xfrm>
          <a:prstGeom prst="roundRect">
            <a:avLst>
              <a:gd name="adj" fmla="val 50000"/>
            </a:avLst>
          </a:prstGeom>
          <a:solidFill>
            <a:srgbClr val="2E2A6E"/>
          </a:solidFill>
          <a:ln/>
        </p:spPr>
      </p:sp>
      <p:sp>
        <p:nvSpPr>
          <p:cNvPr id="41" name="Text 39"/>
          <p:cNvSpPr/>
          <p:nvPr/>
        </p:nvSpPr>
        <p:spPr>
          <a:xfrm>
            <a:off x="6318504" y="497433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7068312" y="4901184"/>
            <a:ext cx="4389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Advertisements</a:t>
            </a:r>
            <a:endParaRPr lang="en-US" sz="1250" dirty="0"/>
          </a:p>
        </p:txBody>
      </p:sp>
      <p:sp>
        <p:nvSpPr>
          <p:cNvPr id="43" name="Text 41"/>
          <p:cNvSpPr/>
          <p:nvPr/>
        </p:nvSpPr>
        <p:spPr>
          <a:xfrm>
            <a:off x="7068312" y="5230368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3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Contextual, non-intrusive placements &amp; upskilling promos</a:t>
            </a:r>
            <a:endParaRPr lang="en-US" sz="1030" dirty="0"/>
          </a:p>
        </p:txBody>
      </p:sp>
      <p:sp>
        <p:nvSpPr>
          <p:cNvPr id="44" name="Text 42"/>
          <p:cNvSpPr/>
          <p:nvPr/>
        </p:nvSpPr>
        <p:spPr>
          <a:xfrm>
            <a:off x="457200" y="65471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11002975" y="654710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/ 27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2E2A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C9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ROADMAP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Path from MVP to Global Platform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1005840" y="3794760"/>
            <a:ext cx="10149840" cy="0"/>
          </a:xfrm>
          <a:prstGeom prst="line">
            <a:avLst/>
          </a:prstGeom>
          <a:noFill/>
          <a:ln w="38100">
            <a:solidFill>
              <a:srgbClr val="473F9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3474720"/>
            <a:ext cx="640080" cy="640080"/>
          </a:xfrm>
          <a:prstGeom prst="ellipse">
            <a:avLst/>
          </a:prstGeom>
          <a:solidFill>
            <a:srgbClr val="00C9AE"/>
          </a:solidFill>
          <a:ln/>
        </p:spPr>
      </p:sp>
      <p:pic>
        <p:nvPicPr>
          <p:cNvPr id="6" name="Image 0" descr="/home/claude/skillsync/icons/fla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" y="3634740"/>
            <a:ext cx="320040" cy="32004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137160" y="2286000"/>
            <a:ext cx="1737360" cy="960120"/>
          </a:xfrm>
          <a:prstGeom prst="roundRect">
            <a:avLst>
              <a:gd name="adj" fmla="val 9524"/>
            </a:avLst>
          </a:prstGeom>
          <a:solidFill>
            <a:srgbClr val="1D1A4D"/>
          </a:solidFill>
          <a:ln/>
        </p:spPr>
      </p:sp>
      <p:sp>
        <p:nvSpPr>
          <p:cNvPr id="8" name="Text 5"/>
          <p:cNvSpPr/>
          <p:nvPr/>
        </p:nvSpPr>
        <p:spPr>
          <a:xfrm>
            <a:off x="182880" y="2359152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MVP Development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182880" y="290779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00C9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1005840" y="3566160"/>
            <a:ext cx="0" cy="228600"/>
          </a:xfrm>
          <a:prstGeom prst="line">
            <a:avLst/>
          </a:prstGeom>
          <a:noFill/>
          <a:ln w="19050">
            <a:solidFill>
              <a:srgbClr val="473F9E"/>
            </a:solidFill>
            <a:prstDash val="dash"/>
          </a:ln>
        </p:spPr>
      </p:sp>
      <p:sp>
        <p:nvSpPr>
          <p:cNvPr id="11" name="Shape 8"/>
          <p:cNvSpPr/>
          <p:nvPr/>
        </p:nvSpPr>
        <p:spPr>
          <a:xfrm>
            <a:off x="2715768" y="3474720"/>
            <a:ext cx="640080" cy="640080"/>
          </a:xfrm>
          <a:prstGeom prst="ellipse">
            <a:avLst/>
          </a:prstGeom>
          <a:solidFill>
            <a:srgbClr val="00C9AE"/>
          </a:solidFill>
          <a:ln/>
        </p:spPr>
      </p:sp>
      <p:pic>
        <p:nvPicPr>
          <p:cNvPr id="12" name="Image 1" descr="/home/claude/skillsync/icons/rocke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788" y="3634740"/>
            <a:ext cx="320040" cy="320040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2167128" y="4297680"/>
            <a:ext cx="1737360" cy="960120"/>
          </a:xfrm>
          <a:prstGeom prst="roundRect">
            <a:avLst>
              <a:gd name="adj" fmla="val 9524"/>
            </a:avLst>
          </a:prstGeom>
          <a:solidFill>
            <a:srgbClr val="1D1A4D"/>
          </a:solidFill>
          <a:ln/>
        </p:spPr>
      </p:sp>
      <p:sp>
        <p:nvSpPr>
          <p:cNvPr id="14" name="Text 10"/>
          <p:cNvSpPr/>
          <p:nvPr/>
        </p:nvSpPr>
        <p:spPr>
          <a:xfrm>
            <a:off x="2212848" y="4370832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Beta Launch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2212848" y="491947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00C9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3035808" y="4114800"/>
            <a:ext cx="0" cy="182880"/>
          </a:xfrm>
          <a:prstGeom prst="line">
            <a:avLst/>
          </a:prstGeom>
          <a:noFill/>
          <a:ln w="19050">
            <a:solidFill>
              <a:srgbClr val="473F9E"/>
            </a:solidFill>
            <a:prstDash val="dash"/>
          </a:ln>
        </p:spPr>
      </p:sp>
      <p:sp>
        <p:nvSpPr>
          <p:cNvPr id="17" name="Shape 13"/>
          <p:cNvSpPr/>
          <p:nvPr/>
        </p:nvSpPr>
        <p:spPr>
          <a:xfrm>
            <a:off x="4745736" y="3474720"/>
            <a:ext cx="640080" cy="640080"/>
          </a:xfrm>
          <a:prstGeom prst="ellipse">
            <a:avLst/>
          </a:prstGeom>
          <a:solidFill>
            <a:srgbClr val="00C9AE"/>
          </a:solidFill>
          <a:ln/>
        </p:spPr>
      </p:sp>
      <p:pic>
        <p:nvPicPr>
          <p:cNvPr id="18" name="Image 2" descr="/home/claude/skillsync/icons/handshak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56" y="3634740"/>
            <a:ext cx="320040" cy="320040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4197096" y="2286000"/>
            <a:ext cx="1737360" cy="960120"/>
          </a:xfrm>
          <a:prstGeom prst="roundRect">
            <a:avLst>
              <a:gd name="adj" fmla="val 9524"/>
            </a:avLst>
          </a:prstGeom>
          <a:solidFill>
            <a:srgbClr val="1D1A4D"/>
          </a:solidFill>
          <a:ln/>
        </p:spPr>
      </p:sp>
      <p:sp>
        <p:nvSpPr>
          <p:cNvPr id="20" name="Text 15"/>
          <p:cNvSpPr/>
          <p:nvPr/>
        </p:nvSpPr>
        <p:spPr>
          <a:xfrm>
            <a:off x="4242816" y="2359152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College Partnerships</a:t>
            </a:r>
            <a:endParaRPr lang="en-US" sz="1050" dirty="0"/>
          </a:p>
        </p:txBody>
      </p:sp>
      <p:sp>
        <p:nvSpPr>
          <p:cNvPr id="21" name="Text 16"/>
          <p:cNvSpPr/>
          <p:nvPr/>
        </p:nvSpPr>
        <p:spPr>
          <a:xfrm>
            <a:off x="4242816" y="290779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00C9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Q3–Q4</a:t>
            </a:r>
            <a:endParaRPr lang="en-US" sz="950" dirty="0"/>
          </a:p>
        </p:txBody>
      </p:sp>
      <p:sp>
        <p:nvSpPr>
          <p:cNvPr id="22" name="Shape 17"/>
          <p:cNvSpPr/>
          <p:nvPr/>
        </p:nvSpPr>
        <p:spPr>
          <a:xfrm>
            <a:off x="5065776" y="3566160"/>
            <a:ext cx="0" cy="228600"/>
          </a:xfrm>
          <a:prstGeom prst="line">
            <a:avLst/>
          </a:prstGeom>
          <a:noFill/>
          <a:ln w="19050">
            <a:solidFill>
              <a:srgbClr val="473F9E"/>
            </a:solidFill>
            <a:prstDash val="dash"/>
          </a:ln>
        </p:spPr>
      </p:sp>
      <p:sp>
        <p:nvSpPr>
          <p:cNvPr id="23" name="Shape 18"/>
          <p:cNvSpPr/>
          <p:nvPr/>
        </p:nvSpPr>
        <p:spPr>
          <a:xfrm>
            <a:off x="6775704" y="3474720"/>
            <a:ext cx="640080" cy="640080"/>
          </a:xfrm>
          <a:prstGeom prst="ellipse">
            <a:avLst/>
          </a:prstGeom>
          <a:solidFill>
            <a:srgbClr val="00C9AE"/>
          </a:solidFill>
          <a:ln/>
        </p:spPr>
      </p:sp>
      <p:pic>
        <p:nvPicPr>
          <p:cNvPr id="24" name="Image 3" descr="/home/claude/skillsync/icons/mento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5724" y="3634740"/>
            <a:ext cx="320040" cy="320040"/>
          </a:xfrm>
          <a:prstGeom prst="rect">
            <a:avLst/>
          </a:prstGeom>
        </p:spPr>
      </p:pic>
      <p:sp>
        <p:nvSpPr>
          <p:cNvPr id="25" name="Shape 19"/>
          <p:cNvSpPr/>
          <p:nvPr/>
        </p:nvSpPr>
        <p:spPr>
          <a:xfrm>
            <a:off x="6227064" y="4297680"/>
            <a:ext cx="1737360" cy="960120"/>
          </a:xfrm>
          <a:prstGeom prst="roundRect">
            <a:avLst>
              <a:gd name="adj" fmla="val 9524"/>
            </a:avLst>
          </a:prstGeom>
          <a:solidFill>
            <a:srgbClr val="1D1A4D"/>
          </a:solidFill>
          <a:ln/>
        </p:spPr>
      </p:sp>
      <p:sp>
        <p:nvSpPr>
          <p:cNvPr id="26" name="Text 20"/>
          <p:cNvSpPr/>
          <p:nvPr/>
        </p:nvSpPr>
        <p:spPr>
          <a:xfrm>
            <a:off x="6272784" y="4370832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Career Coach</a:t>
            </a:r>
            <a:endParaRPr lang="en-US" sz="1050" dirty="0"/>
          </a:p>
        </p:txBody>
      </p:sp>
      <p:sp>
        <p:nvSpPr>
          <p:cNvPr id="27" name="Text 21"/>
          <p:cNvSpPr/>
          <p:nvPr/>
        </p:nvSpPr>
        <p:spPr>
          <a:xfrm>
            <a:off x="6272784" y="491947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00C9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2 H1</a:t>
            </a:r>
            <a:endParaRPr lang="en-US" sz="950" dirty="0"/>
          </a:p>
        </p:txBody>
      </p:sp>
      <p:sp>
        <p:nvSpPr>
          <p:cNvPr id="28" name="Shape 22"/>
          <p:cNvSpPr/>
          <p:nvPr/>
        </p:nvSpPr>
        <p:spPr>
          <a:xfrm>
            <a:off x="7095744" y="4114800"/>
            <a:ext cx="0" cy="182880"/>
          </a:xfrm>
          <a:prstGeom prst="line">
            <a:avLst/>
          </a:prstGeom>
          <a:noFill/>
          <a:ln w="19050">
            <a:solidFill>
              <a:srgbClr val="473F9E"/>
            </a:solidFill>
            <a:prstDash val="dash"/>
          </a:ln>
        </p:spPr>
      </p:sp>
      <p:sp>
        <p:nvSpPr>
          <p:cNvPr id="29" name="Shape 23"/>
          <p:cNvSpPr/>
          <p:nvPr/>
        </p:nvSpPr>
        <p:spPr>
          <a:xfrm>
            <a:off x="8805672" y="3474720"/>
            <a:ext cx="640080" cy="640080"/>
          </a:xfrm>
          <a:prstGeom prst="ellipse">
            <a:avLst/>
          </a:prstGeom>
          <a:solidFill>
            <a:srgbClr val="00C9AE"/>
          </a:solidFill>
          <a:ln/>
        </p:spPr>
      </p:sp>
      <p:pic>
        <p:nvPicPr>
          <p:cNvPr id="30" name="Image 4" descr="/home/claude/skillsync/icons/mobil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5692" y="3634740"/>
            <a:ext cx="320040" cy="320040"/>
          </a:xfrm>
          <a:prstGeom prst="rect">
            <a:avLst/>
          </a:prstGeom>
        </p:spPr>
      </p:pic>
      <p:sp>
        <p:nvSpPr>
          <p:cNvPr id="31" name="Shape 24"/>
          <p:cNvSpPr/>
          <p:nvPr/>
        </p:nvSpPr>
        <p:spPr>
          <a:xfrm>
            <a:off x="8257032" y="2286000"/>
            <a:ext cx="1737360" cy="960120"/>
          </a:xfrm>
          <a:prstGeom prst="roundRect">
            <a:avLst>
              <a:gd name="adj" fmla="val 9524"/>
            </a:avLst>
          </a:prstGeom>
          <a:solidFill>
            <a:srgbClr val="1D1A4D"/>
          </a:solidFill>
          <a:ln/>
        </p:spPr>
      </p:sp>
      <p:sp>
        <p:nvSpPr>
          <p:cNvPr id="32" name="Text 25"/>
          <p:cNvSpPr/>
          <p:nvPr/>
        </p:nvSpPr>
        <p:spPr>
          <a:xfrm>
            <a:off x="8302752" y="2359152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Application</a:t>
            </a:r>
            <a:endParaRPr lang="en-US" sz="1050" dirty="0"/>
          </a:p>
        </p:txBody>
      </p:sp>
      <p:sp>
        <p:nvSpPr>
          <p:cNvPr id="33" name="Text 26"/>
          <p:cNvSpPr/>
          <p:nvPr/>
        </p:nvSpPr>
        <p:spPr>
          <a:xfrm>
            <a:off x="8302752" y="290779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00C9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2 H2</a:t>
            </a:r>
            <a:endParaRPr lang="en-US" sz="950" dirty="0"/>
          </a:p>
        </p:txBody>
      </p:sp>
      <p:sp>
        <p:nvSpPr>
          <p:cNvPr id="34" name="Shape 27"/>
          <p:cNvSpPr/>
          <p:nvPr/>
        </p:nvSpPr>
        <p:spPr>
          <a:xfrm>
            <a:off x="9125712" y="3566160"/>
            <a:ext cx="0" cy="228600"/>
          </a:xfrm>
          <a:prstGeom prst="line">
            <a:avLst/>
          </a:prstGeom>
          <a:noFill/>
          <a:ln w="19050">
            <a:solidFill>
              <a:srgbClr val="473F9E"/>
            </a:solidFill>
            <a:prstDash val="dash"/>
          </a:ln>
        </p:spPr>
      </p:sp>
      <p:sp>
        <p:nvSpPr>
          <p:cNvPr id="35" name="Shape 28"/>
          <p:cNvSpPr/>
          <p:nvPr/>
        </p:nvSpPr>
        <p:spPr>
          <a:xfrm>
            <a:off x="10835640" y="3474720"/>
            <a:ext cx="640080" cy="640080"/>
          </a:xfrm>
          <a:prstGeom prst="ellipse">
            <a:avLst/>
          </a:prstGeom>
          <a:solidFill>
            <a:srgbClr val="00C9AE"/>
          </a:solidFill>
          <a:ln/>
        </p:spPr>
      </p:sp>
      <p:pic>
        <p:nvPicPr>
          <p:cNvPr id="36" name="Image 5" descr="/home/claude/skillsync/icons/glob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95660" y="3634740"/>
            <a:ext cx="320040" cy="320040"/>
          </a:xfrm>
          <a:prstGeom prst="rect">
            <a:avLst/>
          </a:prstGeom>
        </p:spPr>
      </p:pic>
      <p:sp>
        <p:nvSpPr>
          <p:cNvPr id="37" name="Shape 29"/>
          <p:cNvSpPr/>
          <p:nvPr/>
        </p:nvSpPr>
        <p:spPr>
          <a:xfrm>
            <a:off x="10287000" y="4297680"/>
            <a:ext cx="1737360" cy="960120"/>
          </a:xfrm>
          <a:prstGeom prst="roundRect">
            <a:avLst>
              <a:gd name="adj" fmla="val 9524"/>
            </a:avLst>
          </a:prstGeom>
          <a:solidFill>
            <a:srgbClr val="1D1A4D"/>
          </a:solidFill>
          <a:ln/>
        </p:spPr>
      </p:sp>
      <p:sp>
        <p:nvSpPr>
          <p:cNvPr id="38" name="Text 30"/>
          <p:cNvSpPr/>
          <p:nvPr/>
        </p:nvSpPr>
        <p:spPr>
          <a:xfrm>
            <a:off x="10332720" y="4370832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Expansion</a:t>
            </a:r>
            <a:endParaRPr lang="en-US" sz="1050" dirty="0"/>
          </a:p>
        </p:txBody>
      </p:sp>
      <p:sp>
        <p:nvSpPr>
          <p:cNvPr id="39" name="Text 31"/>
          <p:cNvSpPr/>
          <p:nvPr/>
        </p:nvSpPr>
        <p:spPr>
          <a:xfrm>
            <a:off x="10332720" y="4919472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00C9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3</a:t>
            </a:r>
            <a:endParaRPr lang="en-US" sz="950" dirty="0"/>
          </a:p>
        </p:txBody>
      </p:sp>
      <p:sp>
        <p:nvSpPr>
          <p:cNvPr id="40" name="Shape 32"/>
          <p:cNvSpPr/>
          <p:nvPr/>
        </p:nvSpPr>
        <p:spPr>
          <a:xfrm>
            <a:off x="11155680" y="4114800"/>
            <a:ext cx="0" cy="182880"/>
          </a:xfrm>
          <a:prstGeom prst="line">
            <a:avLst/>
          </a:prstGeom>
          <a:noFill/>
          <a:ln w="19050">
            <a:solidFill>
              <a:srgbClr val="473F9E"/>
            </a:solidFill>
            <a:prstDash val="dash"/>
          </a:ln>
        </p:spPr>
      </p:sp>
      <p:sp>
        <p:nvSpPr>
          <p:cNvPr id="41" name="Text 33"/>
          <p:cNvSpPr/>
          <p:nvPr/>
        </p:nvSpPr>
        <p:spPr>
          <a:xfrm>
            <a:off x="457200" y="65471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B9B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</a:t>
            </a:r>
            <a:endParaRPr lang="en-US" sz="900" dirty="0"/>
          </a:p>
        </p:txBody>
      </p:sp>
      <p:sp>
        <p:nvSpPr>
          <p:cNvPr id="42" name="Text 34"/>
          <p:cNvSpPr/>
          <p:nvPr/>
        </p:nvSpPr>
        <p:spPr>
          <a:xfrm>
            <a:off x="11002975" y="654710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B9B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 / 27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&amp; AI ARCHITECTURE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for Scale, Personalization and Trust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109960" cy="960120"/>
          </a:xfrm>
          <a:prstGeom prst="roundRect">
            <a:avLst>
              <a:gd name="adj" fmla="val 9524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828800"/>
            <a:ext cx="685800" cy="68580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6" name="Image 0" descr="/home/claude/skillsync/icons/mobi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690" y="2000250"/>
            <a:ext cx="342900" cy="3429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91640" y="178308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Experience Layer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4709160" y="1783080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app, mobile app &amp; recruiter portal — one unified account across devices.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48640" y="2788920"/>
            <a:ext cx="11109960" cy="960120"/>
          </a:xfrm>
          <a:prstGeom prst="roundRect">
            <a:avLst>
              <a:gd name="adj" fmla="val 9524"/>
            </a:avLst>
          </a:prstGeom>
          <a:solidFill>
            <a:srgbClr val="EEEC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777240" y="2926080"/>
            <a:ext cx="685800" cy="68580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11" name="Image 1" descr="/home/claude/skillsync/icons/brai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690" y="3097530"/>
            <a:ext cx="342900" cy="3429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91640" y="288036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Engine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4709160" y="2880360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NLP resume parsing, ATS scoring model, interview-speech analysis &amp; recommendation engine.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548640" y="3886200"/>
            <a:ext cx="11109960" cy="960120"/>
          </a:xfrm>
          <a:prstGeom prst="roundRect">
            <a:avLst>
              <a:gd name="adj" fmla="val 9524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77240" y="4023360"/>
            <a:ext cx="685800" cy="68580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16" name="Image 2" descr="/home/claude/skillsync/icons/databas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690" y="4194810"/>
            <a:ext cx="342900" cy="3429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91640" y="397764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Layer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4709160" y="3977640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profiles, skill graphs, job/internship data &amp; anonymized outcome signals.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548640" y="4983480"/>
            <a:ext cx="11109960" cy="960120"/>
          </a:xfrm>
          <a:prstGeom prst="roundRect">
            <a:avLst>
              <a:gd name="adj" fmla="val 9524"/>
            </a:avLst>
          </a:prstGeom>
          <a:solidFill>
            <a:srgbClr val="EEEC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777240" y="5120640"/>
            <a:ext cx="685800" cy="68580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21" name="Image 3" descr="/home/claude/skillsync/icons/clou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690" y="5292090"/>
            <a:ext cx="342900" cy="34290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691640" y="507492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 Infrastructure</a:t>
            </a:r>
            <a:endParaRPr lang="en-US" sz="1450" dirty="0"/>
          </a:p>
        </p:txBody>
      </p:sp>
      <p:sp>
        <p:nvSpPr>
          <p:cNvPr id="23" name="Text 17"/>
          <p:cNvSpPr/>
          <p:nvPr/>
        </p:nvSpPr>
        <p:spPr>
          <a:xfrm>
            <a:off x="4709160" y="5074920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Scalable, secure cloud hosting with role-based access and encrypted storage.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457200" y="65471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002975" y="654710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/ 27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EE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STRATEGY &amp; FUTURE EXPANSION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India to a Global Career Platform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3611880" cy="338328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057400"/>
            <a:ext cx="685800" cy="685800"/>
          </a:xfrm>
          <a:prstGeom prst="ellipse">
            <a:avLst/>
          </a:prstGeom>
          <a:solidFill>
            <a:srgbClr val="2E2A6E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0574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22960" y="292608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India Launch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22960" y="3520440"/>
            <a:ext cx="30632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penetration across Tier-1/2/3 colleges; strong recruiter network in top hiring hubs.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434840" y="1783080"/>
            <a:ext cx="3611880" cy="338328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709160" y="2057400"/>
            <a:ext cx="685800" cy="685800"/>
          </a:xfrm>
          <a:prstGeom prst="ellipse">
            <a:avLst/>
          </a:prstGeom>
          <a:solidFill>
            <a:srgbClr val="2E2A6E"/>
          </a:solidFill>
          <a:ln/>
        </p:spPr>
      </p:sp>
      <p:sp>
        <p:nvSpPr>
          <p:cNvPr id="11" name="Text 9"/>
          <p:cNvSpPr/>
          <p:nvPr/>
        </p:nvSpPr>
        <p:spPr>
          <a:xfrm>
            <a:off x="4709160" y="20574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709160" y="292608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South Asia Expansion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709160" y="3520440"/>
            <a:ext cx="30632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Localized rollout in Bangladesh, Nepal, Sri Lanka &amp; Pakistan leveraging shared curricula patterns.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321040" y="1783080"/>
            <a:ext cx="3611880" cy="338328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595360" y="2057400"/>
            <a:ext cx="685800" cy="685800"/>
          </a:xfrm>
          <a:prstGeom prst="ellipse">
            <a:avLst/>
          </a:prstGeom>
          <a:solidFill>
            <a:srgbClr val="2E2A6E"/>
          </a:solidFill>
          <a:ln/>
        </p:spPr>
      </p:sp>
      <p:sp>
        <p:nvSpPr>
          <p:cNvPr id="16" name="Text 14"/>
          <p:cNvSpPr/>
          <p:nvPr/>
        </p:nvSpPr>
        <p:spPr>
          <a:xfrm>
            <a:off x="8595360" y="20574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8595360" y="292608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Expansion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595360" y="3520440"/>
            <a:ext cx="30632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Southeast Asia, Middle East &amp; African student markets via B2B college licensing.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548640" y="53492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E2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Levers:  AI Career Coach depth   •   Vernacular language support   •   Enterprise upskilling tie-ups   •   Alumni &amp; referral network effects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457200" y="65471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002975" y="654710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/ 27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00A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SWOT ANALYSIS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Honest Look at Our Position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440680" cy="2148840"/>
          </a:xfrm>
          <a:prstGeom prst="roundRect">
            <a:avLst>
              <a:gd name="adj" fmla="val 5106"/>
            </a:avLst>
          </a:prstGeom>
          <a:solidFill>
            <a:srgbClr val="2E2A6E"/>
          </a:solidFill>
          <a:ln/>
        </p:spPr>
      </p:sp>
      <p:sp>
        <p:nvSpPr>
          <p:cNvPr id="5" name="Shape 3"/>
          <p:cNvSpPr/>
          <p:nvPr/>
        </p:nvSpPr>
        <p:spPr>
          <a:xfrm>
            <a:off x="749808" y="1874520"/>
            <a:ext cx="502920" cy="502920"/>
          </a:xfrm>
          <a:prstGeom prst="ellipse">
            <a:avLst/>
          </a:prstGeom>
          <a:solidFill>
            <a:srgbClr val="00C9AE"/>
          </a:solidFill>
          <a:ln/>
        </p:spPr>
      </p:sp>
      <p:pic>
        <p:nvPicPr>
          <p:cNvPr id="6" name="Image 0" descr="/home/claude/skillsync/icons/shie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538" y="2000250"/>
            <a:ext cx="251460" cy="2514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71600" y="18745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Strengths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749808" y="246888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06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All-in-one AI platform vs. fragmented competitors</a:t>
            </a:r>
            <a:endParaRPr lang="en-US" sz="1060" dirty="0"/>
          </a:p>
          <a:p>
            <a:pPr marL="228600" indent="-2286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06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Two-sided data network improves matching over time</a:t>
            </a:r>
            <a:endParaRPr lang="en-US" sz="1060" dirty="0"/>
          </a:p>
          <a:p>
            <a:pPr marL="228600" indent="-2286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06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Founding team domain knowledge in EdTech &amp; AI</a:t>
            </a:r>
            <a:endParaRPr lang="en-US" sz="1060" dirty="0"/>
          </a:p>
        </p:txBody>
      </p:sp>
      <p:sp>
        <p:nvSpPr>
          <p:cNvPr id="9" name="Shape 6"/>
          <p:cNvSpPr/>
          <p:nvPr/>
        </p:nvSpPr>
        <p:spPr>
          <a:xfrm>
            <a:off x="6172200" y="1691640"/>
            <a:ext cx="5440680" cy="2148840"/>
          </a:xfrm>
          <a:prstGeom prst="roundRect">
            <a:avLst>
              <a:gd name="adj" fmla="val 5106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373368" y="1874520"/>
            <a:ext cx="502920" cy="50292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11" name="Image 1" descr="/home/claude/skillsync/icons/weaknes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9098" y="2000250"/>
            <a:ext cx="251460" cy="2514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995160" y="18745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Weaknesses</a:t>
            </a:r>
            <a:endParaRPr lang="en-US" sz="1550" dirty="0"/>
          </a:p>
        </p:txBody>
      </p:sp>
      <p:sp>
        <p:nvSpPr>
          <p:cNvPr id="13" name="Text 9"/>
          <p:cNvSpPr/>
          <p:nvPr/>
        </p:nvSpPr>
        <p:spPr>
          <a:xfrm>
            <a:off x="6373368" y="246888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06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Early-stage brand recognition vs. established players</a:t>
            </a:r>
            <a:endParaRPr lang="en-US" sz="1060" dirty="0"/>
          </a:p>
          <a:p>
            <a:pPr marL="228600" indent="-2286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06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depends on college partnership velocity</a:t>
            </a:r>
            <a:endParaRPr lang="en-US" sz="1060" dirty="0"/>
          </a:p>
          <a:p>
            <a:pPr marL="228600" indent="-2286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06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model accuracy improves gradually with data</a:t>
            </a:r>
            <a:endParaRPr lang="en-US" sz="1060" dirty="0"/>
          </a:p>
        </p:txBody>
      </p:sp>
      <p:sp>
        <p:nvSpPr>
          <p:cNvPr id="14" name="Shape 10"/>
          <p:cNvSpPr/>
          <p:nvPr/>
        </p:nvSpPr>
        <p:spPr>
          <a:xfrm>
            <a:off x="548640" y="3986784"/>
            <a:ext cx="5440680" cy="2148840"/>
          </a:xfrm>
          <a:prstGeom prst="roundRect">
            <a:avLst>
              <a:gd name="adj" fmla="val 5106"/>
            </a:avLst>
          </a:prstGeom>
          <a:solidFill>
            <a:srgbClr val="EEEC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49808" y="4169664"/>
            <a:ext cx="502920" cy="50292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16" name="Image 2" descr="/home/claude/skillsync/icons/opportunit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538" y="4295394"/>
            <a:ext cx="251460" cy="2514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371600" y="4169664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Opportunities</a:t>
            </a:r>
            <a:endParaRPr lang="en-US" sz="1550" dirty="0"/>
          </a:p>
        </p:txBody>
      </p:sp>
      <p:sp>
        <p:nvSpPr>
          <p:cNvPr id="18" name="Text 13"/>
          <p:cNvSpPr/>
          <p:nvPr/>
        </p:nvSpPr>
        <p:spPr>
          <a:xfrm>
            <a:off x="749808" y="4764024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06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NEP 2020 &amp; India’s national skilling push</a:t>
            </a:r>
            <a:endParaRPr lang="en-US" sz="1060" dirty="0"/>
          </a:p>
          <a:p>
            <a:pPr marL="228600" indent="-2286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06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Huge, underserved Tier-2/3 college student base</a:t>
            </a:r>
            <a:endParaRPr lang="en-US" sz="1060" dirty="0"/>
          </a:p>
          <a:p>
            <a:pPr marL="228600" indent="-2286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06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Expansion into South Asia and global markets</a:t>
            </a:r>
            <a:endParaRPr lang="en-US" sz="1060" dirty="0"/>
          </a:p>
        </p:txBody>
      </p:sp>
      <p:sp>
        <p:nvSpPr>
          <p:cNvPr id="19" name="Shape 14"/>
          <p:cNvSpPr/>
          <p:nvPr/>
        </p:nvSpPr>
        <p:spPr>
          <a:xfrm>
            <a:off x="6172200" y="3986784"/>
            <a:ext cx="5440680" cy="2148840"/>
          </a:xfrm>
          <a:prstGeom prst="roundRect">
            <a:avLst>
              <a:gd name="adj" fmla="val 5106"/>
            </a:avLst>
          </a:prstGeom>
          <a:solidFill>
            <a:srgbClr val="F7F6FF"/>
          </a:solidFill>
          <a:ln/>
          <a:effectLst>
            <a:outerShdw blurRad="127000" dist="38100" dir="5400000" algn="bl" rotWithShape="0">
              <a:srgbClr val="9C97D6">
                <a:alpha val="28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373368" y="4169664"/>
            <a:ext cx="502920" cy="502920"/>
          </a:xfrm>
          <a:prstGeom prst="ellipse">
            <a:avLst/>
          </a:prstGeom>
          <a:solidFill>
            <a:srgbClr val="2E2A6E"/>
          </a:solidFill>
          <a:ln/>
        </p:spPr>
      </p:sp>
      <p:pic>
        <p:nvPicPr>
          <p:cNvPr id="21" name="Image 3" descr="/home/claude/skillsync/icons/warn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9098" y="4295394"/>
            <a:ext cx="251460" cy="2514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995160" y="4169664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221F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Threats</a:t>
            </a:r>
            <a:endParaRPr lang="en-US" sz="1550" dirty="0"/>
          </a:p>
        </p:txBody>
      </p:sp>
      <p:sp>
        <p:nvSpPr>
          <p:cNvPr id="23" name="Text 17"/>
          <p:cNvSpPr/>
          <p:nvPr/>
        </p:nvSpPr>
        <p:spPr>
          <a:xfrm>
            <a:off x="6373368" y="4764024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06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 players (LinkedIn, Naukri) adding AI features</a:t>
            </a:r>
            <a:endParaRPr lang="en-US" sz="1060" dirty="0"/>
          </a:p>
          <a:p>
            <a:pPr marL="228600" indent="-2286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06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privacy &amp; compliance requirements evolving</a:t>
            </a:r>
            <a:endParaRPr lang="en-US" sz="1060" dirty="0"/>
          </a:p>
          <a:p>
            <a:pPr marL="228600" indent="-2286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060" dirty="0">
                <a:solidFill>
                  <a:srgbClr val="22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Recruiter hiring budgets sensitive to economic cycles</a:t>
            </a:r>
            <a:endParaRPr lang="en-US" sz="1060" dirty="0"/>
          </a:p>
        </p:txBody>
      </p:sp>
      <p:sp>
        <p:nvSpPr>
          <p:cNvPr id="24" name="Text 18"/>
          <p:cNvSpPr/>
          <p:nvPr/>
        </p:nvSpPr>
        <p:spPr>
          <a:xfrm>
            <a:off x="457200" y="65471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002975" y="654710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8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/ 27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2E2A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828800"/>
            <a:ext cx="5029200" cy="5029200"/>
          </a:xfrm>
          <a:prstGeom prst="ellipse">
            <a:avLst/>
          </a:prstGeom>
          <a:solidFill>
            <a:srgbClr val="1D1A4D"/>
          </a:solidFill>
          <a:ln/>
        </p:spPr>
      </p:sp>
      <p:sp>
        <p:nvSpPr>
          <p:cNvPr id="3" name="Shape 1"/>
          <p:cNvSpPr/>
          <p:nvPr/>
        </p:nvSpPr>
        <p:spPr>
          <a:xfrm>
            <a:off x="-2194560" y="4572000"/>
            <a:ext cx="4572000" cy="4572000"/>
          </a:xfrm>
          <a:prstGeom prst="ellipse">
            <a:avLst/>
          </a:prstGeom>
          <a:solidFill>
            <a:srgbClr val="1D1A4D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3657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899855" y="3657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i="1" dirty="0">
                <a:solidFill>
                  <a:srgbClr val="C9C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2286000"/>
            <a:ext cx="9144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5000" dirty="0"/>
          </a:p>
        </p:txBody>
      </p:sp>
      <p:sp>
        <p:nvSpPr>
          <p:cNvPr id="7" name="Text 5"/>
          <p:cNvSpPr/>
          <p:nvPr/>
        </p:nvSpPr>
        <p:spPr>
          <a:xfrm>
            <a:off x="548640" y="333756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CFC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Let’s build the career operating system for every student, together.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8640" y="4777914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[UDIT NARAYAN PATI]</a:t>
            </a:r>
          </a:p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MCA(DSA) Sri </a:t>
            </a:r>
            <a:r>
              <a:rPr lang="en-US" sz="13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Sri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University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669280" y="42976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B9B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 &amp; CEO, SkillSync AI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548640" y="475488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/>
              <a:t>,</a:t>
            </a:r>
          </a:p>
        </p:txBody>
      </p:sp>
      <p:sp>
        <p:nvSpPr>
          <p:cNvPr id="11" name="Text 9"/>
          <p:cNvSpPr/>
          <p:nvPr/>
        </p:nvSpPr>
        <p:spPr>
          <a:xfrm>
            <a:off x="5669280" y="47548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B9B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[www.skillsyncai.com]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48640" y="521208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669280" y="52120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B9B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Entrepreneurship Leadership Development Program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457200" y="654710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B9B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SkillSync AI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002975" y="6547104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B9B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 / 27</a:t>
            </a:r>
            <a:endParaRPr lang="en-US" sz="900" dirty="0"/>
          </a:p>
        </p:txBody>
      </p:sp>
      <p:pic>
        <p:nvPicPr>
          <p:cNvPr id="17" name="Google Shape;76;g2b45de323f1_1_81" title="Sri Sri University.png">
            <a:extLst>
              <a:ext uri="{FF2B5EF4-FFF2-40B4-BE49-F238E27FC236}">
                <a16:creationId xmlns:a16="http://schemas.microsoft.com/office/drawing/2014/main" id="{8C1A2BEF-4279-7F26-3966-6D8F5D0EF06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500" y="365760"/>
            <a:ext cx="1572500" cy="548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72;g2b45de323f1_1_81">
            <a:extLst>
              <a:ext uri="{FF2B5EF4-FFF2-40B4-BE49-F238E27FC236}">
                <a16:creationId xmlns:a16="http://schemas.microsoft.com/office/drawing/2014/main" id="{DF255164-7358-CCD4-536C-F3F1CB6C8D4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" r="19"/>
          <a:stretch/>
        </p:blipFill>
        <p:spPr>
          <a:xfrm>
            <a:off x="9832620" y="365760"/>
            <a:ext cx="1645880" cy="46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