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Default Extension="png" ContentType="image/png"/>
  <Default Extension="jpg" ContentType="image/jpg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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</p:sldIdLst>
  <p:sldSz cx="12192000" cy="6858000"/>
  <p:notesSz cx="12192000" cy="685800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0" Type="http://schemas.openxmlformats.org/officeDocument/2006/relationships/slide" Target="slides/slide15.xml"/><Relationship Id="rId21" Type="http://schemas.openxmlformats.org/officeDocument/2006/relationships/slide" Target="slides/slide16.xml"/><Relationship Id="rId22" Type="http://schemas.openxmlformats.org/officeDocument/2006/relationships/slide" Target="slides/slide17.xml"/><Relationship Id="rId23" Type="http://schemas.openxmlformats.org/officeDocument/2006/relationships/slide" Target="slides/slide18.xml"/><Relationship Id="rId24" Type="http://schemas.openxmlformats.org/officeDocument/2006/relationships/slide" Target="slides/slide19.xml"/><Relationship Id="rId25" Type="http://schemas.openxmlformats.org/officeDocument/2006/relationships/slide" Target="slides/slide20.xml"/><Relationship Id="rId26" Type="http://schemas.openxmlformats.org/officeDocument/2006/relationships/slide" Target="slides/slide21.xml"/><Relationship Id="rId27" Type="http://schemas.openxmlformats.org/officeDocument/2006/relationships/slide" Target="slides/slide22.xml"/><Relationship Id="rId28" Type="http://schemas.openxmlformats.org/officeDocument/2006/relationships/slide" Target="slides/slide23.xml"/><Relationship Id="rId29" Type="http://schemas.openxmlformats.org/officeDocument/2006/relationships/slide" Target="slides/slide24.xml"/><Relationship Id="rId30" Type="http://schemas.openxmlformats.org/officeDocument/2006/relationships/slide" Target="slides/slide25.xml"/><Relationship Id="rId31" Type="http://schemas.openxmlformats.org/officeDocument/2006/relationships/slide" Target="slides/slide26.xml"/><Relationship Id="rId32" Type="http://schemas.openxmlformats.org/officeDocument/2006/relationships/slide" Target="slides/slide27.xml"/><Relationship Id="rId33" Type="http://schemas.openxmlformats.org/officeDocument/2006/relationships/slide" Target="slides/slide28.xml"/><Relationship Id="rId34" Type="http://schemas.openxmlformats.org/officeDocument/2006/relationships/slide" Target="slides/slide29.xml"/><Relationship Id="rId35" Type="http://schemas.openxmlformats.org/officeDocument/2006/relationships/slide" Target="slides/slide30.xml"/></Relationships>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1" i="0">
                <a:solidFill>
                  <a:schemeClr val="bg1"/>
                </a:solidFill>
                <a:latin typeface="Cambria"/>
                <a:cs typeface="Cambri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>
              <a:defRPr sz="900" b="0" i="1">
                <a:solidFill>
                  <a:srgbClr val="5C6B5C"/>
                </a:solidFill>
                <a:latin typeface="Calibri"/>
                <a:cs typeface="Calibri"/>
              </a:defRPr>
            </a:lvl1pPr>
          </a:lstStyle>
          <a:p>
            <a:pPr marL="12700">
              <a:lnSpc>
                <a:spcPts val="955"/>
              </a:lnSpc>
            </a:pPr>
            <a:r>
              <a:rPr dirty="0" spc="-10"/>
              <a:t>AgriBridge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>
              <a:defRPr sz="900" b="0" i="0">
                <a:solidFill>
                  <a:srgbClr val="5C6B5C"/>
                </a:solidFill>
                <a:latin typeface="Calibri"/>
                <a:cs typeface="Calibri"/>
              </a:defRPr>
            </a:lvl1pPr>
          </a:lstStyle>
          <a:p>
            <a:pPr marL="12700">
              <a:lnSpc>
                <a:spcPts val="955"/>
              </a:lnSpc>
            </a:pPr>
            <a:fld id="{81D60167-4931-47E6-BA6A-407CBD079E47}" type="slidenum">
              <a:rPr dirty="0" spc="-25"/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1" i="0">
                <a:solidFill>
                  <a:schemeClr val="bg1"/>
                </a:solidFill>
                <a:latin typeface="Cambria"/>
                <a:cs typeface="Cambri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>
              <a:defRPr sz="900" b="0" i="1">
                <a:solidFill>
                  <a:srgbClr val="5C6B5C"/>
                </a:solidFill>
                <a:latin typeface="Calibri"/>
                <a:cs typeface="Calibri"/>
              </a:defRPr>
            </a:lvl1pPr>
          </a:lstStyle>
          <a:p>
            <a:pPr marL="12700">
              <a:lnSpc>
                <a:spcPts val="955"/>
              </a:lnSpc>
            </a:pPr>
            <a:r>
              <a:rPr dirty="0" spc="-10"/>
              <a:t>AgriBridge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>
              <a:defRPr sz="900" b="0" i="0">
                <a:solidFill>
                  <a:srgbClr val="5C6B5C"/>
                </a:solidFill>
                <a:latin typeface="Calibri"/>
                <a:cs typeface="Calibri"/>
              </a:defRPr>
            </a:lvl1pPr>
          </a:lstStyle>
          <a:p>
            <a:pPr marL="12700">
              <a:lnSpc>
                <a:spcPts val="955"/>
              </a:lnSpc>
            </a:pPr>
            <a:fld id="{81D60167-4931-47E6-BA6A-407CBD079E47}" type="slidenum">
              <a:rPr dirty="0" spc="-25"/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F5F5F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1" i="0">
                <a:solidFill>
                  <a:schemeClr val="bg1"/>
                </a:solidFill>
                <a:latin typeface="Cambria"/>
                <a:cs typeface="Cambri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548640" y="1737360"/>
            <a:ext cx="5349240" cy="41148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6263640" y="1737360"/>
            <a:ext cx="5349240" cy="41148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>
              <a:defRPr sz="900" b="0" i="1">
                <a:solidFill>
                  <a:srgbClr val="5C6B5C"/>
                </a:solidFill>
                <a:latin typeface="Calibri"/>
                <a:cs typeface="Calibri"/>
              </a:defRPr>
            </a:lvl1pPr>
          </a:lstStyle>
          <a:p>
            <a:pPr marL="12700">
              <a:lnSpc>
                <a:spcPts val="955"/>
              </a:lnSpc>
            </a:pPr>
            <a:r>
              <a:rPr dirty="0" spc="-10"/>
              <a:t>AgriBridge</a:t>
            </a:r>
          </a:p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>
              <a:defRPr sz="900" b="0" i="0">
                <a:solidFill>
                  <a:srgbClr val="5C6B5C"/>
                </a:solidFill>
                <a:latin typeface="Calibri"/>
                <a:cs typeface="Calibri"/>
              </a:defRPr>
            </a:lvl1pPr>
          </a:lstStyle>
          <a:p>
            <a:pPr marL="12700">
              <a:lnSpc>
                <a:spcPts val="955"/>
              </a:lnSpc>
            </a:pPr>
            <a:fld id="{81D60167-4931-47E6-BA6A-407CBD079E47}" type="slidenum">
              <a:rPr dirty="0" spc="-25"/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1" i="0">
                <a:solidFill>
                  <a:schemeClr val="bg1"/>
                </a:solidFill>
                <a:latin typeface="Cambria"/>
                <a:cs typeface="Cambri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>
              <a:defRPr sz="900" b="0" i="1">
                <a:solidFill>
                  <a:srgbClr val="5C6B5C"/>
                </a:solidFill>
                <a:latin typeface="Calibri"/>
                <a:cs typeface="Calibri"/>
              </a:defRPr>
            </a:lvl1pPr>
          </a:lstStyle>
          <a:p>
            <a:pPr marL="12700">
              <a:lnSpc>
                <a:spcPts val="955"/>
              </a:lnSpc>
            </a:pPr>
            <a:r>
              <a:rPr dirty="0" spc="-10"/>
              <a:t>AgriBridge</a:t>
            </a:r>
          </a:p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>
              <a:defRPr sz="900" b="0" i="0">
                <a:solidFill>
                  <a:srgbClr val="5C6B5C"/>
                </a:solidFill>
                <a:latin typeface="Calibri"/>
                <a:cs typeface="Calibri"/>
              </a:defRPr>
            </a:lvl1pPr>
          </a:lstStyle>
          <a:p>
            <a:pPr marL="12700">
              <a:lnSpc>
                <a:spcPts val="955"/>
              </a:lnSpc>
            </a:pPr>
            <a:fld id="{81D60167-4931-47E6-BA6A-407CBD079E47}" type="slidenum">
              <a:rPr dirty="0" spc="-25"/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>
              <a:defRPr sz="900" b="0" i="1">
                <a:solidFill>
                  <a:srgbClr val="5C6B5C"/>
                </a:solidFill>
                <a:latin typeface="Calibri"/>
                <a:cs typeface="Calibri"/>
              </a:defRPr>
            </a:lvl1pPr>
          </a:lstStyle>
          <a:p>
            <a:pPr marL="12700">
              <a:lnSpc>
                <a:spcPts val="955"/>
              </a:lnSpc>
            </a:pPr>
            <a:r>
              <a:rPr dirty="0" spc="-10"/>
              <a:t>AgriBridge</a:t>
            </a:r>
          </a:p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>
              <a:defRPr sz="900" b="0" i="0">
                <a:solidFill>
                  <a:srgbClr val="5C6B5C"/>
                </a:solidFill>
                <a:latin typeface="Calibri"/>
                <a:cs typeface="Calibri"/>
              </a:defRPr>
            </a:lvl1pPr>
          </a:lstStyle>
          <a:p>
            <a:pPr marL="12700">
              <a:lnSpc>
                <a:spcPts val="955"/>
              </a:lnSpc>
            </a:pPr>
            <a:fld id="{81D60167-4931-47E6-BA6A-407CBD079E47}" type="slidenum">
              <a:rPr dirty="0" spc="-25"/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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535940" y="790701"/>
            <a:ext cx="8076565" cy="51371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1" i="0">
                <a:solidFill>
                  <a:schemeClr val="bg1"/>
                </a:solidFill>
                <a:latin typeface="Cambria"/>
                <a:cs typeface="Cambri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07365" y="1825625"/>
            <a:ext cx="11146790" cy="393128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444500" y="6588582"/>
            <a:ext cx="516890" cy="1397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900" b="0" i="1">
                <a:solidFill>
                  <a:srgbClr val="5C6B5C"/>
                </a:solidFill>
                <a:latin typeface="Calibri"/>
                <a:cs typeface="Calibri"/>
              </a:defRPr>
            </a:lvl1pPr>
          </a:lstStyle>
          <a:p>
            <a:pPr marL="12700">
              <a:lnSpc>
                <a:spcPts val="955"/>
              </a:lnSpc>
            </a:pPr>
            <a:r>
              <a:rPr dirty="0" spc="-10"/>
              <a:t>AgriBridge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11604752" y="6588582"/>
            <a:ext cx="179704" cy="1397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900" b="0" i="0">
                <a:solidFill>
                  <a:srgbClr val="5C6B5C"/>
                </a:solidFill>
                <a:latin typeface="Calibri"/>
                <a:cs typeface="Calibri"/>
              </a:defRPr>
            </a:lvl1pPr>
          </a:lstStyle>
          <a:p>
            <a:pPr marL="12700">
              <a:lnSpc>
                <a:spcPts val="955"/>
              </a:lnSpc>
            </a:pPr>
            <a:fld id="{81D60167-4931-47E6-BA6A-407CBD079E47}" type="slidenum">
              <a:rPr dirty="0" spc="-25"/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Relationship Id="rId3" Type="http://schemas.openxmlformats.org/officeDocument/2006/relationships/image" Target="../media/image2.jpg"/></Relationships>
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
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
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
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
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1B3C1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8778240" y="0"/>
            <a:ext cx="3413760" cy="3931920"/>
          </a:xfrm>
          <a:custGeom>
            <a:avLst/>
            <a:gdLst/>
            <a:ahLst/>
            <a:cxnLst/>
            <a:rect l="l" t="t" r="r" b="b"/>
            <a:pathLst>
              <a:path w="3413759" h="3931920">
                <a:moveTo>
                  <a:pt x="3413759" y="0"/>
                </a:moveTo>
                <a:lnTo>
                  <a:pt x="158568" y="0"/>
                </a:lnTo>
                <a:lnTo>
                  <a:pt x="145780" y="38214"/>
                </a:lnTo>
                <a:lnTo>
                  <a:pt x="131913" y="81895"/>
                </a:lnTo>
                <a:lnTo>
                  <a:pt x="118704" y="125865"/>
                </a:lnTo>
                <a:lnTo>
                  <a:pt x="106159" y="170118"/>
                </a:lnTo>
                <a:lnTo>
                  <a:pt x="94283" y="214648"/>
                </a:lnTo>
                <a:lnTo>
                  <a:pt x="83082" y="259449"/>
                </a:lnTo>
                <a:lnTo>
                  <a:pt x="72562" y="304516"/>
                </a:lnTo>
                <a:lnTo>
                  <a:pt x="62729" y="349843"/>
                </a:lnTo>
                <a:lnTo>
                  <a:pt x="53588" y="395424"/>
                </a:lnTo>
                <a:lnTo>
                  <a:pt x="45145" y="441254"/>
                </a:lnTo>
                <a:lnTo>
                  <a:pt x="37406" y="487326"/>
                </a:lnTo>
                <a:lnTo>
                  <a:pt x="30376" y="533635"/>
                </a:lnTo>
                <a:lnTo>
                  <a:pt x="24063" y="580175"/>
                </a:lnTo>
                <a:lnTo>
                  <a:pt x="18470" y="626940"/>
                </a:lnTo>
                <a:lnTo>
                  <a:pt x="13604" y="673925"/>
                </a:lnTo>
                <a:lnTo>
                  <a:pt x="9471" y="721123"/>
                </a:lnTo>
                <a:lnTo>
                  <a:pt x="6077" y="768529"/>
                </a:lnTo>
                <a:lnTo>
                  <a:pt x="3427" y="816138"/>
                </a:lnTo>
                <a:lnTo>
                  <a:pt x="1527" y="863943"/>
                </a:lnTo>
                <a:lnTo>
                  <a:pt x="382" y="911939"/>
                </a:lnTo>
                <a:lnTo>
                  <a:pt x="0" y="960120"/>
                </a:lnTo>
                <a:lnTo>
                  <a:pt x="382" y="1008300"/>
                </a:lnTo>
                <a:lnTo>
                  <a:pt x="1527" y="1056296"/>
                </a:lnTo>
                <a:lnTo>
                  <a:pt x="3427" y="1104101"/>
                </a:lnTo>
                <a:lnTo>
                  <a:pt x="6077" y="1151710"/>
                </a:lnTo>
                <a:lnTo>
                  <a:pt x="9471" y="1199116"/>
                </a:lnTo>
                <a:lnTo>
                  <a:pt x="13604" y="1246314"/>
                </a:lnTo>
                <a:lnTo>
                  <a:pt x="18470" y="1293299"/>
                </a:lnTo>
                <a:lnTo>
                  <a:pt x="24063" y="1340064"/>
                </a:lnTo>
                <a:lnTo>
                  <a:pt x="30376" y="1386604"/>
                </a:lnTo>
                <a:lnTo>
                  <a:pt x="37406" y="1432913"/>
                </a:lnTo>
                <a:lnTo>
                  <a:pt x="45145" y="1478985"/>
                </a:lnTo>
                <a:lnTo>
                  <a:pt x="53588" y="1524815"/>
                </a:lnTo>
                <a:lnTo>
                  <a:pt x="62729" y="1570396"/>
                </a:lnTo>
                <a:lnTo>
                  <a:pt x="72562" y="1615723"/>
                </a:lnTo>
                <a:lnTo>
                  <a:pt x="83082" y="1660790"/>
                </a:lnTo>
                <a:lnTo>
                  <a:pt x="94283" y="1705591"/>
                </a:lnTo>
                <a:lnTo>
                  <a:pt x="106159" y="1750121"/>
                </a:lnTo>
                <a:lnTo>
                  <a:pt x="118704" y="1794374"/>
                </a:lnTo>
                <a:lnTo>
                  <a:pt x="131913" y="1838344"/>
                </a:lnTo>
                <a:lnTo>
                  <a:pt x="145780" y="1882025"/>
                </a:lnTo>
                <a:lnTo>
                  <a:pt x="160299" y="1925412"/>
                </a:lnTo>
                <a:lnTo>
                  <a:pt x="175463" y="1968498"/>
                </a:lnTo>
                <a:lnTo>
                  <a:pt x="191269" y="2011279"/>
                </a:lnTo>
                <a:lnTo>
                  <a:pt x="207709" y="2053748"/>
                </a:lnTo>
                <a:lnTo>
                  <a:pt x="224778" y="2095899"/>
                </a:lnTo>
                <a:lnTo>
                  <a:pt x="242470" y="2137726"/>
                </a:lnTo>
                <a:lnTo>
                  <a:pt x="260780" y="2179225"/>
                </a:lnTo>
                <a:lnTo>
                  <a:pt x="279701" y="2220389"/>
                </a:lnTo>
                <a:lnTo>
                  <a:pt x="299228" y="2261212"/>
                </a:lnTo>
                <a:lnTo>
                  <a:pt x="319356" y="2301689"/>
                </a:lnTo>
                <a:lnTo>
                  <a:pt x="340077" y="2341814"/>
                </a:lnTo>
                <a:lnTo>
                  <a:pt x="361387" y="2381581"/>
                </a:lnTo>
                <a:lnTo>
                  <a:pt x="383280" y="2420984"/>
                </a:lnTo>
                <a:lnTo>
                  <a:pt x="405750" y="2460018"/>
                </a:lnTo>
                <a:lnTo>
                  <a:pt x="428792" y="2498676"/>
                </a:lnTo>
                <a:lnTo>
                  <a:pt x="452399" y="2536954"/>
                </a:lnTo>
                <a:lnTo>
                  <a:pt x="476565" y="2574844"/>
                </a:lnTo>
                <a:lnTo>
                  <a:pt x="501286" y="2612343"/>
                </a:lnTo>
                <a:lnTo>
                  <a:pt x="526555" y="2649443"/>
                </a:lnTo>
                <a:lnTo>
                  <a:pt x="552366" y="2686139"/>
                </a:lnTo>
                <a:lnTo>
                  <a:pt x="578714" y="2722425"/>
                </a:lnTo>
                <a:lnTo>
                  <a:pt x="605593" y="2758295"/>
                </a:lnTo>
                <a:lnTo>
                  <a:pt x="632997" y="2793744"/>
                </a:lnTo>
                <a:lnTo>
                  <a:pt x="660920" y="2828767"/>
                </a:lnTo>
                <a:lnTo>
                  <a:pt x="689357" y="2863356"/>
                </a:lnTo>
                <a:lnTo>
                  <a:pt x="718302" y="2897506"/>
                </a:lnTo>
                <a:lnTo>
                  <a:pt x="747749" y="2931212"/>
                </a:lnTo>
                <a:lnTo>
                  <a:pt x="777692" y="2964468"/>
                </a:lnTo>
                <a:lnTo>
                  <a:pt x="808126" y="2997268"/>
                </a:lnTo>
                <a:lnTo>
                  <a:pt x="839044" y="3029607"/>
                </a:lnTo>
                <a:lnTo>
                  <a:pt x="870442" y="3061477"/>
                </a:lnTo>
                <a:lnTo>
                  <a:pt x="902312" y="3092875"/>
                </a:lnTo>
                <a:lnTo>
                  <a:pt x="934651" y="3123793"/>
                </a:lnTo>
                <a:lnTo>
                  <a:pt x="967451" y="3154227"/>
                </a:lnTo>
                <a:lnTo>
                  <a:pt x="1000707" y="3184170"/>
                </a:lnTo>
                <a:lnTo>
                  <a:pt x="1034413" y="3213617"/>
                </a:lnTo>
                <a:lnTo>
                  <a:pt x="1068563" y="3242562"/>
                </a:lnTo>
                <a:lnTo>
                  <a:pt x="1103152" y="3270999"/>
                </a:lnTo>
                <a:lnTo>
                  <a:pt x="1138175" y="3298922"/>
                </a:lnTo>
                <a:lnTo>
                  <a:pt x="1173624" y="3326326"/>
                </a:lnTo>
                <a:lnTo>
                  <a:pt x="1209494" y="3353205"/>
                </a:lnTo>
                <a:lnTo>
                  <a:pt x="1245780" y="3379553"/>
                </a:lnTo>
                <a:lnTo>
                  <a:pt x="1282476" y="3405364"/>
                </a:lnTo>
                <a:lnTo>
                  <a:pt x="1319576" y="3430633"/>
                </a:lnTo>
                <a:lnTo>
                  <a:pt x="1357075" y="3455354"/>
                </a:lnTo>
                <a:lnTo>
                  <a:pt x="1394965" y="3479520"/>
                </a:lnTo>
                <a:lnTo>
                  <a:pt x="1433243" y="3503127"/>
                </a:lnTo>
                <a:lnTo>
                  <a:pt x="1471901" y="3526169"/>
                </a:lnTo>
                <a:lnTo>
                  <a:pt x="1510935" y="3548639"/>
                </a:lnTo>
                <a:lnTo>
                  <a:pt x="1550338" y="3570532"/>
                </a:lnTo>
                <a:lnTo>
                  <a:pt x="1590105" y="3591842"/>
                </a:lnTo>
                <a:lnTo>
                  <a:pt x="1630230" y="3612563"/>
                </a:lnTo>
                <a:lnTo>
                  <a:pt x="1670707" y="3632691"/>
                </a:lnTo>
                <a:lnTo>
                  <a:pt x="1711530" y="3652218"/>
                </a:lnTo>
                <a:lnTo>
                  <a:pt x="1752694" y="3671139"/>
                </a:lnTo>
                <a:lnTo>
                  <a:pt x="1794193" y="3689449"/>
                </a:lnTo>
                <a:lnTo>
                  <a:pt x="1836020" y="3707141"/>
                </a:lnTo>
                <a:lnTo>
                  <a:pt x="1878171" y="3724210"/>
                </a:lnTo>
                <a:lnTo>
                  <a:pt x="1920640" y="3740650"/>
                </a:lnTo>
                <a:lnTo>
                  <a:pt x="1963421" y="3756456"/>
                </a:lnTo>
                <a:lnTo>
                  <a:pt x="2006507" y="3771620"/>
                </a:lnTo>
                <a:lnTo>
                  <a:pt x="2049894" y="3786139"/>
                </a:lnTo>
                <a:lnTo>
                  <a:pt x="2093575" y="3800006"/>
                </a:lnTo>
                <a:lnTo>
                  <a:pt x="2137545" y="3813215"/>
                </a:lnTo>
                <a:lnTo>
                  <a:pt x="2181798" y="3825760"/>
                </a:lnTo>
                <a:lnTo>
                  <a:pt x="2226328" y="3837636"/>
                </a:lnTo>
                <a:lnTo>
                  <a:pt x="2271129" y="3848837"/>
                </a:lnTo>
                <a:lnTo>
                  <a:pt x="2316196" y="3859357"/>
                </a:lnTo>
                <a:lnTo>
                  <a:pt x="2361523" y="3869190"/>
                </a:lnTo>
                <a:lnTo>
                  <a:pt x="2407104" y="3878331"/>
                </a:lnTo>
                <a:lnTo>
                  <a:pt x="2452934" y="3886774"/>
                </a:lnTo>
                <a:lnTo>
                  <a:pt x="2499006" y="3894513"/>
                </a:lnTo>
                <a:lnTo>
                  <a:pt x="2545315" y="3901543"/>
                </a:lnTo>
                <a:lnTo>
                  <a:pt x="2591855" y="3907856"/>
                </a:lnTo>
                <a:lnTo>
                  <a:pt x="2638620" y="3913449"/>
                </a:lnTo>
                <a:lnTo>
                  <a:pt x="2685605" y="3918315"/>
                </a:lnTo>
                <a:lnTo>
                  <a:pt x="2732803" y="3922448"/>
                </a:lnTo>
                <a:lnTo>
                  <a:pt x="2780209" y="3925842"/>
                </a:lnTo>
                <a:lnTo>
                  <a:pt x="2827818" y="3928492"/>
                </a:lnTo>
                <a:lnTo>
                  <a:pt x="2875623" y="3930392"/>
                </a:lnTo>
                <a:lnTo>
                  <a:pt x="2923619" y="3931537"/>
                </a:lnTo>
                <a:lnTo>
                  <a:pt x="2971800" y="3931920"/>
                </a:lnTo>
                <a:lnTo>
                  <a:pt x="3019980" y="3931537"/>
                </a:lnTo>
                <a:lnTo>
                  <a:pt x="3067976" y="3930392"/>
                </a:lnTo>
                <a:lnTo>
                  <a:pt x="3115781" y="3928492"/>
                </a:lnTo>
                <a:lnTo>
                  <a:pt x="3163390" y="3925842"/>
                </a:lnTo>
                <a:lnTo>
                  <a:pt x="3210796" y="3922448"/>
                </a:lnTo>
                <a:lnTo>
                  <a:pt x="3257994" y="3918315"/>
                </a:lnTo>
                <a:lnTo>
                  <a:pt x="3304979" y="3913449"/>
                </a:lnTo>
                <a:lnTo>
                  <a:pt x="3351744" y="3907856"/>
                </a:lnTo>
                <a:lnTo>
                  <a:pt x="3398284" y="3901543"/>
                </a:lnTo>
                <a:lnTo>
                  <a:pt x="3413759" y="3899194"/>
                </a:lnTo>
                <a:lnTo>
                  <a:pt x="3413759" y="0"/>
                </a:lnTo>
                <a:close/>
              </a:path>
            </a:pathLst>
          </a:custGeom>
          <a:solidFill>
            <a:srgbClr val="2C5F2C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4" name="object 4"/>
          <p:cNvGrpSpPr/>
          <p:nvPr/>
        </p:nvGrpSpPr>
        <p:grpSpPr>
          <a:xfrm>
            <a:off x="0" y="4206240"/>
            <a:ext cx="3017520" cy="2651760"/>
            <a:chOff x="0" y="4206240"/>
            <a:chExt cx="3017520" cy="2651760"/>
          </a:xfrm>
        </p:grpSpPr>
        <p:sp>
          <p:nvSpPr>
            <p:cNvPr id="5" name="object 5"/>
            <p:cNvSpPr/>
            <p:nvPr/>
          </p:nvSpPr>
          <p:spPr>
            <a:xfrm>
              <a:off x="0" y="4206240"/>
              <a:ext cx="2926080" cy="2651760"/>
            </a:xfrm>
            <a:custGeom>
              <a:avLst/>
              <a:gdLst/>
              <a:ahLst/>
              <a:cxnLst/>
              <a:rect l="l" t="t" r="r" b="b"/>
              <a:pathLst>
                <a:path w="2926080" h="2651759">
                  <a:moveTo>
                    <a:pt x="411480" y="0"/>
                  </a:moveTo>
                  <a:lnTo>
                    <a:pt x="363142" y="455"/>
                  </a:lnTo>
                  <a:lnTo>
                    <a:pt x="315026" y="1815"/>
                  </a:lnTo>
                  <a:lnTo>
                    <a:pt x="267140" y="4073"/>
                  </a:lnTo>
                  <a:lnTo>
                    <a:pt x="219491" y="7219"/>
                  </a:lnTo>
                  <a:lnTo>
                    <a:pt x="172088" y="11247"/>
                  </a:lnTo>
                  <a:lnTo>
                    <a:pt x="124939" y="16147"/>
                  </a:lnTo>
                  <a:lnTo>
                    <a:pt x="78053" y="21911"/>
                  </a:lnTo>
                  <a:lnTo>
                    <a:pt x="31436" y="28532"/>
                  </a:lnTo>
                  <a:lnTo>
                    <a:pt x="0" y="33599"/>
                  </a:lnTo>
                  <a:lnTo>
                    <a:pt x="0" y="2651760"/>
                  </a:lnTo>
                  <a:lnTo>
                    <a:pt x="2922345" y="2651760"/>
                  </a:lnTo>
                  <a:lnTo>
                    <a:pt x="2924264" y="2611053"/>
                  </a:lnTo>
                  <a:lnTo>
                    <a:pt x="2925624" y="2562937"/>
                  </a:lnTo>
                  <a:lnTo>
                    <a:pt x="2926080" y="2514600"/>
                  </a:lnTo>
                  <a:lnTo>
                    <a:pt x="2925624" y="2466263"/>
                  </a:lnTo>
                  <a:lnTo>
                    <a:pt x="2924264" y="2418148"/>
                  </a:lnTo>
                  <a:lnTo>
                    <a:pt x="2922006" y="2370262"/>
                  </a:lnTo>
                  <a:lnTo>
                    <a:pt x="2918860" y="2322614"/>
                  </a:lnTo>
                  <a:lnTo>
                    <a:pt x="2914832" y="2275212"/>
                  </a:lnTo>
                  <a:lnTo>
                    <a:pt x="2909932" y="2228064"/>
                  </a:lnTo>
                  <a:lnTo>
                    <a:pt x="2904168" y="2181178"/>
                  </a:lnTo>
                  <a:lnTo>
                    <a:pt x="2897547" y="2134562"/>
                  </a:lnTo>
                  <a:lnTo>
                    <a:pt x="2890078" y="2088225"/>
                  </a:lnTo>
                  <a:lnTo>
                    <a:pt x="2881769" y="2042174"/>
                  </a:lnTo>
                  <a:lnTo>
                    <a:pt x="2872628" y="1996418"/>
                  </a:lnTo>
                  <a:lnTo>
                    <a:pt x="2862663" y="1950964"/>
                  </a:lnTo>
                  <a:lnTo>
                    <a:pt x="2851882" y="1905822"/>
                  </a:lnTo>
                  <a:lnTo>
                    <a:pt x="2840294" y="1860998"/>
                  </a:lnTo>
                  <a:lnTo>
                    <a:pt x="2827907" y="1816502"/>
                  </a:lnTo>
                  <a:lnTo>
                    <a:pt x="2814728" y="1772342"/>
                  </a:lnTo>
                  <a:lnTo>
                    <a:pt x="2800766" y="1728525"/>
                  </a:lnTo>
                  <a:lnTo>
                    <a:pt x="2786029" y="1685059"/>
                  </a:lnTo>
                  <a:lnTo>
                    <a:pt x="2770526" y="1641953"/>
                  </a:lnTo>
                  <a:lnTo>
                    <a:pt x="2754264" y="1599215"/>
                  </a:lnTo>
                  <a:lnTo>
                    <a:pt x="2737251" y="1556854"/>
                  </a:lnTo>
                  <a:lnTo>
                    <a:pt x="2719496" y="1514876"/>
                  </a:lnTo>
                  <a:lnTo>
                    <a:pt x="2701006" y="1473291"/>
                  </a:lnTo>
                  <a:lnTo>
                    <a:pt x="2681791" y="1432106"/>
                  </a:lnTo>
                  <a:lnTo>
                    <a:pt x="2661857" y="1391330"/>
                  </a:lnTo>
                  <a:lnTo>
                    <a:pt x="2641214" y="1350971"/>
                  </a:lnTo>
                  <a:lnTo>
                    <a:pt x="2619869" y="1311037"/>
                  </a:lnTo>
                  <a:lnTo>
                    <a:pt x="2597830" y="1271536"/>
                  </a:lnTo>
                  <a:lnTo>
                    <a:pt x="2575106" y="1232476"/>
                  </a:lnTo>
                  <a:lnTo>
                    <a:pt x="2551704" y="1193865"/>
                  </a:lnTo>
                  <a:lnTo>
                    <a:pt x="2527634" y="1155712"/>
                  </a:lnTo>
                  <a:lnTo>
                    <a:pt x="2502903" y="1118024"/>
                  </a:lnTo>
                  <a:lnTo>
                    <a:pt x="2477518" y="1080810"/>
                  </a:lnTo>
                  <a:lnTo>
                    <a:pt x="2451489" y="1044078"/>
                  </a:lnTo>
                  <a:lnTo>
                    <a:pt x="2424824" y="1007837"/>
                  </a:lnTo>
                  <a:lnTo>
                    <a:pt x="2397530" y="972093"/>
                  </a:lnTo>
                  <a:lnTo>
                    <a:pt x="2369615" y="936856"/>
                  </a:lnTo>
                  <a:lnTo>
                    <a:pt x="2341089" y="902133"/>
                  </a:lnTo>
                  <a:lnTo>
                    <a:pt x="2311958" y="867932"/>
                  </a:lnTo>
                  <a:lnTo>
                    <a:pt x="2282232" y="834263"/>
                  </a:lnTo>
                  <a:lnTo>
                    <a:pt x="2251918" y="801132"/>
                  </a:lnTo>
                  <a:lnTo>
                    <a:pt x="2221024" y="768549"/>
                  </a:lnTo>
                  <a:lnTo>
                    <a:pt x="2189559" y="736520"/>
                  </a:lnTo>
                  <a:lnTo>
                    <a:pt x="2157530" y="705055"/>
                  </a:lnTo>
                  <a:lnTo>
                    <a:pt x="2124947" y="674161"/>
                  </a:lnTo>
                  <a:lnTo>
                    <a:pt x="2091816" y="643847"/>
                  </a:lnTo>
                  <a:lnTo>
                    <a:pt x="2058147" y="614121"/>
                  </a:lnTo>
                  <a:lnTo>
                    <a:pt x="2023946" y="584990"/>
                  </a:lnTo>
                  <a:lnTo>
                    <a:pt x="1989223" y="556464"/>
                  </a:lnTo>
                  <a:lnTo>
                    <a:pt x="1953986" y="528549"/>
                  </a:lnTo>
                  <a:lnTo>
                    <a:pt x="1918242" y="501255"/>
                  </a:lnTo>
                  <a:lnTo>
                    <a:pt x="1882001" y="474590"/>
                  </a:lnTo>
                  <a:lnTo>
                    <a:pt x="1845269" y="448561"/>
                  </a:lnTo>
                  <a:lnTo>
                    <a:pt x="1808055" y="423176"/>
                  </a:lnTo>
                  <a:lnTo>
                    <a:pt x="1770367" y="398445"/>
                  </a:lnTo>
                  <a:lnTo>
                    <a:pt x="1732214" y="374375"/>
                  </a:lnTo>
                  <a:lnTo>
                    <a:pt x="1693603" y="350973"/>
                  </a:lnTo>
                  <a:lnTo>
                    <a:pt x="1654543" y="328249"/>
                  </a:lnTo>
                  <a:lnTo>
                    <a:pt x="1615042" y="306210"/>
                  </a:lnTo>
                  <a:lnTo>
                    <a:pt x="1575108" y="284865"/>
                  </a:lnTo>
                  <a:lnTo>
                    <a:pt x="1534749" y="264222"/>
                  </a:lnTo>
                  <a:lnTo>
                    <a:pt x="1493973" y="244288"/>
                  </a:lnTo>
                  <a:lnTo>
                    <a:pt x="1452788" y="225073"/>
                  </a:lnTo>
                  <a:lnTo>
                    <a:pt x="1411203" y="206583"/>
                  </a:lnTo>
                  <a:lnTo>
                    <a:pt x="1369225" y="188828"/>
                  </a:lnTo>
                  <a:lnTo>
                    <a:pt x="1326864" y="171815"/>
                  </a:lnTo>
                  <a:lnTo>
                    <a:pt x="1284126" y="155553"/>
                  </a:lnTo>
                  <a:lnTo>
                    <a:pt x="1241020" y="140050"/>
                  </a:lnTo>
                  <a:lnTo>
                    <a:pt x="1197554" y="125313"/>
                  </a:lnTo>
                  <a:lnTo>
                    <a:pt x="1153737" y="111351"/>
                  </a:lnTo>
                  <a:lnTo>
                    <a:pt x="1109577" y="98172"/>
                  </a:lnTo>
                  <a:lnTo>
                    <a:pt x="1065081" y="85785"/>
                  </a:lnTo>
                  <a:lnTo>
                    <a:pt x="1020257" y="74197"/>
                  </a:lnTo>
                  <a:lnTo>
                    <a:pt x="975115" y="63416"/>
                  </a:lnTo>
                  <a:lnTo>
                    <a:pt x="929661" y="53451"/>
                  </a:lnTo>
                  <a:lnTo>
                    <a:pt x="883905" y="44310"/>
                  </a:lnTo>
                  <a:lnTo>
                    <a:pt x="837854" y="36001"/>
                  </a:lnTo>
                  <a:lnTo>
                    <a:pt x="791517" y="28532"/>
                  </a:lnTo>
                  <a:lnTo>
                    <a:pt x="744901" y="21911"/>
                  </a:lnTo>
                  <a:lnTo>
                    <a:pt x="698015" y="16147"/>
                  </a:lnTo>
                  <a:lnTo>
                    <a:pt x="650867" y="11247"/>
                  </a:lnTo>
                  <a:lnTo>
                    <a:pt x="603465" y="7219"/>
                  </a:lnTo>
                  <a:lnTo>
                    <a:pt x="555817" y="4073"/>
                  </a:lnTo>
                  <a:lnTo>
                    <a:pt x="507931" y="1815"/>
                  </a:lnTo>
                  <a:lnTo>
                    <a:pt x="459816" y="455"/>
                  </a:lnTo>
                  <a:lnTo>
                    <a:pt x="411480" y="0"/>
                  </a:lnTo>
                  <a:close/>
                </a:path>
              </a:pathLst>
            </a:custGeom>
            <a:solidFill>
              <a:srgbClr val="2C5F2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822960" y="4617720"/>
              <a:ext cx="2194560" cy="0"/>
            </a:xfrm>
            <a:custGeom>
              <a:avLst/>
              <a:gdLst/>
              <a:ahLst/>
              <a:cxnLst/>
              <a:rect l="l" t="t" r="r" b="b"/>
              <a:pathLst>
                <a:path w="2194560" h="0">
                  <a:moveTo>
                    <a:pt x="0" y="0"/>
                  </a:moveTo>
                  <a:lnTo>
                    <a:pt x="2194560" y="0"/>
                  </a:lnTo>
                </a:path>
              </a:pathLst>
            </a:custGeom>
            <a:ln w="31750">
              <a:solidFill>
                <a:srgbClr val="E8A23C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/>
          <p:cNvSpPr txBox="1"/>
          <p:nvPr/>
        </p:nvSpPr>
        <p:spPr>
          <a:xfrm>
            <a:off x="810259" y="1667002"/>
            <a:ext cx="3639185" cy="2540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500" b="1">
                <a:solidFill>
                  <a:srgbClr val="E8A23C"/>
                </a:solidFill>
                <a:latin typeface="Calibri"/>
                <a:cs typeface="Calibri"/>
              </a:rPr>
              <a:t>S</a:t>
            </a:r>
            <a:r>
              <a:rPr dirty="0" sz="1500" spc="-50" b="1">
                <a:solidFill>
                  <a:srgbClr val="E8A23C"/>
                </a:solidFill>
                <a:latin typeface="Calibri"/>
                <a:cs typeface="Calibri"/>
              </a:rPr>
              <a:t> </a:t>
            </a:r>
            <a:r>
              <a:rPr dirty="0" sz="1500" b="1">
                <a:solidFill>
                  <a:srgbClr val="E8A23C"/>
                </a:solidFill>
                <a:latin typeface="Calibri"/>
                <a:cs typeface="Calibri"/>
              </a:rPr>
              <a:t>S</a:t>
            </a:r>
            <a:r>
              <a:rPr dirty="0" sz="1500" spc="-50" b="1">
                <a:solidFill>
                  <a:srgbClr val="E8A23C"/>
                </a:solidFill>
                <a:latin typeface="Calibri"/>
                <a:cs typeface="Calibri"/>
              </a:rPr>
              <a:t> </a:t>
            </a:r>
            <a:r>
              <a:rPr dirty="0" sz="1500" b="1">
                <a:solidFill>
                  <a:srgbClr val="E8A23C"/>
                </a:solidFill>
                <a:latin typeface="Calibri"/>
                <a:cs typeface="Calibri"/>
              </a:rPr>
              <a:t>U</a:t>
            </a:r>
            <a:r>
              <a:rPr dirty="0" sz="1500" spc="120" b="1">
                <a:solidFill>
                  <a:srgbClr val="E8A23C"/>
                </a:solidFill>
                <a:latin typeface="Calibri"/>
                <a:cs typeface="Calibri"/>
              </a:rPr>
              <a:t>  </a:t>
            </a:r>
            <a:r>
              <a:rPr dirty="0" sz="1500" b="1">
                <a:solidFill>
                  <a:srgbClr val="E8A23C"/>
                </a:solidFill>
                <a:latin typeface="Calibri"/>
                <a:cs typeface="Calibri"/>
              </a:rPr>
              <a:t>&amp;</a:t>
            </a:r>
            <a:r>
              <a:rPr dirty="0" sz="1500" spc="125" b="1">
                <a:solidFill>
                  <a:srgbClr val="E8A23C"/>
                </a:solidFill>
                <a:latin typeface="Calibri"/>
                <a:cs typeface="Calibri"/>
              </a:rPr>
              <a:t>  </a:t>
            </a:r>
            <a:r>
              <a:rPr dirty="0" sz="1500" b="1">
                <a:solidFill>
                  <a:srgbClr val="E8A23C"/>
                </a:solidFill>
                <a:latin typeface="Calibri"/>
                <a:cs typeface="Calibri"/>
              </a:rPr>
              <a:t>M</a:t>
            </a:r>
            <a:r>
              <a:rPr dirty="0" sz="1500" spc="-45" b="1">
                <a:solidFill>
                  <a:srgbClr val="E8A23C"/>
                </a:solidFill>
                <a:latin typeface="Calibri"/>
                <a:cs typeface="Calibri"/>
              </a:rPr>
              <a:t> </a:t>
            </a:r>
            <a:r>
              <a:rPr dirty="0" sz="1500" b="1">
                <a:solidFill>
                  <a:srgbClr val="E8A23C"/>
                </a:solidFill>
                <a:latin typeface="Calibri"/>
                <a:cs typeface="Calibri"/>
              </a:rPr>
              <a:t>O</a:t>
            </a:r>
            <a:r>
              <a:rPr dirty="0" sz="1500" spc="-40" b="1">
                <a:solidFill>
                  <a:srgbClr val="E8A23C"/>
                </a:solidFill>
                <a:latin typeface="Calibri"/>
                <a:cs typeface="Calibri"/>
              </a:rPr>
              <a:t> </a:t>
            </a:r>
            <a:r>
              <a:rPr dirty="0" sz="1500" b="1">
                <a:solidFill>
                  <a:srgbClr val="E8A23C"/>
                </a:solidFill>
                <a:latin typeface="Calibri"/>
                <a:cs typeface="Calibri"/>
              </a:rPr>
              <a:t>O</a:t>
            </a:r>
            <a:r>
              <a:rPr dirty="0" sz="1500" spc="-40" b="1">
                <a:solidFill>
                  <a:srgbClr val="E8A23C"/>
                </a:solidFill>
                <a:latin typeface="Calibri"/>
                <a:cs typeface="Calibri"/>
              </a:rPr>
              <a:t> </a:t>
            </a:r>
            <a:r>
              <a:rPr dirty="0" sz="1500" b="1">
                <a:solidFill>
                  <a:srgbClr val="E8A23C"/>
                </a:solidFill>
                <a:latin typeface="Calibri"/>
                <a:cs typeface="Calibri"/>
              </a:rPr>
              <a:t>N</a:t>
            </a:r>
            <a:r>
              <a:rPr dirty="0" sz="1500" spc="-50" b="1">
                <a:solidFill>
                  <a:srgbClr val="E8A23C"/>
                </a:solidFill>
                <a:latin typeface="Calibri"/>
                <a:cs typeface="Calibri"/>
              </a:rPr>
              <a:t> </a:t>
            </a:r>
            <a:r>
              <a:rPr dirty="0" sz="1500" b="1">
                <a:solidFill>
                  <a:srgbClr val="E8A23C"/>
                </a:solidFill>
                <a:latin typeface="Calibri"/>
                <a:cs typeface="Calibri"/>
              </a:rPr>
              <a:t>P</a:t>
            </a:r>
            <a:r>
              <a:rPr dirty="0" sz="1500" spc="-35" b="1">
                <a:solidFill>
                  <a:srgbClr val="E8A23C"/>
                </a:solidFill>
                <a:latin typeface="Calibri"/>
                <a:cs typeface="Calibri"/>
              </a:rPr>
              <a:t> </a:t>
            </a:r>
            <a:r>
              <a:rPr dirty="0" sz="1500" b="1">
                <a:solidFill>
                  <a:srgbClr val="E8A23C"/>
                </a:solidFill>
                <a:latin typeface="Calibri"/>
                <a:cs typeface="Calibri"/>
              </a:rPr>
              <a:t>R</a:t>
            </a:r>
            <a:r>
              <a:rPr dirty="0" sz="1500" spc="-55" b="1">
                <a:solidFill>
                  <a:srgbClr val="E8A23C"/>
                </a:solidFill>
                <a:latin typeface="Calibri"/>
                <a:cs typeface="Calibri"/>
              </a:rPr>
              <a:t> </a:t>
            </a:r>
            <a:r>
              <a:rPr dirty="0" sz="1500" b="1">
                <a:solidFill>
                  <a:srgbClr val="E8A23C"/>
                </a:solidFill>
                <a:latin typeface="Calibri"/>
                <a:cs typeface="Calibri"/>
              </a:rPr>
              <a:t>E</a:t>
            </a:r>
            <a:r>
              <a:rPr dirty="0" sz="1500" spc="-50" b="1">
                <a:solidFill>
                  <a:srgbClr val="E8A23C"/>
                </a:solidFill>
                <a:latin typeface="Calibri"/>
                <a:cs typeface="Calibri"/>
              </a:rPr>
              <a:t> </a:t>
            </a:r>
            <a:r>
              <a:rPr dirty="0" sz="1500" b="1">
                <a:solidFill>
                  <a:srgbClr val="E8A23C"/>
                </a:solidFill>
                <a:latin typeface="Calibri"/>
                <a:cs typeface="Calibri"/>
              </a:rPr>
              <a:t>N</a:t>
            </a:r>
            <a:r>
              <a:rPr dirty="0" sz="1500" spc="-50" b="1">
                <a:solidFill>
                  <a:srgbClr val="E8A23C"/>
                </a:solidFill>
                <a:latin typeface="Calibri"/>
                <a:cs typeface="Calibri"/>
              </a:rPr>
              <a:t> </a:t>
            </a:r>
            <a:r>
              <a:rPr dirty="0" sz="1500" b="1">
                <a:solidFill>
                  <a:srgbClr val="E8A23C"/>
                </a:solidFill>
                <a:latin typeface="Calibri"/>
                <a:cs typeface="Calibri"/>
              </a:rPr>
              <a:t>E</a:t>
            </a:r>
            <a:r>
              <a:rPr dirty="0" sz="1500" spc="-50" b="1">
                <a:solidFill>
                  <a:srgbClr val="E8A23C"/>
                </a:solidFill>
                <a:latin typeface="Calibri"/>
                <a:cs typeface="Calibri"/>
              </a:rPr>
              <a:t> </a:t>
            </a:r>
            <a:r>
              <a:rPr dirty="0" sz="1500" b="1">
                <a:solidFill>
                  <a:srgbClr val="E8A23C"/>
                </a:solidFill>
                <a:latin typeface="Calibri"/>
                <a:cs typeface="Calibri"/>
              </a:rPr>
              <a:t>U</a:t>
            </a:r>
            <a:r>
              <a:rPr dirty="0" sz="1500" spc="-40" b="1">
                <a:solidFill>
                  <a:srgbClr val="E8A23C"/>
                </a:solidFill>
                <a:latin typeface="Calibri"/>
                <a:cs typeface="Calibri"/>
              </a:rPr>
              <a:t> </a:t>
            </a:r>
            <a:r>
              <a:rPr dirty="0" sz="1500" b="1">
                <a:solidFill>
                  <a:srgbClr val="E8A23C"/>
                </a:solidFill>
                <a:latin typeface="Calibri"/>
                <a:cs typeface="Calibri"/>
              </a:rPr>
              <a:t>R</a:t>
            </a:r>
            <a:r>
              <a:rPr dirty="0" sz="1500" spc="120" b="1">
                <a:solidFill>
                  <a:srgbClr val="E8A23C"/>
                </a:solidFill>
                <a:latin typeface="Calibri"/>
                <a:cs typeface="Calibri"/>
              </a:rPr>
              <a:t>  </a:t>
            </a:r>
            <a:r>
              <a:rPr dirty="0" sz="1500" b="1">
                <a:solidFill>
                  <a:srgbClr val="E8A23C"/>
                </a:solidFill>
                <a:latin typeface="Calibri"/>
                <a:cs typeface="Calibri"/>
              </a:rPr>
              <a:t>P</a:t>
            </a:r>
            <a:r>
              <a:rPr dirty="0" sz="1500" spc="-35" b="1">
                <a:solidFill>
                  <a:srgbClr val="E8A23C"/>
                </a:solidFill>
                <a:latin typeface="Calibri"/>
                <a:cs typeface="Calibri"/>
              </a:rPr>
              <a:t> </a:t>
            </a:r>
            <a:r>
              <a:rPr dirty="0" sz="1500" b="1">
                <a:solidFill>
                  <a:srgbClr val="E8A23C"/>
                </a:solidFill>
                <a:latin typeface="Calibri"/>
                <a:cs typeface="Calibri"/>
              </a:rPr>
              <a:t>R</a:t>
            </a:r>
            <a:r>
              <a:rPr dirty="0" sz="1500" spc="-55" b="1">
                <a:solidFill>
                  <a:srgbClr val="E8A23C"/>
                </a:solidFill>
                <a:latin typeface="Calibri"/>
                <a:cs typeface="Calibri"/>
              </a:rPr>
              <a:t> </a:t>
            </a:r>
            <a:r>
              <a:rPr dirty="0" sz="1500" b="1">
                <a:solidFill>
                  <a:srgbClr val="E8A23C"/>
                </a:solidFill>
                <a:latin typeface="Calibri"/>
                <a:cs typeface="Calibri"/>
              </a:rPr>
              <a:t>E</a:t>
            </a:r>
            <a:r>
              <a:rPr dirty="0" sz="1500" spc="-50" b="1">
                <a:solidFill>
                  <a:srgbClr val="E8A23C"/>
                </a:solidFill>
                <a:latin typeface="Calibri"/>
                <a:cs typeface="Calibri"/>
              </a:rPr>
              <a:t> </a:t>
            </a:r>
            <a:r>
              <a:rPr dirty="0" sz="1500" b="1">
                <a:solidFill>
                  <a:srgbClr val="E8A23C"/>
                </a:solidFill>
                <a:latin typeface="Calibri"/>
                <a:cs typeface="Calibri"/>
              </a:rPr>
              <a:t>S</a:t>
            </a:r>
            <a:r>
              <a:rPr dirty="0" sz="1500" spc="-50" b="1">
                <a:solidFill>
                  <a:srgbClr val="E8A23C"/>
                </a:solidFill>
                <a:latin typeface="Calibri"/>
                <a:cs typeface="Calibri"/>
              </a:rPr>
              <a:t> </a:t>
            </a:r>
            <a:r>
              <a:rPr dirty="0" sz="1500" b="1">
                <a:solidFill>
                  <a:srgbClr val="E8A23C"/>
                </a:solidFill>
                <a:latin typeface="Calibri"/>
                <a:cs typeface="Calibri"/>
              </a:rPr>
              <a:t>E</a:t>
            </a:r>
            <a:r>
              <a:rPr dirty="0" sz="1500" spc="-50" b="1">
                <a:solidFill>
                  <a:srgbClr val="E8A23C"/>
                </a:solidFill>
                <a:latin typeface="Calibri"/>
                <a:cs typeface="Calibri"/>
              </a:rPr>
              <a:t> </a:t>
            </a:r>
            <a:r>
              <a:rPr dirty="0" sz="1500" b="1">
                <a:solidFill>
                  <a:srgbClr val="E8A23C"/>
                </a:solidFill>
                <a:latin typeface="Calibri"/>
                <a:cs typeface="Calibri"/>
              </a:rPr>
              <a:t>N</a:t>
            </a:r>
            <a:r>
              <a:rPr dirty="0" sz="1500" spc="-45" b="1">
                <a:solidFill>
                  <a:srgbClr val="E8A23C"/>
                </a:solidFill>
                <a:latin typeface="Calibri"/>
                <a:cs typeface="Calibri"/>
              </a:rPr>
              <a:t> </a:t>
            </a:r>
            <a:r>
              <a:rPr dirty="0" sz="1500" b="1">
                <a:solidFill>
                  <a:srgbClr val="E8A23C"/>
                </a:solidFill>
                <a:latin typeface="Calibri"/>
                <a:cs typeface="Calibri"/>
              </a:rPr>
              <a:t>T</a:t>
            </a:r>
            <a:r>
              <a:rPr dirty="0" sz="1500" spc="-45" b="1">
                <a:solidFill>
                  <a:srgbClr val="E8A23C"/>
                </a:solidFill>
                <a:latin typeface="Calibri"/>
                <a:cs typeface="Calibri"/>
              </a:rPr>
              <a:t> </a:t>
            </a:r>
            <a:r>
              <a:rPr dirty="0" sz="1500" spc="-50" b="1">
                <a:solidFill>
                  <a:srgbClr val="E8A23C"/>
                </a:solidFill>
                <a:latin typeface="Calibri"/>
                <a:cs typeface="Calibri"/>
              </a:rPr>
              <a:t>S</a:t>
            </a:r>
            <a:endParaRPr sz="1500">
              <a:latin typeface="Calibri"/>
              <a:cs typeface="Calibri"/>
            </a:endParaRPr>
          </a:p>
        </p:txBody>
      </p:sp>
      <p:sp>
        <p:nvSpPr>
          <p:cNvPr id="8" name="object 8" descr="$PPTXTitle"/>
          <p:cNvSpPr txBox="1">
            <a:spLocks noGrp="1"/>
          </p:cNvSpPr>
          <p:nvPr>
            <p:ph type="title"/>
          </p:nvPr>
        </p:nvSpPr>
        <p:spPr>
          <a:xfrm>
            <a:off x="764540" y="2546426"/>
            <a:ext cx="4238625" cy="103187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600" spc="-10"/>
              <a:t>AgriBridge</a:t>
            </a:r>
            <a:endParaRPr sz="6600"/>
          </a:p>
        </p:txBody>
      </p:sp>
      <p:sp>
        <p:nvSpPr>
          <p:cNvPr id="9" name="object 9"/>
          <p:cNvSpPr txBox="1"/>
          <p:nvPr/>
        </p:nvSpPr>
        <p:spPr>
          <a:xfrm>
            <a:off x="810259" y="3782948"/>
            <a:ext cx="4352290" cy="36068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2200" spc="-10" i="1">
                <a:solidFill>
                  <a:srgbClr val="D7E8C2"/>
                </a:solidFill>
                <a:latin typeface="Cambria"/>
                <a:cs typeface="Cambria"/>
              </a:rPr>
              <a:t>Connecting</a:t>
            </a:r>
            <a:r>
              <a:rPr dirty="0" sz="2200" spc="-45" i="1">
                <a:solidFill>
                  <a:srgbClr val="D7E8C2"/>
                </a:solidFill>
                <a:latin typeface="Cambria"/>
                <a:cs typeface="Cambria"/>
              </a:rPr>
              <a:t> </a:t>
            </a:r>
            <a:r>
              <a:rPr dirty="0" sz="2200" i="1">
                <a:solidFill>
                  <a:srgbClr val="D7E8C2"/>
                </a:solidFill>
                <a:latin typeface="Cambria"/>
                <a:cs typeface="Cambria"/>
              </a:rPr>
              <a:t>Every</a:t>
            </a:r>
            <a:r>
              <a:rPr dirty="0" sz="2200" spc="-45" i="1">
                <a:solidFill>
                  <a:srgbClr val="D7E8C2"/>
                </a:solidFill>
                <a:latin typeface="Cambria"/>
                <a:cs typeface="Cambria"/>
              </a:rPr>
              <a:t> </a:t>
            </a:r>
            <a:r>
              <a:rPr dirty="0" sz="2200" i="1">
                <a:solidFill>
                  <a:srgbClr val="D7E8C2"/>
                </a:solidFill>
                <a:latin typeface="Cambria"/>
                <a:cs typeface="Cambria"/>
              </a:rPr>
              <a:t>Farm</a:t>
            </a:r>
            <a:r>
              <a:rPr dirty="0" sz="2200" spc="-15" i="1">
                <a:solidFill>
                  <a:srgbClr val="D7E8C2"/>
                </a:solidFill>
                <a:latin typeface="Cambria"/>
                <a:cs typeface="Cambria"/>
              </a:rPr>
              <a:t> </a:t>
            </a:r>
            <a:r>
              <a:rPr dirty="0" sz="2200" i="1">
                <a:solidFill>
                  <a:srgbClr val="D7E8C2"/>
                </a:solidFill>
                <a:latin typeface="Cambria"/>
                <a:cs typeface="Cambria"/>
              </a:rPr>
              <a:t>to</a:t>
            </a:r>
            <a:r>
              <a:rPr dirty="0" sz="2200" spc="-40" i="1">
                <a:solidFill>
                  <a:srgbClr val="D7E8C2"/>
                </a:solidFill>
                <a:latin typeface="Cambria"/>
                <a:cs typeface="Cambria"/>
              </a:rPr>
              <a:t> </a:t>
            </a:r>
            <a:r>
              <a:rPr dirty="0" sz="2200" i="1">
                <a:solidFill>
                  <a:srgbClr val="D7E8C2"/>
                </a:solidFill>
                <a:latin typeface="Cambria"/>
                <a:cs typeface="Cambria"/>
              </a:rPr>
              <a:t>Every</a:t>
            </a:r>
            <a:r>
              <a:rPr dirty="0" sz="2200" spc="-45" i="1">
                <a:solidFill>
                  <a:srgbClr val="D7E8C2"/>
                </a:solidFill>
                <a:latin typeface="Cambria"/>
                <a:cs typeface="Cambria"/>
              </a:rPr>
              <a:t> </a:t>
            </a:r>
            <a:r>
              <a:rPr dirty="0" sz="2200" spc="-20" i="1">
                <a:solidFill>
                  <a:srgbClr val="D7E8C2"/>
                </a:solidFill>
                <a:latin typeface="Cambria"/>
                <a:cs typeface="Cambria"/>
              </a:rPr>
              <a:t>Fork</a:t>
            </a:r>
            <a:endParaRPr sz="2200">
              <a:latin typeface="Cambria"/>
              <a:cs typeface="Cambria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810259" y="4974716"/>
            <a:ext cx="5130800" cy="65913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b="1">
                <a:solidFill>
                  <a:srgbClr val="FFFFFF"/>
                </a:solidFill>
                <a:latin typeface="Calibri"/>
                <a:cs typeface="Calibri"/>
              </a:rPr>
              <a:t>Founder:</a:t>
            </a:r>
            <a:r>
              <a:rPr dirty="0" sz="1600" spc="-35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600" b="1">
                <a:solidFill>
                  <a:srgbClr val="FFFFFF"/>
                </a:solidFill>
                <a:latin typeface="Calibri"/>
                <a:cs typeface="Calibri"/>
              </a:rPr>
              <a:t>Aryan</a:t>
            </a:r>
            <a:r>
              <a:rPr dirty="0" sz="1600" spc="-55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600" spc="-10" b="1">
                <a:solidFill>
                  <a:srgbClr val="FFFFFF"/>
                </a:solidFill>
                <a:latin typeface="Calibri"/>
                <a:cs typeface="Calibri"/>
              </a:rPr>
              <a:t>Atulya</a:t>
            </a:r>
            <a:r>
              <a:rPr dirty="0" sz="1600" spc="-75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600" spc="-20" b="1">
                <a:solidFill>
                  <a:srgbClr val="FFFFFF"/>
                </a:solidFill>
                <a:latin typeface="Calibri"/>
                <a:cs typeface="Calibri"/>
              </a:rPr>
              <a:t>Swain</a:t>
            </a:r>
            <a:endParaRPr sz="16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515"/>
              </a:spcBef>
            </a:pPr>
            <a:r>
              <a:rPr dirty="0" sz="1300">
                <a:solidFill>
                  <a:srgbClr val="D7E8C2"/>
                </a:solidFill>
                <a:latin typeface="Calibri"/>
                <a:cs typeface="Calibri"/>
              </a:rPr>
              <a:t>Sri</a:t>
            </a:r>
            <a:r>
              <a:rPr dirty="0" sz="1300" spc="-35">
                <a:solidFill>
                  <a:srgbClr val="D7E8C2"/>
                </a:solidFill>
                <a:latin typeface="Calibri"/>
                <a:cs typeface="Calibri"/>
              </a:rPr>
              <a:t> </a:t>
            </a:r>
            <a:r>
              <a:rPr dirty="0" sz="1300">
                <a:solidFill>
                  <a:srgbClr val="D7E8C2"/>
                </a:solidFill>
                <a:latin typeface="Calibri"/>
                <a:cs typeface="Calibri"/>
              </a:rPr>
              <a:t>Sri</a:t>
            </a:r>
            <a:r>
              <a:rPr dirty="0" sz="1300" spc="-25">
                <a:solidFill>
                  <a:srgbClr val="D7E8C2"/>
                </a:solidFill>
                <a:latin typeface="Calibri"/>
                <a:cs typeface="Calibri"/>
              </a:rPr>
              <a:t> </a:t>
            </a:r>
            <a:r>
              <a:rPr dirty="0" sz="1300">
                <a:solidFill>
                  <a:srgbClr val="D7E8C2"/>
                </a:solidFill>
                <a:latin typeface="Calibri"/>
                <a:cs typeface="Calibri"/>
              </a:rPr>
              <a:t>University</a:t>
            </a:r>
            <a:r>
              <a:rPr dirty="0" sz="1300" spc="-10">
                <a:solidFill>
                  <a:srgbClr val="D7E8C2"/>
                </a:solidFill>
                <a:latin typeface="Calibri"/>
                <a:cs typeface="Calibri"/>
              </a:rPr>
              <a:t> </a:t>
            </a:r>
            <a:r>
              <a:rPr dirty="0" sz="1300">
                <a:solidFill>
                  <a:srgbClr val="D7E8C2"/>
                </a:solidFill>
                <a:latin typeface="Calibri"/>
                <a:cs typeface="Calibri"/>
              </a:rPr>
              <a:t>(SSU), Odisha</a:t>
            </a:r>
            <a:r>
              <a:rPr dirty="0" sz="1300" spc="260">
                <a:solidFill>
                  <a:srgbClr val="D7E8C2"/>
                </a:solidFill>
                <a:latin typeface="Calibri"/>
                <a:cs typeface="Calibri"/>
              </a:rPr>
              <a:t> </a:t>
            </a:r>
            <a:r>
              <a:rPr dirty="0" sz="1300">
                <a:solidFill>
                  <a:srgbClr val="D7E8C2"/>
                </a:solidFill>
                <a:latin typeface="Calibri"/>
                <a:cs typeface="Calibri"/>
              </a:rPr>
              <a:t>|</a:t>
            </a:r>
            <a:r>
              <a:rPr dirty="0" sz="1300" spc="250">
                <a:solidFill>
                  <a:srgbClr val="D7E8C2"/>
                </a:solidFill>
                <a:latin typeface="Calibri"/>
                <a:cs typeface="Calibri"/>
              </a:rPr>
              <a:t> </a:t>
            </a:r>
            <a:r>
              <a:rPr dirty="0" sz="1300" spc="-10">
                <a:solidFill>
                  <a:srgbClr val="D7E8C2"/>
                </a:solidFill>
                <a:latin typeface="Calibri"/>
                <a:cs typeface="Calibri"/>
              </a:rPr>
              <a:t>Moonpreneur </a:t>
            </a:r>
            <a:r>
              <a:rPr dirty="0" sz="1300">
                <a:solidFill>
                  <a:srgbClr val="D7E8C2"/>
                </a:solidFill>
                <a:latin typeface="Calibri"/>
                <a:cs typeface="Calibri"/>
              </a:rPr>
              <a:t>Startup</a:t>
            </a:r>
            <a:r>
              <a:rPr dirty="0" sz="1300" spc="-15">
                <a:solidFill>
                  <a:srgbClr val="D7E8C2"/>
                </a:solidFill>
                <a:latin typeface="Calibri"/>
                <a:cs typeface="Calibri"/>
              </a:rPr>
              <a:t> </a:t>
            </a:r>
            <a:r>
              <a:rPr dirty="0" sz="1300">
                <a:solidFill>
                  <a:srgbClr val="D7E8C2"/>
                </a:solidFill>
                <a:latin typeface="Calibri"/>
                <a:cs typeface="Calibri"/>
              </a:rPr>
              <a:t>Incubation </a:t>
            </a:r>
            <a:r>
              <a:rPr dirty="0" sz="1300" spc="-10">
                <a:solidFill>
                  <a:srgbClr val="D7E8C2"/>
                </a:solidFill>
                <a:latin typeface="Calibri"/>
                <a:cs typeface="Calibri"/>
              </a:rPr>
              <a:t>Program</a:t>
            </a:r>
            <a:endParaRPr sz="1300">
              <a:latin typeface="Calibri"/>
              <a:cs typeface="Calibri"/>
            </a:endParaRPr>
          </a:p>
        </p:txBody>
      </p:sp>
      <p:pic>
        <p:nvPicPr>
          <p:cNvPr id="11" name="object 11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405751" y="64566"/>
            <a:ext cx="4473194" cy="999693"/>
          </a:xfrm>
          <a:prstGeom prst="rect">
            <a:avLst/>
          </a:prstGeom>
        </p:spPr>
      </p:pic>
      <p:pic>
        <p:nvPicPr>
          <p:cNvPr id="12" name="object 1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13042" y="159994"/>
            <a:ext cx="1243914" cy="828954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35940" y="421335"/>
            <a:ext cx="913765" cy="2235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300" b="1">
                <a:solidFill>
                  <a:srgbClr val="96BB61"/>
                </a:solidFill>
                <a:latin typeface="Calibri"/>
                <a:cs typeface="Calibri"/>
              </a:rPr>
              <a:t>T</a:t>
            </a:r>
            <a:r>
              <a:rPr dirty="0" sz="1300" spc="-100" b="1">
                <a:solidFill>
                  <a:srgbClr val="96BB61"/>
                </a:solidFill>
                <a:latin typeface="Calibri"/>
                <a:cs typeface="Calibri"/>
              </a:rPr>
              <a:t> </a:t>
            </a:r>
            <a:r>
              <a:rPr dirty="0" sz="1300" spc="-10" b="1">
                <a:solidFill>
                  <a:srgbClr val="96BB61"/>
                </a:solidFill>
                <a:latin typeface="Calibri"/>
                <a:cs typeface="Calibri"/>
              </a:rPr>
              <a:t>H</a:t>
            </a:r>
            <a:r>
              <a:rPr dirty="0" sz="1300" spc="-95" b="1">
                <a:solidFill>
                  <a:srgbClr val="96BB61"/>
                </a:solidFill>
                <a:latin typeface="Calibri"/>
                <a:cs typeface="Calibri"/>
              </a:rPr>
              <a:t> </a:t>
            </a:r>
            <a:r>
              <a:rPr dirty="0" sz="1300" b="1">
                <a:solidFill>
                  <a:srgbClr val="96BB61"/>
                </a:solidFill>
                <a:latin typeface="Calibri"/>
                <a:cs typeface="Calibri"/>
              </a:rPr>
              <a:t>E</a:t>
            </a:r>
            <a:r>
              <a:rPr dirty="0" sz="1300" spc="420" b="1">
                <a:solidFill>
                  <a:srgbClr val="96BB61"/>
                </a:solidFill>
                <a:latin typeface="Calibri"/>
                <a:cs typeface="Calibri"/>
              </a:rPr>
              <a:t> </a:t>
            </a:r>
            <a:r>
              <a:rPr dirty="0" sz="1300" b="1">
                <a:solidFill>
                  <a:srgbClr val="96BB61"/>
                </a:solidFill>
                <a:latin typeface="Calibri"/>
                <a:cs typeface="Calibri"/>
              </a:rPr>
              <a:t>T</a:t>
            </a:r>
            <a:r>
              <a:rPr dirty="0" sz="1300" spc="-100" b="1">
                <a:solidFill>
                  <a:srgbClr val="96BB61"/>
                </a:solidFill>
                <a:latin typeface="Calibri"/>
                <a:cs typeface="Calibri"/>
              </a:rPr>
              <a:t> </a:t>
            </a:r>
            <a:r>
              <a:rPr dirty="0" sz="1300" spc="-10" b="1">
                <a:solidFill>
                  <a:srgbClr val="96BB61"/>
                </a:solidFill>
                <a:latin typeface="Calibri"/>
                <a:cs typeface="Calibri"/>
              </a:rPr>
              <a:t>E</a:t>
            </a:r>
            <a:r>
              <a:rPr dirty="0" sz="1300" spc="-90" b="1">
                <a:solidFill>
                  <a:srgbClr val="96BB61"/>
                </a:solidFill>
                <a:latin typeface="Calibri"/>
                <a:cs typeface="Calibri"/>
              </a:rPr>
              <a:t> </a:t>
            </a:r>
            <a:r>
              <a:rPr dirty="0" sz="1300" spc="-10" b="1">
                <a:solidFill>
                  <a:srgbClr val="96BB61"/>
                </a:solidFill>
                <a:latin typeface="Calibri"/>
                <a:cs typeface="Calibri"/>
              </a:rPr>
              <a:t>A</a:t>
            </a:r>
            <a:r>
              <a:rPr dirty="0" sz="1300" spc="-100" b="1">
                <a:solidFill>
                  <a:srgbClr val="96BB61"/>
                </a:solidFill>
                <a:latin typeface="Calibri"/>
                <a:cs typeface="Calibri"/>
              </a:rPr>
              <a:t> </a:t>
            </a:r>
            <a:r>
              <a:rPr dirty="0" sz="1300" spc="-50" b="1">
                <a:solidFill>
                  <a:srgbClr val="96BB61"/>
                </a:solidFill>
                <a:latin typeface="Calibri"/>
                <a:cs typeface="Calibri"/>
              </a:rPr>
              <a:t>M</a:t>
            </a:r>
            <a:endParaRPr sz="1300">
              <a:latin typeface="Calibri"/>
              <a:cs typeface="Calibri"/>
            </a:endParaRPr>
          </a:p>
        </p:txBody>
      </p:sp>
      <p:sp>
        <p:nvSpPr>
          <p:cNvPr id="3" name="object 3" descr="$PPTXTitle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pc="-40">
                <a:solidFill>
                  <a:srgbClr val="1F2A1F"/>
                </a:solidFill>
              </a:rPr>
              <a:t>Founder-</a:t>
            </a:r>
            <a:r>
              <a:rPr dirty="0">
                <a:solidFill>
                  <a:srgbClr val="1F2A1F"/>
                </a:solidFill>
              </a:rPr>
              <a:t>Led,</a:t>
            </a:r>
            <a:r>
              <a:rPr dirty="0" spc="75">
                <a:solidFill>
                  <a:srgbClr val="1F2A1F"/>
                </a:solidFill>
              </a:rPr>
              <a:t> </a:t>
            </a:r>
            <a:r>
              <a:rPr dirty="0" spc="-25">
                <a:solidFill>
                  <a:srgbClr val="1F2A1F"/>
                </a:solidFill>
              </a:rPr>
              <a:t>Mentor-</a:t>
            </a:r>
            <a:r>
              <a:rPr dirty="0" spc="-10">
                <a:solidFill>
                  <a:srgbClr val="1F2A1F"/>
                </a:solidFill>
              </a:rPr>
              <a:t>Backed</a:t>
            </a:r>
          </a:p>
        </p:txBody>
      </p:sp>
      <p:sp>
        <p:nvSpPr>
          <p:cNvPr id="4" name="object 4"/>
          <p:cNvSpPr/>
          <p:nvPr/>
        </p:nvSpPr>
        <p:spPr>
          <a:xfrm>
            <a:off x="640080" y="1828800"/>
            <a:ext cx="2011680" cy="2011680"/>
          </a:xfrm>
          <a:custGeom>
            <a:avLst/>
            <a:gdLst/>
            <a:ahLst/>
            <a:cxnLst/>
            <a:rect l="l" t="t" r="r" b="b"/>
            <a:pathLst>
              <a:path w="2011680" h="2011679">
                <a:moveTo>
                  <a:pt x="1005839" y="0"/>
                </a:moveTo>
                <a:lnTo>
                  <a:pt x="957106" y="1159"/>
                </a:lnTo>
                <a:lnTo>
                  <a:pt x="908970" y="4604"/>
                </a:lnTo>
                <a:lnTo>
                  <a:pt x="861486" y="10281"/>
                </a:lnTo>
                <a:lnTo>
                  <a:pt x="814706" y="18137"/>
                </a:lnTo>
                <a:lnTo>
                  <a:pt x="768683" y="28119"/>
                </a:lnTo>
                <a:lnTo>
                  <a:pt x="723469" y="40176"/>
                </a:lnTo>
                <a:lnTo>
                  <a:pt x="679117" y="54254"/>
                </a:lnTo>
                <a:lnTo>
                  <a:pt x="635680" y="70300"/>
                </a:lnTo>
                <a:lnTo>
                  <a:pt x="593210" y="88262"/>
                </a:lnTo>
                <a:lnTo>
                  <a:pt x="551761" y="108088"/>
                </a:lnTo>
                <a:lnTo>
                  <a:pt x="511384" y="129724"/>
                </a:lnTo>
                <a:lnTo>
                  <a:pt x="472133" y="153117"/>
                </a:lnTo>
                <a:lnTo>
                  <a:pt x="434060" y="178216"/>
                </a:lnTo>
                <a:lnTo>
                  <a:pt x="397217" y="204967"/>
                </a:lnTo>
                <a:lnTo>
                  <a:pt x="361659" y="233318"/>
                </a:lnTo>
                <a:lnTo>
                  <a:pt x="327436" y="263216"/>
                </a:lnTo>
                <a:lnTo>
                  <a:pt x="294603" y="294608"/>
                </a:lnTo>
                <a:lnTo>
                  <a:pt x="263211" y="327441"/>
                </a:lnTo>
                <a:lnTo>
                  <a:pt x="233314" y="361664"/>
                </a:lnTo>
                <a:lnTo>
                  <a:pt x="204963" y="397223"/>
                </a:lnTo>
                <a:lnTo>
                  <a:pt x="178213" y="434065"/>
                </a:lnTo>
                <a:lnTo>
                  <a:pt x="153114" y="472138"/>
                </a:lnTo>
                <a:lnTo>
                  <a:pt x="129721" y="511390"/>
                </a:lnTo>
                <a:lnTo>
                  <a:pt x="108085" y="551766"/>
                </a:lnTo>
                <a:lnTo>
                  <a:pt x="88260" y="593216"/>
                </a:lnTo>
                <a:lnTo>
                  <a:pt x="70299" y="635685"/>
                </a:lnTo>
                <a:lnTo>
                  <a:pt x="54253" y="679122"/>
                </a:lnTo>
                <a:lnTo>
                  <a:pt x="40175" y="723474"/>
                </a:lnTo>
                <a:lnTo>
                  <a:pt x="28119" y="768687"/>
                </a:lnTo>
                <a:lnTo>
                  <a:pt x="18136" y="814710"/>
                </a:lnTo>
                <a:lnTo>
                  <a:pt x="10280" y="861489"/>
                </a:lnTo>
                <a:lnTo>
                  <a:pt x="4604" y="908972"/>
                </a:lnTo>
                <a:lnTo>
                  <a:pt x="1159" y="957107"/>
                </a:lnTo>
                <a:lnTo>
                  <a:pt x="0" y="1005839"/>
                </a:lnTo>
                <a:lnTo>
                  <a:pt x="1159" y="1054572"/>
                </a:lnTo>
                <a:lnTo>
                  <a:pt x="4604" y="1102707"/>
                </a:lnTo>
                <a:lnTo>
                  <a:pt x="10280" y="1150190"/>
                </a:lnTo>
                <a:lnTo>
                  <a:pt x="18136" y="1196969"/>
                </a:lnTo>
                <a:lnTo>
                  <a:pt x="28119" y="1242992"/>
                </a:lnTo>
                <a:lnTo>
                  <a:pt x="40175" y="1288205"/>
                </a:lnTo>
                <a:lnTo>
                  <a:pt x="54253" y="1332557"/>
                </a:lnTo>
                <a:lnTo>
                  <a:pt x="70299" y="1375994"/>
                </a:lnTo>
                <a:lnTo>
                  <a:pt x="88260" y="1418463"/>
                </a:lnTo>
                <a:lnTo>
                  <a:pt x="108085" y="1459913"/>
                </a:lnTo>
                <a:lnTo>
                  <a:pt x="129721" y="1500289"/>
                </a:lnTo>
                <a:lnTo>
                  <a:pt x="153114" y="1539541"/>
                </a:lnTo>
                <a:lnTo>
                  <a:pt x="178213" y="1577614"/>
                </a:lnTo>
                <a:lnTo>
                  <a:pt x="204963" y="1614456"/>
                </a:lnTo>
                <a:lnTo>
                  <a:pt x="233314" y="1650015"/>
                </a:lnTo>
                <a:lnTo>
                  <a:pt x="263211" y="1684238"/>
                </a:lnTo>
                <a:lnTo>
                  <a:pt x="294603" y="1717071"/>
                </a:lnTo>
                <a:lnTo>
                  <a:pt x="327436" y="1748463"/>
                </a:lnTo>
                <a:lnTo>
                  <a:pt x="361659" y="1778361"/>
                </a:lnTo>
                <a:lnTo>
                  <a:pt x="397217" y="1806712"/>
                </a:lnTo>
                <a:lnTo>
                  <a:pt x="434060" y="1833463"/>
                </a:lnTo>
                <a:lnTo>
                  <a:pt x="472133" y="1858562"/>
                </a:lnTo>
                <a:lnTo>
                  <a:pt x="511384" y="1881955"/>
                </a:lnTo>
                <a:lnTo>
                  <a:pt x="551761" y="1903591"/>
                </a:lnTo>
                <a:lnTo>
                  <a:pt x="593210" y="1923417"/>
                </a:lnTo>
                <a:lnTo>
                  <a:pt x="635680" y="1941379"/>
                </a:lnTo>
                <a:lnTo>
                  <a:pt x="679117" y="1957425"/>
                </a:lnTo>
                <a:lnTo>
                  <a:pt x="723469" y="1971503"/>
                </a:lnTo>
                <a:lnTo>
                  <a:pt x="768683" y="1983560"/>
                </a:lnTo>
                <a:lnTo>
                  <a:pt x="814706" y="1993542"/>
                </a:lnTo>
                <a:lnTo>
                  <a:pt x="861486" y="2001398"/>
                </a:lnTo>
                <a:lnTo>
                  <a:pt x="908970" y="2007075"/>
                </a:lnTo>
                <a:lnTo>
                  <a:pt x="957106" y="2010520"/>
                </a:lnTo>
                <a:lnTo>
                  <a:pt x="1005839" y="2011680"/>
                </a:lnTo>
                <a:lnTo>
                  <a:pt x="1054572" y="2010520"/>
                </a:lnTo>
                <a:lnTo>
                  <a:pt x="1102707" y="2007075"/>
                </a:lnTo>
                <a:lnTo>
                  <a:pt x="1150190" y="2001398"/>
                </a:lnTo>
                <a:lnTo>
                  <a:pt x="1196969" y="1993542"/>
                </a:lnTo>
                <a:lnTo>
                  <a:pt x="1242992" y="1983560"/>
                </a:lnTo>
                <a:lnTo>
                  <a:pt x="1288205" y="1971503"/>
                </a:lnTo>
                <a:lnTo>
                  <a:pt x="1332557" y="1957425"/>
                </a:lnTo>
                <a:lnTo>
                  <a:pt x="1375994" y="1941379"/>
                </a:lnTo>
                <a:lnTo>
                  <a:pt x="1418463" y="1923417"/>
                </a:lnTo>
                <a:lnTo>
                  <a:pt x="1459913" y="1903591"/>
                </a:lnTo>
                <a:lnTo>
                  <a:pt x="1500289" y="1881955"/>
                </a:lnTo>
                <a:lnTo>
                  <a:pt x="1539541" y="1858562"/>
                </a:lnTo>
                <a:lnTo>
                  <a:pt x="1577614" y="1833463"/>
                </a:lnTo>
                <a:lnTo>
                  <a:pt x="1614456" y="1806712"/>
                </a:lnTo>
                <a:lnTo>
                  <a:pt x="1650015" y="1778361"/>
                </a:lnTo>
                <a:lnTo>
                  <a:pt x="1684238" y="1748463"/>
                </a:lnTo>
                <a:lnTo>
                  <a:pt x="1717071" y="1717071"/>
                </a:lnTo>
                <a:lnTo>
                  <a:pt x="1748463" y="1684238"/>
                </a:lnTo>
                <a:lnTo>
                  <a:pt x="1778361" y="1650015"/>
                </a:lnTo>
                <a:lnTo>
                  <a:pt x="1806712" y="1614456"/>
                </a:lnTo>
                <a:lnTo>
                  <a:pt x="1833463" y="1577614"/>
                </a:lnTo>
                <a:lnTo>
                  <a:pt x="1858562" y="1539541"/>
                </a:lnTo>
                <a:lnTo>
                  <a:pt x="1881955" y="1500289"/>
                </a:lnTo>
                <a:lnTo>
                  <a:pt x="1903591" y="1459913"/>
                </a:lnTo>
                <a:lnTo>
                  <a:pt x="1923417" y="1418463"/>
                </a:lnTo>
                <a:lnTo>
                  <a:pt x="1941379" y="1375994"/>
                </a:lnTo>
                <a:lnTo>
                  <a:pt x="1957425" y="1332557"/>
                </a:lnTo>
                <a:lnTo>
                  <a:pt x="1971503" y="1288205"/>
                </a:lnTo>
                <a:lnTo>
                  <a:pt x="1983560" y="1242992"/>
                </a:lnTo>
                <a:lnTo>
                  <a:pt x="1993542" y="1196969"/>
                </a:lnTo>
                <a:lnTo>
                  <a:pt x="2001398" y="1150190"/>
                </a:lnTo>
                <a:lnTo>
                  <a:pt x="2007075" y="1102707"/>
                </a:lnTo>
                <a:lnTo>
                  <a:pt x="2010520" y="1054572"/>
                </a:lnTo>
                <a:lnTo>
                  <a:pt x="2011680" y="1005839"/>
                </a:lnTo>
                <a:lnTo>
                  <a:pt x="2010520" y="957107"/>
                </a:lnTo>
                <a:lnTo>
                  <a:pt x="2007075" y="908972"/>
                </a:lnTo>
                <a:lnTo>
                  <a:pt x="2001398" y="861489"/>
                </a:lnTo>
                <a:lnTo>
                  <a:pt x="1993542" y="814710"/>
                </a:lnTo>
                <a:lnTo>
                  <a:pt x="1983560" y="768687"/>
                </a:lnTo>
                <a:lnTo>
                  <a:pt x="1971503" y="723474"/>
                </a:lnTo>
                <a:lnTo>
                  <a:pt x="1957425" y="679122"/>
                </a:lnTo>
                <a:lnTo>
                  <a:pt x="1941379" y="635685"/>
                </a:lnTo>
                <a:lnTo>
                  <a:pt x="1923417" y="593216"/>
                </a:lnTo>
                <a:lnTo>
                  <a:pt x="1903591" y="551766"/>
                </a:lnTo>
                <a:lnTo>
                  <a:pt x="1881955" y="511390"/>
                </a:lnTo>
                <a:lnTo>
                  <a:pt x="1858562" y="472138"/>
                </a:lnTo>
                <a:lnTo>
                  <a:pt x="1833463" y="434065"/>
                </a:lnTo>
                <a:lnTo>
                  <a:pt x="1806712" y="397223"/>
                </a:lnTo>
                <a:lnTo>
                  <a:pt x="1778361" y="361664"/>
                </a:lnTo>
                <a:lnTo>
                  <a:pt x="1748463" y="327441"/>
                </a:lnTo>
                <a:lnTo>
                  <a:pt x="1717071" y="294608"/>
                </a:lnTo>
                <a:lnTo>
                  <a:pt x="1684238" y="263216"/>
                </a:lnTo>
                <a:lnTo>
                  <a:pt x="1650015" y="233318"/>
                </a:lnTo>
                <a:lnTo>
                  <a:pt x="1614456" y="204967"/>
                </a:lnTo>
                <a:lnTo>
                  <a:pt x="1577614" y="178216"/>
                </a:lnTo>
                <a:lnTo>
                  <a:pt x="1539541" y="153117"/>
                </a:lnTo>
                <a:lnTo>
                  <a:pt x="1500289" y="129724"/>
                </a:lnTo>
                <a:lnTo>
                  <a:pt x="1459913" y="108088"/>
                </a:lnTo>
                <a:lnTo>
                  <a:pt x="1418463" y="88262"/>
                </a:lnTo>
                <a:lnTo>
                  <a:pt x="1375994" y="70300"/>
                </a:lnTo>
                <a:lnTo>
                  <a:pt x="1332557" y="54254"/>
                </a:lnTo>
                <a:lnTo>
                  <a:pt x="1288205" y="40176"/>
                </a:lnTo>
                <a:lnTo>
                  <a:pt x="1242992" y="28119"/>
                </a:lnTo>
                <a:lnTo>
                  <a:pt x="1196969" y="18137"/>
                </a:lnTo>
                <a:lnTo>
                  <a:pt x="1150190" y="10281"/>
                </a:lnTo>
                <a:lnTo>
                  <a:pt x="1102707" y="4604"/>
                </a:lnTo>
                <a:lnTo>
                  <a:pt x="1054572" y="1159"/>
                </a:lnTo>
                <a:lnTo>
                  <a:pt x="1005839" y="0"/>
                </a:lnTo>
                <a:close/>
              </a:path>
            </a:pathLst>
          </a:custGeom>
          <a:solidFill>
            <a:srgbClr val="2C5F2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/>
          <p:nvPr/>
        </p:nvSpPr>
        <p:spPr>
          <a:xfrm>
            <a:off x="1485646" y="1907489"/>
            <a:ext cx="9577070" cy="172593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440180">
              <a:lnSpc>
                <a:spcPct val="100000"/>
              </a:lnSpc>
              <a:spcBef>
                <a:spcPts val="95"/>
              </a:spcBef>
            </a:pPr>
            <a:r>
              <a:rPr dirty="0" sz="2200" b="1">
                <a:solidFill>
                  <a:srgbClr val="1F2A1F"/>
                </a:solidFill>
                <a:latin typeface="Cambria"/>
                <a:cs typeface="Cambria"/>
              </a:rPr>
              <a:t>Aryan</a:t>
            </a:r>
            <a:r>
              <a:rPr dirty="0" sz="2200" spc="-85" b="1">
                <a:solidFill>
                  <a:srgbClr val="1F2A1F"/>
                </a:solidFill>
                <a:latin typeface="Cambria"/>
                <a:cs typeface="Cambria"/>
              </a:rPr>
              <a:t> </a:t>
            </a:r>
            <a:r>
              <a:rPr dirty="0" sz="2200" spc="-20" b="1">
                <a:solidFill>
                  <a:srgbClr val="1F2A1F"/>
                </a:solidFill>
                <a:latin typeface="Cambria"/>
                <a:cs typeface="Cambria"/>
              </a:rPr>
              <a:t>Atulya</a:t>
            </a:r>
            <a:r>
              <a:rPr dirty="0" sz="2200" spc="-70" b="1">
                <a:solidFill>
                  <a:srgbClr val="1F2A1F"/>
                </a:solidFill>
                <a:latin typeface="Cambria"/>
                <a:cs typeface="Cambria"/>
              </a:rPr>
              <a:t> </a:t>
            </a:r>
            <a:r>
              <a:rPr dirty="0" sz="2200" spc="-10" b="1">
                <a:solidFill>
                  <a:srgbClr val="1F2A1F"/>
                </a:solidFill>
                <a:latin typeface="Cambria"/>
                <a:cs typeface="Cambria"/>
              </a:rPr>
              <a:t>Swain</a:t>
            </a:r>
            <a:endParaRPr sz="2200">
              <a:latin typeface="Cambria"/>
              <a:cs typeface="Cambria"/>
            </a:endParaRPr>
          </a:p>
          <a:p>
            <a:pPr marL="1440180">
              <a:lnSpc>
                <a:spcPct val="100000"/>
              </a:lnSpc>
              <a:spcBef>
                <a:spcPts val="1115"/>
              </a:spcBef>
            </a:pPr>
            <a:r>
              <a:rPr dirty="0" sz="1400">
                <a:solidFill>
                  <a:srgbClr val="3D793E"/>
                </a:solidFill>
                <a:latin typeface="Calibri"/>
                <a:cs typeface="Calibri"/>
              </a:rPr>
              <a:t>Founder</a:t>
            </a:r>
            <a:r>
              <a:rPr dirty="0" sz="1400" spc="-25">
                <a:solidFill>
                  <a:srgbClr val="3D793E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3D793E"/>
                </a:solidFill>
                <a:latin typeface="Calibri"/>
                <a:cs typeface="Calibri"/>
              </a:rPr>
              <a:t>&amp;</a:t>
            </a:r>
            <a:r>
              <a:rPr dirty="0" sz="1400" spc="-15">
                <a:solidFill>
                  <a:srgbClr val="3D793E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3D793E"/>
                </a:solidFill>
                <a:latin typeface="Calibri"/>
                <a:cs typeface="Calibri"/>
              </a:rPr>
              <a:t>CEO</a:t>
            </a:r>
            <a:r>
              <a:rPr dirty="0" sz="1400" spc="275">
                <a:solidFill>
                  <a:srgbClr val="3D793E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3D793E"/>
                </a:solidFill>
                <a:latin typeface="Calibri"/>
                <a:cs typeface="Calibri"/>
              </a:rPr>
              <a:t>|</a:t>
            </a:r>
            <a:r>
              <a:rPr dirty="0" sz="1400" spc="270">
                <a:solidFill>
                  <a:srgbClr val="3D793E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3D793E"/>
                </a:solidFill>
                <a:latin typeface="Calibri"/>
                <a:cs typeface="Calibri"/>
              </a:rPr>
              <a:t>Sri</a:t>
            </a:r>
            <a:r>
              <a:rPr dirty="0" sz="1400" spc="-35">
                <a:solidFill>
                  <a:srgbClr val="3D793E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3D793E"/>
                </a:solidFill>
                <a:latin typeface="Calibri"/>
                <a:cs typeface="Calibri"/>
              </a:rPr>
              <a:t>Sri</a:t>
            </a:r>
            <a:r>
              <a:rPr dirty="0" sz="1400" spc="-35">
                <a:solidFill>
                  <a:srgbClr val="3D793E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3D793E"/>
                </a:solidFill>
                <a:latin typeface="Calibri"/>
                <a:cs typeface="Calibri"/>
              </a:rPr>
              <a:t>University</a:t>
            </a:r>
            <a:endParaRPr sz="1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459"/>
              </a:spcBef>
            </a:pPr>
            <a:r>
              <a:rPr dirty="0" sz="2000" spc="-25" b="1">
                <a:solidFill>
                  <a:srgbClr val="FFFFFF"/>
                </a:solidFill>
                <a:latin typeface="Cambria"/>
                <a:cs typeface="Cambria"/>
              </a:rPr>
              <a:t>AS</a:t>
            </a:r>
            <a:endParaRPr sz="2000">
              <a:latin typeface="Cambria"/>
              <a:cs typeface="Cambria"/>
            </a:endParaRPr>
          </a:p>
          <a:p>
            <a:pPr marL="1440180" marR="5080">
              <a:lnSpc>
                <a:spcPct val="124400"/>
              </a:lnSpc>
              <a:spcBef>
                <a:spcPts val="1065"/>
              </a:spcBef>
            </a:pPr>
            <a:r>
              <a:rPr dirty="0" sz="1350" spc="-10">
                <a:solidFill>
                  <a:srgbClr val="1F2A1F"/>
                </a:solidFill>
                <a:latin typeface="Calibri"/>
                <a:cs typeface="Calibri"/>
              </a:rPr>
              <a:t>Passionate</a:t>
            </a:r>
            <a:r>
              <a:rPr dirty="0" sz="1350" spc="-45">
                <a:solidFill>
                  <a:srgbClr val="1F2A1F"/>
                </a:solidFill>
                <a:latin typeface="Calibri"/>
                <a:cs typeface="Calibri"/>
              </a:rPr>
              <a:t> </a:t>
            </a:r>
            <a:r>
              <a:rPr dirty="0" sz="1350">
                <a:solidFill>
                  <a:srgbClr val="1F2A1F"/>
                </a:solidFill>
                <a:latin typeface="Calibri"/>
                <a:cs typeface="Calibri"/>
              </a:rPr>
              <a:t>about</a:t>
            </a:r>
            <a:r>
              <a:rPr dirty="0" sz="1350" spc="-30">
                <a:solidFill>
                  <a:srgbClr val="1F2A1F"/>
                </a:solidFill>
                <a:latin typeface="Calibri"/>
                <a:cs typeface="Calibri"/>
              </a:rPr>
              <a:t> </a:t>
            </a:r>
            <a:r>
              <a:rPr dirty="0" sz="1350">
                <a:solidFill>
                  <a:srgbClr val="1F2A1F"/>
                </a:solidFill>
                <a:latin typeface="Calibri"/>
                <a:cs typeface="Calibri"/>
              </a:rPr>
              <a:t>rural</a:t>
            </a:r>
            <a:r>
              <a:rPr dirty="0" sz="1350" spc="-20">
                <a:solidFill>
                  <a:srgbClr val="1F2A1F"/>
                </a:solidFill>
                <a:latin typeface="Calibri"/>
                <a:cs typeface="Calibri"/>
              </a:rPr>
              <a:t> </a:t>
            </a:r>
            <a:r>
              <a:rPr dirty="0" sz="1350" spc="-10">
                <a:solidFill>
                  <a:srgbClr val="1F2A1F"/>
                </a:solidFill>
                <a:latin typeface="Calibri"/>
                <a:cs typeface="Calibri"/>
              </a:rPr>
              <a:t>entrepreneurship</a:t>
            </a:r>
            <a:r>
              <a:rPr dirty="0" sz="1350" spc="10">
                <a:solidFill>
                  <a:srgbClr val="1F2A1F"/>
                </a:solidFill>
                <a:latin typeface="Calibri"/>
                <a:cs typeface="Calibri"/>
              </a:rPr>
              <a:t> </a:t>
            </a:r>
            <a:r>
              <a:rPr dirty="0" sz="1350">
                <a:solidFill>
                  <a:srgbClr val="1F2A1F"/>
                </a:solidFill>
                <a:latin typeface="Calibri"/>
                <a:cs typeface="Calibri"/>
              </a:rPr>
              <a:t>and</a:t>
            </a:r>
            <a:r>
              <a:rPr dirty="0" sz="1350" spc="-25">
                <a:solidFill>
                  <a:srgbClr val="1F2A1F"/>
                </a:solidFill>
                <a:latin typeface="Calibri"/>
                <a:cs typeface="Calibri"/>
              </a:rPr>
              <a:t> </a:t>
            </a:r>
            <a:r>
              <a:rPr dirty="0" sz="1350" spc="-10">
                <a:solidFill>
                  <a:srgbClr val="1F2A1F"/>
                </a:solidFill>
                <a:latin typeface="Calibri"/>
                <a:cs typeface="Calibri"/>
              </a:rPr>
              <a:t>applying</a:t>
            </a:r>
            <a:r>
              <a:rPr dirty="0" sz="1350" spc="-20">
                <a:solidFill>
                  <a:srgbClr val="1F2A1F"/>
                </a:solidFill>
                <a:latin typeface="Calibri"/>
                <a:cs typeface="Calibri"/>
              </a:rPr>
              <a:t> </a:t>
            </a:r>
            <a:r>
              <a:rPr dirty="0" sz="1350" spc="-10">
                <a:solidFill>
                  <a:srgbClr val="1F2A1F"/>
                </a:solidFill>
                <a:latin typeface="Calibri"/>
                <a:cs typeface="Calibri"/>
              </a:rPr>
              <a:t>technology</a:t>
            </a:r>
            <a:r>
              <a:rPr dirty="0" sz="1350" spc="-45">
                <a:solidFill>
                  <a:srgbClr val="1F2A1F"/>
                </a:solidFill>
                <a:latin typeface="Calibri"/>
                <a:cs typeface="Calibri"/>
              </a:rPr>
              <a:t> </a:t>
            </a:r>
            <a:r>
              <a:rPr dirty="0" sz="1350">
                <a:solidFill>
                  <a:srgbClr val="1F2A1F"/>
                </a:solidFill>
                <a:latin typeface="Calibri"/>
                <a:cs typeface="Calibri"/>
              </a:rPr>
              <a:t>to</a:t>
            </a:r>
            <a:r>
              <a:rPr dirty="0" sz="1350" spc="-35">
                <a:solidFill>
                  <a:srgbClr val="1F2A1F"/>
                </a:solidFill>
                <a:latin typeface="Calibri"/>
                <a:cs typeface="Calibri"/>
              </a:rPr>
              <a:t> </a:t>
            </a:r>
            <a:r>
              <a:rPr dirty="0" sz="1350">
                <a:solidFill>
                  <a:srgbClr val="1F2A1F"/>
                </a:solidFill>
                <a:latin typeface="Calibri"/>
                <a:cs typeface="Calibri"/>
              </a:rPr>
              <a:t>solve</a:t>
            </a:r>
            <a:r>
              <a:rPr dirty="0" sz="1350" spc="-40">
                <a:solidFill>
                  <a:srgbClr val="1F2A1F"/>
                </a:solidFill>
                <a:latin typeface="Calibri"/>
                <a:cs typeface="Calibri"/>
              </a:rPr>
              <a:t> </a:t>
            </a:r>
            <a:r>
              <a:rPr dirty="0" sz="1350">
                <a:solidFill>
                  <a:srgbClr val="1F2A1F"/>
                </a:solidFill>
                <a:latin typeface="Calibri"/>
                <a:cs typeface="Calibri"/>
              </a:rPr>
              <a:t>real</a:t>
            </a:r>
            <a:r>
              <a:rPr dirty="0" sz="1350" spc="-20">
                <a:solidFill>
                  <a:srgbClr val="1F2A1F"/>
                </a:solidFill>
                <a:latin typeface="Calibri"/>
                <a:cs typeface="Calibri"/>
              </a:rPr>
              <a:t> </a:t>
            </a:r>
            <a:r>
              <a:rPr dirty="0" sz="1350" spc="-10">
                <a:solidFill>
                  <a:srgbClr val="1F2A1F"/>
                </a:solidFill>
                <a:latin typeface="Calibri"/>
                <a:cs typeface="Calibri"/>
              </a:rPr>
              <a:t>problems</a:t>
            </a:r>
            <a:r>
              <a:rPr dirty="0" sz="1350" spc="-35">
                <a:solidFill>
                  <a:srgbClr val="1F2A1F"/>
                </a:solidFill>
                <a:latin typeface="Calibri"/>
                <a:cs typeface="Calibri"/>
              </a:rPr>
              <a:t> </a:t>
            </a:r>
            <a:r>
              <a:rPr dirty="0" sz="1350">
                <a:solidFill>
                  <a:srgbClr val="1F2A1F"/>
                </a:solidFill>
                <a:latin typeface="Calibri"/>
                <a:cs typeface="Calibri"/>
              </a:rPr>
              <a:t>in</a:t>
            </a:r>
            <a:r>
              <a:rPr dirty="0" sz="1350" spc="-20">
                <a:solidFill>
                  <a:srgbClr val="1F2A1F"/>
                </a:solidFill>
                <a:latin typeface="Calibri"/>
                <a:cs typeface="Calibri"/>
              </a:rPr>
              <a:t> </a:t>
            </a:r>
            <a:r>
              <a:rPr dirty="0" sz="1350">
                <a:solidFill>
                  <a:srgbClr val="1F2A1F"/>
                </a:solidFill>
                <a:latin typeface="Calibri"/>
                <a:cs typeface="Calibri"/>
              </a:rPr>
              <a:t>India's</a:t>
            </a:r>
            <a:r>
              <a:rPr dirty="0" sz="1350" spc="-25">
                <a:solidFill>
                  <a:srgbClr val="1F2A1F"/>
                </a:solidFill>
                <a:latin typeface="Calibri"/>
                <a:cs typeface="Calibri"/>
              </a:rPr>
              <a:t> </a:t>
            </a:r>
            <a:r>
              <a:rPr dirty="0" sz="1350" spc="-10">
                <a:solidFill>
                  <a:srgbClr val="1F2A1F"/>
                </a:solidFill>
                <a:latin typeface="Calibri"/>
                <a:cs typeface="Calibri"/>
              </a:rPr>
              <a:t>agricultural</a:t>
            </a:r>
            <a:r>
              <a:rPr dirty="0" sz="1350" spc="-20">
                <a:solidFill>
                  <a:srgbClr val="1F2A1F"/>
                </a:solidFill>
                <a:latin typeface="Calibri"/>
                <a:cs typeface="Calibri"/>
              </a:rPr>
              <a:t> </a:t>
            </a:r>
            <a:r>
              <a:rPr dirty="0" sz="1350" spc="-10">
                <a:solidFill>
                  <a:srgbClr val="1F2A1F"/>
                </a:solidFill>
                <a:latin typeface="Calibri"/>
                <a:cs typeface="Calibri"/>
              </a:rPr>
              <a:t>supply </a:t>
            </a:r>
            <a:r>
              <a:rPr dirty="0" sz="1350">
                <a:solidFill>
                  <a:srgbClr val="1F2A1F"/>
                </a:solidFill>
                <a:latin typeface="Calibri"/>
                <a:cs typeface="Calibri"/>
              </a:rPr>
              <a:t>chain.</a:t>
            </a:r>
            <a:r>
              <a:rPr dirty="0" sz="1350" spc="-40">
                <a:solidFill>
                  <a:srgbClr val="1F2A1F"/>
                </a:solidFill>
                <a:latin typeface="Calibri"/>
                <a:cs typeface="Calibri"/>
              </a:rPr>
              <a:t> </a:t>
            </a:r>
            <a:r>
              <a:rPr dirty="0" sz="1350">
                <a:solidFill>
                  <a:srgbClr val="1F2A1F"/>
                </a:solidFill>
                <a:latin typeface="Calibri"/>
                <a:cs typeface="Calibri"/>
              </a:rPr>
              <a:t>Built</a:t>
            </a:r>
            <a:r>
              <a:rPr dirty="0" sz="1350" spc="-40">
                <a:solidFill>
                  <a:srgbClr val="1F2A1F"/>
                </a:solidFill>
                <a:latin typeface="Calibri"/>
                <a:cs typeface="Calibri"/>
              </a:rPr>
              <a:t> </a:t>
            </a:r>
            <a:r>
              <a:rPr dirty="0" sz="1350">
                <a:solidFill>
                  <a:srgbClr val="1F2A1F"/>
                </a:solidFill>
                <a:latin typeface="Calibri"/>
                <a:cs typeface="Calibri"/>
              </a:rPr>
              <a:t>AgriBridge</a:t>
            </a:r>
            <a:r>
              <a:rPr dirty="0" sz="1350" spc="-5">
                <a:solidFill>
                  <a:srgbClr val="1F2A1F"/>
                </a:solidFill>
                <a:latin typeface="Calibri"/>
                <a:cs typeface="Calibri"/>
              </a:rPr>
              <a:t> </a:t>
            </a:r>
            <a:r>
              <a:rPr dirty="0" sz="1350">
                <a:solidFill>
                  <a:srgbClr val="1F2A1F"/>
                </a:solidFill>
                <a:latin typeface="Calibri"/>
                <a:cs typeface="Calibri"/>
              </a:rPr>
              <a:t>after</a:t>
            </a:r>
            <a:r>
              <a:rPr dirty="0" sz="1350" spc="-40">
                <a:solidFill>
                  <a:srgbClr val="1F2A1F"/>
                </a:solidFill>
                <a:latin typeface="Calibri"/>
                <a:cs typeface="Calibri"/>
              </a:rPr>
              <a:t> </a:t>
            </a:r>
            <a:r>
              <a:rPr dirty="0" sz="1350" spc="-10">
                <a:solidFill>
                  <a:srgbClr val="1F2A1F"/>
                </a:solidFill>
                <a:latin typeface="Calibri"/>
                <a:cs typeface="Calibri"/>
              </a:rPr>
              <a:t>studying</a:t>
            </a:r>
            <a:r>
              <a:rPr dirty="0" sz="1350" spc="-40">
                <a:solidFill>
                  <a:srgbClr val="1F2A1F"/>
                </a:solidFill>
                <a:latin typeface="Calibri"/>
                <a:cs typeface="Calibri"/>
              </a:rPr>
              <a:t> </a:t>
            </a:r>
            <a:r>
              <a:rPr dirty="0" sz="1350">
                <a:solidFill>
                  <a:srgbClr val="1F2A1F"/>
                </a:solidFill>
                <a:latin typeface="Calibri"/>
                <a:cs typeface="Calibri"/>
              </a:rPr>
              <a:t>the</a:t>
            </a:r>
            <a:r>
              <a:rPr dirty="0" sz="1350" spc="-40">
                <a:solidFill>
                  <a:srgbClr val="1F2A1F"/>
                </a:solidFill>
                <a:latin typeface="Calibri"/>
                <a:cs typeface="Calibri"/>
              </a:rPr>
              <a:t> </a:t>
            </a:r>
            <a:r>
              <a:rPr dirty="0" sz="1350">
                <a:solidFill>
                  <a:srgbClr val="1F2A1F"/>
                </a:solidFill>
                <a:latin typeface="Calibri"/>
                <a:cs typeface="Calibri"/>
              </a:rPr>
              <a:t>price</a:t>
            </a:r>
            <a:r>
              <a:rPr dirty="0" sz="1350" spc="-30">
                <a:solidFill>
                  <a:srgbClr val="1F2A1F"/>
                </a:solidFill>
                <a:latin typeface="Calibri"/>
                <a:cs typeface="Calibri"/>
              </a:rPr>
              <a:t> </a:t>
            </a:r>
            <a:r>
              <a:rPr dirty="0" sz="1350">
                <a:solidFill>
                  <a:srgbClr val="1F2A1F"/>
                </a:solidFill>
                <a:latin typeface="Calibri"/>
                <a:cs typeface="Calibri"/>
              </a:rPr>
              <a:t>gap</a:t>
            </a:r>
            <a:r>
              <a:rPr dirty="0" sz="1350" spc="-35">
                <a:solidFill>
                  <a:srgbClr val="1F2A1F"/>
                </a:solidFill>
                <a:latin typeface="Calibri"/>
                <a:cs typeface="Calibri"/>
              </a:rPr>
              <a:t> </a:t>
            </a:r>
            <a:r>
              <a:rPr dirty="0" sz="1350" spc="-10">
                <a:solidFill>
                  <a:srgbClr val="1F2A1F"/>
                </a:solidFill>
                <a:latin typeface="Calibri"/>
                <a:cs typeface="Calibri"/>
              </a:rPr>
              <a:t>between</a:t>
            </a:r>
            <a:r>
              <a:rPr dirty="0" sz="1350" spc="-45">
                <a:solidFill>
                  <a:srgbClr val="1F2A1F"/>
                </a:solidFill>
                <a:latin typeface="Calibri"/>
                <a:cs typeface="Calibri"/>
              </a:rPr>
              <a:t> </a:t>
            </a:r>
            <a:r>
              <a:rPr dirty="0" sz="1350" spc="-10">
                <a:solidFill>
                  <a:srgbClr val="1F2A1F"/>
                </a:solidFill>
                <a:latin typeface="Calibri"/>
                <a:cs typeface="Calibri"/>
              </a:rPr>
              <a:t>farm-gate</a:t>
            </a:r>
            <a:r>
              <a:rPr dirty="0" sz="1350" spc="-40">
                <a:solidFill>
                  <a:srgbClr val="1F2A1F"/>
                </a:solidFill>
                <a:latin typeface="Calibri"/>
                <a:cs typeface="Calibri"/>
              </a:rPr>
              <a:t> </a:t>
            </a:r>
            <a:r>
              <a:rPr dirty="0" sz="1350">
                <a:solidFill>
                  <a:srgbClr val="1F2A1F"/>
                </a:solidFill>
                <a:latin typeface="Calibri"/>
                <a:cs typeface="Calibri"/>
              </a:rPr>
              <a:t>and</a:t>
            </a:r>
            <a:r>
              <a:rPr dirty="0" sz="1350" spc="-30">
                <a:solidFill>
                  <a:srgbClr val="1F2A1F"/>
                </a:solidFill>
                <a:latin typeface="Calibri"/>
                <a:cs typeface="Calibri"/>
              </a:rPr>
              <a:t> </a:t>
            </a:r>
            <a:r>
              <a:rPr dirty="0" sz="1350" spc="-10">
                <a:solidFill>
                  <a:srgbClr val="1F2A1F"/>
                </a:solidFill>
                <a:latin typeface="Calibri"/>
                <a:cs typeface="Calibri"/>
              </a:rPr>
              <a:t>retail</a:t>
            </a:r>
            <a:r>
              <a:rPr dirty="0" sz="1350" spc="-40">
                <a:solidFill>
                  <a:srgbClr val="1F2A1F"/>
                </a:solidFill>
                <a:latin typeface="Calibri"/>
                <a:cs typeface="Calibri"/>
              </a:rPr>
              <a:t> </a:t>
            </a:r>
            <a:r>
              <a:rPr dirty="0" sz="1350">
                <a:solidFill>
                  <a:srgbClr val="1F2A1F"/>
                </a:solidFill>
                <a:latin typeface="Calibri"/>
                <a:cs typeface="Calibri"/>
              </a:rPr>
              <a:t>prices</a:t>
            </a:r>
            <a:r>
              <a:rPr dirty="0" sz="1350" spc="-30">
                <a:solidFill>
                  <a:srgbClr val="1F2A1F"/>
                </a:solidFill>
                <a:latin typeface="Calibri"/>
                <a:cs typeface="Calibri"/>
              </a:rPr>
              <a:t> </a:t>
            </a:r>
            <a:r>
              <a:rPr dirty="0" sz="1350">
                <a:solidFill>
                  <a:srgbClr val="1F2A1F"/>
                </a:solidFill>
                <a:latin typeface="Calibri"/>
                <a:cs typeface="Calibri"/>
              </a:rPr>
              <a:t>in</a:t>
            </a:r>
            <a:r>
              <a:rPr dirty="0" sz="1350" spc="-40">
                <a:solidFill>
                  <a:srgbClr val="1F2A1F"/>
                </a:solidFill>
                <a:latin typeface="Calibri"/>
                <a:cs typeface="Calibri"/>
              </a:rPr>
              <a:t> </a:t>
            </a:r>
            <a:r>
              <a:rPr dirty="0" sz="1350">
                <a:solidFill>
                  <a:srgbClr val="1F2A1F"/>
                </a:solidFill>
                <a:latin typeface="Calibri"/>
                <a:cs typeface="Calibri"/>
              </a:rPr>
              <a:t>Odisha's</a:t>
            </a:r>
            <a:r>
              <a:rPr dirty="0" sz="1350" spc="-35">
                <a:solidFill>
                  <a:srgbClr val="1F2A1F"/>
                </a:solidFill>
                <a:latin typeface="Calibri"/>
                <a:cs typeface="Calibri"/>
              </a:rPr>
              <a:t> </a:t>
            </a:r>
            <a:r>
              <a:rPr dirty="0" sz="1350">
                <a:solidFill>
                  <a:srgbClr val="1F2A1F"/>
                </a:solidFill>
                <a:latin typeface="Calibri"/>
                <a:cs typeface="Calibri"/>
              </a:rPr>
              <a:t>local</a:t>
            </a:r>
            <a:r>
              <a:rPr dirty="0" sz="1350" spc="-45">
                <a:solidFill>
                  <a:srgbClr val="1F2A1F"/>
                </a:solidFill>
                <a:latin typeface="Calibri"/>
                <a:cs typeface="Calibri"/>
              </a:rPr>
              <a:t> </a:t>
            </a:r>
            <a:r>
              <a:rPr dirty="0" sz="1350" spc="-10">
                <a:solidFill>
                  <a:srgbClr val="1F2A1F"/>
                </a:solidFill>
                <a:latin typeface="Calibri"/>
                <a:cs typeface="Calibri"/>
              </a:rPr>
              <a:t>mandis.</a:t>
            </a:r>
            <a:endParaRPr sz="1350">
              <a:latin typeface="Calibri"/>
              <a:cs typeface="Calibri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955"/>
              </a:lnSpc>
            </a:pPr>
            <a:r>
              <a:rPr dirty="0" spc="-10"/>
              <a:t>AgriBridge</a:t>
            </a:r>
          </a:p>
        </p:txBody>
      </p:sp>
      <p:sp>
        <p:nvSpPr>
          <p:cNvPr id="8" name="object 8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955"/>
              </a:lnSpc>
            </a:pPr>
            <a:fld id="{81D60167-4931-47E6-BA6A-407CBD079E47}" type="slidenum">
              <a:rPr dirty="0" spc="-25"/>
              <a:t>10</a:t>
            </a:fld>
          </a:p>
        </p:txBody>
      </p:sp>
      <p:sp>
        <p:nvSpPr>
          <p:cNvPr id="6" name="object 6"/>
          <p:cNvSpPr txBox="1"/>
          <p:nvPr/>
        </p:nvSpPr>
        <p:spPr>
          <a:xfrm>
            <a:off x="548640" y="4480559"/>
            <a:ext cx="11064240" cy="1463040"/>
          </a:xfrm>
          <a:prstGeom prst="rect">
            <a:avLst/>
          </a:prstGeom>
          <a:solidFill>
            <a:srgbClr val="F5F5F5"/>
          </a:solidFill>
        </p:spPr>
        <p:txBody>
          <a:bodyPr wrap="square" lIns="0" tIns="22225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75"/>
              </a:spcBef>
            </a:pPr>
            <a:endParaRPr sz="1200">
              <a:latin typeface="Times New Roman"/>
              <a:cs typeface="Times New Roman"/>
            </a:endParaRPr>
          </a:p>
          <a:p>
            <a:pPr marL="320040">
              <a:lnSpc>
                <a:spcPct val="100000"/>
              </a:lnSpc>
            </a:pPr>
            <a:r>
              <a:rPr dirty="0" sz="1200" b="1">
                <a:solidFill>
                  <a:srgbClr val="2C5F2C"/>
                </a:solidFill>
                <a:latin typeface="Calibri"/>
                <a:cs typeface="Calibri"/>
              </a:rPr>
              <a:t>Backed</a:t>
            </a:r>
            <a:r>
              <a:rPr dirty="0" sz="1200" spc="-55" b="1">
                <a:solidFill>
                  <a:srgbClr val="2C5F2C"/>
                </a:solidFill>
                <a:latin typeface="Calibri"/>
                <a:cs typeface="Calibri"/>
              </a:rPr>
              <a:t> </a:t>
            </a:r>
            <a:r>
              <a:rPr dirty="0" sz="1200" spc="-25" b="1">
                <a:solidFill>
                  <a:srgbClr val="2C5F2C"/>
                </a:solidFill>
                <a:latin typeface="Calibri"/>
                <a:cs typeface="Calibri"/>
              </a:rPr>
              <a:t>By</a:t>
            </a:r>
            <a:endParaRPr sz="1200">
              <a:latin typeface="Calibri"/>
              <a:cs typeface="Calibri"/>
            </a:endParaRPr>
          </a:p>
          <a:p>
            <a:pPr marL="320040" marR="4867910">
              <a:lnSpc>
                <a:spcPts val="3100"/>
              </a:lnSpc>
              <a:spcBef>
                <a:spcPts val="140"/>
              </a:spcBef>
            </a:pPr>
            <a:r>
              <a:rPr dirty="0" sz="1250">
                <a:solidFill>
                  <a:srgbClr val="1F2A1F"/>
                </a:solidFill>
                <a:latin typeface="Calibri"/>
                <a:cs typeface="Calibri"/>
              </a:rPr>
              <a:t>Sri</a:t>
            </a:r>
            <a:r>
              <a:rPr dirty="0" sz="1250" spc="-25">
                <a:solidFill>
                  <a:srgbClr val="1F2A1F"/>
                </a:solidFill>
                <a:latin typeface="Calibri"/>
                <a:cs typeface="Calibri"/>
              </a:rPr>
              <a:t> </a:t>
            </a:r>
            <a:r>
              <a:rPr dirty="0" sz="1250">
                <a:solidFill>
                  <a:srgbClr val="1F2A1F"/>
                </a:solidFill>
                <a:latin typeface="Calibri"/>
                <a:cs typeface="Calibri"/>
              </a:rPr>
              <a:t>Sri</a:t>
            </a:r>
            <a:r>
              <a:rPr dirty="0" sz="1250" spc="-20">
                <a:solidFill>
                  <a:srgbClr val="1F2A1F"/>
                </a:solidFill>
                <a:latin typeface="Calibri"/>
                <a:cs typeface="Calibri"/>
              </a:rPr>
              <a:t> </a:t>
            </a:r>
            <a:r>
              <a:rPr dirty="0" sz="1250">
                <a:solidFill>
                  <a:srgbClr val="1F2A1F"/>
                </a:solidFill>
                <a:latin typeface="Calibri"/>
                <a:cs typeface="Calibri"/>
              </a:rPr>
              <a:t>University</a:t>
            </a:r>
            <a:r>
              <a:rPr dirty="0" sz="1250" spc="-25">
                <a:solidFill>
                  <a:srgbClr val="1F2A1F"/>
                </a:solidFill>
                <a:latin typeface="Calibri"/>
                <a:cs typeface="Calibri"/>
              </a:rPr>
              <a:t> </a:t>
            </a:r>
            <a:r>
              <a:rPr dirty="0" sz="1250">
                <a:solidFill>
                  <a:srgbClr val="1F2A1F"/>
                </a:solidFill>
                <a:latin typeface="Calibri"/>
                <a:cs typeface="Calibri"/>
              </a:rPr>
              <a:t>—</a:t>
            </a:r>
            <a:r>
              <a:rPr dirty="0" sz="1250" spc="-20">
                <a:solidFill>
                  <a:srgbClr val="1F2A1F"/>
                </a:solidFill>
                <a:latin typeface="Calibri"/>
                <a:cs typeface="Calibri"/>
              </a:rPr>
              <a:t> </a:t>
            </a:r>
            <a:r>
              <a:rPr dirty="0" sz="1250">
                <a:solidFill>
                  <a:srgbClr val="1F2A1F"/>
                </a:solidFill>
                <a:latin typeface="Calibri"/>
                <a:cs typeface="Calibri"/>
              </a:rPr>
              <a:t>academic</a:t>
            </a:r>
            <a:r>
              <a:rPr dirty="0" sz="1250" spc="-20">
                <a:solidFill>
                  <a:srgbClr val="1F2A1F"/>
                </a:solidFill>
                <a:latin typeface="Calibri"/>
                <a:cs typeface="Calibri"/>
              </a:rPr>
              <a:t> </a:t>
            </a:r>
            <a:r>
              <a:rPr dirty="0" sz="1250" spc="-10">
                <a:solidFill>
                  <a:srgbClr val="1F2A1F"/>
                </a:solidFill>
                <a:latin typeface="Calibri"/>
                <a:cs typeface="Calibri"/>
              </a:rPr>
              <a:t>mentorship,</a:t>
            </a:r>
            <a:r>
              <a:rPr dirty="0" sz="1250" spc="-20">
                <a:solidFill>
                  <a:srgbClr val="1F2A1F"/>
                </a:solidFill>
                <a:latin typeface="Calibri"/>
                <a:cs typeface="Calibri"/>
              </a:rPr>
              <a:t> </a:t>
            </a:r>
            <a:r>
              <a:rPr dirty="0" sz="1250">
                <a:solidFill>
                  <a:srgbClr val="1F2A1F"/>
                </a:solidFill>
                <a:latin typeface="Calibri"/>
                <a:cs typeface="Calibri"/>
              </a:rPr>
              <a:t>campus</a:t>
            </a:r>
            <a:r>
              <a:rPr dirty="0" sz="1250" spc="-20">
                <a:solidFill>
                  <a:srgbClr val="1F2A1F"/>
                </a:solidFill>
                <a:latin typeface="Calibri"/>
                <a:cs typeface="Calibri"/>
              </a:rPr>
              <a:t> </a:t>
            </a:r>
            <a:r>
              <a:rPr dirty="0" sz="1250" spc="-10">
                <a:solidFill>
                  <a:srgbClr val="1F2A1F"/>
                </a:solidFill>
                <a:latin typeface="Calibri"/>
                <a:cs typeface="Calibri"/>
              </a:rPr>
              <a:t>incubation</a:t>
            </a:r>
            <a:r>
              <a:rPr dirty="0" sz="1250" spc="-25">
                <a:solidFill>
                  <a:srgbClr val="1F2A1F"/>
                </a:solidFill>
                <a:latin typeface="Calibri"/>
                <a:cs typeface="Calibri"/>
              </a:rPr>
              <a:t> </a:t>
            </a:r>
            <a:r>
              <a:rPr dirty="0" sz="1250">
                <a:solidFill>
                  <a:srgbClr val="1F2A1F"/>
                </a:solidFill>
                <a:latin typeface="Calibri"/>
                <a:cs typeface="Calibri"/>
              </a:rPr>
              <a:t>cell,</a:t>
            </a:r>
            <a:r>
              <a:rPr dirty="0" sz="1250" spc="-25">
                <a:solidFill>
                  <a:srgbClr val="1F2A1F"/>
                </a:solidFill>
                <a:latin typeface="Calibri"/>
                <a:cs typeface="Calibri"/>
              </a:rPr>
              <a:t> </a:t>
            </a:r>
            <a:r>
              <a:rPr dirty="0" sz="1250">
                <a:solidFill>
                  <a:srgbClr val="1F2A1F"/>
                </a:solidFill>
                <a:latin typeface="Calibri"/>
                <a:cs typeface="Calibri"/>
              </a:rPr>
              <a:t>faculty</a:t>
            </a:r>
            <a:r>
              <a:rPr dirty="0" sz="1250" spc="-40">
                <a:solidFill>
                  <a:srgbClr val="1F2A1F"/>
                </a:solidFill>
                <a:latin typeface="Calibri"/>
                <a:cs typeface="Calibri"/>
              </a:rPr>
              <a:t> </a:t>
            </a:r>
            <a:r>
              <a:rPr dirty="0" sz="1250">
                <a:solidFill>
                  <a:srgbClr val="1F2A1F"/>
                </a:solidFill>
                <a:latin typeface="Calibri"/>
                <a:cs typeface="Calibri"/>
              </a:rPr>
              <a:t>domain</a:t>
            </a:r>
            <a:r>
              <a:rPr dirty="0" sz="1250" spc="-15">
                <a:solidFill>
                  <a:srgbClr val="1F2A1F"/>
                </a:solidFill>
                <a:latin typeface="Calibri"/>
                <a:cs typeface="Calibri"/>
              </a:rPr>
              <a:t> </a:t>
            </a:r>
            <a:r>
              <a:rPr dirty="0" sz="1250" spc="-10">
                <a:solidFill>
                  <a:srgbClr val="1F2A1F"/>
                </a:solidFill>
                <a:latin typeface="Calibri"/>
                <a:cs typeface="Calibri"/>
              </a:rPr>
              <a:t>guidance Moonpreneur</a:t>
            </a:r>
            <a:r>
              <a:rPr dirty="0" sz="1250" spc="-25">
                <a:solidFill>
                  <a:srgbClr val="1F2A1F"/>
                </a:solidFill>
                <a:latin typeface="Calibri"/>
                <a:cs typeface="Calibri"/>
              </a:rPr>
              <a:t> </a:t>
            </a:r>
            <a:r>
              <a:rPr dirty="0" sz="1250">
                <a:solidFill>
                  <a:srgbClr val="1F2A1F"/>
                </a:solidFill>
                <a:latin typeface="Calibri"/>
                <a:cs typeface="Calibri"/>
              </a:rPr>
              <a:t>—</a:t>
            </a:r>
            <a:r>
              <a:rPr dirty="0" sz="1250" spc="-25">
                <a:solidFill>
                  <a:srgbClr val="1F2A1F"/>
                </a:solidFill>
                <a:latin typeface="Calibri"/>
                <a:cs typeface="Calibri"/>
              </a:rPr>
              <a:t> </a:t>
            </a:r>
            <a:r>
              <a:rPr dirty="0" sz="1250">
                <a:solidFill>
                  <a:srgbClr val="1F2A1F"/>
                </a:solidFill>
                <a:latin typeface="Calibri"/>
                <a:cs typeface="Calibri"/>
              </a:rPr>
              <a:t>startup</a:t>
            </a:r>
            <a:r>
              <a:rPr dirty="0" sz="1250" spc="-45">
                <a:solidFill>
                  <a:srgbClr val="1F2A1F"/>
                </a:solidFill>
                <a:latin typeface="Calibri"/>
                <a:cs typeface="Calibri"/>
              </a:rPr>
              <a:t> </a:t>
            </a:r>
            <a:r>
              <a:rPr dirty="0" sz="1250" spc="-10">
                <a:solidFill>
                  <a:srgbClr val="1F2A1F"/>
                </a:solidFill>
                <a:latin typeface="Calibri"/>
                <a:cs typeface="Calibri"/>
              </a:rPr>
              <a:t>bootcamp,</a:t>
            </a:r>
            <a:r>
              <a:rPr dirty="0" sz="1250" spc="-30">
                <a:solidFill>
                  <a:srgbClr val="1F2A1F"/>
                </a:solidFill>
                <a:latin typeface="Calibri"/>
                <a:cs typeface="Calibri"/>
              </a:rPr>
              <a:t> </a:t>
            </a:r>
            <a:r>
              <a:rPr dirty="0" sz="1250">
                <a:solidFill>
                  <a:srgbClr val="1F2A1F"/>
                </a:solidFill>
                <a:latin typeface="Calibri"/>
                <a:cs typeface="Calibri"/>
              </a:rPr>
              <a:t>pitch</a:t>
            </a:r>
            <a:r>
              <a:rPr dirty="0" sz="1250" spc="-45">
                <a:solidFill>
                  <a:srgbClr val="1F2A1F"/>
                </a:solidFill>
                <a:latin typeface="Calibri"/>
                <a:cs typeface="Calibri"/>
              </a:rPr>
              <a:t> </a:t>
            </a:r>
            <a:r>
              <a:rPr dirty="0" sz="1250">
                <a:solidFill>
                  <a:srgbClr val="1F2A1F"/>
                </a:solidFill>
                <a:latin typeface="Calibri"/>
                <a:cs typeface="Calibri"/>
              </a:rPr>
              <a:t>mentoring,</a:t>
            </a:r>
            <a:r>
              <a:rPr dirty="0" sz="1250" spc="-25">
                <a:solidFill>
                  <a:srgbClr val="1F2A1F"/>
                </a:solidFill>
                <a:latin typeface="Calibri"/>
                <a:cs typeface="Calibri"/>
              </a:rPr>
              <a:t> </a:t>
            </a:r>
            <a:r>
              <a:rPr dirty="0" sz="1250">
                <a:solidFill>
                  <a:srgbClr val="1F2A1F"/>
                </a:solidFill>
                <a:latin typeface="Calibri"/>
                <a:cs typeface="Calibri"/>
              </a:rPr>
              <a:t>founder</a:t>
            </a:r>
            <a:r>
              <a:rPr dirty="0" sz="1250" spc="-20">
                <a:solidFill>
                  <a:srgbClr val="1F2A1F"/>
                </a:solidFill>
                <a:latin typeface="Calibri"/>
                <a:cs typeface="Calibri"/>
              </a:rPr>
              <a:t> </a:t>
            </a:r>
            <a:r>
              <a:rPr dirty="0" sz="1250" spc="-10">
                <a:solidFill>
                  <a:srgbClr val="1F2A1F"/>
                </a:solidFill>
                <a:latin typeface="Calibri"/>
                <a:cs typeface="Calibri"/>
              </a:rPr>
              <a:t>community</a:t>
            </a:r>
            <a:endParaRPr sz="125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35940" y="421335"/>
            <a:ext cx="1983739" cy="2235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300" b="1">
                <a:solidFill>
                  <a:srgbClr val="96BB61"/>
                </a:solidFill>
                <a:latin typeface="Calibri"/>
                <a:cs typeface="Calibri"/>
              </a:rPr>
              <a:t>P</a:t>
            </a:r>
            <a:r>
              <a:rPr dirty="0" sz="1300" spc="-100" b="1">
                <a:solidFill>
                  <a:srgbClr val="96BB61"/>
                </a:solidFill>
                <a:latin typeface="Calibri"/>
                <a:cs typeface="Calibri"/>
              </a:rPr>
              <a:t> </a:t>
            </a:r>
            <a:r>
              <a:rPr dirty="0" sz="1300" spc="-10" b="1">
                <a:solidFill>
                  <a:srgbClr val="96BB61"/>
                </a:solidFill>
                <a:latin typeface="Calibri"/>
                <a:cs typeface="Calibri"/>
              </a:rPr>
              <a:t>R</a:t>
            </a:r>
            <a:r>
              <a:rPr dirty="0" sz="1300" spc="-90" b="1">
                <a:solidFill>
                  <a:srgbClr val="96BB61"/>
                </a:solidFill>
                <a:latin typeface="Calibri"/>
                <a:cs typeface="Calibri"/>
              </a:rPr>
              <a:t> </a:t>
            </a:r>
            <a:r>
              <a:rPr dirty="0" sz="1300" b="1">
                <a:solidFill>
                  <a:srgbClr val="96BB61"/>
                </a:solidFill>
                <a:latin typeface="Calibri"/>
                <a:cs typeface="Calibri"/>
              </a:rPr>
              <a:t>O</a:t>
            </a:r>
            <a:r>
              <a:rPr dirty="0" sz="1300" spc="-95" b="1">
                <a:solidFill>
                  <a:srgbClr val="96BB61"/>
                </a:solidFill>
                <a:latin typeface="Calibri"/>
                <a:cs typeface="Calibri"/>
              </a:rPr>
              <a:t> </a:t>
            </a:r>
            <a:r>
              <a:rPr dirty="0" sz="1300" b="1">
                <a:solidFill>
                  <a:srgbClr val="96BB61"/>
                </a:solidFill>
                <a:latin typeface="Calibri"/>
                <a:cs typeface="Calibri"/>
              </a:rPr>
              <a:t>B</a:t>
            </a:r>
            <a:r>
              <a:rPr dirty="0" sz="1300" spc="-90" b="1">
                <a:solidFill>
                  <a:srgbClr val="96BB61"/>
                </a:solidFill>
                <a:latin typeface="Calibri"/>
                <a:cs typeface="Calibri"/>
              </a:rPr>
              <a:t> </a:t>
            </a:r>
            <a:r>
              <a:rPr dirty="0" sz="1300" spc="-10" b="1">
                <a:solidFill>
                  <a:srgbClr val="96BB61"/>
                </a:solidFill>
                <a:latin typeface="Calibri"/>
                <a:cs typeface="Calibri"/>
              </a:rPr>
              <a:t>L</a:t>
            </a:r>
            <a:r>
              <a:rPr dirty="0" sz="1300" spc="-85" b="1">
                <a:solidFill>
                  <a:srgbClr val="96BB61"/>
                </a:solidFill>
                <a:latin typeface="Calibri"/>
                <a:cs typeface="Calibri"/>
              </a:rPr>
              <a:t> </a:t>
            </a:r>
            <a:r>
              <a:rPr dirty="0" sz="1300" spc="-10" b="1">
                <a:solidFill>
                  <a:srgbClr val="96BB61"/>
                </a:solidFill>
                <a:latin typeface="Calibri"/>
                <a:cs typeface="Calibri"/>
              </a:rPr>
              <a:t>E</a:t>
            </a:r>
            <a:r>
              <a:rPr dirty="0" sz="1300" spc="-90" b="1">
                <a:solidFill>
                  <a:srgbClr val="96BB61"/>
                </a:solidFill>
                <a:latin typeface="Calibri"/>
                <a:cs typeface="Calibri"/>
              </a:rPr>
              <a:t> </a:t>
            </a:r>
            <a:r>
              <a:rPr dirty="0" sz="1300" b="1">
                <a:solidFill>
                  <a:srgbClr val="96BB61"/>
                </a:solidFill>
                <a:latin typeface="Calibri"/>
                <a:cs typeface="Calibri"/>
              </a:rPr>
              <a:t>M</a:t>
            </a:r>
            <a:r>
              <a:rPr dirty="0" sz="1300" spc="390" b="1">
                <a:solidFill>
                  <a:srgbClr val="96BB61"/>
                </a:solidFill>
                <a:latin typeface="Calibri"/>
                <a:cs typeface="Calibri"/>
              </a:rPr>
              <a:t> </a:t>
            </a:r>
            <a:r>
              <a:rPr dirty="0" sz="1300" b="1">
                <a:solidFill>
                  <a:srgbClr val="96BB61"/>
                </a:solidFill>
                <a:latin typeface="Calibri"/>
                <a:cs typeface="Calibri"/>
              </a:rPr>
              <a:t>S</a:t>
            </a:r>
            <a:r>
              <a:rPr dirty="0" sz="1300" spc="-95" b="1">
                <a:solidFill>
                  <a:srgbClr val="96BB61"/>
                </a:solidFill>
                <a:latin typeface="Calibri"/>
                <a:cs typeface="Calibri"/>
              </a:rPr>
              <a:t> </a:t>
            </a:r>
            <a:r>
              <a:rPr dirty="0" sz="1300" b="1">
                <a:solidFill>
                  <a:srgbClr val="96BB61"/>
                </a:solidFill>
                <a:latin typeface="Calibri"/>
                <a:cs typeface="Calibri"/>
              </a:rPr>
              <a:t>T</a:t>
            </a:r>
            <a:r>
              <a:rPr dirty="0" sz="1300" spc="-100" b="1">
                <a:solidFill>
                  <a:srgbClr val="96BB61"/>
                </a:solidFill>
                <a:latin typeface="Calibri"/>
                <a:cs typeface="Calibri"/>
              </a:rPr>
              <a:t> </a:t>
            </a:r>
            <a:r>
              <a:rPr dirty="0" sz="1300" spc="-10" b="1">
                <a:solidFill>
                  <a:srgbClr val="96BB61"/>
                </a:solidFill>
                <a:latin typeface="Calibri"/>
                <a:cs typeface="Calibri"/>
              </a:rPr>
              <a:t>A</a:t>
            </a:r>
            <a:r>
              <a:rPr dirty="0" sz="1300" spc="-100" b="1">
                <a:solidFill>
                  <a:srgbClr val="96BB61"/>
                </a:solidFill>
                <a:latin typeface="Calibri"/>
                <a:cs typeface="Calibri"/>
              </a:rPr>
              <a:t> </a:t>
            </a:r>
            <a:r>
              <a:rPr dirty="0" sz="1300" b="1">
                <a:solidFill>
                  <a:srgbClr val="96BB61"/>
                </a:solidFill>
                <a:latin typeface="Calibri"/>
                <a:cs typeface="Calibri"/>
              </a:rPr>
              <a:t>T</a:t>
            </a:r>
            <a:r>
              <a:rPr dirty="0" sz="1300" spc="-100" b="1">
                <a:solidFill>
                  <a:srgbClr val="96BB61"/>
                </a:solidFill>
                <a:latin typeface="Calibri"/>
                <a:cs typeface="Calibri"/>
              </a:rPr>
              <a:t> </a:t>
            </a:r>
            <a:r>
              <a:rPr dirty="0" sz="1300" spc="-10" b="1">
                <a:solidFill>
                  <a:srgbClr val="96BB61"/>
                </a:solidFill>
                <a:latin typeface="Calibri"/>
                <a:cs typeface="Calibri"/>
              </a:rPr>
              <a:t>E</a:t>
            </a:r>
            <a:r>
              <a:rPr dirty="0" sz="1300" spc="-85" b="1">
                <a:solidFill>
                  <a:srgbClr val="96BB61"/>
                </a:solidFill>
                <a:latin typeface="Calibri"/>
                <a:cs typeface="Calibri"/>
              </a:rPr>
              <a:t> </a:t>
            </a:r>
            <a:r>
              <a:rPr dirty="0" sz="1300" spc="-20" b="1">
                <a:solidFill>
                  <a:srgbClr val="96BB61"/>
                </a:solidFill>
                <a:latin typeface="Calibri"/>
                <a:cs typeface="Calibri"/>
              </a:rPr>
              <a:t>M</a:t>
            </a:r>
            <a:r>
              <a:rPr dirty="0" sz="1300" spc="-100" b="1">
                <a:solidFill>
                  <a:srgbClr val="96BB61"/>
                </a:solidFill>
                <a:latin typeface="Calibri"/>
                <a:cs typeface="Calibri"/>
              </a:rPr>
              <a:t> </a:t>
            </a:r>
            <a:r>
              <a:rPr dirty="0" sz="1300" spc="-10" b="1">
                <a:solidFill>
                  <a:srgbClr val="96BB61"/>
                </a:solidFill>
                <a:latin typeface="Calibri"/>
                <a:cs typeface="Calibri"/>
              </a:rPr>
              <a:t>E</a:t>
            </a:r>
            <a:r>
              <a:rPr dirty="0" sz="1300" spc="-90" b="1">
                <a:solidFill>
                  <a:srgbClr val="96BB61"/>
                </a:solidFill>
                <a:latin typeface="Calibri"/>
                <a:cs typeface="Calibri"/>
              </a:rPr>
              <a:t> </a:t>
            </a:r>
            <a:r>
              <a:rPr dirty="0" sz="1300" spc="-10" b="1">
                <a:solidFill>
                  <a:srgbClr val="96BB61"/>
                </a:solidFill>
                <a:latin typeface="Calibri"/>
                <a:cs typeface="Calibri"/>
              </a:rPr>
              <a:t>N</a:t>
            </a:r>
            <a:r>
              <a:rPr dirty="0" sz="1300" spc="-95" b="1">
                <a:solidFill>
                  <a:srgbClr val="96BB61"/>
                </a:solidFill>
                <a:latin typeface="Calibri"/>
                <a:cs typeface="Calibri"/>
              </a:rPr>
              <a:t> </a:t>
            </a:r>
            <a:r>
              <a:rPr dirty="0" sz="1300" spc="-50" b="1">
                <a:solidFill>
                  <a:srgbClr val="96BB61"/>
                </a:solidFill>
                <a:latin typeface="Calibri"/>
                <a:cs typeface="Calibri"/>
              </a:rPr>
              <a:t>T</a:t>
            </a:r>
            <a:endParaRPr sz="1300">
              <a:latin typeface="Calibri"/>
              <a:cs typeface="Calibri"/>
            </a:endParaRPr>
          </a:p>
        </p:txBody>
      </p:sp>
      <p:sp>
        <p:nvSpPr>
          <p:cNvPr id="3" name="object 3" descr="$PPTXTitle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>
                <a:solidFill>
                  <a:srgbClr val="1F2A1F"/>
                </a:solidFill>
              </a:rPr>
              <a:t>Farmers</a:t>
            </a:r>
            <a:r>
              <a:rPr dirty="0" spc="-145">
                <a:solidFill>
                  <a:srgbClr val="1F2A1F"/>
                </a:solidFill>
              </a:rPr>
              <a:t> </a:t>
            </a:r>
            <a:r>
              <a:rPr dirty="0">
                <a:solidFill>
                  <a:srgbClr val="1F2A1F"/>
                </a:solidFill>
              </a:rPr>
              <a:t>Lose</a:t>
            </a:r>
            <a:r>
              <a:rPr dirty="0" spc="-125">
                <a:solidFill>
                  <a:srgbClr val="1F2A1F"/>
                </a:solidFill>
              </a:rPr>
              <a:t> </a:t>
            </a:r>
            <a:r>
              <a:rPr dirty="0">
                <a:solidFill>
                  <a:srgbClr val="1F2A1F"/>
                </a:solidFill>
              </a:rPr>
              <a:t>Before</a:t>
            </a:r>
            <a:r>
              <a:rPr dirty="0" spc="-130">
                <a:solidFill>
                  <a:srgbClr val="1F2A1F"/>
                </a:solidFill>
              </a:rPr>
              <a:t> </a:t>
            </a:r>
            <a:r>
              <a:rPr dirty="0">
                <a:solidFill>
                  <a:srgbClr val="1F2A1F"/>
                </a:solidFill>
              </a:rPr>
              <a:t>They</a:t>
            </a:r>
            <a:r>
              <a:rPr dirty="0" spc="-125">
                <a:solidFill>
                  <a:srgbClr val="1F2A1F"/>
                </a:solidFill>
              </a:rPr>
              <a:t> </a:t>
            </a:r>
            <a:r>
              <a:rPr dirty="0" spc="-10">
                <a:solidFill>
                  <a:srgbClr val="1F2A1F"/>
                </a:solidFill>
              </a:rPr>
              <a:t>Even</a:t>
            </a:r>
            <a:r>
              <a:rPr dirty="0" spc="-130">
                <a:solidFill>
                  <a:srgbClr val="1F2A1F"/>
                </a:solidFill>
              </a:rPr>
              <a:t> </a:t>
            </a:r>
            <a:r>
              <a:rPr dirty="0" spc="-20">
                <a:solidFill>
                  <a:srgbClr val="1F2A1F"/>
                </a:solidFill>
              </a:rPr>
              <a:t>Sell</a:t>
            </a:r>
          </a:p>
        </p:txBody>
      </p:sp>
      <p:sp>
        <p:nvSpPr>
          <p:cNvPr id="4" name="object 4"/>
          <p:cNvSpPr/>
          <p:nvPr/>
        </p:nvSpPr>
        <p:spPr>
          <a:xfrm>
            <a:off x="548640" y="1874520"/>
            <a:ext cx="1051560" cy="1051560"/>
          </a:xfrm>
          <a:custGeom>
            <a:avLst/>
            <a:gdLst/>
            <a:ahLst/>
            <a:cxnLst/>
            <a:rect l="l" t="t" r="r" b="b"/>
            <a:pathLst>
              <a:path w="1051560" h="1051560">
                <a:moveTo>
                  <a:pt x="525779" y="0"/>
                </a:moveTo>
                <a:lnTo>
                  <a:pt x="477922" y="2149"/>
                </a:lnTo>
                <a:lnTo>
                  <a:pt x="431269" y="8472"/>
                </a:lnTo>
                <a:lnTo>
                  <a:pt x="386005" y="18785"/>
                </a:lnTo>
                <a:lnTo>
                  <a:pt x="342316" y="32900"/>
                </a:lnTo>
                <a:lnTo>
                  <a:pt x="300388" y="50633"/>
                </a:lnTo>
                <a:lnTo>
                  <a:pt x="260406" y="71797"/>
                </a:lnTo>
                <a:lnTo>
                  <a:pt x="222556" y="96206"/>
                </a:lnTo>
                <a:lnTo>
                  <a:pt x="187024" y="123676"/>
                </a:lnTo>
                <a:lnTo>
                  <a:pt x="153995" y="154019"/>
                </a:lnTo>
                <a:lnTo>
                  <a:pt x="123655" y="187050"/>
                </a:lnTo>
                <a:lnTo>
                  <a:pt x="96189" y="222584"/>
                </a:lnTo>
                <a:lnTo>
                  <a:pt x="71783" y="260434"/>
                </a:lnTo>
                <a:lnTo>
                  <a:pt x="50622" y="300415"/>
                </a:lnTo>
                <a:lnTo>
                  <a:pt x="32893" y="342341"/>
                </a:lnTo>
                <a:lnTo>
                  <a:pt x="18781" y="386027"/>
                </a:lnTo>
                <a:lnTo>
                  <a:pt x="8470" y="431285"/>
                </a:lnTo>
                <a:lnTo>
                  <a:pt x="2148" y="477931"/>
                </a:lnTo>
                <a:lnTo>
                  <a:pt x="0" y="525779"/>
                </a:lnTo>
                <a:lnTo>
                  <a:pt x="2148" y="573628"/>
                </a:lnTo>
                <a:lnTo>
                  <a:pt x="8470" y="620274"/>
                </a:lnTo>
                <a:lnTo>
                  <a:pt x="18781" y="665532"/>
                </a:lnTo>
                <a:lnTo>
                  <a:pt x="32893" y="709218"/>
                </a:lnTo>
                <a:lnTo>
                  <a:pt x="50622" y="751144"/>
                </a:lnTo>
                <a:lnTo>
                  <a:pt x="71783" y="791125"/>
                </a:lnTo>
                <a:lnTo>
                  <a:pt x="96189" y="828975"/>
                </a:lnTo>
                <a:lnTo>
                  <a:pt x="123655" y="864509"/>
                </a:lnTo>
                <a:lnTo>
                  <a:pt x="153995" y="897540"/>
                </a:lnTo>
                <a:lnTo>
                  <a:pt x="187024" y="927883"/>
                </a:lnTo>
                <a:lnTo>
                  <a:pt x="222556" y="955353"/>
                </a:lnTo>
                <a:lnTo>
                  <a:pt x="260406" y="979762"/>
                </a:lnTo>
                <a:lnTo>
                  <a:pt x="300388" y="1000926"/>
                </a:lnTo>
                <a:lnTo>
                  <a:pt x="342316" y="1018659"/>
                </a:lnTo>
                <a:lnTo>
                  <a:pt x="386005" y="1032774"/>
                </a:lnTo>
                <a:lnTo>
                  <a:pt x="431269" y="1043087"/>
                </a:lnTo>
                <a:lnTo>
                  <a:pt x="477922" y="1049410"/>
                </a:lnTo>
                <a:lnTo>
                  <a:pt x="525779" y="1051559"/>
                </a:lnTo>
                <a:lnTo>
                  <a:pt x="573628" y="1049410"/>
                </a:lnTo>
                <a:lnTo>
                  <a:pt x="620274" y="1043087"/>
                </a:lnTo>
                <a:lnTo>
                  <a:pt x="665532" y="1032774"/>
                </a:lnTo>
                <a:lnTo>
                  <a:pt x="709218" y="1018659"/>
                </a:lnTo>
                <a:lnTo>
                  <a:pt x="751144" y="1000926"/>
                </a:lnTo>
                <a:lnTo>
                  <a:pt x="791125" y="979762"/>
                </a:lnTo>
                <a:lnTo>
                  <a:pt x="828975" y="955353"/>
                </a:lnTo>
                <a:lnTo>
                  <a:pt x="864509" y="927883"/>
                </a:lnTo>
                <a:lnTo>
                  <a:pt x="897540" y="897540"/>
                </a:lnTo>
                <a:lnTo>
                  <a:pt x="927883" y="864509"/>
                </a:lnTo>
                <a:lnTo>
                  <a:pt x="955353" y="828975"/>
                </a:lnTo>
                <a:lnTo>
                  <a:pt x="979762" y="791125"/>
                </a:lnTo>
                <a:lnTo>
                  <a:pt x="1000926" y="751144"/>
                </a:lnTo>
                <a:lnTo>
                  <a:pt x="1018659" y="709218"/>
                </a:lnTo>
                <a:lnTo>
                  <a:pt x="1032774" y="665532"/>
                </a:lnTo>
                <a:lnTo>
                  <a:pt x="1043087" y="620274"/>
                </a:lnTo>
                <a:lnTo>
                  <a:pt x="1049410" y="573628"/>
                </a:lnTo>
                <a:lnTo>
                  <a:pt x="1051560" y="525779"/>
                </a:lnTo>
                <a:lnTo>
                  <a:pt x="1049410" y="477931"/>
                </a:lnTo>
                <a:lnTo>
                  <a:pt x="1043087" y="431285"/>
                </a:lnTo>
                <a:lnTo>
                  <a:pt x="1032774" y="386027"/>
                </a:lnTo>
                <a:lnTo>
                  <a:pt x="1018659" y="342341"/>
                </a:lnTo>
                <a:lnTo>
                  <a:pt x="1000926" y="300415"/>
                </a:lnTo>
                <a:lnTo>
                  <a:pt x="979762" y="260434"/>
                </a:lnTo>
                <a:lnTo>
                  <a:pt x="955353" y="222584"/>
                </a:lnTo>
                <a:lnTo>
                  <a:pt x="927883" y="187050"/>
                </a:lnTo>
                <a:lnTo>
                  <a:pt x="897540" y="154019"/>
                </a:lnTo>
                <a:lnTo>
                  <a:pt x="864509" y="123676"/>
                </a:lnTo>
                <a:lnTo>
                  <a:pt x="828975" y="96206"/>
                </a:lnTo>
                <a:lnTo>
                  <a:pt x="791125" y="71797"/>
                </a:lnTo>
                <a:lnTo>
                  <a:pt x="751144" y="50633"/>
                </a:lnTo>
                <a:lnTo>
                  <a:pt x="709218" y="32900"/>
                </a:lnTo>
                <a:lnTo>
                  <a:pt x="665532" y="18785"/>
                </a:lnTo>
                <a:lnTo>
                  <a:pt x="620274" y="8472"/>
                </a:lnTo>
                <a:lnTo>
                  <a:pt x="573628" y="2149"/>
                </a:lnTo>
                <a:lnTo>
                  <a:pt x="525779" y="0"/>
                </a:lnTo>
                <a:close/>
              </a:path>
            </a:pathLst>
          </a:custGeom>
          <a:solidFill>
            <a:srgbClr val="2C5F2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/>
          <p:nvPr/>
        </p:nvSpPr>
        <p:spPr>
          <a:xfrm>
            <a:off x="786180" y="2220595"/>
            <a:ext cx="576580" cy="33083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2000" spc="-25" b="1">
                <a:solidFill>
                  <a:srgbClr val="FFFFFF"/>
                </a:solidFill>
                <a:latin typeface="Cambria"/>
                <a:cs typeface="Cambria"/>
              </a:rPr>
              <a:t>70%</a:t>
            </a:r>
            <a:endParaRPr sz="2000">
              <a:latin typeface="Cambria"/>
              <a:cs typeface="Cambri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907794" y="2266315"/>
            <a:ext cx="5794375" cy="2540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500">
                <a:solidFill>
                  <a:srgbClr val="1F2A1F"/>
                </a:solidFill>
                <a:latin typeface="Calibri"/>
                <a:cs typeface="Calibri"/>
              </a:rPr>
              <a:t>of</a:t>
            </a:r>
            <a:r>
              <a:rPr dirty="0" sz="1500" spc="-20">
                <a:solidFill>
                  <a:srgbClr val="1F2A1F"/>
                </a:solidFill>
                <a:latin typeface="Calibri"/>
                <a:cs typeface="Calibri"/>
              </a:rPr>
              <a:t> </a:t>
            </a:r>
            <a:r>
              <a:rPr dirty="0" sz="1500">
                <a:solidFill>
                  <a:srgbClr val="1F2A1F"/>
                </a:solidFill>
                <a:latin typeface="Calibri"/>
                <a:cs typeface="Calibri"/>
              </a:rPr>
              <a:t>India's</a:t>
            </a:r>
            <a:r>
              <a:rPr dirty="0" sz="1500" spc="-55">
                <a:solidFill>
                  <a:srgbClr val="1F2A1F"/>
                </a:solidFill>
                <a:latin typeface="Calibri"/>
                <a:cs typeface="Calibri"/>
              </a:rPr>
              <a:t> </a:t>
            </a:r>
            <a:r>
              <a:rPr dirty="0" sz="1500" spc="-10">
                <a:solidFill>
                  <a:srgbClr val="1F2A1F"/>
                </a:solidFill>
                <a:latin typeface="Calibri"/>
                <a:cs typeface="Calibri"/>
              </a:rPr>
              <a:t>farmers</a:t>
            </a:r>
            <a:r>
              <a:rPr dirty="0" sz="1500" spc="-20">
                <a:solidFill>
                  <a:srgbClr val="1F2A1F"/>
                </a:solidFill>
                <a:latin typeface="Calibri"/>
                <a:cs typeface="Calibri"/>
              </a:rPr>
              <a:t> </a:t>
            </a:r>
            <a:r>
              <a:rPr dirty="0" sz="1500">
                <a:solidFill>
                  <a:srgbClr val="1F2A1F"/>
                </a:solidFill>
                <a:latin typeface="Calibri"/>
                <a:cs typeface="Calibri"/>
              </a:rPr>
              <a:t>are</a:t>
            </a:r>
            <a:r>
              <a:rPr dirty="0" sz="1500" spc="-20">
                <a:solidFill>
                  <a:srgbClr val="1F2A1F"/>
                </a:solidFill>
                <a:latin typeface="Calibri"/>
                <a:cs typeface="Calibri"/>
              </a:rPr>
              <a:t> </a:t>
            </a:r>
            <a:r>
              <a:rPr dirty="0" sz="1500" spc="-10">
                <a:solidFill>
                  <a:srgbClr val="1F2A1F"/>
                </a:solidFill>
                <a:latin typeface="Calibri"/>
                <a:cs typeface="Calibri"/>
              </a:rPr>
              <a:t>smallholders</a:t>
            </a:r>
            <a:r>
              <a:rPr dirty="0" sz="1500" spc="-30">
                <a:solidFill>
                  <a:srgbClr val="1F2A1F"/>
                </a:solidFill>
                <a:latin typeface="Calibri"/>
                <a:cs typeface="Calibri"/>
              </a:rPr>
              <a:t> </a:t>
            </a:r>
            <a:r>
              <a:rPr dirty="0" sz="1500">
                <a:solidFill>
                  <a:srgbClr val="1F2A1F"/>
                </a:solidFill>
                <a:latin typeface="Calibri"/>
                <a:cs typeface="Calibri"/>
              </a:rPr>
              <a:t>selling</a:t>
            </a:r>
            <a:r>
              <a:rPr dirty="0" sz="1500" spc="-15">
                <a:solidFill>
                  <a:srgbClr val="1F2A1F"/>
                </a:solidFill>
                <a:latin typeface="Calibri"/>
                <a:cs typeface="Calibri"/>
              </a:rPr>
              <a:t> </a:t>
            </a:r>
            <a:r>
              <a:rPr dirty="0" sz="1500">
                <a:solidFill>
                  <a:srgbClr val="1F2A1F"/>
                </a:solidFill>
                <a:latin typeface="Calibri"/>
                <a:cs typeface="Calibri"/>
              </a:rPr>
              <a:t>through</a:t>
            </a:r>
            <a:r>
              <a:rPr dirty="0" sz="1500" spc="-50">
                <a:solidFill>
                  <a:srgbClr val="1F2A1F"/>
                </a:solidFill>
                <a:latin typeface="Calibri"/>
                <a:cs typeface="Calibri"/>
              </a:rPr>
              <a:t> </a:t>
            </a:r>
            <a:r>
              <a:rPr dirty="0" sz="1500">
                <a:solidFill>
                  <a:srgbClr val="1F2A1F"/>
                </a:solidFill>
                <a:latin typeface="Calibri"/>
                <a:cs typeface="Calibri"/>
              </a:rPr>
              <a:t>3-4 </a:t>
            </a:r>
            <a:r>
              <a:rPr dirty="0" sz="1500" spc="-10">
                <a:solidFill>
                  <a:srgbClr val="1F2A1F"/>
                </a:solidFill>
                <a:latin typeface="Calibri"/>
                <a:cs typeface="Calibri"/>
              </a:rPr>
              <a:t>layers</a:t>
            </a:r>
            <a:r>
              <a:rPr dirty="0" sz="1500" spc="-30">
                <a:solidFill>
                  <a:srgbClr val="1F2A1F"/>
                </a:solidFill>
                <a:latin typeface="Calibri"/>
                <a:cs typeface="Calibri"/>
              </a:rPr>
              <a:t> </a:t>
            </a:r>
            <a:r>
              <a:rPr dirty="0" sz="1500">
                <a:solidFill>
                  <a:srgbClr val="1F2A1F"/>
                </a:solidFill>
                <a:latin typeface="Calibri"/>
                <a:cs typeface="Calibri"/>
              </a:rPr>
              <a:t>of</a:t>
            </a:r>
            <a:r>
              <a:rPr dirty="0" sz="1500" spc="-10">
                <a:solidFill>
                  <a:srgbClr val="1F2A1F"/>
                </a:solidFill>
                <a:latin typeface="Calibri"/>
                <a:cs typeface="Calibri"/>
              </a:rPr>
              <a:t> middlemen</a:t>
            </a:r>
            <a:endParaRPr sz="1500">
              <a:latin typeface="Calibri"/>
              <a:cs typeface="Calibri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548640" y="3291840"/>
            <a:ext cx="1051560" cy="1051560"/>
          </a:xfrm>
          <a:custGeom>
            <a:avLst/>
            <a:gdLst/>
            <a:ahLst/>
            <a:cxnLst/>
            <a:rect l="l" t="t" r="r" b="b"/>
            <a:pathLst>
              <a:path w="1051560" h="1051560">
                <a:moveTo>
                  <a:pt x="525779" y="0"/>
                </a:moveTo>
                <a:lnTo>
                  <a:pt x="477922" y="2149"/>
                </a:lnTo>
                <a:lnTo>
                  <a:pt x="431269" y="8472"/>
                </a:lnTo>
                <a:lnTo>
                  <a:pt x="386005" y="18785"/>
                </a:lnTo>
                <a:lnTo>
                  <a:pt x="342316" y="32900"/>
                </a:lnTo>
                <a:lnTo>
                  <a:pt x="300388" y="50633"/>
                </a:lnTo>
                <a:lnTo>
                  <a:pt x="260406" y="71797"/>
                </a:lnTo>
                <a:lnTo>
                  <a:pt x="222556" y="96206"/>
                </a:lnTo>
                <a:lnTo>
                  <a:pt x="187024" y="123676"/>
                </a:lnTo>
                <a:lnTo>
                  <a:pt x="153995" y="154019"/>
                </a:lnTo>
                <a:lnTo>
                  <a:pt x="123655" y="187050"/>
                </a:lnTo>
                <a:lnTo>
                  <a:pt x="96189" y="222584"/>
                </a:lnTo>
                <a:lnTo>
                  <a:pt x="71783" y="260434"/>
                </a:lnTo>
                <a:lnTo>
                  <a:pt x="50622" y="300415"/>
                </a:lnTo>
                <a:lnTo>
                  <a:pt x="32893" y="342341"/>
                </a:lnTo>
                <a:lnTo>
                  <a:pt x="18781" y="386027"/>
                </a:lnTo>
                <a:lnTo>
                  <a:pt x="8470" y="431285"/>
                </a:lnTo>
                <a:lnTo>
                  <a:pt x="2148" y="477931"/>
                </a:lnTo>
                <a:lnTo>
                  <a:pt x="0" y="525780"/>
                </a:lnTo>
                <a:lnTo>
                  <a:pt x="2148" y="573628"/>
                </a:lnTo>
                <a:lnTo>
                  <a:pt x="8470" y="620274"/>
                </a:lnTo>
                <a:lnTo>
                  <a:pt x="18781" y="665532"/>
                </a:lnTo>
                <a:lnTo>
                  <a:pt x="32893" y="709218"/>
                </a:lnTo>
                <a:lnTo>
                  <a:pt x="50622" y="751144"/>
                </a:lnTo>
                <a:lnTo>
                  <a:pt x="71783" y="791125"/>
                </a:lnTo>
                <a:lnTo>
                  <a:pt x="96189" y="828975"/>
                </a:lnTo>
                <a:lnTo>
                  <a:pt x="123655" y="864509"/>
                </a:lnTo>
                <a:lnTo>
                  <a:pt x="153995" y="897540"/>
                </a:lnTo>
                <a:lnTo>
                  <a:pt x="187024" y="927883"/>
                </a:lnTo>
                <a:lnTo>
                  <a:pt x="222556" y="955353"/>
                </a:lnTo>
                <a:lnTo>
                  <a:pt x="260406" y="979762"/>
                </a:lnTo>
                <a:lnTo>
                  <a:pt x="300388" y="1000926"/>
                </a:lnTo>
                <a:lnTo>
                  <a:pt x="342316" y="1018659"/>
                </a:lnTo>
                <a:lnTo>
                  <a:pt x="386005" y="1032774"/>
                </a:lnTo>
                <a:lnTo>
                  <a:pt x="431269" y="1043087"/>
                </a:lnTo>
                <a:lnTo>
                  <a:pt x="477922" y="1049410"/>
                </a:lnTo>
                <a:lnTo>
                  <a:pt x="525779" y="1051560"/>
                </a:lnTo>
                <a:lnTo>
                  <a:pt x="573628" y="1049410"/>
                </a:lnTo>
                <a:lnTo>
                  <a:pt x="620274" y="1043087"/>
                </a:lnTo>
                <a:lnTo>
                  <a:pt x="665532" y="1032774"/>
                </a:lnTo>
                <a:lnTo>
                  <a:pt x="709218" y="1018659"/>
                </a:lnTo>
                <a:lnTo>
                  <a:pt x="751144" y="1000926"/>
                </a:lnTo>
                <a:lnTo>
                  <a:pt x="791125" y="979762"/>
                </a:lnTo>
                <a:lnTo>
                  <a:pt x="828975" y="955353"/>
                </a:lnTo>
                <a:lnTo>
                  <a:pt x="864509" y="927883"/>
                </a:lnTo>
                <a:lnTo>
                  <a:pt x="897540" y="897540"/>
                </a:lnTo>
                <a:lnTo>
                  <a:pt x="927883" y="864509"/>
                </a:lnTo>
                <a:lnTo>
                  <a:pt x="955353" y="828975"/>
                </a:lnTo>
                <a:lnTo>
                  <a:pt x="979762" y="791125"/>
                </a:lnTo>
                <a:lnTo>
                  <a:pt x="1000926" y="751144"/>
                </a:lnTo>
                <a:lnTo>
                  <a:pt x="1018659" y="709218"/>
                </a:lnTo>
                <a:lnTo>
                  <a:pt x="1032774" y="665532"/>
                </a:lnTo>
                <a:lnTo>
                  <a:pt x="1043087" y="620274"/>
                </a:lnTo>
                <a:lnTo>
                  <a:pt x="1049410" y="573628"/>
                </a:lnTo>
                <a:lnTo>
                  <a:pt x="1051560" y="525780"/>
                </a:lnTo>
                <a:lnTo>
                  <a:pt x="1049410" y="477931"/>
                </a:lnTo>
                <a:lnTo>
                  <a:pt x="1043087" y="431285"/>
                </a:lnTo>
                <a:lnTo>
                  <a:pt x="1032774" y="386027"/>
                </a:lnTo>
                <a:lnTo>
                  <a:pt x="1018659" y="342341"/>
                </a:lnTo>
                <a:lnTo>
                  <a:pt x="1000926" y="300415"/>
                </a:lnTo>
                <a:lnTo>
                  <a:pt x="979762" y="260434"/>
                </a:lnTo>
                <a:lnTo>
                  <a:pt x="955353" y="222584"/>
                </a:lnTo>
                <a:lnTo>
                  <a:pt x="927883" y="187050"/>
                </a:lnTo>
                <a:lnTo>
                  <a:pt x="897540" y="154019"/>
                </a:lnTo>
                <a:lnTo>
                  <a:pt x="864509" y="123676"/>
                </a:lnTo>
                <a:lnTo>
                  <a:pt x="828975" y="96206"/>
                </a:lnTo>
                <a:lnTo>
                  <a:pt x="791125" y="71797"/>
                </a:lnTo>
                <a:lnTo>
                  <a:pt x="751144" y="50633"/>
                </a:lnTo>
                <a:lnTo>
                  <a:pt x="709218" y="32900"/>
                </a:lnTo>
                <a:lnTo>
                  <a:pt x="665532" y="18785"/>
                </a:lnTo>
                <a:lnTo>
                  <a:pt x="620274" y="8472"/>
                </a:lnTo>
                <a:lnTo>
                  <a:pt x="573628" y="2149"/>
                </a:lnTo>
                <a:lnTo>
                  <a:pt x="525779" y="0"/>
                </a:lnTo>
                <a:close/>
              </a:path>
            </a:pathLst>
          </a:custGeom>
          <a:solidFill>
            <a:srgbClr val="2C5F2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 txBox="1"/>
          <p:nvPr/>
        </p:nvSpPr>
        <p:spPr>
          <a:xfrm>
            <a:off x="592632" y="3638169"/>
            <a:ext cx="964565" cy="3308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000" spc="-10" b="1">
                <a:solidFill>
                  <a:srgbClr val="FFFFFF"/>
                </a:solidFill>
                <a:latin typeface="Cambria"/>
                <a:cs typeface="Cambria"/>
              </a:rPr>
              <a:t>25-</a:t>
            </a:r>
            <a:r>
              <a:rPr dirty="0" sz="2000" spc="-25" b="1">
                <a:solidFill>
                  <a:srgbClr val="FFFFFF"/>
                </a:solidFill>
                <a:latin typeface="Cambria"/>
                <a:cs typeface="Cambria"/>
              </a:rPr>
              <a:t>30%</a:t>
            </a:r>
            <a:endParaRPr sz="2000">
              <a:latin typeface="Cambria"/>
              <a:cs typeface="Cambria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907794" y="3683889"/>
            <a:ext cx="4495165" cy="2540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500">
                <a:solidFill>
                  <a:srgbClr val="1F2A1F"/>
                </a:solidFill>
                <a:latin typeface="Calibri"/>
                <a:cs typeface="Calibri"/>
              </a:rPr>
              <a:t>of</a:t>
            </a:r>
            <a:r>
              <a:rPr dirty="0" sz="1500" spc="-35">
                <a:solidFill>
                  <a:srgbClr val="1F2A1F"/>
                </a:solidFill>
                <a:latin typeface="Calibri"/>
                <a:cs typeface="Calibri"/>
              </a:rPr>
              <a:t> </a:t>
            </a:r>
            <a:r>
              <a:rPr dirty="0" sz="1500">
                <a:solidFill>
                  <a:srgbClr val="1F2A1F"/>
                </a:solidFill>
                <a:latin typeface="Calibri"/>
                <a:cs typeface="Calibri"/>
              </a:rPr>
              <a:t>the</a:t>
            </a:r>
            <a:r>
              <a:rPr dirty="0" sz="1500" spc="-25">
                <a:solidFill>
                  <a:srgbClr val="1F2A1F"/>
                </a:solidFill>
                <a:latin typeface="Calibri"/>
                <a:cs typeface="Calibri"/>
              </a:rPr>
              <a:t> </a:t>
            </a:r>
            <a:r>
              <a:rPr dirty="0" sz="1500">
                <a:solidFill>
                  <a:srgbClr val="1F2A1F"/>
                </a:solidFill>
                <a:latin typeface="Calibri"/>
                <a:cs typeface="Calibri"/>
              </a:rPr>
              <a:t>final</a:t>
            </a:r>
            <a:r>
              <a:rPr dirty="0" sz="1500" spc="-25">
                <a:solidFill>
                  <a:srgbClr val="1F2A1F"/>
                </a:solidFill>
                <a:latin typeface="Calibri"/>
                <a:cs typeface="Calibri"/>
              </a:rPr>
              <a:t> </a:t>
            </a:r>
            <a:r>
              <a:rPr dirty="0" sz="1500">
                <a:solidFill>
                  <a:srgbClr val="1F2A1F"/>
                </a:solidFill>
                <a:latin typeface="Calibri"/>
                <a:cs typeface="Calibri"/>
              </a:rPr>
              <a:t>consumer</a:t>
            </a:r>
            <a:r>
              <a:rPr dirty="0" sz="1500" spc="-30">
                <a:solidFill>
                  <a:srgbClr val="1F2A1F"/>
                </a:solidFill>
                <a:latin typeface="Calibri"/>
                <a:cs typeface="Calibri"/>
              </a:rPr>
              <a:t> </a:t>
            </a:r>
            <a:r>
              <a:rPr dirty="0" sz="1500">
                <a:solidFill>
                  <a:srgbClr val="1F2A1F"/>
                </a:solidFill>
                <a:latin typeface="Calibri"/>
                <a:cs typeface="Calibri"/>
              </a:rPr>
              <a:t>price</a:t>
            </a:r>
            <a:r>
              <a:rPr dirty="0" sz="1500" spc="-30">
                <a:solidFill>
                  <a:srgbClr val="1F2A1F"/>
                </a:solidFill>
                <a:latin typeface="Calibri"/>
                <a:cs typeface="Calibri"/>
              </a:rPr>
              <a:t> </a:t>
            </a:r>
            <a:r>
              <a:rPr dirty="0" sz="1500">
                <a:solidFill>
                  <a:srgbClr val="1F2A1F"/>
                </a:solidFill>
                <a:latin typeface="Calibri"/>
                <a:cs typeface="Calibri"/>
              </a:rPr>
              <a:t>is</a:t>
            </a:r>
            <a:r>
              <a:rPr dirty="0" sz="1500" spc="-25">
                <a:solidFill>
                  <a:srgbClr val="1F2A1F"/>
                </a:solidFill>
                <a:latin typeface="Calibri"/>
                <a:cs typeface="Calibri"/>
              </a:rPr>
              <a:t> </a:t>
            </a:r>
            <a:r>
              <a:rPr dirty="0" sz="1500">
                <a:solidFill>
                  <a:srgbClr val="1F2A1F"/>
                </a:solidFill>
                <a:latin typeface="Calibri"/>
                <a:cs typeface="Calibri"/>
              </a:rPr>
              <a:t>all</a:t>
            </a:r>
            <a:r>
              <a:rPr dirty="0" sz="1500" spc="-30">
                <a:solidFill>
                  <a:srgbClr val="1F2A1F"/>
                </a:solidFill>
                <a:latin typeface="Calibri"/>
                <a:cs typeface="Calibri"/>
              </a:rPr>
              <a:t> </a:t>
            </a:r>
            <a:r>
              <a:rPr dirty="0" sz="1500">
                <a:solidFill>
                  <a:srgbClr val="1F2A1F"/>
                </a:solidFill>
                <a:latin typeface="Calibri"/>
                <a:cs typeface="Calibri"/>
              </a:rPr>
              <a:t>a</a:t>
            </a:r>
            <a:r>
              <a:rPr dirty="0" sz="1500" spc="-45">
                <a:solidFill>
                  <a:srgbClr val="1F2A1F"/>
                </a:solidFill>
                <a:latin typeface="Calibri"/>
                <a:cs typeface="Calibri"/>
              </a:rPr>
              <a:t> </a:t>
            </a:r>
            <a:r>
              <a:rPr dirty="0" sz="1500">
                <a:solidFill>
                  <a:srgbClr val="1F2A1F"/>
                </a:solidFill>
                <a:latin typeface="Calibri"/>
                <a:cs typeface="Calibri"/>
              </a:rPr>
              <a:t>farmer</a:t>
            </a:r>
            <a:r>
              <a:rPr dirty="0" sz="1500" spc="-25">
                <a:solidFill>
                  <a:srgbClr val="1F2A1F"/>
                </a:solidFill>
                <a:latin typeface="Calibri"/>
                <a:cs typeface="Calibri"/>
              </a:rPr>
              <a:t> </a:t>
            </a:r>
            <a:r>
              <a:rPr dirty="0" sz="1500">
                <a:solidFill>
                  <a:srgbClr val="1F2A1F"/>
                </a:solidFill>
                <a:latin typeface="Calibri"/>
                <a:cs typeface="Calibri"/>
              </a:rPr>
              <a:t>typically</a:t>
            </a:r>
            <a:r>
              <a:rPr dirty="0" sz="1500" spc="-50">
                <a:solidFill>
                  <a:srgbClr val="1F2A1F"/>
                </a:solidFill>
                <a:latin typeface="Calibri"/>
                <a:cs typeface="Calibri"/>
              </a:rPr>
              <a:t> </a:t>
            </a:r>
            <a:r>
              <a:rPr dirty="0" sz="1500" spc="-10">
                <a:solidFill>
                  <a:srgbClr val="1F2A1F"/>
                </a:solidFill>
                <a:latin typeface="Calibri"/>
                <a:cs typeface="Calibri"/>
              </a:rPr>
              <a:t>realizes</a:t>
            </a:r>
            <a:endParaRPr sz="1500">
              <a:latin typeface="Calibri"/>
              <a:cs typeface="Calibri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548640" y="4709159"/>
            <a:ext cx="1051560" cy="1051560"/>
          </a:xfrm>
          <a:custGeom>
            <a:avLst/>
            <a:gdLst/>
            <a:ahLst/>
            <a:cxnLst/>
            <a:rect l="l" t="t" r="r" b="b"/>
            <a:pathLst>
              <a:path w="1051560" h="1051560">
                <a:moveTo>
                  <a:pt x="525779" y="0"/>
                </a:moveTo>
                <a:lnTo>
                  <a:pt x="477922" y="2149"/>
                </a:lnTo>
                <a:lnTo>
                  <a:pt x="431269" y="8472"/>
                </a:lnTo>
                <a:lnTo>
                  <a:pt x="386005" y="18785"/>
                </a:lnTo>
                <a:lnTo>
                  <a:pt x="342316" y="32900"/>
                </a:lnTo>
                <a:lnTo>
                  <a:pt x="300388" y="50633"/>
                </a:lnTo>
                <a:lnTo>
                  <a:pt x="260406" y="71797"/>
                </a:lnTo>
                <a:lnTo>
                  <a:pt x="222556" y="96206"/>
                </a:lnTo>
                <a:lnTo>
                  <a:pt x="187024" y="123676"/>
                </a:lnTo>
                <a:lnTo>
                  <a:pt x="153995" y="154019"/>
                </a:lnTo>
                <a:lnTo>
                  <a:pt x="123655" y="187050"/>
                </a:lnTo>
                <a:lnTo>
                  <a:pt x="96189" y="222584"/>
                </a:lnTo>
                <a:lnTo>
                  <a:pt x="71783" y="260434"/>
                </a:lnTo>
                <a:lnTo>
                  <a:pt x="50622" y="300415"/>
                </a:lnTo>
                <a:lnTo>
                  <a:pt x="32893" y="342341"/>
                </a:lnTo>
                <a:lnTo>
                  <a:pt x="18781" y="386027"/>
                </a:lnTo>
                <a:lnTo>
                  <a:pt x="8470" y="431285"/>
                </a:lnTo>
                <a:lnTo>
                  <a:pt x="2148" y="477931"/>
                </a:lnTo>
                <a:lnTo>
                  <a:pt x="0" y="525779"/>
                </a:lnTo>
                <a:lnTo>
                  <a:pt x="2148" y="573628"/>
                </a:lnTo>
                <a:lnTo>
                  <a:pt x="8470" y="620274"/>
                </a:lnTo>
                <a:lnTo>
                  <a:pt x="18781" y="665532"/>
                </a:lnTo>
                <a:lnTo>
                  <a:pt x="32893" y="709218"/>
                </a:lnTo>
                <a:lnTo>
                  <a:pt x="50622" y="751144"/>
                </a:lnTo>
                <a:lnTo>
                  <a:pt x="71783" y="791125"/>
                </a:lnTo>
                <a:lnTo>
                  <a:pt x="96189" y="828975"/>
                </a:lnTo>
                <a:lnTo>
                  <a:pt x="123655" y="864509"/>
                </a:lnTo>
                <a:lnTo>
                  <a:pt x="153995" y="897540"/>
                </a:lnTo>
                <a:lnTo>
                  <a:pt x="187024" y="927883"/>
                </a:lnTo>
                <a:lnTo>
                  <a:pt x="222556" y="955353"/>
                </a:lnTo>
                <a:lnTo>
                  <a:pt x="260406" y="979762"/>
                </a:lnTo>
                <a:lnTo>
                  <a:pt x="300388" y="1000926"/>
                </a:lnTo>
                <a:lnTo>
                  <a:pt x="342316" y="1018659"/>
                </a:lnTo>
                <a:lnTo>
                  <a:pt x="386005" y="1032774"/>
                </a:lnTo>
                <a:lnTo>
                  <a:pt x="431269" y="1043087"/>
                </a:lnTo>
                <a:lnTo>
                  <a:pt x="477922" y="1049410"/>
                </a:lnTo>
                <a:lnTo>
                  <a:pt x="525779" y="1051559"/>
                </a:lnTo>
                <a:lnTo>
                  <a:pt x="573628" y="1049410"/>
                </a:lnTo>
                <a:lnTo>
                  <a:pt x="620274" y="1043087"/>
                </a:lnTo>
                <a:lnTo>
                  <a:pt x="665532" y="1032774"/>
                </a:lnTo>
                <a:lnTo>
                  <a:pt x="709218" y="1018659"/>
                </a:lnTo>
                <a:lnTo>
                  <a:pt x="751144" y="1000926"/>
                </a:lnTo>
                <a:lnTo>
                  <a:pt x="791125" y="979762"/>
                </a:lnTo>
                <a:lnTo>
                  <a:pt x="828975" y="955353"/>
                </a:lnTo>
                <a:lnTo>
                  <a:pt x="864509" y="927883"/>
                </a:lnTo>
                <a:lnTo>
                  <a:pt x="897540" y="897540"/>
                </a:lnTo>
                <a:lnTo>
                  <a:pt x="927883" y="864509"/>
                </a:lnTo>
                <a:lnTo>
                  <a:pt x="955353" y="828975"/>
                </a:lnTo>
                <a:lnTo>
                  <a:pt x="979762" y="791125"/>
                </a:lnTo>
                <a:lnTo>
                  <a:pt x="1000926" y="751144"/>
                </a:lnTo>
                <a:lnTo>
                  <a:pt x="1018659" y="709218"/>
                </a:lnTo>
                <a:lnTo>
                  <a:pt x="1032774" y="665532"/>
                </a:lnTo>
                <a:lnTo>
                  <a:pt x="1043087" y="620274"/>
                </a:lnTo>
                <a:lnTo>
                  <a:pt x="1049410" y="573628"/>
                </a:lnTo>
                <a:lnTo>
                  <a:pt x="1051560" y="525779"/>
                </a:lnTo>
                <a:lnTo>
                  <a:pt x="1049410" y="477931"/>
                </a:lnTo>
                <a:lnTo>
                  <a:pt x="1043087" y="431285"/>
                </a:lnTo>
                <a:lnTo>
                  <a:pt x="1032774" y="386027"/>
                </a:lnTo>
                <a:lnTo>
                  <a:pt x="1018659" y="342341"/>
                </a:lnTo>
                <a:lnTo>
                  <a:pt x="1000926" y="300415"/>
                </a:lnTo>
                <a:lnTo>
                  <a:pt x="979762" y="260434"/>
                </a:lnTo>
                <a:lnTo>
                  <a:pt x="955353" y="222584"/>
                </a:lnTo>
                <a:lnTo>
                  <a:pt x="927883" y="187050"/>
                </a:lnTo>
                <a:lnTo>
                  <a:pt x="897540" y="154019"/>
                </a:lnTo>
                <a:lnTo>
                  <a:pt x="864509" y="123676"/>
                </a:lnTo>
                <a:lnTo>
                  <a:pt x="828975" y="96206"/>
                </a:lnTo>
                <a:lnTo>
                  <a:pt x="791125" y="71797"/>
                </a:lnTo>
                <a:lnTo>
                  <a:pt x="751144" y="50633"/>
                </a:lnTo>
                <a:lnTo>
                  <a:pt x="709218" y="32900"/>
                </a:lnTo>
                <a:lnTo>
                  <a:pt x="665532" y="18785"/>
                </a:lnTo>
                <a:lnTo>
                  <a:pt x="620274" y="8472"/>
                </a:lnTo>
                <a:lnTo>
                  <a:pt x="573628" y="2149"/>
                </a:lnTo>
                <a:lnTo>
                  <a:pt x="525779" y="0"/>
                </a:lnTo>
                <a:close/>
              </a:path>
            </a:pathLst>
          </a:custGeom>
          <a:solidFill>
            <a:srgbClr val="2C5F2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 txBox="1"/>
          <p:nvPr/>
        </p:nvSpPr>
        <p:spPr>
          <a:xfrm>
            <a:off x="592632" y="5055184"/>
            <a:ext cx="964565" cy="33147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2000" spc="-10" b="1">
                <a:solidFill>
                  <a:srgbClr val="FFFFFF"/>
                </a:solidFill>
                <a:latin typeface="Cambria"/>
                <a:cs typeface="Cambria"/>
              </a:rPr>
              <a:t>15-</a:t>
            </a:r>
            <a:r>
              <a:rPr dirty="0" sz="2000" spc="-25" b="1">
                <a:solidFill>
                  <a:srgbClr val="FFFFFF"/>
                </a:solidFill>
                <a:latin typeface="Cambria"/>
                <a:cs typeface="Cambria"/>
              </a:rPr>
              <a:t>20%</a:t>
            </a:r>
            <a:endParaRPr sz="2000">
              <a:latin typeface="Cambria"/>
              <a:cs typeface="Cambria"/>
            </a:endParaRPr>
          </a:p>
        </p:txBody>
      </p:sp>
      <p:sp>
        <p:nvSpPr>
          <p:cNvPr id="13" name="object 13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955"/>
              </a:lnSpc>
            </a:pPr>
            <a:r>
              <a:rPr dirty="0" spc="-10"/>
              <a:t>AgriBridge</a:t>
            </a:r>
          </a:p>
        </p:txBody>
      </p:sp>
      <p:sp>
        <p:nvSpPr>
          <p:cNvPr id="14" name="object 14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955"/>
              </a:lnSpc>
            </a:pPr>
            <a:fld id="{81D60167-4931-47E6-BA6A-407CBD079E47}" type="slidenum">
              <a:rPr dirty="0" spc="-25"/>
              <a:t>10</a:t>
            </a:fld>
          </a:p>
        </p:txBody>
      </p:sp>
      <p:sp>
        <p:nvSpPr>
          <p:cNvPr id="12" name="object 12"/>
          <p:cNvSpPr txBox="1"/>
          <p:nvPr/>
        </p:nvSpPr>
        <p:spPr>
          <a:xfrm>
            <a:off x="1907794" y="5100904"/>
            <a:ext cx="5572125" cy="2546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500">
                <a:solidFill>
                  <a:srgbClr val="1F2A1F"/>
                </a:solidFill>
                <a:latin typeface="Calibri"/>
                <a:cs typeface="Calibri"/>
              </a:rPr>
              <a:t>of</a:t>
            </a:r>
            <a:r>
              <a:rPr dirty="0" sz="1500" spc="-30">
                <a:solidFill>
                  <a:srgbClr val="1F2A1F"/>
                </a:solidFill>
                <a:latin typeface="Calibri"/>
                <a:cs typeface="Calibri"/>
              </a:rPr>
              <a:t> </a:t>
            </a:r>
            <a:r>
              <a:rPr dirty="0" sz="1500" spc="-10">
                <a:solidFill>
                  <a:srgbClr val="1F2A1F"/>
                </a:solidFill>
                <a:latin typeface="Calibri"/>
                <a:cs typeface="Calibri"/>
              </a:rPr>
              <a:t>harvested</a:t>
            </a:r>
            <a:r>
              <a:rPr dirty="0" sz="1500" spc="-35">
                <a:solidFill>
                  <a:srgbClr val="1F2A1F"/>
                </a:solidFill>
                <a:latin typeface="Calibri"/>
                <a:cs typeface="Calibri"/>
              </a:rPr>
              <a:t> </a:t>
            </a:r>
            <a:r>
              <a:rPr dirty="0" sz="1500">
                <a:solidFill>
                  <a:srgbClr val="1F2A1F"/>
                </a:solidFill>
                <a:latin typeface="Calibri"/>
                <a:cs typeface="Calibri"/>
              </a:rPr>
              <a:t>produce</a:t>
            </a:r>
            <a:r>
              <a:rPr dirty="0" sz="1500" spc="-40">
                <a:solidFill>
                  <a:srgbClr val="1F2A1F"/>
                </a:solidFill>
                <a:latin typeface="Calibri"/>
                <a:cs typeface="Calibri"/>
              </a:rPr>
              <a:t> </a:t>
            </a:r>
            <a:r>
              <a:rPr dirty="0" sz="1500">
                <a:solidFill>
                  <a:srgbClr val="1F2A1F"/>
                </a:solidFill>
                <a:latin typeface="Calibri"/>
                <a:cs typeface="Calibri"/>
              </a:rPr>
              <a:t>is</a:t>
            </a:r>
            <a:r>
              <a:rPr dirty="0" sz="1500" spc="-15">
                <a:solidFill>
                  <a:srgbClr val="1F2A1F"/>
                </a:solidFill>
                <a:latin typeface="Calibri"/>
                <a:cs typeface="Calibri"/>
              </a:rPr>
              <a:t> </a:t>
            </a:r>
            <a:r>
              <a:rPr dirty="0" sz="1500">
                <a:solidFill>
                  <a:srgbClr val="1F2A1F"/>
                </a:solidFill>
                <a:latin typeface="Calibri"/>
                <a:cs typeface="Calibri"/>
              </a:rPr>
              <a:t>lost</a:t>
            </a:r>
            <a:r>
              <a:rPr dirty="0" sz="1500" spc="-35">
                <a:solidFill>
                  <a:srgbClr val="1F2A1F"/>
                </a:solidFill>
                <a:latin typeface="Calibri"/>
                <a:cs typeface="Calibri"/>
              </a:rPr>
              <a:t> </a:t>
            </a:r>
            <a:r>
              <a:rPr dirty="0" sz="1500" spc="-10">
                <a:solidFill>
                  <a:srgbClr val="1F2A1F"/>
                </a:solidFill>
                <a:latin typeface="Calibri"/>
                <a:cs typeface="Calibri"/>
              </a:rPr>
              <a:t>post-</a:t>
            </a:r>
            <a:r>
              <a:rPr dirty="0" sz="1500">
                <a:solidFill>
                  <a:srgbClr val="1F2A1F"/>
                </a:solidFill>
                <a:latin typeface="Calibri"/>
                <a:cs typeface="Calibri"/>
              </a:rPr>
              <a:t>harvest</a:t>
            </a:r>
            <a:r>
              <a:rPr dirty="0" sz="1500" spc="-45">
                <a:solidFill>
                  <a:srgbClr val="1F2A1F"/>
                </a:solidFill>
                <a:latin typeface="Calibri"/>
                <a:cs typeface="Calibri"/>
              </a:rPr>
              <a:t> </a:t>
            </a:r>
            <a:r>
              <a:rPr dirty="0" sz="1500">
                <a:solidFill>
                  <a:srgbClr val="1F2A1F"/>
                </a:solidFill>
                <a:latin typeface="Calibri"/>
                <a:cs typeface="Calibri"/>
              </a:rPr>
              <a:t>due</a:t>
            </a:r>
            <a:r>
              <a:rPr dirty="0" sz="1500" spc="-30">
                <a:solidFill>
                  <a:srgbClr val="1F2A1F"/>
                </a:solidFill>
                <a:latin typeface="Calibri"/>
                <a:cs typeface="Calibri"/>
              </a:rPr>
              <a:t> </a:t>
            </a:r>
            <a:r>
              <a:rPr dirty="0" sz="1500">
                <a:solidFill>
                  <a:srgbClr val="1F2A1F"/>
                </a:solidFill>
                <a:latin typeface="Calibri"/>
                <a:cs typeface="Calibri"/>
              </a:rPr>
              <a:t>to</a:t>
            </a:r>
            <a:r>
              <a:rPr dirty="0" sz="1500" spc="-35">
                <a:solidFill>
                  <a:srgbClr val="1F2A1F"/>
                </a:solidFill>
                <a:latin typeface="Calibri"/>
                <a:cs typeface="Calibri"/>
              </a:rPr>
              <a:t> </a:t>
            </a:r>
            <a:r>
              <a:rPr dirty="0" sz="1500">
                <a:solidFill>
                  <a:srgbClr val="1F2A1F"/>
                </a:solidFill>
                <a:latin typeface="Calibri"/>
                <a:cs typeface="Calibri"/>
              </a:rPr>
              <a:t>poor</a:t>
            </a:r>
            <a:r>
              <a:rPr dirty="0" sz="1500" spc="-30">
                <a:solidFill>
                  <a:srgbClr val="1F2A1F"/>
                </a:solidFill>
                <a:latin typeface="Calibri"/>
                <a:cs typeface="Calibri"/>
              </a:rPr>
              <a:t> </a:t>
            </a:r>
            <a:r>
              <a:rPr dirty="0" sz="1500">
                <a:solidFill>
                  <a:srgbClr val="1F2A1F"/>
                </a:solidFill>
                <a:latin typeface="Calibri"/>
                <a:cs typeface="Calibri"/>
              </a:rPr>
              <a:t>logistics</a:t>
            </a:r>
            <a:r>
              <a:rPr dirty="0" sz="1500" spc="-30">
                <a:solidFill>
                  <a:srgbClr val="1F2A1F"/>
                </a:solidFill>
                <a:latin typeface="Calibri"/>
                <a:cs typeface="Calibri"/>
              </a:rPr>
              <a:t> </a:t>
            </a:r>
            <a:r>
              <a:rPr dirty="0" sz="1500">
                <a:solidFill>
                  <a:srgbClr val="1F2A1F"/>
                </a:solidFill>
                <a:latin typeface="Calibri"/>
                <a:cs typeface="Calibri"/>
              </a:rPr>
              <a:t>&amp;</a:t>
            </a:r>
            <a:r>
              <a:rPr dirty="0" sz="1500" spc="-25">
                <a:solidFill>
                  <a:srgbClr val="1F2A1F"/>
                </a:solidFill>
                <a:latin typeface="Calibri"/>
                <a:cs typeface="Calibri"/>
              </a:rPr>
              <a:t> </a:t>
            </a:r>
            <a:r>
              <a:rPr dirty="0" sz="1500" spc="-10">
                <a:solidFill>
                  <a:srgbClr val="1F2A1F"/>
                </a:solidFill>
                <a:latin typeface="Calibri"/>
                <a:cs typeface="Calibri"/>
              </a:rPr>
              <a:t>storage</a:t>
            </a:r>
            <a:endParaRPr sz="15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F5F5F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535940" y="421335"/>
            <a:ext cx="1983739" cy="2235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300" b="1">
                <a:solidFill>
                  <a:srgbClr val="96BB61"/>
                </a:solidFill>
                <a:latin typeface="Calibri"/>
                <a:cs typeface="Calibri"/>
              </a:rPr>
              <a:t>P</a:t>
            </a:r>
            <a:r>
              <a:rPr dirty="0" sz="1300" spc="-100" b="1">
                <a:solidFill>
                  <a:srgbClr val="96BB61"/>
                </a:solidFill>
                <a:latin typeface="Calibri"/>
                <a:cs typeface="Calibri"/>
              </a:rPr>
              <a:t> </a:t>
            </a:r>
            <a:r>
              <a:rPr dirty="0" sz="1300" spc="-10" b="1">
                <a:solidFill>
                  <a:srgbClr val="96BB61"/>
                </a:solidFill>
                <a:latin typeface="Calibri"/>
                <a:cs typeface="Calibri"/>
              </a:rPr>
              <a:t>R</a:t>
            </a:r>
            <a:r>
              <a:rPr dirty="0" sz="1300" spc="-90" b="1">
                <a:solidFill>
                  <a:srgbClr val="96BB61"/>
                </a:solidFill>
                <a:latin typeface="Calibri"/>
                <a:cs typeface="Calibri"/>
              </a:rPr>
              <a:t> </a:t>
            </a:r>
            <a:r>
              <a:rPr dirty="0" sz="1300" b="1">
                <a:solidFill>
                  <a:srgbClr val="96BB61"/>
                </a:solidFill>
                <a:latin typeface="Calibri"/>
                <a:cs typeface="Calibri"/>
              </a:rPr>
              <a:t>O</a:t>
            </a:r>
            <a:r>
              <a:rPr dirty="0" sz="1300" spc="-95" b="1">
                <a:solidFill>
                  <a:srgbClr val="96BB61"/>
                </a:solidFill>
                <a:latin typeface="Calibri"/>
                <a:cs typeface="Calibri"/>
              </a:rPr>
              <a:t> </a:t>
            </a:r>
            <a:r>
              <a:rPr dirty="0" sz="1300" b="1">
                <a:solidFill>
                  <a:srgbClr val="96BB61"/>
                </a:solidFill>
                <a:latin typeface="Calibri"/>
                <a:cs typeface="Calibri"/>
              </a:rPr>
              <a:t>B</a:t>
            </a:r>
            <a:r>
              <a:rPr dirty="0" sz="1300" spc="-90" b="1">
                <a:solidFill>
                  <a:srgbClr val="96BB61"/>
                </a:solidFill>
                <a:latin typeface="Calibri"/>
                <a:cs typeface="Calibri"/>
              </a:rPr>
              <a:t> </a:t>
            </a:r>
            <a:r>
              <a:rPr dirty="0" sz="1300" spc="-10" b="1">
                <a:solidFill>
                  <a:srgbClr val="96BB61"/>
                </a:solidFill>
                <a:latin typeface="Calibri"/>
                <a:cs typeface="Calibri"/>
              </a:rPr>
              <a:t>L</a:t>
            </a:r>
            <a:r>
              <a:rPr dirty="0" sz="1300" spc="-85" b="1">
                <a:solidFill>
                  <a:srgbClr val="96BB61"/>
                </a:solidFill>
                <a:latin typeface="Calibri"/>
                <a:cs typeface="Calibri"/>
              </a:rPr>
              <a:t> </a:t>
            </a:r>
            <a:r>
              <a:rPr dirty="0" sz="1300" spc="-10" b="1">
                <a:solidFill>
                  <a:srgbClr val="96BB61"/>
                </a:solidFill>
                <a:latin typeface="Calibri"/>
                <a:cs typeface="Calibri"/>
              </a:rPr>
              <a:t>E</a:t>
            </a:r>
            <a:r>
              <a:rPr dirty="0" sz="1300" spc="-90" b="1">
                <a:solidFill>
                  <a:srgbClr val="96BB61"/>
                </a:solidFill>
                <a:latin typeface="Calibri"/>
                <a:cs typeface="Calibri"/>
              </a:rPr>
              <a:t> </a:t>
            </a:r>
            <a:r>
              <a:rPr dirty="0" sz="1300" b="1">
                <a:solidFill>
                  <a:srgbClr val="96BB61"/>
                </a:solidFill>
                <a:latin typeface="Calibri"/>
                <a:cs typeface="Calibri"/>
              </a:rPr>
              <a:t>M</a:t>
            </a:r>
            <a:r>
              <a:rPr dirty="0" sz="1300" spc="390" b="1">
                <a:solidFill>
                  <a:srgbClr val="96BB61"/>
                </a:solidFill>
                <a:latin typeface="Calibri"/>
                <a:cs typeface="Calibri"/>
              </a:rPr>
              <a:t> </a:t>
            </a:r>
            <a:r>
              <a:rPr dirty="0" sz="1300" b="1">
                <a:solidFill>
                  <a:srgbClr val="96BB61"/>
                </a:solidFill>
                <a:latin typeface="Calibri"/>
                <a:cs typeface="Calibri"/>
              </a:rPr>
              <a:t>S</a:t>
            </a:r>
            <a:r>
              <a:rPr dirty="0" sz="1300" spc="-95" b="1">
                <a:solidFill>
                  <a:srgbClr val="96BB61"/>
                </a:solidFill>
                <a:latin typeface="Calibri"/>
                <a:cs typeface="Calibri"/>
              </a:rPr>
              <a:t> </a:t>
            </a:r>
            <a:r>
              <a:rPr dirty="0" sz="1300" b="1">
                <a:solidFill>
                  <a:srgbClr val="96BB61"/>
                </a:solidFill>
                <a:latin typeface="Calibri"/>
                <a:cs typeface="Calibri"/>
              </a:rPr>
              <a:t>T</a:t>
            </a:r>
            <a:r>
              <a:rPr dirty="0" sz="1300" spc="-100" b="1">
                <a:solidFill>
                  <a:srgbClr val="96BB61"/>
                </a:solidFill>
                <a:latin typeface="Calibri"/>
                <a:cs typeface="Calibri"/>
              </a:rPr>
              <a:t> </a:t>
            </a:r>
            <a:r>
              <a:rPr dirty="0" sz="1300" spc="-10" b="1">
                <a:solidFill>
                  <a:srgbClr val="96BB61"/>
                </a:solidFill>
                <a:latin typeface="Calibri"/>
                <a:cs typeface="Calibri"/>
              </a:rPr>
              <a:t>A</a:t>
            </a:r>
            <a:r>
              <a:rPr dirty="0" sz="1300" spc="-100" b="1">
                <a:solidFill>
                  <a:srgbClr val="96BB61"/>
                </a:solidFill>
                <a:latin typeface="Calibri"/>
                <a:cs typeface="Calibri"/>
              </a:rPr>
              <a:t> </a:t>
            </a:r>
            <a:r>
              <a:rPr dirty="0" sz="1300" b="1">
                <a:solidFill>
                  <a:srgbClr val="96BB61"/>
                </a:solidFill>
                <a:latin typeface="Calibri"/>
                <a:cs typeface="Calibri"/>
              </a:rPr>
              <a:t>T</a:t>
            </a:r>
            <a:r>
              <a:rPr dirty="0" sz="1300" spc="-100" b="1">
                <a:solidFill>
                  <a:srgbClr val="96BB61"/>
                </a:solidFill>
                <a:latin typeface="Calibri"/>
                <a:cs typeface="Calibri"/>
              </a:rPr>
              <a:t> </a:t>
            </a:r>
            <a:r>
              <a:rPr dirty="0" sz="1300" spc="-10" b="1">
                <a:solidFill>
                  <a:srgbClr val="96BB61"/>
                </a:solidFill>
                <a:latin typeface="Calibri"/>
                <a:cs typeface="Calibri"/>
              </a:rPr>
              <a:t>E</a:t>
            </a:r>
            <a:r>
              <a:rPr dirty="0" sz="1300" spc="-85" b="1">
                <a:solidFill>
                  <a:srgbClr val="96BB61"/>
                </a:solidFill>
                <a:latin typeface="Calibri"/>
                <a:cs typeface="Calibri"/>
              </a:rPr>
              <a:t> </a:t>
            </a:r>
            <a:r>
              <a:rPr dirty="0" sz="1300" spc="-20" b="1">
                <a:solidFill>
                  <a:srgbClr val="96BB61"/>
                </a:solidFill>
                <a:latin typeface="Calibri"/>
                <a:cs typeface="Calibri"/>
              </a:rPr>
              <a:t>M</a:t>
            </a:r>
            <a:r>
              <a:rPr dirty="0" sz="1300" spc="-100" b="1">
                <a:solidFill>
                  <a:srgbClr val="96BB61"/>
                </a:solidFill>
                <a:latin typeface="Calibri"/>
                <a:cs typeface="Calibri"/>
              </a:rPr>
              <a:t> </a:t>
            </a:r>
            <a:r>
              <a:rPr dirty="0" sz="1300" spc="-10" b="1">
                <a:solidFill>
                  <a:srgbClr val="96BB61"/>
                </a:solidFill>
                <a:latin typeface="Calibri"/>
                <a:cs typeface="Calibri"/>
              </a:rPr>
              <a:t>E</a:t>
            </a:r>
            <a:r>
              <a:rPr dirty="0" sz="1300" spc="-90" b="1">
                <a:solidFill>
                  <a:srgbClr val="96BB61"/>
                </a:solidFill>
                <a:latin typeface="Calibri"/>
                <a:cs typeface="Calibri"/>
              </a:rPr>
              <a:t> </a:t>
            </a:r>
            <a:r>
              <a:rPr dirty="0" sz="1300" spc="-10" b="1">
                <a:solidFill>
                  <a:srgbClr val="96BB61"/>
                </a:solidFill>
                <a:latin typeface="Calibri"/>
                <a:cs typeface="Calibri"/>
              </a:rPr>
              <a:t>N</a:t>
            </a:r>
            <a:r>
              <a:rPr dirty="0" sz="1300" spc="-95" b="1">
                <a:solidFill>
                  <a:srgbClr val="96BB61"/>
                </a:solidFill>
                <a:latin typeface="Calibri"/>
                <a:cs typeface="Calibri"/>
              </a:rPr>
              <a:t> </a:t>
            </a:r>
            <a:r>
              <a:rPr dirty="0" sz="1300" spc="-50" b="1">
                <a:solidFill>
                  <a:srgbClr val="96BB61"/>
                </a:solidFill>
                <a:latin typeface="Calibri"/>
                <a:cs typeface="Calibri"/>
              </a:rPr>
              <a:t>T</a:t>
            </a:r>
            <a:endParaRPr sz="1300">
              <a:latin typeface="Calibri"/>
              <a:cs typeface="Calibri"/>
            </a:endParaRPr>
          </a:p>
        </p:txBody>
      </p:sp>
      <p:sp>
        <p:nvSpPr>
          <p:cNvPr id="11" name="object 11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955"/>
              </a:lnSpc>
            </a:pPr>
            <a:r>
              <a:rPr dirty="0" spc="-10"/>
              <a:t>AgriBridge</a:t>
            </a:r>
          </a:p>
        </p:txBody>
      </p:sp>
      <p:sp>
        <p:nvSpPr>
          <p:cNvPr id="12" name="object 12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955"/>
              </a:lnSpc>
            </a:pPr>
            <a:fld id="{81D60167-4931-47E6-BA6A-407CBD079E47}" type="slidenum">
              <a:rPr dirty="0" spc="-25"/>
              <a:t>10</a:t>
            </a:fld>
          </a:p>
        </p:txBody>
      </p:sp>
      <p:sp>
        <p:nvSpPr>
          <p:cNvPr id="4" name="object 4" descr="$PPTXTitle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>
                <a:solidFill>
                  <a:srgbClr val="1F2A1F"/>
                </a:solidFill>
              </a:rPr>
              <a:t>A</a:t>
            </a:r>
            <a:r>
              <a:rPr dirty="0" spc="-50">
                <a:solidFill>
                  <a:srgbClr val="1F2A1F"/>
                </a:solidFill>
              </a:rPr>
              <a:t> </a:t>
            </a:r>
            <a:r>
              <a:rPr dirty="0">
                <a:solidFill>
                  <a:srgbClr val="1F2A1F"/>
                </a:solidFill>
              </a:rPr>
              <a:t>Market</a:t>
            </a:r>
            <a:r>
              <a:rPr dirty="0" spc="-45">
                <a:solidFill>
                  <a:srgbClr val="1F2A1F"/>
                </a:solidFill>
              </a:rPr>
              <a:t> </a:t>
            </a:r>
            <a:r>
              <a:rPr dirty="0">
                <a:solidFill>
                  <a:srgbClr val="1F2A1F"/>
                </a:solidFill>
              </a:rPr>
              <a:t>Stuck</a:t>
            </a:r>
            <a:r>
              <a:rPr dirty="0" spc="-40">
                <a:solidFill>
                  <a:srgbClr val="1F2A1F"/>
                </a:solidFill>
              </a:rPr>
              <a:t> </a:t>
            </a:r>
            <a:r>
              <a:rPr dirty="0">
                <a:solidFill>
                  <a:srgbClr val="1F2A1F"/>
                </a:solidFill>
              </a:rPr>
              <a:t>in</a:t>
            </a:r>
            <a:r>
              <a:rPr dirty="0" spc="-40">
                <a:solidFill>
                  <a:srgbClr val="1F2A1F"/>
                </a:solidFill>
              </a:rPr>
              <a:t> </a:t>
            </a:r>
            <a:r>
              <a:rPr dirty="0">
                <a:solidFill>
                  <a:srgbClr val="1F2A1F"/>
                </a:solidFill>
              </a:rPr>
              <a:t>the</a:t>
            </a:r>
            <a:r>
              <a:rPr dirty="0" spc="-60">
                <a:solidFill>
                  <a:srgbClr val="1F2A1F"/>
                </a:solidFill>
              </a:rPr>
              <a:t> </a:t>
            </a:r>
            <a:r>
              <a:rPr dirty="0">
                <a:solidFill>
                  <a:srgbClr val="1F2A1F"/>
                </a:solidFill>
              </a:rPr>
              <a:t>Analog</a:t>
            </a:r>
            <a:r>
              <a:rPr dirty="0" spc="-40">
                <a:solidFill>
                  <a:srgbClr val="1F2A1F"/>
                </a:solidFill>
              </a:rPr>
              <a:t> </a:t>
            </a:r>
            <a:r>
              <a:rPr dirty="0" spc="-25">
                <a:solidFill>
                  <a:srgbClr val="1F2A1F"/>
                </a:solidFill>
              </a:rPr>
              <a:t>Era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724914" y="1464309"/>
            <a:ext cx="45402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20" b="1">
                <a:solidFill>
                  <a:srgbClr val="5C6B5C"/>
                </a:solidFill>
                <a:latin typeface="Calibri"/>
                <a:cs typeface="Calibri"/>
              </a:rPr>
              <a:t>TODAY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937629" y="1464309"/>
            <a:ext cx="120650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b="1">
                <a:solidFill>
                  <a:srgbClr val="2C5F2C"/>
                </a:solidFill>
                <a:latin typeface="Calibri"/>
                <a:cs typeface="Calibri"/>
              </a:rPr>
              <a:t>WITH</a:t>
            </a:r>
            <a:r>
              <a:rPr dirty="0" sz="1200" spc="-25" b="1">
                <a:solidFill>
                  <a:srgbClr val="2C5F2C"/>
                </a:solidFill>
                <a:latin typeface="Calibri"/>
                <a:cs typeface="Calibri"/>
              </a:rPr>
              <a:t> </a:t>
            </a:r>
            <a:r>
              <a:rPr dirty="0" sz="1200" spc="-10" b="1">
                <a:solidFill>
                  <a:srgbClr val="2C5F2C"/>
                </a:solidFill>
                <a:latin typeface="Calibri"/>
                <a:cs typeface="Calibri"/>
              </a:rPr>
              <a:t>AGRIBRIDGE</a:t>
            </a:r>
            <a:endParaRPr sz="1200">
              <a:latin typeface="Calibri"/>
              <a:cs typeface="Calibri"/>
            </a:endParaRPr>
          </a:p>
        </p:txBody>
      </p:sp>
      <p:graphicFrame>
        <p:nvGraphicFramePr>
          <p:cNvPr id="7" name="object 7"/>
          <p:cNvGraphicFramePr>
            <a:graphicFrameLocks noGrp="1"/>
          </p:cNvGraphicFramePr>
          <p:nvPr/>
        </p:nvGraphicFramePr>
        <p:xfrm>
          <a:off x="548640" y="1783079"/>
          <a:ext cx="11140440" cy="77660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029200"/>
                <a:gridCol w="1005839"/>
                <a:gridCol w="5029200"/>
              </a:tblGrid>
              <a:tr h="383540"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695"/>
                        </a:spcBef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 marL="273685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dirty="0" sz="1300">
                          <a:solidFill>
                            <a:srgbClr val="5C6B5C"/>
                          </a:solidFill>
                          <a:latin typeface="Calibri"/>
                          <a:cs typeface="Calibri"/>
                        </a:rPr>
                        <a:t>Hand</a:t>
                      </a:r>
                      <a:r>
                        <a:rPr dirty="0" sz="1300" spc="-20">
                          <a:solidFill>
                            <a:srgbClr val="5C6B5C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300">
                          <a:solidFill>
                            <a:srgbClr val="5C6B5C"/>
                          </a:solidFill>
                          <a:latin typeface="Calibri"/>
                          <a:cs typeface="Calibri"/>
                        </a:rPr>
                        <a:t>signals</a:t>
                      </a:r>
                      <a:r>
                        <a:rPr dirty="0" sz="1300" spc="-5">
                          <a:solidFill>
                            <a:srgbClr val="5C6B5C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300">
                          <a:solidFill>
                            <a:srgbClr val="5C6B5C"/>
                          </a:solidFill>
                          <a:latin typeface="Calibri"/>
                          <a:cs typeface="Calibri"/>
                        </a:rPr>
                        <a:t>at</a:t>
                      </a:r>
                      <a:r>
                        <a:rPr dirty="0" sz="1300" spc="-20">
                          <a:solidFill>
                            <a:srgbClr val="5C6B5C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300">
                          <a:solidFill>
                            <a:srgbClr val="5C6B5C"/>
                          </a:solidFill>
                          <a:latin typeface="Calibri"/>
                          <a:cs typeface="Calibri"/>
                        </a:rPr>
                        <a:t>the</a:t>
                      </a:r>
                      <a:r>
                        <a:rPr dirty="0" sz="1300" spc="-15">
                          <a:solidFill>
                            <a:srgbClr val="5C6B5C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300" spc="-10">
                          <a:solidFill>
                            <a:srgbClr val="5C6B5C"/>
                          </a:solidFill>
                          <a:latin typeface="Calibri"/>
                          <a:cs typeface="Calibri"/>
                        </a:rPr>
                        <a:t>mandi</a:t>
                      </a:r>
                      <a:endParaRPr sz="1300">
                        <a:latin typeface="Calibri"/>
                        <a:cs typeface="Calibri"/>
                      </a:endParaRPr>
                    </a:p>
                  </a:txBody>
                  <a:tcPr marL="0" marR="0" marB="0" marT="8826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B w="28575">
                      <a:solidFill>
                        <a:srgbClr val="E8A23C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695"/>
                        </a:spcBef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 marL="274955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dirty="0" sz="1300" spc="-20" b="1">
                          <a:solidFill>
                            <a:srgbClr val="1B3C1C"/>
                          </a:solidFill>
                          <a:latin typeface="Calibri"/>
                          <a:cs typeface="Calibri"/>
                        </a:rPr>
                        <a:t>Real-</a:t>
                      </a:r>
                      <a:r>
                        <a:rPr dirty="0" sz="1300" b="1">
                          <a:solidFill>
                            <a:srgbClr val="1B3C1C"/>
                          </a:solidFill>
                          <a:latin typeface="Calibri"/>
                          <a:cs typeface="Calibri"/>
                        </a:rPr>
                        <a:t>time digital</a:t>
                      </a:r>
                      <a:r>
                        <a:rPr dirty="0" sz="1300" spc="-15" b="1">
                          <a:solidFill>
                            <a:srgbClr val="1B3C1C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300" b="1">
                          <a:solidFill>
                            <a:srgbClr val="1B3C1C"/>
                          </a:solidFill>
                          <a:latin typeface="Calibri"/>
                          <a:cs typeface="Calibri"/>
                        </a:rPr>
                        <a:t>price</a:t>
                      </a:r>
                      <a:r>
                        <a:rPr dirty="0" sz="1300" spc="-10" b="1">
                          <a:solidFill>
                            <a:srgbClr val="1B3C1C"/>
                          </a:solidFill>
                          <a:latin typeface="Calibri"/>
                          <a:cs typeface="Calibri"/>
                        </a:rPr>
                        <a:t> discovery</a:t>
                      </a:r>
                      <a:endParaRPr sz="1300">
                        <a:latin typeface="Calibri"/>
                        <a:cs typeface="Calibri"/>
                      </a:endParaRPr>
                    </a:p>
                  </a:txBody>
                  <a:tcPr marL="0" marR="0" marB="0" marT="88265">
                    <a:solidFill>
                      <a:srgbClr val="D7E8C2"/>
                    </a:solidFill>
                  </a:tcPr>
                </a:tc>
              </a:tr>
              <a:tr h="393065"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8826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T w="28575">
                      <a:solidFill>
                        <a:srgbClr val="E8A23C"/>
                      </a:solidFill>
                      <a:prstDash val="solid"/>
                    </a:lnT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88265">
                    <a:solidFill>
                      <a:srgbClr val="D7E8C2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8" name="object 8"/>
          <p:cNvGraphicFramePr>
            <a:graphicFrameLocks noGrp="1"/>
          </p:cNvGraphicFramePr>
          <p:nvPr/>
        </p:nvGraphicFramePr>
        <p:xfrm>
          <a:off x="548640" y="2743200"/>
          <a:ext cx="11140440" cy="77660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029200"/>
                <a:gridCol w="1005839"/>
                <a:gridCol w="5029200"/>
              </a:tblGrid>
              <a:tr h="383540"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700"/>
                        </a:spcBef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 marL="273685">
                        <a:lnSpc>
                          <a:spcPct val="100000"/>
                        </a:lnSpc>
                      </a:pPr>
                      <a:r>
                        <a:rPr dirty="0" sz="1300">
                          <a:solidFill>
                            <a:srgbClr val="5C6B5C"/>
                          </a:solidFill>
                          <a:latin typeface="Calibri"/>
                          <a:cs typeface="Calibri"/>
                        </a:rPr>
                        <a:t>No</a:t>
                      </a:r>
                      <a:r>
                        <a:rPr dirty="0" sz="1300" spc="-35">
                          <a:solidFill>
                            <a:srgbClr val="5C6B5C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300">
                          <a:solidFill>
                            <a:srgbClr val="5C6B5C"/>
                          </a:solidFill>
                          <a:latin typeface="Calibri"/>
                          <a:cs typeface="Calibri"/>
                        </a:rPr>
                        <a:t>traceability</a:t>
                      </a:r>
                      <a:r>
                        <a:rPr dirty="0" sz="1300" spc="-20">
                          <a:solidFill>
                            <a:srgbClr val="5C6B5C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300">
                          <a:solidFill>
                            <a:srgbClr val="5C6B5C"/>
                          </a:solidFill>
                          <a:latin typeface="Calibri"/>
                          <a:cs typeface="Calibri"/>
                        </a:rPr>
                        <a:t>of</a:t>
                      </a:r>
                      <a:r>
                        <a:rPr dirty="0" sz="1300" spc="-35">
                          <a:solidFill>
                            <a:srgbClr val="5C6B5C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300" spc="-10">
                          <a:solidFill>
                            <a:srgbClr val="5C6B5C"/>
                          </a:solidFill>
                          <a:latin typeface="Calibri"/>
                          <a:cs typeface="Calibri"/>
                        </a:rPr>
                        <a:t>produce</a:t>
                      </a:r>
                      <a:endParaRPr sz="1300">
                        <a:latin typeface="Calibri"/>
                        <a:cs typeface="Calibri"/>
                      </a:endParaRPr>
                    </a:p>
                  </a:txBody>
                  <a:tcPr marL="0" marR="0" marB="0" marT="889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B w="28575">
                      <a:solidFill>
                        <a:srgbClr val="E8A23C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700"/>
                        </a:spcBef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 marL="274955">
                        <a:lnSpc>
                          <a:spcPct val="100000"/>
                        </a:lnSpc>
                      </a:pPr>
                      <a:r>
                        <a:rPr dirty="0" sz="1300" spc="-25" b="1">
                          <a:solidFill>
                            <a:srgbClr val="1B3C1C"/>
                          </a:solidFill>
                          <a:latin typeface="Calibri"/>
                          <a:cs typeface="Calibri"/>
                        </a:rPr>
                        <a:t>Farm-to-</a:t>
                      </a:r>
                      <a:r>
                        <a:rPr dirty="0" sz="1300" b="1">
                          <a:solidFill>
                            <a:srgbClr val="1B3C1C"/>
                          </a:solidFill>
                          <a:latin typeface="Calibri"/>
                          <a:cs typeface="Calibri"/>
                        </a:rPr>
                        <a:t>fork</a:t>
                      </a:r>
                      <a:r>
                        <a:rPr dirty="0" sz="1300" spc="10" b="1">
                          <a:solidFill>
                            <a:srgbClr val="1B3C1C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300" b="1">
                          <a:solidFill>
                            <a:srgbClr val="1B3C1C"/>
                          </a:solidFill>
                          <a:latin typeface="Calibri"/>
                          <a:cs typeface="Calibri"/>
                        </a:rPr>
                        <a:t>visibility</a:t>
                      </a:r>
                      <a:r>
                        <a:rPr dirty="0" sz="1300" spc="-20" b="1">
                          <a:solidFill>
                            <a:srgbClr val="1B3C1C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300" b="1">
                          <a:solidFill>
                            <a:srgbClr val="1B3C1C"/>
                          </a:solidFill>
                          <a:latin typeface="Calibri"/>
                          <a:cs typeface="Calibri"/>
                        </a:rPr>
                        <a:t>for</a:t>
                      </a:r>
                      <a:r>
                        <a:rPr dirty="0" sz="1300" spc="-15" b="1">
                          <a:solidFill>
                            <a:srgbClr val="1B3C1C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300" spc="-10" b="1">
                          <a:solidFill>
                            <a:srgbClr val="1B3C1C"/>
                          </a:solidFill>
                          <a:latin typeface="Calibri"/>
                          <a:cs typeface="Calibri"/>
                        </a:rPr>
                        <a:t>buyers</a:t>
                      </a:r>
                      <a:endParaRPr sz="1300">
                        <a:latin typeface="Calibri"/>
                        <a:cs typeface="Calibri"/>
                      </a:endParaRPr>
                    </a:p>
                  </a:txBody>
                  <a:tcPr marL="0" marR="0" marB="0" marT="88900">
                    <a:solidFill>
                      <a:srgbClr val="D7E8C2"/>
                    </a:solidFill>
                  </a:tcPr>
                </a:tc>
              </a:tr>
              <a:tr h="393065"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889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T w="28575">
                      <a:solidFill>
                        <a:srgbClr val="E8A23C"/>
                      </a:solidFill>
                      <a:prstDash val="solid"/>
                    </a:lnT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88900">
                    <a:solidFill>
                      <a:srgbClr val="D7E8C2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9" name="object 9"/>
          <p:cNvGraphicFramePr>
            <a:graphicFrameLocks noGrp="1"/>
          </p:cNvGraphicFramePr>
          <p:nvPr/>
        </p:nvGraphicFramePr>
        <p:xfrm>
          <a:off x="548640" y="3703320"/>
          <a:ext cx="11140440" cy="77660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029200"/>
                <a:gridCol w="1005839"/>
                <a:gridCol w="5029200"/>
              </a:tblGrid>
              <a:tr h="383540"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700"/>
                        </a:spcBef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 marL="273685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dirty="0" sz="1300" spc="-10">
                          <a:solidFill>
                            <a:srgbClr val="5C6B5C"/>
                          </a:solidFill>
                          <a:latin typeface="Calibri"/>
                          <a:cs typeface="Calibri"/>
                        </a:rPr>
                        <a:t>Fragmented,</a:t>
                      </a:r>
                      <a:r>
                        <a:rPr dirty="0" sz="1300" spc="-15">
                          <a:solidFill>
                            <a:srgbClr val="5C6B5C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300" spc="-10">
                          <a:solidFill>
                            <a:srgbClr val="5C6B5C"/>
                          </a:solidFill>
                          <a:latin typeface="Calibri"/>
                          <a:cs typeface="Calibri"/>
                        </a:rPr>
                        <a:t>inconsistent</a:t>
                      </a:r>
                      <a:r>
                        <a:rPr dirty="0" sz="1300" spc="5">
                          <a:solidFill>
                            <a:srgbClr val="5C6B5C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300" spc="-10">
                          <a:solidFill>
                            <a:srgbClr val="5C6B5C"/>
                          </a:solidFill>
                          <a:latin typeface="Calibri"/>
                          <a:cs typeface="Calibri"/>
                        </a:rPr>
                        <a:t>supply</a:t>
                      </a:r>
                      <a:endParaRPr sz="1300">
                        <a:latin typeface="Calibri"/>
                        <a:cs typeface="Calibri"/>
                      </a:endParaRPr>
                    </a:p>
                  </a:txBody>
                  <a:tcPr marL="0" marR="0" marB="0" marT="889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B w="28575">
                      <a:solidFill>
                        <a:srgbClr val="E8A23C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700"/>
                        </a:spcBef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 marL="274955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dirty="0" sz="1300" spc="-10" b="1">
                          <a:solidFill>
                            <a:srgbClr val="1B3C1C"/>
                          </a:solidFill>
                          <a:latin typeface="Calibri"/>
                          <a:cs typeface="Calibri"/>
                        </a:rPr>
                        <a:t>Aggregated,</a:t>
                      </a:r>
                      <a:r>
                        <a:rPr dirty="0" sz="1300" spc="-25" b="1">
                          <a:solidFill>
                            <a:srgbClr val="1B3C1C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300" b="1">
                          <a:solidFill>
                            <a:srgbClr val="1B3C1C"/>
                          </a:solidFill>
                          <a:latin typeface="Calibri"/>
                          <a:cs typeface="Calibri"/>
                        </a:rPr>
                        <a:t>reliable</a:t>
                      </a:r>
                      <a:r>
                        <a:rPr dirty="0" sz="1300" spc="-35" b="1">
                          <a:solidFill>
                            <a:srgbClr val="1B3C1C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300" b="1">
                          <a:solidFill>
                            <a:srgbClr val="1B3C1C"/>
                          </a:solidFill>
                          <a:latin typeface="Calibri"/>
                          <a:cs typeface="Calibri"/>
                        </a:rPr>
                        <a:t>local</a:t>
                      </a:r>
                      <a:r>
                        <a:rPr dirty="0" sz="1300" spc="-30" b="1">
                          <a:solidFill>
                            <a:srgbClr val="1B3C1C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300" spc="-10" b="1">
                          <a:solidFill>
                            <a:srgbClr val="1B3C1C"/>
                          </a:solidFill>
                          <a:latin typeface="Calibri"/>
                          <a:cs typeface="Calibri"/>
                        </a:rPr>
                        <a:t>supply</a:t>
                      </a:r>
                      <a:endParaRPr sz="1300">
                        <a:latin typeface="Calibri"/>
                        <a:cs typeface="Calibri"/>
                      </a:endParaRPr>
                    </a:p>
                  </a:txBody>
                  <a:tcPr marL="0" marR="0" marB="0" marT="88900">
                    <a:solidFill>
                      <a:srgbClr val="D7E8C2"/>
                    </a:solidFill>
                  </a:tcPr>
                </a:tc>
              </a:tr>
              <a:tr h="393065"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889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T w="28575">
                      <a:solidFill>
                        <a:srgbClr val="E8A23C"/>
                      </a:solidFill>
                      <a:prstDash val="solid"/>
                    </a:lnT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88900">
                    <a:solidFill>
                      <a:srgbClr val="D7E8C2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0" name="object 10"/>
          <p:cNvGraphicFramePr>
            <a:graphicFrameLocks noGrp="1"/>
          </p:cNvGraphicFramePr>
          <p:nvPr/>
        </p:nvGraphicFramePr>
        <p:xfrm>
          <a:off x="548640" y="4663440"/>
          <a:ext cx="11140440" cy="77660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029200"/>
                <a:gridCol w="1005839"/>
                <a:gridCol w="5029200"/>
              </a:tblGrid>
              <a:tr h="383540"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700"/>
                        </a:spcBef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 marL="273685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dirty="0" sz="1300" spc="-10">
                          <a:solidFill>
                            <a:srgbClr val="5C6B5C"/>
                          </a:solidFill>
                          <a:latin typeface="Calibri"/>
                          <a:cs typeface="Calibri"/>
                        </a:rPr>
                        <a:t>Cash-only,</a:t>
                      </a:r>
                      <a:r>
                        <a:rPr dirty="0" sz="1300" spc="-45">
                          <a:solidFill>
                            <a:srgbClr val="5C6B5C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300">
                          <a:solidFill>
                            <a:srgbClr val="5C6B5C"/>
                          </a:solidFill>
                          <a:latin typeface="Calibri"/>
                          <a:cs typeface="Calibri"/>
                        </a:rPr>
                        <a:t>delayed</a:t>
                      </a:r>
                      <a:r>
                        <a:rPr dirty="0" sz="1300" spc="-60">
                          <a:solidFill>
                            <a:srgbClr val="5C6B5C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300" spc="-10">
                          <a:solidFill>
                            <a:srgbClr val="5C6B5C"/>
                          </a:solidFill>
                          <a:latin typeface="Calibri"/>
                          <a:cs typeface="Calibri"/>
                        </a:rPr>
                        <a:t>payments</a:t>
                      </a:r>
                      <a:endParaRPr sz="1300">
                        <a:latin typeface="Calibri"/>
                        <a:cs typeface="Calibri"/>
                      </a:endParaRPr>
                    </a:p>
                  </a:txBody>
                  <a:tcPr marL="0" marR="0" marB="0" marT="889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B w="28575">
                      <a:solidFill>
                        <a:srgbClr val="E8A23C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700"/>
                        </a:spcBef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 marL="274955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dirty="0" sz="1300" spc="-10" b="1">
                          <a:solidFill>
                            <a:srgbClr val="1B3C1C"/>
                          </a:solidFill>
                          <a:latin typeface="Calibri"/>
                          <a:cs typeface="Calibri"/>
                        </a:rPr>
                        <a:t>Instant</a:t>
                      </a:r>
                      <a:r>
                        <a:rPr dirty="0" sz="1300" spc="-30" b="1">
                          <a:solidFill>
                            <a:srgbClr val="1B3C1C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300" b="1">
                          <a:solidFill>
                            <a:srgbClr val="1B3C1C"/>
                          </a:solidFill>
                          <a:latin typeface="Calibri"/>
                          <a:cs typeface="Calibri"/>
                        </a:rPr>
                        <a:t>digital</a:t>
                      </a:r>
                      <a:r>
                        <a:rPr dirty="0" sz="1300" spc="-15" b="1">
                          <a:solidFill>
                            <a:srgbClr val="1B3C1C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300" spc="-10" b="1">
                          <a:solidFill>
                            <a:srgbClr val="1B3C1C"/>
                          </a:solidFill>
                          <a:latin typeface="Calibri"/>
                          <a:cs typeface="Calibri"/>
                        </a:rPr>
                        <a:t>settlement</a:t>
                      </a:r>
                      <a:endParaRPr sz="1300">
                        <a:latin typeface="Calibri"/>
                        <a:cs typeface="Calibri"/>
                      </a:endParaRPr>
                    </a:p>
                  </a:txBody>
                  <a:tcPr marL="0" marR="0" marB="0" marT="88900">
                    <a:solidFill>
                      <a:srgbClr val="D7E8C2"/>
                    </a:solidFill>
                  </a:tcPr>
                </a:tc>
              </a:tr>
              <a:tr h="393065"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889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T w="28575">
                      <a:solidFill>
                        <a:srgbClr val="E8A23C"/>
                      </a:solidFill>
                      <a:prstDash val="solid"/>
                    </a:lnT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88900">
                    <a:solidFill>
                      <a:srgbClr val="D7E8C2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35940" y="421335"/>
            <a:ext cx="1783714" cy="2235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300" spc="-10" b="1">
                <a:solidFill>
                  <a:srgbClr val="96BB61"/>
                </a:solidFill>
                <a:latin typeface="Calibri"/>
                <a:cs typeface="Calibri"/>
              </a:rPr>
              <a:t>I</a:t>
            </a:r>
            <a:r>
              <a:rPr dirty="0" sz="1300" spc="-90" b="1">
                <a:solidFill>
                  <a:srgbClr val="96BB61"/>
                </a:solidFill>
                <a:latin typeface="Calibri"/>
                <a:cs typeface="Calibri"/>
              </a:rPr>
              <a:t> </a:t>
            </a:r>
            <a:r>
              <a:rPr dirty="0" sz="1300" spc="-10" b="1">
                <a:solidFill>
                  <a:srgbClr val="96BB61"/>
                </a:solidFill>
                <a:latin typeface="Calibri"/>
                <a:cs typeface="Calibri"/>
              </a:rPr>
              <a:t>D</a:t>
            </a:r>
            <a:r>
              <a:rPr dirty="0" sz="1300" spc="-95" b="1">
                <a:solidFill>
                  <a:srgbClr val="96BB61"/>
                </a:solidFill>
                <a:latin typeface="Calibri"/>
                <a:cs typeface="Calibri"/>
              </a:rPr>
              <a:t> </a:t>
            </a:r>
            <a:r>
              <a:rPr dirty="0" sz="1300" spc="-10" b="1">
                <a:solidFill>
                  <a:srgbClr val="96BB61"/>
                </a:solidFill>
                <a:latin typeface="Calibri"/>
                <a:cs typeface="Calibri"/>
              </a:rPr>
              <a:t>E</a:t>
            </a:r>
            <a:r>
              <a:rPr dirty="0" sz="1300" spc="-90" b="1">
                <a:solidFill>
                  <a:srgbClr val="96BB61"/>
                </a:solidFill>
                <a:latin typeface="Calibri"/>
                <a:cs typeface="Calibri"/>
              </a:rPr>
              <a:t> </a:t>
            </a:r>
            <a:r>
              <a:rPr dirty="0" sz="1300" spc="-10" b="1">
                <a:solidFill>
                  <a:srgbClr val="96BB61"/>
                </a:solidFill>
                <a:latin typeface="Calibri"/>
                <a:cs typeface="Calibri"/>
              </a:rPr>
              <a:t>A</a:t>
            </a:r>
            <a:r>
              <a:rPr dirty="0" sz="1300" spc="-100" b="1">
                <a:solidFill>
                  <a:srgbClr val="96BB61"/>
                </a:solidFill>
                <a:latin typeface="Calibri"/>
                <a:cs typeface="Calibri"/>
              </a:rPr>
              <a:t> </a:t>
            </a:r>
            <a:r>
              <a:rPr dirty="0" sz="1300" b="1">
                <a:solidFill>
                  <a:srgbClr val="96BB61"/>
                </a:solidFill>
                <a:latin typeface="Calibri"/>
                <a:cs typeface="Calibri"/>
              </a:rPr>
              <a:t>T</a:t>
            </a:r>
            <a:r>
              <a:rPr dirty="0" sz="1300" spc="-100" b="1">
                <a:solidFill>
                  <a:srgbClr val="96BB61"/>
                </a:solidFill>
                <a:latin typeface="Calibri"/>
                <a:cs typeface="Calibri"/>
              </a:rPr>
              <a:t> </a:t>
            </a:r>
            <a:r>
              <a:rPr dirty="0" sz="1300" spc="-10" b="1">
                <a:solidFill>
                  <a:srgbClr val="96BB61"/>
                </a:solidFill>
                <a:latin typeface="Calibri"/>
                <a:cs typeface="Calibri"/>
              </a:rPr>
              <a:t>I</a:t>
            </a:r>
            <a:r>
              <a:rPr dirty="0" sz="1300" spc="-90" b="1">
                <a:solidFill>
                  <a:srgbClr val="96BB61"/>
                </a:solidFill>
                <a:latin typeface="Calibri"/>
                <a:cs typeface="Calibri"/>
              </a:rPr>
              <a:t> </a:t>
            </a:r>
            <a:r>
              <a:rPr dirty="0" sz="1300" b="1">
                <a:solidFill>
                  <a:srgbClr val="96BB61"/>
                </a:solidFill>
                <a:latin typeface="Calibri"/>
                <a:cs typeface="Calibri"/>
              </a:rPr>
              <a:t>O</a:t>
            </a:r>
            <a:r>
              <a:rPr dirty="0" sz="1300" spc="-95" b="1">
                <a:solidFill>
                  <a:srgbClr val="96BB61"/>
                </a:solidFill>
                <a:latin typeface="Calibri"/>
                <a:cs typeface="Calibri"/>
              </a:rPr>
              <a:t> </a:t>
            </a:r>
            <a:r>
              <a:rPr dirty="0" sz="1300" b="1">
                <a:solidFill>
                  <a:srgbClr val="96BB61"/>
                </a:solidFill>
                <a:latin typeface="Calibri"/>
                <a:cs typeface="Calibri"/>
              </a:rPr>
              <a:t>N</a:t>
            </a:r>
            <a:r>
              <a:rPr dirty="0" sz="1300" spc="415" b="1">
                <a:solidFill>
                  <a:srgbClr val="96BB61"/>
                </a:solidFill>
                <a:latin typeface="Calibri"/>
                <a:cs typeface="Calibri"/>
              </a:rPr>
              <a:t> </a:t>
            </a:r>
            <a:r>
              <a:rPr dirty="0" sz="1300" b="1">
                <a:solidFill>
                  <a:srgbClr val="96BB61"/>
                </a:solidFill>
                <a:latin typeface="Calibri"/>
                <a:cs typeface="Calibri"/>
              </a:rPr>
              <a:t>&amp;</a:t>
            </a:r>
            <a:r>
              <a:rPr dirty="0" sz="1300" spc="400" b="1">
                <a:solidFill>
                  <a:srgbClr val="96BB61"/>
                </a:solidFill>
                <a:latin typeface="Calibri"/>
                <a:cs typeface="Calibri"/>
              </a:rPr>
              <a:t> </a:t>
            </a:r>
            <a:r>
              <a:rPr dirty="0" sz="1300" b="1">
                <a:solidFill>
                  <a:srgbClr val="96BB61"/>
                </a:solidFill>
                <a:latin typeface="Calibri"/>
                <a:cs typeface="Calibri"/>
              </a:rPr>
              <a:t>V</a:t>
            </a:r>
            <a:r>
              <a:rPr dirty="0" sz="1300" spc="-95" b="1">
                <a:solidFill>
                  <a:srgbClr val="96BB61"/>
                </a:solidFill>
                <a:latin typeface="Calibri"/>
                <a:cs typeface="Calibri"/>
              </a:rPr>
              <a:t> </a:t>
            </a:r>
            <a:r>
              <a:rPr dirty="0" sz="1300" spc="-10" b="1">
                <a:solidFill>
                  <a:srgbClr val="96BB61"/>
                </a:solidFill>
                <a:latin typeface="Calibri"/>
                <a:cs typeface="Calibri"/>
              </a:rPr>
              <a:t>I</a:t>
            </a:r>
            <a:r>
              <a:rPr dirty="0" sz="1300" spc="-90" b="1">
                <a:solidFill>
                  <a:srgbClr val="96BB61"/>
                </a:solidFill>
                <a:latin typeface="Calibri"/>
                <a:cs typeface="Calibri"/>
              </a:rPr>
              <a:t> </a:t>
            </a:r>
            <a:r>
              <a:rPr dirty="0" sz="1300" b="1">
                <a:solidFill>
                  <a:srgbClr val="96BB61"/>
                </a:solidFill>
                <a:latin typeface="Calibri"/>
                <a:cs typeface="Calibri"/>
              </a:rPr>
              <a:t>S</a:t>
            </a:r>
            <a:r>
              <a:rPr dirty="0" sz="1300" spc="-95" b="1">
                <a:solidFill>
                  <a:srgbClr val="96BB61"/>
                </a:solidFill>
                <a:latin typeface="Calibri"/>
                <a:cs typeface="Calibri"/>
              </a:rPr>
              <a:t> </a:t>
            </a:r>
            <a:r>
              <a:rPr dirty="0" sz="1300" spc="-10" b="1">
                <a:solidFill>
                  <a:srgbClr val="96BB61"/>
                </a:solidFill>
                <a:latin typeface="Calibri"/>
                <a:cs typeface="Calibri"/>
              </a:rPr>
              <a:t>I</a:t>
            </a:r>
            <a:r>
              <a:rPr dirty="0" sz="1300" spc="-85" b="1">
                <a:solidFill>
                  <a:srgbClr val="96BB61"/>
                </a:solidFill>
                <a:latin typeface="Calibri"/>
                <a:cs typeface="Calibri"/>
              </a:rPr>
              <a:t> </a:t>
            </a:r>
            <a:r>
              <a:rPr dirty="0" sz="1300" b="1">
                <a:solidFill>
                  <a:srgbClr val="96BB61"/>
                </a:solidFill>
                <a:latin typeface="Calibri"/>
                <a:cs typeface="Calibri"/>
              </a:rPr>
              <a:t>O</a:t>
            </a:r>
            <a:r>
              <a:rPr dirty="0" sz="1300" spc="-95" b="1">
                <a:solidFill>
                  <a:srgbClr val="96BB61"/>
                </a:solidFill>
                <a:latin typeface="Calibri"/>
                <a:cs typeface="Calibri"/>
              </a:rPr>
              <a:t> </a:t>
            </a:r>
            <a:r>
              <a:rPr dirty="0" sz="1300" spc="-50" b="1">
                <a:solidFill>
                  <a:srgbClr val="96BB61"/>
                </a:solidFill>
                <a:latin typeface="Calibri"/>
                <a:cs typeface="Calibri"/>
              </a:rPr>
              <a:t>N</a:t>
            </a:r>
            <a:endParaRPr sz="1300">
              <a:latin typeface="Calibri"/>
              <a:cs typeface="Calibri"/>
            </a:endParaRPr>
          </a:p>
        </p:txBody>
      </p:sp>
      <p:sp>
        <p:nvSpPr>
          <p:cNvPr id="3" name="object 3" descr="$PPTXTitle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>
                <a:solidFill>
                  <a:srgbClr val="1F2A1F"/>
                </a:solidFill>
              </a:rPr>
              <a:t>AgriBridge:</a:t>
            </a:r>
            <a:r>
              <a:rPr dirty="0" spc="-30">
                <a:solidFill>
                  <a:srgbClr val="1F2A1F"/>
                </a:solidFill>
              </a:rPr>
              <a:t> </a:t>
            </a:r>
            <a:r>
              <a:rPr dirty="0">
                <a:solidFill>
                  <a:srgbClr val="1F2A1F"/>
                </a:solidFill>
              </a:rPr>
              <a:t>The</a:t>
            </a:r>
            <a:r>
              <a:rPr dirty="0" spc="-30">
                <a:solidFill>
                  <a:srgbClr val="1F2A1F"/>
                </a:solidFill>
              </a:rPr>
              <a:t> </a:t>
            </a:r>
            <a:r>
              <a:rPr dirty="0" spc="-10">
                <a:solidFill>
                  <a:srgbClr val="1F2A1F"/>
                </a:solidFill>
              </a:rPr>
              <a:t>Solution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535940" y="1543558"/>
            <a:ext cx="10179050" cy="574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20000"/>
              </a:lnSpc>
              <a:spcBef>
                <a:spcPts val="100"/>
              </a:spcBef>
            </a:pPr>
            <a:r>
              <a:rPr dirty="0" sz="1500">
                <a:solidFill>
                  <a:srgbClr val="1F2A1F"/>
                </a:solidFill>
                <a:latin typeface="Calibri"/>
                <a:cs typeface="Calibri"/>
              </a:rPr>
              <a:t>An</a:t>
            </a:r>
            <a:r>
              <a:rPr dirty="0" sz="1500" spc="-35">
                <a:solidFill>
                  <a:srgbClr val="1F2A1F"/>
                </a:solidFill>
                <a:latin typeface="Calibri"/>
                <a:cs typeface="Calibri"/>
              </a:rPr>
              <a:t> </a:t>
            </a:r>
            <a:r>
              <a:rPr dirty="0" sz="1500" spc="-10">
                <a:solidFill>
                  <a:srgbClr val="1F2A1F"/>
                </a:solidFill>
                <a:latin typeface="Calibri"/>
                <a:cs typeface="Calibri"/>
              </a:rPr>
              <a:t>AI-</a:t>
            </a:r>
            <a:r>
              <a:rPr dirty="0" sz="1500">
                <a:solidFill>
                  <a:srgbClr val="1F2A1F"/>
                </a:solidFill>
                <a:latin typeface="Calibri"/>
                <a:cs typeface="Calibri"/>
              </a:rPr>
              <a:t>powered</a:t>
            </a:r>
            <a:r>
              <a:rPr dirty="0" sz="1500" spc="-35">
                <a:solidFill>
                  <a:srgbClr val="1F2A1F"/>
                </a:solidFill>
                <a:latin typeface="Calibri"/>
                <a:cs typeface="Calibri"/>
              </a:rPr>
              <a:t> </a:t>
            </a:r>
            <a:r>
              <a:rPr dirty="0" sz="1500">
                <a:solidFill>
                  <a:srgbClr val="1F2A1F"/>
                </a:solidFill>
                <a:latin typeface="Calibri"/>
                <a:cs typeface="Calibri"/>
              </a:rPr>
              <a:t>marketplace</a:t>
            </a:r>
            <a:r>
              <a:rPr dirty="0" sz="1500" spc="-20">
                <a:solidFill>
                  <a:srgbClr val="1F2A1F"/>
                </a:solidFill>
                <a:latin typeface="Calibri"/>
                <a:cs typeface="Calibri"/>
              </a:rPr>
              <a:t> </a:t>
            </a:r>
            <a:r>
              <a:rPr dirty="0" sz="1500">
                <a:solidFill>
                  <a:srgbClr val="1F2A1F"/>
                </a:solidFill>
                <a:latin typeface="Calibri"/>
                <a:cs typeface="Calibri"/>
              </a:rPr>
              <a:t>app</a:t>
            </a:r>
            <a:r>
              <a:rPr dirty="0" sz="1500" spc="-30">
                <a:solidFill>
                  <a:srgbClr val="1F2A1F"/>
                </a:solidFill>
                <a:latin typeface="Calibri"/>
                <a:cs typeface="Calibri"/>
              </a:rPr>
              <a:t> </a:t>
            </a:r>
            <a:r>
              <a:rPr dirty="0" sz="1500">
                <a:solidFill>
                  <a:srgbClr val="1F2A1F"/>
                </a:solidFill>
                <a:latin typeface="Calibri"/>
                <a:cs typeface="Calibri"/>
              </a:rPr>
              <a:t>that</a:t>
            </a:r>
            <a:r>
              <a:rPr dirty="0" sz="1500" spc="-50">
                <a:solidFill>
                  <a:srgbClr val="1F2A1F"/>
                </a:solidFill>
                <a:latin typeface="Calibri"/>
                <a:cs typeface="Calibri"/>
              </a:rPr>
              <a:t> </a:t>
            </a:r>
            <a:r>
              <a:rPr dirty="0" sz="1500">
                <a:solidFill>
                  <a:srgbClr val="1F2A1F"/>
                </a:solidFill>
                <a:latin typeface="Calibri"/>
                <a:cs typeface="Calibri"/>
              </a:rPr>
              <a:t>connects</a:t>
            </a:r>
            <a:r>
              <a:rPr dirty="0" sz="1500" spc="-20">
                <a:solidFill>
                  <a:srgbClr val="1F2A1F"/>
                </a:solidFill>
                <a:latin typeface="Calibri"/>
                <a:cs typeface="Calibri"/>
              </a:rPr>
              <a:t> </a:t>
            </a:r>
            <a:r>
              <a:rPr dirty="0" sz="1500">
                <a:solidFill>
                  <a:srgbClr val="1F2A1F"/>
                </a:solidFill>
                <a:latin typeface="Calibri"/>
                <a:cs typeface="Calibri"/>
              </a:rPr>
              <a:t>smallholder</a:t>
            </a:r>
            <a:r>
              <a:rPr dirty="0" sz="1500" spc="-35">
                <a:solidFill>
                  <a:srgbClr val="1F2A1F"/>
                </a:solidFill>
                <a:latin typeface="Calibri"/>
                <a:cs typeface="Calibri"/>
              </a:rPr>
              <a:t> </a:t>
            </a:r>
            <a:r>
              <a:rPr dirty="0" sz="1500" spc="-10">
                <a:solidFill>
                  <a:srgbClr val="1F2A1F"/>
                </a:solidFill>
                <a:latin typeface="Calibri"/>
                <a:cs typeface="Calibri"/>
              </a:rPr>
              <a:t>farmers</a:t>
            </a:r>
            <a:r>
              <a:rPr dirty="0" sz="1500" spc="-35">
                <a:solidFill>
                  <a:srgbClr val="1F2A1F"/>
                </a:solidFill>
                <a:latin typeface="Calibri"/>
                <a:cs typeface="Calibri"/>
              </a:rPr>
              <a:t> </a:t>
            </a:r>
            <a:r>
              <a:rPr dirty="0" sz="1500">
                <a:solidFill>
                  <a:srgbClr val="1F2A1F"/>
                </a:solidFill>
                <a:latin typeface="Calibri"/>
                <a:cs typeface="Calibri"/>
              </a:rPr>
              <a:t>directly</a:t>
            </a:r>
            <a:r>
              <a:rPr dirty="0" sz="1500" spc="-15">
                <a:solidFill>
                  <a:srgbClr val="1F2A1F"/>
                </a:solidFill>
                <a:latin typeface="Calibri"/>
                <a:cs typeface="Calibri"/>
              </a:rPr>
              <a:t> </a:t>
            </a:r>
            <a:r>
              <a:rPr dirty="0" sz="1500">
                <a:solidFill>
                  <a:srgbClr val="1F2A1F"/>
                </a:solidFill>
                <a:latin typeface="Calibri"/>
                <a:cs typeface="Calibri"/>
              </a:rPr>
              <a:t>with</a:t>
            </a:r>
            <a:r>
              <a:rPr dirty="0" sz="1500" spc="-15">
                <a:solidFill>
                  <a:srgbClr val="1F2A1F"/>
                </a:solidFill>
                <a:latin typeface="Calibri"/>
                <a:cs typeface="Calibri"/>
              </a:rPr>
              <a:t> </a:t>
            </a:r>
            <a:r>
              <a:rPr dirty="0" sz="1500" spc="-10">
                <a:solidFill>
                  <a:srgbClr val="1F2A1F"/>
                </a:solidFill>
                <a:latin typeface="Calibri"/>
                <a:cs typeface="Calibri"/>
              </a:rPr>
              <a:t>consumers,</a:t>
            </a:r>
            <a:r>
              <a:rPr dirty="0" sz="1500" spc="-35">
                <a:solidFill>
                  <a:srgbClr val="1F2A1F"/>
                </a:solidFill>
                <a:latin typeface="Calibri"/>
                <a:cs typeface="Calibri"/>
              </a:rPr>
              <a:t> </a:t>
            </a:r>
            <a:r>
              <a:rPr dirty="0" sz="1500" spc="-10">
                <a:solidFill>
                  <a:srgbClr val="1F2A1F"/>
                </a:solidFill>
                <a:latin typeface="Calibri"/>
                <a:cs typeface="Calibri"/>
              </a:rPr>
              <a:t>restaurants</a:t>
            </a:r>
            <a:r>
              <a:rPr dirty="0" sz="1500" spc="-45">
                <a:solidFill>
                  <a:srgbClr val="1F2A1F"/>
                </a:solidFill>
                <a:latin typeface="Calibri"/>
                <a:cs typeface="Calibri"/>
              </a:rPr>
              <a:t> </a:t>
            </a:r>
            <a:r>
              <a:rPr dirty="0" sz="1500">
                <a:solidFill>
                  <a:srgbClr val="1F2A1F"/>
                </a:solidFill>
                <a:latin typeface="Calibri"/>
                <a:cs typeface="Calibri"/>
              </a:rPr>
              <a:t>and</a:t>
            </a:r>
            <a:r>
              <a:rPr dirty="0" sz="1500" spc="-25">
                <a:solidFill>
                  <a:srgbClr val="1F2A1F"/>
                </a:solidFill>
                <a:latin typeface="Calibri"/>
                <a:cs typeface="Calibri"/>
              </a:rPr>
              <a:t> </a:t>
            </a:r>
            <a:r>
              <a:rPr dirty="0" sz="1500" spc="-20">
                <a:solidFill>
                  <a:srgbClr val="1F2A1F"/>
                </a:solidFill>
                <a:latin typeface="Calibri"/>
                <a:cs typeface="Calibri"/>
              </a:rPr>
              <a:t>retailers</a:t>
            </a:r>
            <a:r>
              <a:rPr dirty="0" sz="1500" spc="-95">
                <a:solidFill>
                  <a:srgbClr val="1F2A1F"/>
                </a:solidFill>
                <a:latin typeface="Calibri"/>
                <a:cs typeface="Calibri"/>
              </a:rPr>
              <a:t> </a:t>
            </a:r>
            <a:r>
              <a:rPr dirty="0" sz="1500">
                <a:solidFill>
                  <a:srgbClr val="1F2A1F"/>
                </a:solidFill>
                <a:latin typeface="Calibri"/>
                <a:cs typeface="Calibri"/>
              </a:rPr>
              <a:t>—</a:t>
            </a:r>
            <a:r>
              <a:rPr dirty="0" sz="1500" spc="-15">
                <a:solidFill>
                  <a:srgbClr val="1F2A1F"/>
                </a:solidFill>
                <a:latin typeface="Calibri"/>
                <a:cs typeface="Calibri"/>
              </a:rPr>
              <a:t> </a:t>
            </a:r>
            <a:r>
              <a:rPr dirty="0" sz="1500">
                <a:solidFill>
                  <a:srgbClr val="1F2A1F"/>
                </a:solidFill>
                <a:latin typeface="Calibri"/>
                <a:cs typeface="Calibri"/>
              </a:rPr>
              <a:t>cutting</a:t>
            </a:r>
            <a:r>
              <a:rPr dirty="0" sz="1500" spc="-50">
                <a:solidFill>
                  <a:srgbClr val="1F2A1F"/>
                </a:solidFill>
                <a:latin typeface="Calibri"/>
                <a:cs typeface="Calibri"/>
              </a:rPr>
              <a:t> </a:t>
            </a:r>
            <a:r>
              <a:rPr dirty="0" sz="1500" spc="-25">
                <a:solidFill>
                  <a:srgbClr val="1F2A1F"/>
                </a:solidFill>
                <a:latin typeface="Calibri"/>
                <a:cs typeface="Calibri"/>
              </a:rPr>
              <a:t>out </a:t>
            </a:r>
            <a:r>
              <a:rPr dirty="0" sz="1500">
                <a:solidFill>
                  <a:srgbClr val="1F2A1F"/>
                </a:solidFill>
                <a:latin typeface="Calibri"/>
                <a:cs typeface="Calibri"/>
              </a:rPr>
              <a:t>middlemen</a:t>
            </a:r>
            <a:r>
              <a:rPr dirty="0" sz="1500" spc="-35">
                <a:solidFill>
                  <a:srgbClr val="1F2A1F"/>
                </a:solidFill>
                <a:latin typeface="Calibri"/>
                <a:cs typeface="Calibri"/>
              </a:rPr>
              <a:t> </a:t>
            </a:r>
            <a:r>
              <a:rPr dirty="0" sz="1500">
                <a:solidFill>
                  <a:srgbClr val="1F2A1F"/>
                </a:solidFill>
                <a:latin typeface="Calibri"/>
                <a:cs typeface="Calibri"/>
              </a:rPr>
              <a:t>and</a:t>
            </a:r>
            <a:r>
              <a:rPr dirty="0" sz="1500" spc="-45">
                <a:solidFill>
                  <a:srgbClr val="1F2A1F"/>
                </a:solidFill>
                <a:latin typeface="Calibri"/>
                <a:cs typeface="Calibri"/>
              </a:rPr>
              <a:t> </a:t>
            </a:r>
            <a:r>
              <a:rPr dirty="0" sz="1500">
                <a:solidFill>
                  <a:srgbClr val="1F2A1F"/>
                </a:solidFill>
                <a:latin typeface="Calibri"/>
                <a:cs typeface="Calibri"/>
              </a:rPr>
              <a:t>putting</a:t>
            </a:r>
            <a:r>
              <a:rPr dirty="0" sz="1500" spc="-55">
                <a:solidFill>
                  <a:srgbClr val="1F2A1F"/>
                </a:solidFill>
                <a:latin typeface="Calibri"/>
                <a:cs typeface="Calibri"/>
              </a:rPr>
              <a:t> </a:t>
            </a:r>
            <a:r>
              <a:rPr dirty="0" sz="1500">
                <a:solidFill>
                  <a:srgbClr val="1F2A1F"/>
                </a:solidFill>
                <a:latin typeface="Calibri"/>
                <a:cs typeface="Calibri"/>
              </a:rPr>
              <a:t>fair</a:t>
            </a:r>
            <a:r>
              <a:rPr dirty="0" sz="1500" spc="-25">
                <a:solidFill>
                  <a:srgbClr val="1F2A1F"/>
                </a:solidFill>
                <a:latin typeface="Calibri"/>
                <a:cs typeface="Calibri"/>
              </a:rPr>
              <a:t> </a:t>
            </a:r>
            <a:r>
              <a:rPr dirty="0" sz="1500">
                <a:solidFill>
                  <a:srgbClr val="1F2A1F"/>
                </a:solidFill>
                <a:latin typeface="Calibri"/>
                <a:cs typeface="Calibri"/>
              </a:rPr>
              <a:t>prices,</a:t>
            </a:r>
            <a:r>
              <a:rPr dirty="0" sz="1500" spc="-40">
                <a:solidFill>
                  <a:srgbClr val="1F2A1F"/>
                </a:solidFill>
                <a:latin typeface="Calibri"/>
                <a:cs typeface="Calibri"/>
              </a:rPr>
              <a:t> </a:t>
            </a:r>
            <a:r>
              <a:rPr dirty="0" sz="1500">
                <a:solidFill>
                  <a:srgbClr val="1F2A1F"/>
                </a:solidFill>
                <a:latin typeface="Calibri"/>
                <a:cs typeface="Calibri"/>
              </a:rPr>
              <a:t>fresh</a:t>
            </a:r>
            <a:r>
              <a:rPr dirty="0" sz="1500" spc="-25">
                <a:solidFill>
                  <a:srgbClr val="1F2A1F"/>
                </a:solidFill>
                <a:latin typeface="Calibri"/>
                <a:cs typeface="Calibri"/>
              </a:rPr>
              <a:t> </a:t>
            </a:r>
            <a:r>
              <a:rPr dirty="0" sz="1500">
                <a:solidFill>
                  <a:srgbClr val="1F2A1F"/>
                </a:solidFill>
                <a:latin typeface="Calibri"/>
                <a:cs typeface="Calibri"/>
              </a:rPr>
              <a:t>produce</a:t>
            </a:r>
            <a:r>
              <a:rPr dirty="0" sz="1500" spc="-45">
                <a:solidFill>
                  <a:srgbClr val="1F2A1F"/>
                </a:solidFill>
                <a:latin typeface="Calibri"/>
                <a:cs typeface="Calibri"/>
              </a:rPr>
              <a:t> </a:t>
            </a:r>
            <a:r>
              <a:rPr dirty="0" sz="1500">
                <a:solidFill>
                  <a:srgbClr val="1F2A1F"/>
                </a:solidFill>
                <a:latin typeface="Calibri"/>
                <a:cs typeface="Calibri"/>
              </a:rPr>
              <a:t>and</a:t>
            </a:r>
            <a:r>
              <a:rPr dirty="0" sz="1500" spc="-40">
                <a:solidFill>
                  <a:srgbClr val="1F2A1F"/>
                </a:solidFill>
                <a:latin typeface="Calibri"/>
                <a:cs typeface="Calibri"/>
              </a:rPr>
              <a:t> </a:t>
            </a:r>
            <a:r>
              <a:rPr dirty="0" sz="1500" spc="-10">
                <a:solidFill>
                  <a:srgbClr val="1F2A1F"/>
                </a:solidFill>
                <a:latin typeface="Calibri"/>
                <a:cs typeface="Calibri"/>
              </a:rPr>
              <a:t>instant</a:t>
            </a:r>
            <a:r>
              <a:rPr dirty="0" sz="1500" spc="-60">
                <a:solidFill>
                  <a:srgbClr val="1F2A1F"/>
                </a:solidFill>
                <a:latin typeface="Calibri"/>
                <a:cs typeface="Calibri"/>
              </a:rPr>
              <a:t> </a:t>
            </a:r>
            <a:r>
              <a:rPr dirty="0" sz="1500" spc="-10">
                <a:solidFill>
                  <a:srgbClr val="1F2A1F"/>
                </a:solidFill>
                <a:latin typeface="Calibri"/>
                <a:cs typeface="Calibri"/>
              </a:rPr>
              <a:t>payments</a:t>
            </a:r>
            <a:r>
              <a:rPr dirty="0" sz="1500" spc="-65">
                <a:solidFill>
                  <a:srgbClr val="1F2A1F"/>
                </a:solidFill>
                <a:latin typeface="Calibri"/>
                <a:cs typeface="Calibri"/>
              </a:rPr>
              <a:t> </a:t>
            </a:r>
            <a:r>
              <a:rPr dirty="0" sz="1500">
                <a:solidFill>
                  <a:srgbClr val="1F2A1F"/>
                </a:solidFill>
                <a:latin typeface="Calibri"/>
                <a:cs typeface="Calibri"/>
              </a:rPr>
              <a:t>within</a:t>
            </a:r>
            <a:r>
              <a:rPr dirty="0" sz="1500" spc="-20">
                <a:solidFill>
                  <a:srgbClr val="1F2A1F"/>
                </a:solidFill>
                <a:latin typeface="Calibri"/>
                <a:cs typeface="Calibri"/>
              </a:rPr>
              <a:t> </a:t>
            </a:r>
            <a:r>
              <a:rPr dirty="0" sz="1500">
                <a:solidFill>
                  <a:srgbClr val="1F2A1F"/>
                </a:solidFill>
                <a:latin typeface="Calibri"/>
                <a:cs typeface="Calibri"/>
              </a:rPr>
              <a:t>one</a:t>
            </a:r>
            <a:r>
              <a:rPr dirty="0" sz="1500" spc="-30">
                <a:solidFill>
                  <a:srgbClr val="1F2A1F"/>
                </a:solidFill>
                <a:latin typeface="Calibri"/>
                <a:cs typeface="Calibri"/>
              </a:rPr>
              <a:t> </a:t>
            </a:r>
            <a:r>
              <a:rPr dirty="0" sz="1500" spc="-20">
                <a:solidFill>
                  <a:srgbClr val="1F2A1F"/>
                </a:solidFill>
                <a:latin typeface="Calibri"/>
                <a:cs typeface="Calibri"/>
              </a:rPr>
              <a:t>tap.</a:t>
            </a:r>
            <a:endParaRPr sz="1500">
              <a:latin typeface="Calibri"/>
              <a:cs typeface="Calibri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548640" y="2606039"/>
            <a:ext cx="3611879" cy="2651760"/>
            <a:chOff x="548640" y="2606039"/>
            <a:chExt cx="3611879" cy="2651760"/>
          </a:xfrm>
        </p:grpSpPr>
        <p:sp>
          <p:nvSpPr>
            <p:cNvPr id="6" name="object 6"/>
            <p:cNvSpPr/>
            <p:nvPr/>
          </p:nvSpPr>
          <p:spPr>
            <a:xfrm>
              <a:off x="548640" y="2606039"/>
              <a:ext cx="3611879" cy="2651760"/>
            </a:xfrm>
            <a:custGeom>
              <a:avLst/>
              <a:gdLst/>
              <a:ahLst/>
              <a:cxnLst/>
              <a:rect l="l" t="t" r="r" b="b"/>
              <a:pathLst>
                <a:path w="3611879" h="2651760">
                  <a:moveTo>
                    <a:pt x="3611879" y="0"/>
                  </a:moveTo>
                  <a:lnTo>
                    <a:pt x="0" y="0"/>
                  </a:lnTo>
                  <a:lnTo>
                    <a:pt x="0" y="2651760"/>
                  </a:lnTo>
                  <a:lnTo>
                    <a:pt x="3611879" y="2651760"/>
                  </a:lnTo>
                  <a:lnTo>
                    <a:pt x="3611879" y="0"/>
                  </a:lnTo>
                  <a:close/>
                </a:path>
              </a:pathLst>
            </a:custGeom>
            <a:solidFill>
              <a:srgbClr val="F5F5F5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868680" y="2926079"/>
              <a:ext cx="548640" cy="548640"/>
            </a:xfrm>
            <a:custGeom>
              <a:avLst/>
              <a:gdLst/>
              <a:ahLst/>
              <a:cxnLst/>
              <a:rect l="l" t="t" r="r" b="b"/>
              <a:pathLst>
                <a:path w="548640" h="548639">
                  <a:moveTo>
                    <a:pt x="548640" y="0"/>
                  </a:moveTo>
                  <a:lnTo>
                    <a:pt x="0" y="0"/>
                  </a:lnTo>
                  <a:lnTo>
                    <a:pt x="0" y="548639"/>
                  </a:lnTo>
                  <a:lnTo>
                    <a:pt x="548640" y="548639"/>
                  </a:lnTo>
                  <a:lnTo>
                    <a:pt x="548640" y="0"/>
                  </a:lnTo>
                  <a:close/>
                </a:path>
              </a:pathLst>
            </a:custGeom>
            <a:solidFill>
              <a:srgbClr val="E8A23C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" name="object 8"/>
          <p:cNvSpPr txBox="1"/>
          <p:nvPr/>
        </p:nvSpPr>
        <p:spPr>
          <a:xfrm>
            <a:off x="548640" y="2606039"/>
            <a:ext cx="3611879" cy="265176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ct val="100000"/>
              </a:lnSpc>
            </a:pP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675"/>
              </a:spcBef>
            </a:pPr>
            <a:endParaRPr sz="1600">
              <a:latin typeface="Times New Roman"/>
              <a:cs typeface="Times New Roman"/>
            </a:endParaRPr>
          </a:p>
          <a:p>
            <a:pPr marL="320040">
              <a:lnSpc>
                <a:spcPct val="100000"/>
              </a:lnSpc>
              <a:spcBef>
                <a:spcPts val="5"/>
              </a:spcBef>
            </a:pPr>
            <a:r>
              <a:rPr dirty="0" sz="1600" spc="-25" b="1">
                <a:solidFill>
                  <a:srgbClr val="1B3C1C"/>
                </a:solidFill>
                <a:latin typeface="Cambria"/>
                <a:cs typeface="Cambria"/>
              </a:rPr>
              <a:t>Target</a:t>
            </a:r>
            <a:r>
              <a:rPr dirty="0" sz="1600" spc="-35" b="1">
                <a:solidFill>
                  <a:srgbClr val="1B3C1C"/>
                </a:solidFill>
                <a:latin typeface="Cambria"/>
                <a:cs typeface="Cambria"/>
              </a:rPr>
              <a:t> </a:t>
            </a:r>
            <a:r>
              <a:rPr dirty="0" sz="1600" spc="-10" b="1">
                <a:solidFill>
                  <a:srgbClr val="1B3C1C"/>
                </a:solidFill>
                <a:latin typeface="Cambria"/>
                <a:cs typeface="Cambria"/>
              </a:rPr>
              <a:t>Users</a:t>
            </a:r>
            <a:endParaRPr sz="1600">
              <a:latin typeface="Cambria"/>
              <a:cs typeface="Cambria"/>
            </a:endParaRPr>
          </a:p>
          <a:p>
            <a:pPr>
              <a:lnSpc>
                <a:spcPct val="100000"/>
              </a:lnSpc>
              <a:spcBef>
                <a:spcPts val="1255"/>
              </a:spcBef>
            </a:pPr>
            <a:endParaRPr sz="1600">
              <a:latin typeface="Cambria"/>
              <a:cs typeface="Cambria"/>
            </a:endParaRPr>
          </a:p>
          <a:p>
            <a:pPr marL="320040" marR="697865">
              <a:lnSpc>
                <a:spcPct val="120000"/>
              </a:lnSpc>
            </a:pPr>
            <a:r>
              <a:rPr dirty="0" sz="1250">
                <a:solidFill>
                  <a:srgbClr val="1F2A1F"/>
                </a:solidFill>
                <a:latin typeface="Calibri"/>
                <a:cs typeface="Calibri"/>
              </a:rPr>
              <a:t>Smallholder</a:t>
            </a:r>
            <a:r>
              <a:rPr dirty="0" sz="1250" spc="-60">
                <a:solidFill>
                  <a:srgbClr val="1F2A1F"/>
                </a:solidFill>
                <a:latin typeface="Calibri"/>
                <a:cs typeface="Calibri"/>
              </a:rPr>
              <a:t> </a:t>
            </a:r>
            <a:r>
              <a:rPr dirty="0" sz="1250">
                <a:solidFill>
                  <a:srgbClr val="1F2A1F"/>
                </a:solidFill>
                <a:latin typeface="Calibri"/>
                <a:cs typeface="Calibri"/>
              </a:rPr>
              <a:t>farmers,</a:t>
            </a:r>
            <a:r>
              <a:rPr dirty="0" sz="1250" spc="-50">
                <a:solidFill>
                  <a:srgbClr val="1F2A1F"/>
                </a:solidFill>
                <a:latin typeface="Calibri"/>
                <a:cs typeface="Calibri"/>
              </a:rPr>
              <a:t> </a:t>
            </a:r>
            <a:r>
              <a:rPr dirty="0" sz="1250">
                <a:solidFill>
                  <a:srgbClr val="1F2A1F"/>
                </a:solidFill>
                <a:latin typeface="Calibri"/>
                <a:cs typeface="Calibri"/>
              </a:rPr>
              <a:t>urban</a:t>
            </a:r>
            <a:r>
              <a:rPr dirty="0" sz="1250" spc="-55">
                <a:solidFill>
                  <a:srgbClr val="1F2A1F"/>
                </a:solidFill>
                <a:latin typeface="Calibri"/>
                <a:cs typeface="Calibri"/>
              </a:rPr>
              <a:t> </a:t>
            </a:r>
            <a:r>
              <a:rPr dirty="0" sz="1250" spc="-10">
                <a:solidFill>
                  <a:srgbClr val="1F2A1F"/>
                </a:solidFill>
                <a:latin typeface="Calibri"/>
                <a:cs typeface="Calibri"/>
              </a:rPr>
              <a:t>households, restaurants/hotels</a:t>
            </a:r>
            <a:r>
              <a:rPr dirty="0" sz="1250" spc="-40">
                <a:solidFill>
                  <a:srgbClr val="1F2A1F"/>
                </a:solidFill>
                <a:latin typeface="Calibri"/>
                <a:cs typeface="Calibri"/>
              </a:rPr>
              <a:t> </a:t>
            </a:r>
            <a:r>
              <a:rPr dirty="0" sz="1250">
                <a:solidFill>
                  <a:srgbClr val="1F2A1F"/>
                </a:solidFill>
                <a:latin typeface="Calibri"/>
                <a:cs typeface="Calibri"/>
              </a:rPr>
              <a:t>&amp;</a:t>
            </a:r>
            <a:r>
              <a:rPr dirty="0" sz="1250" spc="-25">
                <a:solidFill>
                  <a:srgbClr val="1F2A1F"/>
                </a:solidFill>
                <a:latin typeface="Calibri"/>
                <a:cs typeface="Calibri"/>
              </a:rPr>
              <a:t> </a:t>
            </a:r>
            <a:r>
              <a:rPr dirty="0" sz="1250">
                <a:solidFill>
                  <a:srgbClr val="1F2A1F"/>
                </a:solidFill>
                <a:latin typeface="Calibri"/>
                <a:cs typeface="Calibri"/>
              </a:rPr>
              <a:t>kirana</a:t>
            </a:r>
            <a:r>
              <a:rPr dirty="0" sz="1250" spc="-5">
                <a:solidFill>
                  <a:srgbClr val="1F2A1F"/>
                </a:solidFill>
                <a:latin typeface="Calibri"/>
                <a:cs typeface="Calibri"/>
              </a:rPr>
              <a:t> </a:t>
            </a:r>
            <a:r>
              <a:rPr dirty="0" sz="1250" spc="-10">
                <a:solidFill>
                  <a:srgbClr val="1F2A1F"/>
                </a:solidFill>
                <a:latin typeface="Calibri"/>
                <a:cs typeface="Calibri"/>
              </a:rPr>
              <a:t>retailers</a:t>
            </a:r>
            <a:endParaRPr sz="1250">
              <a:latin typeface="Calibri"/>
              <a:cs typeface="Calibri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4389120" y="2606039"/>
            <a:ext cx="3611879" cy="2651760"/>
            <a:chOff x="4389120" y="2606039"/>
            <a:chExt cx="3611879" cy="2651760"/>
          </a:xfrm>
        </p:grpSpPr>
        <p:sp>
          <p:nvSpPr>
            <p:cNvPr id="10" name="object 10"/>
            <p:cNvSpPr/>
            <p:nvPr/>
          </p:nvSpPr>
          <p:spPr>
            <a:xfrm>
              <a:off x="4389120" y="2606039"/>
              <a:ext cx="3611879" cy="2651760"/>
            </a:xfrm>
            <a:custGeom>
              <a:avLst/>
              <a:gdLst/>
              <a:ahLst/>
              <a:cxnLst/>
              <a:rect l="l" t="t" r="r" b="b"/>
              <a:pathLst>
                <a:path w="3611879" h="2651760">
                  <a:moveTo>
                    <a:pt x="3611879" y="0"/>
                  </a:moveTo>
                  <a:lnTo>
                    <a:pt x="0" y="0"/>
                  </a:lnTo>
                  <a:lnTo>
                    <a:pt x="0" y="2651760"/>
                  </a:lnTo>
                  <a:lnTo>
                    <a:pt x="3611879" y="2651760"/>
                  </a:lnTo>
                  <a:lnTo>
                    <a:pt x="3611879" y="0"/>
                  </a:lnTo>
                  <a:close/>
                </a:path>
              </a:pathLst>
            </a:custGeom>
            <a:solidFill>
              <a:srgbClr val="F5F5F5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/>
            <p:cNvSpPr/>
            <p:nvPr/>
          </p:nvSpPr>
          <p:spPr>
            <a:xfrm>
              <a:off x="4709160" y="2926079"/>
              <a:ext cx="548640" cy="548640"/>
            </a:xfrm>
            <a:custGeom>
              <a:avLst/>
              <a:gdLst/>
              <a:ahLst/>
              <a:cxnLst/>
              <a:rect l="l" t="t" r="r" b="b"/>
              <a:pathLst>
                <a:path w="548639" h="548639">
                  <a:moveTo>
                    <a:pt x="548639" y="0"/>
                  </a:moveTo>
                  <a:lnTo>
                    <a:pt x="0" y="0"/>
                  </a:lnTo>
                  <a:lnTo>
                    <a:pt x="0" y="548639"/>
                  </a:lnTo>
                  <a:lnTo>
                    <a:pt x="548639" y="548639"/>
                  </a:lnTo>
                  <a:lnTo>
                    <a:pt x="548639" y="0"/>
                  </a:lnTo>
                  <a:close/>
                </a:path>
              </a:pathLst>
            </a:custGeom>
            <a:solidFill>
              <a:srgbClr val="E8A23C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2" name="object 12"/>
          <p:cNvSpPr txBox="1"/>
          <p:nvPr/>
        </p:nvSpPr>
        <p:spPr>
          <a:xfrm>
            <a:off x="4389120" y="2606039"/>
            <a:ext cx="3611879" cy="265176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ct val="100000"/>
              </a:lnSpc>
            </a:pP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675"/>
              </a:spcBef>
            </a:pPr>
            <a:endParaRPr sz="1600">
              <a:latin typeface="Times New Roman"/>
              <a:cs typeface="Times New Roman"/>
            </a:endParaRPr>
          </a:p>
          <a:p>
            <a:pPr marL="320675">
              <a:lnSpc>
                <a:spcPct val="100000"/>
              </a:lnSpc>
              <a:spcBef>
                <a:spcPts val="5"/>
              </a:spcBef>
            </a:pPr>
            <a:r>
              <a:rPr dirty="0" sz="1600" b="1">
                <a:solidFill>
                  <a:srgbClr val="1B3C1C"/>
                </a:solidFill>
                <a:latin typeface="Cambria"/>
                <a:cs typeface="Cambria"/>
              </a:rPr>
              <a:t>Identified</a:t>
            </a:r>
            <a:r>
              <a:rPr dirty="0" sz="1600" spc="-80" b="1">
                <a:solidFill>
                  <a:srgbClr val="1B3C1C"/>
                </a:solidFill>
                <a:latin typeface="Cambria"/>
                <a:cs typeface="Cambria"/>
              </a:rPr>
              <a:t> </a:t>
            </a:r>
            <a:r>
              <a:rPr dirty="0" sz="1600" spc="-10" b="1">
                <a:solidFill>
                  <a:srgbClr val="1B3C1C"/>
                </a:solidFill>
                <a:latin typeface="Cambria"/>
                <a:cs typeface="Cambria"/>
              </a:rPr>
              <a:t>Market</a:t>
            </a:r>
            <a:endParaRPr sz="1600">
              <a:latin typeface="Cambria"/>
              <a:cs typeface="Cambria"/>
            </a:endParaRPr>
          </a:p>
          <a:p>
            <a:pPr>
              <a:lnSpc>
                <a:spcPct val="100000"/>
              </a:lnSpc>
              <a:spcBef>
                <a:spcPts val="1255"/>
              </a:spcBef>
            </a:pPr>
            <a:endParaRPr sz="1600">
              <a:latin typeface="Cambria"/>
              <a:cs typeface="Cambria"/>
            </a:endParaRPr>
          </a:p>
          <a:p>
            <a:pPr marL="320675" marR="909319">
              <a:lnSpc>
                <a:spcPct val="120000"/>
              </a:lnSpc>
            </a:pPr>
            <a:r>
              <a:rPr dirty="0" sz="1250" spc="-10">
                <a:solidFill>
                  <a:srgbClr val="1F2A1F"/>
                </a:solidFill>
                <a:latin typeface="Calibri"/>
                <a:cs typeface="Calibri"/>
              </a:rPr>
              <a:t>Odisha's</a:t>
            </a:r>
            <a:r>
              <a:rPr dirty="0" sz="1250" spc="-45">
                <a:solidFill>
                  <a:srgbClr val="1F2A1F"/>
                </a:solidFill>
                <a:latin typeface="Calibri"/>
                <a:cs typeface="Calibri"/>
              </a:rPr>
              <a:t> </a:t>
            </a:r>
            <a:r>
              <a:rPr dirty="0" sz="1250" spc="-10">
                <a:solidFill>
                  <a:srgbClr val="1F2A1F"/>
                </a:solidFill>
                <a:latin typeface="Calibri"/>
                <a:cs typeface="Calibri"/>
              </a:rPr>
              <a:t>fresh-</a:t>
            </a:r>
            <a:r>
              <a:rPr dirty="0" sz="1250">
                <a:solidFill>
                  <a:srgbClr val="1F2A1F"/>
                </a:solidFill>
                <a:latin typeface="Calibri"/>
                <a:cs typeface="Calibri"/>
              </a:rPr>
              <a:t>produce</a:t>
            </a:r>
            <a:r>
              <a:rPr dirty="0" sz="1250" spc="-10">
                <a:solidFill>
                  <a:srgbClr val="1F2A1F"/>
                </a:solidFill>
                <a:latin typeface="Calibri"/>
                <a:cs typeface="Calibri"/>
              </a:rPr>
              <a:t> </a:t>
            </a:r>
            <a:r>
              <a:rPr dirty="0" sz="1250">
                <a:solidFill>
                  <a:srgbClr val="1F2A1F"/>
                </a:solidFill>
                <a:latin typeface="Calibri"/>
                <a:cs typeface="Calibri"/>
              </a:rPr>
              <a:t>supply</a:t>
            </a:r>
            <a:r>
              <a:rPr dirty="0" sz="1250" spc="-35">
                <a:solidFill>
                  <a:srgbClr val="1F2A1F"/>
                </a:solidFill>
                <a:latin typeface="Calibri"/>
                <a:cs typeface="Calibri"/>
              </a:rPr>
              <a:t> </a:t>
            </a:r>
            <a:r>
              <a:rPr dirty="0" sz="1250" spc="-10">
                <a:solidFill>
                  <a:srgbClr val="1F2A1F"/>
                </a:solidFill>
                <a:latin typeface="Calibri"/>
                <a:cs typeface="Calibri"/>
              </a:rPr>
              <a:t>chain, expanding</a:t>
            </a:r>
            <a:r>
              <a:rPr dirty="0" sz="1250" spc="-25">
                <a:solidFill>
                  <a:srgbClr val="1F2A1F"/>
                </a:solidFill>
                <a:latin typeface="Calibri"/>
                <a:cs typeface="Calibri"/>
              </a:rPr>
              <a:t> </a:t>
            </a:r>
            <a:r>
              <a:rPr dirty="0" sz="1250">
                <a:solidFill>
                  <a:srgbClr val="1F2A1F"/>
                </a:solidFill>
                <a:latin typeface="Calibri"/>
                <a:cs typeface="Calibri"/>
              </a:rPr>
              <a:t>across</a:t>
            </a:r>
            <a:r>
              <a:rPr dirty="0" sz="1250" spc="-35">
                <a:solidFill>
                  <a:srgbClr val="1F2A1F"/>
                </a:solidFill>
                <a:latin typeface="Calibri"/>
                <a:cs typeface="Calibri"/>
              </a:rPr>
              <a:t> </a:t>
            </a:r>
            <a:r>
              <a:rPr dirty="0" sz="1250">
                <a:solidFill>
                  <a:srgbClr val="1F2A1F"/>
                </a:solidFill>
                <a:latin typeface="Calibri"/>
                <a:cs typeface="Calibri"/>
              </a:rPr>
              <a:t>East</a:t>
            </a:r>
            <a:r>
              <a:rPr dirty="0" sz="1250" spc="-40">
                <a:solidFill>
                  <a:srgbClr val="1F2A1F"/>
                </a:solidFill>
                <a:latin typeface="Calibri"/>
                <a:cs typeface="Calibri"/>
              </a:rPr>
              <a:t> </a:t>
            </a:r>
            <a:r>
              <a:rPr dirty="0" sz="1250" spc="-10">
                <a:solidFill>
                  <a:srgbClr val="1F2A1F"/>
                </a:solidFill>
                <a:latin typeface="Calibri"/>
                <a:cs typeface="Calibri"/>
              </a:rPr>
              <a:t>India</a:t>
            </a:r>
            <a:endParaRPr sz="1250">
              <a:latin typeface="Calibri"/>
              <a:cs typeface="Calibri"/>
            </a:endParaRPr>
          </a:p>
        </p:txBody>
      </p:sp>
      <p:grpSp>
        <p:nvGrpSpPr>
          <p:cNvPr id="13" name="object 13"/>
          <p:cNvGrpSpPr/>
          <p:nvPr/>
        </p:nvGrpSpPr>
        <p:grpSpPr>
          <a:xfrm>
            <a:off x="8229600" y="2606039"/>
            <a:ext cx="3611879" cy="2651760"/>
            <a:chOff x="8229600" y="2606039"/>
            <a:chExt cx="3611879" cy="2651760"/>
          </a:xfrm>
        </p:grpSpPr>
        <p:sp>
          <p:nvSpPr>
            <p:cNvPr id="14" name="object 14"/>
            <p:cNvSpPr/>
            <p:nvPr/>
          </p:nvSpPr>
          <p:spPr>
            <a:xfrm>
              <a:off x="8229600" y="2606039"/>
              <a:ext cx="3611879" cy="2651760"/>
            </a:xfrm>
            <a:custGeom>
              <a:avLst/>
              <a:gdLst/>
              <a:ahLst/>
              <a:cxnLst/>
              <a:rect l="l" t="t" r="r" b="b"/>
              <a:pathLst>
                <a:path w="3611879" h="2651760">
                  <a:moveTo>
                    <a:pt x="3611879" y="0"/>
                  </a:moveTo>
                  <a:lnTo>
                    <a:pt x="0" y="0"/>
                  </a:lnTo>
                  <a:lnTo>
                    <a:pt x="0" y="2651760"/>
                  </a:lnTo>
                  <a:lnTo>
                    <a:pt x="3611879" y="2651760"/>
                  </a:lnTo>
                  <a:lnTo>
                    <a:pt x="3611879" y="0"/>
                  </a:lnTo>
                  <a:close/>
                </a:path>
              </a:pathLst>
            </a:custGeom>
            <a:solidFill>
              <a:srgbClr val="F5F5F5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/>
            <p:cNvSpPr/>
            <p:nvPr/>
          </p:nvSpPr>
          <p:spPr>
            <a:xfrm>
              <a:off x="8549640" y="2926079"/>
              <a:ext cx="548640" cy="548640"/>
            </a:xfrm>
            <a:custGeom>
              <a:avLst/>
              <a:gdLst/>
              <a:ahLst/>
              <a:cxnLst/>
              <a:rect l="l" t="t" r="r" b="b"/>
              <a:pathLst>
                <a:path w="548640" h="548639">
                  <a:moveTo>
                    <a:pt x="548640" y="0"/>
                  </a:moveTo>
                  <a:lnTo>
                    <a:pt x="0" y="0"/>
                  </a:lnTo>
                  <a:lnTo>
                    <a:pt x="0" y="548639"/>
                  </a:lnTo>
                  <a:lnTo>
                    <a:pt x="548640" y="548639"/>
                  </a:lnTo>
                  <a:lnTo>
                    <a:pt x="548640" y="0"/>
                  </a:lnTo>
                  <a:close/>
                </a:path>
              </a:pathLst>
            </a:custGeom>
            <a:solidFill>
              <a:srgbClr val="E8A23C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6" name="object 16"/>
          <p:cNvSpPr txBox="1"/>
          <p:nvPr/>
        </p:nvSpPr>
        <p:spPr>
          <a:xfrm>
            <a:off x="8229600" y="2606039"/>
            <a:ext cx="3611879" cy="265176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ct val="100000"/>
              </a:lnSpc>
            </a:pP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675"/>
              </a:spcBef>
            </a:pPr>
            <a:endParaRPr sz="1600">
              <a:latin typeface="Times New Roman"/>
              <a:cs typeface="Times New Roman"/>
            </a:endParaRPr>
          </a:p>
          <a:p>
            <a:pPr marL="320675">
              <a:lnSpc>
                <a:spcPct val="100000"/>
              </a:lnSpc>
              <a:spcBef>
                <a:spcPts val="5"/>
              </a:spcBef>
            </a:pPr>
            <a:r>
              <a:rPr dirty="0" sz="1600" spc="-20" b="1">
                <a:solidFill>
                  <a:srgbClr val="1B3C1C"/>
                </a:solidFill>
                <a:latin typeface="Cambria"/>
                <a:cs typeface="Cambria"/>
              </a:rPr>
              <a:t>Value</a:t>
            </a:r>
            <a:r>
              <a:rPr dirty="0" sz="1600" spc="-55" b="1">
                <a:solidFill>
                  <a:srgbClr val="1B3C1C"/>
                </a:solidFill>
                <a:latin typeface="Cambria"/>
                <a:cs typeface="Cambria"/>
              </a:rPr>
              <a:t> </a:t>
            </a:r>
            <a:r>
              <a:rPr dirty="0" sz="1600" spc="-10" b="1">
                <a:solidFill>
                  <a:srgbClr val="1B3C1C"/>
                </a:solidFill>
                <a:latin typeface="Cambria"/>
                <a:cs typeface="Cambria"/>
              </a:rPr>
              <a:t>Proposition</a:t>
            </a:r>
            <a:endParaRPr sz="1600">
              <a:latin typeface="Cambria"/>
              <a:cs typeface="Cambria"/>
            </a:endParaRPr>
          </a:p>
          <a:p>
            <a:pPr>
              <a:lnSpc>
                <a:spcPct val="100000"/>
              </a:lnSpc>
              <a:spcBef>
                <a:spcPts val="1255"/>
              </a:spcBef>
            </a:pPr>
            <a:endParaRPr sz="1600">
              <a:latin typeface="Cambria"/>
              <a:cs typeface="Cambria"/>
            </a:endParaRPr>
          </a:p>
          <a:p>
            <a:pPr marL="320675" marR="586105">
              <a:lnSpc>
                <a:spcPct val="120000"/>
              </a:lnSpc>
            </a:pPr>
            <a:r>
              <a:rPr dirty="0" sz="1250">
                <a:solidFill>
                  <a:srgbClr val="1F2A1F"/>
                </a:solidFill>
                <a:latin typeface="Calibri"/>
                <a:cs typeface="Calibri"/>
              </a:rPr>
              <a:t>Higher</a:t>
            </a:r>
            <a:r>
              <a:rPr dirty="0" sz="1250" spc="-40">
                <a:solidFill>
                  <a:srgbClr val="1F2A1F"/>
                </a:solidFill>
                <a:latin typeface="Calibri"/>
                <a:cs typeface="Calibri"/>
              </a:rPr>
              <a:t> </a:t>
            </a:r>
            <a:r>
              <a:rPr dirty="0" sz="1250">
                <a:solidFill>
                  <a:srgbClr val="1F2A1F"/>
                </a:solidFill>
                <a:latin typeface="Calibri"/>
                <a:cs typeface="Calibri"/>
              </a:rPr>
              <a:t>farmer</a:t>
            </a:r>
            <a:r>
              <a:rPr dirty="0" sz="1250" spc="-20">
                <a:solidFill>
                  <a:srgbClr val="1F2A1F"/>
                </a:solidFill>
                <a:latin typeface="Calibri"/>
                <a:cs typeface="Calibri"/>
              </a:rPr>
              <a:t> </a:t>
            </a:r>
            <a:r>
              <a:rPr dirty="0" sz="1250">
                <a:solidFill>
                  <a:srgbClr val="1F2A1F"/>
                </a:solidFill>
                <a:latin typeface="Calibri"/>
                <a:cs typeface="Calibri"/>
              </a:rPr>
              <a:t>income</a:t>
            </a:r>
            <a:r>
              <a:rPr dirty="0" sz="1250" spc="-30">
                <a:solidFill>
                  <a:srgbClr val="1F2A1F"/>
                </a:solidFill>
                <a:latin typeface="Calibri"/>
                <a:cs typeface="Calibri"/>
              </a:rPr>
              <a:t> </a:t>
            </a:r>
            <a:r>
              <a:rPr dirty="0" sz="1250">
                <a:solidFill>
                  <a:srgbClr val="1F2A1F"/>
                </a:solidFill>
                <a:latin typeface="Calibri"/>
                <a:cs typeface="Calibri"/>
              </a:rPr>
              <a:t>+</a:t>
            </a:r>
            <a:r>
              <a:rPr dirty="0" sz="1250" spc="-35">
                <a:solidFill>
                  <a:srgbClr val="1F2A1F"/>
                </a:solidFill>
                <a:latin typeface="Calibri"/>
                <a:cs typeface="Calibri"/>
              </a:rPr>
              <a:t> </a:t>
            </a:r>
            <a:r>
              <a:rPr dirty="0" sz="1250" spc="-20">
                <a:solidFill>
                  <a:srgbClr val="1F2A1F"/>
                </a:solidFill>
                <a:latin typeface="Calibri"/>
                <a:cs typeface="Calibri"/>
              </a:rPr>
              <a:t>fresher,</a:t>
            </a:r>
            <a:r>
              <a:rPr dirty="0" sz="1250" spc="-25">
                <a:solidFill>
                  <a:srgbClr val="1F2A1F"/>
                </a:solidFill>
                <a:latin typeface="Calibri"/>
                <a:cs typeface="Calibri"/>
              </a:rPr>
              <a:t> </a:t>
            </a:r>
            <a:r>
              <a:rPr dirty="0" sz="1250" spc="-10">
                <a:solidFill>
                  <a:srgbClr val="1F2A1F"/>
                </a:solidFill>
                <a:latin typeface="Calibri"/>
                <a:cs typeface="Calibri"/>
              </a:rPr>
              <a:t>traceable </a:t>
            </a:r>
            <a:r>
              <a:rPr dirty="0" sz="1250">
                <a:solidFill>
                  <a:srgbClr val="1F2A1F"/>
                </a:solidFill>
                <a:latin typeface="Calibri"/>
                <a:cs typeface="Calibri"/>
              </a:rPr>
              <a:t>produce</a:t>
            </a:r>
            <a:r>
              <a:rPr dirty="0" sz="1250" spc="-30">
                <a:solidFill>
                  <a:srgbClr val="1F2A1F"/>
                </a:solidFill>
                <a:latin typeface="Calibri"/>
                <a:cs typeface="Calibri"/>
              </a:rPr>
              <a:t> </a:t>
            </a:r>
            <a:r>
              <a:rPr dirty="0" sz="1250">
                <a:solidFill>
                  <a:srgbClr val="1F2A1F"/>
                </a:solidFill>
                <a:latin typeface="Calibri"/>
                <a:cs typeface="Calibri"/>
              </a:rPr>
              <a:t>for</a:t>
            </a:r>
            <a:r>
              <a:rPr dirty="0" sz="1250" spc="-30">
                <a:solidFill>
                  <a:srgbClr val="1F2A1F"/>
                </a:solidFill>
                <a:latin typeface="Calibri"/>
                <a:cs typeface="Calibri"/>
              </a:rPr>
              <a:t> </a:t>
            </a:r>
            <a:r>
              <a:rPr dirty="0" sz="1250" spc="-10">
                <a:solidFill>
                  <a:srgbClr val="1F2A1F"/>
                </a:solidFill>
                <a:latin typeface="Calibri"/>
                <a:cs typeface="Calibri"/>
              </a:rPr>
              <a:t>buyers</a:t>
            </a:r>
            <a:r>
              <a:rPr dirty="0" sz="1250" spc="-35">
                <a:solidFill>
                  <a:srgbClr val="1F2A1F"/>
                </a:solidFill>
                <a:latin typeface="Calibri"/>
                <a:cs typeface="Calibri"/>
              </a:rPr>
              <a:t> </a:t>
            </a:r>
            <a:r>
              <a:rPr dirty="0" sz="1250">
                <a:solidFill>
                  <a:srgbClr val="1F2A1F"/>
                </a:solidFill>
                <a:latin typeface="Calibri"/>
                <a:cs typeface="Calibri"/>
              </a:rPr>
              <a:t>at</a:t>
            </a:r>
            <a:r>
              <a:rPr dirty="0" sz="1250" spc="-35">
                <a:solidFill>
                  <a:srgbClr val="1F2A1F"/>
                </a:solidFill>
                <a:latin typeface="Calibri"/>
                <a:cs typeface="Calibri"/>
              </a:rPr>
              <a:t> </a:t>
            </a:r>
            <a:r>
              <a:rPr dirty="0" sz="1250">
                <a:solidFill>
                  <a:srgbClr val="1F2A1F"/>
                </a:solidFill>
                <a:latin typeface="Calibri"/>
                <a:cs typeface="Calibri"/>
              </a:rPr>
              <a:t>fair</a:t>
            </a:r>
            <a:r>
              <a:rPr dirty="0" sz="1250" spc="-25">
                <a:solidFill>
                  <a:srgbClr val="1F2A1F"/>
                </a:solidFill>
                <a:latin typeface="Calibri"/>
                <a:cs typeface="Calibri"/>
              </a:rPr>
              <a:t> </a:t>
            </a:r>
            <a:r>
              <a:rPr dirty="0" sz="1250" spc="-10">
                <a:solidFill>
                  <a:srgbClr val="1F2A1F"/>
                </a:solidFill>
                <a:latin typeface="Calibri"/>
                <a:cs typeface="Calibri"/>
              </a:rPr>
              <a:t>prices</a:t>
            </a:r>
            <a:endParaRPr sz="1250">
              <a:latin typeface="Calibri"/>
              <a:cs typeface="Calibri"/>
            </a:endParaRPr>
          </a:p>
        </p:txBody>
      </p:sp>
      <p:sp>
        <p:nvSpPr>
          <p:cNvPr id="18" name="object 18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955"/>
              </a:lnSpc>
            </a:pPr>
            <a:r>
              <a:rPr dirty="0" spc="-10"/>
              <a:t>AgriBridge</a:t>
            </a:r>
          </a:p>
        </p:txBody>
      </p:sp>
      <p:sp>
        <p:nvSpPr>
          <p:cNvPr id="19" name="object 19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955"/>
              </a:lnSpc>
            </a:pPr>
            <a:fld id="{81D60167-4931-47E6-BA6A-407CBD079E47}" type="slidenum">
              <a:rPr dirty="0" spc="-25"/>
              <a:t>10</a:t>
            </a:fld>
          </a:p>
        </p:txBody>
      </p:sp>
      <p:sp>
        <p:nvSpPr>
          <p:cNvPr id="17" name="object 17"/>
          <p:cNvSpPr txBox="1"/>
          <p:nvPr/>
        </p:nvSpPr>
        <p:spPr>
          <a:xfrm>
            <a:off x="535940" y="5648655"/>
            <a:ext cx="7163434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10" i="1">
                <a:solidFill>
                  <a:srgbClr val="5C6B5C"/>
                </a:solidFill>
                <a:latin typeface="Calibri"/>
                <a:cs typeface="Calibri"/>
              </a:rPr>
              <a:t>Reference</a:t>
            </a:r>
            <a:r>
              <a:rPr dirty="0" sz="1200" spc="-15" i="1">
                <a:solidFill>
                  <a:srgbClr val="5C6B5C"/>
                </a:solidFill>
                <a:latin typeface="Calibri"/>
                <a:cs typeface="Calibri"/>
              </a:rPr>
              <a:t> </a:t>
            </a:r>
            <a:r>
              <a:rPr dirty="0" sz="1200" i="1">
                <a:solidFill>
                  <a:srgbClr val="5C6B5C"/>
                </a:solidFill>
                <a:latin typeface="Calibri"/>
                <a:cs typeface="Calibri"/>
              </a:rPr>
              <a:t>model:</a:t>
            </a:r>
            <a:r>
              <a:rPr dirty="0" sz="1200" spc="-10" i="1">
                <a:solidFill>
                  <a:srgbClr val="5C6B5C"/>
                </a:solidFill>
                <a:latin typeface="Calibri"/>
                <a:cs typeface="Calibri"/>
              </a:rPr>
              <a:t> </a:t>
            </a:r>
            <a:r>
              <a:rPr dirty="0" sz="1200" i="1">
                <a:solidFill>
                  <a:srgbClr val="5C6B5C"/>
                </a:solidFill>
                <a:latin typeface="Calibri"/>
                <a:cs typeface="Calibri"/>
              </a:rPr>
              <a:t>closest</a:t>
            </a:r>
            <a:r>
              <a:rPr dirty="0" sz="1200" spc="-30" i="1">
                <a:solidFill>
                  <a:srgbClr val="5C6B5C"/>
                </a:solidFill>
                <a:latin typeface="Calibri"/>
                <a:cs typeface="Calibri"/>
              </a:rPr>
              <a:t> </a:t>
            </a:r>
            <a:r>
              <a:rPr dirty="0" sz="1200" i="1">
                <a:solidFill>
                  <a:srgbClr val="5C6B5C"/>
                </a:solidFill>
                <a:latin typeface="Calibri"/>
                <a:cs typeface="Calibri"/>
              </a:rPr>
              <a:t>in</a:t>
            </a:r>
            <a:r>
              <a:rPr dirty="0" sz="1200" spc="-25" i="1">
                <a:solidFill>
                  <a:srgbClr val="5C6B5C"/>
                </a:solidFill>
                <a:latin typeface="Calibri"/>
                <a:cs typeface="Calibri"/>
              </a:rPr>
              <a:t> </a:t>
            </a:r>
            <a:r>
              <a:rPr dirty="0" sz="1200" i="1">
                <a:solidFill>
                  <a:srgbClr val="5C6B5C"/>
                </a:solidFill>
                <a:latin typeface="Calibri"/>
                <a:cs typeface="Calibri"/>
              </a:rPr>
              <a:t>spirit</a:t>
            </a:r>
            <a:r>
              <a:rPr dirty="0" sz="1200" spc="-20" i="1">
                <a:solidFill>
                  <a:srgbClr val="5C6B5C"/>
                </a:solidFill>
                <a:latin typeface="Calibri"/>
                <a:cs typeface="Calibri"/>
              </a:rPr>
              <a:t> </a:t>
            </a:r>
            <a:r>
              <a:rPr dirty="0" sz="1200" i="1">
                <a:solidFill>
                  <a:srgbClr val="5C6B5C"/>
                </a:solidFill>
                <a:latin typeface="Calibri"/>
                <a:cs typeface="Calibri"/>
              </a:rPr>
              <a:t>to</a:t>
            </a:r>
            <a:r>
              <a:rPr dirty="0" sz="1200" spc="-30" i="1">
                <a:solidFill>
                  <a:srgbClr val="5C6B5C"/>
                </a:solidFill>
                <a:latin typeface="Calibri"/>
                <a:cs typeface="Calibri"/>
              </a:rPr>
              <a:t> </a:t>
            </a:r>
            <a:r>
              <a:rPr dirty="0" sz="1200" spc="-10" i="1">
                <a:solidFill>
                  <a:srgbClr val="5C6B5C"/>
                </a:solidFill>
                <a:latin typeface="Calibri"/>
                <a:cs typeface="Calibri"/>
              </a:rPr>
              <a:t>community-</a:t>
            </a:r>
            <a:r>
              <a:rPr dirty="0" sz="1200" i="1">
                <a:solidFill>
                  <a:srgbClr val="5C6B5C"/>
                </a:solidFill>
                <a:latin typeface="Calibri"/>
                <a:cs typeface="Calibri"/>
              </a:rPr>
              <a:t>supported</a:t>
            </a:r>
            <a:r>
              <a:rPr dirty="0" sz="1200" spc="-40" i="1">
                <a:solidFill>
                  <a:srgbClr val="5C6B5C"/>
                </a:solidFill>
                <a:latin typeface="Calibri"/>
                <a:cs typeface="Calibri"/>
              </a:rPr>
              <a:t> </a:t>
            </a:r>
            <a:r>
              <a:rPr dirty="0" sz="1200" spc="-10" i="1">
                <a:solidFill>
                  <a:srgbClr val="5C6B5C"/>
                </a:solidFill>
                <a:latin typeface="Calibri"/>
                <a:cs typeface="Calibri"/>
              </a:rPr>
              <a:t>farm-to-</a:t>
            </a:r>
            <a:r>
              <a:rPr dirty="0" sz="1200" i="1">
                <a:solidFill>
                  <a:srgbClr val="5C6B5C"/>
                </a:solidFill>
                <a:latin typeface="Calibri"/>
                <a:cs typeface="Calibri"/>
              </a:rPr>
              <a:t>table</a:t>
            </a:r>
            <a:r>
              <a:rPr dirty="0" sz="1200" spc="-45" i="1">
                <a:solidFill>
                  <a:srgbClr val="5C6B5C"/>
                </a:solidFill>
                <a:latin typeface="Calibri"/>
                <a:cs typeface="Calibri"/>
              </a:rPr>
              <a:t> </a:t>
            </a:r>
            <a:r>
              <a:rPr dirty="0" sz="1200" i="1">
                <a:solidFill>
                  <a:srgbClr val="5C6B5C"/>
                </a:solidFill>
                <a:latin typeface="Calibri"/>
                <a:cs typeface="Calibri"/>
              </a:rPr>
              <a:t>networks —</a:t>
            </a:r>
            <a:r>
              <a:rPr dirty="0" sz="1200" spc="-10" i="1">
                <a:solidFill>
                  <a:srgbClr val="5C6B5C"/>
                </a:solidFill>
                <a:latin typeface="Calibri"/>
                <a:cs typeface="Calibri"/>
              </a:rPr>
              <a:t> </a:t>
            </a:r>
            <a:r>
              <a:rPr dirty="0" sz="1200" i="1">
                <a:solidFill>
                  <a:srgbClr val="5C6B5C"/>
                </a:solidFill>
                <a:latin typeface="Calibri"/>
                <a:cs typeface="Calibri"/>
              </a:rPr>
              <a:t>but</a:t>
            </a:r>
            <a:r>
              <a:rPr dirty="0" sz="1200" spc="-20" i="1">
                <a:solidFill>
                  <a:srgbClr val="5C6B5C"/>
                </a:solidFill>
                <a:latin typeface="Calibri"/>
                <a:cs typeface="Calibri"/>
              </a:rPr>
              <a:t> </a:t>
            </a:r>
            <a:r>
              <a:rPr dirty="0" sz="1200" i="1">
                <a:solidFill>
                  <a:srgbClr val="5C6B5C"/>
                </a:solidFill>
                <a:latin typeface="Calibri"/>
                <a:cs typeface="Calibri"/>
              </a:rPr>
              <a:t>powered</a:t>
            </a:r>
            <a:r>
              <a:rPr dirty="0" sz="1200" spc="-15" i="1">
                <a:solidFill>
                  <a:srgbClr val="5C6B5C"/>
                </a:solidFill>
                <a:latin typeface="Calibri"/>
                <a:cs typeface="Calibri"/>
              </a:rPr>
              <a:t> </a:t>
            </a:r>
            <a:r>
              <a:rPr dirty="0" sz="1200" i="1">
                <a:solidFill>
                  <a:srgbClr val="5C6B5C"/>
                </a:solidFill>
                <a:latin typeface="Calibri"/>
                <a:cs typeface="Calibri"/>
              </a:rPr>
              <a:t>by</a:t>
            </a:r>
            <a:r>
              <a:rPr dirty="0" sz="1200" spc="-15" i="1">
                <a:solidFill>
                  <a:srgbClr val="5C6B5C"/>
                </a:solidFill>
                <a:latin typeface="Calibri"/>
                <a:cs typeface="Calibri"/>
              </a:rPr>
              <a:t> </a:t>
            </a:r>
            <a:r>
              <a:rPr dirty="0" sz="1200" spc="-10" i="1">
                <a:solidFill>
                  <a:srgbClr val="5C6B5C"/>
                </a:solidFill>
                <a:latin typeface="Calibri"/>
                <a:cs typeface="Calibri"/>
              </a:rPr>
              <a:t>real-</a:t>
            </a:r>
            <a:r>
              <a:rPr dirty="0" sz="1200" i="1">
                <a:solidFill>
                  <a:srgbClr val="5C6B5C"/>
                </a:solidFill>
                <a:latin typeface="Calibri"/>
                <a:cs typeface="Calibri"/>
              </a:rPr>
              <a:t>time</a:t>
            </a:r>
            <a:r>
              <a:rPr dirty="0" sz="1200" spc="-40" i="1">
                <a:solidFill>
                  <a:srgbClr val="5C6B5C"/>
                </a:solidFill>
                <a:latin typeface="Calibri"/>
                <a:cs typeface="Calibri"/>
              </a:rPr>
              <a:t> </a:t>
            </a:r>
            <a:r>
              <a:rPr dirty="0" sz="1200" spc="-10" i="1">
                <a:solidFill>
                  <a:srgbClr val="5C6B5C"/>
                </a:solidFill>
                <a:latin typeface="Calibri"/>
                <a:cs typeface="Calibri"/>
              </a:rPr>
              <a:t>tech.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1B3C1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535940" y="421335"/>
            <a:ext cx="638175" cy="2235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300" b="1">
                <a:solidFill>
                  <a:srgbClr val="E8A23C"/>
                </a:solidFill>
                <a:latin typeface="Calibri"/>
                <a:cs typeface="Calibri"/>
              </a:rPr>
              <a:t>V</a:t>
            </a:r>
            <a:r>
              <a:rPr dirty="0" sz="1300" spc="-95" b="1">
                <a:solidFill>
                  <a:srgbClr val="E8A23C"/>
                </a:solidFill>
                <a:latin typeface="Calibri"/>
                <a:cs typeface="Calibri"/>
              </a:rPr>
              <a:t> </a:t>
            </a:r>
            <a:r>
              <a:rPr dirty="0" sz="1300" spc="-10" b="1">
                <a:solidFill>
                  <a:srgbClr val="E8A23C"/>
                </a:solidFill>
                <a:latin typeface="Calibri"/>
                <a:cs typeface="Calibri"/>
              </a:rPr>
              <a:t>I</a:t>
            </a:r>
            <a:r>
              <a:rPr dirty="0" sz="1300" spc="-90" b="1">
                <a:solidFill>
                  <a:srgbClr val="E8A23C"/>
                </a:solidFill>
                <a:latin typeface="Calibri"/>
                <a:cs typeface="Calibri"/>
              </a:rPr>
              <a:t> </a:t>
            </a:r>
            <a:r>
              <a:rPr dirty="0" sz="1300" b="1">
                <a:solidFill>
                  <a:srgbClr val="E8A23C"/>
                </a:solidFill>
                <a:latin typeface="Calibri"/>
                <a:cs typeface="Calibri"/>
              </a:rPr>
              <a:t>S</a:t>
            </a:r>
            <a:r>
              <a:rPr dirty="0" sz="1300" spc="-95" b="1">
                <a:solidFill>
                  <a:srgbClr val="E8A23C"/>
                </a:solidFill>
                <a:latin typeface="Calibri"/>
                <a:cs typeface="Calibri"/>
              </a:rPr>
              <a:t> </a:t>
            </a:r>
            <a:r>
              <a:rPr dirty="0" sz="1300" spc="-10" b="1">
                <a:solidFill>
                  <a:srgbClr val="E8A23C"/>
                </a:solidFill>
                <a:latin typeface="Calibri"/>
                <a:cs typeface="Calibri"/>
              </a:rPr>
              <a:t>I</a:t>
            </a:r>
            <a:r>
              <a:rPr dirty="0" sz="1300" spc="-90" b="1">
                <a:solidFill>
                  <a:srgbClr val="E8A23C"/>
                </a:solidFill>
                <a:latin typeface="Calibri"/>
                <a:cs typeface="Calibri"/>
              </a:rPr>
              <a:t> </a:t>
            </a:r>
            <a:r>
              <a:rPr dirty="0" sz="1300" b="1">
                <a:solidFill>
                  <a:srgbClr val="E8A23C"/>
                </a:solidFill>
                <a:latin typeface="Calibri"/>
                <a:cs typeface="Calibri"/>
              </a:rPr>
              <a:t>O</a:t>
            </a:r>
            <a:r>
              <a:rPr dirty="0" sz="1300" spc="-90" b="1">
                <a:solidFill>
                  <a:srgbClr val="E8A23C"/>
                </a:solidFill>
                <a:latin typeface="Calibri"/>
                <a:cs typeface="Calibri"/>
              </a:rPr>
              <a:t> </a:t>
            </a:r>
            <a:r>
              <a:rPr dirty="0" sz="1300" spc="-50" b="1">
                <a:solidFill>
                  <a:srgbClr val="E8A23C"/>
                </a:solidFill>
                <a:latin typeface="Calibri"/>
                <a:cs typeface="Calibri"/>
              </a:rPr>
              <a:t>N</a:t>
            </a:r>
            <a:endParaRPr sz="1300">
              <a:latin typeface="Calibri"/>
              <a:cs typeface="Calibri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955"/>
              </a:lnSpc>
            </a:pPr>
            <a:r>
              <a:rPr dirty="0" spc="-10"/>
              <a:t>AgriBridge</a:t>
            </a:r>
          </a:p>
        </p:txBody>
      </p:sp>
      <p:sp>
        <p:nvSpPr>
          <p:cNvPr id="8" name="object 8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955"/>
              </a:lnSpc>
            </a:pPr>
            <a:fld id="{81D60167-4931-47E6-BA6A-407CBD079E47}" type="slidenum">
              <a:rPr dirty="0" spc="-25"/>
              <a:t>10</a:t>
            </a:fld>
          </a:p>
        </p:txBody>
      </p:sp>
      <p:sp>
        <p:nvSpPr>
          <p:cNvPr id="4" name="object 4" descr="$PPTXTitle"/>
          <p:cNvSpPr txBox="1">
            <a:spLocks noGrp="1"/>
          </p:cNvSpPr>
          <p:nvPr>
            <p:ph type="title"/>
          </p:nvPr>
        </p:nvSpPr>
        <p:spPr>
          <a:xfrm>
            <a:off x="535940" y="1534108"/>
            <a:ext cx="5517515" cy="1002665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dirty="0"/>
              <a:t>Building</a:t>
            </a:r>
            <a:r>
              <a:rPr dirty="0" spc="-100"/>
              <a:t> </a:t>
            </a:r>
            <a:r>
              <a:rPr dirty="0"/>
              <a:t>India's</a:t>
            </a:r>
            <a:r>
              <a:rPr dirty="0" spc="-100"/>
              <a:t> </a:t>
            </a:r>
            <a:r>
              <a:rPr dirty="0"/>
              <a:t>Most</a:t>
            </a:r>
            <a:r>
              <a:rPr dirty="0" spc="-105"/>
              <a:t> </a:t>
            </a:r>
            <a:r>
              <a:rPr dirty="0" spc="-10"/>
              <a:t>Trusted </a:t>
            </a:r>
            <a:r>
              <a:rPr dirty="0" spc="-40"/>
              <a:t>Farm-</a:t>
            </a:r>
            <a:r>
              <a:rPr dirty="0" spc="-25"/>
              <a:t>to-Fork</a:t>
            </a:r>
            <a:r>
              <a:rPr dirty="0" spc="-100"/>
              <a:t> </a:t>
            </a:r>
            <a:r>
              <a:rPr dirty="0" spc="-10"/>
              <a:t>Network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548640" y="3108960"/>
            <a:ext cx="11064240" cy="1554480"/>
          </a:xfrm>
          <a:prstGeom prst="rect">
            <a:avLst/>
          </a:prstGeom>
          <a:solidFill>
            <a:srgbClr val="2C5F2C"/>
          </a:solidFill>
        </p:spPr>
        <p:txBody>
          <a:bodyPr wrap="square" lIns="0" tIns="11303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890"/>
              </a:spcBef>
            </a:pPr>
            <a:endParaRPr sz="1200">
              <a:latin typeface="Times New Roman"/>
              <a:cs typeface="Times New Roman"/>
            </a:endParaRPr>
          </a:p>
          <a:p>
            <a:pPr marL="365125">
              <a:lnSpc>
                <a:spcPct val="100000"/>
              </a:lnSpc>
            </a:pPr>
            <a:r>
              <a:rPr dirty="0" sz="1200" spc="-20" b="1">
                <a:solidFill>
                  <a:srgbClr val="E8A23C"/>
                </a:solidFill>
                <a:latin typeface="Calibri"/>
                <a:cs typeface="Calibri"/>
              </a:rPr>
              <a:t>M</a:t>
            </a:r>
            <a:r>
              <a:rPr dirty="0" sz="1200" spc="-75" b="1">
                <a:solidFill>
                  <a:srgbClr val="E8A23C"/>
                </a:solidFill>
                <a:latin typeface="Calibri"/>
                <a:cs typeface="Calibri"/>
              </a:rPr>
              <a:t> </a:t>
            </a:r>
            <a:r>
              <a:rPr dirty="0" sz="1200" spc="-10" b="1">
                <a:solidFill>
                  <a:srgbClr val="E8A23C"/>
                </a:solidFill>
                <a:latin typeface="Calibri"/>
                <a:cs typeface="Calibri"/>
              </a:rPr>
              <a:t>I</a:t>
            </a:r>
            <a:r>
              <a:rPr dirty="0" sz="1200" spc="-60" b="1">
                <a:solidFill>
                  <a:srgbClr val="E8A23C"/>
                </a:solidFill>
                <a:latin typeface="Calibri"/>
                <a:cs typeface="Calibri"/>
              </a:rPr>
              <a:t> </a:t>
            </a:r>
            <a:r>
              <a:rPr dirty="0" sz="1200" b="1">
                <a:solidFill>
                  <a:srgbClr val="E8A23C"/>
                </a:solidFill>
                <a:latin typeface="Calibri"/>
                <a:cs typeface="Calibri"/>
              </a:rPr>
              <a:t>S</a:t>
            </a:r>
            <a:r>
              <a:rPr dirty="0" sz="1200" spc="-75" b="1">
                <a:solidFill>
                  <a:srgbClr val="E8A23C"/>
                </a:solidFill>
                <a:latin typeface="Calibri"/>
                <a:cs typeface="Calibri"/>
              </a:rPr>
              <a:t> </a:t>
            </a:r>
            <a:r>
              <a:rPr dirty="0" sz="1200" b="1">
                <a:solidFill>
                  <a:srgbClr val="E8A23C"/>
                </a:solidFill>
                <a:latin typeface="Calibri"/>
                <a:cs typeface="Calibri"/>
              </a:rPr>
              <a:t>S</a:t>
            </a:r>
            <a:r>
              <a:rPr dirty="0" sz="1200" spc="-70" b="1">
                <a:solidFill>
                  <a:srgbClr val="E8A23C"/>
                </a:solidFill>
                <a:latin typeface="Calibri"/>
                <a:cs typeface="Calibri"/>
              </a:rPr>
              <a:t> </a:t>
            </a:r>
            <a:r>
              <a:rPr dirty="0" sz="1200" spc="-10" b="1">
                <a:solidFill>
                  <a:srgbClr val="E8A23C"/>
                </a:solidFill>
                <a:latin typeface="Calibri"/>
                <a:cs typeface="Calibri"/>
              </a:rPr>
              <a:t>I</a:t>
            </a:r>
            <a:r>
              <a:rPr dirty="0" sz="1200" spc="-60" b="1">
                <a:solidFill>
                  <a:srgbClr val="E8A23C"/>
                </a:solidFill>
                <a:latin typeface="Calibri"/>
                <a:cs typeface="Calibri"/>
              </a:rPr>
              <a:t> </a:t>
            </a:r>
            <a:r>
              <a:rPr dirty="0" sz="1200" spc="-10" b="1">
                <a:solidFill>
                  <a:srgbClr val="E8A23C"/>
                </a:solidFill>
                <a:latin typeface="Calibri"/>
                <a:cs typeface="Calibri"/>
              </a:rPr>
              <a:t>O</a:t>
            </a:r>
            <a:r>
              <a:rPr dirty="0" sz="1200" spc="-65" b="1">
                <a:solidFill>
                  <a:srgbClr val="E8A23C"/>
                </a:solidFill>
                <a:latin typeface="Calibri"/>
                <a:cs typeface="Calibri"/>
              </a:rPr>
              <a:t> </a:t>
            </a:r>
            <a:r>
              <a:rPr dirty="0" sz="1200" spc="-50" b="1">
                <a:solidFill>
                  <a:srgbClr val="E8A23C"/>
                </a:solidFill>
                <a:latin typeface="Calibri"/>
                <a:cs typeface="Calibri"/>
              </a:rPr>
              <a:t>N</a:t>
            </a:r>
            <a:endParaRPr sz="12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2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375"/>
              </a:spcBef>
            </a:pPr>
            <a:endParaRPr sz="1200">
              <a:latin typeface="Calibri"/>
              <a:cs typeface="Calibri"/>
            </a:endParaRPr>
          </a:p>
          <a:p>
            <a:pPr marL="365125">
              <a:lnSpc>
                <a:spcPct val="100000"/>
              </a:lnSpc>
            </a:pPr>
            <a:r>
              <a:rPr dirty="0" sz="1600">
                <a:solidFill>
                  <a:srgbClr val="FFFFFF"/>
                </a:solidFill>
                <a:latin typeface="Calibri"/>
                <a:cs typeface="Calibri"/>
              </a:rPr>
              <a:t>Empower</a:t>
            </a:r>
            <a:r>
              <a:rPr dirty="0" sz="1600" spc="-1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600">
                <a:solidFill>
                  <a:srgbClr val="FFFFFF"/>
                </a:solidFill>
                <a:latin typeface="Calibri"/>
                <a:cs typeface="Calibri"/>
              </a:rPr>
              <a:t>1</a:t>
            </a:r>
            <a:r>
              <a:rPr dirty="0" sz="1600" spc="-4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600">
                <a:solidFill>
                  <a:srgbClr val="FFFFFF"/>
                </a:solidFill>
                <a:latin typeface="Calibri"/>
                <a:cs typeface="Calibri"/>
              </a:rPr>
              <a:t>million</a:t>
            </a:r>
            <a:r>
              <a:rPr dirty="0" sz="1600" spc="-6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600">
                <a:solidFill>
                  <a:srgbClr val="FFFFFF"/>
                </a:solidFill>
                <a:latin typeface="Calibri"/>
                <a:cs typeface="Calibri"/>
              </a:rPr>
              <a:t>Indian</a:t>
            </a:r>
            <a:r>
              <a:rPr dirty="0" sz="1600" spc="-6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600" spc="-10">
                <a:solidFill>
                  <a:srgbClr val="FFFFFF"/>
                </a:solidFill>
                <a:latin typeface="Calibri"/>
                <a:cs typeface="Calibri"/>
              </a:rPr>
              <a:t>farmers</a:t>
            </a:r>
            <a:r>
              <a:rPr dirty="0" sz="1600" spc="-2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600">
                <a:solidFill>
                  <a:srgbClr val="FFFFFF"/>
                </a:solidFill>
                <a:latin typeface="Calibri"/>
                <a:cs typeface="Calibri"/>
              </a:rPr>
              <a:t>with</a:t>
            </a:r>
            <a:r>
              <a:rPr dirty="0" sz="1600" spc="-4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600">
                <a:solidFill>
                  <a:srgbClr val="FFFFFF"/>
                </a:solidFill>
                <a:latin typeface="Calibri"/>
                <a:cs typeface="Calibri"/>
              </a:rPr>
              <a:t>direct</a:t>
            </a:r>
            <a:r>
              <a:rPr dirty="0" sz="1600" spc="-3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600">
                <a:solidFill>
                  <a:srgbClr val="FFFFFF"/>
                </a:solidFill>
                <a:latin typeface="Calibri"/>
                <a:cs typeface="Calibri"/>
              </a:rPr>
              <a:t>digital</a:t>
            </a:r>
            <a:r>
              <a:rPr dirty="0" sz="1600" spc="-7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600" spc="-10">
                <a:solidFill>
                  <a:srgbClr val="FFFFFF"/>
                </a:solidFill>
                <a:latin typeface="Calibri"/>
                <a:cs typeface="Calibri"/>
              </a:rPr>
              <a:t>market</a:t>
            </a:r>
            <a:r>
              <a:rPr dirty="0" sz="1600" spc="-2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600">
                <a:solidFill>
                  <a:srgbClr val="FFFFFF"/>
                </a:solidFill>
                <a:latin typeface="Calibri"/>
                <a:cs typeface="Calibri"/>
              </a:rPr>
              <a:t>access</a:t>
            </a:r>
            <a:r>
              <a:rPr dirty="0" sz="1600" spc="-3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600">
                <a:solidFill>
                  <a:srgbClr val="FFFFFF"/>
                </a:solidFill>
                <a:latin typeface="Calibri"/>
                <a:cs typeface="Calibri"/>
              </a:rPr>
              <a:t>and</a:t>
            </a:r>
            <a:r>
              <a:rPr dirty="0" sz="1600" spc="-5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600">
                <a:solidFill>
                  <a:srgbClr val="FFFFFF"/>
                </a:solidFill>
                <a:latin typeface="Calibri"/>
                <a:cs typeface="Calibri"/>
              </a:rPr>
              <a:t>fair</a:t>
            </a:r>
            <a:r>
              <a:rPr dirty="0" sz="1600" spc="-5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600">
                <a:solidFill>
                  <a:srgbClr val="FFFFFF"/>
                </a:solidFill>
                <a:latin typeface="Calibri"/>
                <a:cs typeface="Calibri"/>
              </a:rPr>
              <a:t>pricing</a:t>
            </a:r>
            <a:r>
              <a:rPr dirty="0" sz="1600" spc="-4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600">
                <a:solidFill>
                  <a:srgbClr val="FFFFFF"/>
                </a:solidFill>
                <a:latin typeface="Calibri"/>
                <a:cs typeface="Calibri"/>
              </a:rPr>
              <a:t>by</a:t>
            </a:r>
            <a:r>
              <a:rPr dirty="0" sz="1600" spc="-4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600">
                <a:solidFill>
                  <a:srgbClr val="FFFFFF"/>
                </a:solidFill>
                <a:latin typeface="Calibri"/>
                <a:cs typeface="Calibri"/>
              </a:rPr>
              <a:t>2031</a:t>
            </a:r>
            <a:r>
              <a:rPr dirty="0" sz="1600" spc="2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600">
                <a:solidFill>
                  <a:srgbClr val="FFFFFF"/>
                </a:solidFill>
                <a:latin typeface="Calibri"/>
                <a:cs typeface="Calibri"/>
              </a:rPr>
              <a:t>—</a:t>
            </a:r>
            <a:r>
              <a:rPr dirty="0" sz="1600" spc="-3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600">
                <a:solidFill>
                  <a:srgbClr val="FFFFFF"/>
                </a:solidFill>
                <a:latin typeface="Calibri"/>
                <a:cs typeface="Calibri"/>
              </a:rPr>
              <a:t>starting</a:t>
            </a:r>
            <a:r>
              <a:rPr dirty="0" sz="1600" spc="-4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600">
                <a:solidFill>
                  <a:srgbClr val="FFFFFF"/>
                </a:solidFill>
                <a:latin typeface="Calibri"/>
                <a:cs typeface="Calibri"/>
              </a:rPr>
              <a:t>from</a:t>
            </a:r>
            <a:r>
              <a:rPr dirty="0" sz="1600" spc="-2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600" spc="-10">
                <a:solidFill>
                  <a:srgbClr val="FFFFFF"/>
                </a:solidFill>
                <a:latin typeface="Calibri"/>
                <a:cs typeface="Calibri"/>
              </a:rPr>
              <a:t>Odisha.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35940" y="5120716"/>
            <a:ext cx="3150870" cy="2546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500" spc="-10" i="1">
                <a:solidFill>
                  <a:srgbClr val="D7E8C2"/>
                </a:solidFill>
                <a:latin typeface="Cambria"/>
                <a:cs typeface="Cambria"/>
              </a:rPr>
              <a:t>Starting</a:t>
            </a:r>
            <a:r>
              <a:rPr dirty="0" sz="1500" spc="-55" i="1">
                <a:solidFill>
                  <a:srgbClr val="D7E8C2"/>
                </a:solidFill>
                <a:latin typeface="Cambria"/>
                <a:cs typeface="Cambria"/>
              </a:rPr>
              <a:t> </a:t>
            </a:r>
            <a:r>
              <a:rPr dirty="0" sz="1500" i="1">
                <a:solidFill>
                  <a:srgbClr val="D7E8C2"/>
                </a:solidFill>
                <a:latin typeface="Cambria"/>
                <a:cs typeface="Cambria"/>
              </a:rPr>
              <a:t>in</a:t>
            </a:r>
            <a:r>
              <a:rPr dirty="0" sz="1500" spc="-35" i="1">
                <a:solidFill>
                  <a:srgbClr val="D7E8C2"/>
                </a:solidFill>
                <a:latin typeface="Cambria"/>
                <a:cs typeface="Cambria"/>
              </a:rPr>
              <a:t> </a:t>
            </a:r>
            <a:r>
              <a:rPr dirty="0" sz="1500" i="1">
                <a:solidFill>
                  <a:srgbClr val="D7E8C2"/>
                </a:solidFill>
                <a:latin typeface="Cambria"/>
                <a:cs typeface="Cambria"/>
              </a:rPr>
              <a:t>Odisha.</a:t>
            </a:r>
            <a:r>
              <a:rPr dirty="0" sz="1500" spc="-25" i="1">
                <a:solidFill>
                  <a:srgbClr val="D7E8C2"/>
                </a:solidFill>
                <a:latin typeface="Cambria"/>
                <a:cs typeface="Cambria"/>
              </a:rPr>
              <a:t> </a:t>
            </a:r>
            <a:r>
              <a:rPr dirty="0" sz="1500" spc="-10" i="1">
                <a:solidFill>
                  <a:srgbClr val="D7E8C2"/>
                </a:solidFill>
                <a:latin typeface="Cambria"/>
                <a:cs typeface="Cambria"/>
              </a:rPr>
              <a:t>Scaling</a:t>
            </a:r>
            <a:r>
              <a:rPr dirty="0" sz="1500" spc="-35" i="1">
                <a:solidFill>
                  <a:srgbClr val="D7E8C2"/>
                </a:solidFill>
                <a:latin typeface="Cambria"/>
                <a:cs typeface="Cambria"/>
              </a:rPr>
              <a:t> </a:t>
            </a:r>
            <a:r>
              <a:rPr dirty="0" sz="1500" i="1">
                <a:solidFill>
                  <a:srgbClr val="D7E8C2"/>
                </a:solidFill>
                <a:latin typeface="Cambria"/>
                <a:cs typeface="Cambria"/>
              </a:rPr>
              <a:t>across</a:t>
            </a:r>
            <a:r>
              <a:rPr dirty="0" sz="1500" spc="-30" i="1">
                <a:solidFill>
                  <a:srgbClr val="D7E8C2"/>
                </a:solidFill>
                <a:latin typeface="Cambria"/>
                <a:cs typeface="Cambria"/>
              </a:rPr>
              <a:t> </a:t>
            </a:r>
            <a:r>
              <a:rPr dirty="0" sz="1500" spc="-10" i="1">
                <a:solidFill>
                  <a:srgbClr val="D7E8C2"/>
                </a:solidFill>
                <a:latin typeface="Cambria"/>
                <a:cs typeface="Cambria"/>
              </a:rPr>
              <a:t>India.</a:t>
            </a:r>
            <a:endParaRPr sz="1500">
              <a:latin typeface="Cambria"/>
              <a:cs typeface="Cambri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35940" y="421335"/>
            <a:ext cx="1170940" cy="2235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300" spc="-10" b="1">
                <a:solidFill>
                  <a:srgbClr val="96BB61"/>
                </a:solidFill>
                <a:latin typeface="Calibri"/>
                <a:cs typeface="Calibri"/>
              </a:rPr>
              <a:t>I</a:t>
            </a:r>
            <a:r>
              <a:rPr dirty="0" sz="1300" spc="-90" b="1">
                <a:solidFill>
                  <a:srgbClr val="96BB61"/>
                </a:solidFill>
                <a:latin typeface="Calibri"/>
                <a:cs typeface="Calibri"/>
              </a:rPr>
              <a:t> </a:t>
            </a:r>
            <a:r>
              <a:rPr dirty="0" sz="1300" spc="-10" b="1">
                <a:solidFill>
                  <a:srgbClr val="96BB61"/>
                </a:solidFill>
                <a:latin typeface="Calibri"/>
                <a:cs typeface="Calibri"/>
              </a:rPr>
              <a:t>N</a:t>
            </a:r>
            <a:r>
              <a:rPr dirty="0" sz="1300" spc="-95" b="1">
                <a:solidFill>
                  <a:srgbClr val="96BB61"/>
                </a:solidFill>
                <a:latin typeface="Calibri"/>
                <a:cs typeface="Calibri"/>
              </a:rPr>
              <a:t> </a:t>
            </a:r>
            <a:r>
              <a:rPr dirty="0" sz="1300" spc="-10" b="1">
                <a:solidFill>
                  <a:srgbClr val="96BB61"/>
                </a:solidFill>
                <a:latin typeface="Calibri"/>
                <a:cs typeface="Calibri"/>
              </a:rPr>
              <a:t>N</a:t>
            </a:r>
            <a:r>
              <a:rPr dirty="0" sz="1300" spc="-95" b="1">
                <a:solidFill>
                  <a:srgbClr val="96BB61"/>
                </a:solidFill>
                <a:latin typeface="Calibri"/>
                <a:cs typeface="Calibri"/>
              </a:rPr>
              <a:t> </a:t>
            </a:r>
            <a:r>
              <a:rPr dirty="0" sz="1300" b="1">
                <a:solidFill>
                  <a:srgbClr val="96BB61"/>
                </a:solidFill>
                <a:latin typeface="Calibri"/>
                <a:cs typeface="Calibri"/>
              </a:rPr>
              <a:t>O</a:t>
            </a:r>
            <a:r>
              <a:rPr dirty="0" sz="1300" spc="-95" b="1">
                <a:solidFill>
                  <a:srgbClr val="96BB61"/>
                </a:solidFill>
                <a:latin typeface="Calibri"/>
                <a:cs typeface="Calibri"/>
              </a:rPr>
              <a:t> </a:t>
            </a:r>
            <a:r>
              <a:rPr dirty="0" sz="1300" b="1">
                <a:solidFill>
                  <a:srgbClr val="96BB61"/>
                </a:solidFill>
                <a:latin typeface="Calibri"/>
                <a:cs typeface="Calibri"/>
              </a:rPr>
              <a:t>V</a:t>
            </a:r>
            <a:r>
              <a:rPr dirty="0" sz="1300" spc="-90" b="1">
                <a:solidFill>
                  <a:srgbClr val="96BB61"/>
                </a:solidFill>
                <a:latin typeface="Calibri"/>
                <a:cs typeface="Calibri"/>
              </a:rPr>
              <a:t> </a:t>
            </a:r>
            <a:r>
              <a:rPr dirty="0" sz="1300" spc="-10" b="1">
                <a:solidFill>
                  <a:srgbClr val="96BB61"/>
                </a:solidFill>
                <a:latin typeface="Calibri"/>
                <a:cs typeface="Calibri"/>
              </a:rPr>
              <a:t>A</a:t>
            </a:r>
            <a:r>
              <a:rPr dirty="0" sz="1300" spc="-100" b="1">
                <a:solidFill>
                  <a:srgbClr val="96BB61"/>
                </a:solidFill>
                <a:latin typeface="Calibri"/>
                <a:cs typeface="Calibri"/>
              </a:rPr>
              <a:t> </a:t>
            </a:r>
            <a:r>
              <a:rPr dirty="0" sz="1300" b="1">
                <a:solidFill>
                  <a:srgbClr val="96BB61"/>
                </a:solidFill>
                <a:latin typeface="Calibri"/>
                <a:cs typeface="Calibri"/>
              </a:rPr>
              <a:t>T</a:t>
            </a:r>
            <a:r>
              <a:rPr dirty="0" sz="1300" spc="-100" b="1">
                <a:solidFill>
                  <a:srgbClr val="96BB61"/>
                </a:solidFill>
                <a:latin typeface="Calibri"/>
                <a:cs typeface="Calibri"/>
              </a:rPr>
              <a:t> </a:t>
            </a:r>
            <a:r>
              <a:rPr dirty="0" sz="1300" spc="-10" b="1">
                <a:solidFill>
                  <a:srgbClr val="96BB61"/>
                </a:solidFill>
                <a:latin typeface="Calibri"/>
                <a:cs typeface="Calibri"/>
              </a:rPr>
              <a:t>I</a:t>
            </a:r>
            <a:r>
              <a:rPr dirty="0" sz="1300" spc="-90" b="1">
                <a:solidFill>
                  <a:srgbClr val="96BB61"/>
                </a:solidFill>
                <a:latin typeface="Calibri"/>
                <a:cs typeface="Calibri"/>
              </a:rPr>
              <a:t> </a:t>
            </a:r>
            <a:r>
              <a:rPr dirty="0" sz="1300" b="1">
                <a:solidFill>
                  <a:srgbClr val="96BB61"/>
                </a:solidFill>
                <a:latin typeface="Calibri"/>
                <a:cs typeface="Calibri"/>
              </a:rPr>
              <a:t>O</a:t>
            </a:r>
            <a:r>
              <a:rPr dirty="0" sz="1300" spc="-90" b="1">
                <a:solidFill>
                  <a:srgbClr val="96BB61"/>
                </a:solidFill>
                <a:latin typeface="Calibri"/>
                <a:cs typeface="Calibri"/>
              </a:rPr>
              <a:t> </a:t>
            </a:r>
            <a:r>
              <a:rPr dirty="0" sz="1300" spc="-50" b="1">
                <a:solidFill>
                  <a:srgbClr val="96BB61"/>
                </a:solidFill>
                <a:latin typeface="Calibri"/>
                <a:cs typeface="Calibri"/>
              </a:rPr>
              <a:t>N</a:t>
            </a:r>
            <a:endParaRPr sz="1300">
              <a:latin typeface="Calibri"/>
              <a:cs typeface="Calibri"/>
            </a:endParaRPr>
          </a:p>
        </p:txBody>
      </p:sp>
      <p:sp>
        <p:nvSpPr>
          <p:cNvPr id="3" name="object 3" descr="$PPTXTitle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>
                <a:solidFill>
                  <a:srgbClr val="1F2A1F"/>
                </a:solidFill>
              </a:rPr>
              <a:t>What</a:t>
            </a:r>
            <a:r>
              <a:rPr dirty="0" spc="-65">
                <a:solidFill>
                  <a:srgbClr val="1F2A1F"/>
                </a:solidFill>
              </a:rPr>
              <a:t> </a:t>
            </a:r>
            <a:r>
              <a:rPr dirty="0">
                <a:solidFill>
                  <a:srgbClr val="1F2A1F"/>
                </a:solidFill>
              </a:rPr>
              <a:t>Makes</a:t>
            </a:r>
            <a:r>
              <a:rPr dirty="0" spc="-55">
                <a:solidFill>
                  <a:srgbClr val="1F2A1F"/>
                </a:solidFill>
              </a:rPr>
              <a:t> </a:t>
            </a:r>
            <a:r>
              <a:rPr dirty="0">
                <a:solidFill>
                  <a:srgbClr val="1F2A1F"/>
                </a:solidFill>
              </a:rPr>
              <a:t>AgriBridge</a:t>
            </a:r>
            <a:r>
              <a:rPr dirty="0" spc="-55">
                <a:solidFill>
                  <a:srgbClr val="1F2A1F"/>
                </a:solidFill>
              </a:rPr>
              <a:t> </a:t>
            </a:r>
            <a:r>
              <a:rPr dirty="0" spc="-10">
                <a:solidFill>
                  <a:srgbClr val="1F2A1F"/>
                </a:solidFill>
              </a:rPr>
              <a:t>Different</a:t>
            </a:r>
          </a:p>
        </p:txBody>
      </p:sp>
      <p:grpSp>
        <p:nvGrpSpPr>
          <p:cNvPr id="4" name="object 4"/>
          <p:cNvGrpSpPr/>
          <p:nvPr/>
        </p:nvGrpSpPr>
        <p:grpSpPr>
          <a:xfrm>
            <a:off x="548640" y="1691639"/>
            <a:ext cx="5394960" cy="2057400"/>
            <a:chOff x="548640" y="1691639"/>
            <a:chExt cx="5394960" cy="2057400"/>
          </a:xfrm>
        </p:grpSpPr>
        <p:sp>
          <p:nvSpPr>
            <p:cNvPr id="5" name="object 5"/>
            <p:cNvSpPr/>
            <p:nvPr/>
          </p:nvSpPr>
          <p:spPr>
            <a:xfrm>
              <a:off x="548640" y="1691639"/>
              <a:ext cx="5394960" cy="2057400"/>
            </a:xfrm>
            <a:custGeom>
              <a:avLst/>
              <a:gdLst/>
              <a:ahLst/>
              <a:cxnLst/>
              <a:rect l="l" t="t" r="r" b="b"/>
              <a:pathLst>
                <a:path w="5394960" h="2057400">
                  <a:moveTo>
                    <a:pt x="5394960" y="0"/>
                  </a:moveTo>
                  <a:lnTo>
                    <a:pt x="0" y="0"/>
                  </a:lnTo>
                  <a:lnTo>
                    <a:pt x="0" y="2057400"/>
                  </a:lnTo>
                  <a:lnTo>
                    <a:pt x="5394960" y="2057400"/>
                  </a:lnTo>
                  <a:lnTo>
                    <a:pt x="5394960" y="0"/>
                  </a:lnTo>
                  <a:close/>
                </a:path>
              </a:pathLst>
            </a:custGeom>
            <a:solidFill>
              <a:srgbClr val="F5F5F5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868680" y="1965959"/>
              <a:ext cx="594360" cy="594360"/>
            </a:xfrm>
            <a:custGeom>
              <a:avLst/>
              <a:gdLst/>
              <a:ahLst/>
              <a:cxnLst/>
              <a:rect l="l" t="t" r="r" b="b"/>
              <a:pathLst>
                <a:path w="594360" h="594360">
                  <a:moveTo>
                    <a:pt x="297179" y="0"/>
                  </a:moveTo>
                  <a:lnTo>
                    <a:pt x="248977" y="3890"/>
                  </a:lnTo>
                  <a:lnTo>
                    <a:pt x="203250" y="15154"/>
                  </a:lnTo>
                  <a:lnTo>
                    <a:pt x="160611" y="33179"/>
                  </a:lnTo>
                  <a:lnTo>
                    <a:pt x="121671" y="57351"/>
                  </a:lnTo>
                  <a:lnTo>
                    <a:pt x="87044" y="87058"/>
                  </a:lnTo>
                  <a:lnTo>
                    <a:pt x="57340" y="121688"/>
                  </a:lnTo>
                  <a:lnTo>
                    <a:pt x="33171" y="160628"/>
                  </a:lnTo>
                  <a:lnTo>
                    <a:pt x="15150" y="203265"/>
                  </a:lnTo>
                  <a:lnTo>
                    <a:pt x="3889" y="248986"/>
                  </a:lnTo>
                  <a:lnTo>
                    <a:pt x="0" y="297179"/>
                  </a:lnTo>
                  <a:lnTo>
                    <a:pt x="3889" y="345373"/>
                  </a:lnTo>
                  <a:lnTo>
                    <a:pt x="15150" y="391094"/>
                  </a:lnTo>
                  <a:lnTo>
                    <a:pt x="33171" y="433731"/>
                  </a:lnTo>
                  <a:lnTo>
                    <a:pt x="57340" y="472671"/>
                  </a:lnTo>
                  <a:lnTo>
                    <a:pt x="87044" y="507301"/>
                  </a:lnTo>
                  <a:lnTo>
                    <a:pt x="121671" y="537008"/>
                  </a:lnTo>
                  <a:lnTo>
                    <a:pt x="160611" y="561180"/>
                  </a:lnTo>
                  <a:lnTo>
                    <a:pt x="203250" y="579205"/>
                  </a:lnTo>
                  <a:lnTo>
                    <a:pt x="248977" y="590469"/>
                  </a:lnTo>
                  <a:lnTo>
                    <a:pt x="297179" y="594360"/>
                  </a:lnTo>
                  <a:lnTo>
                    <a:pt x="345373" y="590469"/>
                  </a:lnTo>
                  <a:lnTo>
                    <a:pt x="391094" y="579205"/>
                  </a:lnTo>
                  <a:lnTo>
                    <a:pt x="433731" y="561180"/>
                  </a:lnTo>
                  <a:lnTo>
                    <a:pt x="472671" y="537008"/>
                  </a:lnTo>
                  <a:lnTo>
                    <a:pt x="507301" y="507301"/>
                  </a:lnTo>
                  <a:lnTo>
                    <a:pt x="537008" y="472671"/>
                  </a:lnTo>
                  <a:lnTo>
                    <a:pt x="561180" y="433731"/>
                  </a:lnTo>
                  <a:lnTo>
                    <a:pt x="579205" y="391094"/>
                  </a:lnTo>
                  <a:lnTo>
                    <a:pt x="590469" y="345373"/>
                  </a:lnTo>
                  <a:lnTo>
                    <a:pt x="594360" y="297179"/>
                  </a:lnTo>
                  <a:lnTo>
                    <a:pt x="590469" y="248986"/>
                  </a:lnTo>
                  <a:lnTo>
                    <a:pt x="579205" y="203265"/>
                  </a:lnTo>
                  <a:lnTo>
                    <a:pt x="561180" y="160628"/>
                  </a:lnTo>
                  <a:lnTo>
                    <a:pt x="537008" y="121688"/>
                  </a:lnTo>
                  <a:lnTo>
                    <a:pt x="507301" y="87058"/>
                  </a:lnTo>
                  <a:lnTo>
                    <a:pt x="472671" y="57351"/>
                  </a:lnTo>
                  <a:lnTo>
                    <a:pt x="433731" y="33179"/>
                  </a:lnTo>
                  <a:lnTo>
                    <a:pt x="391094" y="15154"/>
                  </a:lnTo>
                  <a:lnTo>
                    <a:pt x="345373" y="3890"/>
                  </a:lnTo>
                  <a:lnTo>
                    <a:pt x="297179" y="0"/>
                  </a:lnTo>
                  <a:close/>
                </a:path>
              </a:pathLst>
            </a:custGeom>
            <a:solidFill>
              <a:srgbClr val="2C5F2C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/>
          <p:cNvSpPr txBox="1"/>
          <p:nvPr/>
        </p:nvSpPr>
        <p:spPr>
          <a:xfrm>
            <a:off x="1090269" y="2083435"/>
            <a:ext cx="163830" cy="33083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5"/>
              </a:spcBef>
            </a:pPr>
            <a:r>
              <a:rPr dirty="0" sz="2000" spc="-50" b="1">
                <a:solidFill>
                  <a:srgbClr val="FFFFFF"/>
                </a:solidFill>
                <a:latin typeface="Cambria"/>
                <a:cs typeface="Cambria"/>
              </a:rPr>
              <a:t>1</a:t>
            </a:r>
            <a:endParaRPr sz="2000">
              <a:latin typeface="Cambria"/>
              <a:cs typeface="Cambria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646173" y="2038553"/>
            <a:ext cx="1684655" cy="2546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1500" b="1">
                <a:solidFill>
                  <a:srgbClr val="1F2A1F"/>
                </a:solidFill>
                <a:latin typeface="Cambria"/>
                <a:cs typeface="Cambria"/>
              </a:rPr>
              <a:t>AI</a:t>
            </a:r>
            <a:r>
              <a:rPr dirty="0" sz="1500" spc="-35" b="1">
                <a:solidFill>
                  <a:srgbClr val="1F2A1F"/>
                </a:solidFill>
                <a:latin typeface="Cambria"/>
                <a:cs typeface="Cambria"/>
              </a:rPr>
              <a:t> </a:t>
            </a:r>
            <a:r>
              <a:rPr dirty="0" sz="1500" b="1">
                <a:solidFill>
                  <a:srgbClr val="1F2A1F"/>
                </a:solidFill>
                <a:latin typeface="Cambria"/>
                <a:cs typeface="Cambria"/>
              </a:rPr>
              <a:t>Dynamic</a:t>
            </a:r>
            <a:r>
              <a:rPr dirty="0" sz="1500" spc="-35" b="1">
                <a:solidFill>
                  <a:srgbClr val="1F2A1F"/>
                </a:solidFill>
                <a:latin typeface="Cambria"/>
                <a:cs typeface="Cambria"/>
              </a:rPr>
              <a:t> </a:t>
            </a:r>
            <a:r>
              <a:rPr dirty="0" sz="1500" spc="-10" b="1">
                <a:solidFill>
                  <a:srgbClr val="1F2A1F"/>
                </a:solidFill>
                <a:latin typeface="Cambria"/>
                <a:cs typeface="Cambria"/>
              </a:rPr>
              <a:t>Pricing</a:t>
            </a:r>
            <a:endParaRPr sz="1500">
              <a:latin typeface="Cambria"/>
              <a:cs typeface="Cambria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868680" y="3072511"/>
            <a:ext cx="4014470" cy="2159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95"/>
              </a:spcBef>
            </a:pPr>
            <a:r>
              <a:rPr dirty="0" sz="1250">
                <a:solidFill>
                  <a:srgbClr val="1F2A1F"/>
                </a:solidFill>
                <a:latin typeface="Calibri"/>
                <a:cs typeface="Calibri"/>
              </a:rPr>
              <a:t>Suggests</a:t>
            </a:r>
            <a:r>
              <a:rPr dirty="0" sz="1250" spc="-45">
                <a:solidFill>
                  <a:srgbClr val="1F2A1F"/>
                </a:solidFill>
                <a:latin typeface="Calibri"/>
                <a:cs typeface="Calibri"/>
              </a:rPr>
              <a:t> </a:t>
            </a:r>
            <a:r>
              <a:rPr dirty="0" sz="1250" spc="-25">
                <a:solidFill>
                  <a:srgbClr val="1F2A1F"/>
                </a:solidFill>
                <a:latin typeface="Calibri"/>
                <a:cs typeface="Calibri"/>
              </a:rPr>
              <a:t>fair,</a:t>
            </a:r>
            <a:r>
              <a:rPr dirty="0" sz="1250" spc="-30">
                <a:solidFill>
                  <a:srgbClr val="1F2A1F"/>
                </a:solidFill>
                <a:latin typeface="Calibri"/>
                <a:cs typeface="Calibri"/>
              </a:rPr>
              <a:t> </a:t>
            </a:r>
            <a:r>
              <a:rPr dirty="0" sz="1250" spc="-10">
                <a:solidFill>
                  <a:srgbClr val="1F2A1F"/>
                </a:solidFill>
                <a:latin typeface="Calibri"/>
                <a:cs typeface="Calibri"/>
              </a:rPr>
              <a:t>real-</a:t>
            </a:r>
            <a:r>
              <a:rPr dirty="0" sz="1250">
                <a:solidFill>
                  <a:srgbClr val="1F2A1F"/>
                </a:solidFill>
                <a:latin typeface="Calibri"/>
                <a:cs typeface="Calibri"/>
              </a:rPr>
              <a:t>time</a:t>
            </a:r>
            <a:r>
              <a:rPr dirty="0" sz="1250" spc="-35">
                <a:solidFill>
                  <a:srgbClr val="1F2A1F"/>
                </a:solidFill>
                <a:latin typeface="Calibri"/>
                <a:cs typeface="Calibri"/>
              </a:rPr>
              <a:t> </a:t>
            </a:r>
            <a:r>
              <a:rPr dirty="0" sz="1250">
                <a:solidFill>
                  <a:srgbClr val="1F2A1F"/>
                </a:solidFill>
                <a:latin typeface="Calibri"/>
                <a:cs typeface="Calibri"/>
              </a:rPr>
              <a:t>prices</a:t>
            </a:r>
            <a:r>
              <a:rPr dirty="0" sz="1250" spc="-20">
                <a:solidFill>
                  <a:srgbClr val="1F2A1F"/>
                </a:solidFill>
                <a:latin typeface="Calibri"/>
                <a:cs typeface="Calibri"/>
              </a:rPr>
              <a:t> </a:t>
            </a:r>
            <a:r>
              <a:rPr dirty="0" sz="1250">
                <a:solidFill>
                  <a:srgbClr val="1F2A1F"/>
                </a:solidFill>
                <a:latin typeface="Calibri"/>
                <a:cs typeface="Calibri"/>
              </a:rPr>
              <a:t>using</a:t>
            </a:r>
            <a:r>
              <a:rPr dirty="0" sz="1250" spc="-50">
                <a:solidFill>
                  <a:srgbClr val="1F2A1F"/>
                </a:solidFill>
                <a:latin typeface="Calibri"/>
                <a:cs typeface="Calibri"/>
              </a:rPr>
              <a:t> </a:t>
            </a:r>
            <a:r>
              <a:rPr dirty="0" sz="1250">
                <a:solidFill>
                  <a:srgbClr val="1F2A1F"/>
                </a:solidFill>
                <a:latin typeface="Calibri"/>
                <a:cs typeface="Calibri"/>
              </a:rPr>
              <a:t>live</a:t>
            </a:r>
            <a:r>
              <a:rPr dirty="0" sz="1250" spc="-30">
                <a:solidFill>
                  <a:srgbClr val="1F2A1F"/>
                </a:solidFill>
                <a:latin typeface="Calibri"/>
                <a:cs typeface="Calibri"/>
              </a:rPr>
              <a:t> </a:t>
            </a:r>
            <a:r>
              <a:rPr dirty="0" sz="1250">
                <a:solidFill>
                  <a:srgbClr val="1F2A1F"/>
                </a:solidFill>
                <a:latin typeface="Calibri"/>
                <a:cs typeface="Calibri"/>
              </a:rPr>
              <a:t>mandi</a:t>
            </a:r>
            <a:r>
              <a:rPr dirty="0" sz="1250" spc="-25">
                <a:solidFill>
                  <a:srgbClr val="1F2A1F"/>
                </a:solidFill>
                <a:latin typeface="Calibri"/>
                <a:cs typeface="Calibri"/>
              </a:rPr>
              <a:t> </a:t>
            </a:r>
            <a:r>
              <a:rPr dirty="0" sz="1250">
                <a:solidFill>
                  <a:srgbClr val="1F2A1F"/>
                </a:solidFill>
                <a:latin typeface="Calibri"/>
                <a:cs typeface="Calibri"/>
              </a:rPr>
              <a:t>&amp;</a:t>
            </a:r>
            <a:r>
              <a:rPr dirty="0" sz="1250" spc="-35">
                <a:solidFill>
                  <a:srgbClr val="1F2A1F"/>
                </a:solidFill>
                <a:latin typeface="Calibri"/>
                <a:cs typeface="Calibri"/>
              </a:rPr>
              <a:t> </a:t>
            </a:r>
            <a:r>
              <a:rPr dirty="0" sz="1250">
                <a:solidFill>
                  <a:srgbClr val="1F2A1F"/>
                </a:solidFill>
                <a:latin typeface="Calibri"/>
                <a:cs typeface="Calibri"/>
              </a:rPr>
              <a:t>demand</a:t>
            </a:r>
            <a:r>
              <a:rPr dirty="0" sz="1250" spc="-25">
                <a:solidFill>
                  <a:srgbClr val="1F2A1F"/>
                </a:solidFill>
                <a:latin typeface="Calibri"/>
                <a:cs typeface="Calibri"/>
              </a:rPr>
              <a:t> </a:t>
            </a:r>
            <a:r>
              <a:rPr dirty="0" sz="1250" spc="-20">
                <a:solidFill>
                  <a:srgbClr val="1F2A1F"/>
                </a:solidFill>
                <a:latin typeface="Calibri"/>
                <a:cs typeface="Calibri"/>
              </a:rPr>
              <a:t>data</a:t>
            </a:r>
            <a:endParaRPr sz="1250">
              <a:latin typeface="Calibri"/>
              <a:cs typeface="Calibri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6217920" y="1691639"/>
            <a:ext cx="5394960" cy="2057400"/>
            <a:chOff x="6217920" y="1691639"/>
            <a:chExt cx="5394960" cy="2057400"/>
          </a:xfrm>
        </p:grpSpPr>
        <p:sp>
          <p:nvSpPr>
            <p:cNvPr id="11" name="object 11"/>
            <p:cNvSpPr/>
            <p:nvPr/>
          </p:nvSpPr>
          <p:spPr>
            <a:xfrm>
              <a:off x="6217920" y="1691639"/>
              <a:ext cx="5394960" cy="2057400"/>
            </a:xfrm>
            <a:custGeom>
              <a:avLst/>
              <a:gdLst/>
              <a:ahLst/>
              <a:cxnLst/>
              <a:rect l="l" t="t" r="r" b="b"/>
              <a:pathLst>
                <a:path w="5394959" h="2057400">
                  <a:moveTo>
                    <a:pt x="5394960" y="0"/>
                  </a:moveTo>
                  <a:lnTo>
                    <a:pt x="0" y="0"/>
                  </a:lnTo>
                  <a:lnTo>
                    <a:pt x="0" y="2057400"/>
                  </a:lnTo>
                  <a:lnTo>
                    <a:pt x="5394960" y="2057400"/>
                  </a:lnTo>
                  <a:lnTo>
                    <a:pt x="5394960" y="0"/>
                  </a:lnTo>
                  <a:close/>
                </a:path>
              </a:pathLst>
            </a:custGeom>
            <a:solidFill>
              <a:srgbClr val="F5F5F5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/>
            <p:cNvSpPr/>
            <p:nvPr/>
          </p:nvSpPr>
          <p:spPr>
            <a:xfrm>
              <a:off x="6537960" y="1965959"/>
              <a:ext cx="594360" cy="594360"/>
            </a:xfrm>
            <a:custGeom>
              <a:avLst/>
              <a:gdLst/>
              <a:ahLst/>
              <a:cxnLst/>
              <a:rect l="l" t="t" r="r" b="b"/>
              <a:pathLst>
                <a:path w="594359" h="594360">
                  <a:moveTo>
                    <a:pt x="297180" y="0"/>
                  </a:moveTo>
                  <a:lnTo>
                    <a:pt x="248986" y="3890"/>
                  </a:lnTo>
                  <a:lnTo>
                    <a:pt x="203265" y="15154"/>
                  </a:lnTo>
                  <a:lnTo>
                    <a:pt x="160628" y="33179"/>
                  </a:lnTo>
                  <a:lnTo>
                    <a:pt x="121688" y="57351"/>
                  </a:lnTo>
                  <a:lnTo>
                    <a:pt x="87058" y="87058"/>
                  </a:lnTo>
                  <a:lnTo>
                    <a:pt x="57351" y="121688"/>
                  </a:lnTo>
                  <a:lnTo>
                    <a:pt x="33179" y="160628"/>
                  </a:lnTo>
                  <a:lnTo>
                    <a:pt x="15154" y="203265"/>
                  </a:lnTo>
                  <a:lnTo>
                    <a:pt x="3890" y="248986"/>
                  </a:lnTo>
                  <a:lnTo>
                    <a:pt x="0" y="297179"/>
                  </a:lnTo>
                  <a:lnTo>
                    <a:pt x="3890" y="345373"/>
                  </a:lnTo>
                  <a:lnTo>
                    <a:pt x="15154" y="391094"/>
                  </a:lnTo>
                  <a:lnTo>
                    <a:pt x="33179" y="433731"/>
                  </a:lnTo>
                  <a:lnTo>
                    <a:pt x="57351" y="472671"/>
                  </a:lnTo>
                  <a:lnTo>
                    <a:pt x="87058" y="507301"/>
                  </a:lnTo>
                  <a:lnTo>
                    <a:pt x="121688" y="537008"/>
                  </a:lnTo>
                  <a:lnTo>
                    <a:pt x="160628" y="561180"/>
                  </a:lnTo>
                  <a:lnTo>
                    <a:pt x="203265" y="579205"/>
                  </a:lnTo>
                  <a:lnTo>
                    <a:pt x="248986" y="590469"/>
                  </a:lnTo>
                  <a:lnTo>
                    <a:pt x="297180" y="594360"/>
                  </a:lnTo>
                  <a:lnTo>
                    <a:pt x="345373" y="590469"/>
                  </a:lnTo>
                  <a:lnTo>
                    <a:pt x="391094" y="579205"/>
                  </a:lnTo>
                  <a:lnTo>
                    <a:pt x="433731" y="561180"/>
                  </a:lnTo>
                  <a:lnTo>
                    <a:pt x="472671" y="537008"/>
                  </a:lnTo>
                  <a:lnTo>
                    <a:pt x="507301" y="507301"/>
                  </a:lnTo>
                  <a:lnTo>
                    <a:pt x="537008" y="472671"/>
                  </a:lnTo>
                  <a:lnTo>
                    <a:pt x="561180" y="433731"/>
                  </a:lnTo>
                  <a:lnTo>
                    <a:pt x="579205" y="391094"/>
                  </a:lnTo>
                  <a:lnTo>
                    <a:pt x="590469" y="345373"/>
                  </a:lnTo>
                  <a:lnTo>
                    <a:pt x="594360" y="297179"/>
                  </a:lnTo>
                  <a:lnTo>
                    <a:pt x="590469" y="248986"/>
                  </a:lnTo>
                  <a:lnTo>
                    <a:pt x="579205" y="203265"/>
                  </a:lnTo>
                  <a:lnTo>
                    <a:pt x="561180" y="160628"/>
                  </a:lnTo>
                  <a:lnTo>
                    <a:pt x="537008" y="121688"/>
                  </a:lnTo>
                  <a:lnTo>
                    <a:pt x="507301" y="87058"/>
                  </a:lnTo>
                  <a:lnTo>
                    <a:pt x="472671" y="57351"/>
                  </a:lnTo>
                  <a:lnTo>
                    <a:pt x="433731" y="33179"/>
                  </a:lnTo>
                  <a:lnTo>
                    <a:pt x="391094" y="15154"/>
                  </a:lnTo>
                  <a:lnTo>
                    <a:pt x="345373" y="3890"/>
                  </a:lnTo>
                  <a:lnTo>
                    <a:pt x="297180" y="0"/>
                  </a:lnTo>
                  <a:close/>
                </a:path>
              </a:pathLst>
            </a:custGeom>
            <a:solidFill>
              <a:srgbClr val="2C5F2C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3" name="object 13"/>
          <p:cNvSpPr txBox="1"/>
          <p:nvPr/>
        </p:nvSpPr>
        <p:spPr>
          <a:xfrm>
            <a:off x="6760209" y="2083435"/>
            <a:ext cx="163830" cy="33083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5"/>
              </a:spcBef>
            </a:pPr>
            <a:r>
              <a:rPr dirty="0" sz="2000" spc="-50" b="1">
                <a:solidFill>
                  <a:srgbClr val="FFFFFF"/>
                </a:solidFill>
                <a:latin typeface="Cambria"/>
                <a:cs typeface="Cambria"/>
              </a:rPr>
              <a:t>2</a:t>
            </a:r>
            <a:endParaRPr sz="2000">
              <a:latin typeface="Cambria"/>
              <a:cs typeface="Cambri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7316089" y="2038553"/>
            <a:ext cx="1463675" cy="2546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1500" b="1">
                <a:solidFill>
                  <a:srgbClr val="1F2A1F"/>
                </a:solidFill>
                <a:latin typeface="Cambria"/>
                <a:cs typeface="Cambria"/>
              </a:rPr>
              <a:t>Hyperlocal</a:t>
            </a:r>
            <a:r>
              <a:rPr dirty="0" sz="1500" spc="-80" b="1">
                <a:solidFill>
                  <a:srgbClr val="1F2A1F"/>
                </a:solidFill>
                <a:latin typeface="Cambria"/>
                <a:cs typeface="Cambria"/>
              </a:rPr>
              <a:t> </a:t>
            </a:r>
            <a:r>
              <a:rPr dirty="0" sz="1500" spc="-20" b="1">
                <a:solidFill>
                  <a:srgbClr val="1F2A1F"/>
                </a:solidFill>
                <a:latin typeface="Cambria"/>
                <a:cs typeface="Cambria"/>
              </a:rPr>
              <a:t>Hubs</a:t>
            </a:r>
            <a:endParaRPr sz="1500">
              <a:latin typeface="Cambria"/>
              <a:cs typeface="Cambria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6538848" y="3072511"/>
            <a:ext cx="3255010" cy="2159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95"/>
              </a:spcBef>
            </a:pPr>
            <a:r>
              <a:rPr dirty="0" sz="1250" spc="-10">
                <a:solidFill>
                  <a:srgbClr val="1F2A1F"/>
                </a:solidFill>
                <a:latin typeface="Calibri"/>
                <a:cs typeface="Calibri"/>
              </a:rPr>
              <a:t>Village-</a:t>
            </a:r>
            <a:r>
              <a:rPr dirty="0" sz="1250">
                <a:solidFill>
                  <a:srgbClr val="1F2A1F"/>
                </a:solidFill>
                <a:latin typeface="Calibri"/>
                <a:cs typeface="Calibri"/>
              </a:rPr>
              <a:t>level</a:t>
            </a:r>
            <a:r>
              <a:rPr dirty="0" sz="1250" spc="-25">
                <a:solidFill>
                  <a:srgbClr val="1F2A1F"/>
                </a:solidFill>
                <a:latin typeface="Calibri"/>
                <a:cs typeface="Calibri"/>
              </a:rPr>
              <a:t> </a:t>
            </a:r>
            <a:r>
              <a:rPr dirty="0" sz="1250">
                <a:solidFill>
                  <a:srgbClr val="1F2A1F"/>
                </a:solidFill>
                <a:latin typeface="Calibri"/>
                <a:cs typeface="Calibri"/>
              </a:rPr>
              <a:t>pickup</a:t>
            </a:r>
            <a:r>
              <a:rPr dirty="0" sz="1250" spc="-25">
                <a:solidFill>
                  <a:srgbClr val="1F2A1F"/>
                </a:solidFill>
                <a:latin typeface="Calibri"/>
                <a:cs typeface="Calibri"/>
              </a:rPr>
              <a:t> </a:t>
            </a:r>
            <a:r>
              <a:rPr dirty="0" sz="1250">
                <a:solidFill>
                  <a:srgbClr val="1F2A1F"/>
                </a:solidFill>
                <a:latin typeface="Calibri"/>
                <a:cs typeface="Calibri"/>
              </a:rPr>
              <a:t>points</a:t>
            </a:r>
            <a:r>
              <a:rPr dirty="0" sz="1250" spc="-25">
                <a:solidFill>
                  <a:srgbClr val="1F2A1F"/>
                </a:solidFill>
                <a:latin typeface="Calibri"/>
                <a:cs typeface="Calibri"/>
              </a:rPr>
              <a:t> </a:t>
            </a:r>
            <a:r>
              <a:rPr dirty="0" sz="1250">
                <a:solidFill>
                  <a:srgbClr val="1F2A1F"/>
                </a:solidFill>
                <a:latin typeface="Calibri"/>
                <a:cs typeface="Calibri"/>
              </a:rPr>
              <a:t>cut</a:t>
            </a:r>
            <a:r>
              <a:rPr dirty="0" sz="1250" spc="-35">
                <a:solidFill>
                  <a:srgbClr val="1F2A1F"/>
                </a:solidFill>
                <a:latin typeface="Calibri"/>
                <a:cs typeface="Calibri"/>
              </a:rPr>
              <a:t> </a:t>
            </a:r>
            <a:r>
              <a:rPr dirty="0" sz="1250">
                <a:solidFill>
                  <a:srgbClr val="1F2A1F"/>
                </a:solidFill>
                <a:latin typeface="Calibri"/>
                <a:cs typeface="Calibri"/>
              </a:rPr>
              <a:t>delivery</a:t>
            </a:r>
            <a:r>
              <a:rPr dirty="0" sz="1250" spc="-20">
                <a:solidFill>
                  <a:srgbClr val="1F2A1F"/>
                </a:solidFill>
                <a:latin typeface="Calibri"/>
                <a:cs typeface="Calibri"/>
              </a:rPr>
              <a:t> </a:t>
            </a:r>
            <a:r>
              <a:rPr dirty="0" sz="1250">
                <a:solidFill>
                  <a:srgbClr val="1F2A1F"/>
                </a:solidFill>
                <a:latin typeface="Calibri"/>
                <a:cs typeface="Calibri"/>
              </a:rPr>
              <a:t>time</a:t>
            </a:r>
            <a:r>
              <a:rPr dirty="0" sz="1250" spc="-20">
                <a:solidFill>
                  <a:srgbClr val="1F2A1F"/>
                </a:solidFill>
                <a:latin typeface="Calibri"/>
                <a:cs typeface="Calibri"/>
              </a:rPr>
              <a:t> </a:t>
            </a:r>
            <a:r>
              <a:rPr dirty="0" sz="1250">
                <a:solidFill>
                  <a:srgbClr val="1F2A1F"/>
                </a:solidFill>
                <a:latin typeface="Calibri"/>
                <a:cs typeface="Calibri"/>
              </a:rPr>
              <a:t>&amp;</a:t>
            </a:r>
            <a:r>
              <a:rPr dirty="0" sz="1250" spc="-40">
                <a:solidFill>
                  <a:srgbClr val="1F2A1F"/>
                </a:solidFill>
                <a:latin typeface="Calibri"/>
                <a:cs typeface="Calibri"/>
              </a:rPr>
              <a:t> </a:t>
            </a:r>
            <a:r>
              <a:rPr dirty="0" sz="1250" spc="-20">
                <a:solidFill>
                  <a:srgbClr val="1F2A1F"/>
                </a:solidFill>
                <a:latin typeface="Calibri"/>
                <a:cs typeface="Calibri"/>
              </a:rPr>
              <a:t>cost</a:t>
            </a:r>
            <a:endParaRPr sz="1250">
              <a:latin typeface="Calibri"/>
              <a:cs typeface="Calibri"/>
            </a:endParaRPr>
          </a:p>
        </p:txBody>
      </p:sp>
      <p:grpSp>
        <p:nvGrpSpPr>
          <p:cNvPr id="16" name="object 16"/>
          <p:cNvGrpSpPr/>
          <p:nvPr/>
        </p:nvGrpSpPr>
        <p:grpSpPr>
          <a:xfrm>
            <a:off x="548640" y="4023359"/>
            <a:ext cx="5394960" cy="2057400"/>
            <a:chOff x="548640" y="4023359"/>
            <a:chExt cx="5394960" cy="2057400"/>
          </a:xfrm>
        </p:grpSpPr>
        <p:sp>
          <p:nvSpPr>
            <p:cNvPr id="17" name="object 17"/>
            <p:cNvSpPr/>
            <p:nvPr/>
          </p:nvSpPr>
          <p:spPr>
            <a:xfrm>
              <a:off x="548640" y="4023359"/>
              <a:ext cx="5394960" cy="2057400"/>
            </a:xfrm>
            <a:custGeom>
              <a:avLst/>
              <a:gdLst/>
              <a:ahLst/>
              <a:cxnLst/>
              <a:rect l="l" t="t" r="r" b="b"/>
              <a:pathLst>
                <a:path w="5394960" h="2057400">
                  <a:moveTo>
                    <a:pt x="5394960" y="0"/>
                  </a:moveTo>
                  <a:lnTo>
                    <a:pt x="0" y="0"/>
                  </a:lnTo>
                  <a:lnTo>
                    <a:pt x="0" y="2057400"/>
                  </a:lnTo>
                  <a:lnTo>
                    <a:pt x="5394960" y="2057400"/>
                  </a:lnTo>
                  <a:lnTo>
                    <a:pt x="5394960" y="0"/>
                  </a:lnTo>
                  <a:close/>
                </a:path>
              </a:pathLst>
            </a:custGeom>
            <a:solidFill>
              <a:srgbClr val="F5F5F5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8" name="object 18"/>
            <p:cNvSpPr/>
            <p:nvPr/>
          </p:nvSpPr>
          <p:spPr>
            <a:xfrm>
              <a:off x="868680" y="4297679"/>
              <a:ext cx="594360" cy="594360"/>
            </a:xfrm>
            <a:custGeom>
              <a:avLst/>
              <a:gdLst/>
              <a:ahLst/>
              <a:cxnLst/>
              <a:rect l="l" t="t" r="r" b="b"/>
              <a:pathLst>
                <a:path w="594360" h="594360">
                  <a:moveTo>
                    <a:pt x="297179" y="0"/>
                  </a:moveTo>
                  <a:lnTo>
                    <a:pt x="248977" y="3890"/>
                  </a:lnTo>
                  <a:lnTo>
                    <a:pt x="203250" y="15154"/>
                  </a:lnTo>
                  <a:lnTo>
                    <a:pt x="160611" y="33179"/>
                  </a:lnTo>
                  <a:lnTo>
                    <a:pt x="121671" y="57351"/>
                  </a:lnTo>
                  <a:lnTo>
                    <a:pt x="87044" y="87058"/>
                  </a:lnTo>
                  <a:lnTo>
                    <a:pt x="57340" y="121688"/>
                  </a:lnTo>
                  <a:lnTo>
                    <a:pt x="33171" y="160628"/>
                  </a:lnTo>
                  <a:lnTo>
                    <a:pt x="15150" y="203265"/>
                  </a:lnTo>
                  <a:lnTo>
                    <a:pt x="3889" y="248986"/>
                  </a:lnTo>
                  <a:lnTo>
                    <a:pt x="0" y="297180"/>
                  </a:lnTo>
                  <a:lnTo>
                    <a:pt x="3889" y="345373"/>
                  </a:lnTo>
                  <a:lnTo>
                    <a:pt x="15150" y="391094"/>
                  </a:lnTo>
                  <a:lnTo>
                    <a:pt x="33171" y="433731"/>
                  </a:lnTo>
                  <a:lnTo>
                    <a:pt x="57340" y="472671"/>
                  </a:lnTo>
                  <a:lnTo>
                    <a:pt x="87044" y="507301"/>
                  </a:lnTo>
                  <a:lnTo>
                    <a:pt x="121671" y="537008"/>
                  </a:lnTo>
                  <a:lnTo>
                    <a:pt x="160611" y="561180"/>
                  </a:lnTo>
                  <a:lnTo>
                    <a:pt x="203250" y="579205"/>
                  </a:lnTo>
                  <a:lnTo>
                    <a:pt x="248977" y="590469"/>
                  </a:lnTo>
                  <a:lnTo>
                    <a:pt x="297179" y="594360"/>
                  </a:lnTo>
                  <a:lnTo>
                    <a:pt x="345373" y="590469"/>
                  </a:lnTo>
                  <a:lnTo>
                    <a:pt x="391094" y="579205"/>
                  </a:lnTo>
                  <a:lnTo>
                    <a:pt x="433731" y="561180"/>
                  </a:lnTo>
                  <a:lnTo>
                    <a:pt x="472671" y="537008"/>
                  </a:lnTo>
                  <a:lnTo>
                    <a:pt x="507301" y="507301"/>
                  </a:lnTo>
                  <a:lnTo>
                    <a:pt x="537008" y="472671"/>
                  </a:lnTo>
                  <a:lnTo>
                    <a:pt x="561180" y="433731"/>
                  </a:lnTo>
                  <a:lnTo>
                    <a:pt x="579205" y="391094"/>
                  </a:lnTo>
                  <a:lnTo>
                    <a:pt x="590469" y="345373"/>
                  </a:lnTo>
                  <a:lnTo>
                    <a:pt x="594360" y="297180"/>
                  </a:lnTo>
                  <a:lnTo>
                    <a:pt x="590469" y="248986"/>
                  </a:lnTo>
                  <a:lnTo>
                    <a:pt x="579205" y="203265"/>
                  </a:lnTo>
                  <a:lnTo>
                    <a:pt x="561180" y="160628"/>
                  </a:lnTo>
                  <a:lnTo>
                    <a:pt x="537008" y="121688"/>
                  </a:lnTo>
                  <a:lnTo>
                    <a:pt x="507301" y="87058"/>
                  </a:lnTo>
                  <a:lnTo>
                    <a:pt x="472671" y="57351"/>
                  </a:lnTo>
                  <a:lnTo>
                    <a:pt x="433731" y="33179"/>
                  </a:lnTo>
                  <a:lnTo>
                    <a:pt x="391094" y="15154"/>
                  </a:lnTo>
                  <a:lnTo>
                    <a:pt x="345373" y="3890"/>
                  </a:lnTo>
                  <a:lnTo>
                    <a:pt x="297179" y="0"/>
                  </a:lnTo>
                  <a:close/>
                </a:path>
              </a:pathLst>
            </a:custGeom>
            <a:solidFill>
              <a:srgbClr val="2C5F2C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9" name="object 19"/>
          <p:cNvSpPr txBox="1"/>
          <p:nvPr/>
        </p:nvSpPr>
        <p:spPr>
          <a:xfrm>
            <a:off x="1090269" y="4415409"/>
            <a:ext cx="163830" cy="3308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2000" spc="-50" b="1">
                <a:solidFill>
                  <a:srgbClr val="FFFFFF"/>
                </a:solidFill>
                <a:latin typeface="Cambria"/>
                <a:cs typeface="Cambria"/>
              </a:rPr>
              <a:t>3</a:t>
            </a:r>
            <a:endParaRPr sz="2000">
              <a:latin typeface="Cambria"/>
              <a:cs typeface="Cambria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1646173" y="4371213"/>
            <a:ext cx="2078355" cy="2540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1500" spc="-10" b="1">
                <a:solidFill>
                  <a:srgbClr val="1F2A1F"/>
                </a:solidFill>
                <a:latin typeface="Cambria"/>
                <a:cs typeface="Cambria"/>
              </a:rPr>
              <a:t>Blockchain</a:t>
            </a:r>
            <a:r>
              <a:rPr dirty="0" sz="1500" spc="10" b="1">
                <a:solidFill>
                  <a:srgbClr val="1F2A1F"/>
                </a:solidFill>
                <a:latin typeface="Cambria"/>
                <a:cs typeface="Cambria"/>
              </a:rPr>
              <a:t> </a:t>
            </a:r>
            <a:r>
              <a:rPr dirty="0" sz="1500" spc="-10" b="1">
                <a:solidFill>
                  <a:srgbClr val="1F2A1F"/>
                </a:solidFill>
                <a:latin typeface="Cambria"/>
                <a:cs typeface="Cambria"/>
              </a:rPr>
              <a:t>Traceability</a:t>
            </a:r>
            <a:endParaRPr sz="1500">
              <a:latin typeface="Cambria"/>
              <a:cs typeface="Cambria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868680" y="5404865"/>
            <a:ext cx="3721735" cy="2159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95"/>
              </a:spcBef>
            </a:pPr>
            <a:r>
              <a:rPr dirty="0" sz="1250">
                <a:solidFill>
                  <a:srgbClr val="1F2A1F"/>
                </a:solidFill>
                <a:latin typeface="Calibri"/>
                <a:cs typeface="Calibri"/>
              </a:rPr>
              <a:t>Every</a:t>
            </a:r>
            <a:r>
              <a:rPr dirty="0" sz="1250" spc="-55">
                <a:solidFill>
                  <a:srgbClr val="1F2A1F"/>
                </a:solidFill>
                <a:latin typeface="Calibri"/>
                <a:cs typeface="Calibri"/>
              </a:rPr>
              <a:t> </a:t>
            </a:r>
            <a:r>
              <a:rPr dirty="0" sz="1250">
                <a:solidFill>
                  <a:srgbClr val="1F2A1F"/>
                </a:solidFill>
                <a:latin typeface="Calibri"/>
                <a:cs typeface="Calibri"/>
              </a:rPr>
              <a:t>product</a:t>
            </a:r>
            <a:r>
              <a:rPr dirty="0" sz="1250" spc="-35">
                <a:solidFill>
                  <a:srgbClr val="1F2A1F"/>
                </a:solidFill>
                <a:latin typeface="Calibri"/>
                <a:cs typeface="Calibri"/>
              </a:rPr>
              <a:t> </a:t>
            </a:r>
            <a:r>
              <a:rPr dirty="0" sz="1250">
                <a:solidFill>
                  <a:srgbClr val="1F2A1F"/>
                </a:solidFill>
                <a:latin typeface="Calibri"/>
                <a:cs typeface="Calibri"/>
              </a:rPr>
              <a:t>traceable</a:t>
            </a:r>
            <a:r>
              <a:rPr dirty="0" sz="1250" spc="-40">
                <a:solidFill>
                  <a:srgbClr val="1F2A1F"/>
                </a:solidFill>
                <a:latin typeface="Calibri"/>
                <a:cs typeface="Calibri"/>
              </a:rPr>
              <a:t> </a:t>
            </a:r>
            <a:r>
              <a:rPr dirty="0" sz="1250">
                <a:solidFill>
                  <a:srgbClr val="1F2A1F"/>
                </a:solidFill>
                <a:latin typeface="Calibri"/>
                <a:cs typeface="Calibri"/>
              </a:rPr>
              <a:t>from</a:t>
            </a:r>
            <a:r>
              <a:rPr dirty="0" sz="1250" spc="-35">
                <a:solidFill>
                  <a:srgbClr val="1F2A1F"/>
                </a:solidFill>
                <a:latin typeface="Calibri"/>
                <a:cs typeface="Calibri"/>
              </a:rPr>
              <a:t> </a:t>
            </a:r>
            <a:r>
              <a:rPr dirty="0" sz="1250">
                <a:solidFill>
                  <a:srgbClr val="1F2A1F"/>
                </a:solidFill>
                <a:latin typeface="Calibri"/>
                <a:cs typeface="Calibri"/>
              </a:rPr>
              <a:t>the</a:t>
            </a:r>
            <a:r>
              <a:rPr dirty="0" sz="1250" spc="-45">
                <a:solidFill>
                  <a:srgbClr val="1F2A1F"/>
                </a:solidFill>
                <a:latin typeface="Calibri"/>
                <a:cs typeface="Calibri"/>
              </a:rPr>
              <a:t> </a:t>
            </a:r>
            <a:r>
              <a:rPr dirty="0" sz="1250">
                <a:solidFill>
                  <a:srgbClr val="1F2A1F"/>
                </a:solidFill>
                <a:latin typeface="Calibri"/>
                <a:cs typeface="Calibri"/>
              </a:rPr>
              <a:t>exact</a:t>
            </a:r>
            <a:r>
              <a:rPr dirty="0" sz="1250" spc="-40">
                <a:solidFill>
                  <a:srgbClr val="1F2A1F"/>
                </a:solidFill>
                <a:latin typeface="Calibri"/>
                <a:cs typeface="Calibri"/>
              </a:rPr>
              <a:t> </a:t>
            </a:r>
            <a:r>
              <a:rPr dirty="0" sz="1250">
                <a:solidFill>
                  <a:srgbClr val="1F2A1F"/>
                </a:solidFill>
                <a:latin typeface="Calibri"/>
                <a:cs typeface="Calibri"/>
              </a:rPr>
              <a:t>farm</a:t>
            </a:r>
            <a:r>
              <a:rPr dirty="0" sz="1250" spc="-40">
                <a:solidFill>
                  <a:srgbClr val="1F2A1F"/>
                </a:solidFill>
                <a:latin typeface="Calibri"/>
                <a:cs typeface="Calibri"/>
              </a:rPr>
              <a:t> </a:t>
            </a:r>
            <a:r>
              <a:rPr dirty="0" sz="1250">
                <a:solidFill>
                  <a:srgbClr val="1F2A1F"/>
                </a:solidFill>
                <a:latin typeface="Calibri"/>
                <a:cs typeface="Calibri"/>
              </a:rPr>
              <a:t>it</a:t>
            </a:r>
            <a:r>
              <a:rPr dirty="0" sz="1250" spc="-50">
                <a:solidFill>
                  <a:srgbClr val="1F2A1F"/>
                </a:solidFill>
                <a:latin typeface="Calibri"/>
                <a:cs typeface="Calibri"/>
              </a:rPr>
              <a:t> </a:t>
            </a:r>
            <a:r>
              <a:rPr dirty="0" sz="1250">
                <a:solidFill>
                  <a:srgbClr val="1F2A1F"/>
                </a:solidFill>
                <a:latin typeface="Calibri"/>
                <a:cs typeface="Calibri"/>
              </a:rPr>
              <a:t>came</a:t>
            </a:r>
            <a:r>
              <a:rPr dirty="0" sz="1250" spc="-45">
                <a:solidFill>
                  <a:srgbClr val="1F2A1F"/>
                </a:solidFill>
                <a:latin typeface="Calibri"/>
                <a:cs typeface="Calibri"/>
              </a:rPr>
              <a:t> </a:t>
            </a:r>
            <a:r>
              <a:rPr dirty="0" sz="1250" spc="-20">
                <a:solidFill>
                  <a:srgbClr val="1F2A1F"/>
                </a:solidFill>
                <a:latin typeface="Calibri"/>
                <a:cs typeface="Calibri"/>
              </a:rPr>
              <a:t>from</a:t>
            </a:r>
            <a:endParaRPr sz="1250">
              <a:latin typeface="Calibri"/>
              <a:cs typeface="Calibri"/>
            </a:endParaRPr>
          </a:p>
        </p:txBody>
      </p:sp>
      <p:grpSp>
        <p:nvGrpSpPr>
          <p:cNvPr id="22" name="object 22"/>
          <p:cNvGrpSpPr/>
          <p:nvPr/>
        </p:nvGrpSpPr>
        <p:grpSpPr>
          <a:xfrm>
            <a:off x="6217920" y="4023359"/>
            <a:ext cx="5394960" cy="2057400"/>
            <a:chOff x="6217920" y="4023359"/>
            <a:chExt cx="5394960" cy="2057400"/>
          </a:xfrm>
        </p:grpSpPr>
        <p:sp>
          <p:nvSpPr>
            <p:cNvPr id="23" name="object 23"/>
            <p:cNvSpPr/>
            <p:nvPr/>
          </p:nvSpPr>
          <p:spPr>
            <a:xfrm>
              <a:off x="6217920" y="4023359"/>
              <a:ext cx="5394960" cy="2057400"/>
            </a:xfrm>
            <a:custGeom>
              <a:avLst/>
              <a:gdLst/>
              <a:ahLst/>
              <a:cxnLst/>
              <a:rect l="l" t="t" r="r" b="b"/>
              <a:pathLst>
                <a:path w="5394959" h="2057400">
                  <a:moveTo>
                    <a:pt x="5394960" y="0"/>
                  </a:moveTo>
                  <a:lnTo>
                    <a:pt x="0" y="0"/>
                  </a:lnTo>
                  <a:lnTo>
                    <a:pt x="0" y="2057400"/>
                  </a:lnTo>
                  <a:lnTo>
                    <a:pt x="5394960" y="2057400"/>
                  </a:lnTo>
                  <a:lnTo>
                    <a:pt x="5394960" y="0"/>
                  </a:lnTo>
                  <a:close/>
                </a:path>
              </a:pathLst>
            </a:custGeom>
            <a:solidFill>
              <a:srgbClr val="F5F5F5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4" name="object 24"/>
            <p:cNvSpPr/>
            <p:nvPr/>
          </p:nvSpPr>
          <p:spPr>
            <a:xfrm>
              <a:off x="6537960" y="4297679"/>
              <a:ext cx="594360" cy="594360"/>
            </a:xfrm>
            <a:custGeom>
              <a:avLst/>
              <a:gdLst/>
              <a:ahLst/>
              <a:cxnLst/>
              <a:rect l="l" t="t" r="r" b="b"/>
              <a:pathLst>
                <a:path w="594359" h="594360">
                  <a:moveTo>
                    <a:pt x="297180" y="0"/>
                  </a:moveTo>
                  <a:lnTo>
                    <a:pt x="248986" y="3890"/>
                  </a:lnTo>
                  <a:lnTo>
                    <a:pt x="203265" y="15154"/>
                  </a:lnTo>
                  <a:lnTo>
                    <a:pt x="160628" y="33179"/>
                  </a:lnTo>
                  <a:lnTo>
                    <a:pt x="121688" y="57351"/>
                  </a:lnTo>
                  <a:lnTo>
                    <a:pt x="87058" y="87058"/>
                  </a:lnTo>
                  <a:lnTo>
                    <a:pt x="57351" y="121688"/>
                  </a:lnTo>
                  <a:lnTo>
                    <a:pt x="33179" y="160628"/>
                  </a:lnTo>
                  <a:lnTo>
                    <a:pt x="15154" y="203265"/>
                  </a:lnTo>
                  <a:lnTo>
                    <a:pt x="3890" y="248986"/>
                  </a:lnTo>
                  <a:lnTo>
                    <a:pt x="0" y="297180"/>
                  </a:lnTo>
                  <a:lnTo>
                    <a:pt x="3890" y="345373"/>
                  </a:lnTo>
                  <a:lnTo>
                    <a:pt x="15154" y="391094"/>
                  </a:lnTo>
                  <a:lnTo>
                    <a:pt x="33179" y="433731"/>
                  </a:lnTo>
                  <a:lnTo>
                    <a:pt x="57351" y="472671"/>
                  </a:lnTo>
                  <a:lnTo>
                    <a:pt x="87058" y="507301"/>
                  </a:lnTo>
                  <a:lnTo>
                    <a:pt x="121688" y="537008"/>
                  </a:lnTo>
                  <a:lnTo>
                    <a:pt x="160628" y="561180"/>
                  </a:lnTo>
                  <a:lnTo>
                    <a:pt x="203265" y="579205"/>
                  </a:lnTo>
                  <a:lnTo>
                    <a:pt x="248986" y="590469"/>
                  </a:lnTo>
                  <a:lnTo>
                    <a:pt x="297180" y="594360"/>
                  </a:lnTo>
                  <a:lnTo>
                    <a:pt x="345373" y="590469"/>
                  </a:lnTo>
                  <a:lnTo>
                    <a:pt x="391094" y="579205"/>
                  </a:lnTo>
                  <a:lnTo>
                    <a:pt x="433731" y="561180"/>
                  </a:lnTo>
                  <a:lnTo>
                    <a:pt x="472671" y="537008"/>
                  </a:lnTo>
                  <a:lnTo>
                    <a:pt x="507301" y="507301"/>
                  </a:lnTo>
                  <a:lnTo>
                    <a:pt x="537008" y="472671"/>
                  </a:lnTo>
                  <a:lnTo>
                    <a:pt x="561180" y="433731"/>
                  </a:lnTo>
                  <a:lnTo>
                    <a:pt x="579205" y="391094"/>
                  </a:lnTo>
                  <a:lnTo>
                    <a:pt x="590469" y="345373"/>
                  </a:lnTo>
                  <a:lnTo>
                    <a:pt x="594360" y="297180"/>
                  </a:lnTo>
                  <a:lnTo>
                    <a:pt x="590469" y="248986"/>
                  </a:lnTo>
                  <a:lnTo>
                    <a:pt x="579205" y="203265"/>
                  </a:lnTo>
                  <a:lnTo>
                    <a:pt x="561180" y="160628"/>
                  </a:lnTo>
                  <a:lnTo>
                    <a:pt x="537008" y="121688"/>
                  </a:lnTo>
                  <a:lnTo>
                    <a:pt x="507301" y="87058"/>
                  </a:lnTo>
                  <a:lnTo>
                    <a:pt x="472671" y="57351"/>
                  </a:lnTo>
                  <a:lnTo>
                    <a:pt x="433731" y="33179"/>
                  </a:lnTo>
                  <a:lnTo>
                    <a:pt x="391094" y="15154"/>
                  </a:lnTo>
                  <a:lnTo>
                    <a:pt x="345373" y="3890"/>
                  </a:lnTo>
                  <a:lnTo>
                    <a:pt x="297180" y="0"/>
                  </a:lnTo>
                  <a:close/>
                </a:path>
              </a:pathLst>
            </a:custGeom>
            <a:solidFill>
              <a:srgbClr val="2C5F2C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5" name="object 25"/>
          <p:cNvSpPr txBox="1"/>
          <p:nvPr/>
        </p:nvSpPr>
        <p:spPr>
          <a:xfrm>
            <a:off x="6760209" y="4415409"/>
            <a:ext cx="163830" cy="3308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2000" spc="-50" b="1">
                <a:solidFill>
                  <a:srgbClr val="FFFFFF"/>
                </a:solidFill>
                <a:latin typeface="Cambria"/>
                <a:cs typeface="Cambria"/>
              </a:rPr>
              <a:t>4</a:t>
            </a:r>
            <a:endParaRPr sz="2000">
              <a:latin typeface="Cambria"/>
              <a:cs typeface="Cambria"/>
            </a:endParaRPr>
          </a:p>
        </p:txBody>
      </p:sp>
      <p:sp>
        <p:nvSpPr>
          <p:cNvPr id="28" name="object 28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955"/>
              </a:lnSpc>
            </a:pPr>
            <a:r>
              <a:rPr dirty="0" spc="-10"/>
              <a:t>AgriBridge</a:t>
            </a:r>
          </a:p>
        </p:txBody>
      </p:sp>
      <p:sp>
        <p:nvSpPr>
          <p:cNvPr id="29" name="object 29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955"/>
              </a:lnSpc>
            </a:pPr>
            <a:fld id="{81D60167-4931-47E6-BA6A-407CBD079E47}" type="slidenum">
              <a:rPr dirty="0" spc="-25"/>
              <a:t>10</a:t>
            </a:fld>
          </a:p>
        </p:txBody>
      </p:sp>
      <p:sp>
        <p:nvSpPr>
          <p:cNvPr id="26" name="object 26"/>
          <p:cNvSpPr txBox="1"/>
          <p:nvPr/>
        </p:nvSpPr>
        <p:spPr>
          <a:xfrm>
            <a:off x="7316089" y="4371213"/>
            <a:ext cx="2390140" cy="2540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1500" spc="-35" b="1">
                <a:solidFill>
                  <a:srgbClr val="1F2A1F"/>
                </a:solidFill>
                <a:latin typeface="Cambria"/>
                <a:cs typeface="Cambria"/>
              </a:rPr>
              <a:t>Voice-</a:t>
            </a:r>
            <a:r>
              <a:rPr dirty="0" sz="1500" b="1">
                <a:solidFill>
                  <a:srgbClr val="1F2A1F"/>
                </a:solidFill>
                <a:latin typeface="Cambria"/>
                <a:cs typeface="Cambria"/>
              </a:rPr>
              <a:t>First,</a:t>
            </a:r>
            <a:r>
              <a:rPr dirty="0" sz="1500" spc="40" b="1">
                <a:solidFill>
                  <a:srgbClr val="1F2A1F"/>
                </a:solidFill>
                <a:latin typeface="Cambria"/>
                <a:cs typeface="Cambria"/>
              </a:rPr>
              <a:t> </a:t>
            </a:r>
            <a:r>
              <a:rPr dirty="0" sz="1500" spc="-20" b="1">
                <a:solidFill>
                  <a:srgbClr val="1F2A1F"/>
                </a:solidFill>
                <a:latin typeface="Cambria"/>
                <a:cs typeface="Cambria"/>
              </a:rPr>
              <a:t>Vernacular</a:t>
            </a:r>
            <a:r>
              <a:rPr dirty="0" sz="1500" spc="5" b="1">
                <a:solidFill>
                  <a:srgbClr val="1F2A1F"/>
                </a:solidFill>
                <a:latin typeface="Cambria"/>
                <a:cs typeface="Cambria"/>
              </a:rPr>
              <a:t> </a:t>
            </a:r>
            <a:r>
              <a:rPr dirty="0" sz="1500" spc="-25" b="1">
                <a:solidFill>
                  <a:srgbClr val="1F2A1F"/>
                </a:solidFill>
                <a:latin typeface="Cambria"/>
                <a:cs typeface="Cambria"/>
              </a:rPr>
              <a:t>App</a:t>
            </a:r>
            <a:endParaRPr sz="1500">
              <a:latin typeface="Cambria"/>
              <a:cs typeface="Cambria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6538848" y="5404865"/>
            <a:ext cx="3925570" cy="2159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95"/>
              </a:spcBef>
            </a:pPr>
            <a:r>
              <a:rPr dirty="0" sz="1250">
                <a:solidFill>
                  <a:srgbClr val="1F2A1F"/>
                </a:solidFill>
                <a:latin typeface="Calibri"/>
                <a:cs typeface="Calibri"/>
              </a:rPr>
              <a:t>Built</a:t>
            </a:r>
            <a:r>
              <a:rPr dirty="0" sz="1250" spc="-30">
                <a:solidFill>
                  <a:srgbClr val="1F2A1F"/>
                </a:solidFill>
                <a:latin typeface="Calibri"/>
                <a:cs typeface="Calibri"/>
              </a:rPr>
              <a:t> </a:t>
            </a:r>
            <a:r>
              <a:rPr dirty="0" sz="1250">
                <a:solidFill>
                  <a:srgbClr val="1F2A1F"/>
                </a:solidFill>
                <a:latin typeface="Calibri"/>
                <a:cs typeface="Calibri"/>
              </a:rPr>
              <a:t>for</a:t>
            </a:r>
            <a:r>
              <a:rPr dirty="0" sz="1250" spc="-25">
                <a:solidFill>
                  <a:srgbClr val="1F2A1F"/>
                </a:solidFill>
                <a:latin typeface="Calibri"/>
                <a:cs typeface="Calibri"/>
              </a:rPr>
              <a:t> </a:t>
            </a:r>
            <a:r>
              <a:rPr dirty="0" sz="1250" spc="-10">
                <a:solidFill>
                  <a:srgbClr val="1F2A1F"/>
                </a:solidFill>
                <a:latin typeface="Calibri"/>
                <a:cs typeface="Calibri"/>
              </a:rPr>
              <a:t>low-</a:t>
            </a:r>
            <a:r>
              <a:rPr dirty="0" sz="1250">
                <a:solidFill>
                  <a:srgbClr val="1F2A1F"/>
                </a:solidFill>
                <a:latin typeface="Calibri"/>
                <a:cs typeface="Calibri"/>
              </a:rPr>
              <a:t>literacy</a:t>
            </a:r>
            <a:r>
              <a:rPr dirty="0" sz="1250" spc="-15">
                <a:solidFill>
                  <a:srgbClr val="1F2A1F"/>
                </a:solidFill>
                <a:latin typeface="Calibri"/>
                <a:cs typeface="Calibri"/>
              </a:rPr>
              <a:t> </a:t>
            </a:r>
            <a:r>
              <a:rPr dirty="0" sz="1250" spc="-10">
                <a:solidFill>
                  <a:srgbClr val="1F2A1F"/>
                </a:solidFill>
                <a:latin typeface="Calibri"/>
                <a:cs typeface="Calibri"/>
              </a:rPr>
              <a:t>farmers </a:t>
            </a:r>
            <a:r>
              <a:rPr dirty="0" sz="1250">
                <a:solidFill>
                  <a:srgbClr val="1F2A1F"/>
                </a:solidFill>
                <a:latin typeface="Calibri"/>
                <a:cs typeface="Calibri"/>
              </a:rPr>
              <a:t>in</a:t>
            </a:r>
            <a:r>
              <a:rPr dirty="0" sz="1250" spc="-20">
                <a:solidFill>
                  <a:srgbClr val="1F2A1F"/>
                </a:solidFill>
                <a:latin typeface="Calibri"/>
                <a:cs typeface="Calibri"/>
              </a:rPr>
              <a:t> </a:t>
            </a:r>
            <a:r>
              <a:rPr dirty="0" sz="1250">
                <a:solidFill>
                  <a:srgbClr val="1F2A1F"/>
                </a:solidFill>
                <a:latin typeface="Calibri"/>
                <a:cs typeface="Calibri"/>
              </a:rPr>
              <a:t>Odia</a:t>
            </a:r>
            <a:r>
              <a:rPr dirty="0" sz="1250" spc="-15">
                <a:solidFill>
                  <a:srgbClr val="1F2A1F"/>
                </a:solidFill>
                <a:latin typeface="Calibri"/>
                <a:cs typeface="Calibri"/>
              </a:rPr>
              <a:t> </a:t>
            </a:r>
            <a:r>
              <a:rPr dirty="0" sz="1250">
                <a:solidFill>
                  <a:srgbClr val="1F2A1F"/>
                </a:solidFill>
                <a:latin typeface="Calibri"/>
                <a:cs typeface="Calibri"/>
              </a:rPr>
              <a:t>&amp;</a:t>
            </a:r>
            <a:r>
              <a:rPr dirty="0" sz="1250" spc="-25">
                <a:solidFill>
                  <a:srgbClr val="1F2A1F"/>
                </a:solidFill>
                <a:latin typeface="Calibri"/>
                <a:cs typeface="Calibri"/>
              </a:rPr>
              <a:t> </a:t>
            </a:r>
            <a:r>
              <a:rPr dirty="0" sz="1250">
                <a:solidFill>
                  <a:srgbClr val="1F2A1F"/>
                </a:solidFill>
                <a:latin typeface="Calibri"/>
                <a:cs typeface="Calibri"/>
              </a:rPr>
              <a:t>Hindi,</a:t>
            </a:r>
            <a:r>
              <a:rPr dirty="0" sz="1250" spc="-20">
                <a:solidFill>
                  <a:srgbClr val="1F2A1F"/>
                </a:solidFill>
                <a:latin typeface="Calibri"/>
                <a:cs typeface="Calibri"/>
              </a:rPr>
              <a:t> </a:t>
            </a:r>
            <a:r>
              <a:rPr dirty="0" sz="1250">
                <a:solidFill>
                  <a:srgbClr val="1F2A1F"/>
                </a:solidFill>
                <a:latin typeface="Calibri"/>
                <a:cs typeface="Calibri"/>
              </a:rPr>
              <a:t>not</a:t>
            </a:r>
            <a:r>
              <a:rPr dirty="0" sz="1250" spc="-25">
                <a:solidFill>
                  <a:srgbClr val="1F2A1F"/>
                </a:solidFill>
                <a:latin typeface="Calibri"/>
                <a:cs typeface="Calibri"/>
              </a:rPr>
              <a:t> </a:t>
            </a:r>
            <a:r>
              <a:rPr dirty="0" sz="1250">
                <a:solidFill>
                  <a:srgbClr val="1F2A1F"/>
                </a:solidFill>
                <a:latin typeface="Calibri"/>
                <a:cs typeface="Calibri"/>
              </a:rPr>
              <a:t>just</a:t>
            </a:r>
            <a:r>
              <a:rPr dirty="0" sz="1250" spc="-30">
                <a:solidFill>
                  <a:srgbClr val="1F2A1F"/>
                </a:solidFill>
                <a:latin typeface="Calibri"/>
                <a:cs typeface="Calibri"/>
              </a:rPr>
              <a:t> </a:t>
            </a:r>
            <a:r>
              <a:rPr dirty="0" sz="1250" spc="-10">
                <a:solidFill>
                  <a:srgbClr val="1F2A1F"/>
                </a:solidFill>
                <a:latin typeface="Calibri"/>
                <a:cs typeface="Calibri"/>
              </a:rPr>
              <a:t>English</a:t>
            </a:r>
            <a:endParaRPr sz="125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35940" y="421335"/>
            <a:ext cx="1884680" cy="2235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300" b="1">
                <a:solidFill>
                  <a:srgbClr val="96BB61"/>
                </a:solidFill>
                <a:latin typeface="Calibri"/>
                <a:cs typeface="Calibri"/>
              </a:rPr>
              <a:t>V</a:t>
            </a:r>
            <a:r>
              <a:rPr dirty="0" sz="1300" spc="-95" b="1">
                <a:solidFill>
                  <a:srgbClr val="96BB61"/>
                </a:solidFill>
                <a:latin typeface="Calibri"/>
                <a:cs typeface="Calibri"/>
              </a:rPr>
              <a:t> </a:t>
            </a:r>
            <a:r>
              <a:rPr dirty="0" sz="1300" spc="-10" b="1">
                <a:solidFill>
                  <a:srgbClr val="96BB61"/>
                </a:solidFill>
                <a:latin typeface="Calibri"/>
                <a:cs typeface="Calibri"/>
              </a:rPr>
              <a:t>A</a:t>
            </a:r>
            <a:r>
              <a:rPr dirty="0" sz="1300" spc="-100" b="1">
                <a:solidFill>
                  <a:srgbClr val="96BB61"/>
                </a:solidFill>
                <a:latin typeface="Calibri"/>
                <a:cs typeface="Calibri"/>
              </a:rPr>
              <a:t> </a:t>
            </a:r>
            <a:r>
              <a:rPr dirty="0" sz="1300" spc="-10" b="1">
                <a:solidFill>
                  <a:srgbClr val="96BB61"/>
                </a:solidFill>
                <a:latin typeface="Calibri"/>
                <a:cs typeface="Calibri"/>
              </a:rPr>
              <a:t>L</a:t>
            </a:r>
            <a:r>
              <a:rPr dirty="0" sz="1300" spc="-90" b="1">
                <a:solidFill>
                  <a:srgbClr val="96BB61"/>
                </a:solidFill>
                <a:latin typeface="Calibri"/>
                <a:cs typeface="Calibri"/>
              </a:rPr>
              <a:t> </a:t>
            </a:r>
            <a:r>
              <a:rPr dirty="0" sz="1300" spc="-10" b="1">
                <a:solidFill>
                  <a:srgbClr val="96BB61"/>
                </a:solidFill>
                <a:latin typeface="Calibri"/>
                <a:cs typeface="Calibri"/>
              </a:rPr>
              <a:t>U</a:t>
            </a:r>
            <a:r>
              <a:rPr dirty="0" sz="1300" spc="-90" b="1">
                <a:solidFill>
                  <a:srgbClr val="96BB61"/>
                </a:solidFill>
                <a:latin typeface="Calibri"/>
                <a:cs typeface="Calibri"/>
              </a:rPr>
              <a:t> </a:t>
            </a:r>
            <a:r>
              <a:rPr dirty="0" sz="1300" b="1">
                <a:solidFill>
                  <a:srgbClr val="96BB61"/>
                </a:solidFill>
                <a:latin typeface="Calibri"/>
                <a:cs typeface="Calibri"/>
              </a:rPr>
              <a:t>E</a:t>
            </a:r>
            <a:r>
              <a:rPr dirty="0" sz="1300" spc="395" b="1">
                <a:solidFill>
                  <a:srgbClr val="96BB61"/>
                </a:solidFill>
                <a:latin typeface="Calibri"/>
                <a:cs typeface="Calibri"/>
              </a:rPr>
              <a:t> </a:t>
            </a:r>
            <a:r>
              <a:rPr dirty="0" sz="1300" b="1">
                <a:solidFill>
                  <a:srgbClr val="96BB61"/>
                </a:solidFill>
                <a:latin typeface="Calibri"/>
                <a:cs typeface="Calibri"/>
              </a:rPr>
              <a:t>P</a:t>
            </a:r>
            <a:r>
              <a:rPr dirty="0" sz="1300" spc="-95" b="1">
                <a:solidFill>
                  <a:srgbClr val="96BB61"/>
                </a:solidFill>
                <a:latin typeface="Calibri"/>
                <a:cs typeface="Calibri"/>
              </a:rPr>
              <a:t> </a:t>
            </a:r>
            <a:r>
              <a:rPr dirty="0" sz="1300" spc="-10" b="1">
                <a:solidFill>
                  <a:srgbClr val="96BB61"/>
                </a:solidFill>
                <a:latin typeface="Calibri"/>
                <a:cs typeface="Calibri"/>
              </a:rPr>
              <a:t>R</a:t>
            </a:r>
            <a:r>
              <a:rPr dirty="0" sz="1300" spc="-90" b="1">
                <a:solidFill>
                  <a:srgbClr val="96BB61"/>
                </a:solidFill>
                <a:latin typeface="Calibri"/>
                <a:cs typeface="Calibri"/>
              </a:rPr>
              <a:t> </a:t>
            </a:r>
            <a:r>
              <a:rPr dirty="0" sz="1300" b="1">
                <a:solidFill>
                  <a:srgbClr val="96BB61"/>
                </a:solidFill>
                <a:latin typeface="Calibri"/>
                <a:cs typeface="Calibri"/>
              </a:rPr>
              <a:t>O</a:t>
            </a:r>
            <a:r>
              <a:rPr dirty="0" sz="1300" spc="-95" b="1">
                <a:solidFill>
                  <a:srgbClr val="96BB61"/>
                </a:solidFill>
                <a:latin typeface="Calibri"/>
                <a:cs typeface="Calibri"/>
              </a:rPr>
              <a:t> </a:t>
            </a:r>
            <a:r>
              <a:rPr dirty="0" sz="1300" b="1">
                <a:solidFill>
                  <a:srgbClr val="96BB61"/>
                </a:solidFill>
                <a:latin typeface="Calibri"/>
                <a:cs typeface="Calibri"/>
              </a:rPr>
              <a:t>P</a:t>
            </a:r>
            <a:r>
              <a:rPr dirty="0" sz="1300" spc="-100" b="1">
                <a:solidFill>
                  <a:srgbClr val="96BB61"/>
                </a:solidFill>
                <a:latin typeface="Calibri"/>
                <a:cs typeface="Calibri"/>
              </a:rPr>
              <a:t> </a:t>
            </a:r>
            <a:r>
              <a:rPr dirty="0" sz="1300" b="1">
                <a:solidFill>
                  <a:srgbClr val="96BB61"/>
                </a:solidFill>
                <a:latin typeface="Calibri"/>
                <a:cs typeface="Calibri"/>
              </a:rPr>
              <a:t>O</a:t>
            </a:r>
            <a:r>
              <a:rPr dirty="0" sz="1300" spc="-95" b="1">
                <a:solidFill>
                  <a:srgbClr val="96BB61"/>
                </a:solidFill>
                <a:latin typeface="Calibri"/>
                <a:cs typeface="Calibri"/>
              </a:rPr>
              <a:t> </a:t>
            </a:r>
            <a:r>
              <a:rPr dirty="0" sz="1300" b="1">
                <a:solidFill>
                  <a:srgbClr val="96BB61"/>
                </a:solidFill>
                <a:latin typeface="Calibri"/>
                <a:cs typeface="Calibri"/>
              </a:rPr>
              <a:t>S</a:t>
            </a:r>
            <a:r>
              <a:rPr dirty="0" sz="1300" spc="-95" b="1">
                <a:solidFill>
                  <a:srgbClr val="96BB61"/>
                </a:solidFill>
                <a:latin typeface="Calibri"/>
                <a:cs typeface="Calibri"/>
              </a:rPr>
              <a:t> </a:t>
            </a:r>
            <a:r>
              <a:rPr dirty="0" sz="1300" spc="-10" b="1">
                <a:solidFill>
                  <a:srgbClr val="96BB61"/>
                </a:solidFill>
                <a:latin typeface="Calibri"/>
                <a:cs typeface="Calibri"/>
              </a:rPr>
              <a:t>I</a:t>
            </a:r>
            <a:r>
              <a:rPr dirty="0" sz="1300" spc="-90" b="1">
                <a:solidFill>
                  <a:srgbClr val="96BB61"/>
                </a:solidFill>
                <a:latin typeface="Calibri"/>
                <a:cs typeface="Calibri"/>
              </a:rPr>
              <a:t> </a:t>
            </a:r>
            <a:r>
              <a:rPr dirty="0" sz="1300" b="1">
                <a:solidFill>
                  <a:srgbClr val="96BB61"/>
                </a:solidFill>
                <a:latin typeface="Calibri"/>
                <a:cs typeface="Calibri"/>
              </a:rPr>
              <a:t>T</a:t>
            </a:r>
            <a:r>
              <a:rPr dirty="0" sz="1300" spc="-100" b="1">
                <a:solidFill>
                  <a:srgbClr val="96BB61"/>
                </a:solidFill>
                <a:latin typeface="Calibri"/>
                <a:cs typeface="Calibri"/>
              </a:rPr>
              <a:t> </a:t>
            </a:r>
            <a:r>
              <a:rPr dirty="0" sz="1300" spc="-10" b="1">
                <a:solidFill>
                  <a:srgbClr val="96BB61"/>
                </a:solidFill>
                <a:latin typeface="Calibri"/>
                <a:cs typeface="Calibri"/>
              </a:rPr>
              <a:t>I</a:t>
            </a:r>
            <a:r>
              <a:rPr dirty="0" sz="1300" spc="-90" b="1">
                <a:solidFill>
                  <a:srgbClr val="96BB61"/>
                </a:solidFill>
                <a:latin typeface="Calibri"/>
                <a:cs typeface="Calibri"/>
              </a:rPr>
              <a:t> </a:t>
            </a:r>
            <a:r>
              <a:rPr dirty="0" sz="1300" b="1">
                <a:solidFill>
                  <a:srgbClr val="96BB61"/>
                </a:solidFill>
                <a:latin typeface="Calibri"/>
                <a:cs typeface="Calibri"/>
              </a:rPr>
              <a:t>O</a:t>
            </a:r>
            <a:r>
              <a:rPr dirty="0" sz="1300" spc="-90" b="1">
                <a:solidFill>
                  <a:srgbClr val="96BB61"/>
                </a:solidFill>
                <a:latin typeface="Calibri"/>
                <a:cs typeface="Calibri"/>
              </a:rPr>
              <a:t> </a:t>
            </a:r>
            <a:r>
              <a:rPr dirty="0" sz="1300" spc="-50" b="1">
                <a:solidFill>
                  <a:srgbClr val="96BB61"/>
                </a:solidFill>
                <a:latin typeface="Calibri"/>
                <a:cs typeface="Calibri"/>
              </a:rPr>
              <a:t>N</a:t>
            </a:r>
            <a:endParaRPr sz="1300">
              <a:latin typeface="Calibri"/>
              <a:cs typeface="Calibri"/>
            </a:endParaRPr>
          </a:p>
        </p:txBody>
      </p:sp>
      <p:sp>
        <p:nvSpPr>
          <p:cNvPr id="3" name="object 3" descr="$PPTXTitle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pc="-20">
                <a:solidFill>
                  <a:srgbClr val="1F2A1F"/>
                </a:solidFill>
              </a:rPr>
              <a:t>Value</a:t>
            </a:r>
            <a:r>
              <a:rPr dirty="0" spc="-114">
                <a:solidFill>
                  <a:srgbClr val="1F2A1F"/>
                </a:solidFill>
              </a:rPr>
              <a:t> </a:t>
            </a:r>
            <a:r>
              <a:rPr dirty="0" spc="-20">
                <a:solidFill>
                  <a:srgbClr val="1F2A1F"/>
                </a:solidFill>
              </a:rPr>
              <a:t>Delivered</a:t>
            </a:r>
            <a:r>
              <a:rPr dirty="0" spc="-100">
                <a:solidFill>
                  <a:srgbClr val="1F2A1F"/>
                </a:solidFill>
              </a:rPr>
              <a:t> </a:t>
            </a:r>
            <a:r>
              <a:rPr dirty="0">
                <a:solidFill>
                  <a:srgbClr val="1F2A1F"/>
                </a:solidFill>
              </a:rPr>
              <a:t>to</a:t>
            </a:r>
            <a:r>
              <a:rPr dirty="0" spc="-90">
                <a:solidFill>
                  <a:srgbClr val="1F2A1F"/>
                </a:solidFill>
              </a:rPr>
              <a:t> </a:t>
            </a:r>
            <a:r>
              <a:rPr dirty="0" spc="-10">
                <a:solidFill>
                  <a:srgbClr val="1F2A1F"/>
                </a:solidFill>
              </a:rPr>
              <a:t>Farmers</a:t>
            </a:r>
          </a:p>
        </p:txBody>
      </p:sp>
      <p:sp>
        <p:nvSpPr>
          <p:cNvPr id="4" name="object 4"/>
          <p:cNvSpPr/>
          <p:nvPr/>
        </p:nvSpPr>
        <p:spPr>
          <a:xfrm>
            <a:off x="548640" y="1828800"/>
            <a:ext cx="502920" cy="502920"/>
          </a:xfrm>
          <a:custGeom>
            <a:avLst/>
            <a:gdLst/>
            <a:ahLst/>
            <a:cxnLst/>
            <a:rect l="l" t="t" r="r" b="b"/>
            <a:pathLst>
              <a:path w="502919" h="502919">
                <a:moveTo>
                  <a:pt x="251459" y="0"/>
                </a:moveTo>
                <a:lnTo>
                  <a:pt x="206260" y="4049"/>
                </a:lnTo>
                <a:lnTo>
                  <a:pt x="163718" y="15725"/>
                </a:lnTo>
                <a:lnTo>
                  <a:pt x="124544" y="34318"/>
                </a:lnTo>
                <a:lnTo>
                  <a:pt x="89448" y="59120"/>
                </a:lnTo>
                <a:lnTo>
                  <a:pt x="59141" y="89422"/>
                </a:lnTo>
                <a:lnTo>
                  <a:pt x="34332" y="124516"/>
                </a:lnTo>
                <a:lnTo>
                  <a:pt x="15732" y="163693"/>
                </a:lnTo>
                <a:lnTo>
                  <a:pt x="4051" y="206243"/>
                </a:lnTo>
                <a:lnTo>
                  <a:pt x="0" y="251460"/>
                </a:lnTo>
                <a:lnTo>
                  <a:pt x="4051" y="296676"/>
                </a:lnTo>
                <a:lnTo>
                  <a:pt x="15732" y="339226"/>
                </a:lnTo>
                <a:lnTo>
                  <a:pt x="34332" y="378403"/>
                </a:lnTo>
                <a:lnTo>
                  <a:pt x="59141" y="413497"/>
                </a:lnTo>
                <a:lnTo>
                  <a:pt x="89448" y="443799"/>
                </a:lnTo>
                <a:lnTo>
                  <a:pt x="124544" y="468601"/>
                </a:lnTo>
                <a:lnTo>
                  <a:pt x="163718" y="487194"/>
                </a:lnTo>
                <a:lnTo>
                  <a:pt x="206260" y="498870"/>
                </a:lnTo>
                <a:lnTo>
                  <a:pt x="251459" y="502920"/>
                </a:lnTo>
                <a:lnTo>
                  <a:pt x="296659" y="498870"/>
                </a:lnTo>
                <a:lnTo>
                  <a:pt x="339201" y="487194"/>
                </a:lnTo>
                <a:lnTo>
                  <a:pt x="378375" y="468601"/>
                </a:lnTo>
                <a:lnTo>
                  <a:pt x="413471" y="443799"/>
                </a:lnTo>
                <a:lnTo>
                  <a:pt x="443778" y="413497"/>
                </a:lnTo>
                <a:lnTo>
                  <a:pt x="468587" y="378403"/>
                </a:lnTo>
                <a:lnTo>
                  <a:pt x="487187" y="339226"/>
                </a:lnTo>
                <a:lnTo>
                  <a:pt x="498868" y="296676"/>
                </a:lnTo>
                <a:lnTo>
                  <a:pt x="502919" y="251460"/>
                </a:lnTo>
                <a:lnTo>
                  <a:pt x="498868" y="206243"/>
                </a:lnTo>
                <a:lnTo>
                  <a:pt x="487187" y="163693"/>
                </a:lnTo>
                <a:lnTo>
                  <a:pt x="468587" y="124516"/>
                </a:lnTo>
                <a:lnTo>
                  <a:pt x="443778" y="89422"/>
                </a:lnTo>
                <a:lnTo>
                  <a:pt x="413471" y="59120"/>
                </a:lnTo>
                <a:lnTo>
                  <a:pt x="378375" y="34318"/>
                </a:lnTo>
                <a:lnTo>
                  <a:pt x="339201" y="15725"/>
                </a:lnTo>
                <a:lnTo>
                  <a:pt x="296659" y="4049"/>
                </a:lnTo>
                <a:lnTo>
                  <a:pt x="251459" y="0"/>
                </a:lnTo>
                <a:close/>
              </a:path>
            </a:pathLst>
          </a:custGeom>
          <a:solidFill>
            <a:srgbClr val="E8A23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/>
          <p:nvPr/>
        </p:nvSpPr>
        <p:spPr>
          <a:xfrm>
            <a:off x="730402" y="1942541"/>
            <a:ext cx="138430" cy="2546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500" spc="-50" b="1">
                <a:solidFill>
                  <a:srgbClr val="1B3C1C"/>
                </a:solidFill>
                <a:latin typeface="Cambria"/>
                <a:cs typeface="Cambria"/>
              </a:rPr>
              <a:t>1</a:t>
            </a:r>
            <a:endParaRPr sz="1500">
              <a:latin typeface="Cambria"/>
              <a:cs typeface="Cambri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267713" y="1956054"/>
            <a:ext cx="4293870" cy="2616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550">
                <a:solidFill>
                  <a:srgbClr val="1F2A1F"/>
                </a:solidFill>
                <a:latin typeface="Calibri"/>
                <a:cs typeface="Calibri"/>
              </a:rPr>
              <a:t>Higher</a:t>
            </a:r>
            <a:r>
              <a:rPr dirty="0" sz="1550" spc="-35">
                <a:solidFill>
                  <a:srgbClr val="1F2A1F"/>
                </a:solidFill>
                <a:latin typeface="Calibri"/>
                <a:cs typeface="Calibri"/>
              </a:rPr>
              <a:t> </a:t>
            </a:r>
            <a:r>
              <a:rPr dirty="0" sz="1550">
                <a:solidFill>
                  <a:srgbClr val="1F2A1F"/>
                </a:solidFill>
                <a:latin typeface="Calibri"/>
                <a:cs typeface="Calibri"/>
              </a:rPr>
              <a:t>price</a:t>
            </a:r>
            <a:r>
              <a:rPr dirty="0" sz="1550" spc="-30">
                <a:solidFill>
                  <a:srgbClr val="1F2A1F"/>
                </a:solidFill>
                <a:latin typeface="Calibri"/>
                <a:cs typeface="Calibri"/>
              </a:rPr>
              <a:t> </a:t>
            </a:r>
            <a:r>
              <a:rPr dirty="0" sz="1550" spc="-10">
                <a:solidFill>
                  <a:srgbClr val="1F2A1F"/>
                </a:solidFill>
                <a:latin typeface="Calibri"/>
                <a:cs typeface="Calibri"/>
              </a:rPr>
              <a:t>realization</a:t>
            </a:r>
            <a:r>
              <a:rPr dirty="0" sz="1550" spc="-40">
                <a:solidFill>
                  <a:srgbClr val="1F2A1F"/>
                </a:solidFill>
                <a:latin typeface="Calibri"/>
                <a:cs typeface="Calibri"/>
              </a:rPr>
              <a:t> </a:t>
            </a:r>
            <a:r>
              <a:rPr dirty="0" sz="1550">
                <a:solidFill>
                  <a:srgbClr val="1F2A1F"/>
                </a:solidFill>
                <a:latin typeface="Calibri"/>
                <a:cs typeface="Calibri"/>
              </a:rPr>
              <a:t>—</a:t>
            </a:r>
            <a:r>
              <a:rPr dirty="0" sz="1550" spc="-10">
                <a:solidFill>
                  <a:srgbClr val="1F2A1F"/>
                </a:solidFill>
                <a:latin typeface="Calibri"/>
                <a:cs typeface="Calibri"/>
              </a:rPr>
              <a:t> </a:t>
            </a:r>
            <a:r>
              <a:rPr dirty="0" sz="1550">
                <a:solidFill>
                  <a:srgbClr val="1F2A1F"/>
                </a:solidFill>
                <a:latin typeface="Calibri"/>
                <a:cs typeface="Calibri"/>
              </a:rPr>
              <a:t>direct</a:t>
            </a:r>
            <a:r>
              <a:rPr dirty="0" sz="1550" spc="-30">
                <a:solidFill>
                  <a:srgbClr val="1F2A1F"/>
                </a:solidFill>
                <a:latin typeface="Calibri"/>
                <a:cs typeface="Calibri"/>
              </a:rPr>
              <a:t> </a:t>
            </a:r>
            <a:r>
              <a:rPr dirty="0" sz="1550">
                <a:solidFill>
                  <a:srgbClr val="1F2A1F"/>
                </a:solidFill>
                <a:latin typeface="Calibri"/>
                <a:cs typeface="Calibri"/>
              </a:rPr>
              <a:t>access</a:t>
            </a:r>
            <a:r>
              <a:rPr dirty="0" sz="1550" spc="-35">
                <a:solidFill>
                  <a:srgbClr val="1F2A1F"/>
                </a:solidFill>
                <a:latin typeface="Calibri"/>
                <a:cs typeface="Calibri"/>
              </a:rPr>
              <a:t> </a:t>
            </a:r>
            <a:r>
              <a:rPr dirty="0" sz="1550">
                <a:solidFill>
                  <a:srgbClr val="1F2A1F"/>
                </a:solidFill>
                <a:latin typeface="Calibri"/>
                <a:cs typeface="Calibri"/>
              </a:rPr>
              <a:t>to</a:t>
            </a:r>
            <a:r>
              <a:rPr dirty="0" sz="1550" spc="-15">
                <a:solidFill>
                  <a:srgbClr val="1F2A1F"/>
                </a:solidFill>
                <a:latin typeface="Calibri"/>
                <a:cs typeface="Calibri"/>
              </a:rPr>
              <a:t> </a:t>
            </a:r>
            <a:r>
              <a:rPr dirty="0" sz="1550">
                <a:solidFill>
                  <a:srgbClr val="1F2A1F"/>
                </a:solidFill>
                <a:latin typeface="Calibri"/>
                <a:cs typeface="Calibri"/>
              </a:rPr>
              <a:t>end</a:t>
            </a:r>
            <a:r>
              <a:rPr dirty="0" sz="1550" spc="-10">
                <a:solidFill>
                  <a:srgbClr val="1F2A1F"/>
                </a:solidFill>
                <a:latin typeface="Calibri"/>
                <a:cs typeface="Calibri"/>
              </a:rPr>
              <a:t> buyers</a:t>
            </a:r>
            <a:endParaRPr sz="1550">
              <a:latin typeface="Calibri"/>
              <a:cs typeface="Calibri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548640" y="2788920"/>
            <a:ext cx="502920" cy="502920"/>
          </a:xfrm>
          <a:custGeom>
            <a:avLst/>
            <a:gdLst/>
            <a:ahLst/>
            <a:cxnLst/>
            <a:rect l="l" t="t" r="r" b="b"/>
            <a:pathLst>
              <a:path w="502919" h="502920">
                <a:moveTo>
                  <a:pt x="251459" y="0"/>
                </a:moveTo>
                <a:lnTo>
                  <a:pt x="206260" y="4049"/>
                </a:lnTo>
                <a:lnTo>
                  <a:pt x="163718" y="15725"/>
                </a:lnTo>
                <a:lnTo>
                  <a:pt x="124544" y="34318"/>
                </a:lnTo>
                <a:lnTo>
                  <a:pt x="89448" y="59120"/>
                </a:lnTo>
                <a:lnTo>
                  <a:pt x="59141" y="89422"/>
                </a:lnTo>
                <a:lnTo>
                  <a:pt x="34332" y="124516"/>
                </a:lnTo>
                <a:lnTo>
                  <a:pt x="15732" y="163693"/>
                </a:lnTo>
                <a:lnTo>
                  <a:pt x="4051" y="206243"/>
                </a:lnTo>
                <a:lnTo>
                  <a:pt x="0" y="251459"/>
                </a:lnTo>
                <a:lnTo>
                  <a:pt x="4051" y="296676"/>
                </a:lnTo>
                <a:lnTo>
                  <a:pt x="15732" y="339226"/>
                </a:lnTo>
                <a:lnTo>
                  <a:pt x="34332" y="378403"/>
                </a:lnTo>
                <a:lnTo>
                  <a:pt x="59141" y="413497"/>
                </a:lnTo>
                <a:lnTo>
                  <a:pt x="89448" y="443799"/>
                </a:lnTo>
                <a:lnTo>
                  <a:pt x="124544" y="468601"/>
                </a:lnTo>
                <a:lnTo>
                  <a:pt x="163718" y="487194"/>
                </a:lnTo>
                <a:lnTo>
                  <a:pt x="206260" y="498870"/>
                </a:lnTo>
                <a:lnTo>
                  <a:pt x="251459" y="502919"/>
                </a:lnTo>
                <a:lnTo>
                  <a:pt x="296659" y="498870"/>
                </a:lnTo>
                <a:lnTo>
                  <a:pt x="339201" y="487194"/>
                </a:lnTo>
                <a:lnTo>
                  <a:pt x="378375" y="468601"/>
                </a:lnTo>
                <a:lnTo>
                  <a:pt x="413471" y="443799"/>
                </a:lnTo>
                <a:lnTo>
                  <a:pt x="443778" y="413497"/>
                </a:lnTo>
                <a:lnTo>
                  <a:pt x="468587" y="378403"/>
                </a:lnTo>
                <a:lnTo>
                  <a:pt x="487187" y="339226"/>
                </a:lnTo>
                <a:lnTo>
                  <a:pt x="498868" y="296676"/>
                </a:lnTo>
                <a:lnTo>
                  <a:pt x="502919" y="251459"/>
                </a:lnTo>
                <a:lnTo>
                  <a:pt x="498868" y="206243"/>
                </a:lnTo>
                <a:lnTo>
                  <a:pt x="487187" y="163693"/>
                </a:lnTo>
                <a:lnTo>
                  <a:pt x="468587" y="124516"/>
                </a:lnTo>
                <a:lnTo>
                  <a:pt x="443778" y="89422"/>
                </a:lnTo>
                <a:lnTo>
                  <a:pt x="413471" y="59120"/>
                </a:lnTo>
                <a:lnTo>
                  <a:pt x="378375" y="34318"/>
                </a:lnTo>
                <a:lnTo>
                  <a:pt x="339201" y="15725"/>
                </a:lnTo>
                <a:lnTo>
                  <a:pt x="296659" y="4049"/>
                </a:lnTo>
                <a:lnTo>
                  <a:pt x="251459" y="0"/>
                </a:lnTo>
                <a:close/>
              </a:path>
            </a:pathLst>
          </a:custGeom>
          <a:solidFill>
            <a:srgbClr val="E8A23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 txBox="1"/>
          <p:nvPr/>
        </p:nvSpPr>
        <p:spPr>
          <a:xfrm>
            <a:off x="730402" y="2903346"/>
            <a:ext cx="138430" cy="2540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500" spc="-50" b="1">
                <a:solidFill>
                  <a:srgbClr val="1B3C1C"/>
                </a:solidFill>
                <a:latin typeface="Cambria"/>
                <a:cs typeface="Cambria"/>
              </a:rPr>
              <a:t>2</a:t>
            </a:r>
            <a:endParaRPr sz="1500">
              <a:latin typeface="Cambria"/>
              <a:cs typeface="Cambria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267713" y="2916427"/>
            <a:ext cx="4070985" cy="2616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550" spc="-10">
                <a:solidFill>
                  <a:srgbClr val="1F2A1F"/>
                </a:solidFill>
                <a:latin typeface="Calibri"/>
                <a:cs typeface="Calibri"/>
              </a:rPr>
              <a:t>Instant</a:t>
            </a:r>
            <a:r>
              <a:rPr dirty="0" sz="1550" spc="-35">
                <a:solidFill>
                  <a:srgbClr val="1F2A1F"/>
                </a:solidFill>
                <a:latin typeface="Calibri"/>
                <a:cs typeface="Calibri"/>
              </a:rPr>
              <a:t> </a:t>
            </a:r>
            <a:r>
              <a:rPr dirty="0" sz="1550">
                <a:solidFill>
                  <a:srgbClr val="1F2A1F"/>
                </a:solidFill>
                <a:latin typeface="Calibri"/>
                <a:cs typeface="Calibri"/>
              </a:rPr>
              <a:t>digital</a:t>
            </a:r>
            <a:r>
              <a:rPr dirty="0" sz="1550" spc="-55">
                <a:solidFill>
                  <a:srgbClr val="1F2A1F"/>
                </a:solidFill>
                <a:latin typeface="Calibri"/>
                <a:cs typeface="Calibri"/>
              </a:rPr>
              <a:t> </a:t>
            </a:r>
            <a:r>
              <a:rPr dirty="0" sz="1550" spc="-10">
                <a:solidFill>
                  <a:srgbClr val="1F2A1F"/>
                </a:solidFill>
                <a:latin typeface="Calibri"/>
                <a:cs typeface="Calibri"/>
              </a:rPr>
              <a:t>payment</a:t>
            </a:r>
            <a:r>
              <a:rPr dirty="0" sz="1550" spc="-30">
                <a:solidFill>
                  <a:srgbClr val="1F2A1F"/>
                </a:solidFill>
                <a:latin typeface="Calibri"/>
                <a:cs typeface="Calibri"/>
              </a:rPr>
              <a:t> </a:t>
            </a:r>
            <a:r>
              <a:rPr dirty="0" sz="1550">
                <a:solidFill>
                  <a:srgbClr val="1F2A1F"/>
                </a:solidFill>
                <a:latin typeface="Calibri"/>
                <a:cs typeface="Calibri"/>
              </a:rPr>
              <a:t>on</a:t>
            </a:r>
            <a:r>
              <a:rPr dirty="0" sz="1550" spc="-30">
                <a:solidFill>
                  <a:srgbClr val="1F2A1F"/>
                </a:solidFill>
                <a:latin typeface="Calibri"/>
                <a:cs typeface="Calibri"/>
              </a:rPr>
              <a:t> </a:t>
            </a:r>
            <a:r>
              <a:rPr dirty="0" sz="1550">
                <a:solidFill>
                  <a:srgbClr val="1F2A1F"/>
                </a:solidFill>
                <a:latin typeface="Calibri"/>
                <a:cs typeface="Calibri"/>
              </a:rPr>
              <a:t>pickup,</a:t>
            </a:r>
            <a:r>
              <a:rPr dirty="0" sz="1550" spc="-70">
                <a:solidFill>
                  <a:srgbClr val="1F2A1F"/>
                </a:solidFill>
                <a:latin typeface="Calibri"/>
                <a:cs typeface="Calibri"/>
              </a:rPr>
              <a:t> </a:t>
            </a:r>
            <a:r>
              <a:rPr dirty="0" sz="1550">
                <a:solidFill>
                  <a:srgbClr val="1F2A1F"/>
                </a:solidFill>
                <a:latin typeface="Calibri"/>
                <a:cs typeface="Calibri"/>
              </a:rPr>
              <a:t>no</a:t>
            </a:r>
            <a:r>
              <a:rPr dirty="0" sz="1550" spc="-30">
                <a:solidFill>
                  <a:srgbClr val="1F2A1F"/>
                </a:solidFill>
                <a:latin typeface="Calibri"/>
                <a:cs typeface="Calibri"/>
              </a:rPr>
              <a:t> </a:t>
            </a:r>
            <a:r>
              <a:rPr dirty="0" sz="1550">
                <a:solidFill>
                  <a:srgbClr val="1F2A1F"/>
                </a:solidFill>
                <a:latin typeface="Calibri"/>
                <a:cs typeface="Calibri"/>
              </a:rPr>
              <a:t>delayed</a:t>
            </a:r>
            <a:r>
              <a:rPr dirty="0" sz="1550" spc="-30">
                <a:solidFill>
                  <a:srgbClr val="1F2A1F"/>
                </a:solidFill>
                <a:latin typeface="Calibri"/>
                <a:cs typeface="Calibri"/>
              </a:rPr>
              <a:t> </a:t>
            </a:r>
            <a:r>
              <a:rPr dirty="0" sz="1550" spc="-20">
                <a:solidFill>
                  <a:srgbClr val="1F2A1F"/>
                </a:solidFill>
                <a:latin typeface="Calibri"/>
                <a:cs typeface="Calibri"/>
              </a:rPr>
              <a:t>dues</a:t>
            </a:r>
            <a:endParaRPr sz="1550">
              <a:latin typeface="Calibri"/>
              <a:cs typeface="Calibri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548640" y="3749040"/>
            <a:ext cx="502920" cy="502920"/>
          </a:xfrm>
          <a:custGeom>
            <a:avLst/>
            <a:gdLst/>
            <a:ahLst/>
            <a:cxnLst/>
            <a:rect l="l" t="t" r="r" b="b"/>
            <a:pathLst>
              <a:path w="502919" h="502920">
                <a:moveTo>
                  <a:pt x="251459" y="0"/>
                </a:moveTo>
                <a:lnTo>
                  <a:pt x="206260" y="4049"/>
                </a:lnTo>
                <a:lnTo>
                  <a:pt x="163718" y="15725"/>
                </a:lnTo>
                <a:lnTo>
                  <a:pt x="124544" y="34318"/>
                </a:lnTo>
                <a:lnTo>
                  <a:pt x="89448" y="59120"/>
                </a:lnTo>
                <a:lnTo>
                  <a:pt x="59141" y="89422"/>
                </a:lnTo>
                <a:lnTo>
                  <a:pt x="34332" y="124516"/>
                </a:lnTo>
                <a:lnTo>
                  <a:pt x="15732" y="163693"/>
                </a:lnTo>
                <a:lnTo>
                  <a:pt x="4051" y="206243"/>
                </a:lnTo>
                <a:lnTo>
                  <a:pt x="0" y="251460"/>
                </a:lnTo>
                <a:lnTo>
                  <a:pt x="4051" y="296676"/>
                </a:lnTo>
                <a:lnTo>
                  <a:pt x="15732" y="339226"/>
                </a:lnTo>
                <a:lnTo>
                  <a:pt x="34332" y="378403"/>
                </a:lnTo>
                <a:lnTo>
                  <a:pt x="59141" y="413497"/>
                </a:lnTo>
                <a:lnTo>
                  <a:pt x="89448" y="443799"/>
                </a:lnTo>
                <a:lnTo>
                  <a:pt x="124544" y="468601"/>
                </a:lnTo>
                <a:lnTo>
                  <a:pt x="163718" y="487194"/>
                </a:lnTo>
                <a:lnTo>
                  <a:pt x="206260" y="498870"/>
                </a:lnTo>
                <a:lnTo>
                  <a:pt x="251459" y="502920"/>
                </a:lnTo>
                <a:lnTo>
                  <a:pt x="296659" y="498870"/>
                </a:lnTo>
                <a:lnTo>
                  <a:pt x="339201" y="487194"/>
                </a:lnTo>
                <a:lnTo>
                  <a:pt x="378375" y="468601"/>
                </a:lnTo>
                <a:lnTo>
                  <a:pt x="413471" y="443799"/>
                </a:lnTo>
                <a:lnTo>
                  <a:pt x="443778" y="413497"/>
                </a:lnTo>
                <a:lnTo>
                  <a:pt x="468587" y="378403"/>
                </a:lnTo>
                <a:lnTo>
                  <a:pt x="487187" y="339226"/>
                </a:lnTo>
                <a:lnTo>
                  <a:pt x="498868" y="296676"/>
                </a:lnTo>
                <a:lnTo>
                  <a:pt x="502919" y="251460"/>
                </a:lnTo>
                <a:lnTo>
                  <a:pt x="498868" y="206243"/>
                </a:lnTo>
                <a:lnTo>
                  <a:pt x="487187" y="163693"/>
                </a:lnTo>
                <a:lnTo>
                  <a:pt x="468587" y="124516"/>
                </a:lnTo>
                <a:lnTo>
                  <a:pt x="443778" y="89422"/>
                </a:lnTo>
                <a:lnTo>
                  <a:pt x="413471" y="59120"/>
                </a:lnTo>
                <a:lnTo>
                  <a:pt x="378375" y="34318"/>
                </a:lnTo>
                <a:lnTo>
                  <a:pt x="339201" y="15725"/>
                </a:lnTo>
                <a:lnTo>
                  <a:pt x="296659" y="4049"/>
                </a:lnTo>
                <a:lnTo>
                  <a:pt x="251459" y="0"/>
                </a:lnTo>
                <a:close/>
              </a:path>
            </a:pathLst>
          </a:custGeom>
          <a:solidFill>
            <a:srgbClr val="E8A23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 txBox="1"/>
          <p:nvPr/>
        </p:nvSpPr>
        <p:spPr>
          <a:xfrm>
            <a:off x="730402" y="3863720"/>
            <a:ext cx="138430" cy="2540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500" spc="-50" b="1">
                <a:solidFill>
                  <a:srgbClr val="1B3C1C"/>
                </a:solidFill>
                <a:latin typeface="Cambria"/>
                <a:cs typeface="Cambria"/>
              </a:rPr>
              <a:t>3</a:t>
            </a:r>
            <a:endParaRPr sz="1500">
              <a:latin typeface="Cambria"/>
              <a:cs typeface="Cambria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267713" y="3876547"/>
            <a:ext cx="3646804" cy="2616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550" spc="-10">
                <a:solidFill>
                  <a:srgbClr val="1F2A1F"/>
                </a:solidFill>
                <a:latin typeface="Calibri"/>
                <a:cs typeface="Calibri"/>
              </a:rPr>
              <a:t>Real-</a:t>
            </a:r>
            <a:r>
              <a:rPr dirty="0" sz="1550">
                <a:solidFill>
                  <a:srgbClr val="1F2A1F"/>
                </a:solidFill>
                <a:latin typeface="Calibri"/>
                <a:cs typeface="Calibri"/>
              </a:rPr>
              <a:t>time</a:t>
            </a:r>
            <a:r>
              <a:rPr dirty="0" sz="1550" spc="-50">
                <a:solidFill>
                  <a:srgbClr val="1F2A1F"/>
                </a:solidFill>
                <a:latin typeface="Calibri"/>
                <a:cs typeface="Calibri"/>
              </a:rPr>
              <a:t> </a:t>
            </a:r>
            <a:r>
              <a:rPr dirty="0" sz="1550">
                <a:solidFill>
                  <a:srgbClr val="1F2A1F"/>
                </a:solidFill>
                <a:latin typeface="Calibri"/>
                <a:cs typeface="Calibri"/>
              </a:rPr>
              <a:t>market</a:t>
            </a:r>
            <a:r>
              <a:rPr dirty="0" sz="1550" spc="-35">
                <a:solidFill>
                  <a:srgbClr val="1F2A1F"/>
                </a:solidFill>
                <a:latin typeface="Calibri"/>
                <a:cs typeface="Calibri"/>
              </a:rPr>
              <a:t> </a:t>
            </a:r>
            <a:r>
              <a:rPr dirty="0" sz="1550">
                <a:solidFill>
                  <a:srgbClr val="1F2A1F"/>
                </a:solidFill>
                <a:latin typeface="Calibri"/>
                <a:cs typeface="Calibri"/>
              </a:rPr>
              <a:t>data</a:t>
            </a:r>
            <a:r>
              <a:rPr dirty="0" sz="1550" spc="-35">
                <a:solidFill>
                  <a:srgbClr val="1F2A1F"/>
                </a:solidFill>
                <a:latin typeface="Calibri"/>
                <a:cs typeface="Calibri"/>
              </a:rPr>
              <a:t> </a:t>
            </a:r>
            <a:r>
              <a:rPr dirty="0" sz="1550">
                <a:solidFill>
                  <a:srgbClr val="1F2A1F"/>
                </a:solidFill>
                <a:latin typeface="Calibri"/>
                <a:cs typeface="Calibri"/>
              </a:rPr>
              <a:t>&amp;</a:t>
            </a:r>
            <a:r>
              <a:rPr dirty="0" sz="1550" spc="-30">
                <a:solidFill>
                  <a:srgbClr val="1F2A1F"/>
                </a:solidFill>
                <a:latin typeface="Calibri"/>
                <a:cs typeface="Calibri"/>
              </a:rPr>
              <a:t> </a:t>
            </a:r>
            <a:r>
              <a:rPr dirty="0" sz="1550">
                <a:solidFill>
                  <a:srgbClr val="1F2A1F"/>
                </a:solidFill>
                <a:latin typeface="Calibri"/>
                <a:cs typeface="Calibri"/>
              </a:rPr>
              <a:t>crop</a:t>
            </a:r>
            <a:r>
              <a:rPr dirty="0" sz="1550" spc="-50">
                <a:solidFill>
                  <a:srgbClr val="1F2A1F"/>
                </a:solidFill>
                <a:latin typeface="Calibri"/>
                <a:cs typeface="Calibri"/>
              </a:rPr>
              <a:t> </a:t>
            </a:r>
            <a:r>
              <a:rPr dirty="0" sz="1550">
                <a:solidFill>
                  <a:srgbClr val="1F2A1F"/>
                </a:solidFill>
                <a:latin typeface="Calibri"/>
                <a:cs typeface="Calibri"/>
              </a:rPr>
              <a:t>advisory</a:t>
            </a:r>
            <a:r>
              <a:rPr dirty="0" sz="1550" spc="-50">
                <a:solidFill>
                  <a:srgbClr val="1F2A1F"/>
                </a:solidFill>
                <a:latin typeface="Calibri"/>
                <a:cs typeface="Calibri"/>
              </a:rPr>
              <a:t> </a:t>
            </a:r>
            <a:r>
              <a:rPr dirty="0" sz="1550">
                <a:solidFill>
                  <a:srgbClr val="1F2A1F"/>
                </a:solidFill>
                <a:latin typeface="Calibri"/>
                <a:cs typeface="Calibri"/>
              </a:rPr>
              <a:t>in-</a:t>
            </a:r>
            <a:r>
              <a:rPr dirty="0" sz="1550" spc="-25">
                <a:solidFill>
                  <a:srgbClr val="1F2A1F"/>
                </a:solidFill>
                <a:latin typeface="Calibri"/>
                <a:cs typeface="Calibri"/>
              </a:rPr>
              <a:t>app</a:t>
            </a:r>
            <a:endParaRPr sz="1550">
              <a:latin typeface="Calibri"/>
              <a:cs typeface="Calibri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548640" y="4709159"/>
            <a:ext cx="502920" cy="502920"/>
          </a:xfrm>
          <a:custGeom>
            <a:avLst/>
            <a:gdLst/>
            <a:ahLst/>
            <a:cxnLst/>
            <a:rect l="l" t="t" r="r" b="b"/>
            <a:pathLst>
              <a:path w="502919" h="502920">
                <a:moveTo>
                  <a:pt x="251459" y="0"/>
                </a:moveTo>
                <a:lnTo>
                  <a:pt x="206260" y="4049"/>
                </a:lnTo>
                <a:lnTo>
                  <a:pt x="163718" y="15725"/>
                </a:lnTo>
                <a:lnTo>
                  <a:pt x="124544" y="34318"/>
                </a:lnTo>
                <a:lnTo>
                  <a:pt x="89448" y="59120"/>
                </a:lnTo>
                <a:lnTo>
                  <a:pt x="59141" y="89422"/>
                </a:lnTo>
                <a:lnTo>
                  <a:pt x="34332" y="124516"/>
                </a:lnTo>
                <a:lnTo>
                  <a:pt x="15732" y="163693"/>
                </a:lnTo>
                <a:lnTo>
                  <a:pt x="4051" y="206243"/>
                </a:lnTo>
                <a:lnTo>
                  <a:pt x="0" y="251459"/>
                </a:lnTo>
                <a:lnTo>
                  <a:pt x="4051" y="296676"/>
                </a:lnTo>
                <a:lnTo>
                  <a:pt x="15732" y="339226"/>
                </a:lnTo>
                <a:lnTo>
                  <a:pt x="34332" y="378403"/>
                </a:lnTo>
                <a:lnTo>
                  <a:pt x="59141" y="413497"/>
                </a:lnTo>
                <a:lnTo>
                  <a:pt x="89448" y="443799"/>
                </a:lnTo>
                <a:lnTo>
                  <a:pt x="124544" y="468601"/>
                </a:lnTo>
                <a:lnTo>
                  <a:pt x="163718" y="487194"/>
                </a:lnTo>
                <a:lnTo>
                  <a:pt x="206260" y="498870"/>
                </a:lnTo>
                <a:lnTo>
                  <a:pt x="251459" y="502919"/>
                </a:lnTo>
                <a:lnTo>
                  <a:pt x="296659" y="498870"/>
                </a:lnTo>
                <a:lnTo>
                  <a:pt x="339201" y="487194"/>
                </a:lnTo>
                <a:lnTo>
                  <a:pt x="378375" y="468601"/>
                </a:lnTo>
                <a:lnTo>
                  <a:pt x="413471" y="443799"/>
                </a:lnTo>
                <a:lnTo>
                  <a:pt x="443778" y="413497"/>
                </a:lnTo>
                <a:lnTo>
                  <a:pt x="468587" y="378403"/>
                </a:lnTo>
                <a:lnTo>
                  <a:pt x="487187" y="339226"/>
                </a:lnTo>
                <a:lnTo>
                  <a:pt x="498868" y="296676"/>
                </a:lnTo>
                <a:lnTo>
                  <a:pt x="502919" y="251459"/>
                </a:lnTo>
                <a:lnTo>
                  <a:pt x="498868" y="206243"/>
                </a:lnTo>
                <a:lnTo>
                  <a:pt x="487187" y="163693"/>
                </a:lnTo>
                <a:lnTo>
                  <a:pt x="468587" y="124516"/>
                </a:lnTo>
                <a:lnTo>
                  <a:pt x="443778" y="89422"/>
                </a:lnTo>
                <a:lnTo>
                  <a:pt x="413471" y="59120"/>
                </a:lnTo>
                <a:lnTo>
                  <a:pt x="378375" y="34318"/>
                </a:lnTo>
                <a:lnTo>
                  <a:pt x="339201" y="15725"/>
                </a:lnTo>
                <a:lnTo>
                  <a:pt x="296659" y="4049"/>
                </a:lnTo>
                <a:lnTo>
                  <a:pt x="251459" y="0"/>
                </a:lnTo>
                <a:close/>
              </a:path>
            </a:pathLst>
          </a:custGeom>
          <a:solidFill>
            <a:srgbClr val="E8A23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 txBox="1"/>
          <p:nvPr/>
        </p:nvSpPr>
        <p:spPr>
          <a:xfrm>
            <a:off x="730402" y="4823841"/>
            <a:ext cx="138430" cy="2540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500" spc="-50" b="1">
                <a:solidFill>
                  <a:srgbClr val="1B3C1C"/>
                </a:solidFill>
                <a:latin typeface="Cambria"/>
                <a:cs typeface="Cambria"/>
              </a:rPr>
              <a:t>4</a:t>
            </a:r>
            <a:endParaRPr sz="1500">
              <a:latin typeface="Cambria"/>
              <a:cs typeface="Cambria"/>
            </a:endParaRPr>
          </a:p>
        </p:txBody>
      </p:sp>
      <p:sp>
        <p:nvSpPr>
          <p:cNvPr id="16" name="object 16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955"/>
              </a:lnSpc>
            </a:pPr>
            <a:r>
              <a:rPr dirty="0" spc="-10"/>
              <a:t>AgriBridge</a:t>
            </a:r>
          </a:p>
        </p:txBody>
      </p:sp>
      <p:sp>
        <p:nvSpPr>
          <p:cNvPr id="17" name="object 17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955"/>
              </a:lnSpc>
            </a:pPr>
            <a:fld id="{81D60167-4931-47E6-BA6A-407CBD079E47}" type="slidenum">
              <a:rPr dirty="0" spc="-25"/>
              <a:t>10</a:t>
            </a:fld>
          </a:p>
        </p:txBody>
      </p:sp>
      <p:sp>
        <p:nvSpPr>
          <p:cNvPr id="15" name="object 15"/>
          <p:cNvSpPr txBox="1"/>
          <p:nvPr/>
        </p:nvSpPr>
        <p:spPr>
          <a:xfrm>
            <a:off x="1267713" y="4836921"/>
            <a:ext cx="4884420" cy="2616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550">
                <a:solidFill>
                  <a:srgbClr val="1F2A1F"/>
                </a:solidFill>
                <a:latin typeface="Calibri"/>
                <a:cs typeface="Calibri"/>
              </a:rPr>
              <a:t>Growing</a:t>
            </a:r>
            <a:r>
              <a:rPr dirty="0" sz="1550" spc="-50">
                <a:solidFill>
                  <a:srgbClr val="1F2A1F"/>
                </a:solidFill>
                <a:latin typeface="Calibri"/>
                <a:cs typeface="Calibri"/>
              </a:rPr>
              <a:t> </a:t>
            </a:r>
            <a:r>
              <a:rPr dirty="0" sz="1550">
                <a:solidFill>
                  <a:srgbClr val="1F2A1F"/>
                </a:solidFill>
                <a:latin typeface="Calibri"/>
                <a:cs typeface="Calibri"/>
              </a:rPr>
              <a:t>digital</a:t>
            </a:r>
            <a:r>
              <a:rPr dirty="0" sz="1550" spc="-50">
                <a:solidFill>
                  <a:srgbClr val="1F2A1F"/>
                </a:solidFill>
                <a:latin typeface="Calibri"/>
                <a:cs typeface="Calibri"/>
              </a:rPr>
              <a:t> </a:t>
            </a:r>
            <a:r>
              <a:rPr dirty="0" sz="1550" spc="-10">
                <a:solidFill>
                  <a:srgbClr val="1F2A1F"/>
                </a:solidFill>
                <a:latin typeface="Calibri"/>
                <a:cs typeface="Calibri"/>
              </a:rPr>
              <a:t>transaction</a:t>
            </a:r>
            <a:r>
              <a:rPr dirty="0" sz="1550" spc="-45">
                <a:solidFill>
                  <a:srgbClr val="1F2A1F"/>
                </a:solidFill>
                <a:latin typeface="Calibri"/>
                <a:cs typeface="Calibri"/>
              </a:rPr>
              <a:t> </a:t>
            </a:r>
            <a:r>
              <a:rPr dirty="0" sz="1550">
                <a:solidFill>
                  <a:srgbClr val="1F2A1F"/>
                </a:solidFill>
                <a:latin typeface="Calibri"/>
                <a:cs typeface="Calibri"/>
              </a:rPr>
              <a:t>history</a:t>
            </a:r>
            <a:r>
              <a:rPr dirty="0" sz="1550" spc="-60">
                <a:solidFill>
                  <a:srgbClr val="1F2A1F"/>
                </a:solidFill>
                <a:latin typeface="Calibri"/>
                <a:cs typeface="Calibri"/>
              </a:rPr>
              <a:t> </a:t>
            </a:r>
            <a:r>
              <a:rPr dirty="0" sz="1550">
                <a:solidFill>
                  <a:srgbClr val="1F2A1F"/>
                </a:solidFill>
                <a:latin typeface="Calibri"/>
                <a:cs typeface="Calibri"/>
              </a:rPr>
              <a:t>builds</a:t>
            </a:r>
            <a:r>
              <a:rPr dirty="0" sz="1550" spc="-50">
                <a:solidFill>
                  <a:srgbClr val="1F2A1F"/>
                </a:solidFill>
                <a:latin typeface="Calibri"/>
                <a:cs typeface="Calibri"/>
              </a:rPr>
              <a:t> </a:t>
            </a:r>
            <a:r>
              <a:rPr dirty="0" sz="1550">
                <a:solidFill>
                  <a:srgbClr val="1F2A1F"/>
                </a:solidFill>
                <a:latin typeface="Calibri"/>
                <a:cs typeface="Calibri"/>
              </a:rPr>
              <a:t>future</a:t>
            </a:r>
            <a:r>
              <a:rPr dirty="0" sz="1550" spc="-10">
                <a:solidFill>
                  <a:srgbClr val="1F2A1F"/>
                </a:solidFill>
                <a:latin typeface="Calibri"/>
                <a:cs typeface="Calibri"/>
              </a:rPr>
              <a:t> </a:t>
            </a:r>
            <a:r>
              <a:rPr dirty="0" sz="1550">
                <a:solidFill>
                  <a:srgbClr val="1F2A1F"/>
                </a:solidFill>
                <a:latin typeface="Calibri"/>
                <a:cs typeface="Calibri"/>
              </a:rPr>
              <a:t>credit</a:t>
            </a:r>
            <a:r>
              <a:rPr dirty="0" sz="1550" spc="-40">
                <a:solidFill>
                  <a:srgbClr val="1F2A1F"/>
                </a:solidFill>
                <a:latin typeface="Calibri"/>
                <a:cs typeface="Calibri"/>
              </a:rPr>
              <a:t> </a:t>
            </a:r>
            <a:r>
              <a:rPr dirty="0" sz="1550" spc="-10">
                <a:solidFill>
                  <a:srgbClr val="1F2A1F"/>
                </a:solidFill>
                <a:latin typeface="Calibri"/>
                <a:cs typeface="Calibri"/>
              </a:rPr>
              <a:t>access</a:t>
            </a:r>
            <a:endParaRPr sz="155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35940" y="421335"/>
            <a:ext cx="1884680" cy="2235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300" b="1">
                <a:solidFill>
                  <a:srgbClr val="96BB61"/>
                </a:solidFill>
                <a:latin typeface="Calibri"/>
                <a:cs typeface="Calibri"/>
              </a:rPr>
              <a:t>V</a:t>
            </a:r>
            <a:r>
              <a:rPr dirty="0" sz="1300" spc="-95" b="1">
                <a:solidFill>
                  <a:srgbClr val="96BB61"/>
                </a:solidFill>
                <a:latin typeface="Calibri"/>
                <a:cs typeface="Calibri"/>
              </a:rPr>
              <a:t> </a:t>
            </a:r>
            <a:r>
              <a:rPr dirty="0" sz="1300" spc="-10" b="1">
                <a:solidFill>
                  <a:srgbClr val="96BB61"/>
                </a:solidFill>
                <a:latin typeface="Calibri"/>
                <a:cs typeface="Calibri"/>
              </a:rPr>
              <a:t>A</a:t>
            </a:r>
            <a:r>
              <a:rPr dirty="0" sz="1300" spc="-100" b="1">
                <a:solidFill>
                  <a:srgbClr val="96BB61"/>
                </a:solidFill>
                <a:latin typeface="Calibri"/>
                <a:cs typeface="Calibri"/>
              </a:rPr>
              <a:t> </a:t>
            </a:r>
            <a:r>
              <a:rPr dirty="0" sz="1300" spc="-10" b="1">
                <a:solidFill>
                  <a:srgbClr val="96BB61"/>
                </a:solidFill>
                <a:latin typeface="Calibri"/>
                <a:cs typeface="Calibri"/>
              </a:rPr>
              <a:t>L</a:t>
            </a:r>
            <a:r>
              <a:rPr dirty="0" sz="1300" spc="-90" b="1">
                <a:solidFill>
                  <a:srgbClr val="96BB61"/>
                </a:solidFill>
                <a:latin typeface="Calibri"/>
                <a:cs typeface="Calibri"/>
              </a:rPr>
              <a:t> </a:t>
            </a:r>
            <a:r>
              <a:rPr dirty="0" sz="1300" spc="-10" b="1">
                <a:solidFill>
                  <a:srgbClr val="96BB61"/>
                </a:solidFill>
                <a:latin typeface="Calibri"/>
                <a:cs typeface="Calibri"/>
              </a:rPr>
              <a:t>U</a:t>
            </a:r>
            <a:r>
              <a:rPr dirty="0" sz="1300" spc="-90" b="1">
                <a:solidFill>
                  <a:srgbClr val="96BB61"/>
                </a:solidFill>
                <a:latin typeface="Calibri"/>
                <a:cs typeface="Calibri"/>
              </a:rPr>
              <a:t> </a:t>
            </a:r>
            <a:r>
              <a:rPr dirty="0" sz="1300" b="1">
                <a:solidFill>
                  <a:srgbClr val="96BB61"/>
                </a:solidFill>
                <a:latin typeface="Calibri"/>
                <a:cs typeface="Calibri"/>
              </a:rPr>
              <a:t>E</a:t>
            </a:r>
            <a:r>
              <a:rPr dirty="0" sz="1300" spc="395" b="1">
                <a:solidFill>
                  <a:srgbClr val="96BB61"/>
                </a:solidFill>
                <a:latin typeface="Calibri"/>
                <a:cs typeface="Calibri"/>
              </a:rPr>
              <a:t> </a:t>
            </a:r>
            <a:r>
              <a:rPr dirty="0" sz="1300" b="1">
                <a:solidFill>
                  <a:srgbClr val="96BB61"/>
                </a:solidFill>
                <a:latin typeface="Calibri"/>
                <a:cs typeface="Calibri"/>
              </a:rPr>
              <a:t>P</a:t>
            </a:r>
            <a:r>
              <a:rPr dirty="0" sz="1300" spc="-95" b="1">
                <a:solidFill>
                  <a:srgbClr val="96BB61"/>
                </a:solidFill>
                <a:latin typeface="Calibri"/>
                <a:cs typeface="Calibri"/>
              </a:rPr>
              <a:t> </a:t>
            </a:r>
            <a:r>
              <a:rPr dirty="0" sz="1300" spc="-10" b="1">
                <a:solidFill>
                  <a:srgbClr val="96BB61"/>
                </a:solidFill>
                <a:latin typeface="Calibri"/>
                <a:cs typeface="Calibri"/>
              </a:rPr>
              <a:t>R</a:t>
            </a:r>
            <a:r>
              <a:rPr dirty="0" sz="1300" spc="-90" b="1">
                <a:solidFill>
                  <a:srgbClr val="96BB61"/>
                </a:solidFill>
                <a:latin typeface="Calibri"/>
                <a:cs typeface="Calibri"/>
              </a:rPr>
              <a:t> </a:t>
            </a:r>
            <a:r>
              <a:rPr dirty="0" sz="1300" b="1">
                <a:solidFill>
                  <a:srgbClr val="96BB61"/>
                </a:solidFill>
                <a:latin typeface="Calibri"/>
                <a:cs typeface="Calibri"/>
              </a:rPr>
              <a:t>O</a:t>
            </a:r>
            <a:r>
              <a:rPr dirty="0" sz="1300" spc="-95" b="1">
                <a:solidFill>
                  <a:srgbClr val="96BB61"/>
                </a:solidFill>
                <a:latin typeface="Calibri"/>
                <a:cs typeface="Calibri"/>
              </a:rPr>
              <a:t> </a:t>
            </a:r>
            <a:r>
              <a:rPr dirty="0" sz="1300" b="1">
                <a:solidFill>
                  <a:srgbClr val="96BB61"/>
                </a:solidFill>
                <a:latin typeface="Calibri"/>
                <a:cs typeface="Calibri"/>
              </a:rPr>
              <a:t>P</a:t>
            </a:r>
            <a:r>
              <a:rPr dirty="0" sz="1300" spc="-100" b="1">
                <a:solidFill>
                  <a:srgbClr val="96BB61"/>
                </a:solidFill>
                <a:latin typeface="Calibri"/>
                <a:cs typeface="Calibri"/>
              </a:rPr>
              <a:t> </a:t>
            </a:r>
            <a:r>
              <a:rPr dirty="0" sz="1300" b="1">
                <a:solidFill>
                  <a:srgbClr val="96BB61"/>
                </a:solidFill>
                <a:latin typeface="Calibri"/>
                <a:cs typeface="Calibri"/>
              </a:rPr>
              <a:t>O</a:t>
            </a:r>
            <a:r>
              <a:rPr dirty="0" sz="1300" spc="-95" b="1">
                <a:solidFill>
                  <a:srgbClr val="96BB61"/>
                </a:solidFill>
                <a:latin typeface="Calibri"/>
                <a:cs typeface="Calibri"/>
              </a:rPr>
              <a:t> </a:t>
            </a:r>
            <a:r>
              <a:rPr dirty="0" sz="1300" b="1">
                <a:solidFill>
                  <a:srgbClr val="96BB61"/>
                </a:solidFill>
                <a:latin typeface="Calibri"/>
                <a:cs typeface="Calibri"/>
              </a:rPr>
              <a:t>S</a:t>
            </a:r>
            <a:r>
              <a:rPr dirty="0" sz="1300" spc="-95" b="1">
                <a:solidFill>
                  <a:srgbClr val="96BB61"/>
                </a:solidFill>
                <a:latin typeface="Calibri"/>
                <a:cs typeface="Calibri"/>
              </a:rPr>
              <a:t> </a:t>
            </a:r>
            <a:r>
              <a:rPr dirty="0" sz="1300" spc="-10" b="1">
                <a:solidFill>
                  <a:srgbClr val="96BB61"/>
                </a:solidFill>
                <a:latin typeface="Calibri"/>
                <a:cs typeface="Calibri"/>
              </a:rPr>
              <a:t>I</a:t>
            </a:r>
            <a:r>
              <a:rPr dirty="0" sz="1300" spc="-90" b="1">
                <a:solidFill>
                  <a:srgbClr val="96BB61"/>
                </a:solidFill>
                <a:latin typeface="Calibri"/>
                <a:cs typeface="Calibri"/>
              </a:rPr>
              <a:t> </a:t>
            </a:r>
            <a:r>
              <a:rPr dirty="0" sz="1300" b="1">
                <a:solidFill>
                  <a:srgbClr val="96BB61"/>
                </a:solidFill>
                <a:latin typeface="Calibri"/>
                <a:cs typeface="Calibri"/>
              </a:rPr>
              <a:t>T</a:t>
            </a:r>
            <a:r>
              <a:rPr dirty="0" sz="1300" spc="-100" b="1">
                <a:solidFill>
                  <a:srgbClr val="96BB61"/>
                </a:solidFill>
                <a:latin typeface="Calibri"/>
                <a:cs typeface="Calibri"/>
              </a:rPr>
              <a:t> </a:t>
            </a:r>
            <a:r>
              <a:rPr dirty="0" sz="1300" spc="-10" b="1">
                <a:solidFill>
                  <a:srgbClr val="96BB61"/>
                </a:solidFill>
                <a:latin typeface="Calibri"/>
                <a:cs typeface="Calibri"/>
              </a:rPr>
              <a:t>I</a:t>
            </a:r>
            <a:r>
              <a:rPr dirty="0" sz="1300" spc="-90" b="1">
                <a:solidFill>
                  <a:srgbClr val="96BB61"/>
                </a:solidFill>
                <a:latin typeface="Calibri"/>
                <a:cs typeface="Calibri"/>
              </a:rPr>
              <a:t> </a:t>
            </a:r>
            <a:r>
              <a:rPr dirty="0" sz="1300" b="1">
                <a:solidFill>
                  <a:srgbClr val="96BB61"/>
                </a:solidFill>
                <a:latin typeface="Calibri"/>
                <a:cs typeface="Calibri"/>
              </a:rPr>
              <a:t>O</a:t>
            </a:r>
            <a:r>
              <a:rPr dirty="0" sz="1300" spc="-90" b="1">
                <a:solidFill>
                  <a:srgbClr val="96BB61"/>
                </a:solidFill>
                <a:latin typeface="Calibri"/>
                <a:cs typeface="Calibri"/>
              </a:rPr>
              <a:t> </a:t>
            </a:r>
            <a:r>
              <a:rPr dirty="0" sz="1300" spc="-50" b="1">
                <a:solidFill>
                  <a:srgbClr val="96BB61"/>
                </a:solidFill>
                <a:latin typeface="Calibri"/>
                <a:cs typeface="Calibri"/>
              </a:rPr>
              <a:t>N</a:t>
            </a:r>
            <a:endParaRPr sz="1300">
              <a:latin typeface="Calibri"/>
              <a:cs typeface="Calibri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955"/>
              </a:lnSpc>
            </a:pPr>
            <a:r>
              <a:rPr dirty="0" spc="-10"/>
              <a:t>AgriBridge</a:t>
            </a:r>
          </a:p>
        </p:txBody>
      </p:sp>
      <p:sp>
        <p:nvSpPr>
          <p:cNvPr id="7" name="object 7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955"/>
              </a:lnSpc>
            </a:pPr>
            <a:fld id="{81D60167-4931-47E6-BA6A-407CBD079E47}" type="slidenum">
              <a:rPr dirty="0" spc="-25"/>
              <a:t>10</a:t>
            </a:fld>
          </a:p>
        </p:txBody>
      </p:sp>
      <p:sp>
        <p:nvSpPr>
          <p:cNvPr id="3" name="object 3" descr="$PPTXTitle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pc="-20">
                <a:solidFill>
                  <a:srgbClr val="1F2A1F"/>
                </a:solidFill>
              </a:rPr>
              <a:t>Value</a:t>
            </a:r>
            <a:r>
              <a:rPr dirty="0" spc="-95">
                <a:solidFill>
                  <a:srgbClr val="1F2A1F"/>
                </a:solidFill>
              </a:rPr>
              <a:t> </a:t>
            </a:r>
            <a:r>
              <a:rPr dirty="0" spc="-20">
                <a:solidFill>
                  <a:srgbClr val="1F2A1F"/>
                </a:solidFill>
              </a:rPr>
              <a:t>Delivered</a:t>
            </a:r>
            <a:r>
              <a:rPr dirty="0" spc="-90">
                <a:solidFill>
                  <a:srgbClr val="1F2A1F"/>
                </a:solidFill>
              </a:rPr>
              <a:t> </a:t>
            </a:r>
            <a:r>
              <a:rPr dirty="0">
                <a:solidFill>
                  <a:srgbClr val="1F2A1F"/>
                </a:solidFill>
              </a:rPr>
              <a:t>to</a:t>
            </a:r>
            <a:r>
              <a:rPr dirty="0" spc="-80">
                <a:solidFill>
                  <a:srgbClr val="1F2A1F"/>
                </a:solidFill>
              </a:rPr>
              <a:t> </a:t>
            </a:r>
            <a:r>
              <a:rPr dirty="0" spc="-20">
                <a:solidFill>
                  <a:srgbClr val="1F2A1F"/>
                </a:solidFill>
              </a:rPr>
              <a:t>Buyers</a:t>
            </a:r>
            <a:r>
              <a:rPr dirty="0" spc="-75">
                <a:solidFill>
                  <a:srgbClr val="1F2A1F"/>
                </a:solidFill>
              </a:rPr>
              <a:t> </a:t>
            </a:r>
            <a:r>
              <a:rPr dirty="0">
                <a:solidFill>
                  <a:srgbClr val="1F2A1F"/>
                </a:solidFill>
              </a:rPr>
              <a:t>&amp;</a:t>
            </a:r>
            <a:r>
              <a:rPr dirty="0" spc="-95">
                <a:solidFill>
                  <a:srgbClr val="1F2A1F"/>
                </a:solidFill>
              </a:rPr>
              <a:t> </a:t>
            </a:r>
            <a:r>
              <a:rPr dirty="0" spc="-10">
                <a:solidFill>
                  <a:srgbClr val="1F2A1F"/>
                </a:solidFill>
              </a:rPr>
              <a:t>Society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548640" y="1737360"/>
            <a:ext cx="5349240" cy="4114800"/>
          </a:xfrm>
          <a:prstGeom prst="rect">
            <a:avLst/>
          </a:prstGeom>
          <a:solidFill>
            <a:srgbClr val="FFFFFF"/>
          </a:solidFill>
        </p:spPr>
        <p:txBody>
          <a:bodyPr wrap="square" lIns="0" tIns="45085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355"/>
              </a:spcBef>
            </a:pPr>
            <a:endParaRPr sz="1700">
              <a:latin typeface="Times New Roman"/>
              <a:cs typeface="Times New Roman"/>
            </a:endParaRPr>
          </a:p>
          <a:p>
            <a:pPr marL="320040">
              <a:lnSpc>
                <a:spcPct val="100000"/>
              </a:lnSpc>
            </a:pPr>
            <a:r>
              <a:rPr dirty="0" sz="1700" spc="-10" b="1">
                <a:solidFill>
                  <a:srgbClr val="1B3C1C"/>
                </a:solidFill>
                <a:latin typeface="Cambria"/>
                <a:cs typeface="Cambria"/>
              </a:rPr>
              <a:t>For</a:t>
            </a:r>
            <a:r>
              <a:rPr dirty="0" sz="1700" spc="-75" b="1">
                <a:solidFill>
                  <a:srgbClr val="1B3C1C"/>
                </a:solidFill>
                <a:latin typeface="Cambria"/>
                <a:cs typeface="Cambria"/>
              </a:rPr>
              <a:t> </a:t>
            </a:r>
            <a:r>
              <a:rPr dirty="0" sz="1700" spc="-10" b="1">
                <a:solidFill>
                  <a:srgbClr val="1B3C1C"/>
                </a:solidFill>
                <a:latin typeface="Cambria"/>
                <a:cs typeface="Cambria"/>
              </a:rPr>
              <a:t>Buyers</a:t>
            </a:r>
            <a:endParaRPr sz="1700">
              <a:latin typeface="Cambria"/>
              <a:cs typeface="Cambria"/>
            </a:endParaRPr>
          </a:p>
          <a:p>
            <a:pPr>
              <a:lnSpc>
                <a:spcPct val="100000"/>
              </a:lnSpc>
              <a:spcBef>
                <a:spcPts val="1070"/>
              </a:spcBef>
            </a:pPr>
            <a:endParaRPr sz="1700">
              <a:latin typeface="Cambria"/>
              <a:cs typeface="Cambria"/>
            </a:endParaRPr>
          </a:p>
          <a:p>
            <a:pPr marL="479425" indent="-159385">
              <a:lnSpc>
                <a:spcPct val="100000"/>
              </a:lnSpc>
              <a:spcBef>
                <a:spcPts val="5"/>
              </a:spcBef>
              <a:buChar char="•"/>
              <a:tabLst>
                <a:tab pos="479425" algn="l"/>
              </a:tabLst>
            </a:pPr>
            <a:r>
              <a:rPr dirty="0" sz="1300">
                <a:solidFill>
                  <a:srgbClr val="1F2A1F"/>
                </a:solidFill>
                <a:latin typeface="Calibri"/>
                <a:cs typeface="Calibri"/>
              </a:rPr>
              <a:t>Fresher</a:t>
            </a:r>
            <a:r>
              <a:rPr dirty="0" sz="1300" spc="-25">
                <a:solidFill>
                  <a:srgbClr val="1F2A1F"/>
                </a:solidFill>
                <a:latin typeface="Calibri"/>
                <a:cs typeface="Calibri"/>
              </a:rPr>
              <a:t> </a:t>
            </a:r>
            <a:r>
              <a:rPr dirty="0" sz="1300">
                <a:solidFill>
                  <a:srgbClr val="1F2A1F"/>
                </a:solidFill>
                <a:latin typeface="Calibri"/>
                <a:cs typeface="Calibri"/>
              </a:rPr>
              <a:t>produce</a:t>
            </a:r>
            <a:r>
              <a:rPr dirty="0" sz="1300" spc="-10">
                <a:solidFill>
                  <a:srgbClr val="1F2A1F"/>
                </a:solidFill>
                <a:latin typeface="Calibri"/>
                <a:cs typeface="Calibri"/>
              </a:rPr>
              <a:t> </a:t>
            </a:r>
            <a:r>
              <a:rPr dirty="0" sz="1300">
                <a:solidFill>
                  <a:srgbClr val="1F2A1F"/>
                </a:solidFill>
                <a:latin typeface="Calibri"/>
                <a:cs typeface="Calibri"/>
              </a:rPr>
              <a:t>—</a:t>
            </a:r>
            <a:r>
              <a:rPr dirty="0" sz="1300" spc="-20">
                <a:solidFill>
                  <a:srgbClr val="1F2A1F"/>
                </a:solidFill>
                <a:latin typeface="Calibri"/>
                <a:cs typeface="Calibri"/>
              </a:rPr>
              <a:t> </a:t>
            </a:r>
            <a:r>
              <a:rPr dirty="0" sz="1300">
                <a:solidFill>
                  <a:srgbClr val="1F2A1F"/>
                </a:solidFill>
                <a:latin typeface="Calibri"/>
                <a:cs typeface="Calibri"/>
              </a:rPr>
              <a:t>farm</a:t>
            </a:r>
            <a:r>
              <a:rPr dirty="0" sz="1300" spc="-35">
                <a:solidFill>
                  <a:srgbClr val="1F2A1F"/>
                </a:solidFill>
                <a:latin typeface="Calibri"/>
                <a:cs typeface="Calibri"/>
              </a:rPr>
              <a:t> </a:t>
            </a:r>
            <a:r>
              <a:rPr dirty="0" sz="1300">
                <a:solidFill>
                  <a:srgbClr val="1F2A1F"/>
                </a:solidFill>
                <a:latin typeface="Calibri"/>
                <a:cs typeface="Calibri"/>
              </a:rPr>
              <a:t>to</a:t>
            </a:r>
            <a:r>
              <a:rPr dirty="0" sz="1300" spc="-15">
                <a:solidFill>
                  <a:srgbClr val="1F2A1F"/>
                </a:solidFill>
                <a:latin typeface="Calibri"/>
                <a:cs typeface="Calibri"/>
              </a:rPr>
              <a:t> </a:t>
            </a:r>
            <a:r>
              <a:rPr dirty="0" sz="1300">
                <a:solidFill>
                  <a:srgbClr val="1F2A1F"/>
                </a:solidFill>
                <a:latin typeface="Calibri"/>
                <a:cs typeface="Calibri"/>
              </a:rPr>
              <a:t>door</a:t>
            </a:r>
            <a:r>
              <a:rPr dirty="0" sz="1300" spc="-25">
                <a:solidFill>
                  <a:srgbClr val="1F2A1F"/>
                </a:solidFill>
                <a:latin typeface="Calibri"/>
                <a:cs typeface="Calibri"/>
              </a:rPr>
              <a:t> </a:t>
            </a:r>
            <a:r>
              <a:rPr dirty="0" sz="1300">
                <a:solidFill>
                  <a:srgbClr val="1F2A1F"/>
                </a:solidFill>
                <a:latin typeface="Calibri"/>
                <a:cs typeface="Calibri"/>
              </a:rPr>
              <a:t>in</a:t>
            </a:r>
            <a:r>
              <a:rPr dirty="0" sz="1300" spc="-10">
                <a:solidFill>
                  <a:srgbClr val="1F2A1F"/>
                </a:solidFill>
                <a:latin typeface="Calibri"/>
                <a:cs typeface="Calibri"/>
              </a:rPr>
              <a:t> </a:t>
            </a:r>
            <a:r>
              <a:rPr dirty="0" sz="1300">
                <a:solidFill>
                  <a:srgbClr val="1F2A1F"/>
                </a:solidFill>
                <a:latin typeface="Calibri"/>
                <a:cs typeface="Calibri"/>
              </a:rPr>
              <a:t>under</a:t>
            </a:r>
            <a:r>
              <a:rPr dirty="0" sz="1300" spc="-25">
                <a:solidFill>
                  <a:srgbClr val="1F2A1F"/>
                </a:solidFill>
                <a:latin typeface="Calibri"/>
                <a:cs typeface="Calibri"/>
              </a:rPr>
              <a:t> </a:t>
            </a:r>
            <a:r>
              <a:rPr dirty="0" sz="1300">
                <a:solidFill>
                  <a:srgbClr val="1F2A1F"/>
                </a:solidFill>
                <a:latin typeface="Calibri"/>
                <a:cs typeface="Calibri"/>
              </a:rPr>
              <a:t>24</a:t>
            </a:r>
            <a:r>
              <a:rPr dirty="0" sz="1300" spc="-10">
                <a:solidFill>
                  <a:srgbClr val="1F2A1F"/>
                </a:solidFill>
                <a:latin typeface="Calibri"/>
                <a:cs typeface="Calibri"/>
              </a:rPr>
              <a:t> hours</a:t>
            </a:r>
            <a:endParaRPr sz="1300">
              <a:latin typeface="Calibri"/>
              <a:cs typeface="Calibri"/>
            </a:endParaRPr>
          </a:p>
          <a:p>
            <a:pPr>
              <a:lnSpc>
                <a:spcPct val="100000"/>
              </a:lnSpc>
              <a:buClr>
                <a:srgbClr val="1F2A1F"/>
              </a:buClr>
              <a:buFont typeface="Calibri"/>
              <a:buChar char="•"/>
            </a:pPr>
            <a:endParaRPr sz="13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665"/>
              </a:spcBef>
              <a:buClr>
                <a:srgbClr val="1F2A1F"/>
              </a:buClr>
              <a:buFont typeface="Calibri"/>
              <a:buChar char="•"/>
            </a:pPr>
            <a:endParaRPr sz="1300">
              <a:latin typeface="Calibri"/>
              <a:cs typeface="Calibri"/>
            </a:endParaRPr>
          </a:p>
          <a:p>
            <a:pPr marL="479425" indent="-159385">
              <a:lnSpc>
                <a:spcPct val="100000"/>
              </a:lnSpc>
              <a:buChar char="•"/>
              <a:tabLst>
                <a:tab pos="479425" algn="l"/>
              </a:tabLst>
            </a:pPr>
            <a:r>
              <a:rPr dirty="0" sz="1300" spc="-10">
                <a:solidFill>
                  <a:srgbClr val="1F2A1F"/>
                </a:solidFill>
                <a:latin typeface="Calibri"/>
                <a:cs typeface="Calibri"/>
              </a:rPr>
              <a:t>Traceable</a:t>
            </a:r>
            <a:r>
              <a:rPr dirty="0" sz="1300" spc="-35">
                <a:solidFill>
                  <a:srgbClr val="1F2A1F"/>
                </a:solidFill>
                <a:latin typeface="Calibri"/>
                <a:cs typeface="Calibri"/>
              </a:rPr>
              <a:t> </a:t>
            </a:r>
            <a:r>
              <a:rPr dirty="0" sz="1300">
                <a:solidFill>
                  <a:srgbClr val="1F2A1F"/>
                </a:solidFill>
                <a:latin typeface="Calibri"/>
                <a:cs typeface="Calibri"/>
              </a:rPr>
              <a:t>source</a:t>
            </a:r>
            <a:r>
              <a:rPr dirty="0" sz="1300" spc="-10">
                <a:solidFill>
                  <a:srgbClr val="1F2A1F"/>
                </a:solidFill>
                <a:latin typeface="Calibri"/>
                <a:cs typeface="Calibri"/>
              </a:rPr>
              <a:t> </a:t>
            </a:r>
            <a:r>
              <a:rPr dirty="0" sz="1300">
                <a:solidFill>
                  <a:srgbClr val="1F2A1F"/>
                </a:solidFill>
                <a:latin typeface="Calibri"/>
                <a:cs typeface="Calibri"/>
              </a:rPr>
              <a:t>&amp;</a:t>
            </a:r>
            <a:r>
              <a:rPr dirty="0" sz="1300" spc="-35">
                <a:solidFill>
                  <a:srgbClr val="1F2A1F"/>
                </a:solidFill>
                <a:latin typeface="Calibri"/>
                <a:cs typeface="Calibri"/>
              </a:rPr>
              <a:t> </a:t>
            </a:r>
            <a:r>
              <a:rPr dirty="0" sz="1300" spc="-10">
                <a:solidFill>
                  <a:srgbClr val="1F2A1F"/>
                </a:solidFill>
                <a:latin typeface="Calibri"/>
                <a:cs typeface="Calibri"/>
              </a:rPr>
              <a:t>quality-</a:t>
            </a:r>
            <a:r>
              <a:rPr dirty="0" sz="1300">
                <a:solidFill>
                  <a:srgbClr val="1F2A1F"/>
                </a:solidFill>
                <a:latin typeface="Calibri"/>
                <a:cs typeface="Calibri"/>
              </a:rPr>
              <a:t>tested </a:t>
            </a:r>
            <a:r>
              <a:rPr dirty="0" sz="1300" spc="-10">
                <a:solidFill>
                  <a:srgbClr val="1F2A1F"/>
                </a:solidFill>
                <a:latin typeface="Calibri"/>
                <a:cs typeface="Calibri"/>
              </a:rPr>
              <a:t>listings</a:t>
            </a:r>
            <a:endParaRPr sz="1300">
              <a:latin typeface="Calibri"/>
              <a:cs typeface="Calibri"/>
            </a:endParaRPr>
          </a:p>
          <a:p>
            <a:pPr>
              <a:lnSpc>
                <a:spcPct val="100000"/>
              </a:lnSpc>
              <a:buClr>
                <a:srgbClr val="1F2A1F"/>
              </a:buClr>
              <a:buFont typeface="Calibri"/>
              <a:buChar char="•"/>
            </a:pPr>
            <a:endParaRPr sz="13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665"/>
              </a:spcBef>
              <a:buClr>
                <a:srgbClr val="1F2A1F"/>
              </a:buClr>
              <a:buFont typeface="Calibri"/>
              <a:buChar char="•"/>
            </a:pPr>
            <a:endParaRPr sz="1300">
              <a:latin typeface="Calibri"/>
              <a:cs typeface="Calibri"/>
            </a:endParaRPr>
          </a:p>
          <a:p>
            <a:pPr marL="479425" indent="-159385">
              <a:lnSpc>
                <a:spcPct val="100000"/>
              </a:lnSpc>
              <a:buChar char="•"/>
              <a:tabLst>
                <a:tab pos="479425" algn="l"/>
              </a:tabLst>
            </a:pPr>
            <a:r>
              <a:rPr dirty="0" sz="1300" spc="-25">
                <a:solidFill>
                  <a:srgbClr val="1F2A1F"/>
                </a:solidFill>
                <a:latin typeface="Calibri"/>
                <a:cs typeface="Calibri"/>
              </a:rPr>
              <a:t>Fair,</a:t>
            </a:r>
            <a:r>
              <a:rPr dirty="0" sz="1300" spc="-35">
                <a:solidFill>
                  <a:srgbClr val="1F2A1F"/>
                </a:solidFill>
                <a:latin typeface="Calibri"/>
                <a:cs typeface="Calibri"/>
              </a:rPr>
              <a:t> </a:t>
            </a:r>
            <a:r>
              <a:rPr dirty="0" sz="1300" spc="-10">
                <a:solidFill>
                  <a:srgbClr val="1F2A1F"/>
                </a:solidFill>
                <a:latin typeface="Calibri"/>
                <a:cs typeface="Calibri"/>
              </a:rPr>
              <a:t>transparent</a:t>
            </a:r>
            <a:r>
              <a:rPr dirty="0" sz="1300" spc="-20">
                <a:solidFill>
                  <a:srgbClr val="1F2A1F"/>
                </a:solidFill>
                <a:latin typeface="Calibri"/>
                <a:cs typeface="Calibri"/>
              </a:rPr>
              <a:t> </a:t>
            </a:r>
            <a:r>
              <a:rPr dirty="0" sz="1300">
                <a:solidFill>
                  <a:srgbClr val="1F2A1F"/>
                </a:solidFill>
                <a:latin typeface="Calibri"/>
                <a:cs typeface="Calibri"/>
              </a:rPr>
              <a:t>pricing</a:t>
            </a:r>
            <a:r>
              <a:rPr dirty="0" sz="1300" spc="-30">
                <a:solidFill>
                  <a:srgbClr val="1F2A1F"/>
                </a:solidFill>
                <a:latin typeface="Calibri"/>
                <a:cs typeface="Calibri"/>
              </a:rPr>
              <a:t> </a:t>
            </a:r>
            <a:r>
              <a:rPr dirty="0" sz="1300">
                <a:solidFill>
                  <a:srgbClr val="1F2A1F"/>
                </a:solidFill>
                <a:latin typeface="Calibri"/>
                <a:cs typeface="Calibri"/>
              </a:rPr>
              <a:t>vs</a:t>
            </a:r>
            <a:r>
              <a:rPr dirty="0" sz="1300" spc="-30">
                <a:solidFill>
                  <a:srgbClr val="1F2A1F"/>
                </a:solidFill>
                <a:latin typeface="Calibri"/>
                <a:cs typeface="Calibri"/>
              </a:rPr>
              <a:t> </a:t>
            </a:r>
            <a:r>
              <a:rPr dirty="0" sz="1300">
                <a:solidFill>
                  <a:srgbClr val="1F2A1F"/>
                </a:solidFill>
                <a:latin typeface="Calibri"/>
                <a:cs typeface="Calibri"/>
              </a:rPr>
              <a:t>street</a:t>
            </a:r>
            <a:r>
              <a:rPr dirty="0" sz="1300" spc="-20">
                <a:solidFill>
                  <a:srgbClr val="1F2A1F"/>
                </a:solidFill>
                <a:latin typeface="Calibri"/>
                <a:cs typeface="Calibri"/>
              </a:rPr>
              <a:t> </a:t>
            </a:r>
            <a:r>
              <a:rPr dirty="0" sz="1300" spc="-10">
                <a:solidFill>
                  <a:srgbClr val="1F2A1F"/>
                </a:solidFill>
                <a:latin typeface="Calibri"/>
                <a:cs typeface="Calibri"/>
              </a:rPr>
              <a:t>markups</a:t>
            </a:r>
            <a:endParaRPr sz="1300">
              <a:latin typeface="Calibri"/>
              <a:cs typeface="Calibri"/>
            </a:endParaRPr>
          </a:p>
          <a:p>
            <a:pPr>
              <a:lnSpc>
                <a:spcPct val="100000"/>
              </a:lnSpc>
              <a:buClr>
                <a:srgbClr val="1F2A1F"/>
              </a:buClr>
              <a:buFont typeface="Calibri"/>
              <a:buChar char="•"/>
            </a:pPr>
            <a:endParaRPr sz="13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665"/>
              </a:spcBef>
              <a:buClr>
                <a:srgbClr val="1F2A1F"/>
              </a:buClr>
              <a:buFont typeface="Calibri"/>
              <a:buChar char="•"/>
            </a:pPr>
            <a:endParaRPr sz="1300">
              <a:latin typeface="Calibri"/>
              <a:cs typeface="Calibri"/>
            </a:endParaRPr>
          </a:p>
          <a:p>
            <a:pPr marL="479425" indent="-159385">
              <a:lnSpc>
                <a:spcPct val="100000"/>
              </a:lnSpc>
              <a:spcBef>
                <a:spcPts val="5"/>
              </a:spcBef>
              <a:buChar char="•"/>
              <a:tabLst>
                <a:tab pos="479425" algn="l"/>
              </a:tabLst>
            </a:pPr>
            <a:r>
              <a:rPr dirty="0" sz="1300">
                <a:solidFill>
                  <a:srgbClr val="1F2A1F"/>
                </a:solidFill>
                <a:latin typeface="Calibri"/>
                <a:cs typeface="Calibri"/>
              </a:rPr>
              <a:t>Reliable</a:t>
            </a:r>
            <a:r>
              <a:rPr dirty="0" sz="1300" spc="-65">
                <a:solidFill>
                  <a:srgbClr val="1F2A1F"/>
                </a:solidFill>
                <a:latin typeface="Calibri"/>
                <a:cs typeface="Calibri"/>
              </a:rPr>
              <a:t> </a:t>
            </a:r>
            <a:r>
              <a:rPr dirty="0" sz="1300">
                <a:solidFill>
                  <a:srgbClr val="1F2A1F"/>
                </a:solidFill>
                <a:latin typeface="Calibri"/>
                <a:cs typeface="Calibri"/>
              </a:rPr>
              <a:t>weekly</a:t>
            </a:r>
            <a:r>
              <a:rPr dirty="0" sz="1300" spc="-50">
                <a:solidFill>
                  <a:srgbClr val="1F2A1F"/>
                </a:solidFill>
                <a:latin typeface="Calibri"/>
                <a:cs typeface="Calibri"/>
              </a:rPr>
              <a:t> </a:t>
            </a:r>
            <a:r>
              <a:rPr dirty="0" sz="1300">
                <a:solidFill>
                  <a:srgbClr val="1F2A1F"/>
                </a:solidFill>
                <a:latin typeface="Calibri"/>
                <a:cs typeface="Calibri"/>
              </a:rPr>
              <a:t>subscription</a:t>
            </a:r>
            <a:r>
              <a:rPr dirty="0" sz="1300" spc="-40">
                <a:solidFill>
                  <a:srgbClr val="1F2A1F"/>
                </a:solidFill>
                <a:latin typeface="Calibri"/>
                <a:cs typeface="Calibri"/>
              </a:rPr>
              <a:t> </a:t>
            </a:r>
            <a:r>
              <a:rPr dirty="0" sz="1300" spc="-10">
                <a:solidFill>
                  <a:srgbClr val="1F2A1F"/>
                </a:solidFill>
                <a:latin typeface="Calibri"/>
                <a:cs typeface="Calibri"/>
              </a:rPr>
              <a:t>option</a:t>
            </a:r>
            <a:endParaRPr sz="13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263640" y="1737360"/>
            <a:ext cx="5349240" cy="4114800"/>
          </a:xfrm>
          <a:prstGeom prst="rect">
            <a:avLst/>
          </a:prstGeom>
          <a:solidFill>
            <a:srgbClr val="2C5F2C"/>
          </a:solidFill>
        </p:spPr>
        <p:txBody>
          <a:bodyPr wrap="square" lIns="0" tIns="45085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355"/>
              </a:spcBef>
            </a:pPr>
            <a:endParaRPr sz="1700">
              <a:latin typeface="Times New Roman"/>
              <a:cs typeface="Times New Roman"/>
            </a:endParaRPr>
          </a:p>
          <a:p>
            <a:pPr marL="320675">
              <a:lnSpc>
                <a:spcPct val="100000"/>
              </a:lnSpc>
            </a:pPr>
            <a:r>
              <a:rPr dirty="0" sz="1700" spc="-10" b="1">
                <a:solidFill>
                  <a:srgbClr val="FFFFFF"/>
                </a:solidFill>
                <a:latin typeface="Cambria"/>
                <a:cs typeface="Cambria"/>
              </a:rPr>
              <a:t>For</a:t>
            </a:r>
            <a:r>
              <a:rPr dirty="0" sz="1700" spc="-40" b="1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700" b="1">
                <a:solidFill>
                  <a:srgbClr val="FFFFFF"/>
                </a:solidFill>
                <a:latin typeface="Cambria"/>
                <a:cs typeface="Cambria"/>
              </a:rPr>
              <a:t>Society</a:t>
            </a:r>
            <a:r>
              <a:rPr dirty="0" sz="1700" spc="-50" b="1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700" b="1">
                <a:solidFill>
                  <a:srgbClr val="FFFFFF"/>
                </a:solidFill>
                <a:latin typeface="Cambria"/>
                <a:cs typeface="Cambria"/>
              </a:rPr>
              <a:t>&amp;</a:t>
            </a:r>
            <a:r>
              <a:rPr dirty="0" sz="1700" spc="-30" b="1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700" spc="-10" b="1">
                <a:solidFill>
                  <a:srgbClr val="FFFFFF"/>
                </a:solidFill>
                <a:latin typeface="Cambria"/>
                <a:cs typeface="Cambria"/>
              </a:rPr>
              <a:t>Environment</a:t>
            </a:r>
            <a:endParaRPr sz="1700">
              <a:latin typeface="Cambria"/>
              <a:cs typeface="Cambria"/>
            </a:endParaRPr>
          </a:p>
          <a:p>
            <a:pPr>
              <a:lnSpc>
                <a:spcPct val="100000"/>
              </a:lnSpc>
              <a:spcBef>
                <a:spcPts val="1070"/>
              </a:spcBef>
            </a:pPr>
            <a:endParaRPr sz="1700">
              <a:latin typeface="Cambria"/>
              <a:cs typeface="Cambria"/>
            </a:endParaRPr>
          </a:p>
          <a:p>
            <a:pPr marL="480059" indent="-159385">
              <a:lnSpc>
                <a:spcPct val="100000"/>
              </a:lnSpc>
              <a:spcBef>
                <a:spcPts val="5"/>
              </a:spcBef>
              <a:buChar char="•"/>
              <a:tabLst>
                <a:tab pos="480059" algn="l"/>
              </a:tabLst>
            </a:pPr>
            <a:r>
              <a:rPr dirty="0" sz="1300">
                <a:solidFill>
                  <a:srgbClr val="D7E8C2"/>
                </a:solidFill>
                <a:latin typeface="Calibri"/>
                <a:cs typeface="Calibri"/>
              </a:rPr>
              <a:t>Shorter</a:t>
            </a:r>
            <a:r>
              <a:rPr dirty="0" sz="1300" spc="-40">
                <a:solidFill>
                  <a:srgbClr val="D7E8C2"/>
                </a:solidFill>
                <a:latin typeface="Calibri"/>
                <a:cs typeface="Calibri"/>
              </a:rPr>
              <a:t> </a:t>
            </a:r>
            <a:r>
              <a:rPr dirty="0" sz="1300">
                <a:solidFill>
                  <a:srgbClr val="D7E8C2"/>
                </a:solidFill>
                <a:latin typeface="Calibri"/>
                <a:cs typeface="Calibri"/>
              </a:rPr>
              <a:t>supply</a:t>
            </a:r>
            <a:r>
              <a:rPr dirty="0" sz="1300" spc="-15">
                <a:solidFill>
                  <a:srgbClr val="D7E8C2"/>
                </a:solidFill>
                <a:latin typeface="Calibri"/>
                <a:cs typeface="Calibri"/>
              </a:rPr>
              <a:t> </a:t>
            </a:r>
            <a:r>
              <a:rPr dirty="0" sz="1300">
                <a:solidFill>
                  <a:srgbClr val="D7E8C2"/>
                </a:solidFill>
                <a:latin typeface="Calibri"/>
                <a:cs typeface="Calibri"/>
              </a:rPr>
              <a:t>chain</a:t>
            </a:r>
            <a:r>
              <a:rPr dirty="0" sz="1300" spc="-40">
                <a:solidFill>
                  <a:srgbClr val="D7E8C2"/>
                </a:solidFill>
                <a:latin typeface="Calibri"/>
                <a:cs typeface="Calibri"/>
              </a:rPr>
              <a:t> </a:t>
            </a:r>
            <a:r>
              <a:rPr dirty="0" sz="1300">
                <a:solidFill>
                  <a:srgbClr val="D7E8C2"/>
                </a:solidFill>
                <a:latin typeface="Calibri"/>
                <a:cs typeface="Calibri"/>
              </a:rPr>
              <a:t>cuts</a:t>
            </a:r>
            <a:r>
              <a:rPr dirty="0" sz="1300" spc="-25">
                <a:solidFill>
                  <a:srgbClr val="D7E8C2"/>
                </a:solidFill>
                <a:latin typeface="Calibri"/>
                <a:cs typeface="Calibri"/>
              </a:rPr>
              <a:t> </a:t>
            </a:r>
            <a:r>
              <a:rPr dirty="0" sz="1300">
                <a:solidFill>
                  <a:srgbClr val="D7E8C2"/>
                </a:solidFill>
                <a:latin typeface="Calibri"/>
                <a:cs typeface="Calibri"/>
              </a:rPr>
              <a:t>food</a:t>
            </a:r>
            <a:r>
              <a:rPr dirty="0" sz="1300" spc="-35">
                <a:solidFill>
                  <a:srgbClr val="D7E8C2"/>
                </a:solidFill>
                <a:latin typeface="Calibri"/>
                <a:cs typeface="Calibri"/>
              </a:rPr>
              <a:t> </a:t>
            </a:r>
            <a:r>
              <a:rPr dirty="0" sz="1300">
                <a:solidFill>
                  <a:srgbClr val="D7E8C2"/>
                </a:solidFill>
                <a:latin typeface="Calibri"/>
                <a:cs typeface="Calibri"/>
              </a:rPr>
              <a:t>waste</a:t>
            </a:r>
            <a:r>
              <a:rPr dirty="0" sz="1300" spc="-25">
                <a:solidFill>
                  <a:srgbClr val="D7E8C2"/>
                </a:solidFill>
                <a:latin typeface="Calibri"/>
                <a:cs typeface="Calibri"/>
              </a:rPr>
              <a:t> </a:t>
            </a:r>
            <a:r>
              <a:rPr dirty="0" sz="1300">
                <a:solidFill>
                  <a:srgbClr val="D7E8C2"/>
                </a:solidFill>
                <a:latin typeface="Calibri"/>
                <a:cs typeface="Calibri"/>
              </a:rPr>
              <a:t>&amp;</a:t>
            </a:r>
            <a:r>
              <a:rPr dirty="0" sz="1300" spc="-40">
                <a:solidFill>
                  <a:srgbClr val="D7E8C2"/>
                </a:solidFill>
                <a:latin typeface="Calibri"/>
                <a:cs typeface="Calibri"/>
              </a:rPr>
              <a:t> </a:t>
            </a:r>
            <a:r>
              <a:rPr dirty="0" sz="1300">
                <a:solidFill>
                  <a:srgbClr val="D7E8C2"/>
                </a:solidFill>
                <a:latin typeface="Calibri"/>
                <a:cs typeface="Calibri"/>
              </a:rPr>
              <a:t>carbon</a:t>
            </a:r>
            <a:r>
              <a:rPr dirty="0" sz="1300" spc="-25">
                <a:solidFill>
                  <a:srgbClr val="D7E8C2"/>
                </a:solidFill>
                <a:latin typeface="Calibri"/>
                <a:cs typeface="Calibri"/>
              </a:rPr>
              <a:t> </a:t>
            </a:r>
            <a:r>
              <a:rPr dirty="0" sz="1300" spc="-10">
                <a:solidFill>
                  <a:srgbClr val="D7E8C2"/>
                </a:solidFill>
                <a:latin typeface="Calibri"/>
                <a:cs typeface="Calibri"/>
              </a:rPr>
              <a:t>footprint</a:t>
            </a:r>
            <a:endParaRPr sz="1300">
              <a:latin typeface="Calibri"/>
              <a:cs typeface="Calibri"/>
            </a:endParaRPr>
          </a:p>
          <a:p>
            <a:pPr>
              <a:lnSpc>
                <a:spcPct val="100000"/>
              </a:lnSpc>
              <a:buClr>
                <a:srgbClr val="D7E8C2"/>
              </a:buClr>
              <a:buFont typeface="Calibri"/>
              <a:buChar char="•"/>
            </a:pPr>
            <a:endParaRPr sz="13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665"/>
              </a:spcBef>
              <a:buClr>
                <a:srgbClr val="D7E8C2"/>
              </a:buClr>
              <a:buFont typeface="Calibri"/>
              <a:buChar char="•"/>
            </a:pPr>
            <a:endParaRPr sz="1300">
              <a:latin typeface="Calibri"/>
              <a:cs typeface="Calibri"/>
            </a:endParaRPr>
          </a:p>
          <a:p>
            <a:pPr marL="480059" indent="-159385">
              <a:lnSpc>
                <a:spcPct val="100000"/>
              </a:lnSpc>
              <a:buChar char="•"/>
              <a:tabLst>
                <a:tab pos="480059" algn="l"/>
              </a:tabLst>
            </a:pPr>
            <a:r>
              <a:rPr dirty="0" sz="1300" spc="-10">
                <a:solidFill>
                  <a:srgbClr val="D7E8C2"/>
                </a:solidFill>
                <a:latin typeface="Calibri"/>
                <a:cs typeface="Calibri"/>
              </a:rPr>
              <a:t>Strengthens</a:t>
            </a:r>
            <a:r>
              <a:rPr dirty="0" sz="1300" spc="-5">
                <a:solidFill>
                  <a:srgbClr val="D7E8C2"/>
                </a:solidFill>
                <a:latin typeface="Calibri"/>
                <a:cs typeface="Calibri"/>
              </a:rPr>
              <a:t> </a:t>
            </a:r>
            <a:r>
              <a:rPr dirty="0" sz="1300">
                <a:solidFill>
                  <a:srgbClr val="D7E8C2"/>
                </a:solidFill>
                <a:latin typeface="Calibri"/>
                <a:cs typeface="Calibri"/>
              </a:rPr>
              <a:t>rural</a:t>
            </a:r>
            <a:r>
              <a:rPr dirty="0" sz="1300" spc="-25">
                <a:solidFill>
                  <a:srgbClr val="D7E8C2"/>
                </a:solidFill>
                <a:latin typeface="Calibri"/>
                <a:cs typeface="Calibri"/>
              </a:rPr>
              <a:t> </a:t>
            </a:r>
            <a:r>
              <a:rPr dirty="0" sz="1300">
                <a:solidFill>
                  <a:srgbClr val="D7E8C2"/>
                </a:solidFill>
                <a:latin typeface="Calibri"/>
                <a:cs typeface="Calibri"/>
              </a:rPr>
              <a:t>livelihoods</a:t>
            </a:r>
            <a:r>
              <a:rPr dirty="0" sz="1300" spc="-10">
                <a:solidFill>
                  <a:srgbClr val="D7E8C2"/>
                </a:solidFill>
                <a:latin typeface="Calibri"/>
                <a:cs typeface="Calibri"/>
              </a:rPr>
              <a:t> </a:t>
            </a:r>
            <a:r>
              <a:rPr dirty="0" sz="1300">
                <a:solidFill>
                  <a:srgbClr val="D7E8C2"/>
                </a:solidFill>
                <a:latin typeface="Calibri"/>
                <a:cs typeface="Calibri"/>
              </a:rPr>
              <a:t>&amp;</a:t>
            </a:r>
            <a:r>
              <a:rPr dirty="0" sz="1300" spc="-25">
                <a:solidFill>
                  <a:srgbClr val="D7E8C2"/>
                </a:solidFill>
                <a:latin typeface="Calibri"/>
                <a:cs typeface="Calibri"/>
              </a:rPr>
              <a:t> </a:t>
            </a:r>
            <a:r>
              <a:rPr dirty="0" sz="1300" spc="-10">
                <a:solidFill>
                  <a:srgbClr val="D7E8C2"/>
                </a:solidFill>
                <a:latin typeface="Calibri"/>
                <a:cs typeface="Calibri"/>
              </a:rPr>
              <a:t>retention</a:t>
            </a:r>
            <a:r>
              <a:rPr dirty="0" sz="1300" spc="-15">
                <a:solidFill>
                  <a:srgbClr val="D7E8C2"/>
                </a:solidFill>
                <a:latin typeface="Calibri"/>
                <a:cs typeface="Calibri"/>
              </a:rPr>
              <a:t> </a:t>
            </a:r>
            <a:r>
              <a:rPr dirty="0" sz="1300">
                <a:solidFill>
                  <a:srgbClr val="D7E8C2"/>
                </a:solidFill>
                <a:latin typeface="Calibri"/>
                <a:cs typeface="Calibri"/>
              </a:rPr>
              <a:t>in</a:t>
            </a:r>
            <a:r>
              <a:rPr dirty="0" sz="1300" spc="-25">
                <a:solidFill>
                  <a:srgbClr val="D7E8C2"/>
                </a:solidFill>
                <a:latin typeface="Calibri"/>
                <a:cs typeface="Calibri"/>
              </a:rPr>
              <a:t> </a:t>
            </a:r>
            <a:r>
              <a:rPr dirty="0" sz="1300" spc="-10">
                <a:solidFill>
                  <a:srgbClr val="D7E8C2"/>
                </a:solidFill>
                <a:latin typeface="Calibri"/>
                <a:cs typeface="Calibri"/>
              </a:rPr>
              <a:t>villages</a:t>
            </a:r>
            <a:endParaRPr sz="1300">
              <a:latin typeface="Calibri"/>
              <a:cs typeface="Calibri"/>
            </a:endParaRPr>
          </a:p>
          <a:p>
            <a:pPr>
              <a:lnSpc>
                <a:spcPct val="100000"/>
              </a:lnSpc>
              <a:buClr>
                <a:srgbClr val="D7E8C2"/>
              </a:buClr>
              <a:buFont typeface="Calibri"/>
              <a:buChar char="•"/>
            </a:pPr>
            <a:endParaRPr sz="13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665"/>
              </a:spcBef>
              <a:buClr>
                <a:srgbClr val="D7E8C2"/>
              </a:buClr>
              <a:buFont typeface="Calibri"/>
              <a:buChar char="•"/>
            </a:pPr>
            <a:endParaRPr sz="1300">
              <a:latin typeface="Calibri"/>
              <a:cs typeface="Calibri"/>
            </a:endParaRPr>
          </a:p>
          <a:p>
            <a:pPr marL="480059" indent="-159385">
              <a:lnSpc>
                <a:spcPct val="100000"/>
              </a:lnSpc>
              <a:buChar char="•"/>
              <a:tabLst>
                <a:tab pos="480059" algn="l"/>
              </a:tabLst>
            </a:pPr>
            <a:r>
              <a:rPr dirty="0" sz="1300">
                <a:solidFill>
                  <a:srgbClr val="D7E8C2"/>
                </a:solidFill>
                <a:latin typeface="Calibri"/>
                <a:cs typeface="Calibri"/>
              </a:rPr>
              <a:t>A</a:t>
            </a:r>
            <a:r>
              <a:rPr dirty="0" sz="1300" spc="-30">
                <a:solidFill>
                  <a:srgbClr val="D7E8C2"/>
                </a:solidFill>
                <a:latin typeface="Calibri"/>
                <a:cs typeface="Calibri"/>
              </a:rPr>
              <a:t> </a:t>
            </a:r>
            <a:r>
              <a:rPr dirty="0" sz="1300">
                <a:solidFill>
                  <a:srgbClr val="D7E8C2"/>
                </a:solidFill>
                <a:latin typeface="Calibri"/>
                <a:cs typeface="Calibri"/>
              </a:rPr>
              <a:t>model</a:t>
            </a:r>
            <a:r>
              <a:rPr dirty="0" sz="1300" spc="-15">
                <a:solidFill>
                  <a:srgbClr val="D7E8C2"/>
                </a:solidFill>
                <a:latin typeface="Calibri"/>
                <a:cs typeface="Calibri"/>
              </a:rPr>
              <a:t> </a:t>
            </a:r>
            <a:r>
              <a:rPr dirty="0" sz="1300" spc="-10">
                <a:solidFill>
                  <a:srgbClr val="D7E8C2"/>
                </a:solidFill>
                <a:latin typeface="Calibri"/>
                <a:cs typeface="Calibri"/>
              </a:rPr>
              <a:t>eco-</a:t>
            </a:r>
            <a:r>
              <a:rPr dirty="0" sz="1300">
                <a:solidFill>
                  <a:srgbClr val="D7E8C2"/>
                </a:solidFill>
                <a:latin typeface="Calibri"/>
                <a:cs typeface="Calibri"/>
              </a:rPr>
              <a:t>conscious, </a:t>
            </a:r>
            <a:r>
              <a:rPr dirty="0" sz="1300" spc="-10">
                <a:solidFill>
                  <a:srgbClr val="D7E8C2"/>
                </a:solidFill>
                <a:latin typeface="Calibri"/>
                <a:cs typeface="Calibri"/>
              </a:rPr>
              <a:t>tech-</a:t>
            </a:r>
            <a:r>
              <a:rPr dirty="0" sz="1300">
                <a:solidFill>
                  <a:srgbClr val="D7E8C2"/>
                </a:solidFill>
                <a:latin typeface="Calibri"/>
                <a:cs typeface="Calibri"/>
              </a:rPr>
              <a:t>forward</a:t>
            </a:r>
            <a:r>
              <a:rPr dirty="0" sz="1300" spc="-30">
                <a:solidFill>
                  <a:srgbClr val="D7E8C2"/>
                </a:solidFill>
                <a:latin typeface="Calibri"/>
                <a:cs typeface="Calibri"/>
              </a:rPr>
              <a:t> </a:t>
            </a:r>
            <a:r>
              <a:rPr dirty="0" sz="1300" spc="-10">
                <a:solidFill>
                  <a:srgbClr val="D7E8C2"/>
                </a:solidFill>
                <a:latin typeface="Calibri"/>
                <a:cs typeface="Calibri"/>
              </a:rPr>
              <a:t>buyers</a:t>
            </a:r>
            <a:r>
              <a:rPr dirty="0" sz="1300" spc="-35">
                <a:solidFill>
                  <a:srgbClr val="D7E8C2"/>
                </a:solidFill>
                <a:latin typeface="Calibri"/>
                <a:cs typeface="Calibri"/>
              </a:rPr>
              <a:t> </a:t>
            </a:r>
            <a:r>
              <a:rPr dirty="0" sz="1300">
                <a:solidFill>
                  <a:srgbClr val="D7E8C2"/>
                </a:solidFill>
                <a:latin typeface="Calibri"/>
                <a:cs typeface="Calibri"/>
              </a:rPr>
              <a:t>want</a:t>
            </a:r>
            <a:r>
              <a:rPr dirty="0" sz="1300" spc="-25">
                <a:solidFill>
                  <a:srgbClr val="D7E8C2"/>
                </a:solidFill>
                <a:latin typeface="Calibri"/>
                <a:cs typeface="Calibri"/>
              </a:rPr>
              <a:t> </a:t>
            </a:r>
            <a:r>
              <a:rPr dirty="0" sz="1300">
                <a:solidFill>
                  <a:srgbClr val="D7E8C2"/>
                </a:solidFill>
                <a:latin typeface="Calibri"/>
                <a:cs typeface="Calibri"/>
              </a:rPr>
              <a:t>to</a:t>
            </a:r>
            <a:r>
              <a:rPr dirty="0" sz="1300" spc="-20">
                <a:solidFill>
                  <a:srgbClr val="D7E8C2"/>
                </a:solidFill>
                <a:latin typeface="Calibri"/>
                <a:cs typeface="Calibri"/>
              </a:rPr>
              <a:t> back</a:t>
            </a:r>
            <a:endParaRPr sz="1300">
              <a:latin typeface="Calibri"/>
              <a:cs typeface="Calibri"/>
            </a:endParaRPr>
          </a:p>
          <a:p>
            <a:pPr>
              <a:lnSpc>
                <a:spcPct val="100000"/>
              </a:lnSpc>
              <a:buClr>
                <a:srgbClr val="D7E8C2"/>
              </a:buClr>
              <a:buFont typeface="Calibri"/>
              <a:buChar char="•"/>
            </a:pPr>
            <a:endParaRPr sz="13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665"/>
              </a:spcBef>
              <a:buClr>
                <a:srgbClr val="D7E8C2"/>
              </a:buClr>
              <a:buFont typeface="Calibri"/>
              <a:buChar char="•"/>
            </a:pPr>
            <a:endParaRPr sz="1300">
              <a:latin typeface="Calibri"/>
              <a:cs typeface="Calibri"/>
            </a:endParaRPr>
          </a:p>
          <a:p>
            <a:pPr marL="480059" indent="-159385">
              <a:lnSpc>
                <a:spcPct val="100000"/>
              </a:lnSpc>
              <a:spcBef>
                <a:spcPts val="5"/>
              </a:spcBef>
              <a:buChar char="•"/>
              <a:tabLst>
                <a:tab pos="480059" algn="l"/>
              </a:tabLst>
            </a:pPr>
            <a:r>
              <a:rPr dirty="0" sz="1300">
                <a:solidFill>
                  <a:srgbClr val="D7E8C2"/>
                </a:solidFill>
                <a:latin typeface="Calibri"/>
                <a:cs typeface="Calibri"/>
              </a:rPr>
              <a:t>Supports</a:t>
            </a:r>
            <a:r>
              <a:rPr dirty="0" sz="1300" spc="-20">
                <a:solidFill>
                  <a:srgbClr val="D7E8C2"/>
                </a:solidFill>
                <a:latin typeface="Calibri"/>
                <a:cs typeface="Calibri"/>
              </a:rPr>
              <a:t> </a:t>
            </a:r>
            <a:r>
              <a:rPr dirty="0" sz="1300">
                <a:solidFill>
                  <a:srgbClr val="D7E8C2"/>
                </a:solidFill>
                <a:latin typeface="Calibri"/>
                <a:cs typeface="Calibri"/>
              </a:rPr>
              <a:t>India's</a:t>
            </a:r>
            <a:r>
              <a:rPr dirty="0" sz="1300" spc="-20">
                <a:solidFill>
                  <a:srgbClr val="D7E8C2"/>
                </a:solidFill>
                <a:latin typeface="Calibri"/>
                <a:cs typeface="Calibri"/>
              </a:rPr>
              <a:t> </a:t>
            </a:r>
            <a:r>
              <a:rPr dirty="0" sz="1300">
                <a:solidFill>
                  <a:srgbClr val="D7E8C2"/>
                </a:solidFill>
                <a:latin typeface="Calibri"/>
                <a:cs typeface="Calibri"/>
              </a:rPr>
              <a:t>push</a:t>
            </a:r>
            <a:r>
              <a:rPr dirty="0" sz="1300" spc="-20">
                <a:solidFill>
                  <a:srgbClr val="D7E8C2"/>
                </a:solidFill>
                <a:latin typeface="Calibri"/>
                <a:cs typeface="Calibri"/>
              </a:rPr>
              <a:t> </a:t>
            </a:r>
            <a:r>
              <a:rPr dirty="0" sz="1300">
                <a:solidFill>
                  <a:srgbClr val="D7E8C2"/>
                </a:solidFill>
                <a:latin typeface="Calibri"/>
                <a:cs typeface="Calibri"/>
              </a:rPr>
              <a:t>for</a:t>
            </a:r>
            <a:r>
              <a:rPr dirty="0" sz="1300" spc="-30">
                <a:solidFill>
                  <a:srgbClr val="D7E8C2"/>
                </a:solidFill>
                <a:latin typeface="Calibri"/>
                <a:cs typeface="Calibri"/>
              </a:rPr>
              <a:t> </a:t>
            </a:r>
            <a:r>
              <a:rPr dirty="0" sz="1300" spc="-10">
                <a:solidFill>
                  <a:srgbClr val="D7E8C2"/>
                </a:solidFill>
                <a:latin typeface="Calibri"/>
                <a:cs typeface="Calibri"/>
              </a:rPr>
              <a:t>sustainable</a:t>
            </a:r>
            <a:r>
              <a:rPr dirty="0" sz="1300" spc="-15">
                <a:solidFill>
                  <a:srgbClr val="D7E8C2"/>
                </a:solidFill>
                <a:latin typeface="Calibri"/>
                <a:cs typeface="Calibri"/>
              </a:rPr>
              <a:t> </a:t>
            </a:r>
            <a:r>
              <a:rPr dirty="0" sz="1300">
                <a:solidFill>
                  <a:srgbClr val="D7E8C2"/>
                </a:solidFill>
                <a:latin typeface="Calibri"/>
                <a:cs typeface="Calibri"/>
              </a:rPr>
              <a:t>agri-</a:t>
            </a:r>
            <a:r>
              <a:rPr dirty="0" sz="1300" spc="-10">
                <a:solidFill>
                  <a:srgbClr val="D7E8C2"/>
                </a:solidFill>
                <a:latin typeface="Calibri"/>
                <a:cs typeface="Calibri"/>
              </a:rPr>
              <a:t>digitization</a:t>
            </a:r>
            <a:endParaRPr sz="13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35940" y="421335"/>
            <a:ext cx="851535" cy="2235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300" b="1">
                <a:solidFill>
                  <a:srgbClr val="96BB61"/>
                </a:solidFill>
                <a:latin typeface="Calibri"/>
                <a:cs typeface="Calibri"/>
              </a:rPr>
              <a:t>P</a:t>
            </a:r>
            <a:r>
              <a:rPr dirty="0" sz="1300" spc="-100" b="1">
                <a:solidFill>
                  <a:srgbClr val="96BB61"/>
                </a:solidFill>
                <a:latin typeface="Calibri"/>
                <a:cs typeface="Calibri"/>
              </a:rPr>
              <a:t> </a:t>
            </a:r>
            <a:r>
              <a:rPr dirty="0" sz="1300" spc="-10" b="1">
                <a:solidFill>
                  <a:srgbClr val="96BB61"/>
                </a:solidFill>
                <a:latin typeface="Calibri"/>
                <a:cs typeface="Calibri"/>
              </a:rPr>
              <a:t>R</a:t>
            </a:r>
            <a:r>
              <a:rPr dirty="0" sz="1300" spc="-90" b="1">
                <a:solidFill>
                  <a:srgbClr val="96BB61"/>
                </a:solidFill>
                <a:latin typeface="Calibri"/>
                <a:cs typeface="Calibri"/>
              </a:rPr>
              <a:t> </a:t>
            </a:r>
            <a:r>
              <a:rPr dirty="0" sz="1300" b="1">
                <a:solidFill>
                  <a:srgbClr val="96BB61"/>
                </a:solidFill>
                <a:latin typeface="Calibri"/>
                <a:cs typeface="Calibri"/>
              </a:rPr>
              <a:t>O</a:t>
            </a:r>
            <a:r>
              <a:rPr dirty="0" sz="1300" spc="-95" b="1">
                <a:solidFill>
                  <a:srgbClr val="96BB61"/>
                </a:solidFill>
                <a:latin typeface="Calibri"/>
                <a:cs typeface="Calibri"/>
              </a:rPr>
              <a:t> </a:t>
            </a:r>
            <a:r>
              <a:rPr dirty="0" sz="1300" spc="-10" b="1">
                <a:solidFill>
                  <a:srgbClr val="96BB61"/>
                </a:solidFill>
                <a:latin typeface="Calibri"/>
                <a:cs typeface="Calibri"/>
              </a:rPr>
              <a:t>D</a:t>
            </a:r>
            <a:r>
              <a:rPr dirty="0" sz="1300" spc="-90" b="1">
                <a:solidFill>
                  <a:srgbClr val="96BB61"/>
                </a:solidFill>
                <a:latin typeface="Calibri"/>
                <a:cs typeface="Calibri"/>
              </a:rPr>
              <a:t> </a:t>
            </a:r>
            <a:r>
              <a:rPr dirty="0" sz="1300" spc="-10" b="1">
                <a:solidFill>
                  <a:srgbClr val="96BB61"/>
                </a:solidFill>
                <a:latin typeface="Calibri"/>
                <a:cs typeface="Calibri"/>
              </a:rPr>
              <a:t>U</a:t>
            </a:r>
            <a:r>
              <a:rPr dirty="0" sz="1300" spc="-90" b="1">
                <a:solidFill>
                  <a:srgbClr val="96BB61"/>
                </a:solidFill>
                <a:latin typeface="Calibri"/>
                <a:cs typeface="Calibri"/>
              </a:rPr>
              <a:t> </a:t>
            </a:r>
            <a:r>
              <a:rPr dirty="0" sz="1300" spc="-10" b="1">
                <a:solidFill>
                  <a:srgbClr val="96BB61"/>
                </a:solidFill>
                <a:latin typeface="Calibri"/>
                <a:cs typeface="Calibri"/>
              </a:rPr>
              <a:t>C</a:t>
            </a:r>
            <a:r>
              <a:rPr dirty="0" sz="1300" spc="-95" b="1">
                <a:solidFill>
                  <a:srgbClr val="96BB61"/>
                </a:solidFill>
                <a:latin typeface="Calibri"/>
                <a:cs typeface="Calibri"/>
              </a:rPr>
              <a:t> </a:t>
            </a:r>
            <a:r>
              <a:rPr dirty="0" sz="1300" spc="-50" b="1">
                <a:solidFill>
                  <a:srgbClr val="96BB61"/>
                </a:solidFill>
                <a:latin typeface="Calibri"/>
                <a:cs typeface="Calibri"/>
              </a:rPr>
              <a:t>T</a:t>
            </a:r>
            <a:endParaRPr sz="1300">
              <a:latin typeface="Calibri"/>
              <a:cs typeface="Calibri"/>
            </a:endParaRPr>
          </a:p>
        </p:txBody>
      </p:sp>
      <p:sp>
        <p:nvSpPr>
          <p:cNvPr id="3" name="object 3" descr="$PPTXTitle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>
                <a:solidFill>
                  <a:srgbClr val="1F2A1F"/>
                </a:solidFill>
              </a:rPr>
              <a:t>MVP</a:t>
            </a:r>
            <a:r>
              <a:rPr dirty="0" spc="-40">
                <a:solidFill>
                  <a:srgbClr val="1F2A1F"/>
                </a:solidFill>
              </a:rPr>
              <a:t> </a:t>
            </a:r>
            <a:r>
              <a:rPr dirty="0">
                <a:solidFill>
                  <a:srgbClr val="1F2A1F"/>
                </a:solidFill>
              </a:rPr>
              <a:t>—</a:t>
            </a:r>
            <a:r>
              <a:rPr dirty="0" spc="-35">
                <a:solidFill>
                  <a:srgbClr val="1F2A1F"/>
                </a:solidFill>
              </a:rPr>
              <a:t> Two</a:t>
            </a:r>
            <a:r>
              <a:rPr dirty="0" spc="-50">
                <a:solidFill>
                  <a:srgbClr val="1F2A1F"/>
                </a:solidFill>
              </a:rPr>
              <a:t> </a:t>
            </a:r>
            <a:r>
              <a:rPr dirty="0">
                <a:solidFill>
                  <a:srgbClr val="1F2A1F"/>
                </a:solidFill>
              </a:rPr>
              <a:t>Apps,</a:t>
            </a:r>
            <a:r>
              <a:rPr dirty="0" spc="-35">
                <a:solidFill>
                  <a:srgbClr val="1F2A1F"/>
                </a:solidFill>
              </a:rPr>
              <a:t> </a:t>
            </a:r>
            <a:r>
              <a:rPr dirty="0">
                <a:solidFill>
                  <a:srgbClr val="1F2A1F"/>
                </a:solidFill>
              </a:rPr>
              <a:t>One</a:t>
            </a:r>
            <a:r>
              <a:rPr dirty="0" spc="-25">
                <a:solidFill>
                  <a:srgbClr val="1F2A1F"/>
                </a:solidFill>
              </a:rPr>
              <a:t> </a:t>
            </a:r>
            <a:r>
              <a:rPr dirty="0" spc="-10">
                <a:solidFill>
                  <a:srgbClr val="1F2A1F"/>
                </a:solidFill>
              </a:rPr>
              <a:t>Marketplace</a:t>
            </a:r>
          </a:p>
        </p:txBody>
      </p:sp>
      <p:grpSp>
        <p:nvGrpSpPr>
          <p:cNvPr id="4" name="object 4"/>
          <p:cNvGrpSpPr/>
          <p:nvPr/>
        </p:nvGrpSpPr>
        <p:grpSpPr>
          <a:xfrm>
            <a:off x="542290" y="1731010"/>
            <a:ext cx="3624579" cy="4127500"/>
            <a:chOff x="542290" y="1731010"/>
            <a:chExt cx="3624579" cy="4127500"/>
          </a:xfrm>
        </p:grpSpPr>
        <p:sp>
          <p:nvSpPr>
            <p:cNvPr id="5" name="object 5"/>
            <p:cNvSpPr/>
            <p:nvPr/>
          </p:nvSpPr>
          <p:spPr>
            <a:xfrm>
              <a:off x="548640" y="1737360"/>
              <a:ext cx="3611879" cy="4114800"/>
            </a:xfrm>
            <a:custGeom>
              <a:avLst/>
              <a:gdLst/>
              <a:ahLst/>
              <a:cxnLst/>
              <a:rect l="l" t="t" r="r" b="b"/>
              <a:pathLst>
                <a:path w="3611879" h="4114800">
                  <a:moveTo>
                    <a:pt x="3520440" y="0"/>
                  </a:moveTo>
                  <a:lnTo>
                    <a:pt x="91452" y="0"/>
                  </a:lnTo>
                  <a:lnTo>
                    <a:pt x="55855" y="7179"/>
                  </a:lnTo>
                  <a:lnTo>
                    <a:pt x="26785" y="26765"/>
                  </a:lnTo>
                  <a:lnTo>
                    <a:pt x="7186" y="55828"/>
                  </a:lnTo>
                  <a:lnTo>
                    <a:pt x="0" y="91439"/>
                  </a:lnTo>
                  <a:lnTo>
                    <a:pt x="0" y="4023347"/>
                  </a:lnTo>
                  <a:lnTo>
                    <a:pt x="7186" y="4058944"/>
                  </a:lnTo>
                  <a:lnTo>
                    <a:pt x="26785" y="4088014"/>
                  </a:lnTo>
                  <a:lnTo>
                    <a:pt x="55855" y="4107613"/>
                  </a:lnTo>
                  <a:lnTo>
                    <a:pt x="91452" y="4114800"/>
                  </a:lnTo>
                  <a:lnTo>
                    <a:pt x="3520440" y="4114800"/>
                  </a:lnTo>
                  <a:lnTo>
                    <a:pt x="3556051" y="4107613"/>
                  </a:lnTo>
                  <a:lnTo>
                    <a:pt x="3585114" y="4088014"/>
                  </a:lnTo>
                  <a:lnTo>
                    <a:pt x="3604700" y="4058944"/>
                  </a:lnTo>
                  <a:lnTo>
                    <a:pt x="3611880" y="4023347"/>
                  </a:lnTo>
                  <a:lnTo>
                    <a:pt x="3611880" y="91439"/>
                  </a:lnTo>
                  <a:lnTo>
                    <a:pt x="3604700" y="55828"/>
                  </a:lnTo>
                  <a:lnTo>
                    <a:pt x="3585114" y="26765"/>
                  </a:lnTo>
                  <a:lnTo>
                    <a:pt x="3556051" y="7179"/>
                  </a:lnTo>
                  <a:lnTo>
                    <a:pt x="3520440" y="0"/>
                  </a:lnTo>
                  <a:close/>
                </a:path>
              </a:pathLst>
            </a:custGeom>
            <a:solidFill>
              <a:srgbClr val="F5F5F5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548640" y="1737360"/>
              <a:ext cx="3611879" cy="4114800"/>
            </a:xfrm>
            <a:custGeom>
              <a:avLst/>
              <a:gdLst/>
              <a:ahLst/>
              <a:cxnLst/>
              <a:rect l="l" t="t" r="r" b="b"/>
              <a:pathLst>
                <a:path w="3611879" h="4114800">
                  <a:moveTo>
                    <a:pt x="0" y="91439"/>
                  </a:moveTo>
                  <a:lnTo>
                    <a:pt x="7186" y="55828"/>
                  </a:lnTo>
                  <a:lnTo>
                    <a:pt x="26785" y="26765"/>
                  </a:lnTo>
                  <a:lnTo>
                    <a:pt x="55855" y="7179"/>
                  </a:lnTo>
                  <a:lnTo>
                    <a:pt x="91452" y="0"/>
                  </a:lnTo>
                  <a:lnTo>
                    <a:pt x="3520440" y="0"/>
                  </a:lnTo>
                  <a:lnTo>
                    <a:pt x="3556051" y="7179"/>
                  </a:lnTo>
                  <a:lnTo>
                    <a:pt x="3585114" y="26765"/>
                  </a:lnTo>
                  <a:lnTo>
                    <a:pt x="3604700" y="55828"/>
                  </a:lnTo>
                  <a:lnTo>
                    <a:pt x="3611880" y="91439"/>
                  </a:lnTo>
                  <a:lnTo>
                    <a:pt x="3611880" y="4023347"/>
                  </a:lnTo>
                  <a:lnTo>
                    <a:pt x="3604700" y="4058944"/>
                  </a:lnTo>
                  <a:lnTo>
                    <a:pt x="3585114" y="4088014"/>
                  </a:lnTo>
                  <a:lnTo>
                    <a:pt x="3556051" y="4107613"/>
                  </a:lnTo>
                  <a:lnTo>
                    <a:pt x="3520440" y="4114800"/>
                  </a:lnTo>
                  <a:lnTo>
                    <a:pt x="91452" y="4114800"/>
                  </a:lnTo>
                  <a:lnTo>
                    <a:pt x="55855" y="4107613"/>
                  </a:lnTo>
                  <a:lnTo>
                    <a:pt x="26785" y="4088014"/>
                  </a:lnTo>
                  <a:lnTo>
                    <a:pt x="7186" y="4058944"/>
                  </a:lnTo>
                  <a:lnTo>
                    <a:pt x="0" y="4023347"/>
                  </a:lnTo>
                  <a:lnTo>
                    <a:pt x="0" y="91439"/>
                  </a:lnTo>
                  <a:close/>
                </a:path>
              </a:pathLst>
            </a:custGeom>
            <a:ln w="12700">
              <a:solidFill>
                <a:srgbClr val="96BB61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/>
          <p:cNvSpPr txBox="1"/>
          <p:nvPr/>
        </p:nvSpPr>
        <p:spPr>
          <a:xfrm>
            <a:off x="548640" y="1737360"/>
            <a:ext cx="3611879" cy="685800"/>
          </a:xfrm>
          <a:prstGeom prst="rect">
            <a:avLst/>
          </a:prstGeom>
          <a:solidFill>
            <a:srgbClr val="2C5F2C"/>
          </a:solidFill>
        </p:spPr>
        <p:txBody>
          <a:bodyPr wrap="square" lIns="0" tIns="209550" rIns="0" bIns="0" rtlCol="0" vert="horz">
            <a:spAutoFit/>
          </a:bodyPr>
          <a:lstStyle/>
          <a:p>
            <a:pPr algn="ctr" marL="635">
              <a:lnSpc>
                <a:spcPct val="100000"/>
              </a:lnSpc>
              <a:spcBef>
                <a:spcPts val="1650"/>
              </a:spcBef>
            </a:pPr>
            <a:r>
              <a:rPr dirty="0" sz="1600" spc="-10" b="1">
                <a:solidFill>
                  <a:srgbClr val="FFFFFF"/>
                </a:solidFill>
                <a:latin typeface="Cambria"/>
                <a:cs typeface="Cambria"/>
              </a:rPr>
              <a:t>Farmer</a:t>
            </a:r>
            <a:r>
              <a:rPr dirty="0" sz="1600" spc="-65" b="1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600" spc="-25" b="1">
                <a:solidFill>
                  <a:srgbClr val="FFFFFF"/>
                </a:solidFill>
                <a:latin typeface="Cambria"/>
                <a:cs typeface="Cambria"/>
              </a:rPr>
              <a:t>App</a:t>
            </a:r>
            <a:endParaRPr sz="1600">
              <a:latin typeface="Cambria"/>
              <a:cs typeface="Cambria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810259" y="2813430"/>
            <a:ext cx="158242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58750" indent="-146050">
              <a:lnSpc>
                <a:spcPct val="100000"/>
              </a:lnSpc>
              <a:spcBef>
                <a:spcPts val="100"/>
              </a:spcBef>
              <a:buChar char="•"/>
              <a:tabLst>
                <a:tab pos="158750" algn="l"/>
              </a:tabLst>
            </a:pPr>
            <a:r>
              <a:rPr dirty="0" sz="1200">
                <a:solidFill>
                  <a:srgbClr val="1F2A1F"/>
                </a:solidFill>
                <a:latin typeface="Calibri"/>
                <a:cs typeface="Calibri"/>
              </a:rPr>
              <a:t>List</a:t>
            </a:r>
            <a:r>
              <a:rPr dirty="0" sz="1200" spc="-30">
                <a:solidFill>
                  <a:srgbClr val="1F2A1F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1F2A1F"/>
                </a:solidFill>
                <a:latin typeface="Calibri"/>
                <a:cs typeface="Calibri"/>
              </a:rPr>
              <a:t>produce</a:t>
            </a:r>
            <a:r>
              <a:rPr dirty="0" sz="1200" spc="-40">
                <a:solidFill>
                  <a:srgbClr val="1F2A1F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1F2A1F"/>
                </a:solidFill>
                <a:latin typeface="Calibri"/>
                <a:cs typeface="Calibri"/>
              </a:rPr>
              <a:t>in</a:t>
            </a:r>
            <a:r>
              <a:rPr dirty="0" sz="1200" spc="-25">
                <a:solidFill>
                  <a:srgbClr val="1F2A1F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1F2A1F"/>
                </a:solidFill>
                <a:latin typeface="Calibri"/>
                <a:cs typeface="Calibri"/>
              </a:rPr>
              <a:t>one</a:t>
            </a:r>
            <a:r>
              <a:rPr dirty="0" sz="1200" spc="-30">
                <a:solidFill>
                  <a:srgbClr val="1F2A1F"/>
                </a:solidFill>
                <a:latin typeface="Calibri"/>
                <a:cs typeface="Calibri"/>
              </a:rPr>
              <a:t> </a:t>
            </a:r>
            <a:r>
              <a:rPr dirty="0" sz="1200" spc="-25">
                <a:solidFill>
                  <a:srgbClr val="1F2A1F"/>
                </a:solidFill>
                <a:latin typeface="Calibri"/>
                <a:cs typeface="Calibri"/>
              </a:rPr>
              <a:t>tap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810259" y="3526358"/>
            <a:ext cx="1506220" cy="2089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58750" indent="-146050">
              <a:lnSpc>
                <a:spcPct val="100000"/>
              </a:lnSpc>
              <a:spcBef>
                <a:spcPts val="100"/>
              </a:spcBef>
              <a:buChar char="•"/>
              <a:tabLst>
                <a:tab pos="158750" algn="l"/>
              </a:tabLst>
            </a:pPr>
            <a:r>
              <a:rPr dirty="0" sz="1200" spc="-10">
                <a:solidFill>
                  <a:srgbClr val="1F2A1F"/>
                </a:solidFill>
                <a:latin typeface="Calibri"/>
                <a:cs typeface="Calibri"/>
              </a:rPr>
              <a:t>Instant</a:t>
            </a:r>
            <a:r>
              <a:rPr dirty="0" sz="1200" spc="-30">
                <a:solidFill>
                  <a:srgbClr val="1F2A1F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1F2A1F"/>
                </a:solidFill>
                <a:latin typeface="Calibri"/>
                <a:cs typeface="Calibri"/>
              </a:rPr>
              <a:t>AI price </a:t>
            </a:r>
            <a:r>
              <a:rPr dirty="0" sz="1200" spc="-20">
                <a:solidFill>
                  <a:srgbClr val="1F2A1F"/>
                </a:solidFill>
                <a:latin typeface="Calibri"/>
                <a:cs typeface="Calibri"/>
              </a:rPr>
              <a:t>quote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810259" y="4240148"/>
            <a:ext cx="176212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58750" indent="-146050">
              <a:lnSpc>
                <a:spcPct val="100000"/>
              </a:lnSpc>
              <a:spcBef>
                <a:spcPts val="100"/>
              </a:spcBef>
              <a:buChar char="•"/>
              <a:tabLst>
                <a:tab pos="158750" algn="l"/>
              </a:tabLst>
            </a:pPr>
            <a:r>
              <a:rPr dirty="0" sz="1200">
                <a:solidFill>
                  <a:srgbClr val="1F2A1F"/>
                </a:solidFill>
                <a:latin typeface="Calibri"/>
                <a:cs typeface="Calibri"/>
              </a:rPr>
              <a:t>Schedule</a:t>
            </a:r>
            <a:r>
              <a:rPr dirty="0" sz="1200" spc="-40">
                <a:solidFill>
                  <a:srgbClr val="1F2A1F"/>
                </a:solidFill>
                <a:latin typeface="Calibri"/>
                <a:cs typeface="Calibri"/>
              </a:rPr>
              <a:t> </a:t>
            </a:r>
            <a:r>
              <a:rPr dirty="0" sz="1200" spc="-10">
                <a:solidFill>
                  <a:srgbClr val="1F2A1F"/>
                </a:solidFill>
                <a:latin typeface="Calibri"/>
                <a:cs typeface="Calibri"/>
              </a:rPr>
              <a:t>doorstep</a:t>
            </a:r>
            <a:r>
              <a:rPr dirty="0" sz="1200" spc="-20">
                <a:solidFill>
                  <a:srgbClr val="1F2A1F"/>
                </a:solidFill>
                <a:latin typeface="Calibri"/>
                <a:cs typeface="Calibri"/>
              </a:rPr>
              <a:t> </a:t>
            </a:r>
            <a:r>
              <a:rPr dirty="0" sz="1200" spc="-10">
                <a:solidFill>
                  <a:srgbClr val="1F2A1F"/>
                </a:solidFill>
                <a:latin typeface="Calibri"/>
                <a:cs typeface="Calibri"/>
              </a:rPr>
              <a:t>pickup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810259" y="4953380"/>
            <a:ext cx="223393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58750" indent="-146050">
              <a:lnSpc>
                <a:spcPct val="100000"/>
              </a:lnSpc>
              <a:spcBef>
                <a:spcPts val="100"/>
              </a:spcBef>
              <a:buChar char="•"/>
              <a:tabLst>
                <a:tab pos="158750" algn="l"/>
              </a:tabLst>
            </a:pPr>
            <a:r>
              <a:rPr dirty="0" sz="1200" spc="-20">
                <a:solidFill>
                  <a:srgbClr val="1F2A1F"/>
                </a:solidFill>
                <a:latin typeface="Calibri"/>
                <a:cs typeface="Calibri"/>
              </a:rPr>
              <a:t>Track</a:t>
            </a:r>
            <a:r>
              <a:rPr dirty="0" sz="1200" spc="-10">
                <a:solidFill>
                  <a:srgbClr val="1F2A1F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1F2A1F"/>
                </a:solidFill>
                <a:latin typeface="Calibri"/>
                <a:cs typeface="Calibri"/>
              </a:rPr>
              <a:t>earnings</a:t>
            </a:r>
            <a:r>
              <a:rPr dirty="0" sz="1200" spc="-30">
                <a:solidFill>
                  <a:srgbClr val="1F2A1F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1F2A1F"/>
                </a:solidFill>
                <a:latin typeface="Calibri"/>
                <a:cs typeface="Calibri"/>
              </a:rPr>
              <a:t>&amp;</a:t>
            </a:r>
            <a:r>
              <a:rPr dirty="0" sz="1200" spc="-10">
                <a:solidFill>
                  <a:srgbClr val="1F2A1F"/>
                </a:solidFill>
                <a:latin typeface="Calibri"/>
                <a:cs typeface="Calibri"/>
              </a:rPr>
              <a:t> payment</a:t>
            </a:r>
            <a:r>
              <a:rPr dirty="0" sz="1200" spc="-35">
                <a:solidFill>
                  <a:srgbClr val="1F2A1F"/>
                </a:solidFill>
                <a:latin typeface="Calibri"/>
                <a:cs typeface="Calibri"/>
              </a:rPr>
              <a:t> </a:t>
            </a:r>
            <a:r>
              <a:rPr dirty="0" sz="1200" spc="-10">
                <a:solidFill>
                  <a:srgbClr val="1F2A1F"/>
                </a:solidFill>
                <a:latin typeface="Calibri"/>
                <a:cs typeface="Calibri"/>
              </a:rPr>
              <a:t>history</a:t>
            </a:r>
            <a:endParaRPr sz="1200">
              <a:latin typeface="Calibri"/>
              <a:cs typeface="Calibri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4382770" y="1731010"/>
            <a:ext cx="3624579" cy="4127500"/>
            <a:chOff x="4382770" y="1731010"/>
            <a:chExt cx="3624579" cy="4127500"/>
          </a:xfrm>
        </p:grpSpPr>
        <p:sp>
          <p:nvSpPr>
            <p:cNvPr id="13" name="object 13"/>
            <p:cNvSpPr/>
            <p:nvPr/>
          </p:nvSpPr>
          <p:spPr>
            <a:xfrm>
              <a:off x="4389120" y="1737360"/>
              <a:ext cx="3611879" cy="4114800"/>
            </a:xfrm>
            <a:custGeom>
              <a:avLst/>
              <a:gdLst/>
              <a:ahLst/>
              <a:cxnLst/>
              <a:rect l="l" t="t" r="r" b="b"/>
              <a:pathLst>
                <a:path w="3611879" h="4114800">
                  <a:moveTo>
                    <a:pt x="3520439" y="0"/>
                  </a:moveTo>
                  <a:lnTo>
                    <a:pt x="91439" y="0"/>
                  </a:lnTo>
                  <a:lnTo>
                    <a:pt x="55828" y="7179"/>
                  </a:lnTo>
                  <a:lnTo>
                    <a:pt x="26765" y="26765"/>
                  </a:lnTo>
                  <a:lnTo>
                    <a:pt x="7179" y="55828"/>
                  </a:lnTo>
                  <a:lnTo>
                    <a:pt x="0" y="91439"/>
                  </a:lnTo>
                  <a:lnTo>
                    <a:pt x="0" y="4023347"/>
                  </a:lnTo>
                  <a:lnTo>
                    <a:pt x="7179" y="4058944"/>
                  </a:lnTo>
                  <a:lnTo>
                    <a:pt x="26765" y="4088014"/>
                  </a:lnTo>
                  <a:lnTo>
                    <a:pt x="55828" y="4107613"/>
                  </a:lnTo>
                  <a:lnTo>
                    <a:pt x="91439" y="4114800"/>
                  </a:lnTo>
                  <a:lnTo>
                    <a:pt x="3520439" y="4114800"/>
                  </a:lnTo>
                  <a:lnTo>
                    <a:pt x="3556051" y="4107613"/>
                  </a:lnTo>
                  <a:lnTo>
                    <a:pt x="3585114" y="4088014"/>
                  </a:lnTo>
                  <a:lnTo>
                    <a:pt x="3604700" y="4058944"/>
                  </a:lnTo>
                  <a:lnTo>
                    <a:pt x="3611879" y="4023347"/>
                  </a:lnTo>
                  <a:lnTo>
                    <a:pt x="3611879" y="91439"/>
                  </a:lnTo>
                  <a:lnTo>
                    <a:pt x="3604700" y="55828"/>
                  </a:lnTo>
                  <a:lnTo>
                    <a:pt x="3585114" y="26765"/>
                  </a:lnTo>
                  <a:lnTo>
                    <a:pt x="3556051" y="7179"/>
                  </a:lnTo>
                  <a:lnTo>
                    <a:pt x="3520439" y="0"/>
                  </a:lnTo>
                  <a:close/>
                </a:path>
              </a:pathLst>
            </a:custGeom>
            <a:solidFill>
              <a:srgbClr val="F5F5F5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/>
            <p:cNvSpPr/>
            <p:nvPr/>
          </p:nvSpPr>
          <p:spPr>
            <a:xfrm>
              <a:off x="4389120" y="1737360"/>
              <a:ext cx="3611879" cy="4114800"/>
            </a:xfrm>
            <a:custGeom>
              <a:avLst/>
              <a:gdLst/>
              <a:ahLst/>
              <a:cxnLst/>
              <a:rect l="l" t="t" r="r" b="b"/>
              <a:pathLst>
                <a:path w="3611879" h="4114800">
                  <a:moveTo>
                    <a:pt x="0" y="91439"/>
                  </a:moveTo>
                  <a:lnTo>
                    <a:pt x="7179" y="55828"/>
                  </a:lnTo>
                  <a:lnTo>
                    <a:pt x="26765" y="26765"/>
                  </a:lnTo>
                  <a:lnTo>
                    <a:pt x="55828" y="7179"/>
                  </a:lnTo>
                  <a:lnTo>
                    <a:pt x="91439" y="0"/>
                  </a:lnTo>
                  <a:lnTo>
                    <a:pt x="3520439" y="0"/>
                  </a:lnTo>
                  <a:lnTo>
                    <a:pt x="3556051" y="7179"/>
                  </a:lnTo>
                  <a:lnTo>
                    <a:pt x="3585114" y="26765"/>
                  </a:lnTo>
                  <a:lnTo>
                    <a:pt x="3604700" y="55828"/>
                  </a:lnTo>
                  <a:lnTo>
                    <a:pt x="3611879" y="91439"/>
                  </a:lnTo>
                  <a:lnTo>
                    <a:pt x="3611879" y="4023347"/>
                  </a:lnTo>
                  <a:lnTo>
                    <a:pt x="3604700" y="4058944"/>
                  </a:lnTo>
                  <a:lnTo>
                    <a:pt x="3585114" y="4088014"/>
                  </a:lnTo>
                  <a:lnTo>
                    <a:pt x="3556051" y="4107613"/>
                  </a:lnTo>
                  <a:lnTo>
                    <a:pt x="3520439" y="4114800"/>
                  </a:lnTo>
                  <a:lnTo>
                    <a:pt x="91439" y="4114800"/>
                  </a:lnTo>
                  <a:lnTo>
                    <a:pt x="55828" y="4107613"/>
                  </a:lnTo>
                  <a:lnTo>
                    <a:pt x="26765" y="4088014"/>
                  </a:lnTo>
                  <a:lnTo>
                    <a:pt x="7179" y="4058944"/>
                  </a:lnTo>
                  <a:lnTo>
                    <a:pt x="0" y="4023347"/>
                  </a:lnTo>
                  <a:lnTo>
                    <a:pt x="0" y="91439"/>
                  </a:lnTo>
                  <a:close/>
                </a:path>
              </a:pathLst>
            </a:custGeom>
            <a:ln w="12700">
              <a:solidFill>
                <a:srgbClr val="96BB61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5" name="object 15"/>
          <p:cNvSpPr txBox="1"/>
          <p:nvPr/>
        </p:nvSpPr>
        <p:spPr>
          <a:xfrm>
            <a:off x="4389120" y="1737360"/>
            <a:ext cx="3611879" cy="685800"/>
          </a:xfrm>
          <a:prstGeom prst="rect">
            <a:avLst/>
          </a:prstGeom>
          <a:solidFill>
            <a:srgbClr val="2C5F2C"/>
          </a:solidFill>
        </p:spPr>
        <p:txBody>
          <a:bodyPr wrap="square" lIns="0" tIns="209550" rIns="0" bIns="0" rtlCol="0" vert="horz">
            <a:spAutoFit/>
          </a:bodyPr>
          <a:lstStyle/>
          <a:p>
            <a:pPr algn="ctr" marL="635">
              <a:lnSpc>
                <a:spcPct val="100000"/>
              </a:lnSpc>
              <a:spcBef>
                <a:spcPts val="1650"/>
              </a:spcBef>
            </a:pPr>
            <a:r>
              <a:rPr dirty="0" sz="1600" spc="-20" b="1">
                <a:solidFill>
                  <a:srgbClr val="FFFFFF"/>
                </a:solidFill>
                <a:latin typeface="Cambria"/>
                <a:cs typeface="Cambria"/>
              </a:rPr>
              <a:t>Buyer</a:t>
            </a:r>
            <a:r>
              <a:rPr dirty="0" sz="1600" spc="-30" b="1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600" spc="-25" b="1">
                <a:solidFill>
                  <a:srgbClr val="FFFFFF"/>
                </a:solidFill>
                <a:latin typeface="Cambria"/>
                <a:cs typeface="Cambria"/>
              </a:rPr>
              <a:t>App</a:t>
            </a:r>
            <a:endParaRPr sz="1600">
              <a:latin typeface="Cambria"/>
              <a:cs typeface="Cambria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4651375" y="2813430"/>
            <a:ext cx="184531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58750" indent="-146050">
              <a:lnSpc>
                <a:spcPct val="100000"/>
              </a:lnSpc>
              <a:spcBef>
                <a:spcPts val="100"/>
              </a:spcBef>
              <a:buChar char="•"/>
              <a:tabLst>
                <a:tab pos="158750" algn="l"/>
              </a:tabLst>
            </a:pPr>
            <a:r>
              <a:rPr dirty="0" sz="1200">
                <a:solidFill>
                  <a:srgbClr val="1F2A1F"/>
                </a:solidFill>
                <a:latin typeface="Calibri"/>
                <a:cs typeface="Calibri"/>
              </a:rPr>
              <a:t>Browse</a:t>
            </a:r>
            <a:r>
              <a:rPr dirty="0" sz="1200" spc="-35">
                <a:solidFill>
                  <a:srgbClr val="1F2A1F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1F2A1F"/>
                </a:solidFill>
                <a:latin typeface="Calibri"/>
                <a:cs typeface="Calibri"/>
              </a:rPr>
              <a:t>fresh</a:t>
            </a:r>
            <a:r>
              <a:rPr dirty="0" sz="1200" spc="-55">
                <a:solidFill>
                  <a:srgbClr val="1F2A1F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1F2A1F"/>
                </a:solidFill>
                <a:latin typeface="Calibri"/>
                <a:cs typeface="Calibri"/>
              </a:rPr>
              <a:t>local</a:t>
            </a:r>
            <a:r>
              <a:rPr dirty="0" sz="1200" spc="-40">
                <a:solidFill>
                  <a:srgbClr val="1F2A1F"/>
                </a:solidFill>
                <a:latin typeface="Calibri"/>
                <a:cs typeface="Calibri"/>
              </a:rPr>
              <a:t> </a:t>
            </a:r>
            <a:r>
              <a:rPr dirty="0" sz="1200" spc="-10">
                <a:solidFill>
                  <a:srgbClr val="1F2A1F"/>
                </a:solidFill>
                <a:latin typeface="Calibri"/>
                <a:cs typeface="Calibri"/>
              </a:rPr>
              <a:t>produce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4651375" y="3526358"/>
            <a:ext cx="1985010" cy="2089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58750" indent="-146050">
              <a:lnSpc>
                <a:spcPct val="100000"/>
              </a:lnSpc>
              <a:spcBef>
                <a:spcPts val="100"/>
              </a:spcBef>
              <a:buChar char="•"/>
              <a:tabLst>
                <a:tab pos="158750" algn="l"/>
              </a:tabLst>
            </a:pPr>
            <a:r>
              <a:rPr dirty="0" sz="1200">
                <a:solidFill>
                  <a:srgbClr val="1F2A1F"/>
                </a:solidFill>
                <a:latin typeface="Calibri"/>
                <a:cs typeface="Calibri"/>
              </a:rPr>
              <a:t>Subscribe</a:t>
            </a:r>
            <a:r>
              <a:rPr dirty="0" sz="1200" spc="-55">
                <a:solidFill>
                  <a:srgbClr val="1F2A1F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1F2A1F"/>
                </a:solidFill>
                <a:latin typeface="Calibri"/>
                <a:cs typeface="Calibri"/>
              </a:rPr>
              <a:t>to</a:t>
            </a:r>
            <a:r>
              <a:rPr dirty="0" sz="1200" spc="-35">
                <a:solidFill>
                  <a:srgbClr val="1F2A1F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1F2A1F"/>
                </a:solidFill>
                <a:latin typeface="Calibri"/>
                <a:cs typeface="Calibri"/>
              </a:rPr>
              <a:t>weekly</a:t>
            </a:r>
            <a:r>
              <a:rPr dirty="0" sz="1200" spc="-10">
                <a:solidFill>
                  <a:srgbClr val="1F2A1F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1F2A1F"/>
                </a:solidFill>
                <a:latin typeface="Calibri"/>
                <a:cs typeface="Calibri"/>
              </a:rPr>
              <a:t>farm</a:t>
            </a:r>
            <a:r>
              <a:rPr dirty="0" sz="1200" spc="-45">
                <a:solidFill>
                  <a:srgbClr val="1F2A1F"/>
                </a:solidFill>
                <a:latin typeface="Calibri"/>
                <a:cs typeface="Calibri"/>
              </a:rPr>
              <a:t> </a:t>
            </a:r>
            <a:r>
              <a:rPr dirty="0" sz="1200" spc="-25">
                <a:solidFill>
                  <a:srgbClr val="1F2A1F"/>
                </a:solidFill>
                <a:latin typeface="Calibri"/>
                <a:cs typeface="Calibri"/>
              </a:rPr>
              <a:t>box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4651375" y="4240148"/>
            <a:ext cx="1669414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58750" indent="-146050">
              <a:lnSpc>
                <a:spcPct val="100000"/>
              </a:lnSpc>
              <a:spcBef>
                <a:spcPts val="100"/>
              </a:spcBef>
              <a:buChar char="•"/>
              <a:tabLst>
                <a:tab pos="158750" algn="l"/>
              </a:tabLst>
            </a:pPr>
            <a:r>
              <a:rPr dirty="0" sz="1200" spc="-10">
                <a:solidFill>
                  <a:srgbClr val="1F2A1F"/>
                </a:solidFill>
                <a:latin typeface="Calibri"/>
                <a:cs typeface="Calibri"/>
              </a:rPr>
              <a:t>Real-</a:t>
            </a:r>
            <a:r>
              <a:rPr dirty="0" sz="1200">
                <a:solidFill>
                  <a:srgbClr val="1F2A1F"/>
                </a:solidFill>
                <a:latin typeface="Calibri"/>
                <a:cs typeface="Calibri"/>
              </a:rPr>
              <a:t>time</a:t>
            </a:r>
            <a:r>
              <a:rPr dirty="0" sz="1200" spc="-15">
                <a:solidFill>
                  <a:srgbClr val="1F2A1F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1F2A1F"/>
                </a:solidFill>
                <a:latin typeface="Calibri"/>
                <a:cs typeface="Calibri"/>
              </a:rPr>
              <a:t>order</a:t>
            </a:r>
            <a:r>
              <a:rPr dirty="0" sz="1200" spc="-40">
                <a:solidFill>
                  <a:srgbClr val="1F2A1F"/>
                </a:solidFill>
                <a:latin typeface="Calibri"/>
                <a:cs typeface="Calibri"/>
              </a:rPr>
              <a:t> </a:t>
            </a:r>
            <a:r>
              <a:rPr dirty="0" sz="1200" spc="-10">
                <a:solidFill>
                  <a:srgbClr val="1F2A1F"/>
                </a:solidFill>
                <a:latin typeface="Calibri"/>
                <a:cs typeface="Calibri"/>
              </a:rPr>
              <a:t>tracking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4651375" y="4953380"/>
            <a:ext cx="149733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58750" indent="-146050">
              <a:lnSpc>
                <a:spcPct val="100000"/>
              </a:lnSpc>
              <a:spcBef>
                <a:spcPts val="100"/>
              </a:spcBef>
              <a:buChar char="•"/>
              <a:tabLst>
                <a:tab pos="158750" algn="l"/>
              </a:tabLst>
            </a:pPr>
            <a:r>
              <a:rPr dirty="0" sz="1200">
                <a:solidFill>
                  <a:srgbClr val="1F2A1F"/>
                </a:solidFill>
                <a:latin typeface="Calibri"/>
                <a:cs typeface="Calibri"/>
              </a:rPr>
              <a:t>Rate</a:t>
            </a:r>
            <a:r>
              <a:rPr dirty="0" sz="1200" spc="-30">
                <a:solidFill>
                  <a:srgbClr val="1F2A1F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1F2A1F"/>
                </a:solidFill>
                <a:latin typeface="Calibri"/>
                <a:cs typeface="Calibri"/>
              </a:rPr>
              <a:t>&amp;</a:t>
            </a:r>
            <a:r>
              <a:rPr dirty="0" sz="1200" spc="-25">
                <a:solidFill>
                  <a:srgbClr val="1F2A1F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1F2A1F"/>
                </a:solidFill>
                <a:latin typeface="Calibri"/>
                <a:cs typeface="Calibri"/>
              </a:rPr>
              <a:t>review</a:t>
            </a:r>
            <a:r>
              <a:rPr dirty="0" sz="1200" spc="-50">
                <a:solidFill>
                  <a:srgbClr val="1F2A1F"/>
                </a:solidFill>
                <a:latin typeface="Calibri"/>
                <a:cs typeface="Calibri"/>
              </a:rPr>
              <a:t> </a:t>
            </a:r>
            <a:r>
              <a:rPr dirty="0" sz="1200" spc="-10">
                <a:solidFill>
                  <a:srgbClr val="1F2A1F"/>
                </a:solidFill>
                <a:latin typeface="Calibri"/>
                <a:cs typeface="Calibri"/>
              </a:rPr>
              <a:t>quality</a:t>
            </a:r>
            <a:endParaRPr sz="1200">
              <a:latin typeface="Calibri"/>
              <a:cs typeface="Calibri"/>
            </a:endParaRPr>
          </a:p>
        </p:txBody>
      </p:sp>
      <p:grpSp>
        <p:nvGrpSpPr>
          <p:cNvPr id="20" name="object 20"/>
          <p:cNvGrpSpPr/>
          <p:nvPr/>
        </p:nvGrpSpPr>
        <p:grpSpPr>
          <a:xfrm>
            <a:off x="8223250" y="1731010"/>
            <a:ext cx="3624579" cy="4127500"/>
            <a:chOff x="8223250" y="1731010"/>
            <a:chExt cx="3624579" cy="4127500"/>
          </a:xfrm>
        </p:grpSpPr>
        <p:sp>
          <p:nvSpPr>
            <p:cNvPr id="21" name="object 21"/>
            <p:cNvSpPr/>
            <p:nvPr/>
          </p:nvSpPr>
          <p:spPr>
            <a:xfrm>
              <a:off x="8229600" y="1737360"/>
              <a:ext cx="3611879" cy="4114800"/>
            </a:xfrm>
            <a:custGeom>
              <a:avLst/>
              <a:gdLst/>
              <a:ahLst/>
              <a:cxnLst/>
              <a:rect l="l" t="t" r="r" b="b"/>
              <a:pathLst>
                <a:path w="3611879" h="4114800">
                  <a:moveTo>
                    <a:pt x="3520440" y="0"/>
                  </a:moveTo>
                  <a:lnTo>
                    <a:pt x="91440" y="0"/>
                  </a:lnTo>
                  <a:lnTo>
                    <a:pt x="55828" y="7179"/>
                  </a:lnTo>
                  <a:lnTo>
                    <a:pt x="26765" y="26765"/>
                  </a:lnTo>
                  <a:lnTo>
                    <a:pt x="7179" y="55828"/>
                  </a:lnTo>
                  <a:lnTo>
                    <a:pt x="0" y="91439"/>
                  </a:lnTo>
                  <a:lnTo>
                    <a:pt x="0" y="4023347"/>
                  </a:lnTo>
                  <a:lnTo>
                    <a:pt x="7179" y="4058944"/>
                  </a:lnTo>
                  <a:lnTo>
                    <a:pt x="26765" y="4088014"/>
                  </a:lnTo>
                  <a:lnTo>
                    <a:pt x="55828" y="4107613"/>
                  </a:lnTo>
                  <a:lnTo>
                    <a:pt x="91440" y="4114800"/>
                  </a:lnTo>
                  <a:lnTo>
                    <a:pt x="3520440" y="4114800"/>
                  </a:lnTo>
                  <a:lnTo>
                    <a:pt x="3556051" y="4107613"/>
                  </a:lnTo>
                  <a:lnTo>
                    <a:pt x="3585114" y="4088014"/>
                  </a:lnTo>
                  <a:lnTo>
                    <a:pt x="3604700" y="4058944"/>
                  </a:lnTo>
                  <a:lnTo>
                    <a:pt x="3611879" y="4023347"/>
                  </a:lnTo>
                  <a:lnTo>
                    <a:pt x="3611879" y="91439"/>
                  </a:lnTo>
                  <a:lnTo>
                    <a:pt x="3604700" y="55828"/>
                  </a:lnTo>
                  <a:lnTo>
                    <a:pt x="3585114" y="26765"/>
                  </a:lnTo>
                  <a:lnTo>
                    <a:pt x="3556051" y="7179"/>
                  </a:lnTo>
                  <a:lnTo>
                    <a:pt x="3520440" y="0"/>
                  </a:lnTo>
                  <a:close/>
                </a:path>
              </a:pathLst>
            </a:custGeom>
            <a:solidFill>
              <a:srgbClr val="F5F5F5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2" name="object 22"/>
            <p:cNvSpPr/>
            <p:nvPr/>
          </p:nvSpPr>
          <p:spPr>
            <a:xfrm>
              <a:off x="8229600" y="1737360"/>
              <a:ext cx="3611879" cy="4114800"/>
            </a:xfrm>
            <a:custGeom>
              <a:avLst/>
              <a:gdLst/>
              <a:ahLst/>
              <a:cxnLst/>
              <a:rect l="l" t="t" r="r" b="b"/>
              <a:pathLst>
                <a:path w="3611879" h="4114800">
                  <a:moveTo>
                    <a:pt x="0" y="91439"/>
                  </a:moveTo>
                  <a:lnTo>
                    <a:pt x="7179" y="55828"/>
                  </a:lnTo>
                  <a:lnTo>
                    <a:pt x="26765" y="26765"/>
                  </a:lnTo>
                  <a:lnTo>
                    <a:pt x="55828" y="7179"/>
                  </a:lnTo>
                  <a:lnTo>
                    <a:pt x="91440" y="0"/>
                  </a:lnTo>
                  <a:lnTo>
                    <a:pt x="3520440" y="0"/>
                  </a:lnTo>
                  <a:lnTo>
                    <a:pt x="3556051" y="7179"/>
                  </a:lnTo>
                  <a:lnTo>
                    <a:pt x="3585114" y="26765"/>
                  </a:lnTo>
                  <a:lnTo>
                    <a:pt x="3604700" y="55828"/>
                  </a:lnTo>
                  <a:lnTo>
                    <a:pt x="3611879" y="91439"/>
                  </a:lnTo>
                  <a:lnTo>
                    <a:pt x="3611879" y="4023347"/>
                  </a:lnTo>
                  <a:lnTo>
                    <a:pt x="3604700" y="4058944"/>
                  </a:lnTo>
                  <a:lnTo>
                    <a:pt x="3585114" y="4088014"/>
                  </a:lnTo>
                  <a:lnTo>
                    <a:pt x="3556051" y="4107613"/>
                  </a:lnTo>
                  <a:lnTo>
                    <a:pt x="3520440" y="4114800"/>
                  </a:lnTo>
                  <a:lnTo>
                    <a:pt x="91440" y="4114800"/>
                  </a:lnTo>
                  <a:lnTo>
                    <a:pt x="55828" y="4107613"/>
                  </a:lnTo>
                  <a:lnTo>
                    <a:pt x="26765" y="4088014"/>
                  </a:lnTo>
                  <a:lnTo>
                    <a:pt x="7179" y="4058944"/>
                  </a:lnTo>
                  <a:lnTo>
                    <a:pt x="0" y="4023347"/>
                  </a:lnTo>
                  <a:lnTo>
                    <a:pt x="0" y="91439"/>
                  </a:lnTo>
                  <a:close/>
                </a:path>
              </a:pathLst>
            </a:custGeom>
            <a:ln w="12700">
              <a:solidFill>
                <a:srgbClr val="96BB61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3" name="object 23"/>
          <p:cNvSpPr txBox="1"/>
          <p:nvPr/>
        </p:nvSpPr>
        <p:spPr>
          <a:xfrm>
            <a:off x="8229600" y="1737360"/>
            <a:ext cx="3611879" cy="685800"/>
          </a:xfrm>
          <a:prstGeom prst="rect">
            <a:avLst/>
          </a:prstGeom>
          <a:solidFill>
            <a:srgbClr val="2C5F2C"/>
          </a:solidFill>
        </p:spPr>
        <p:txBody>
          <a:bodyPr wrap="square" lIns="0" tIns="209550" rIns="0" bIns="0" rtlCol="0" vert="horz">
            <a:spAutoFit/>
          </a:bodyPr>
          <a:lstStyle/>
          <a:p>
            <a:pPr marL="1156335">
              <a:lnSpc>
                <a:spcPct val="100000"/>
              </a:lnSpc>
              <a:spcBef>
                <a:spcPts val="1650"/>
              </a:spcBef>
            </a:pPr>
            <a:r>
              <a:rPr dirty="0" sz="1600" b="1">
                <a:solidFill>
                  <a:srgbClr val="FFFFFF"/>
                </a:solidFill>
                <a:latin typeface="Cambria"/>
                <a:cs typeface="Cambria"/>
              </a:rPr>
              <a:t>Platform</a:t>
            </a:r>
            <a:r>
              <a:rPr dirty="0" sz="1600" spc="-90" b="1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dirty="0" sz="1600" spc="-20" b="1">
                <a:solidFill>
                  <a:srgbClr val="FFFFFF"/>
                </a:solidFill>
                <a:latin typeface="Cambria"/>
                <a:cs typeface="Cambria"/>
              </a:rPr>
              <a:t>Core</a:t>
            </a:r>
            <a:endParaRPr sz="1600">
              <a:latin typeface="Cambria"/>
              <a:cs typeface="Cambria"/>
            </a:endParaRPr>
          </a:p>
        </p:txBody>
      </p:sp>
      <p:sp>
        <p:nvSpPr>
          <p:cNvPr id="28" name="object 28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955"/>
              </a:lnSpc>
            </a:pPr>
            <a:r>
              <a:rPr dirty="0" spc="-10"/>
              <a:t>AgriBridge</a:t>
            </a:r>
          </a:p>
        </p:txBody>
      </p:sp>
      <p:sp>
        <p:nvSpPr>
          <p:cNvPr id="29" name="object 29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955"/>
              </a:lnSpc>
            </a:pPr>
            <a:fld id="{81D60167-4931-47E6-BA6A-407CBD079E47}" type="slidenum">
              <a:rPr dirty="0" spc="-25"/>
              <a:t>10</a:t>
            </a:fld>
          </a:p>
        </p:txBody>
      </p:sp>
      <p:sp>
        <p:nvSpPr>
          <p:cNvPr id="24" name="object 24"/>
          <p:cNvSpPr txBox="1"/>
          <p:nvPr/>
        </p:nvSpPr>
        <p:spPr>
          <a:xfrm>
            <a:off x="8492490" y="2813430"/>
            <a:ext cx="205168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58750" indent="-146050">
              <a:lnSpc>
                <a:spcPct val="100000"/>
              </a:lnSpc>
              <a:spcBef>
                <a:spcPts val="100"/>
              </a:spcBef>
              <a:buChar char="•"/>
              <a:tabLst>
                <a:tab pos="158750" algn="l"/>
              </a:tabLst>
            </a:pPr>
            <a:r>
              <a:rPr dirty="0" sz="1200">
                <a:solidFill>
                  <a:srgbClr val="1F2A1F"/>
                </a:solidFill>
                <a:latin typeface="Calibri"/>
                <a:cs typeface="Calibri"/>
              </a:rPr>
              <a:t>Digital</a:t>
            </a:r>
            <a:r>
              <a:rPr dirty="0" sz="1200" spc="-20">
                <a:solidFill>
                  <a:srgbClr val="1F2A1F"/>
                </a:solidFill>
                <a:latin typeface="Calibri"/>
                <a:cs typeface="Calibri"/>
              </a:rPr>
              <a:t> </a:t>
            </a:r>
            <a:r>
              <a:rPr dirty="0" sz="1200" spc="-10">
                <a:solidFill>
                  <a:srgbClr val="1F2A1F"/>
                </a:solidFill>
                <a:latin typeface="Calibri"/>
                <a:cs typeface="Calibri"/>
              </a:rPr>
              <a:t>payments</a:t>
            </a:r>
            <a:r>
              <a:rPr dirty="0" sz="1200" spc="-25">
                <a:solidFill>
                  <a:srgbClr val="1F2A1F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1F2A1F"/>
                </a:solidFill>
                <a:latin typeface="Calibri"/>
                <a:cs typeface="Calibri"/>
              </a:rPr>
              <a:t>&amp;</a:t>
            </a:r>
            <a:r>
              <a:rPr dirty="0" sz="1200" spc="-5">
                <a:solidFill>
                  <a:srgbClr val="1F2A1F"/>
                </a:solidFill>
                <a:latin typeface="Calibri"/>
                <a:cs typeface="Calibri"/>
              </a:rPr>
              <a:t> </a:t>
            </a:r>
            <a:r>
              <a:rPr dirty="0" sz="1200" spc="-10">
                <a:solidFill>
                  <a:srgbClr val="1F2A1F"/>
                </a:solidFill>
                <a:latin typeface="Calibri"/>
                <a:cs typeface="Calibri"/>
              </a:rPr>
              <a:t>settlement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8492490" y="3526358"/>
            <a:ext cx="1722755" cy="2089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58750" indent="-146050">
              <a:lnSpc>
                <a:spcPct val="100000"/>
              </a:lnSpc>
              <a:spcBef>
                <a:spcPts val="100"/>
              </a:spcBef>
              <a:buChar char="•"/>
              <a:tabLst>
                <a:tab pos="158750" algn="l"/>
              </a:tabLst>
            </a:pPr>
            <a:r>
              <a:rPr dirty="0" sz="1200" spc="-10">
                <a:solidFill>
                  <a:srgbClr val="1F2A1F"/>
                </a:solidFill>
                <a:latin typeface="Calibri"/>
                <a:cs typeface="Calibri"/>
              </a:rPr>
              <a:t>Route-optimized logistics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8492490" y="4240148"/>
            <a:ext cx="1780539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58750" indent="-146050">
              <a:lnSpc>
                <a:spcPct val="100000"/>
              </a:lnSpc>
              <a:spcBef>
                <a:spcPts val="100"/>
              </a:spcBef>
              <a:buChar char="•"/>
              <a:tabLst>
                <a:tab pos="158750" algn="l"/>
              </a:tabLst>
            </a:pPr>
            <a:r>
              <a:rPr dirty="0" sz="1200" spc="-10">
                <a:solidFill>
                  <a:srgbClr val="1F2A1F"/>
                </a:solidFill>
                <a:latin typeface="Calibri"/>
                <a:cs typeface="Calibri"/>
              </a:rPr>
              <a:t>Vernacular</a:t>
            </a:r>
            <a:r>
              <a:rPr dirty="0" sz="1200" spc="-45">
                <a:solidFill>
                  <a:srgbClr val="1F2A1F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1F2A1F"/>
                </a:solidFill>
                <a:latin typeface="Calibri"/>
                <a:cs typeface="Calibri"/>
              </a:rPr>
              <a:t>voice</a:t>
            </a:r>
            <a:r>
              <a:rPr dirty="0" sz="1200" spc="20">
                <a:solidFill>
                  <a:srgbClr val="1F2A1F"/>
                </a:solidFill>
                <a:latin typeface="Calibri"/>
                <a:cs typeface="Calibri"/>
              </a:rPr>
              <a:t> </a:t>
            </a:r>
            <a:r>
              <a:rPr dirty="0" sz="1200" spc="-10">
                <a:solidFill>
                  <a:srgbClr val="1F2A1F"/>
                </a:solidFill>
                <a:latin typeface="Calibri"/>
                <a:cs typeface="Calibri"/>
              </a:rPr>
              <a:t>interface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8492490" y="4953380"/>
            <a:ext cx="1961514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58750" indent="-146050">
              <a:lnSpc>
                <a:spcPct val="100000"/>
              </a:lnSpc>
              <a:spcBef>
                <a:spcPts val="100"/>
              </a:spcBef>
              <a:buChar char="•"/>
              <a:tabLst>
                <a:tab pos="158750" algn="l"/>
              </a:tabLst>
            </a:pPr>
            <a:r>
              <a:rPr dirty="0" sz="1200" spc="-10">
                <a:solidFill>
                  <a:srgbClr val="1F2A1F"/>
                </a:solidFill>
                <a:latin typeface="Calibri"/>
                <a:cs typeface="Calibri"/>
              </a:rPr>
              <a:t>Android-first,</a:t>
            </a:r>
            <a:r>
              <a:rPr dirty="0" sz="1200" spc="-20">
                <a:solidFill>
                  <a:srgbClr val="1F2A1F"/>
                </a:solidFill>
                <a:latin typeface="Calibri"/>
                <a:cs typeface="Calibri"/>
              </a:rPr>
              <a:t> </a:t>
            </a:r>
            <a:r>
              <a:rPr dirty="0" sz="1200" spc="-10">
                <a:solidFill>
                  <a:srgbClr val="1F2A1F"/>
                </a:solidFill>
                <a:latin typeface="Calibri"/>
                <a:cs typeface="Calibri"/>
              </a:rPr>
              <a:t>low-</a:t>
            </a:r>
            <a:r>
              <a:rPr dirty="0" sz="1200">
                <a:solidFill>
                  <a:srgbClr val="1F2A1F"/>
                </a:solidFill>
                <a:latin typeface="Calibri"/>
                <a:cs typeface="Calibri"/>
              </a:rPr>
              <a:t>data </a:t>
            </a:r>
            <a:r>
              <a:rPr dirty="0" sz="1200" spc="-20">
                <a:solidFill>
                  <a:srgbClr val="1F2A1F"/>
                </a:solidFill>
                <a:latin typeface="Calibri"/>
                <a:cs typeface="Calibri"/>
              </a:rPr>
              <a:t>mode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F5F5F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535940" y="421335"/>
            <a:ext cx="851535" cy="2235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300" b="1">
                <a:solidFill>
                  <a:srgbClr val="96BB61"/>
                </a:solidFill>
                <a:latin typeface="Calibri"/>
                <a:cs typeface="Calibri"/>
              </a:rPr>
              <a:t>P</a:t>
            </a:r>
            <a:r>
              <a:rPr dirty="0" sz="1300" spc="-100" b="1">
                <a:solidFill>
                  <a:srgbClr val="96BB61"/>
                </a:solidFill>
                <a:latin typeface="Calibri"/>
                <a:cs typeface="Calibri"/>
              </a:rPr>
              <a:t> </a:t>
            </a:r>
            <a:r>
              <a:rPr dirty="0" sz="1300" spc="-10" b="1">
                <a:solidFill>
                  <a:srgbClr val="96BB61"/>
                </a:solidFill>
                <a:latin typeface="Calibri"/>
                <a:cs typeface="Calibri"/>
              </a:rPr>
              <a:t>R</a:t>
            </a:r>
            <a:r>
              <a:rPr dirty="0" sz="1300" spc="-90" b="1">
                <a:solidFill>
                  <a:srgbClr val="96BB61"/>
                </a:solidFill>
                <a:latin typeface="Calibri"/>
                <a:cs typeface="Calibri"/>
              </a:rPr>
              <a:t> </a:t>
            </a:r>
            <a:r>
              <a:rPr dirty="0" sz="1300" b="1">
                <a:solidFill>
                  <a:srgbClr val="96BB61"/>
                </a:solidFill>
                <a:latin typeface="Calibri"/>
                <a:cs typeface="Calibri"/>
              </a:rPr>
              <a:t>O</a:t>
            </a:r>
            <a:r>
              <a:rPr dirty="0" sz="1300" spc="-95" b="1">
                <a:solidFill>
                  <a:srgbClr val="96BB61"/>
                </a:solidFill>
                <a:latin typeface="Calibri"/>
                <a:cs typeface="Calibri"/>
              </a:rPr>
              <a:t> </a:t>
            </a:r>
            <a:r>
              <a:rPr dirty="0" sz="1300" spc="-10" b="1">
                <a:solidFill>
                  <a:srgbClr val="96BB61"/>
                </a:solidFill>
                <a:latin typeface="Calibri"/>
                <a:cs typeface="Calibri"/>
              </a:rPr>
              <a:t>D</a:t>
            </a:r>
            <a:r>
              <a:rPr dirty="0" sz="1300" spc="-90" b="1">
                <a:solidFill>
                  <a:srgbClr val="96BB61"/>
                </a:solidFill>
                <a:latin typeface="Calibri"/>
                <a:cs typeface="Calibri"/>
              </a:rPr>
              <a:t> </a:t>
            </a:r>
            <a:r>
              <a:rPr dirty="0" sz="1300" spc="-10" b="1">
                <a:solidFill>
                  <a:srgbClr val="96BB61"/>
                </a:solidFill>
                <a:latin typeface="Calibri"/>
                <a:cs typeface="Calibri"/>
              </a:rPr>
              <a:t>U</a:t>
            </a:r>
            <a:r>
              <a:rPr dirty="0" sz="1300" spc="-90" b="1">
                <a:solidFill>
                  <a:srgbClr val="96BB61"/>
                </a:solidFill>
                <a:latin typeface="Calibri"/>
                <a:cs typeface="Calibri"/>
              </a:rPr>
              <a:t> </a:t>
            </a:r>
            <a:r>
              <a:rPr dirty="0" sz="1300" spc="-10" b="1">
                <a:solidFill>
                  <a:srgbClr val="96BB61"/>
                </a:solidFill>
                <a:latin typeface="Calibri"/>
                <a:cs typeface="Calibri"/>
              </a:rPr>
              <a:t>C</a:t>
            </a:r>
            <a:r>
              <a:rPr dirty="0" sz="1300" spc="-95" b="1">
                <a:solidFill>
                  <a:srgbClr val="96BB61"/>
                </a:solidFill>
                <a:latin typeface="Calibri"/>
                <a:cs typeface="Calibri"/>
              </a:rPr>
              <a:t> </a:t>
            </a:r>
            <a:r>
              <a:rPr dirty="0" sz="1300" spc="-50" b="1">
                <a:solidFill>
                  <a:srgbClr val="96BB61"/>
                </a:solidFill>
                <a:latin typeface="Calibri"/>
                <a:cs typeface="Calibri"/>
              </a:rPr>
              <a:t>T</a:t>
            </a:r>
            <a:endParaRPr sz="1300">
              <a:latin typeface="Calibri"/>
              <a:cs typeface="Calibri"/>
            </a:endParaRPr>
          </a:p>
        </p:txBody>
      </p:sp>
      <p:sp>
        <p:nvSpPr>
          <p:cNvPr id="4" name="object 4" descr="$PPTXTitle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pc="-20">
                <a:solidFill>
                  <a:srgbClr val="1F2A1F"/>
                </a:solidFill>
              </a:rPr>
              <a:t>Real-</a:t>
            </a:r>
            <a:r>
              <a:rPr dirty="0">
                <a:solidFill>
                  <a:srgbClr val="1F2A1F"/>
                </a:solidFill>
              </a:rPr>
              <a:t>Time,</a:t>
            </a:r>
            <a:r>
              <a:rPr dirty="0" spc="-105">
                <a:solidFill>
                  <a:srgbClr val="1F2A1F"/>
                </a:solidFill>
              </a:rPr>
              <a:t> </a:t>
            </a:r>
            <a:r>
              <a:rPr dirty="0" spc="-10">
                <a:solidFill>
                  <a:srgbClr val="1F2A1F"/>
                </a:solidFill>
              </a:rPr>
              <a:t>Data-</a:t>
            </a:r>
            <a:r>
              <a:rPr dirty="0" spc="-20">
                <a:solidFill>
                  <a:srgbClr val="1F2A1F"/>
                </a:solidFill>
              </a:rPr>
              <a:t>Driven</a:t>
            </a:r>
            <a:r>
              <a:rPr dirty="0" spc="-95">
                <a:solidFill>
                  <a:srgbClr val="1F2A1F"/>
                </a:solidFill>
              </a:rPr>
              <a:t> </a:t>
            </a:r>
            <a:r>
              <a:rPr dirty="0">
                <a:solidFill>
                  <a:srgbClr val="1F2A1F"/>
                </a:solidFill>
              </a:rPr>
              <a:t>by</a:t>
            </a:r>
            <a:r>
              <a:rPr dirty="0" spc="-95">
                <a:solidFill>
                  <a:srgbClr val="1F2A1F"/>
                </a:solidFill>
              </a:rPr>
              <a:t> </a:t>
            </a:r>
            <a:r>
              <a:rPr dirty="0" spc="-10">
                <a:solidFill>
                  <a:srgbClr val="1F2A1F"/>
                </a:solidFill>
              </a:rPr>
              <a:t>Design</a:t>
            </a:r>
          </a:p>
        </p:txBody>
      </p:sp>
      <p:grpSp>
        <p:nvGrpSpPr>
          <p:cNvPr id="5" name="object 5"/>
          <p:cNvGrpSpPr/>
          <p:nvPr/>
        </p:nvGrpSpPr>
        <p:grpSpPr>
          <a:xfrm>
            <a:off x="548640" y="1783079"/>
            <a:ext cx="11064240" cy="1234440"/>
            <a:chOff x="548640" y="1783079"/>
            <a:chExt cx="11064240" cy="1234440"/>
          </a:xfrm>
        </p:grpSpPr>
        <p:sp>
          <p:nvSpPr>
            <p:cNvPr id="6" name="object 6"/>
            <p:cNvSpPr/>
            <p:nvPr/>
          </p:nvSpPr>
          <p:spPr>
            <a:xfrm>
              <a:off x="548640" y="1783079"/>
              <a:ext cx="11064240" cy="1234440"/>
            </a:xfrm>
            <a:custGeom>
              <a:avLst/>
              <a:gdLst/>
              <a:ahLst/>
              <a:cxnLst/>
              <a:rect l="l" t="t" r="r" b="b"/>
              <a:pathLst>
                <a:path w="11064240" h="1234439">
                  <a:moveTo>
                    <a:pt x="11064240" y="0"/>
                  </a:moveTo>
                  <a:lnTo>
                    <a:pt x="0" y="0"/>
                  </a:lnTo>
                  <a:lnTo>
                    <a:pt x="0" y="1234439"/>
                  </a:lnTo>
                  <a:lnTo>
                    <a:pt x="11064240" y="1234439"/>
                  </a:lnTo>
                  <a:lnTo>
                    <a:pt x="1106424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868680" y="2057399"/>
              <a:ext cx="685800" cy="685800"/>
            </a:xfrm>
            <a:custGeom>
              <a:avLst/>
              <a:gdLst/>
              <a:ahLst/>
              <a:cxnLst/>
              <a:rect l="l" t="t" r="r" b="b"/>
              <a:pathLst>
                <a:path w="685800" h="685800">
                  <a:moveTo>
                    <a:pt x="342900" y="0"/>
                  </a:moveTo>
                  <a:lnTo>
                    <a:pt x="296369" y="3130"/>
                  </a:lnTo>
                  <a:lnTo>
                    <a:pt x="251742" y="12250"/>
                  </a:lnTo>
                  <a:lnTo>
                    <a:pt x="209426" y="26949"/>
                  </a:lnTo>
                  <a:lnTo>
                    <a:pt x="169830" y="46820"/>
                  </a:lnTo>
                  <a:lnTo>
                    <a:pt x="133362" y="71454"/>
                  </a:lnTo>
                  <a:lnTo>
                    <a:pt x="100431" y="100441"/>
                  </a:lnTo>
                  <a:lnTo>
                    <a:pt x="71446" y="133373"/>
                  </a:lnTo>
                  <a:lnTo>
                    <a:pt x="46815" y="169841"/>
                  </a:lnTo>
                  <a:lnTo>
                    <a:pt x="26946" y="209436"/>
                  </a:lnTo>
                  <a:lnTo>
                    <a:pt x="12248" y="251751"/>
                  </a:lnTo>
                  <a:lnTo>
                    <a:pt x="3130" y="296375"/>
                  </a:lnTo>
                  <a:lnTo>
                    <a:pt x="0" y="342900"/>
                  </a:lnTo>
                  <a:lnTo>
                    <a:pt x="3130" y="389424"/>
                  </a:lnTo>
                  <a:lnTo>
                    <a:pt x="12248" y="434048"/>
                  </a:lnTo>
                  <a:lnTo>
                    <a:pt x="26946" y="476363"/>
                  </a:lnTo>
                  <a:lnTo>
                    <a:pt x="46815" y="515958"/>
                  </a:lnTo>
                  <a:lnTo>
                    <a:pt x="71446" y="552426"/>
                  </a:lnTo>
                  <a:lnTo>
                    <a:pt x="100431" y="585358"/>
                  </a:lnTo>
                  <a:lnTo>
                    <a:pt x="133362" y="614345"/>
                  </a:lnTo>
                  <a:lnTo>
                    <a:pt x="169830" y="638979"/>
                  </a:lnTo>
                  <a:lnTo>
                    <a:pt x="209426" y="658850"/>
                  </a:lnTo>
                  <a:lnTo>
                    <a:pt x="251742" y="673549"/>
                  </a:lnTo>
                  <a:lnTo>
                    <a:pt x="296369" y="682669"/>
                  </a:lnTo>
                  <a:lnTo>
                    <a:pt x="342900" y="685800"/>
                  </a:lnTo>
                  <a:lnTo>
                    <a:pt x="389424" y="682669"/>
                  </a:lnTo>
                  <a:lnTo>
                    <a:pt x="434048" y="673549"/>
                  </a:lnTo>
                  <a:lnTo>
                    <a:pt x="476363" y="658850"/>
                  </a:lnTo>
                  <a:lnTo>
                    <a:pt x="515958" y="638979"/>
                  </a:lnTo>
                  <a:lnTo>
                    <a:pt x="552426" y="614345"/>
                  </a:lnTo>
                  <a:lnTo>
                    <a:pt x="585358" y="585358"/>
                  </a:lnTo>
                  <a:lnTo>
                    <a:pt x="614345" y="552426"/>
                  </a:lnTo>
                  <a:lnTo>
                    <a:pt x="638979" y="515958"/>
                  </a:lnTo>
                  <a:lnTo>
                    <a:pt x="658850" y="476363"/>
                  </a:lnTo>
                  <a:lnTo>
                    <a:pt x="673549" y="434048"/>
                  </a:lnTo>
                  <a:lnTo>
                    <a:pt x="682669" y="389424"/>
                  </a:lnTo>
                  <a:lnTo>
                    <a:pt x="685800" y="342900"/>
                  </a:lnTo>
                  <a:lnTo>
                    <a:pt x="682669" y="296375"/>
                  </a:lnTo>
                  <a:lnTo>
                    <a:pt x="673549" y="251751"/>
                  </a:lnTo>
                  <a:lnTo>
                    <a:pt x="658850" y="209436"/>
                  </a:lnTo>
                  <a:lnTo>
                    <a:pt x="638979" y="169841"/>
                  </a:lnTo>
                  <a:lnTo>
                    <a:pt x="614345" y="133373"/>
                  </a:lnTo>
                  <a:lnTo>
                    <a:pt x="585358" y="100441"/>
                  </a:lnTo>
                  <a:lnTo>
                    <a:pt x="552426" y="71454"/>
                  </a:lnTo>
                  <a:lnTo>
                    <a:pt x="515958" y="46820"/>
                  </a:lnTo>
                  <a:lnTo>
                    <a:pt x="476363" y="26949"/>
                  </a:lnTo>
                  <a:lnTo>
                    <a:pt x="434048" y="12250"/>
                  </a:lnTo>
                  <a:lnTo>
                    <a:pt x="389424" y="3130"/>
                  </a:lnTo>
                  <a:lnTo>
                    <a:pt x="342900" y="0"/>
                  </a:lnTo>
                  <a:close/>
                </a:path>
              </a:pathLst>
            </a:custGeom>
            <a:solidFill>
              <a:srgbClr val="2C5F2C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" name="object 8"/>
          <p:cNvSpPr txBox="1"/>
          <p:nvPr/>
        </p:nvSpPr>
        <p:spPr>
          <a:xfrm>
            <a:off x="548640" y="1783079"/>
            <a:ext cx="11064240" cy="1234440"/>
          </a:xfrm>
          <a:prstGeom prst="rect">
            <a:avLst/>
          </a:prstGeom>
        </p:spPr>
        <p:txBody>
          <a:bodyPr wrap="square" lIns="0" tIns="2159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70"/>
              </a:spcBef>
            </a:pPr>
            <a:endParaRPr sz="1500">
              <a:latin typeface="Times New Roman"/>
              <a:cs typeface="Times New Roman"/>
            </a:endParaRPr>
          </a:p>
          <a:p>
            <a:pPr marL="1371600">
              <a:lnSpc>
                <a:spcPts val="1725"/>
              </a:lnSpc>
            </a:pPr>
            <a:r>
              <a:rPr dirty="0" sz="1500" spc="-20" b="1">
                <a:solidFill>
                  <a:srgbClr val="1F2A1F"/>
                </a:solidFill>
                <a:latin typeface="Cambria"/>
                <a:cs typeface="Cambria"/>
              </a:rPr>
              <a:t>Live</a:t>
            </a:r>
            <a:r>
              <a:rPr dirty="0" sz="1500" spc="-30" b="1">
                <a:solidFill>
                  <a:srgbClr val="1F2A1F"/>
                </a:solidFill>
                <a:latin typeface="Cambria"/>
                <a:cs typeface="Cambria"/>
              </a:rPr>
              <a:t> </a:t>
            </a:r>
            <a:r>
              <a:rPr dirty="0" sz="1500" b="1">
                <a:solidFill>
                  <a:srgbClr val="1F2A1F"/>
                </a:solidFill>
                <a:latin typeface="Cambria"/>
                <a:cs typeface="Cambria"/>
              </a:rPr>
              <a:t>Price</a:t>
            </a:r>
            <a:r>
              <a:rPr dirty="0" sz="1500" spc="-55" b="1">
                <a:solidFill>
                  <a:srgbClr val="1F2A1F"/>
                </a:solidFill>
                <a:latin typeface="Cambria"/>
                <a:cs typeface="Cambria"/>
              </a:rPr>
              <a:t> </a:t>
            </a:r>
            <a:r>
              <a:rPr dirty="0" sz="1500" spc="-20" b="1">
                <a:solidFill>
                  <a:srgbClr val="1F2A1F"/>
                </a:solidFill>
                <a:latin typeface="Cambria"/>
                <a:cs typeface="Cambria"/>
              </a:rPr>
              <a:t>Feed</a:t>
            </a:r>
            <a:endParaRPr sz="1500">
              <a:latin typeface="Cambria"/>
              <a:cs typeface="Cambria"/>
            </a:endParaRPr>
          </a:p>
          <a:p>
            <a:pPr marL="585470">
              <a:lnSpc>
                <a:spcPts val="2325"/>
              </a:lnSpc>
            </a:pPr>
            <a:r>
              <a:rPr dirty="0" sz="2000" spc="-50" b="1">
                <a:solidFill>
                  <a:srgbClr val="E8A23C"/>
                </a:solidFill>
                <a:latin typeface="Times New Roman"/>
                <a:cs typeface="Times New Roman"/>
              </a:rPr>
              <a:t>●</a:t>
            </a:r>
            <a:endParaRPr sz="2000">
              <a:latin typeface="Times New Roman"/>
              <a:cs typeface="Times New Roman"/>
            </a:endParaRPr>
          </a:p>
          <a:p>
            <a:pPr marL="1371600">
              <a:lnSpc>
                <a:spcPct val="100000"/>
              </a:lnSpc>
              <a:spcBef>
                <a:spcPts val="75"/>
              </a:spcBef>
            </a:pPr>
            <a:r>
              <a:rPr dirty="0" sz="1250">
                <a:solidFill>
                  <a:srgbClr val="5C6B5C"/>
                </a:solidFill>
                <a:latin typeface="Calibri"/>
                <a:cs typeface="Calibri"/>
              </a:rPr>
              <a:t>Pulls</a:t>
            </a:r>
            <a:r>
              <a:rPr dirty="0" sz="1250" spc="-40">
                <a:solidFill>
                  <a:srgbClr val="5C6B5C"/>
                </a:solidFill>
                <a:latin typeface="Calibri"/>
                <a:cs typeface="Calibri"/>
              </a:rPr>
              <a:t> </a:t>
            </a:r>
            <a:r>
              <a:rPr dirty="0" sz="1250">
                <a:solidFill>
                  <a:srgbClr val="5C6B5C"/>
                </a:solidFill>
                <a:latin typeface="Calibri"/>
                <a:cs typeface="Calibri"/>
              </a:rPr>
              <a:t>live</a:t>
            </a:r>
            <a:r>
              <a:rPr dirty="0" sz="1250" spc="-35">
                <a:solidFill>
                  <a:srgbClr val="5C6B5C"/>
                </a:solidFill>
                <a:latin typeface="Calibri"/>
                <a:cs typeface="Calibri"/>
              </a:rPr>
              <a:t> </a:t>
            </a:r>
            <a:r>
              <a:rPr dirty="0" sz="1250">
                <a:solidFill>
                  <a:srgbClr val="5C6B5C"/>
                </a:solidFill>
                <a:latin typeface="Calibri"/>
                <a:cs typeface="Calibri"/>
              </a:rPr>
              <a:t>mandi</a:t>
            </a:r>
            <a:r>
              <a:rPr dirty="0" sz="1250" spc="-35">
                <a:solidFill>
                  <a:srgbClr val="5C6B5C"/>
                </a:solidFill>
                <a:latin typeface="Calibri"/>
                <a:cs typeface="Calibri"/>
              </a:rPr>
              <a:t> </a:t>
            </a:r>
            <a:r>
              <a:rPr dirty="0" sz="1250">
                <a:solidFill>
                  <a:srgbClr val="5C6B5C"/>
                </a:solidFill>
                <a:latin typeface="Calibri"/>
                <a:cs typeface="Calibri"/>
              </a:rPr>
              <a:t>rates</a:t>
            </a:r>
            <a:r>
              <a:rPr dirty="0" sz="1250" spc="-35">
                <a:solidFill>
                  <a:srgbClr val="5C6B5C"/>
                </a:solidFill>
                <a:latin typeface="Calibri"/>
                <a:cs typeface="Calibri"/>
              </a:rPr>
              <a:t> </a:t>
            </a:r>
            <a:r>
              <a:rPr dirty="0" sz="1250">
                <a:solidFill>
                  <a:srgbClr val="5C6B5C"/>
                </a:solidFill>
                <a:latin typeface="Calibri"/>
                <a:cs typeface="Calibri"/>
              </a:rPr>
              <a:t>&amp;</a:t>
            </a:r>
            <a:r>
              <a:rPr dirty="0" sz="1250" spc="-50">
                <a:solidFill>
                  <a:srgbClr val="5C6B5C"/>
                </a:solidFill>
                <a:latin typeface="Calibri"/>
                <a:cs typeface="Calibri"/>
              </a:rPr>
              <a:t> </a:t>
            </a:r>
            <a:r>
              <a:rPr dirty="0" sz="1250">
                <a:solidFill>
                  <a:srgbClr val="5C6B5C"/>
                </a:solidFill>
                <a:latin typeface="Calibri"/>
                <a:cs typeface="Calibri"/>
              </a:rPr>
              <a:t>local</a:t>
            </a:r>
            <a:r>
              <a:rPr dirty="0" sz="1250" spc="-35">
                <a:solidFill>
                  <a:srgbClr val="5C6B5C"/>
                </a:solidFill>
                <a:latin typeface="Calibri"/>
                <a:cs typeface="Calibri"/>
              </a:rPr>
              <a:t> </a:t>
            </a:r>
            <a:r>
              <a:rPr dirty="0" sz="1250">
                <a:solidFill>
                  <a:srgbClr val="5C6B5C"/>
                </a:solidFill>
                <a:latin typeface="Calibri"/>
                <a:cs typeface="Calibri"/>
              </a:rPr>
              <a:t>demand</a:t>
            </a:r>
            <a:r>
              <a:rPr dirty="0" sz="1250" spc="-25">
                <a:solidFill>
                  <a:srgbClr val="5C6B5C"/>
                </a:solidFill>
                <a:latin typeface="Calibri"/>
                <a:cs typeface="Calibri"/>
              </a:rPr>
              <a:t> </a:t>
            </a:r>
            <a:r>
              <a:rPr dirty="0" sz="1250">
                <a:solidFill>
                  <a:srgbClr val="5C6B5C"/>
                </a:solidFill>
                <a:latin typeface="Calibri"/>
                <a:cs typeface="Calibri"/>
              </a:rPr>
              <a:t>to</a:t>
            </a:r>
            <a:r>
              <a:rPr dirty="0" sz="1250" spc="-40">
                <a:solidFill>
                  <a:srgbClr val="5C6B5C"/>
                </a:solidFill>
                <a:latin typeface="Calibri"/>
                <a:cs typeface="Calibri"/>
              </a:rPr>
              <a:t> </a:t>
            </a:r>
            <a:r>
              <a:rPr dirty="0" sz="1250">
                <a:solidFill>
                  <a:srgbClr val="5C6B5C"/>
                </a:solidFill>
                <a:latin typeface="Calibri"/>
                <a:cs typeface="Calibri"/>
              </a:rPr>
              <a:t>suggest</a:t>
            </a:r>
            <a:r>
              <a:rPr dirty="0" sz="1250" spc="-40">
                <a:solidFill>
                  <a:srgbClr val="5C6B5C"/>
                </a:solidFill>
                <a:latin typeface="Calibri"/>
                <a:cs typeface="Calibri"/>
              </a:rPr>
              <a:t> </a:t>
            </a:r>
            <a:r>
              <a:rPr dirty="0" sz="1250">
                <a:solidFill>
                  <a:srgbClr val="5C6B5C"/>
                </a:solidFill>
                <a:latin typeface="Calibri"/>
                <a:cs typeface="Calibri"/>
              </a:rPr>
              <a:t>fair</a:t>
            </a:r>
            <a:r>
              <a:rPr dirty="0" sz="1250" spc="-40">
                <a:solidFill>
                  <a:srgbClr val="5C6B5C"/>
                </a:solidFill>
                <a:latin typeface="Calibri"/>
                <a:cs typeface="Calibri"/>
              </a:rPr>
              <a:t> </a:t>
            </a:r>
            <a:r>
              <a:rPr dirty="0" sz="1250">
                <a:solidFill>
                  <a:srgbClr val="5C6B5C"/>
                </a:solidFill>
                <a:latin typeface="Calibri"/>
                <a:cs typeface="Calibri"/>
              </a:rPr>
              <a:t>prices</a:t>
            </a:r>
            <a:r>
              <a:rPr dirty="0" sz="1250" spc="-40">
                <a:solidFill>
                  <a:srgbClr val="5C6B5C"/>
                </a:solidFill>
                <a:latin typeface="Calibri"/>
                <a:cs typeface="Calibri"/>
              </a:rPr>
              <a:t> </a:t>
            </a:r>
            <a:r>
              <a:rPr dirty="0" sz="1250">
                <a:solidFill>
                  <a:srgbClr val="5C6B5C"/>
                </a:solidFill>
                <a:latin typeface="Calibri"/>
                <a:cs typeface="Calibri"/>
              </a:rPr>
              <a:t>every</a:t>
            </a:r>
            <a:r>
              <a:rPr dirty="0" sz="1250" spc="-30">
                <a:solidFill>
                  <a:srgbClr val="5C6B5C"/>
                </a:solidFill>
                <a:latin typeface="Calibri"/>
                <a:cs typeface="Calibri"/>
              </a:rPr>
              <a:t> </a:t>
            </a:r>
            <a:r>
              <a:rPr dirty="0" sz="1250" spc="-25">
                <a:solidFill>
                  <a:srgbClr val="5C6B5C"/>
                </a:solidFill>
                <a:latin typeface="Calibri"/>
                <a:cs typeface="Calibri"/>
              </a:rPr>
              <a:t>day</a:t>
            </a:r>
            <a:endParaRPr sz="1250">
              <a:latin typeface="Calibri"/>
              <a:cs typeface="Calibri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548640" y="3291840"/>
            <a:ext cx="11064240" cy="1234440"/>
            <a:chOff x="548640" y="3291840"/>
            <a:chExt cx="11064240" cy="1234440"/>
          </a:xfrm>
        </p:grpSpPr>
        <p:sp>
          <p:nvSpPr>
            <p:cNvPr id="10" name="object 10"/>
            <p:cNvSpPr/>
            <p:nvPr/>
          </p:nvSpPr>
          <p:spPr>
            <a:xfrm>
              <a:off x="548640" y="3291840"/>
              <a:ext cx="11064240" cy="1234440"/>
            </a:xfrm>
            <a:custGeom>
              <a:avLst/>
              <a:gdLst/>
              <a:ahLst/>
              <a:cxnLst/>
              <a:rect l="l" t="t" r="r" b="b"/>
              <a:pathLst>
                <a:path w="11064240" h="1234439">
                  <a:moveTo>
                    <a:pt x="11064240" y="0"/>
                  </a:moveTo>
                  <a:lnTo>
                    <a:pt x="0" y="0"/>
                  </a:lnTo>
                  <a:lnTo>
                    <a:pt x="0" y="1234440"/>
                  </a:lnTo>
                  <a:lnTo>
                    <a:pt x="11064240" y="1234440"/>
                  </a:lnTo>
                  <a:lnTo>
                    <a:pt x="1106424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/>
            <p:cNvSpPr/>
            <p:nvPr/>
          </p:nvSpPr>
          <p:spPr>
            <a:xfrm>
              <a:off x="868680" y="3566160"/>
              <a:ext cx="685800" cy="685800"/>
            </a:xfrm>
            <a:custGeom>
              <a:avLst/>
              <a:gdLst/>
              <a:ahLst/>
              <a:cxnLst/>
              <a:rect l="l" t="t" r="r" b="b"/>
              <a:pathLst>
                <a:path w="685800" h="685800">
                  <a:moveTo>
                    <a:pt x="342900" y="0"/>
                  </a:moveTo>
                  <a:lnTo>
                    <a:pt x="296369" y="3130"/>
                  </a:lnTo>
                  <a:lnTo>
                    <a:pt x="251742" y="12250"/>
                  </a:lnTo>
                  <a:lnTo>
                    <a:pt x="209426" y="26949"/>
                  </a:lnTo>
                  <a:lnTo>
                    <a:pt x="169830" y="46820"/>
                  </a:lnTo>
                  <a:lnTo>
                    <a:pt x="133362" y="71454"/>
                  </a:lnTo>
                  <a:lnTo>
                    <a:pt x="100431" y="100441"/>
                  </a:lnTo>
                  <a:lnTo>
                    <a:pt x="71446" y="133373"/>
                  </a:lnTo>
                  <a:lnTo>
                    <a:pt x="46815" y="169841"/>
                  </a:lnTo>
                  <a:lnTo>
                    <a:pt x="26946" y="209436"/>
                  </a:lnTo>
                  <a:lnTo>
                    <a:pt x="12248" y="251751"/>
                  </a:lnTo>
                  <a:lnTo>
                    <a:pt x="3130" y="296375"/>
                  </a:lnTo>
                  <a:lnTo>
                    <a:pt x="0" y="342900"/>
                  </a:lnTo>
                  <a:lnTo>
                    <a:pt x="3130" y="389424"/>
                  </a:lnTo>
                  <a:lnTo>
                    <a:pt x="12248" y="434048"/>
                  </a:lnTo>
                  <a:lnTo>
                    <a:pt x="26946" y="476363"/>
                  </a:lnTo>
                  <a:lnTo>
                    <a:pt x="46815" y="515958"/>
                  </a:lnTo>
                  <a:lnTo>
                    <a:pt x="71446" y="552426"/>
                  </a:lnTo>
                  <a:lnTo>
                    <a:pt x="100431" y="585358"/>
                  </a:lnTo>
                  <a:lnTo>
                    <a:pt x="133362" y="614345"/>
                  </a:lnTo>
                  <a:lnTo>
                    <a:pt x="169830" y="638979"/>
                  </a:lnTo>
                  <a:lnTo>
                    <a:pt x="209426" y="658850"/>
                  </a:lnTo>
                  <a:lnTo>
                    <a:pt x="251742" y="673549"/>
                  </a:lnTo>
                  <a:lnTo>
                    <a:pt x="296369" y="682669"/>
                  </a:lnTo>
                  <a:lnTo>
                    <a:pt x="342900" y="685800"/>
                  </a:lnTo>
                  <a:lnTo>
                    <a:pt x="389424" y="682669"/>
                  </a:lnTo>
                  <a:lnTo>
                    <a:pt x="434048" y="673549"/>
                  </a:lnTo>
                  <a:lnTo>
                    <a:pt x="476363" y="658850"/>
                  </a:lnTo>
                  <a:lnTo>
                    <a:pt x="515958" y="638979"/>
                  </a:lnTo>
                  <a:lnTo>
                    <a:pt x="552426" y="614345"/>
                  </a:lnTo>
                  <a:lnTo>
                    <a:pt x="585358" y="585358"/>
                  </a:lnTo>
                  <a:lnTo>
                    <a:pt x="614345" y="552426"/>
                  </a:lnTo>
                  <a:lnTo>
                    <a:pt x="638979" y="515958"/>
                  </a:lnTo>
                  <a:lnTo>
                    <a:pt x="658850" y="476363"/>
                  </a:lnTo>
                  <a:lnTo>
                    <a:pt x="673549" y="434048"/>
                  </a:lnTo>
                  <a:lnTo>
                    <a:pt x="682669" y="389424"/>
                  </a:lnTo>
                  <a:lnTo>
                    <a:pt x="685800" y="342900"/>
                  </a:lnTo>
                  <a:lnTo>
                    <a:pt x="682669" y="296375"/>
                  </a:lnTo>
                  <a:lnTo>
                    <a:pt x="673549" y="251751"/>
                  </a:lnTo>
                  <a:lnTo>
                    <a:pt x="658850" y="209436"/>
                  </a:lnTo>
                  <a:lnTo>
                    <a:pt x="638979" y="169841"/>
                  </a:lnTo>
                  <a:lnTo>
                    <a:pt x="614345" y="133373"/>
                  </a:lnTo>
                  <a:lnTo>
                    <a:pt x="585358" y="100441"/>
                  </a:lnTo>
                  <a:lnTo>
                    <a:pt x="552426" y="71454"/>
                  </a:lnTo>
                  <a:lnTo>
                    <a:pt x="515958" y="46820"/>
                  </a:lnTo>
                  <a:lnTo>
                    <a:pt x="476363" y="26949"/>
                  </a:lnTo>
                  <a:lnTo>
                    <a:pt x="434048" y="12250"/>
                  </a:lnTo>
                  <a:lnTo>
                    <a:pt x="389424" y="3130"/>
                  </a:lnTo>
                  <a:lnTo>
                    <a:pt x="342900" y="0"/>
                  </a:lnTo>
                  <a:close/>
                </a:path>
              </a:pathLst>
            </a:custGeom>
            <a:solidFill>
              <a:srgbClr val="2C5F2C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2" name="object 12"/>
          <p:cNvSpPr txBox="1"/>
          <p:nvPr/>
        </p:nvSpPr>
        <p:spPr>
          <a:xfrm>
            <a:off x="548640" y="3291840"/>
            <a:ext cx="11064240" cy="1234440"/>
          </a:xfrm>
          <a:prstGeom prst="rect">
            <a:avLst/>
          </a:prstGeom>
        </p:spPr>
        <p:txBody>
          <a:bodyPr wrap="square" lIns="0" tIns="22225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75"/>
              </a:spcBef>
            </a:pPr>
            <a:endParaRPr sz="1500">
              <a:latin typeface="Times New Roman"/>
              <a:cs typeface="Times New Roman"/>
            </a:endParaRPr>
          </a:p>
          <a:p>
            <a:pPr marL="1371600">
              <a:lnSpc>
                <a:spcPts val="1725"/>
              </a:lnSpc>
            </a:pPr>
            <a:r>
              <a:rPr dirty="0" sz="1500" spc="-10" b="1">
                <a:solidFill>
                  <a:srgbClr val="1F2A1F"/>
                </a:solidFill>
                <a:latin typeface="Cambria"/>
                <a:cs typeface="Cambria"/>
              </a:rPr>
              <a:t>GPS-</a:t>
            </a:r>
            <a:r>
              <a:rPr dirty="0" sz="1500" spc="-20" b="1">
                <a:solidFill>
                  <a:srgbClr val="1F2A1F"/>
                </a:solidFill>
                <a:latin typeface="Cambria"/>
                <a:cs typeface="Cambria"/>
              </a:rPr>
              <a:t>Tracked</a:t>
            </a:r>
            <a:r>
              <a:rPr dirty="0" sz="1500" spc="-10" b="1">
                <a:solidFill>
                  <a:srgbClr val="1F2A1F"/>
                </a:solidFill>
                <a:latin typeface="Cambria"/>
                <a:cs typeface="Cambria"/>
              </a:rPr>
              <a:t> Logistics</a:t>
            </a:r>
            <a:endParaRPr sz="1500">
              <a:latin typeface="Cambria"/>
              <a:cs typeface="Cambria"/>
            </a:endParaRPr>
          </a:p>
          <a:p>
            <a:pPr marL="585470">
              <a:lnSpc>
                <a:spcPts val="2325"/>
              </a:lnSpc>
            </a:pPr>
            <a:r>
              <a:rPr dirty="0" sz="2000" spc="-50" b="1">
                <a:solidFill>
                  <a:srgbClr val="E8A23C"/>
                </a:solidFill>
                <a:latin typeface="Times New Roman"/>
                <a:cs typeface="Times New Roman"/>
              </a:rPr>
              <a:t>●</a:t>
            </a:r>
            <a:endParaRPr sz="2000">
              <a:latin typeface="Times New Roman"/>
              <a:cs typeface="Times New Roman"/>
            </a:endParaRPr>
          </a:p>
          <a:p>
            <a:pPr marL="1371600">
              <a:lnSpc>
                <a:spcPct val="100000"/>
              </a:lnSpc>
              <a:spcBef>
                <a:spcPts val="70"/>
              </a:spcBef>
            </a:pPr>
            <a:r>
              <a:rPr dirty="0" sz="1250" spc="-10">
                <a:solidFill>
                  <a:srgbClr val="5C6B5C"/>
                </a:solidFill>
                <a:latin typeface="Calibri"/>
                <a:cs typeface="Calibri"/>
              </a:rPr>
              <a:t>Farmers</a:t>
            </a:r>
            <a:r>
              <a:rPr dirty="0" sz="1250" spc="-20">
                <a:solidFill>
                  <a:srgbClr val="5C6B5C"/>
                </a:solidFill>
                <a:latin typeface="Calibri"/>
                <a:cs typeface="Calibri"/>
              </a:rPr>
              <a:t> </a:t>
            </a:r>
            <a:r>
              <a:rPr dirty="0" sz="1250">
                <a:solidFill>
                  <a:srgbClr val="5C6B5C"/>
                </a:solidFill>
                <a:latin typeface="Calibri"/>
                <a:cs typeface="Calibri"/>
              </a:rPr>
              <a:t>and</a:t>
            </a:r>
            <a:r>
              <a:rPr dirty="0" sz="1250" spc="-15">
                <a:solidFill>
                  <a:srgbClr val="5C6B5C"/>
                </a:solidFill>
                <a:latin typeface="Calibri"/>
                <a:cs typeface="Calibri"/>
              </a:rPr>
              <a:t> </a:t>
            </a:r>
            <a:r>
              <a:rPr dirty="0" sz="1250" spc="-10">
                <a:solidFill>
                  <a:srgbClr val="5C6B5C"/>
                </a:solidFill>
                <a:latin typeface="Calibri"/>
                <a:cs typeface="Calibri"/>
              </a:rPr>
              <a:t>buyers</a:t>
            </a:r>
            <a:r>
              <a:rPr dirty="0" sz="1250" spc="-25">
                <a:solidFill>
                  <a:srgbClr val="5C6B5C"/>
                </a:solidFill>
                <a:latin typeface="Calibri"/>
                <a:cs typeface="Calibri"/>
              </a:rPr>
              <a:t> </a:t>
            </a:r>
            <a:r>
              <a:rPr dirty="0" sz="1250">
                <a:solidFill>
                  <a:srgbClr val="5C6B5C"/>
                </a:solidFill>
                <a:latin typeface="Calibri"/>
                <a:cs typeface="Calibri"/>
              </a:rPr>
              <a:t>see</a:t>
            </a:r>
            <a:r>
              <a:rPr dirty="0" sz="1250" spc="-25">
                <a:solidFill>
                  <a:srgbClr val="5C6B5C"/>
                </a:solidFill>
                <a:latin typeface="Calibri"/>
                <a:cs typeface="Calibri"/>
              </a:rPr>
              <a:t> </a:t>
            </a:r>
            <a:r>
              <a:rPr dirty="0" sz="1250">
                <a:solidFill>
                  <a:srgbClr val="5C6B5C"/>
                </a:solidFill>
                <a:latin typeface="Calibri"/>
                <a:cs typeface="Calibri"/>
              </a:rPr>
              <a:t>pickup</a:t>
            </a:r>
            <a:r>
              <a:rPr dirty="0" sz="1250" spc="-25">
                <a:solidFill>
                  <a:srgbClr val="5C6B5C"/>
                </a:solidFill>
                <a:latin typeface="Calibri"/>
                <a:cs typeface="Calibri"/>
              </a:rPr>
              <a:t> </a:t>
            </a:r>
            <a:r>
              <a:rPr dirty="0" sz="1250">
                <a:solidFill>
                  <a:srgbClr val="5C6B5C"/>
                </a:solidFill>
                <a:latin typeface="Calibri"/>
                <a:cs typeface="Calibri"/>
              </a:rPr>
              <a:t>&amp;</a:t>
            </a:r>
            <a:r>
              <a:rPr dirty="0" sz="1250" spc="-35">
                <a:solidFill>
                  <a:srgbClr val="5C6B5C"/>
                </a:solidFill>
                <a:latin typeface="Calibri"/>
                <a:cs typeface="Calibri"/>
              </a:rPr>
              <a:t> </a:t>
            </a:r>
            <a:r>
              <a:rPr dirty="0" sz="1250">
                <a:solidFill>
                  <a:srgbClr val="5C6B5C"/>
                </a:solidFill>
                <a:latin typeface="Calibri"/>
                <a:cs typeface="Calibri"/>
              </a:rPr>
              <a:t>delivery</a:t>
            </a:r>
            <a:r>
              <a:rPr dirty="0" sz="1250" spc="-20">
                <a:solidFill>
                  <a:srgbClr val="5C6B5C"/>
                </a:solidFill>
                <a:latin typeface="Calibri"/>
                <a:cs typeface="Calibri"/>
              </a:rPr>
              <a:t> </a:t>
            </a:r>
            <a:r>
              <a:rPr dirty="0" sz="1250">
                <a:solidFill>
                  <a:srgbClr val="5C6B5C"/>
                </a:solidFill>
                <a:latin typeface="Calibri"/>
                <a:cs typeface="Calibri"/>
              </a:rPr>
              <a:t>status</a:t>
            </a:r>
            <a:r>
              <a:rPr dirty="0" sz="1250" spc="-50">
                <a:solidFill>
                  <a:srgbClr val="5C6B5C"/>
                </a:solidFill>
                <a:latin typeface="Calibri"/>
                <a:cs typeface="Calibri"/>
              </a:rPr>
              <a:t> </a:t>
            </a:r>
            <a:r>
              <a:rPr dirty="0" sz="1250">
                <a:solidFill>
                  <a:srgbClr val="5C6B5C"/>
                </a:solidFill>
                <a:latin typeface="Calibri"/>
                <a:cs typeface="Calibri"/>
              </a:rPr>
              <a:t>in</a:t>
            </a:r>
            <a:r>
              <a:rPr dirty="0" sz="1250" spc="-25">
                <a:solidFill>
                  <a:srgbClr val="5C6B5C"/>
                </a:solidFill>
                <a:latin typeface="Calibri"/>
                <a:cs typeface="Calibri"/>
              </a:rPr>
              <a:t> </a:t>
            </a:r>
            <a:r>
              <a:rPr dirty="0" sz="1250">
                <a:solidFill>
                  <a:srgbClr val="5C6B5C"/>
                </a:solidFill>
                <a:latin typeface="Calibri"/>
                <a:cs typeface="Calibri"/>
              </a:rPr>
              <a:t>real</a:t>
            </a:r>
            <a:r>
              <a:rPr dirty="0" sz="1250" spc="-25">
                <a:solidFill>
                  <a:srgbClr val="5C6B5C"/>
                </a:solidFill>
                <a:latin typeface="Calibri"/>
                <a:cs typeface="Calibri"/>
              </a:rPr>
              <a:t> </a:t>
            </a:r>
            <a:r>
              <a:rPr dirty="0" sz="1250" spc="-20">
                <a:solidFill>
                  <a:srgbClr val="5C6B5C"/>
                </a:solidFill>
                <a:latin typeface="Calibri"/>
                <a:cs typeface="Calibri"/>
              </a:rPr>
              <a:t>time</a:t>
            </a:r>
            <a:endParaRPr sz="1250">
              <a:latin typeface="Calibri"/>
              <a:cs typeface="Calibri"/>
            </a:endParaRPr>
          </a:p>
        </p:txBody>
      </p:sp>
      <p:grpSp>
        <p:nvGrpSpPr>
          <p:cNvPr id="13" name="object 13"/>
          <p:cNvGrpSpPr/>
          <p:nvPr/>
        </p:nvGrpSpPr>
        <p:grpSpPr>
          <a:xfrm>
            <a:off x="548640" y="4800600"/>
            <a:ext cx="11064240" cy="1234440"/>
            <a:chOff x="548640" y="4800600"/>
            <a:chExt cx="11064240" cy="1234440"/>
          </a:xfrm>
        </p:grpSpPr>
        <p:sp>
          <p:nvSpPr>
            <p:cNvPr id="14" name="object 14"/>
            <p:cNvSpPr/>
            <p:nvPr/>
          </p:nvSpPr>
          <p:spPr>
            <a:xfrm>
              <a:off x="548640" y="4800600"/>
              <a:ext cx="11064240" cy="1234440"/>
            </a:xfrm>
            <a:custGeom>
              <a:avLst/>
              <a:gdLst/>
              <a:ahLst/>
              <a:cxnLst/>
              <a:rect l="l" t="t" r="r" b="b"/>
              <a:pathLst>
                <a:path w="11064240" h="1234439">
                  <a:moveTo>
                    <a:pt x="11064240" y="0"/>
                  </a:moveTo>
                  <a:lnTo>
                    <a:pt x="0" y="0"/>
                  </a:lnTo>
                  <a:lnTo>
                    <a:pt x="0" y="1234440"/>
                  </a:lnTo>
                  <a:lnTo>
                    <a:pt x="11064240" y="1234440"/>
                  </a:lnTo>
                  <a:lnTo>
                    <a:pt x="1106424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/>
            <p:cNvSpPr/>
            <p:nvPr/>
          </p:nvSpPr>
          <p:spPr>
            <a:xfrm>
              <a:off x="868680" y="5074920"/>
              <a:ext cx="685800" cy="685800"/>
            </a:xfrm>
            <a:custGeom>
              <a:avLst/>
              <a:gdLst/>
              <a:ahLst/>
              <a:cxnLst/>
              <a:rect l="l" t="t" r="r" b="b"/>
              <a:pathLst>
                <a:path w="685800" h="685800">
                  <a:moveTo>
                    <a:pt x="342900" y="0"/>
                  </a:moveTo>
                  <a:lnTo>
                    <a:pt x="296369" y="3130"/>
                  </a:lnTo>
                  <a:lnTo>
                    <a:pt x="251742" y="12250"/>
                  </a:lnTo>
                  <a:lnTo>
                    <a:pt x="209426" y="26949"/>
                  </a:lnTo>
                  <a:lnTo>
                    <a:pt x="169830" y="46820"/>
                  </a:lnTo>
                  <a:lnTo>
                    <a:pt x="133362" y="71454"/>
                  </a:lnTo>
                  <a:lnTo>
                    <a:pt x="100431" y="100441"/>
                  </a:lnTo>
                  <a:lnTo>
                    <a:pt x="71446" y="133373"/>
                  </a:lnTo>
                  <a:lnTo>
                    <a:pt x="46815" y="169841"/>
                  </a:lnTo>
                  <a:lnTo>
                    <a:pt x="26946" y="209436"/>
                  </a:lnTo>
                  <a:lnTo>
                    <a:pt x="12248" y="251751"/>
                  </a:lnTo>
                  <a:lnTo>
                    <a:pt x="3130" y="296375"/>
                  </a:lnTo>
                  <a:lnTo>
                    <a:pt x="0" y="342899"/>
                  </a:lnTo>
                  <a:lnTo>
                    <a:pt x="3130" y="389430"/>
                  </a:lnTo>
                  <a:lnTo>
                    <a:pt x="12248" y="434057"/>
                  </a:lnTo>
                  <a:lnTo>
                    <a:pt x="26946" y="476373"/>
                  </a:lnTo>
                  <a:lnTo>
                    <a:pt x="46815" y="515969"/>
                  </a:lnTo>
                  <a:lnTo>
                    <a:pt x="71446" y="552437"/>
                  </a:lnTo>
                  <a:lnTo>
                    <a:pt x="100431" y="585368"/>
                  </a:lnTo>
                  <a:lnTo>
                    <a:pt x="133362" y="614353"/>
                  </a:lnTo>
                  <a:lnTo>
                    <a:pt x="169830" y="638984"/>
                  </a:lnTo>
                  <a:lnTo>
                    <a:pt x="209426" y="658853"/>
                  </a:lnTo>
                  <a:lnTo>
                    <a:pt x="251742" y="673551"/>
                  </a:lnTo>
                  <a:lnTo>
                    <a:pt x="296369" y="682669"/>
                  </a:lnTo>
                  <a:lnTo>
                    <a:pt x="342900" y="685799"/>
                  </a:lnTo>
                  <a:lnTo>
                    <a:pt x="389424" y="682669"/>
                  </a:lnTo>
                  <a:lnTo>
                    <a:pt x="434048" y="673551"/>
                  </a:lnTo>
                  <a:lnTo>
                    <a:pt x="476363" y="658853"/>
                  </a:lnTo>
                  <a:lnTo>
                    <a:pt x="515958" y="638984"/>
                  </a:lnTo>
                  <a:lnTo>
                    <a:pt x="552426" y="614353"/>
                  </a:lnTo>
                  <a:lnTo>
                    <a:pt x="585358" y="585368"/>
                  </a:lnTo>
                  <a:lnTo>
                    <a:pt x="614345" y="552437"/>
                  </a:lnTo>
                  <a:lnTo>
                    <a:pt x="638979" y="515969"/>
                  </a:lnTo>
                  <a:lnTo>
                    <a:pt x="658850" y="476373"/>
                  </a:lnTo>
                  <a:lnTo>
                    <a:pt x="673549" y="434057"/>
                  </a:lnTo>
                  <a:lnTo>
                    <a:pt x="682669" y="389430"/>
                  </a:lnTo>
                  <a:lnTo>
                    <a:pt x="685800" y="342899"/>
                  </a:lnTo>
                  <a:lnTo>
                    <a:pt x="682669" y="296375"/>
                  </a:lnTo>
                  <a:lnTo>
                    <a:pt x="673549" y="251751"/>
                  </a:lnTo>
                  <a:lnTo>
                    <a:pt x="658850" y="209436"/>
                  </a:lnTo>
                  <a:lnTo>
                    <a:pt x="638979" y="169841"/>
                  </a:lnTo>
                  <a:lnTo>
                    <a:pt x="614345" y="133373"/>
                  </a:lnTo>
                  <a:lnTo>
                    <a:pt x="585358" y="100441"/>
                  </a:lnTo>
                  <a:lnTo>
                    <a:pt x="552426" y="71454"/>
                  </a:lnTo>
                  <a:lnTo>
                    <a:pt x="515958" y="46820"/>
                  </a:lnTo>
                  <a:lnTo>
                    <a:pt x="476363" y="26949"/>
                  </a:lnTo>
                  <a:lnTo>
                    <a:pt x="434048" y="12250"/>
                  </a:lnTo>
                  <a:lnTo>
                    <a:pt x="389424" y="3130"/>
                  </a:lnTo>
                  <a:lnTo>
                    <a:pt x="342900" y="0"/>
                  </a:lnTo>
                  <a:close/>
                </a:path>
              </a:pathLst>
            </a:custGeom>
            <a:solidFill>
              <a:srgbClr val="2C5F2C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6" name="object 16"/>
          <p:cNvSpPr txBox="1"/>
          <p:nvPr/>
        </p:nvSpPr>
        <p:spPr>
          <a:xfrm>
            <a:off x="548640" y="4800600"/>
            <a:ext cx="11064240" cy="1234440"/>
          </a:xfrm>
          <a:prstGeom prst="rect">
            <a:avLst/>
          </a:prstGeom>
        </p:spPr>
        <p:txBody>
          <a:bodyPr wrap="square" lIns="0" tIns="22225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75"/>
              </a:spcBef>
            </a:pPr>
            <a:endParaRPr sz="1500">
              <a:latin typeface="Times New Roman"/>
              <a:cs typeface="Times New Roman"/>
            </a:endParaRPr>
          </a:p>
          <a:p>
            <a:pPr marL="1371600">
              <a:lnSpc>
                <a:spcPts val="1725"/>
              </a:lnSpc>
            </a:pPr>
            <a:r>
              <a:rPr dirty="0" sz="1500" b="1">
                <a:solidFill>
                  <a:srgbClr val="1F2A1F"/>
                </a:solidFill>
                <a:latin typeface="Cambria"/>
                <a:cs typeface="Cambria"/>
              </a:rPr>
              <a:t>Digital</a:t>
            </a:r>
            <a:r>
              <a:rPr dirty="0" sz="1500" spc="-60" b="1">
                <a:solidFill>
                  <a:srgbClr val="1F2A1F"/>
                </a:solidFill>
                <a:latin typeface="Cambria"/>
                <a:cs typeface="Cambria"/>
              </a:rPr>
              <a:t> </a:t>
            </a:r>
            <a:r>
              <a:rPr dirty="0" sz="1500" spc="-10" b="1">
                <a:solidFill>
                  <a:srgbClr val="1F2A1F"/>
                </a:solidFill>
                <a:latin typeface="Cambria"/>
                <a:cs typeface="Cambria"/>
              </a:rPr>
              <a:t>Ledger</a:t>
            </a:r>
            <a:endParaRPr sz="1500">
              <a:latin typeface="Cambria"/>
              <a:cs typeface="Cambria"/>
            </a:endParaRPr>
          </a:p>
          <a:p>
            <a:pPr marL="585470">
              <a:lnSpc>
                <a:spcPts val="2325"/>
              </a:lnSpc>
            </a:pPr>
            <a:r>
              <a:rPr dirty="0" sz="2000" spc="-50" b="1">
                <a:solidFill>
                  <a:srgbClr val="E8A23C"/>
                </a:solidFill>
                <a:latin typeface="Times New Roman"/>
                <a:cs typeface="Times New Roman"/>
              </a:rPr>
              <a:t>●</a:t>
            </a:r>
            <a:endParaRPr sz="2000">
              <a:latin typeface="Times New Roman"/>
              <a:cs typeface="Times New Roman"/>
            </a:endParaRPr>
          </a:p>
          <a:p>
            <a:pPr marL="1371600">
              <a:lnSpc>
                <a:spcPct val="100000"/>
              </a:lnSpc>
              <a:spcBef>
                <a:spcPts val="70"/>
              </a:spcBef>
            </a:pPr>
            <a:r>
              <a:rPr dirty="0" sz="1250">
                <a:solidFill>
                  <a:srgbClr val="5C6B5C"/>
                </a:solidFill>
                <a:latin typeface="Calibri"/>
                <a:cs typeface="Calibri"/>
              </a:rPr>
              <a:t>Every</a:t>
            </a:r>
            <a:r>
              <a:rPr dirty="0" sz="1250" spc="-35">
                <a:solidFill>
                  <a:srgbClr val="5C6B5C"/>
                </a:solidFill>
                <a:latin typeface="Calibri"/>
                <a:cs typeface="Calibri"/>
              </a:rPr>
              <a:t> </a:t>
            </a:r>
            <a:r>
              <a:rPr dirty="0" sz="1250" spc="-10">
                <a:solidFill>
                  <a:srgbClr val="5C6B5C"/>
                </a:solidFill>
                <a:latin typeface="Calibri"/>
                <a:cs typeface="Calibri"/>
              </a:rPr>
              <a:t>transaction</a:t>
            </a:r>
            <a:r>
              <a:rPr dirty="0" sz="1250" spc="-35">
                <a:solidFill>
                  <a:srgbClr val="5C6B5C"/>
                </a:solidFill>
                <a:latin typeface="Calibri"/>
                <a:cs typeface="Calibri"/>
              </a:rPr>
              <a:t> </a:t>
            </a:r>
            <a:r>
              <a:rPr dirty="0" sz="1250">
                <a:solidFill>
                  <a:srgbClr val="5C6B5C"/>
                </a:solidFill>
                <a:latin typeface="Calibri"/>
                <a:cs typeface="Calibri"/>
              </a:rPr>
              <a:t>builds</a:t>
            </a:r>
            <a:r>
              <a:rPr dirty="0" sz="1250" spc="-25">
                <a:solidFill>
                  <a:srgbClr val="5C6B5C"/>
                </a:solidFill>
                <a:latin typeface="Calibri"/>
                <a:cs typeface="Calibri"/>
              </a:rPr>
              <a:t> </a:t>
            </a:r>
            <a:r>
              <a:rPr dirty="0" sz="1250">
                <a:solidFill>
                  <a:srgbClr val="5C6B5C"/>
                </a:solidFill>
                <a:latin typeface="Calibri"/>
                <a:cs typeface="Calibri"/>
              </a:rPr>
              <a:t>a</a:t>
            </a:r>
            <a:r>
              <a:rPr dirty="0" sz="1250" spc="-25">
                <a:solidFill>
                  <a:srgbClr val="5C6B5C"/>
                </a:solidFill>
                <a:latin typeface="Calibri"/>
                <a:cs typeface="Calibri"/>
              </a:rPr>
              <a:t> </a:t>
            </a:r>
            <a:r>
              <a:rPr dirty="0" sz="1250" spc="-10">
                <a:solidFill>
                  <a:srgbClr val="5C6B5C"/>
                </a:solidFill>
                <a:latin typeface="Calibri"/>
                <a:cs typeface="Calibri"/>
              </a:rPr>
              <a:t>farmer's</a:t>
            </a:r>
            <a:r>
              <a:rPr dirty="0" sz="1250" spc="-5">
                <a:solidFill>
                  <a:srgbClr val="5C6B5C"/>
                </a:solidFill>
                <a:latin typeface="Calibri"/>
                <a:cs typeface="Calibri"/>
              </a:rPr>
              <a:t> </a:t>
            </a:r>
            <a:r>
              <a:rPr dirty="0" sz="1250">
                <a:solidFill>
                  <a:srgbClr val="5C6B5C"/>
                </a:solidFill>
                <a:latin typeface="Calibri"/>
                <a:cs typeface="Calibri"/>
              </a:rPr>
              <a:t>verifiable</a:t>
            </a:r>
            <a:r>
              <a:rPr dirty="0" sz="1250" spc="-25">
                <a:solidFill>
                  <a:srgbClr val="5C6B5C"/>
                </a:solidFill>
                <a:latin typeface="Calibri"/>
                <a:cs typeface="Calibri"/>
              </a:rPr>
              <a:t> </a:t>
            </a:r>
            <a:r>
              <a:rPr dirty="0" sz="1250">
                <a:solidFill>
                  <a:srgbClr val="5C6B5C"/>
                </a:solidFill>
                <a:latin typeface="Calibri"/>
                <a:cs typeface="Calibri"/>
              </a:rPr>
              <a:t>income</a:t>
            </a:r>
            <a:r>
              <a:rPr dirty="0" sz="1250" spc="-10">
                <a:solidFill>
                  <a:srgbClr val="5C6B5C"/>
                </a:solidFill>
                <a:latin typeface="Calibri"/>
                <a:cs typeface="Calibri"/>
              </a:rPr>
              <a:t> history</a:t>
            </a:r>
            <a:endParaRPr sz="1250">
              <a:latin typeface="Calibri"/>
              <a:cs typeface="Calibri"/>
            </a:endParaRPr>
          </a:p>
        </p:txBody>
      </p:sp>
      <p:sp>
        <p:nvSpPr>
          <p:cNvPr id="17" name="object 17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955"/>
              </a:lnSpc>
            </a:pPr>
            <a:r>
              <a:rPr dirty="0" spc="-10"/>
              <a:t>AgriBridge</a:t>
            </a:r>
          </a:p>
        </p:txBody>
      </p:sp>
      <p:sp>
        <p:nvSpPr>
          <p:cNvPr id="18" name="object 18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955"/>
              </a:lnSpc>
            </a:pPr>
            <a:fld id="{81D60167-4931-47E6-BA6A-407CBD079E47}" type="slidenum">
              <a:rPr dirty="0" spc="-25"/>
              <a:t>10</a:t>
            </a:fld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8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955"/>
              </a:lnSpc>
            </a:pPr>
            <a:r>
              <a:rPr dirty="0" spc="-10"/>
              <a:t>AgriBridge</a:t>
            </a:r>
          </a:p>
        </p:txBody>
      </p:sp>
      <p:sp>
        <p:nvSpPr>
          <p:cNvPr id="9" name="object 9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955"/>
              </a:lnSpc>
            </a:pPr>
            <a:fld id="{81D60167-4931-47E6-BA6A-407CBD079E47}" type="slidenum">
              <a:rPr dirty="0" spc="-25"/>
              <a:t>10</a:t>
            </a:fld>
          </a:p>
        </p:txBody>
      </p:sp>
      <p:sp>
        <p:nvSpPr>
          <p:cNvPr id="2" name="object 2"/>
          <p:cNvSpPr txBox="1"/>
          <p:nvPr/>
        </p:nvSpPr>
        <p:spPr>
          <a:xfrm>
            <a:off x="535940" y="421335"/>
            <a:ext cx="2138680" cy="2235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300" spc="-10" b="1">
                <a:solidFill>
                  <a:srgbClr val="96BB61"/>
                </a:solidFill>
                <a:latin typeface="Calibri"/>
                <a:cs typeface="Calibri"/>
              </a:rPr>
              <a:t>I</a:t>
            </a:r>
            <a:r>
              <a:rPr dirty="0" sz="1300" spc="-90" b="1">
                <a:solidFill>
                  <a:srgbClr val="96BB61"/>
                </a:solidFill>
                <a:latin typeface="Calibri"/>
                <a:cs typeface="Calibri"/>
              </a:rPr>
              <a:t> </a:t>
            </a:r>
            <a:r>
              <a:rPr dirty="0" sz="1300" spc="-10" b="1">
                <a:solidFill>
                  <a:srgbClr val="96BB61"/>
                </a:solidFill>
                <a:latin typeface="Calibri"/>
                <a:cs typeface="Calibri"/>
              </a:rPr>
              <a:t>D</a:t>
            </a:r>
            <a:r>
              <a:rPr dirty="0" sz="1300" spc="-95" b="1">
                <a:solidFill>
                  <a:srgbClr val="96BB61"/>
                </a:solidFill>
                <a:latin typeface="Calibri"/>
                <a:cs typeface="Calibri"/>
              </a:rPr>
              <a:t> </a:t>
            </a:r>
            <a:r>
              <a:rPr dirty="0" sz="1300" spc="-10" b="1">
                <a:solidFill>
                  <a:srgbClr val="96BB61"/>
                </a:solidFill>
                <a:latin typeface="Calibri"/>
                <a:cs typeface="Calibri"/>
              </a:rPr>
              <a:t>E</a:t>
            </a:r>
            <a:r>
              <a:rPr dirty="0" sz="1300" spc="-90" b="1">
                <a:solidFill>
                  <a:srgbClr val="96BB61"/>
                </a:solidFill>
                <a:latin typeface="Calibri"/>
                <a:cs typeface="Calibri"/>
              </a:rPr>
              <a:t> </a:t>
            </a:r>
            <a:r>
              <a:rPr dirty="0" sz="1300" spc="-10" b="1">
                <a:solidFill>
                  <a:srgbClr val="96BB61"/>
                </a:solidFill>
                <a:latin typeface="Calibri"/>
                <a:cs typeface="Calibri"/>
              </a:rPr>
              <a:t>A</a:t>
            </a:r>
            <a:r>
              <a:rPr dirty="0" sz="1300" spc="-100" b="1">
                <a:solidFill>
                  <a:srgbClr val="96BB61"/>
                </a:solidFill>
                <a:latin typeface="Calibri"/>
                <a:cs typeface="Calibri"/>
              </a:rPr>
              <a:t> </a:t>
            </a:r>
            <a:r>
              <a:rPr dirty="0" sz="1300" b="1">
                <a:solidFill>
                  <a:srgbClr val="96BB61"/>
                </a:solidFill>
                <a:latin typeface="Calibri"/>
                <a:cs typeface="Calibri"/>
              </a:rPr>
              <a:t>T</a:t>
            </a:r>
            <a:r>
              <a:rPr dirty="0" sz="1300" spc="-100" b="1">
                <a:solidFill>
                  <a:srgbClr val="96BB61"/>
                </a:solidFill>
                <a:latin typeface="Calibri"/>
                <a:cs typeface="Calibri"/>
              </a:rPr>
              <a:t> </a:t>
            </a:r>
            <a:r>
              <a:rPr dirty="0" sz="1300" spc="-10" b="1">
                <a:solidFill>
                  <a:srgbClr val="96BB61"/>
                </a:solidFill>
                <a:latin typeface="Calibri"/>
                <a:cs typeface="Calibri"/>
              </a:rPr>
              <a:t>I</a:t>
            </a:r>
            <a:r>
              <a:rPr dirty="0" sz="1300" spc="-90" b="1">
                <a:solidFill>
                  <a:srgbClr val="96BB61"/>
                </a:solidFill>
                <a:latin typeface="Calibri"/>
                <a:cs typeface="Calibri"/>
              </a:rPr>
              <a:t> </a:t>
            </a:r>
            <a:r>
              <a:rPr dirty="0" sz="1300" b="1">
                <a:solidFill>
                  <a:srgbClr val="96BB61"/>
                </a:solidFill>
                <a:latin typeface="Calibri"/>
                <a:cs typeface="Calibri"/>
              </a:rPr>
              <a:t>O</a:t>
            </a:r>
            <a:r>
              <a:rPr dirty="0" sz="1300" spc="-95" b="1">
                <a:solidFill>
                  <a:srgbClr val="96BB61"/>
                </a:solidFill>
                <a:latin typeface="Calibri"/>
                <a:cs typeface="Calibri"/>
              </a:rPr>
              <a:t> </a:t>
            </a:r>
            <a:r>
              <a:rPr dirty="0" sz="1300" b="1">
                <a:solidFill>
                  <a:srgbClr val="96BB61"/>
                </a:solidFill>
                <a:latin typeface="Calibri"/>
                <a:cs typeface="Calibri"/>
              </a:rPr>
              <a:t>N</a:t>
            </a:r>
            <a:r>
              <a:rPr dirty="0" sz="1300" spc="425" b="1">
                <a:solidFill>
                  <a:srgbClr val="96BB61"/>
                </a:solidFill>
                <a:latin typeface="Calibri"/>
                <a:cs typeface="Calibri"/>
              </a:rPr>
              <a:t> </a:t>
            </a:r>
            <a:r>
              <a:rPr dirty="0" sz="1300" b="1">
                <a:solidFill>
                  <a:srgbClr val="96BB61"/>
                </a:solidFill>
                <a:latin typeface="Calibri"/>
                <a:cs typeface="Calibri"/>
              </a:rPr>
              <a:t>—</a:t>
            </a:r>
            <a:r>
              <a:rPr dirty="0" sz="1300" spc="409" b="1">
                <a:solidFill>
                  <a:srgbClr val="96BB61"/>
                </a:solidFill>
                <a:latin typeface="Calibri"/>
                <a:cs typeface="Calibri"/>
              </a:rPr>
              <a:t> </a:t>
            </a:r>
            <a:r>
              <a:rPr dirty="0" sz="1300" spc="-10" b="1">
                <a:solidFill>
                  <a:srgbClr val="96BB61"/>
                </a:solidFill>
                <a:latin typeface="Calibri"/>
                <a:cs typeface="Calibri"/>
              </a:rPr>
              <a:t>U</a:t>
            </a:r>
            <a:r>
              <a:rPr dirty="0" sz="1300" spc="-90" b="1">
                <a:solidFill>
                  <a:srgbClr val="96BB61"/>
                </a:solidFill>
                <a:latin typeface="Calibri"/>
                <a:cs typeface="Calibri"/>
              </a:rPr>
              <a:t> </a:t>
            </a:r>
            <a:r>
              <a:rPr dirty="0" sz="1300" b="1">
                <a:solidFill>
                  <a:srgbClr val="96BB61"/>
                </a:solidFill>
                <a:latin typeface="Calibri"/>
                <a:cs typeface="Calibri"/>
              </a:rPr>
              <a:t>S</a:t>
            </a:r>
            <a:r>
              <a:rPr dirty="0" sz="1300" spc="-95" b="1">
                <a:solidFill>
                  <a:srgbClr val="96BB61"/>
                </a:solidFill>
                <a:latin typeface="Calibri"/>
                <a:cs typeface="Calibri"/>
              </a:rPr>
              <a:t> </a:t>
            </a:r>
            <a:r>
              <a:rPr dirty="0" sz="1300" b="1">
                <a:solidFill>
                  <a:srgbClr val="96BB61"/>
                </a:solidFill>
                <a:latin typeface="Calibri"/>
                <a:cs typeface="Calibri"/>
              </a:rPr>
              <a:t>E</a:t>
            </a:r>
            <a:r>
              <a:rPr dirty="0" sz="1300" spc="405" b="1">
                <a:solidFill>
                  <a:srgbClr val="96BB61"/>
                </a:solidFill>
                <a:latin typeface="Calibri"/>
                <a:cs typeface="Calibri"/>
              </a:rPr>
              <a:t> </a:t>
            </a:r>
            <a:r>
              <a:rPr dirty="0" sz="1300" spc="-10" b="1">
                <a:solidFill>
                  <a:srgbClr val="96BB61"/>
                </a:solidFill>
                <a:latin typeface="Calibri"/>
                <a:cs typeface="Calibri"/>
              </a:rPr>
              <a:t>C</a:t>
            </a:r>
            <a:r>
              <a:rPr dirty="0" sz="1300" spc="-95" b="1">
                <a:solidFill>
                  <a:srgbClr val="96BB61"/>
                </a:solidFill>
                <a:latin typeface="Calibri"/>
                <a:cs typeface="Calibri"/>
              </a:rPr>
              <a:t> </a:t>
            </a:r>
            <a:r>
              <a:rPr dirty="0" sz="1300" spc="-10" b="1">
                <a:solidFill>
                  <a:srgbClr val="96BB61"/>
                </a:solidFill>
                <a:latin typeface="Calibri"/>
                <a:cs typeface="Calibri"/>
              </a:rPr>
              <a:t>A</a:t>
            </a:r>
            <a:r>
              <a:rPr dirty="0" sz="1300" spc="-100" b="1">
                <a:solidFill>
                  <a:srgbClr val="96BB61"/>
                </a:solidFill>
                <a:latin typeface="Calibri"/>
                <a:cs typeface="Calibri"/>
              </a:rPr>
              <a:t> </a:t>
            </a:r>
            <a:r>
              <a:rPr dirty="0" sz="1300" b="1">
                <a:solidFill>
                  <a:srgbClr val="96BB61"/>
                </a:solidFill>
                <a:latin typeface="Calibri"/>
                <a:cs typeface="Calibri"/>
              </a:rPr>
              <a:t>S</a:t>
            </a:r>
            <a:r>
              <a:rPr dirty="0" sz="1300" spc="-95" b="1">
                <a:solidFill>
                  <a:srgbClr val="96BB61"/>
                </a:solidFill>
                <a:latin typeface="Calibri"/>
                <a:cs typeface="Calibri"/>
              </a:rPr>
              <a:t> </a:t>
            </a:r>
            <a:r>
              <a:rPr dirty="0" sz="1300" spc="-10" b="1">
                <a:solidFill>
                  <a:srgbClr val="96BB61"/>
                </a:solidFill>
                <a:latin typeface="Calibri"/>
                <a:cs typeface="Calibri"/>
              </a:rPr>
              <a:t>E</a:t>
            </a:r>
            <a:r>
              <a:rPr dirty="0" sz="1300" spc="-90" b="1">
                <a:solidFill>
                  <a:srgbClr val="96BB61"/>
                </a:solidFill>
                <a:latin typeface="Calibri"/>
                <a:cs typeface="Calibri"/>
              </a:rPr>
              <a:t> </a:t>
            </a:r>
            <a:r>
              <a:rPr dirty="0" sz="1300" spc="-50" b="1">
                <a:solidFill>
                  <a:srgbClr val="96BB61"/>
                </a:solidFill>
                <a:latin typeface="Calibri"/>
                <a:cs typeface="Calibri"/>
              </a:rPr>
              <a:t>S</a:t>
            </a:r>
            <a:endParaRPr sz="1300">
              <a:latin typeface="Calibri"/>
              <a:cs typeface="Calibri"/>
            </a:endParaRPr>
          </a:p>
        </p:txBody>
      </p:sp>
      <p:sp>
        <p:nvSpPr>
          <p:cNvPr id="3" name="object 3" descr="$PPTXTitle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>
                <a:solidFill>
                  <a:srgbClr val="1F2A1F"/>
                </a:solidFill>
              </a:rPr>
              <a:t>Where</a:t>
            </a:r>
            <a:r>
              <a:rPr dirty="0" spc="-85">
                <a:solidFill>
                  <a:srgbClr val="1F2A1F"/>
                </a:solidFill>
              </a:rPr>
              <a:t> </a:t>
            </a:r>
            <a:r>
              <a:rPr dirty="0">
                <a:solidFill>
                  <a:srgbClr val="1F2A1F"/>
                </a:solidFill>
              </a:rPr>
              <a:t>AgriBridge</a:t>
            </a:r>
            <a:r>
              <a:rPr dirty="0" spc="-60">
                <a:solidFill>
                  <a:srgbClr val="1F2A1F"/>
                </a:solidFill>
              </a:rPr>
              <a:t> </a:t>
            </a:r>
            <a:r>
              <a:rPr dirty="0" spc="-10">
                <a:solidFill>
                  <a:srgbClr val="1F2A1F"/>
                </a:solidFill>
              </a:rPr>
              <a:t>Creates</a:t>
            </a:r>
            <a:r>
              <a:rPr dirty="0" spc="-65">
                <a:solidFill>
                  <a:srgbClr val="1F2A1F"/>
                </a:solidFill>
              </a:rPr>
              <a:t> </a:t>
            </a:r>
            <a:r>
              <a:rPr dirty="0" spc="-10">
                <a:solidFill>
                  <a:srgbClr val="1F2A1F"/>
                </a:solidFill>
              </a:rPr>
              <a:t>Value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548640" y="1737360"/>
            <a:ext cx="5394960" cy="1920239"/>
          </a:xfrm>
          <a:prstGeom prst="rect">
            <a:avLst/>
          </a:prstGeom>
          <a:solidFill>
            <a:srgbClr val="D7E8C2"/>
          </a:solidFill>
        </p:spPr>
        <p:txBody>
          <a:bodyPr wrap="square" lIns="0" tIns="6731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530"/>
              </a:spcBef>
            </a:pPr>
            <a:endParaRPr sz="1500">
              <a:latin typeface="Times New Roman"/>
              <a:cs typeface="Times New Roman"/>
            </a:endParaRPr>
          </a:p>
          <a:p>
            <a:pPr marL="273685">
              <a:lnSpc>
                <a:spcPct val="100000"/>
              </a:lnSpc>
            </a:pPr>
            <a:r>
              <a:rPr dirty="0" sz="1500" b="1">
                <a:solidFill>
                  <a:srgbClr val="1B3C1C"/>
                </a:solidFill>
                <a:latin typeface="Cambria"/>
                <a:cs typeface="Cambria"/>
              </a:rPr>
              <a:t>Smallholder</a:t>
            </a:r>
            <a:r>
              <a:rPr dirty="0" sz="1500" spc="-85" b="1">
                <a:solidFill>
                  <a:srgbClr val="1B3C1C"/>
                </a:solidFill>
                <a:latin typeface="Cambria"/>
                <a:cs typeface="Cambria"/>
              </a:rPr>
              <a:t> </a:t>
            </a:r>
            <a:r>
              <a:rPr dirty="0" sz="1500" spc="-10" b="1">
                <a:solidFill>
                  <a:srgbClr val="1B3C1C"/>
                </a:solidFill>
                <a:latin typeface="Cambria"/>
                <a:cs typeface="Cambria"/>
              </a:rPr>
              <a:t>Farmer</a:t>
            </a:r>
            <a:endParaRPr sz="1500">
              <a:latin typeface="Cambria"/>
              <a:cs typeface="Cambria"/>
            </a:endParaRPr>
          </a:p>
          <a:p>
            <a:pPr>
              <a:lnSpc>
                <a:spcPct val="100000"/>
              </a:lnSpc>
            </a:pPr>
            <a:endParaRPr sz="1500">
              <a:latin typeface="Cambria"/>
              <a:cs typeface="Cambria"/>
            </a:endParaRPr>
          </a:p>
          <a:p>
            <a:pPr>
              <a:lnSpc>
                <a:spcPct val="100000"/>
              </a:lnSpc>
              <a:spcBef>
                <a:spcPts val="1415"/>
              </a:spcBef>
            </a:pPr>
            <a:endParaRPr sz="1500">
              <a:latin typeface="Cambria"/>
              <a:cs typeface="Cambria"/>
            </a:endParaRPr>
          </a:p>
          <a:p>
            <a:pPr marL="273685">
              <a:lnSpc>
                <a:spcPct val="100000"/>
              </a:lnSpc>
              <a:spcBef>
                <a:spcPts val="5"/>
              </a:spcBef>
            </a:pPr>
            <a:r>
              <a:rPr dirty="0" sz="1250">
                <a:solidFill>
                  <a:srgbClr val="1F2A1F"/>
                </a:solidFill>
                <a:latin typeface="Calibri"/>
                <a:cs typeface="Calibri"/>
              </a:rPr>
              <a:t>Sells</a:t>
            </a:r>
            <a:r>
              <a:rPr dirty="0" sz="1250" spc="-30">
                <a:solidFill>
                  <a:srgbClr val="1F2A1F"/>
                </a:solidFill>
                <a:latin typeface="Calibri"/>
                <a:cs typeface="Calibri"/>
              </a:rPr>
              <a:t> </a:t>
            </a:r>
            <a:r>
              <a:rPr dirty="0" sz="1250" spc="-10">
                <a:solidFill>
                  <a:srgbClr val="1F2A1F"/>
                </a:solidFill>
                <a:latin typeface="Calibri"/>
                <a:cs typeface="Calibri"/>
              </a:rPr>
              <a:t>vegetables </a:t>
            </a:r>
            <a:r>
              <a:rPr dirty="0" sz="1250">
                <a:solidFill>
                  <a:srgbClr val="1F2A1F"/>
                </a:solidFill>
                <a:latin typeface="Calibri"/>
                <a:cs typeface="Calibri"/>
              </a:rPr>
              <a:t>directly</a:t>
            </a:r>
            <a:r>
              <a:rPr dirty="0" sz="1250" spc="-30">
                <a:solidFill>
                  <a:srgbClr val="1F2A1F"/>
                </a:solidFill>
                <a:latin typeface="Calibri"/>
                <a:cs typeface="Calibri"/>
              </a:rPr>
              <a:t> </a:t>
            </a:r>
            <a:r>
              <a:rPr dirty="0" sz="1250">
                <a:solidFill>
                  <a:srgbClr val="1F2A1F"/>
                </a:solidFill>
                <a:latin typeface="Calibri"/>
                <a:cs typeface="Calibri"/>
              </a:rPr>
              <a:t>to</a:t>
            </a:r>
            <a:r>
              <a:rPr dirty="0" sz="1250" spc="-20">
                <a:solidFill>
                  <a:srgbClr val="1F2A1F"/>
                </a:solidFill>
                <a:latin typeface="Calibri"/>
                <a:cs typeface="Calibri"/>
              </a:rPr>
              <a:t> </a:t>
            </a:r>
            <a:r>
              <a:rPr dirty="0" sz="1250">
                <a:solidFill>
                  <a:srgbClr val="1F2A1F"/>
                </a:solidFill>
                <a:latin typeface="Calibri"/>
                <a:cs typeface="Calibri"/>
              </a:rPr>
              <a:t>a</a:t>
            </a:r>
            <a:r>
              <a:rPr dirty="0" sz="1250" spc="-15">
                <a:solidFill>
                  <a:srgbClr val="1F2A1F"/>
                </a:solidFill>
                <a:latin typeface="Calibri"/>
                <a:cs typeface="Calibri"/>
              </a:rPr>
              <a:t> </a:t>
            </a:r>
            <a:r>
              <a:rPr dirty="0" sz="1250">
                <a:solidFill>
                  <a:srgbClr val="1F2A1F"/>
                </a:solidFill>
                <a:latin typeface="Calibri"/>
                <a:cs typeface="Calibri"/>
              </a:rPr>
              <a:t>nearby</a:t>
            </a:r>
            <a:r>
              <a:rPr dirty="0" sz="1250" spc="-25">
                <a:solidFill>
                  <a:srgbClr val="1F2A1F"/>
                </a:solidFill>
                <a:latin typeface="Calibri"/>
                <a:cs typeface="Calibri"/>
              </a:rPr>
              <a:t> </a:t>
            </a:r>
            <a:r>
              <a:rPr dirty="0" sz="1250" spc="-10">
                <a:solidFill>
                  <a:srgbClr val="1F2A1F"/>
                </a:solidFill>
                <a:latin typeface="Calibri"/>
                <a:cs typeface="Calibri"/>
              </a:rPr>
              <a:t>restaurant</a:t>
            </a:r>
            <a:r>
              <a:rPr dirty="0" sz="1250" spc="-25">
                <a:solidFill>
                  <a:srgbClr val="1F2A1F"/>
                </a:solidFill>
                <a:latin typeface="Calibri"/>
                <a:cs typeface="Calibri"/>
              </a:rPr>
              <a:t> </a:t>
            </a:r>
            <a:r>
              <a:rPr dirty="0" sz="1250">
                <a:solidFill>
                  <a:srgbClr val="1F2A1F"/>
                </a:solidFill>
                <a:latin typeface="Calibri"/>
                <a:cs typeface="Calibri"/>
              </a:rPr>
              <a:t>at</a:t>
            </a:r>
            <a:r>
              <a:rPr dirty="0" sz="1250" spc="-25">
                <a:solidFill>
                  <a:srgbClr val="1F2A1F"/>
                </a:solidFill>
                <a:latin typeface="Calibri"/>
                <a:cs typeface="Calibri"/>
              </a:rPr>
              <a:t> </a:t>
            </a:r>
            <a:r>
              <a:rPr dirty="0" sz="1250">
                <a:solidFill>
                  <a:srgbClr val="1F2A1F"/>
                </a:solidFill>
                <a:latin typeface="Calibri"/>
                <a:cs typeface="Calibri"/>
              </a:rPr>
              <a:t>a</a:t>
            </a:r>
            <a:r>
              <a:rPr dirty="0" sz="1250" spc="-20">
                <a:solidFill>
                  <a:srgbClr val="1F2A1F"/>
                </a:solidFill>
                <a:latin typeface="Calibri"/>
                <a:cs typeface="Calibri"/>
              </a:rPr>
              <a:t> </a:t>
            </a:r>
            <a:r>
              <a:rPr dirty="0" sz="1250">
                <a:solidFill>
                  <a:srgbClr val="1F2A1F"/>
                </a:solidFill>
                <a:latin typeface="Calibri"/>
                <a:cs typeface="Calibri"/>
              </a:rPr>
              <a:t>fair</a:t>
            </a:r>
            <a:r>
              <a:rPr dirty="0" sz="1250" spc="-5">
                <a:solidFill>
                  <a:srgbClr val="1F2A1F"/>
                </a:solidFill>
                <a:latin typeface="Calibri"/>
                <a:cs typeface="Calibri"/>
              </a:rPr>
              <a:t> </a:t>
            </a:r>
            <a:r>
              <a:rPr dirty="0" sz="1250">
                <a:solidFill>
                  <a:srgbClr val="1F2A1F"/>
                </a:solidFill>
                <a:latin typeface="Calibri"/>
                <a:cs typeface="Calibri"/>
              </a:rPr>
              <a:t>price,</a:t>
            </a:r>
            <a:r>
              <a:rPr dirty="0" sz="1250" spc="-20">
                <a:solidFill>
                  <a:srgbClr val="1F2A1F"/>
                </a:solidFill>
                <a:latin typeface="Calibri"/>
                <a:cs typeface="Calibri"/>
              </a:rPr>
              <a:t> </a:t>
            </a:r>
            <a:r>
              <a:rPr dirty="0" sz="1250">
                <a:solidFill>
                  <a:srgbClr val="1F2A1F"/>
                </a:solidFill>
                <a:latin typeface="Calibri"/>
                <a:cs typeface="Calibri"/>
              </a:rPr>
              <a:t>same</a:t>
            </a:r>
            <a:r>
              <a:rPr dirty="0" sz="1250" spc="-15">
                <a:solidFill>
                  <a:srgbClr val="1F2A1F"/>
                </a:solidFill>
                <a:latin typeface="Calibri"/>
                <a:cs typeface="Calibri"/>
              </a:rPr>
              <a:t> </a:t>
            </a:r>
            <a:r>
              <a:rPr dirty="0" sz="1250" spc="-25">
                <a:solidFill>
                  <a:srgbClr val="1F2A1F"/>
                </a:solidFill>
                <a:latin typeface="Calibri"/>
                <a:cs typeface="Calibri"/>
              </a:rPr>
              <a:t>day</a:t>
            </a:r>
            <a:endParaRPr sz="125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217920" y="1737360"/>
            <a:ext cx="5394960" cy="1920239"/>
          </a:xfrm>
          <a:prstGeom prst="rect">
            <a:avLst/>
          </a:prstGeom>
          <a:solidFill>
            <a:srgbClr val="F5F5F5"/>
          </a:solidFill>
        </p:spPr>
        <p:txBody>
          <a:bodyPr wrap="square" lIns="0" tIns="6731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530"/>
              </a:spcBef>
            </a:pPr>
            <a:endParaRPr sz="1500">
              <a:latin typeface="Times New Roman"/>
              <a:cs typeface="Times New Roman"/>
            </a:endParaRPr>
          </a:p>
          <a:p>
            <a:pPr marL="274955">
              <a:lnSpc>
                <a:spcPct val="100000"/>
              </a:lnSpc>
            </a:pPr>
            <a:r>
              <a:rPr dirty="0" sz="1500" b="1">
                <a:solidFill>
                  <a:srgbClr val="1B3C1C"/>
                </a:solidFill>
                <a:latin typeface="Cambria"/>
                <a:cs typeface="Cambria"/>
              </a:rPr>
              <a:t>Urban</a:t>
            </a:r>
            <a:r>
              <a:rPr dirty="0" sz="1500" spc="-30" b="1">
                <a:solidFill>
                  <a:srgbClr val="1B3C1C"/>
                </a:solidFill>
                <a:latin typeface="Cambria"/>
                <a:cs typeface="Cambria"/>
              </a:rPr>
              <a:t> </a:t>
            </a:r>
            <a:r>
              <a:rPr dirty="0" sz="1500" spc="-10" b="1">
                <a:solidFill>
                  <a:srgbClr val="1B3C1C"/>
                </a:solidFill>
                <a:latin typeface="Cambria"/>
                <a:cs typeface="Cambria"/>
              </a:rPr>
              <a:t>Household</a:t>
            </a:r>
            <a:endParaRPr sz="1500">
              <a:latin typeface="Cambria"/>
              <a:cs typeface="Cambria"/>
            </a:endParaRPr>
          </a:p>
          <a:p>
            <a:pPr>
              <a:lnSpc>
                <a:spcPct val="100000"/>
              </a:lnSpc>
            </a:pPr>
            <a:endParaRPr sz="1500">
              <a:latin typeface="Cambria"/>
              <a:cs typeface="Cambria"/>
            </a:endParaRPr>
          </a:p>
          <a:p>
            <a:pPr>
              <a:lnSpc>
                <a:spcPct val="100000"/>
              </a:lnSpc>
              <a:spcBef>
                <a:spcPts val="1415"/>
              </a:spcBef>
            </a:pPr>
            <a:endParaRPr sz="1500">
              <a:latin typeface="Cambria"/>
              <a:cs typeface="Cambria"/>
            </a:endParaRPr>
          </a:p>
          <a:p>
            <a:pPr marL="274955">
              <a:lnSpc>
                <a:spcPct val="100000"/>
              </a:lnSpc>
              <a:spcBef>
                <a:spcPts val="5"/>
              </a:spcBef>
            </a:pPr>
            <a:r>
              <a:rPr dirty="0" sz="1250">
                <a:solidFill>
                  <a:srgbClr val="1F2A1F"/>
                </a:solidFill>
                <a:latin typeface="Calibri"/>
                <a:cs typeface="Calibri"/>
              </a:rPr>
              <a:t>Subscribes</a:t>
            </a:r>
            <a:r>
              <a:rPr dirty="0" sz="1250" spc="-40">
                <a:solidFill>
                  <a:srgbClr val="1F2A1F"/>
                </a:solidFill>
                <a:latin typeface="Calibri"/>
                <a:cs typeface="Calibri"/>
              </a:rPr>
              <a:t> </a:t>
            </a:r>
            <a:r>
              <a:rPr dirty="0" sz="1250">
                <a:solidFill>
                  <a:srgbClr val="1F2A1F"/>
                </a:solidFill>
                <a:latin typeface="Calibri"/>
                <a:cs typeface="Calibri"/>
              </a:rPr>
              <a:t>to</a:t>
            </a:r>
            <a:r>
              <a:rPr dirty="0" sz="1250" spc="-35">
                <a:solidFill>
                  <a:srgbClr val="1F2A1F"/>
                </a:solidFill>
                <a:latin typeface="Calibri"/>
                <a:cs typeface="Calibri"/>
              </a:rPr>
              <a:t> </a:t>
            </a:r>
            <a:r>
              <a:rPr dirty="0" sz="1250">
                <a:solidFill>
                  <a:srgbClr val="1F2A1F"/>
                </a:solidFill>
                <a:latin typeface="Calibri"/>
                <a:cs typeface="Calibri"/>
              </a:rPr>
              <a:t>a</a:t>
            </a:r>
            <a:r>
              <a:rPr dirty="0" sz="1250" spc="-30">
                <a:solidFill>
                  <a:srgbClr val="1F2A1F"/>
                </a:solidFill>
                <a:latin typeface="Calibri"/>
                <a:cs typeface="Calibri"/>
              </a:rPr>
              <a:t> </a:t>
            </a:r>
            <a:r>
              <a:rPr dirty="0" sz="1250">
                <a:solidFill>
                  <a:srgbClr val="1F2A1F"/>
                </a:solidFill>
                <a:latin typeface="Calibri"/>
                <a:cs typeface="Calibri"/>
              </a:rPr>
              <a:t>weekly</a:t>
            </a:r>
            <a:r>
              <a:rPr dirty="0" sz="1250" spc="-35">
                <a:solidFill>
                  <a:srgbClr val="1F2A1F"/>
                </a:solidFill>
                <a:latin typeface="Calibri"/>
                <a:cs typeface="Calibri"/>
              </a:rPr>
              <a:t> </a:t>
            </a:r>
            <a:r>
              <a:rPr dirty="0" sz="1250" spc="-20">
                <a:solidFill>
                  <a:srgbClr val="1F2A1F"/>
                </a:solidFill>
                <a:latin typeface="Calibri"/>
                <a:cs typeface="Calibri"/>
              </a:rPr>
              <a:t>farm-</a:t>
            </a:r>
            <a:r>
              <a:rPr dirty="0" sz="1250">
                <a:solidFill>
                  <a:srgbClr val="1F2A1F"/>
                </a:solidFill>
                <a:latin typeface="Calibri"/>
                <a:cs typeface="Calibri"/>
              </a:rPr>
              <a:t>fresh</a:t>
            </a:r>
            <a:r>
              <a:rPr dirty="0" sz="1250" spc="-20">
                <a:solidFill>
                  <a:srgbClr val="1F2A1F"/>
                </a:solidFill>
                <a:latin typeface="Calibri"/>
                <a:cs typeface="Calibri"/>
              </a:rPr>
              <a:t> </a:t>
            </a:r>
            <a:r>
              <a:rPr dirty="0" sz="1250">
                <a:solidFill>
                  <a:srgbClr val="1F2A1F"/>
                </a:solidFill>
                <a:latin typeface="Calibri"/>
                <a:cs typeface="Calibri"/>
              </a:rPr>
              <a:t>produce</a:t>
            </a:r>
            <a:r>
              <a:rPr dirty="0" sz="1250" spc="-10">
                <a:solidFill>
                  <a:srgbClr val="1F2A1F"/>
                </a:solidFill>
                <a:latin typeface="Calibri"/>
                <a:cs typeface="Calibri"/>
              </a:rPr>
              <a:t> </a:t>
            </a:r>
            <a:r>
              <a:rPr dirty="0" sz="1250">
                <a:solidFill>
                  <a:srgbClr val="1F2A1F"/>
                </a:solidFill>
                <a:latin typeface="Calibri"/>
                <a:cs typeface="Calibri"/>
              </a:rPr>
              <a:t>box</a:t>
            </a:r>
            <a:r>
              <a:rPr dirty="0" sz="1250" spc="-35">
                <a:solidFill>
                  <a:srgbClr val="1F2A1F"/>
                </a:solidFill>
                <a:latin typeface="Calibri"/>
                <a:cs typeface="Calibri"/>
              </a:rPr>
              <a:t> </a:t>
            </a:r>
            <a:r>
              <a:rPr dirty="0" sz="1250">
                <a:solidFill>
                  <a:srgbClr val="1F2A1F"/>
                </a:solidFill>
                <a:latin typeface="Calibri"/>
                <a:cs typeface="Calibri"/>
              </a:rPr>
              <a:t>delivered</a:t>
            </a:r>
            <a:r>
              <a:rPr dirty="0" sz="1250" spc="-20">
                <a:solidFill>
                  <a:srgbClr val="1F2A1F"/>
                </a:solidFill>
                <a:latin typeface="Calibri"/>
                <a:cs typeface="Calibri"/>
              </a:rPr>
              <a:t> </a:t>
            </a:r>
            <a:r>
              <a:rPr dirty="0" sz="1250">
                <a:solidFill>
                  <a:srgbClr val="1F2A1F"/>
                </a:solidFill>
                <a:latin typeface="Calibri"/>
                <a:cs typeface="Calibri"/>
              </a:rPr>
              <a:t>to</a:t>
            </a:r>
            <a:r>
              <a:rPr dirty="0" sz="1250" spc="-40">
                <a:solidFill>
                  <a:srgbClr val="1F2A1F"/>
                </a:solidFill>
                <a:latin typeface="Calibri"/>
                <a:cs typeface="Calibri"/>
              </a:rPr>
              <a:t> </a:t>
            </a:r>
            <a:r>
              <a:rPr dirty="0" sz="1250">
                <a:solidFill>
                  <a:srgbClr val="1F2A1F"/>
                </a:solidFill>
                <a:latin typeface="Calibri"/>
                <a:cs typeface="Calibri"/>
              </a:rPr>
              <a:t>the</a:t>
            </a:r>
            <a:r>
              <a:rPr dirty="0" sz="1250" spc="-30">
                <a:solidFill>
                  <a:srgbClr val="1F2A1F"/>
                </a:solidFill>
                <a:latin typeface="Calibri"/>
                <a:cs typeface="Calibri"/>
              </a:rPr>
              <a:t> </a:t>
            </a:r>
            <a:r>
              <a:rPr dirty="0" sz="1250" spc="-20">
                <a:solidFill>
                  <a:srgbClr val="1F2A1F"/>
                </a:solidFill>
                <a:latin typeface="Calibri"/>
                <a:cs typeface="Calibri"/>
              </a:rPr>
              <a:t>door</a:t>
            </a:r>
            <a:endParaRPr sz="125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48640" y="3886200"/>
            <a:ext cx="5394960" cy="1920239"/>
          </a:xfrm>
          <a:prstGeom prst="rect">
            <a:avLst/>
          </a:prstGeom>
          <a:solidFill>
            <a:srgbClr val="D7E8C2"/>
          </a:solidFill>
        </p:spPr>
        <p:txBody>
          <a:bodyPr wrap="square" lIns="0" tIns="67945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535"/>
              </a:spcBef>
            </a:pPr>
            <a:endParaRPr sz="1500">
              <a:latin typeface="Times New Roman"/>
              <a:cs typeface="Times New Roman"/>
            </a:endParaRPr>
          </a:p>
          <a:p>
            <a:pPr marL="273685">
              <a:lnSpc>
                <a:spcPct val="100000"/>
              </a:lnSpc>
            </a:pPr>
            <a:r>
              <a:rPr dirty="0" sz="1500" b="1">
                <a:solidFill>
                  <a:srgbClr val="1B3C1C"/>
                </a:solidFill>
                <a:latin typeface="Cambria"/>
                <a:cs typeface="Cambria"/>
              </a:rPr>
              <a:t>Hotel</a:t>
            </a:r>
            <a:r>
              <a:rPr dirty="0" sz="1500" spc="-40" b="1">
                <a:solidFill>
                  <a:srgbClr val="1B3C1C"/>
                </a:solidFill>
                <a:latin typeface="Cambria"/>
                <a:cs typeface="Cambria"/>
              </a:rPr>
              <a:t> </a:t>
            </a:r>
            <a:r>
              <a:rPr dirty="0" sz="1500" b="1">
                <a:solidFill>
                  <a:srgbClr val="1B3C1C"/>
                </a:solidFill>
                <a:latin typeface="Cambria"/>
                <a:cs typeface="Cambria"/>
              </a:rPr>
              <a:t>/</a:t>
            </a:r>
            <a:r>
              <a:rPr dirty="0" sz="1500" spc="-50" b="1">
                <a:solidFill>
                  <a:srgbClr val="1B3C1C"/>
                </a:solidFill>
                <a:latin typeface="Cambria"/>
                <a:cs typeface="Cambria"/>
              </a:rPr>
              <a:t> </a:t>
            </a:r>
            <a:r>
              <a:rPr dirty="0" sz="1500" spc="-10" b="1">
                <a:solidFill>
                  <a:srgbClr val="1B3C1C"/>
                </a:solidFill>
                <a:latin typeface="Cambria"/>
                <a:cs typeface="Cambria"/>
              </a:rPr>
              <a:t>Restaurant</a:t>
            </a:r>
            <a:endParaRPr sz="1500">
              <a:latin typeface="Cambria"/>
              <a:cs typeface="Cambria"/>
            </a:endParaRPr>
          </a:p>
          <a:p>
            <a:pPr>
              <a:lnSpc>
                <a:spcPct val="100000"/>
              </a:lnSpc>
            </a:pPr>
            <a:endParaRPr sz="1500">
              <a:latin typeface="Cambria"/>
              <a:cs typeface="Cambria"/>
            </a:endParaRPr>
          </a:p>
          <a:p>
            <a:pPr>
              <a:lnSpc>
                <a:spcPct val="100000"/>
              </a:lnSpc>
              <a:spcBef>
                <a:spcPts val="1415"/>
              </a:spcBef>
            </a:pPr>
            <a:endParaRPr sz="1500">
              <a:latin typeface="Cambria"/>
              <a:cs typeface="Cambria"/>
            </a:endParaRPr>
          </a:p>
          <a:p>
            <a:pPr marL="273685">
              <a:lnSpc>
                <a:spcPct val="100000"/>
              </a:lnSpc>
            </a:pPr>
            <a:r>
              <a:rPr dirty="0" sz="1250">
                <a:solidFill>
                  <a:srgbClr val="1F2A1F"/>
                </a:solidFill>
                <a:latin typeface="Calibri"/>
                <a:cs typeface="Calibri"/>
              </a:rPr>
              <a:t>Sources</a:t>
            </a:r>
            <a:r>
              <a:rPr dirty="0" sz="1250" spc="-5">
                <a:solidFill>
                  <a:srgbClr val="1F2A1F"/>
                </a:solidFill>
                <a:latin typeface="Calibri"/>
                <a:cs typeface="Calibri"/>
              </a:rPr>
              <a:t> </a:t>
            </a:r>
            <a:r>
              <a:rPr dirty="0" sz="1250">
                <a:solidFill>
                  <a:srgbClr val="1F2A1F"/>
                </a:solidFill>
                <a:latin typeface="Calibri"/>
                <a:cs typeface="Calibri"/>
              </a:rPr>
              <a:t>bulk</a:t>
            </a:r>
            <a:r>
              <a:rPr dirty="0" sz="1250" spc="-20">
                <a:solidFill>
                  <a:srgbClr val="1F2A1F"/>
                </a:solidFill>
                <a:latin typeface="Calibri"/>
                <a:cs typeface="Calibri"/>
              </a:rPr>
              <a:t> </a:t>
            </a:r>
            <a:r>
              <a:rPr dirty="0" sz="1250" spc="-10">
                <a:solidFill>
                  <a:srgbClr val="1F2A1F"/>
                </a:solidFill>
                <a:latin typeface="Calibri"/>
                <a:cs typeface="Calibri"/>
              </a:rPr>
              <a:t>vegetables</a:t>
            </a:r>
            <a:r>
              <a:rPr dirty="0" sz="1250" spc="-20">
                <a:solidFill>
                  <a:srgbClr val="1F2A1F"/>
                </a:solidFill>
                <a:latin typeface="Calibri"/>
                <a:cs typeface="Calibri"/>
              </a:rPr>
              <a:t> </a:t>
            </a:r>
            <a:r>
              <a:rPr dirty="0" sz="1250">
                <a:solidFill>
                  <a:srgbClr val="1F2A1F"/>
                </a:solidFill>
                <a:latin typeface="Calibri"/>
                <a:cs typeface="Calibri"/>
              </a:rPr>
              <a:t>in bulk</a:t>
            </a:r>
            <a:r>
              <a:rPr dirty="0" sz="1250" spc="-20">
                <a:solidFill>
                  <a:srgbClr val="1F2A1F"/>
                </a:solidFill>
                <a:latin typeface="Calibri"/>
                <a:cs typeface="Calibri"/>
              </a:rPr>
              <a:t> </a:t>
            </a:r>
            <a:r>
              <a:rPr dirty="0" sz="1250">
                <a:solidFill>
                  <a:srgbClr val="1F2A1F"/>
                </a:solidFill>
                <a:latin typeface="Calibri"/>
                <a:cs typeface="Calibri"/>
              </a:rPr>
              <a:t>with</a:t>
            </a:r>
            <a:r>
              <a:rPr dirty="0" sz="1250" spc="-25">
                <a:solidFill>
                  <a:srgbClr val="1F2A1F"/>
                </a:solidFill>
                <a:latin typeface="Calibri"/>
                <a:cs typeface="Calibri"/>
              </a:rPr>
              <a:t> </a:t>
            </a:r>
            <a:r>
              <a:rPr dirty="0" sz="1250" spc="-10">
                <a:solidFill>
                  <a:srgbClr val="1F2A1F"/>
                </a:solidFill>
                <a:latin typeface="Calibri"/>
                <a:cs typeface="Calibri"/>
              </a:rPr>
              <a:t>guaranteed</a:t>
            </a:r>
            <a:r>
              <a:rPr dirty="0" sz="1250" spc="-5">
                <a:solidFill>
                  <a:srgbClr val="1F2A1F"/>
                </a:solidFill>
                <a:latin typeface="Calibri"/>
                <a:cs typeface="Calibri"/>
              </a:rPr>
              <a:t> </a:t>
            </a:r>
            <a:r>
              <a:rPr dirty="0" sz="1250" spc="-10">
                <a:solidFill>
                  <a:srgbClr val="1F2A1F"/>
                </a:solidFill>
                <a:latin typeface="Calibri"/>
                <a:cs typeface="Calibri"/>
              </a:rPr>
              <a:t>freshness</a:t>
            </a:r>
            <a:r>
              <a:rPr dirty="0" sz="1250" spc="-25">
                <a:solidFill>
                  <a:srgbClr val="1F2A1F"/>
                </a:solidFill>
                <a:latin typeface="Calibri"/>
                <a:cs typeface="Calibri"/>
              </a:rPr>
              <a:t> </a:t>
            </a:r>
            <a:r>
              <a:rPr dirty="0" sz="1250">
                <a:solidFill>
                  <a:srgbClr val="1F2A1F"/>
                </a:solidFill>
                <a:latin typeface="Calibri"/>
                <a:cs typeface="Calibri"/>
              </a:rPr>
              <a:t>&amp;</a:t>
            </a:r>
            <a:r>
              <a:rPr dirty="0" sz="1250" spc="-20">
                <a:solidFill>
                  <a:srgbClr val="1F2A1F"/>
                </a:solidFill>
                <a:latin typeface="Calibri"/>
                <a:cs typeface="Calibri"/>
              </a:rPr>
              <a:t> </a:t>
            </a:r>
            <a:r>
              <a:rPr dirty="0" sz="1250" spc="-10">
                <a:solidFill>
                  <a:srgbClr val="1F2A1F"/>
                </a:solidFill>
                <a:latin typeface="Calibri"/>
                <a:cs typeface="Calibri"/>
              </a:rPr>
              <a:t>quality</a:t>
            </a:r>
            <a:endParaRPr sz="125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217920" y="3886200"/>
            <a:ext cx="5394960" cy="1920239"/>
          </a:xfrm>
          <a:prstGeom prst="rect">
            <a:avLst/>
          </a:prstGeom>
          <a:solidFill>
            <a:srgbClr val="F5F5F5"/>
          </a:solidFill>
        </p:spPr>
        <p:txBody>
          <a:bodyPr wrap="square" lIns="0" tIns="67945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535"/>
              </a:spcBef>
            </a:pPr>
            <a:endParaRPr sz="1500">
              <a:latin typeface="Times New Roman"/>
              <a:cs typeface="Times New Roman"/>
            </a:endParaRPr>
          </a:p>
          <a:p>
            <a:pPr marL="274955">
              <a:lnSpc>
                <a:spcPct val="100000"/>
              </a:lnSpc>
            </a:pPr>
            <a:r>
              <a:rPr dirty="0" sz="1500" b="1">
                <a:solidFill>
                  <a:srgbClr val="1B3C1C"/>
                </a:solidFill>
                <a:latin typeface="Cambria"/>
                <a:cs typeface="Cambria"/>
              </a:rPr>
              <a:t>Kirana</a:t>
            </a:r>
            <a:r>
              <a:rPr dirty="0" sz="1500" spc="-75" b="1">
                <a:solidFill>
                  <a:srgbClr val="1B3C1C"/>
                </a:solidFill>
                <a:latin typeface="Cambria"/>
                <a:cs typeface="Cambria"/>
              </a:rPr>
              <a:t> </a:t>
            </a:r>
            <a:r>
              <a:rPr dirty="0" sz="1500" spc="-10" b="1">
                <a:solidFill>
                  <a:srgbClr val="1B3C1C"/>
                </a:solidFill>
                <a:latin typeface="Cambria"/>
                <a:cs typeface="Cambria"/>
              </a:rPr>
              <a:t>Retailer</a:t>
            </a:r>
            <a:endParaRPr sz="1500">
              <a:latin typeface="Cambria"/>
              <a:cs typeface="Cambria"/>
            </a:endParaRPr>
          </a:p>
          <a:p>
            <a:pPr>
              <a:lnSpc>
                <a:spcPct val="100000"/>
              </a:lnSpc>
            </a:pPr>
            <a:endParaRPr sz="1500">
              <a:latin typeface="Cambria"/>
              <a:cs typeface="Cambria"/>
            </a:endParaRPr>
          </a:p>
          <a:p>
            <a:pPr>
              <a:lnSpc>
                <a:spcPct val="100000"/>
              </a:lnSpc>
              <a:spcBef>
                <a:spcPts val="1415"/>
              </a:spcBef>
            </a:pPr>
            <a:endParaRPr sz="1500">
              <a:latin typeface="Cambria"/>
              <a:cs typeface="Cambria"/>
            </a:endParaRPr>
          </a:p>
          <a:p>
            <a:pPr marL="274955">
              <a:lnSpc>
                <a:spcPct val="100000"/>
              </a:lnSpc>
            </a:pPr>
            <a:r>
              <a:rPr dirty="0" sz="1250" spc="-10">
                <a:solidFill>
                  <a:srgbClr val="1F2A1F"/>
                </a:solidFill>
                <a:latin typeface="Calibri"/>
                <a:cs typeface="Calibri"/>
              </a:rPr>
              <a:t>Restocks</a:t>
            </a:r>
            <a:r>
              <a:rPr dirty="0" sz="1250" spc="-40">
                <a:solidFill>
                  <a:srgbClr val="1F2A1F"/>
                </a:solidFill>
                <a:latin typeface="Calibri"/>
                <a:cs typeface="Calibri"/>
              </a:rPr>
              <a:t> </a:t>
            </a:r>
            <a:r>
              <a:rPr dirty="0" sz="1250">
                <a:solidFill>
                  <a:srgbClr val="1F2A1F"/>
                </a:solidFill>
                <a:latin typeface="Calibri"/>
                <a:cs typeface="Calibri"/>
              </a:rPr>
              <a:t>fresh</a:t>
            </a:r>
            <a:r>
              <a:rPr dirty="0" sz="1250" spc="-30">
                <a:solidFill>
                  <a:srgbClr val="1F2A1F"/>
                </a:solidFill>
                <a:latin typeface="Calibri"/>
                <a:cs typeface="Calibri"/>
              </a:rPr>
              <a:t> </a:t>
            </a:r>
            <a:r>
              <a:rPr dirty="0" sz="1250">
                <a:solidFill>
                  <a:srgbClr val="1F2A1F"/>
                </a:solidFill>
                <a:latin typeface="Calibri"/>
                <a:cs typeface="Calibri"/>
              </a:rPr>
              <a:t>produce</a:t>
            </a:r>
            <a:r>
              <a:rPr dirty="0" sz="1250" spc="-20">
                <a:solidFill>
                  <a:srgbClr val="1F2A1F"/>
                </a:solidFill>
                <a:latin typeface="Calibri"/>
                <a:cs typeface="Calibri"/>
              </a:rPr>
              <a:t> </a:t>
            </a:r>
            <a:r>
              <a:rPr dirty="0" sz="1250">
                <a:solidFill>
                  <a:srgbClr val="1F2A1F"/>
                </a:solidFill>
                <a:latin typeface="Calibri"/>
                <a:cs typeface="Calibri"/>
              </a:rPr>
              <a:t>daily</a:t>
            </a:r>
            <a:r>
              <a:rPr dirty="0" sz="1250" spc="-35">
                <a:solidFill>
                  <a:srgbClr val="1F2A1F"/>
                </a:solidFill>
                <a:latin typeface="Calibri"/>
                <a:cs typeface="Calibri"/>
              </a:rPr>
              <a:t> </a:t>
            </a:r>
            <a:r>
              <a:rPr dirty="0" sz="1250">
                <a:solidFill>
                  <a:srgbClr val="1F2A1F"/>
                </a:solidFill>
                <a:latin typeface="Calibri"/>
                <a:cs typeface="Calibri"/>
              </a:rPr>
              <a:t>without</a:t>
            </a:r>
            <a:r>
              <a:rPr dirty="0" sz="1250" spc="-30">
                <a:solidFill>
                  <a:srgbClr val="1F2A1F"/>
                </a:solidFill>
                <a:latin typeface="Calibri"/>
                <a:cs typeface="Calibri"/>
              </a:rPr>
              <a:t> </a:t>
            </a:r>
            <a:r>
              <a:rPr dirty="0" sz="1250">
                <a:solidFill>
                  <a:srgbClr val="1F2A1F"/>
                </a:solidFill>
                <a:latin typeface="Calibri"/>
                <a:cs typeface="Calibri"/>
              </a:rPr>
              <a:t>visiting</a:t>
            </a:r>
            <a:r>
              <a:rPr dirty="0" sz="1250" spc="-45">
                <a:solidFill>
                  <a:srgbClr val="1F2A1F"/>
                </a:solidFill>
                <a:latin typeface="Calibri"/>
                <a:cs typeface="Calibri"/>
              </a:rPr>
              <a:t> </a:t>
            </a:r>
            <a:r>
              <a:rPr dirty="0" sz="1250">
                <a:solidFill>
                  <a:srgbClr val="1F2A1F"/>
                </a:solidFill>
                <a:latin typeface="Calibri"/>
                <a:cs typeface="Calibri"/>
              </a:rPr>
              <a:t>the</a:t>
            </a:r>
            <a:r>
              <a:rPr dirty="0" sz="1250" spc="-30">
                <a:solidFill>
                  <a:srgbClr val="1F2A1F"/>
                </a:solidFill>
                <a:latin typeface="Calibri"/>
                <a:cs typeface="Calibri"/>
              </a:rPr>
              <a:t> </a:t>
            </a:r>
            <a:r>
              <a:rPr dirty="0" sz="1250">
                <a:solidFill>
                  <a:srgbClr val="1F2A1F"/>
                </a:solidFill>
                <a:latin typeface="Calibri"/>
                <a:cs typeface="Calibri"/>
              </a:rPr>
              <a:t>mandi</a:t>
            </a:r>
            <a:r>
              <a:rPr dirty="0" sz="1250" spc="-25">
                <a:solidFill>
                  <a:srgbClr val="1F2A1F"/>
                </a:solidFill>
                <a:latin typeface="Calibri"/>
                <a:cs typeface="Calibri"/>
              </a:rPr>
              <a:t> </a:t>
            </a:r>
            <a:r>
              <a:rPr dirty="0" sz="1250">
                <a:solidFill>
                  <a:srgbClr val="1F2A1F"/>
                </a:solidFill>
                <a:latin typeface="Calibri"/>
                <a:cs typeface="Calibri"/>
              </a:rPr>
              <a:t>in</a:t>
            </a:r>
            <a:r>
              <a:rPr dirty="0" sz="1250" spc="-30">
                <a:solidFill>
                  <a:srgbClr val="1F2A1F"/>
                </a:solidFill>
                <a:latin typeface="Calibri"/>
                <a:cs typeface="Calibri"/>
              </a:rPr>
              <a:t> </a:t>
            </a:r>
            <a:r>
              <a:rPr dirty="0" sz="1250" spc="-10">
                <a:solidFill>
                  <a:srgbClr val="1F2A1F"/>
                </a:solidFill>
                <a:latin typeface="Calibri"/>
                <a:cs typeface="Calibri"/>
              </a:rPr>
              <a:t>person</a:t>
            </a:r>
            <a:endParaRPr sz="125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35940" y="421335"/>
            <a:ext cx="1571625" cy="2235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300" b="1">
                <a:solidFill>
                  <a:srgbClr val="96BB61"/>
                </a:solidFill>
                <a:latin typeface="Calibri"/>
                <a:cs typeface="Calibri"/>
              </a:rPr>
              <a:t>B</a:t>
            </a:r>
            <a:r>
              <a:rPr dirty="0" sz="1300" spc="-90" b="1">
                <a:solidFill>
                  <a:srgbClr val="96BB61"/>
                </a:solidFill>
                <a:latin typeface="Calibri"/>
                <a:cs typeface="Calibri"/>
              </a:rPr>
              <a:t> </a:t>
            </a:r>
            <a:r>
              <a:rPr dirty="0" sz="1300" spc="-10" b="1">
                <a:solidFill>
                  <a:srgbClr val="96BB61"/>
                </a:solidFill>
                <a:latin typeface="Calibri"/>
                <a:cs typeface="Calibri"/>
              </a:rPr>
              <a:t>U</a:t>
            </a:r>
            <a:r>
              <a:rPr dirty="0" sz="1300" spc="-90" b="1">
                <a:solidFill>
                  <a:srgbClr val="96BB61"/>
                </a:solidFill>
                <a:latin typeface="Calibri"/>
                <a:cs typeface="Calibri"/>
              </a:rPr>
              <a:t> </a:t>
            </a:r>
            <a:r>
              <a:rPr dirty="0" sz="1300" b="1">
                <a:solidFill>
                  <a:srgbClr val="96BB61"/>
                </a:solidFill>
                <a:latin typeface="Calibri"/>
                <a:cs typeface="Calibri"/>
              </a:rPr>
              <a:t>S</a:t>
            </a:r>
            <a:r>
              <a:rPr dirty="0" sz="1300" spc="-90" b="1">
                <a:solidFill>
                  <a:srgbClr val="96BB61"/>
                </a:solidFill>
                <a:latin typeface="Calibri"/>
                <a:cs typeface="Calibri"/>
              </a:rPr>
              <a:t> </a:t>
            </a:r>
            <a:r>
              <a:rPr dirty="0" sz="1300" spc="-10" b="1">
                <a:solidFill>
                  <a:srgbClr val="96BB61"/>
                </a:solidFill>
                <a:latin typeface="Calibri"/>
                <a:cs typeface="Calibri"/>
              </a:rPr>
              <a:t>I</a:t>
            </a:r>
            <a:r>
              <a:rPr dirty="0" sz="1300" spc="-90" b="1">
                <a:solidFill>
                  <a:srgbClr val="96BB61"/>
                </a:solidFill>
                <a:latin typeface="Calibri"/>
                <a:cs typeface="Calibri"/>
              </a:rPr>
              <a:t> </a:t>
            </a:r>
            <a:r>
              <a:rPr dirty="0" sz="1300" spc="-10" b="1">
                <a:solidFill>
                  <a:srgbClr val="96BB61"/>
                </a:solidFill>
                <a:latin typeface="Calibri"/>
                <a:cs typeface="Calibri"/>
              </a:rPr>
              <a:t>N</a:t>
            </a:r>
            <a:r>
              <a:rPr dirty="0" sz="1300" spc="-95" b="1">
                <a:solidFill>
                  <a:srgbClr val="96BB61"/>
                </a:solidFill>
                <a:latin typeface="Calibri"/>
                <a:cs typeface="Calibri"/>
              </a:rPr>
              <a:t> </a:t>
            </a:r>
            <a:r>
              <a:rPr dirty="0" sz="1300" spc="-10" b="1">
                <a:solidFill>
                  <a:srgbClr val="96BB61"/>
                </a:solidFill>
                <a:latin typeface="Calibri"/>
                <a:cs typeface="Calibri"/>
              </a:rPr>
              <a:t>E</a:t>
            </a:r>
            <a:r>
              <a:rPr dirty="0" sz="1300" spc="-90" b="1">
                <a:solidFill>
                  <a:srgbClr val="96BB61"/>
                </a:solidFill>
                <a:latin typeface="Calibri"/>
                <a:cs typeface="Calibri"/>
              </a:rPr>
              <a:t> </a:t>
            </a:r>
            <a:r>
              <a:rPr dirty="0" sz="1300" b="1">
                <a:solidFill>
                  <a:srgbClr val="96BB61"/>
                </a:solidFill>
                <a:latin typeface="Calibri"/>
                <a:cs typeface="Calibri"/>
              </a:rPr>
              <a:t>S</a:t>
            </a:r>
            <a:r>
              <a:rPr dirty="0" sz="1300" spc="-90" b="1">
                <a:solidFill>
                  <a:srgbClr val="96BB61"/>
                </a:solidFill>
                <a:latin typeface="Calibri"/>
                <a:cs typeface="Calibri"/>
              </a:rPr>
              <a:t> </a:t>
            </a:r>
            <a:r>
              <a:rPr dirty="0" sz="1300" b="1">
                <a:solidFill>
                  <a:srgbClr val="96BB61"/>
                </a:solidFill>
                <a:latin typeface="Calibri"/>
                <a:cs typeface="Calibri"/>
              </a:rPr>
              <a:t>S</a:t>
            </a:r>
            <a:r>
              <a:rPr dirty="0" sz="1300" spc="395" b="1">
                <a:solidFill>
                  <a:srgbClr val="96BB61"/>
                </a:solidFill>
                <a:latin typeface="Calibri"/>
                <a:cs typeface="Calibri"/>
              </a:rPr>
              <a:t> </a:t>
            </a:r>
            <a:r>
              <a:rPr dirty="0" sz="1300" spc="-20" b="1">
                <a:solidFill>
                  <a:srgbClr val="96BB61"/>
                </a:solidFill>
                <a:latin typeface="Calibri"/>
                <a:cs typeface="Calibri"/>
              </a:rPr>
              <a:t>M</a:t>
            </a:r>
            <a:r>
              <a:rPr dirty="0" sz="1300" spc="-100" b="1">
                <a:solidFill>
                  <a:srgbClr val="96BB61"/>
                </a:solidFill>
                <a:latin typeface="Calibri"/>
                <a:cs typeface="Calibri"/>
              </a:rPr>
              <a:t> </a:t>
            </a:r>
            <a:r>
              <a:rPr dirty="0" sz="1300" b="1">
                <a:solidFill>
                  <a:srgbClr val="96BB61"/>
                </a:solidFill>
                <a:latin typeface="Calibri"/>
                <a:cs typeface="Calibri"/>
              </a:rPr>
              <a:t>O</a:t>
            </a:r>
            <a:r>
              <a:rPr dirty="0" sz="1300" spc="-90" b="1">
                <a:solidFill>
                  <a:srgbClr val="96BB61"/>
                </a:solidFill>
                <a:latin typeface="Calibri"/>
                <a:cs typeface="Calibri"/>
              </a:rPr>
              <a:t> </a:t>
            </a:r>
            <a:r>
              <a:rPr dirty="0" sz="1300" spc="-10" b="1">
                <a:solidFill>
                  <a:srgbClr val="96BB61"/>
                </a:solidFill>
                <a:latin typeface="Calibri"/>
                <a:cs typeface="Calibri"/>
              </a:rPr>
              <a:t>D</a:t>
            </a:r>
            <a:r>
              <a:rPr dirty="0" sz="1300" spc="-95" b="1">
                <a:solidFill>
                  <a:srgbClr val="96BB61"/>
                </a:solidFill>
                <a:latin typeface="Calibri"/>
                <a:cs typeface="Calibri"/>
              </a:rPr>
              <a:t> </a:t>
            </a:r>
            <a:r>
              <a:rPr dirty="0" sz="1300" spc="-10" b="1">
                <a:solidFill>
                  <a:srgbClr val="96BB61"/>
                </a:solidFill>
                <a:latin typeface="Calibri"/>
                <a:cs typeface="Calibri"/>
              </a:rPr>
              <a:t>E</a:t>
            </a:r>
            <a:r>
              <a:rPr dirty="0" sz="1300" spc="-90" b="1">
                <a:solidFill>
                  <a:srgbClr val="96BB61"/>
                </a:solidFill>
                <a:latin typeface="Calibri"/>
                <a:cs typeface="Calibri"/>
              </a:rPr>
              <a:t> </a:t>
            </a:r>
            <a:r>
              <a:rPr dirty="0" sz="1300" spc="-50" b="1">
                <a:solidFill>
                  <a:srgbClr val="96BB61"/>
                </a:solidFill>
                <a:latin typeface="Calibri"/>
                <a:cs typeface="Calibri"/>
              </a:rPr>
              <a:t>L</a:t>
            </a:r>
            <a:endParaRPr sz="1300">
              <a:latin typeface="Calibri"/>
              <a:cs typeface="Calibri"/>
            </a:endParaRPr>
          </a:p>
        </p:txBody>
      </p:sp>
      <p:sp>
        <p:nvSpPr>
          <p:cNvPr id="3" name="object 3" descr="$PPTXTitle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>
                <a:solidFill>
                  <a:srgbClr val="1F2A1F"/>
                </a:solidFill>
              </a:rPr>
              <a:t>How</a:t>
            </a:r>
            <a:r>
              <a:rPr dirty="0" spc="-75">
                <a:solidFill>
                  <a:srgbClr val="1F2A1F"/>
                </a:solidFill>
              </a:rPr>
              <a:t> </a:t>
            </a:r>
            <a:r>
              <a:rPr dirty="0">
                <a:solidFill>
                  <a:srgbClr val="1F2A1F"/>
                </a:solidFill>
              </a:rPr>
              <a:t>AgriBridge</a:t>
            </a:r>
            <a:r>
              <a:rPr dirty="0" spc="-60">
                <a:solidFill>
                  <a:srgbClr val="1F2A1F"/>
                </a:solidFill>
              </a:rPr>
              <a:t> </a:t>
            </a:r>
            <a:r>
              <a:rPr dirty="0" spc="-10">
                <a:solidFill>
                  <a:srgbClr val="1F2A1F"/>
                </a:solidFill>
              </a:rPr>
              <a:t>Operates</a:t>
            </a:r>
          </a:p>
        </p:txBody>
      </p:sp>
      <p:grpSp>
        <p:nvGrpSpPr>
          <p:cNvPr id="4" name="object 4"/>
          <p:cNvGrpSpPr/>
          <p:nvPr/>
        </p:nvGrpSpPr>
        <p:grpSpPr>
          <a:xfrm>
            <a:off x="548640" y="1828800"/>
            <a:ext cx="3611879" cy="3566160"/>
            <a:chOff x="548640" y="1828800"/>
            <a:chExt cx="3611879" cy="3566160"/>
          </a:xfrm>
        </p:grpSpPr>
        <p:sp>
          <p:nvSpPr>
            <p:cNvPr id="5" name="object 5"/>
            <p:cNvSpPr/>
            <p:nvPr/>
          </p:nvSpPr>
          <p:spPr>
            <a:xfrm>
              <a:off x="548640" y="1828800"/>
              <a:ext cx="3611879" cy="3566160"/>
            </a:xfrm>
            <a:custGeom>
              <a:avLst/>
              <a:gdLst/>
              <a:ahLst/>
              <a:cxnLst/>
              <a:rect l="l" t="t" r="r" b="b"/>
              <a:pathLst>
                <a:path w="3611879" h="3566160">
                  <a:moveTo>
                    <a:pt x="3611879" y="0"/>
                  </a:moveTo>
                  <a:lnTo>
                    <a:pt x="0" y="0"/>
                  </a:lnTo>
                  <a:lnTo>
                    <a:pt x="0" y="3566160"/>
                  </a:lnTo>
                  <a:lnTo>
                    <a:pt x="3611879" y="3566160"/>
                  </a:lnTo>
                  <a:lnTo>
                    <a:pt x="3611879" y="0"/>
                  </a:lnTo>
                  <a:close/>
                </a:path>
              </a:pathLst>
            </a:custGeom>
            <a:solidFill>
              <a:srgbClr val="2C5F2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868680" y="2697480"/>
              <a:ext cx="1280160" cy="0"/>
            </a:xfrm>
            <a:custGeom>
              <a:avLst/>
              <a:gdLst/>
              <a:ahLst/>
              <a:cxnLst/>
              <a:rect l="l" t="t" r="r" b="b"/>
              <a:pathLst>
                <a:path w="1280160" h="0">
                  <a:moveTo>
                    <a:pt x="0" y="0"/>
                  </a:moveTo>
                  <a:lnTo>
                    <a:pt x="1280159" y="0"/>
                  </a:lnTo>
                </a:path>
              </a:pathLst>
            </a:custGeom>
            <a:ln w="19050">
              <a:solidFill>
                <a:srgbClr val="D7E8C2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/>
          <p:cNvSpPr txBox="1"/>
          <p:nvPr/>
        </p:nvSpPr>
        <p:spPr>
          <a:xfrm>
            <a:off x="548640" y="1828800"/>
            <a:ext cx="3611879" cy="3566160"/>
          </a:xfrm>
          <a:prstGeom prst="rect">
            <a:avLst/>
          </a:prstGeom>
        </p:spPr>
        <p:txBody>
          <a:bodyPr wrap="square" lIns="0" tIns="66675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525"/>
              </a:spcBef>
            </a:pPr>
            <a:endParaRPr sz="2000">
              <a:latin typeface="Times New Roman"/>
              <a:cs typeface="Times New Roman"/>
            </a:endParaRPr>
          </a:p>
          <a:p>
            <a:pPr marL="320040">
              <a:lnSpc>
                <a:spcPct val="100000"/>
              </a:lnSpc>
              <a:spcBef>
                <a:spcPts val="5"/>
              </a:spcBef>
            </a:pPr>
            <a:r>
              <a:rPr dirty="0" sz="2000" spc="-25" b="1">
                <a:solidFill>
                  <a:srgbClr val="E8A23C"/>
                </a:solidFill>
                <a:latin typeface="Cambria"/>
                <a:cs typeface="Cambria"/>
              </a:rPr>
              <a:t>B2C</a:t>
            </a:r>
            <a:endParaRPr sz="2000">
              <a:latin typeface="Cambria"/>
              <a:cs typeface="Cambria"/>
            </a:endParaRPr>
          </a:p>
          <a:p>
            <a:pPr>
              <a:lnSpc>
                <a:spcPct val="100000"/>
              </a:lnSpc>
            </a:pPr>
            <a:endParaRPr sz="2000">
              <a:latin typeface="Cambria"/>
              <a:cs typeface="Cambria"/>
            </a:endParaRPr>
          </a:p>
          <a:p>
            <a:pPr>
              <a:lnSpc>
                <a:spcPct val="100000"/>
              </a:lnSpc>
            </a:pPr>
            <a:endParaRPr sz="2000">
              <a:latin typeface="Cambria"/>
              <a:cs typeface="Cambria"/>
            </a:endParaRPr>
          </a:p>
          <a:p>
            <a:pPr>
              <a:lnSpc>
                <a:spcPct val="100000"/>
              </a:lnSpc>
            </a:pPr>
            <a:endParaRPr sz="2000">
              <a:latin typeface="Cambria"/>
              <a:cs typeface="Cambria"/>
            </a:endParaRPr>
          </a:p>
          <a:p>
            <a:pPr>
              <a:lnSpc>
                <a:spcPct val="100000"/>
              </a:lnSpc>
              <a:spcBef>
                <a:spcPts val="575"/>
              </a:spcBef>
            </a:pPr>
            <a:endParaRPr sz="2000">
              <a:latin typeface="Cambria"/>
              <a:cs typeface="Cambria"/>
            </a:endParaRPr>
          </a:p>
          <a:p>
            <a:pPr marL="320040" marR="564515">
              <a:lnSpc>
                <a:spcPct val="124600"/>
              </a:lnSpc>
              <a:spcBef>
                <a:spcPts val="5"/>
              </a:spcBef>
            </a:pPr>
            <a:r>
              <a:rPr dirty="0" sz="1300">
                <a:solidFill>
                  <a:srgbClr val="FFFFFF"/>
                </a:solidFill>
                <a:latin typeface="Calibri"/>
                <a:cs typeface="Calibri"/>
              </a:rPr>
              <a:t>Consumer</a:t>
            </a:r>
            <a:r>
              <a:rPr dirty="0" sz="1300" spc="-1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300">
                <a:solidFill>
                  <a:srgbClr val="FFFFFF"/>
                </a:solidFill>
                <a:latin typeface="Calibri"/>
                <a:cs typeface="Calibri"/>
              </a:rPr>
              <a:t>app</a:t>
            </a:r>
            <a:r>
              <a:rPr dirty="0" sz="1300" spc="-1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300">
                <a:solidFill>
                  <a:srgbClr val="FFFFFF"/>
                </a:solidFill>
                <a:latin typeface="Calibri"/>
                <a:cs typeface="Calibri"/>
              </a:rPr>
              <a:t>with</a:t>
            </a:r>
            <a:r>
              <a:rPr dirty="0" sz="1300" spc="-2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300">
                <a:solidFill>
                  <a:srgbClr val="FFFFFF"/>
                </a:solidFill>
                <a:latin typeface="Calibri"/>
                <a:cs typeface="Calibri"/>
              </a:rPr>
              <a:t>weekly</a:t>
            </a:r>
            <a:r>
              <a:rPr dirty="0" sz="1300" spc="-1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300" spc="-20">
                <a:solidFill>
                  <a:srgbClr val="FFFFFF"/>
                </a:solidFill>
                <a:latin typeface="Calibri"/>
                <a:cs typeface="Calibri"/>
              </a:rPr>
              <a:t>farm-fresh </a:t>
            </a:r>
            <a:r>
              <a:rPr dirty="0" sz="1300">
                <a:solidFill>
                  <a:srgbClr val="FFFFFF"/>
                </a:solidFill>
                <a:latin typeface="Calibri"/>
                <a:cs typeface="Calibri"/>
              </a:rPr>
              <a:t>subscription</a:t>
            </a:r>
            <a:r>
              <a:rPr dirty="0" sz="1300" spc="-2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300" spc="-10">
                <a:solidFill>
                  <a:srgbClr val="FFFFFF"/>
                </a:solidFill>
                <a:latin typeface="Calibri"/>
                <a:cs typeface="Calibri"/>
              </a:rPr>
              <a:t>boxes</a:t>
            </a:r>
            <a:r>
              <a:rPr dirty="0" sz="1300" spc="-4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300">
                <a:solidFill>
                  <a:srgbClr val="FFFFFF"/>
                </a:solidFill>
                <a:latin typeface="Calibri"/>
                <a:cs typeface="Calibri"/>
              </a:rPr>
              <a:t>for</a:t>
            </a:r>
            <a:r>
              <a:rPr dirty="0" sz="1300" spc="-4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300">
                <a:solidFill>
                  <a:srgbClr val="FFFFFF"/>
                </a:solidFill>
                <a:latin typeface="Calibri"/>
                <a:cs typeface="Calibri"/>
              </a:rPr>
              <a:t>urban</a:t>
            </a:r>
            <a:r>
              <a:rPr dirty="0" sz="1300" spc="-5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300" spc="-10">
                <a:solidFill>
                  <a:srgbClr val="FFFFFF"/>
                </a:solidFill>
                <a:latin typeface="Calibri"/>
                <a:cs typeface="Calibri"/>
              </a:rPr>
              <a:t>households</a:t>
            </a:r>
            <a:endParaRPr sz="1300">
              <a:latin typeface="Calibri"/>
              <a:cs typeface="Calibri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4389120" y="1828800"/>
            <a:ext cx="3611879" cy="3566160"/>
            <a:chOff x="4389120" y="1828800"/>
            <a:chExt cx="3611879" cy="3566160"/>
          </a:xfrm>
        </p:grpSpPr>
        <p:sp>
          <p:nvSpPr>
            <p:cNvPr id="9" name="object 9"/>
            <p:cNvSpPr/>
            <p:nvPr/>
          </p:nvSpPr>
          <p:spPr>
            <a:xfrm>
              <a:off x="4389120" y="1828800"/>
              <a:ext cx="3611879" cy="3566160"/>
            </a:xfrm>
            <a:custGeom>
              <a:avLst/>
              <a:gdLst/>
              <a:ahLst/>
              <a:cxnLst/>
              <a:rect l="l" t="t" r="r" b="b"/>
              <a:pathLst>
                <a:path w="3611879" h="3566160">
                  <a:moveTo>
                    <a:pt x="3611879" y="0"/>
                  </a:moveTo>
                  <a:lnTo>
                    <a:pt x="0" y="0"/>
                  </a:lnTo>
                  <a:lnTo>
                    <a:pt x="0" y="3566160"/>
                  </a:lnTo>
                  <a:lnTo>
                    <a:pt x="3611879" y="3566160"/>
                  </a:lnTo>
                  <a:lnTo>
                    <a:pt x="3611879" y="0"/>
                  </a:lnTo>
                  <a:close/>
                </a:path>
              </a:pathLst>
            </a:custGeom>
            <a:solidFill>
              <a:srgbClr val="2C5F2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/>
            <p:cNvSpPr/>
            <p:nvPr/>
          </p:nvSpPr>
          <p:spPr>
            <a:xfrm>
              <a:off x="4709160" y="2697480"/>
              <a:ext cx="1280160" cy="0"/>
            </a:xfrm>
            <a:custGeom>
              <a:avLst/>
              <a:gdLst/>
              <a:ahLst/>
              <a:cxnLst/>
              <a:rect l="l" t="t" r="r" b="b"/>
              <a:pathLst>
                <a:path w="1280160" h="0">
                  <a:moveTo>
                    <a:pt x="0" y="0"/>
                  </a:moveTo>
                  <a:lnTo>
                    <a:pt x="1280160" y="0"/>
                  </a:lnTo>
                </a:path>
              </a:pathLst>
            </a:custGeom>
            <a:ln w="19050">
              <a:solidFill>
                <a:srgbClr val="D7E8C2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1" name="object 11"/>
          <p:cNvSpPr txBox="1"/>
          <p:nvPr/>
        </p:nvSpPr>
        <p:spPr>
          <a:xfrm>
            <a:off x="4389120" y="1828800"/>
            <a:ext cx="3611879" cy="3566160"/>
          </a:xfrm>
          <a:prstGeom prst="rect">
            <a:avLst/>
          </a:prstGeom>
        </p:spPr>
        <p:txBody>
          <a:bodyPr wrap="square" lIns="0" tIns="66675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525"/>
              </a:spcBef>
            </a:pPr>
            <a:endParaRPr sz="2000">
              <a:latin typeface="Times New Roman"/>
              <a:cs typeface="Times New Roman"/>
            </a:endParaRPr>
          </a:p>
          <a:p>
            <a:pPr marL="320675">
              <a:lnSpc>
                <a:spcPct val="100000"/>
              </a:lnSpc>
              <a:spcBef>
                <a:spcPts val="5"/>
              </a:spcBef>
            </a:pPr>
            <a:r>
              <a:rPr dirty="0" sz="2000" spc="-25" b="1">
                <a:solidFill>
                  <a:srgbClr val="E8A23C"/>
                </a:solidFill>
                <a:latin typeface="Cambria"/>
                <a:cs typeface="Cambria"/>
              </a:rPr>
              <a:t>B2B</a:t>
            </a:r>
            <a:endParaRPr sz="2000">
              <a:latin typeface="Cambria"/>
              <a:cs typeface="Cambria"/>
            </a:endParaRPr>
          </a:p>
          <a:p>
            <a:pPr>
              <a:lnSpc>
                <a:spcPct val="100000"/>
              </a:lnSpc>
            </a:pPr>
            <a:endParaRPr sz="2000">
              <a:latin typeface="Cambria"/>
              <a:cs typeface="Cambria"/>
            </a:endParaRPr>
          </a:p>
          <a:p>
            <a:pPr>
              <a:lnSpc>
                <a:spcPct val="100000"/>
              </a:lnSpc>
            </a:pPr>
            <a:endParaRPr sz="2000">
              <a:latin typeface="Cambria"/>
              <a:cs typeface="Cambria"/>
            </a:endParaRPr>
          </a:p>
          <a:p>
            <a:pPr>
              <a:lnSpc>
                <a:spcPct val="100000"/>
              </a:lnSpc>
            </a:pPr>
            <a:endParaRPr sz="2000">
              <a:latin typeface="Cambria"/>
              <a:cs typeface="Cambria"/>
            </a:endParaRPr>
          </a:p>
          <a:p>
            <a:pPr>
              <a:lnSpc>
                <a:spcPct val="100000"/>
              </a:lnSpc>
              <a:spcBef>
                <a:spcPts val="575"/>
              </a:spcBef>
            </a:pPr>
            <a:endParaRPr sz="2000">
              <a:latin typeface="Cambria"/>
              <a:cs typeface="Cambria"/>
            </a:endParaRPr>
          </a:p>
          <a:p>
            <a:pPr marL="320675" marR="278765">
              <a:lnSpc>
                <a:spcPct val="124600"/>
              </a:lnSpc>
              <a:spcBef>
                <a:spcPts val="5"/>
              </a:spcBef>
            </a:pPr>
            <a:r>
              <a:rPr dirty="0" sz="1300">
                <a:solidFill>
                  <a:srgbClr val="FFFFFF"/>
                </a:solidFill>
                <a:latin typeface="Calibri"/>
                <a:cs typeface="Calibri"/>
              </a:rPr>
              <a:t>Direct</a:t>
            </a:r>
            <a:r>
              <a:rPr dirty="0" sz="1300" spc="-4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300">
                <a:solidFill>
                  <a:srgbClr val="FFFFFF"/>
                </a:solidFill>
                <a:latin typeface="Calibri"/>
                <a:cs typeface="Calibri"/>
              </a:rPr>
              <a:t>bulk</a:t>
            </a:r>
            <a:r>
              <a:rPr dirty="0" sz="1300" spc="-3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300">
                <a:solidFill>
                  <a:srgbClr val="FFFFFF"/>
                </a:solidFill>
                <a:latin typeface="Calibri"/>
                <a:cs typeface="Calibri"/>
              </a:rPr>
              <a:t>sourcing</a:t>
            </a:r>
            <a:r>
              <a:rPr dirty="0" sz="1300" spc="-2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300">
                <a:solidFill>
                  <a:srgbClr val="FFFFFF"/>
                </a:solidFill>
                <a:latin typeface="Calibri"/>
                <a:cs typeface="Calibri"/>
              </a:rPr>
              <a:t>for</a:t>
            </a:r>
            <a:r>
              <a:rPr dirty="0" sz="1300" spc="-4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300" spc="-10">
                <a:solidFill>
                  <a:srgbClr val="FFFFFF"/>
                </a:solidFill>
                <a:latin typeface="Calibri"/>
                <a:cs typeface="Calibri"/>
              </a:rPr>
              <a:t>restaurants,</a:t>
            </a:r>
            <a:r>
              <a:rPr dirty="0" sz="1300" spc="-3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300">
                <a:solidFill>
                  <a:srgbClr val="FFFFFF"/>
                </a:solidFill>
                <a:latin typeface="Calibri"/>
                <a:cs typeface="Calibri"/>
              </a:rPr>
              <a:t>hotels</a:t>
            </a:r>
            <a:r>
              <a:rPr dirty="0" sz="1300" spc="-2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300" spc="-50">
                <a:solidFill>
                  <a:srgbClr val="FFFFFF"/>
                </a:solidFill>
                <a:latin typeface="Calibri"/>
                <a:cs typeface="Calibri"/>
              </a:rPr>
              <a:t>&amp; </a:t>
            </a:r>
            <a:r>
              <a:rPr dirty="0" sz="1300">
                <a:solidFill>
                  <a:srgbClr val="FFFFFF"/>
                </a:solidFill>
                <a:latin typeface="Calibri"/>
                <a:cs typeface="Calibri"/>
              </a:rPr>
              <a:t>kirana</a:t>
            </a:r>
            <a:r>
              <a:rPr dirty="0" sz="1300" spc="-4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300" spc="-10">
                <a:solidFill>
                  <a:srgbClr val="FFFFFF"/>
                </a:solidFill>
                <a:latin typeface="Calibri"/>
                <a:cs typeface="Calibri"/>
              </a:rPr>
              <a:t>retailers</a:t>
            </a:r>
            <a:endParaRPr sz="1300">
              <a:latin typeface="Calibri"/>
              <a:cs typeface="Calibri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8229600" y="1828800"/>
            <a:ext cx="3611879" cy="3566160"/>
            <a:chOff x="8229600" y="1828800"/>
            <a:chExt cx="3611879" cy="3566160"/>
          </a:xfrm>
        </p:grpSpPr>
        <p:sp>
          <p:nvSpPr>
            <p:cNvPr id="13" name="object 13"/>
            <p:cNvSpPr/>
            <p:nvPr/>
          </p:nvSpPr>
          <p:spPr>
            <a:xfrm>
              <a:off x="8229600" y="1828800"/>
              <a:ext cx="3611879" cy="3566160"/>
            </a:xfrm>
            <a:custGeom>
              <a:avLst/>
              <a:gdLst/>
              <a:ahLst/>
              <a:cxnLst/>
              <a:rect l="l" t="t" r="r" b="b"/>
              <a:pathLst>
                <a:path w="3611879" h="3566160">
                  <a:moveTo>
                    <a:pt x="3611879" y="0"/>
                  </a:moveTo>
                  <a:lnTo>
                    <a:pt x="0" y="0"/>
                  </a:lnTo>
                  <a:lnTo>
                    <a:pt x="0" y="3566160"/>
                  </a:lnTo>
                  <a:lnTo>
                    <a:pt x="3611879" y="3566160"/>
                  </a:lnTo>
                  <a:lnTo>
                    <a:pt x="3611879" y="0"/>
                  </a:lnTo>
                  <a:close/>
                </a:path>
              </a:pathLst>
            </a:custGeom>
            <a:solidFill>
              <a:srgbClr val="2C5F2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/>
            <p:cNvSpPr/>
            <p:nvPr/>
          </p:nvSpPr>
          <p:spPr>
            <a:xfrm>
              <a:off x="8549640" y="2697480"/>
              <a:ext cx="1280160" cy="0"/>
            </a:xfrm>
            <a:custGeom>
              <a:avLst/>
              <a:gdLst/>
              <a:ahLst/>
              <a:cxnLst/>
              <a:rect l="l" t="t" r="r" b="b"/>
              <a:pathLst>
                <a:path w="1280159" h="0">
                  <a:moveTo>
                    <a:pt x="0" y="0"/>
                  </a:moveTo>
                  <a:lnTo>
                    <a:pt x="1280159" y="0"/>
                  </a:lnTo>
                </a:path>
              </a:pathLst>
            </a:custGeom>
            <a:ln w="19050">
              <a:solidFill>
                <a:srgbClr val="D7E8C2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5" name="object 15"/>
          <p:cNvSpPr txBox="1"/>
          <p:nvPr/>
        </p:nvSpPr>
        <p:spPr>
          <a:xfrm>
            <a:off x="8229600" y="1828800"/>
            <a:ext cx="3611879" cy="3566160"/>
          </a:xfrm>
          <a:prstGeom prst="rect">
            <a:avLst/>
          </a:prstGeom>
        </p:spPr>
        <p:txBody>
          <a:bodyPr wrap="square" lIns="0" tIns="66675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525"/>
              </a:spcBef>
            </a:pPr>
            <a:endParaRPr sz="2000">
              <a:latin typeface="Times New Roman"/>
              <a:cs typeface="Times New Roman"/>
            </a:endParaRPr>
          </a:p>
          <a:p>
            <a:pPr marL="320675">
              <a:lnSpc>
                <a:spcPct val="100000"/>
              </a:lnSpc>
              <a:spcBef>
                <a:spcPts val="5"/>
              </a:spcBef>
            </a:pPr>
            <a:r>
              <a:rPr dirty="0" sz="2000" spc="-10" b="1">
                <a:solidFill>
                  <a:srgbClr val="E8A23C"/>
                </a:solidFill>
                <a:latin typeface="Cambria"/>
                <a:cs typeface="Cambria"/>
              </a:rPr>
              <a:t>Marketplace</a:t>
            </a:r>
            <a:endParaRPr sz="2000">
              <a:latin typeface="Cambria"/>
              <a:cs typeface="Cambria"/>
            </a:endParaRPr>
          </a:p>
          <a:p>
            <a:pPr>
              <a:lnSpc>
                <a:spcPct val="100000"/>
              </a:lnSpc>
            </a:pPr>
            <a:endParaRPr sz="2000">
              <a:latin typeface="Cambria"/>
              <a:cs typeface="Cambria"/>
            </a:endParaRPr>
          </a:p>
          <a:p>
            <a:pPr>
              <a:lnSpc>
                <a:spcPct val="100000"/>
              </a:lnSpc>
            </a:pPr>
            <a:endParaRPr sz="2000">
              <a:latin typeface="Cambria"/>
              <a:cs typeface="Cambria"/>
            </a:endParaRPr>
          </a:p>
          <a:p>
            <a:pPr>
              <a:lnSpc>
                <a:spcPct val="100000"/>
              </a:lnSpc>
            </a:pPr>
            <a:endParaRPr sz="2000">
              <a:latin typeface="Cambria"/>
              <a:cs typeface="Cambria"/>
            </a:endParaRPr>
          </a:p>
          <a:p>
            <a:pPr>
              <a:lnSpc>
                <a:spcPct val="100000"/>
              </a:lnSpc>
              <a:spcBef>
                <a:spcPts val="575"/>
              </a:spcBef>
            </a:pPr>
            <a:endParaRPr sz="2000">
              <a:latin typeface="Cambria"/>
              <a:cs typeface="Cambria"/>
            </a:endParaRPr>
          </a:p>
          <a:p>
            <a:pPr marL="320675" marR="344805">
              <a:lnSpc>
                <a:spcPct val="124600"/>
              </a:lnSpc>
              <a:spcBef>
                <a:spcPts val="5"/>
              </a:spcBef>
            </a:pPr>
            <a:r>
              <a:rPr dirty="0" sz="1300" spc="-30">
                <a:solidFill>
                  <a:srgbClr val="FFFFFF"/>
                </a:solidFill>
                <a:latin typeface="Calibri"/>
                <a:cs typeface="Calibri"/>
              </a:rPr>
              <a:t>Two-</a:t>
            </a:r>
            <a:r>
              <a:rPr dirty="0" sz="1300">
                <a:solidFill>
                  <a:srgbClr val="FFFFFF"/>
                </a:solidFill>
                <a:latin typeface="Calibri"/>
                <a:cs typeface="Calibri"/>
              </a:rPr>
              <a:t>sided</a:t>
            </a:r>
            <a:r>
              <a:rPr dirty="0" sz="1300" spc="-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300" spc="-10">
                <a:solidFill>
                  <a:srgbClr val="FFFFFF"/>
                </a:solidFill>
                <a:latin typeface="Calibri"/>
                <a:cs typeface="Calibri"/>
              </a:rPr>
              <a:t>platform</a:t>
            </a:r>
            <a:r>
              <a:rPr dirty="0" sz="1300" spc="-3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300">
                <a:solidFill>
                  <a:srgbClr val="FFFFFF"/>
                </a:solidFill>
                <a:latin typeface="Calibri"/>
                <a:cs typeface="Calibri"/>
              </a:rPr>
              <a:t>matching</a:t>
            </a:r>
            <a:r>
              <a:rPr dirty="0" sz="1300" spc="-2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300">
                <a:solidFill>
                  <a:srgbClr val="FFFFFF"/>
                </a:solidFill>
                <a:latin typeface="Calibri"/>
                <a:cs typeface="Calibri"/>
              </a:rPr>
              <a:t>farmer</a:t>
            </a:r>
            <a:r>
              <a:rPr dirty="0" sz="1300" spc="-3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300" spc="-10">
                <a:solidFill>
                  <a:srgbClr val="FFFFFF"/>
                </a:solidFill>
                <a:latin typeface="Calibri"/>
                <a:cs typeface="Calibri"/>
              </a:rPr>
              <a:t>supply </a:t>
            </a:r>
            <a:r>
              <a:rPr dirty="0" sz="1300">
                <a:solidFill>
                  <a:srgbClr val="FFFFFF"/>
                </a:solidFill>
                <a:latin typeface="Calibri"/>
                <a:cs typeface="Calibri"/>
              </a:rPr>
              <a:t>with</a:t>
            </a:r>
            <a:r>
              <a:rPr dirty="0" sz="1300" spc="-3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300">
                <a:solidFill>
                  <a:srgbClr val="FFFFFF"/>
                </a:solidFill>
                <a:latin typeface="Calibri"/>
                <a:cs typeface="Calibri"/>
              </a:rPr>
              <a:t>verified</a:t>
            </a:r>
            <a:r>
              <a:rPr dirty="0" sz="1300" spc="-4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300">
                <a:solidFill>
                  <a:srgbClr val="FFFFFF"/>
                </a:solidFill>
                <a:latin typeface="Calibri"/>
                <a:cs typeface="Calibri"/>
              </a:rPr>
              <a:t>buyer</a:t>
            </a:r>
            <a:r>
              <a:rPr dirty="0" sz="1300" spc="-3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300" spc="-10">
                <a:solidFill>
                  <a:srgbClr val="FFFFFF"/>
                </a:solidFill>
                <a:latin typeface="Calibri"/>
                <a:cs typeface="Calibri"/>
              </a:rPr>
              <a:t>demand</a:t>
            </a:r>
            <a:endParaRPr sz="1300">
              <a:latin typeface="Calibri"/>
              <a:cs typeface="Calibri"/>
            </a:endParaRPr>
          </a:p>
        </p:txBody>
      </p:sp>
      <p:sp>
        <p:nvSpPr>
          <p:cNvPr id="16" name="object 16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955"/>
              </a:lnSpc>
            </a:pPr>
            <a:r>
              <a:rPr dirty="0" spc="-10"/>
              <a:t>AgriBridge</a:t>
            </a:r>
          </a:p>
        </p:txBody>
      </p:sp>
      <p:sp>
        <p:nvSpPr>
          <p:cNvPr id="17" name="object 17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955"/>
              </a:lnSpc>
            </a:pPr>
            <a:fld id="{81D60167-4931-47E6-BA6A-407CBD079E47}" type="slidenum">
              <a:rPr dirty="0" spc="-25"/>
              <a:t>10</a:t>
            </a:fld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F5F5F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535940" y="421335"/>
            <a:ext cx="1527810" cy="2235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300" spc="-10" b="1">
                <a:solidFill>
                  <a:srgbClr val="96BB61"/>
                </a:solidFill>
                <a:latin typeface="Calibri"/>
                <a:cs typeface="Calibri"/>
              </a:rPr>
              <a:t>R</a:t>
            </a:r>
            <a:r>
              <a:rPr dirty="0" sz="1300" spc="-90" b="1">
                <a:solidFill>
                  <a:srgbClr val="96BB61"/>
                </a:solidFill>
                <a:latin typeface="Calibri"/>
                <a:cs typeface="Calibri"/>
              </a:rPr>
              <a:t> </a:t>
            </a:r>
            <a:r>
              <a:rPr dirty="0" sz="1300" spc="-10" b="1">
                <a:solidFill>
                  <a:srgbClr val="96BB61"/>
                </a:solidFill>
                <a:latin typeface="Calibri"/>
                <a:cs typeface="Calibri"/>
              </a:rPr>
              <a:t>E</a:t>
            </a:r>
            <a:r>
              <a:rPr dirty="0" sz="1300" spc="-90" b="1">
                <a:solidFill>
                  <a:srgbClr val="96BB61"/>
                </a:solidFill>
                <a:latin typeface="Calibri"/>
                <a:cs typeface="Calibri"/>
              </a:rPr>
              <a:t> </a:t>
            </a:r>
            <a:r>
              <a:rPr dirty="0" sz="1300" b="1">
                <a:solidFill>
                  <a:srgbClr val="96BB61"/>
                </a:solidFill>
                <a:latin typeface="Calibri"/>
                <a:cs typeface="Calibri"/>
              </a:rPr>
              <a:t>V</a:t>
            </a:r>
            <a:r>
              <a:rPr dirty="0" sz="1300" spc="-95" b="1">
                <a:solidFill>
                  <a:srgbClr val="96BB61"/>
                </a:solidFill>
                <a:latin typeface="Calibri"/>
                <a:cs typeface="Calibri"/>
              </a:rPr>
              <a:t> </a:t>
            </a:r>
            <a:r>
              <a:rPr dirty="0" sz="1300" spc="-10" b="1">
                <a:solidFill>
                  <a:srgbClr val="96BB61"/>
                </a:solidFill>
                <a:latin typeface="Calibri"/>
                <a:cs typeface="Calibri"/>
              </a:rPr>
              <a:t>E</a:t>
            </a:r>
            <a:r>
              <a:rPr dirty="0" sz="1300" spc="-85" b="1">
                <a:solidFill>
                  <a:srgbClr val="96BB61"/>
                </a:solidFill>
                <a:latin typeface="Calibri"/>
                <a:cs typeface="Calibri"/>
              </a:rPr>
              <a:t> </a:t>
            </a:r>
            <a:r>
              <a:rPr dirty="0" sz="1300" spc="-10" b="1">
                <a:solidFill>
                  <a:srgbClr val="96BB61"/>
                </a:solidFill>
                <a:latin typeface="Calibri"/>
                <a:cs typeface="Calibri"/>
              </a:rPr>
              <a:t>N</a:t>
            </a:r>
            <a:r>
              <a:rPr dirty="0" sz="1300" spc="-95" b="1">
                <a:solidFill>
                  <a:srgbClr val="96BB61"/>
                </a:solidFill>
                <a:latin typeface="Calibri"/>
                <a:cs typeface="Calibri"/>
              </a:rPr>
              <a:t> </a:t>
            </a:r>
            <a:r>
              <a:rPr dirty="0" sz="1300" spc="-10" b="1">
                <a:solidFill>
                  <a:srgbClr val="96BB61"/>
                </a:solidFill>
                <a:latin typeface="Calibri"/>
                <a:cs typeface="Calibri"/>
              </a:rPr>
              <a:t>U</a:t>
            </a:r>
            <a:r>
              <a:rPr dirty="0" sz="1300" spc="-90" b="1">
                <a:solidFill>
                  <a:srgbClr val="96BB61"/>
                </a:solidFill>
                <a:latin typeface="Calibri"/>
                <a:cs typeface="Calibri"/>
              </a:rPr>
              <a:t> </a:t>
            </a:r>
            <a:r>
              <a:rPr dirty="0" sz="1300" b="1">
                <a:solidFill>
                  <a:srgbClr val="96BB61"/>
                </a:solidFill>
                <a:latin typeface="Calibri"/>
                <a:cs typeface="Calibri"/>
              </a:rPr>
              <a:t>E</a:t>
            </a:r>
            <a:r>
              <a:rPr dirty="0" sz="1300" spc="400" b="1">
                <a:solidFill>
                  <a:srgbClr val="96BB61"/>
                </a:solidFill>
                <a:latin typeface="Calibri"/>
                <a:cs typeface="Calibri"/>
              </a:rPr>
              <a:t> </a:t>
            </a:r>
            <a:r>
              <a:rPr dirty="0" sz="1300" spc="-20" b="1">
                <a:solidFill>
                  <a:srgbClr val="96BB61"/>
                </a:solidFill>
                <a:latin typeface="Calibri"/>
                <a:cs typeface="Calibri"/>
              </a:rPr>
              <a:t>M</a:t>
            </a:r>
            <a:r>
              <a:rPr dirty="0" sz="1300" spc="-95" b="1">
                <a:solidFill>
                  <a:srgbClr val="96BB61"/>
                </a:solidFill>
                <a:latin typeface="Calibri"/>
                <a:cs typeface="Calibri"/>
              </a:rPr>
              <a:t> </a:t>
            </a:r>
            <a:r>
              <a:rPr dirty="0" sz="1300" b="1">
                <a:solidFill>
                  <a:srgbClr val="96BB61"/>
                </a:solidFill>
                <a:latin typeface="Calibri"/>
                <a:cs typeface="Calibri"/>
              </a:rPr>
              <a:t>O</a:t>
            </a:r>
            <a:r>
              <a:rPr dirty="0" sz="1300" spc="-95" b="1">
                <a:solidFill>
                  <a:srgbClr val="96BB61"/>
                </a:solidFill>
                <a:latin typeface="Calibri"/>
                <a:cs typeface="Calibri"/>
              </a:rPr>
              <a:t> </a:t>
            </a:r>
            <a:r>
              <a:rPr dirty="0" sz="1300" spc="-10" b="1">
                <a:solidFill>
                  <a:srgbClr val="96BB61"/>
                </a:solidFill>
                <a:latin typeface="Calibri"/>
                <a:cs typeface="Calibri"/>
              </a:rPr>
              <a:t>D</a:t>
            </a:r>
            <a:r>
              <a:rPr dirty="0" sz="1300" spc="-95" b="1">
                <a:solidFill>
                  <a:srgbClr val="96BB61"/>
                </a:solidFill>
                <a:latin typeface="Calibri"/>
                <a:cs typeface="Calibri"/>
              </a:rPr>
              <a:t> </a:t>
            </a:r>
            <a:r>
              <a:rPr dirty="0" sz="1300" spc="-10" b="1">
                <a:solidFill>
                  <a:srgbClr val="96BB61"/>
                </a:solidFill>
                <a:latin typeface="Calibri"/>
                <a:cs typeface="Calibri"/>
              </a:rPr>
              <a:t>E</a:t>
            </a:r>
            <a:r>
              <a:rPr dirty="0" sz="1300" spc="-85" b="1">
                <a:solidFill>
                  <a:srgbClr val="96BB61"/>
                </a:solidFill>
                <a:latin typeface="Calibri"/>
                <a:cs typeface="Calibri"/>
              </a:rPr>
              <a:t> </a:t>
            </a:r>
            <a:r>
              <a:rPr dirty="0" sz="1300" spc="-50" b="1">
                <a:solidFill>
                  <a:srgbClr val="96BB61"/>
                </a:solidFill>
                <a:latin typeface="Calibri"/>
                <a:cs typeface="Calibri"/>
              </a:rPr>
              <a:t>L</a:t>
            </a:r>
            <a:endParaRPr sz="1300">
              <a:latin typeface="Calibri"/>
              <a:cs typeface="Calibri"/>
            </a:endParaRPr>
          </a:p>
        </p:txBody>
      </p:sp>
      <p:sp>
        <p:nvSpPr>
          <p:cNvPr id="4" name="object 4" descr="$PPTXTitle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>
                <a:solidFill>
                  <a:srgbClr val="1F2A1F"/>
                </a:solidFill>
              </a:rPr>
              <a:t>Multiple,</a:t>
            </a:r>
            <a:r>
              <a:rPr dirty="0" spc="-125">
                <a:solidFill>
                  <a:srgbClr val="1F2A1F"/>
                </a:solidFill>
              </a:rPr>
              <a:t> </a:t>
            </a:r>
            <a:r>
              <a:rPr dirty="0" spc="-10">
                <a:solidFill>
                  <a:srgbClr val="1F2A1F"/>
                </a:solidFill>
              </a:rPr>
              <a:t>Complementary</a:t>
            </a:r>
            <a:r>
              <a:rPr dirty="0" spc="-150">
                <a:solidFill>
                  <a:srgbClr val="1F2A1F"/>
                </a:solidFill>
              </a:rPr>
              <a:t> </a:t>
            </a:r>
            <a:r>
              <a:rPr dirty="0" spc="-25">
                <a:solidFill>
                  <a:srgbClr val="1F2A1F"/>
                </a:solidFill>
              </a:rPr>
              <a:t>Revenue</a:t>
            </a:r>
            <a:r>
              <a:rPr dirty="0" spc="-145">
                <a:solidFill>
                  <a:srgbClr val="1F2A1F"/>
                </a:solidFill>
              </a:rPr>
              <a:t> </a:t>
            </a:r>
            <a:r>
              <a:rPr dirty="0" spc="-10">
                <a:solidFill>
                  <a:srgbClr val="1F2A1F"/>
                </a:solidFill>
              </a:rPr>
              <a:t>Streams</a:t>
            </a:r>
          </a:p>
        </p:txBody>
      </p:sp>
      <p:grpSp>
        <p:nvGrpSpPr>
          <p:cNvPr id="5" name="object 5"/>
          <p:cNvGrpSpPr/>
          <p:nvPr/>
        </p:nvGrpSpPr>
        <p:grpSpPr>
          <a:xfrm>
            <a:off x="548640" y="1783079"/>
            <a:ext cx="11064240" cy="914400"/>
            <a:chOff x="548640" y="1783079"/>
            <a:chExt cx="11064240" cy="914400"/>
          </a:xfrm>
        </p:grpSpPr>
        <p:sp>
          <p:nvSpPr>
            <p:cNvPr id="6" name="object 6"/>
            <p:cNvSpPr/>
            <p:nvPr/>
          </p:nvSpPr>
          <p:spPr>
            <a:xfrm>
              <a:off x="548640" y="1783079"/>
              <a:ext cx="11064240" cy="914400"/>
            </a:xfrm>
            <a:custGeom>
              <a:avLst/>
              <a:gdLst/>
              <a:ahLst/>
              <a:cxnLst/>
              <a:rect l="l" t="t" r="r" b="b"/>
              <a:pathLst>
                <a:path w="11064240" h="914400">
                  <a:moveTo>
                    <a:pt x="11064240" y="0"/>
                  </a:moveTo>
                  <a:lnTo>
                    <a:pt x="0" y="0"/>
                  </a:lnTo>
                  <a:lnTo>
                    <a:pt x="0" y="914400"/>
                  </a:lnTo>
                  <a:lnTo>
                    <a:pt x="11064240" y="914400"/>
                  </a:lnTo>
                  <a:lnTo>
                    <a:pt x="1106424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10195559" y="2029967"/>
              <a:ext cx="1280160" cy="421005"/>
            </a:xfrm>
            <a:custGeom>
              <a:avLst/>
              <a:gdLst/>
              <a:ahLst/>
              <a:cxnLst/>
              <a:rect l="l" t="t" r="r" b="b"/>
              <a:pathLst>
                <a:path w="1280159" h="421005">
                  <a:moveTo>
                    <a:pt x="1225296" y="0"/>
                  </a:moveTo>
                  <a:lnTo>
                    <a:pt x="54864" y="0"/>
                  </a:lnTo>
                  <a:lnTo>
                    <a:pt x="33486" y="4304"/>
                  </a:lnTo>
                  <a:lnTo>
                    <a:pt x="16049" y="16049"/>
                  </a:lnTo>
                  <a:lnTo>
                    <a:pt x="4304" y="33486"/>
                  </a:lnTo>
                  <a:lnTo>
                    <a:pt x="0" y="54864"/>
                  </a:lnTo>
                  <a:lnTo>
                    <a:pt x="0" y="365760"/>
                  </a:lnTo>
                  <a:lnTo>
                    <a:pt x="4304" y="387137"/>
                  </a:lnTo>
                  <a:lnTo>
                    <a:pt x="16049" y="404574"/>
                  </a:lnTo>
                  <a:lnTo>
                    <a:pt x="33486" y="416319"/>
                  </a:lnTo>
                  <a:lnTo>
                    <a:pt x="54864" y="420624"/>
                  </a:lnTo>
                  <a:lnTo>
                    <a:pt x="1225296" y="420624"/>
                  </a:lnTo>
                  <a:lnTo>
                    <a:pt x="1246673" y="416319"/>
                  </a:lnTo>
                  <a:lnTo>
                    <a:pt x="1264110" y="404574"/>
                  </a:lnTo>
                  <a:lnTo>
                    <a:pt x="1275855" y="387137"/>
                  </a:lnTo>
                  <a:lnTo>
                    <a:pt x="1280160" y="365760"/>
                  </a:lnTo>
                  <a:lnTo>
                    <a:pt x="1280160" y="54864"/>
                  </a:lnTo>
                  <a:lnTo>
                    <a:pt x="1275855" y="33486"/>
                  </a:lnTo>
                  <a:lnTo>
                    <a:pt x="1264110" y="16049"/>
                  </a:lnTo>
                  <a:lnTo>
                    <a:pt x="1246673" y="4304"/>
                  </a:lnTo>
                  <a:lnTo>
                    <a:pt x="1225296" y="0"/>
                  </a:lnTo>
                  <a:close/>
                </a:path>
              </a:pathLst>
            </a:custGeom>
            <a:solidFill>
              <a:srgbClr val="E8A23C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" name="object 8"/>
          <p:cNvSpPr txBox="1"/>
          <p:nvPr/>
        </p:nvSpPr>
        <p:spPr>
          <a:xfrm>
            <a:off x="548640" y="1783079"/>
            <a:ext cx="11064240" cy="914400"/>
          </a:xfrm>
          <a:prstGeom prst="rect">
            <a:avLst/>
          </a:prstGeom>
        </p:spPr>
        <p:txBody>
          <a:bodyPr wrap="square" lIns="0" tIns="158115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245"/>
              </a:spcBef>
            </a:pPr>
            <a:endParaRPr sz="1250">
              <a:latin typeface="Times New Roman"/>
              <a:cs typeface="Times New Roman"/>
            </a:endParaRPr>
          </a:p>
          <a:p>
            <a:pPr marL="273685">
              <a:lnSpc>
                <a:spcPct val="100000"/>
              </a:lnSpc>
              <a:tabLst>
                <a:tab pos="3840479" algn="l"/>
                <a:tab pos="10069195" algn="l"/>
              </a:tabLst>
            </a:pPr>
            <a:r>
              <a:rPr dirty="0" sz="1400" spc="-10" b="1">
                <a:solidFill>
                  <a:srgbClr val="1B3C1C"/>
                </a:solidFill>
                <a:latin typeface="Cambria"/>
                <a:cs typeface="Cambria"/>
              </a:rPr>
              <a:t>Transaction</a:t>
            </a:r>
            <a:r>
              <a:rPr dirty="0" sz="1400" spc="-35" b="1">
                <a:solidFill>
                  <a:srgbClr val="1B3C1C"/>
                </a:solidFill>
                <a:latin typeface="Cambria"/>
                <a:cs typeface="Cambria"/>
              </a:rPr>
              <a:t> </a:t>
            </a:r>
            <a:r>
              <a:rPr dirty="0" sz="1400" spc="-10" b="1">
                <a:solidFill>
                  <a:srgbClr val="1B3C1C"/>
                </a:solidFill>
                <a:latin typeface="Cambria"/>
                <a:cs typeface="Cambria"/>
              </a:rPr>
              <a:t>Commission</a:t>
            </a:r>
            <a:r>
              <a:rPr dirty="0" sz="1400" b="1">
                <a:solidFill>
                  <a:srgbClr val="1B3C1C"/>
                </a:solidFill>
                <a:latin typeface="Cambria"/>
                <a:cs typeface="Cambria"/>
              </a:rPr>
              <a:t>	</a:t>
            </a:r>
            <a:r>
              <a:rPr dirty="0" baseline="2222" sz="1875" spc="-15">
                <a:solidFill>
                  <a:srgbClr val="1F2A1F"/>
                </a:solidFill>
                <a:latin typeface="Calibri"/>
                <a:cs typeface="Calibri"/>
              </a:rPr>
              <a:t>8-</a:t>
            </a:r>
            <a:r>
              <a:rPr dirty="0" baseline="2222" sz="1875">
                <a:solidFill>
                  <a:srgbClr val="1F2A1F"/>
                </a:solidFill>
                <a:latin typeface="Calibri"/>
                <a:cs typeface="Calibri"/>
              </a:rPr>
              <a:t>12%</a:t>
            </a:r>
            <a:r>
              <a:rPr dirty="0" baseline="2222" sz="1875" spc="7">
                <a:solidFill>
                  <a:srgbClr val="1F2A1F"/>
                </a:solidFill>
                <a:latin typeface="Calibri"/>
                <a:cs typeface="Calibri"/>
              </a:rPr>
              <a:t> </a:t>
            </a:r>
            <a:r>
              <a:rPr dirty="0" baseline="2222" sz="1875">
                <a:solidFill>
                  <a:srgbClr val="1F2A1F"/>
                </a:solidFill>
                <a:latin typeface="Calibri"/>
                <a:cs typeface="Calibri"/>
              </a:rPr>
              <a:t>per</a:t>
            </a:r>
            <a:r>
              <a:rPr dirty="0" baseline="2222" sz="1875" spc="-7">
                <a:solidFill>
                  <a:srgbClr val="1F2A1F"/>
                </a:solidFill>
                <a:latin typeface="Calibri"/>
                <a:cs typeface="Calibri"/>
              </a:rPr>
              <a:t> </a:t>
            </a:r>
            <a:r>
              <a:rPr dirty="0" baseline="2222" sz="1875" spc="-15">
                <a:solidFill>
                  <a:srgbClr val="1F2A1F"/>
                </a:solidFill>
                <a:latin typeface="Calibri"/>
                <a:cs typeface="Calibri"/>
              </a:rPr>
              <a:t>transaction </a:t>
            </a:r>
            <a:r>
              <a:rPr dirty="0" baseline="2222" sz="1875">
                <a:solidFill>
                  <a:srgbClr val="1F2A1F"/>
                </a:solidFill>
                <a:latin typeface="Calibri"/>
                <a:cs typeface="Calibri"/>
              </a:rPr>
              <a:t>on</a:t>
            </a:r>
            <a:r>
              <a:rPr dirty="0" baseline="2222" sz="1875" spc="22">
                <a:solidFill>
                  <a:srgbClr val="1F2A1F"/>
                </a:solidFill>
                <a:latin typeface="Calibri"/>
                <a:cs typeface="Calibri"/>
              </a:rPr>
              <a:t> </a:t>
            </a:r>
            <a:r>
              <a:rPr dirty="0" baseline="2222" sz="1875">
                <a:solidFill>
                  <a:srgbClr val="1F2A1F"/>
                </a:solidFill>
                <a:latin typeface="Calibri"/>
                <a:cs typeface="Calibri"/>
              </a:rPr>
              <a:t>the</a:t>
            </a:r>
            <a:r>
              <a:rPr dirty="0" baseline="2222" sz="1875" spc="-7">
                <a:solidFill>
                  <a:srgbClr val="1F2A1F"/>
                </a:solidFill>
                <a:latin typeface="Calibri"/>
                <a:cs typeface="Calibri"/>
              </a:rPr>
              <a:t> </a:t>
            </a:r>
            <a:r>
              <a:rPr dirty="0" baseline="2222" sz="1875" spc="-15">
                <a:solidFill>
                  <a:srgbClr val="1F2A1F"/>
                </a:solidFill>
                <a:latin typeface="Calibri"/>
                <a:cs typeface="Calibri"/>
              </a:rPr>
              <a:t>marketplace</a:t>
            </a:r>
            <a:r>
              <a:rPr dirty="0" baseline="2222" sz="1875">
                <a:solidFill>
                  <a:srgbClr val="1F2A1F"/>
                </a:solidFill>
                <a:latin typeface="Calibri"/>
                <a:cs typeface="Calibri"/>
              </a:rPr>
              <a:t>	</a:t>
            </a:r>
            <a:r>
              <a:rPr dirty="0" baseline="7936" sz="1575" spc="-15" b="1">
                <a:solidFill>
                  <a:srgbClr val="1B3C1C"/>
                </a:solidFill>
                <a:latin typeface="Calibri"/>
                <a:cs typeface="Calibri"/>
              </a:rPr>
              <a:t>Primary</a:t>
            </a:r>
            <a:endParaRPr baseline="7936" sz="1575">
              <a:latin typeface="Calibri"/>
              <a:cs typeface="Calibri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548640" y="2880360"/>
            <a:ext cx="11064240" cy="914400"/>
            <a:chOff x="548640" y="2880360"/>
            <a:chExt cx="11064240" cy="914400"/>
          </a:xfrm>
        </p:grpSpPr>
        <p:sp>
          <p:nvSpPr>
            <p:cNvPr id="10" name="object 10"/>
            <p:cNvSpPr/>
            <p:nvPr/>
          </p:nvSpPr>
          <p:spPr>
            <a:xfrm>
              <a:off x="548640" y="2880360"/>
              <a:ext cx="11064240" cy="914400"/>
            </a:xfrm>
            <a:custGeom>
              <a:avLst/>
              <a:gdLst/>
              <a:ahLst/>
              <a:cxnLst/>
              <a:rect l="l" t="t" r="r" b="b"/>
              <a:pathLst>
                <a:path w="11064240" h="914400">
                  <a:moveTo>
                    <a:pt x="11064240" y="0"/>
                  </a:moveTo>
                  <a:lnTo>
                    <a:pt x="0" y="0"/>
                  </a:lnTo>
                  <a:lnTo>
                    <a:pt x="0" y="914400"/>
                  </a:lnTo>
                  <a:lnTo>
                    <a:pt x="11064240" y="914400"/>
                  </a:lnTo>
                  <a:lnTo>
                    <a:pt x="1106424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/>
            <p:cNvSpPr/>
            <p:nvPr/>
          </p:nvSpPr>
          <p:spPr>
            <a:xfrm>
              <a:off x="10195559" y="3127248"/>
              <a:ext cx="1280160" cy="421005"/>
            </a:xfrm>
            <a:custGeom>
              <a:avLst/>
              <a:gdLst/>
              <a:ahLst/>
              <a:cxnLst/>
              <a:rect l="l" t="t" r="r" b="b"/>
              <a:pathLst>
                <a:path w="1280159" h="421004">
                  <a:moveTo>
                    <a:pt x="1225296" y="0"/>
                  </a:moveTo>
                  <a:lnTo>
                    <a:pt x="54864" y="0"/>
                  </a:lnTo>
                  <a:lnTo>
                    <a:pt x="33486" y="4304"/>
                  </a:lnTo>
                  <a:lnTo>
                    <a:pt x="16049" y="16049"/>
                  </a:lnTo>
                  <a:lnTo>
                    <a:pt x="4304" y="33486"/>
                  </a:lnTo>
                  <a:lnTo>
                    <a:pt x="0" y="54863"/>
                  </a:lnTo>
                  <a:lnTo>
                    <a:pt x="0" y="365760"/>
                  </a:lnTo>
                  <a:lnTo>
                    <a:pt x="4304" y="387137"/>
                  </a:lnTo>
                  <a:lnTo>
                    <a:pt x="16049" y="404574"/>
                  </a:lnTo>
                  <a:lnTo>
                    <a:pt x="33486" y="416319"/>
                  </a:lnTo>
                  <a:lnTo>
                    <a:pt x="54864" y="420624"/>
                  </a:lnTo>
                  <a:lnTo>
                    <a:pt x="1225296" y="420624"/>
                  </a:lnTo>
                  <a:lnTo>
                    <a:pt x="1246673" y="416319"/>
                  </a:lnTo>
                  <a:lnTo>
                    <a:pt x="1264110" y="404574"/>
                  </a:lnTo>
                  <a:lnTo>
                    <a:pt x="1275855" y="387137"/>
                  </a:lnTo>
                  <a:lnTo>
                    <a:pt x="1280160" y="365760"/>
                  </a:lnTo>
                  <a:lnTo>
                    <a:pt x="1280160" y="54863"/>
                  </a:lnTo>
                  <a:lnTo>
                    <a:pt x="1275855" y="33486"/>
                  </a:lnTo>
                  <a:lnTo>
                    <a:pt x="1264110" y="16049"/>
                  </a:lnTo>
                  <a:lnTo>
                    <a:pt x="1246673" y="4304"/>
                  </a:lnTo>
                  <a:lnTo>
                    <a:pt x="1225296" y="0"/>
                  </a:lnTo>
                  <a:close/>
                </a:path>
              </a:pathLst>
            </a:custGeom>
            <a:solidFill>
              <a:srgbClr val="E8A23C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2" name="object 12"/>
          <p:cNvSpPr txBox="1"/>
          <p:nvPr/>
        </p:nvSpPr>
        <p:spPr>
          <a:xfrm>
            <a:off x="548640" y="2880360"/>
            <a:ext cx="11064240" cy="914400"/>
          </a:xfrm>
          <a:prstGeom prst="rect">
            <a:avLst/>
          </a:prstGeom>
        </p:spPr>
        <p:txBody>
          <a:bodyPr wrap="square" lIns="0" tIns="158115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245"/>
              </a:spcBef>
            </a:pPr>
            <a:endParaRPr sz="1250">
              <a:latin typeface="Times New Roman"/>
              <a:cs typeface="Times New Roman"/>
            </a:endParaRPr>
          </a:p>
          <a:p>
            <a:pPr marL="273685">
              <a:lnSpc>
                <a:spcPct val="100000"/>
              </a:lnSpc>
              <a:tabLst>
                <a:tab pos="3840479" algn="l"/>
                <a:tab pos="10069195" algn="l"/>
              </a:tabLst>
            </a:pPr>
            <a:r>
              <a:rPr dirty="0" sz="1400" b="1">
                <a:solidFill>
                  <a:srgbClr val="1B3C1C"/>
                </a:solidFill>
                <a:latin typeface="Cambria"/>
                <a:cs typeface="Cambria"/>
              </a:rPr>
              <a:t>Logistics</a:t>
            </a:r>
            <a:r>
              <a:rPr dirty="0" sz="1400" spc="-50" b="1">
                <a:solidFill>
                  <a:srgbClr val="1B3C1C"/>
                </a:solidFill>
                <a:latin typeface="Cambria"/>
                <a:cs typeface="Cambria"/>
              </a:rPr>
              <a:t> </a:t>
            </a:r>
            <a:r>
              <a:rPr dirty="0" sz="1400" b="1">
                <a:solidFill>
                  <a:srgbClr val="1B3C1C"/>
                </a:solidFill>
                <a:latin typeface="Cambria"/>
                <a:cs typeface="Cambria"/>
              </a:rPr>
              <a:t>/</a:t>
            </a:r>
            <a:r>
              <a:rPr dirty="0" sz="1400" spc="-20" b="1">
                <a:solidFill>
                  <a:srgbClr val="1B3C1C"/>
                </a:solidFill>
                <a:latin typeface="Cambria"/>
                <a:cs typeface="Cambria"/>
              </a:rPr>
              <a:t> </a:t>
            </a:r>
            <a:r>
              <a:rPr dirty="0" sz="1400" spc="-10" b="1">
                <a:solidFill>
                  <a:srgbClr val="1B3C1C"/>
                </a:solidFill>
                <a:latin typeface="Cambria"/>
                <a:cs typeface="Cambria"/>
              </a:rPr>
              <a:t>Delivery</a:t>
            </a:r>
            <a:r>
              <a:rPr dirty="0" sz="1400" spc="-40" b="1">
                <a:solidFill>
                  <a:srgbClr val="1B3C1C"/>
                </a:solidFill>
                <a:latin typeface="Cambria"/>
                <a:cs typeface="Cambria"/>
              </a:rPr>
              <a:t> </a:t>
            </a:r>
            <a:r>
              <a:rPr dirty="0" sz="1400" spc="-25" b="1">
                <a:solidFill>
                  <a:srgbClr val="1B3C1C"/>
                </a:solidFill>
                <a:latin typeface="Cambria"/>
                <a:cs typeface="Cambria"/>
              </a:rPr>
              <a:t>Fee</a:t>
            </a:r>
            <a:r>
              <a:rPr dirty="0" sz="1400" b="1">
                <a:solidFill>
                  <a:srgbClr val="1B3C1C"/>
                </a:solidFill>
                <a:latin typeface="Cambria"/>
                <a:cs typeface="Cambria"/>
              </a:rPr>
              <a:t>	</a:t>
            </a:r>
            <a:r>
              <a:rPr dirty="0" baseline="2222" sz="1875">
                <a:solidFill>
                  <a:srgbClr val="1F2A1F"/>
                </a:solidFill>
                <a:latin typeface="Calibri"/>
                <a:cs typeface="Calibri"/>
              </a:rPr>
              <a:t>Flat</a:t>
            </a:r>
            <a:r>
              <a:rPr dirty="0" baseline="2222" sz="1875" spc="-52">
                <a:solidFill>
                  <a:srgbClr val="1F2A1F"/>
                </a:solidFill>
                <a:latin typeface="Calibri"/>
                <a:cs typeface="Calibri"/>
              </a:rPr>
              <a:t> </a:t>
            </a:r>
            <a:r>
              <a:rPr dirty="0" baseline="2222" sz="1875">
                <a:solidFill>
                  <a:srgbClr val="1F2A1F"/>
                </a:solidFill>
                <a:latin typeface="Calibri"/>
                <a:cs typeface="Calibri"/>
              </a:rPr>
              <a:t>fee</a:t>
            </a:r>
            <a:r>
              <a:rPr dirty="0" baseline="2222" sz="1875" spc="-15">
                <a:solidFill>
                  <a:srgbClr val="1F2A1F"/>
                </a:solidFill>
                <a:latin typeface="Calibri"/>
                <a:cs typeface="Calibri"/>
              </a:rPr>
              <a:t> </a:t>
            </a:r>
            <a:r>
              <a:rPr dirty="0" baseline="2222" sz="1875">
                <a:solidFill>
                  <a:srgbClr val="1F2A1F"/>
                </a:solidFill>
                <a:latin typeface="Calibri"/>
                <a:cs typeface="Calibri"/>
              </a:rPr>
              <a:t>for</a:t>
            </a:r>
            <a:r>
              <a:rPr dirty="0" baseline="2222" sz="1875" spc="-37">
                <a:solidFill>
                  <a:srgbClr val="1F2A1F"/>
                </a:solidFill>
                <a:latin typeface="Calibri"/>
                <a:cs typeface="Calibri"/>
              </a:rPr>
              <a:t> </a:t>
            </a:r>
            <a:r>
              <a:rPr dirty="0" baseline="2222" sz="1875">
                <a:solidFill>
                  <a:srgbClr val="1F2A1F"/>
                </a:solidFill>
                <a:latin typeface="Calibri"/>
                <a:cs typeface="Calibri"/>
              </a:rPr>
              <a:t>hub</a:t>
            </a:r>
            <a:r>
              <a:rPr dirty="0" baseline="2222" sz="1875" spc="-37">
                <a:solidFill>
                  <a:srgbClr val="1F2A1F"/>
                </a:solidFill>
                <a:latin typeface="Calibri"/>
                <a:cs typeface="Calibri"/>
              </a:rPr>
              <a:t> </a:t>
            </a:r>
            <a:r>
              <a:rPr dirty="0" baseline="2222" sz="1875">
                <a:solidFill>
                  <a:srgbClr val="1F2A1F"/>
                </a:solidFill>
                <a:latin typeface="Calibri"/>
                <a:cs typeface="Calibri"/>
              </a:rPr>
              <a:t>pickup</a:t>
            </a:r>
            <a:r>
              <a:rPr dirty="0" baseline="2222" sz="1875" spc="-30">
                <a:solidFill>
                  <a:srgbClr val="1F2A1F"/>
                </a:solidFill>
                <a:latin typeface="Calibri"/>
                <a:cs typeface="Calibri"/>
              </a:rPr>
              <a:t> </a:t>
            </a:r>
            <a:r>
              <a:rPr dirty="0" baseline="2222" sz="1875">
                <a:solidFill>
                  <a:srgbClr val="1F2A1F"/>
                </a:solidFill>
                <a:latin typeface="Calibri"/>
                <a:cs typeface="Calibri"/>
              </a:rPr>
              <a:t>&amp;</a:t>
            </a:r>
            <a:r>
              <a:rPr dirty="0" baseline="2222" sz="1875" spc="-44">
                <a:solidFill>
                  <a:srgbClr val="1F2A1F"/>
                </a:solidFill>
                <a:latin typeface="Calibri"/>
                <a:cs typeface="Calibri"/>
              </a:rPr>
              <a:t> </a:t>
            </a:r>
            <a:r>
              <a:rPr dirty="0" baseline="2222" sz="1875" spc="-15">
                <a:solidFill>
                  <a:srgbClr val="1F2A1F"/>
                </a:solidFill>
                <a:latin typeface="Calibri"/>
                <a:cs typeface="Calibri"/>
              </a:rPr>
              <a:t>last-</a:t>
            </a:r>
            <a:r>
              <a:rPr dirty="0" baseline="2222" sz="1875">
                <a:solidFill>
                  <a:srgbClr val="1F2A1F"/>
                </a:solidFill>
                <a:latin typeface="Calibri"/>
                <a:cs typeface="Calibri"/>
              </a:rPr>
              <a:t>mile</a:t>
            </a:r>
            <a:r>
              <a:rPr dirty="0" baseline="2222" sz="1875" spc="-44">
                <a:solidFill>
                  <a:srgbClr val="1F2A1F"/>
                </a:solidFill>
                <a:latin typeface="Calibri"/>
                <a:cs typeface="Calibri"/>
              </a:rPr>
              <a:t> </a:t>
            </a:r>
            <a:r>
              <a:rPr dirty="0" baseline="2222" sz="1875" spc="-15">
                <a:solidFill>
                  <a:srgbClr val="1F2A1F"/>
                </a:solidFill>
                <a:latin typeface="Calibri"/>
                <a:cs typeface="Calibri"/>
              </a:rPr>
              <a:t>delivery</a:t>
            </a:r>
            <a:r>
              <a:rPr dirty="0" baseline="2222" sz="1875">
                <a:solidFill>
                  <a:srgbClr val="1F2A1F"/>
                </a:solidFill>
                <a:latin typeface="Calibri"/>
                <a:cs typeface="Calibri"/>
              </a:rPr>
              <a:t>	</a:t>
            </a:r>
            <a:r>
              <a:rPr dirty="0" baseline="5291" sz="1575" spc="-15" b="1">
                <a:solidFill>
                  <a:srgbClr val="1B3C1C"/>
                </a:solidFill>
                <a:latin typeface="Calibri"/>
                <a:cs typeface="Calibri"/>
              </a:rPr>
              <a:t>Primary</a:t>
            </a:r>
            <a:endParaRPr baseline="5291" sz="1575">
              <a:latin typeface="Calibri"/>
              <a:cs typeface="Calibri"/>
            </a:endParaRPr>
          </a:p>
        </p:txBody>
      </p:sp>
      <p:grpSp>
        <p:nvGrpSpPr>
          <p:cNvPr id="13" name="object 13"/>
          <p:cNvGrpSpPr/>
          <p:nvPr/>
        </p:nvGrpSpPr>
        <p:grpSpPr>
          <a:xfrm>
            <a:off x="548640" y="3977640"/>
            <a:ext cx="11064240" cy="914400"/>
            <a:chOff x="548640" y="3977640"/>
            <a:chExt cx="11064240" cy="914400"/>
          </a:xfrm>
        </p:grpSpPr>
        <p:sp>
          <p:nvSpPr>
            <p:cNvPr id="14" name="object 14"/>
            <p:cNvSpPr/>
            <p:nvPr/>
          </p:nvSpPr>
          <p:spPr>
            <a:xfrm>
              <a:off x="548640" y="3977640"/>
              <a:ext cx="11064240" cy="914400"/>
            </a:xfrm>
            <a:custGeom>
              <a:avLst/>
              <a:gdLst/>
              <a:ahLst/>
              <a:cxnLst/>
              <a:rect l="l" t="t" r="r" b="b"/>
              <a:pathLst>
                <a:path w="11064240" h="914400">
                  <a:moveTo>
                    <a:pt x="11064240" y="0"/>
                  </a:moveTo>
                  <a:lnTo>
                    <a:pt x="0" y="0"/>
                  </a:lnTo>
                  <a:lnTo>
                    <a:pt x="0" y="914400"/>
                  </a:lnTo>
                  <a:lnTo>
                    <a:pt x="11064240" y="914400"/>
                  </a:lnTo>
                  <a:lnTo>
                    <a:pt x="1106424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/>
            <p:cNvSpPr/>
            <p:nvPr/>
          </p:nvSpPr>
          <p:spPr>
            <a:xfrm>
              <a:off x="10195559" y="4224528"/>
              <a:ext cx="1280160" cy="421005"/>
            </a:xfrm>
            <a:custGeom>
              <a:avLst/>
              <a:gdLst/>
              <a:ahLst/>
              <a:cxnLst/>
              <a:rect l="l" t="t" r="r" b="b"/>
              <a:pathLst>
                <a:path w="1280159" h="421004">
                  <a:moveTo>
                    <a:pt x="1225296" y="0"/>
                  </a:moveTo>
                  <a:lnTo>
                    <a:pt x="54864" y="0"/>
                  </a:lnTo>
                  <a:lnTo>
                    <a:pt x="33486" y="4304"/>
                  </a:lnTo>
                  <a:lnTo>
                    <a:pt x="16049" y="16049"/>
                  </a:lnTo>
                  <a:lnTo>
                    <a:pt x="4304" y="33486"/>
                  </a:lnTo>
                  <a:lnTo>
                    <a:pt x="0" y="54864"/>
                  </a:lnTo>
                  <a:lnTo>
                    <a:pt x="0" y="365760"/>
                  </a:lnTo>
                  <a:lnTo>
                    <a:pt x="4304" y="387137"/>
                  </a:lnTo>
                  <a:lnTo>
                    <a:pt x="16049" y="404574"/>
                  </a:lnTo>
                  <a:lnTo>
                    <a:pt x="33486" y="416319"/>
                  </a:lnTo>
                  <a:lnTo>
                    <a:pt x="54864" y="420624"/>
                  </a:lnTo>
                  <a:lnTo>
                    <a:pt x="1225296" y="420624"/>
                  </a:lnTo>
                  <a:lnTo>
                    <a:pt x="1246673" y="416319"/>
                  </a:lnTo>
                  <a:lnTo>
                    <a:pt x="1264110" y="404574"/>
                  </a:lnTo>
                  <a:lnTo>
                    <a:pt x="1275855" y="387137"/>
                  </a:lnTo>
                  <a:lnTo>
                    <a:pt x="1280160" y="365760"/>
                  </a:lnTo>
                  <a:lnTo>
                    <a:pt x="1280160" y="54864"/>
                  </a:lnTo>
                  <a:lnTo>
                    <a:pt x="1275855" y="33486"/>
                  </a:lnTo>
                  <a:lnTo>
                    <a:pt x="1264110" y="16049"/>
                  </a:lnTo>
                  <a:lnTo>
                    <a:pt x="1246673" y="4304"/>
                  </a:lnTo>
                  <a:lnTo>
                    <a:pt x="1225296" y="0"/>
                  </a:lnTo>
                  <a:close/>
                </a:path>
              </a:pathLst>
            </a:custGeom>
            <a:solidFill>
              <a:srgbClr val="96BB61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6" name="object 16"/>
          <p:cNvSpPr txBox="1"/>
          <p:nvPr/>
        </p:nvSpPr>
        <p:spPr>
          <a:xfrm>
            <a:off x="548640" y="3977640"/>
            <a:ext cx="11064240" cy="914400"/>
          </a:xfrm>
          <a:prstGeom prst="rect">
            <a:avLst/>
          </a:prstGeom>
        </p:spPr>
        <p:txBody>
          <a:bodyPr wrap="square" lIns="0" tIns="158115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245"/>
              </a:spcBef>
            </a:pPr>
            <a:endParaRPr sz="1250">
              <a:latin typeface="Times New Roman"/>
              <a:cs typeface="Times New Roman"/>
            </a:endParaRPr>
          </a:p>
          <a:p>
            <a:pPr marL="273685">
              <a:lnSpc>
                <a:spcPct val="100000"/>
              </a:lnSpc>
              <a:spcBef>
                <a:spcPts val="5"/>
              </a:spcBef>
              <a:tabLst>
                <a:tab pos="3840479" algn="l"/>
                <a:tab pos="10076815" algn="l"/>
              </a:tabLst>
            </a:pPr>
            <a:r>
              <a:rPr dirty="0" sz="1400" b="1">
                <a:solidFill>
                  <a:srgbClr val="1B3C1C"/>
                </a:solidFill>
                <a:latin typeface="Cambria"/>
                <a:cs typeface="Cambria"/>
              </a:rPr>
              <a:t>Consumer</a:t>
            </a:r>
            <a:r>
              <a:rPr dirty="0" sz="1400" spc="-60" b="1">
                <a:solidFill>
                  <a:srgbClr val="1B3C1C"/>
                </a:solidFill>
                <a:latin typeface="Cambria"/>
                <a:cs typeface="Cambria"/>
              </a:rPr>
              <a:t> </a:t>
            </a:r>
            <a:r>
              <a:rPr dirty="0" sz="1400" spc="-10" b="1">
                <a:solidFill>
                  <a:srgbClr val="1B3C1C"/>
                </a:solidFill>
                <a:latin typeface="Cambria"/>
                <a:cs typeface="Cambria"/>
              </a:rPr>
              <a:t>Subscription</a:t>
            </a:r>
            <a:r>
              <a:rPr dirty="0" sz="1400" b="1">
                <a:solidFill>
                  <a:srgbClr val="1B3C1C"/>
                </a:solidFill>
                <a:latin typeface="Cambria"/>
                <a:cs typeface="Cambria"/>
              </a:rPr>
              <a:t>	</a:t>
            </a:r>
            <a:r>
              <a:rPr dirty="0" baseline="2222" sz="1875">
                <a:solidFill>
                  <a:srgbClr val="1F2A1F"/>
                </a:solidFill>
                <a:latin typeface="Calibri"/>
                <a:cs typeface="Calibri"/>
              </a:rPr>
              <a:t>Monthly</a:t>
            </a:r>
            <a:r>
              <a:rPr dirty="0" baseline="2222" sz="1875" spc="-75">
                <a:solidFill>
                  <a:srgbClr val="1F2A1F"/>
                </a:solidFill>
                <a:latin typeface="Calibri"/>
                <a:cs typeface="Calibri"/>
              </a:rPr>
              <a:t> </a:t>
            </a:r>
            <a:r>
              <a:rPr dirty="0" baseline="2222" sz="1875">
                <a:solidFill>
                  <a:srgbClr val="1F2A1F"/>
                </a:solidFill>
                <a:latin typeface="Calibri"/>
                <a:cs typeface="Calibri"/>
              </a:rPr>
              <a:t>fee</a:t>
            </a:r>
            <a:r>
              <a:rPr dirty="0" baseline="2222" sz="1875" spc="-37">
                <a:solidFill>
                  <a:srgbClr val="1F2A1F"/>
                </a:solidFill>
                <a:latin typeface="Calibri"/>
                <a:cs typeface="Calibri"/>
              </a:rPr>
              <a:t> </a:t>
            </a:r>
            <a:r>
              <a:rPr dirty="0" baseline="2222" sz="1875">
                <a:solidFill>
                  <a:srgbClr val="1F2A1F"/>
                </a:solidFill>
                <a:latin typeface="Calibri"/>
                <a:cs typeface="Calibri"/>
              </a:rPr>
              <a:t>for</a:t>
            </a:r>
            <a:r>
              <a:rPr dirty="0" baseline="2222" sz="1875" spc="-44">
                <a:solidFill>
                  <a:srgbClr val="1F2A1F"/>
                </a:solidFill>
                <a:latin typeface="Calibri"/>
                <a:cs typeface="Calibri"/>
              </a:rPr>
              <a:t> </a:t>
            </a:r>
            <a:r>
              <a:rPr dirty="0" baseline="2222" sz="1875" spc="-15">
                <a:solidFill>
                  <a:srgbClr val="1F2A1F"/>
                </a:solidFill>
                <a:latin typeface="Calibri"/>
                <a:cs typeface="Calibri"/>
              </a:rPr>
              <a:t>guaranteed</a:t>
            </a:r>
            <a:r>
              <a:rPr dirty="0" baseline="2222" sz="1875" spc="-52">
                <a:solidFill>
                  <a:srgbClr val="1F2A1F"/>
                </a:solidFill>
                <a:latin typeface="Calibri"/>
                <a:cs typeface="Calibri"/>
              </a:rPr>
              <a:t> </a:t>
            </a:r>
            <a:r>
              <a:rPr dirty="0" baseline="2222" sz="1875">
                <a:solidFill>
                  <a:srgbClr val="1F2A1F"/>
                </a:solidFill>
                <a:latin typeface="Calibri"/>
                <a:cs typeface="Calibri"/>
              </a:rPr>
              <a:t>weekly</a:t>
            </a:r>
            <a:r>
              <a:rPr dirty="0" baseline="2222" sz="1875" spc="-60">
                <a:solidFill>
                  <a:srgbClr val="1F2A1F"/>
                </a:solidFill>
                <a:latin typeface="Calibri"/>
                <a:cs typeface="Calibri"/>
              </a:rPr>
              <a:t> </a:t>
            </a:r>
            <a:r>
              <a:rPr dirty="0" baseline="2222" sz="1875">
                <a:solidFill>
                  <a:srgbClr val="1F2A1F"/>
                </a:solidFill>
                <a:latin typeface="Calibri"/>
                <a:cs typeface="Calibri"/>
              </a:rPr>
              <a:t>farm</a:t>
            </a:r>
            <a:r>
              <a:rPr dirty="0" baseline="2222" sz="1875" spc="-44">
                <a:solidFill>
                  <a:srgbClr val="1F2A1F"/>
                </a:solidFill>
                <a:latin typeface="Calibri"/>
                <a:cs typeface="Calibri"/>
              </a:rPr>
              <a:t> </a:t>
            </a:r>
            <a:r>
              <a:rPr dirty="0" baseline="2222" sz="1875" spc="-37">
                <a:solidFill>
                  <a:srgbClr val="1F2A1F"/>
                </a:solidFill>
                <a:latin typeface="Calibri"/>
                <a:cs typeface="Calibri"/>
              </a:rPr>
              <a:t>box</a:t>
            </a:r>
            <a:r>
              <a:rPr dirty="0" baseline="2222" sz="1875">
                <a:solidFill>
                  <a:srgbClr val="1F2A1F"/>
                </a:solidFill>
                <a:latin typeface="Calibri"/>
                <a:cs typeface="Calibri"/>
              </a:rPr>
              <a:t>	</a:t>
            </a:r>
            <a:r>
              <a:rPr dirty="0" baseline="7936" sz="1575" spc="-15" b="1">
                <a:solidFill>
                  <a:srgbClr val="1B3C1C"/>
                </a:solidFill>
                <a:latin typeface="Calibri"/>
                <a:cs typeface="Calibri"/>
              </a:rPr>
              <a:t>Growth</a:t>
            </a:r>
            <a:endParaRPr baseline="7936" sz="1575">
              <a:latin typeface="Calibri"/>
              <a:cs typeface="Calibri"/>
            </a:endParaRPr>
          </a:p>
        </p:txBody>
      </p:sp>
      <p:grpSp>
        <p:nvGrpSpPr>
          <p:cNvPr id="17" name="object 17"/>
          <p:cNvGrpSpPr/>
          <p:nvPr/>
        </p:nvGrpSpPr>
        <p:grpSpPr>
          <a:xfrm>
            <a:off x="548640" y="5074920"/>
            <a:ext cx="11064240" cy="914400"/>
            <a:chOff x="548640" y="5074920"/>
            <a:chExt cx="11064240" cy="914400"/>
          </a:xfrm>
        </p:grpSpPr>
        <p:sp>
          <p:nvSpPr>
            <p:cNvPr id="18" name="object 18"/>
            <p:cNvSpPr/>
            <p:nvPr/>
          </p:nvSpPr>
          <p:spPr>
            <a:xfrm>
              <a:off x="548640" y="5074920"/>
              <a:ext cx="11064240" cy="914400"/>
            </a:xfrm>
            <a:custGeom>
              <a:avLst/>
              <a:gdLst/>
              <a:ahLst/>
              <a:cxnLst/>
              <a:rect l="l" t="t" r="r" b="b"/>
              <a:pathLst>
                <a:path w="11064240" h="914400">
                  <a:moveTo>
                    <a:pt x="11064240" y="0"/>
                  </a:moveTo>
                  <a:lnTo>
                    <a:pt x="0" y="0"/>
                  </a:lnTo>
                  <a:lnTo>
                    <a:pt x="0" y="914399"/>
                  </a:lnTo>
                  <a:lnTo>
                    <a:pt x="11064240" y="914399"/>
                  </a:lnTo>
                  <a:lnTo>
                    <a:pt x="1106424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9" name="object 19"/>
            <p:cNvSpPr/>
            <p:nvPr/>
          </p:nvSpPr>
          <p:spPr>
            <a:xfrm>
              <a:off x="10195559" y="5321808"/>
              <a:ext cx="1280160" cy="421005"/>
            </a:xfrm>
            <a:custGeom>
              <a:avLst/>
              <a:gdLst/>
              <a:ahLst/>
              <a:cxnLst/>
              <a:rect l="l" t="t" r="r" b="b"/>
              <a:pathLst>
                <a:path w="1280159" h="421004">
                  <a:moveTo>
                    <a:pt x="1225296" y="0"/>
                  </a:moveTo>
                  <a:lnTo>
                    <a:pt x="54864" y="0"/>
                  </a:lnTo>
                  <a:lnTo>
                    <a:pt x="33486" y="4304"/>
                  </a:lnTo>
                  <a:lnTo>
                    <a:pt x="16049" y="16049"/>
                  </a:lnTo>
                  <a:lnTo>
                    <a:pt x="4304" y="33486"/>
                  </a:lnTo>
                  <a:lnTo>
                    <a:pt x="0" y="54863"/>
                  </a:lnTo>
                  <a:lnTo>
                    <a:pt x="0" y="365759"/>
                  </a:lnTo>
                  <a:lnTo>
                    <a:pt x="4304" y="387116"/>
                  </a:lnTo>
                  <a:lnTo>
                    <a:pt x="16049" y="404555"/>
                  </a:lnTo>
                  <a:lnTo>
                    <a:pt x="33486" y="416312"/>
                  </a:lnTo>
                  <a:lnTo>
                    <a:pt x="54864" y="420623"/>
                  </a:lnTo>
                  <a:lnTo>
                    <a:pt x="1225296" y="420623"/>
                  </a:lnTo>
                  <a:lnTo>
                    <a:pt x="1246673" y="416312"/>
                  </a:lnTo>
                  <a:lnTo>
                    <a:pt x="1264110" y="404555"/>
                  </a:lnTo>
                  <a:lnTo>
                    <a:pt x="1275855" y="387116"/>
                  </a:lnTo>
                  <a:lnTo>
                    <a:pt x="1280160" y="365759"/>
                  </a:lnTo>
                  <a:lnTo>
                    <a:pt x="1280160" y="54863"/>
                  </a:lnTo>
                  <a:lnTo>
                    <a:pt x="1275855" y="33486"/>
                  </a:lnTo>
                  <a:lnTo>
                    <a:pt x="1264110" y="16049"/>
                  </a:lnTo>
                  <a:lnTo>
                    <a:pt x="1246673" y="4304"/>
                  </a:lnTo>
                  <a:lnTo>
                    <a:pt x="1225296" y="0"/>
                  </a:lnTo>
                  <a:close/>
                </a:path>
              </a:pathLst>
            </a:custGeom>
            <a:solidFill>
              <a:srgbClr val="96BB61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0" name="object 20"/>
          <p:cNvSpPr txBox="1"/>
          <p:nvPr/>
        </p:nvSpPr>
        <p:spPr>
          <a:xfrm>
            <a:off x="548640" y="5074920"/>
            <a:ext cx="11064240" cy="914400"/>
          </a:xfrm>
          <a:prstGeom prst="rect">
            <a:avLst/>
          </a:prstGeom>
        </p:spPr>
        <p:txBody>
          <a:bodyPr wrap="square" lIns="0" tIns="15875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250"/>
              </a:spcBef>
            </a:pPr>
            <a:endParaRPr sz="1250">
              <a:latin typeface="Times New Roman"/>
              <a:cs typeface="Times New Roman"/>
            </a:endParaRPr>
          </a:p>
          <a:p>
            <a:pPr marL="273685">
              <a:lnSpc>
                <a:spcPct val="100000"/>
              </a:lnSpc>
              <a:tabLst>
                <a:tab pos="3840479" algn="l"/>
                <a:tab pos="10105390" algn="l"/>
              </a:tabLst>
            </a:pPr>
            <a:r>
              <a:rPr dirty="0" sz="1400" spc="-25" b="1">
                <a:solidFill>
                  <a:srgbClr val="1B3C1C"/>
                </a:solidFill>
                <a:latin typeface="Cambria"/>
                <a:cs typeface="Cambria"/>
              </a:rPr>
              <a:t>Value-</a:t>
            </a:r>
            <a:r>
              <a:rPr dirty="0" sz="1400" b="1">
                <a:solidFill>
                  <a:srgbClr val="1B3C1C"/>
                </a:solidFill>
                <a:latin typeface="Cambria"/>
                <a:cs typeface="Cambria"/>
              </a:rPr>
              <a:t>Added</a:t>
            </a:r>
            <a:r>
              <a:rPr dirty="0" sz="1400" spc="-5" b="1">
                <a:solidFill>
                  <a:srgbClr val="1B3C1C"/>
                </a:solidFill>
                <a:latin typeface="Cambria"/>
                <a:cs typeface="Cambria"/>
              </a:rPr>
              <a:t> </a:t>
            </a:r>
            <a:r>
              <a:rPr dirty="0" sz="1400" spc="-10" b="1">
                <a:solidFill>
                  <a:srgbClr val="1B3C1C"/>
                </a:solidFill>
                <a:latin typeface="Cambria"/>
                <a:cs typeface="Cambria"/>
              </a:rPr>
              <a:t>Services</a:t>
            </a:r>
            <a:r>
              <a:rPr dirty="0" sz="1400" b="1">
                <a:solidFill>
                  <a:srgbClr val="1B3C1C"/>
                </a:solidFill>
                <a:latin typeface="Cambria"/>
                <a:cs typeface="Cambria"/>
              </a:rPr>
              <a:t>	</a:t>
            </a:r>
            <a:r>
              <a:rPr dirty="0" baseline="2222" sz="1875">
                <a:solidFill>
                  <a:srgbClr val="1F2A1F"/>
                </a:solidFill>
                <a:latin typeface="Calibri"/>
                <a:cs typeface="Calibri"/>
              </a:rPr>
              <a:t>Crop advisory</a:t>
            </a:r>
            <a:r>
              <a:rPr dirty="0" baseline="2222" sz="1875" spc="-15">
                <a:solidFill>
                  <a:srgbClr val="1F2A1F"/>
                </a:solidFill>
                <a:latin typeface="Calibri"/>
                <a:cs typeface="Calibri"/>
              </a:rPr>
              <a:t> </a:t>
            </a:r>
            <a:r>
              <a:rPr dirty="0" baseline="2222" sz="1875">
                <a:solidFill>
                  <a:srgbClr val="1F2A1F"/>
                </a:solidFill>
                <a:latin typeface="Calibri"/>
                <a:cs typeface="Calibri"/>
              </a:rPr>
              <a:t>&amp;</a:t>
            </a:r>
            <a:r>
              <a:rPr dirty="0" baseline="2222" sz="1875" spc="-22">
                <a:solidFill>
                  <a:srgbClr val="1F2A1F"/>
                </a:solidFill>
                <a:latin typeface="Calibri"/>
                <a:cs typeface="Calibri"/>
              </a:rPr>
              <a:t> </a:t>
            </a:r>
            <a:r>
              <a:rPr dirty="0" baseline="2222" sz="1875" spc="-15">
                <a:solidFill>
                  <a:srgbClr val="1F2A1F"/>
                </a:solidFill>
                <a:latin typeface="Calibri"/>
                <a:cs typeface="Calibri"/>
              </a:rPr>
              <a:t>insurance</a:t>
            </a:r>
            <a:r>
              <a:rPr dirty="0" baseline="2222" sz="1875" spc="-22">
                <a:solidFill>
                  <a:srgbClr val="1F2A1F"/>
                </a:solidFill>
                <a:latin typeface="Calibri"/>
                <a:cs typeface="Calibri"/>
              </a:rPr>
              <a:t> </a:t>
            </a:r>
            <a:r>
              <a:rPr dirty="0" baseline="2222" sz="1875" spc="-15">
                <a:solidFill>
                  <a:srgbClr val="1F2A1F"/>
                </a:solidFill>
                <a:latin typeface="Calibri"/>
                <a:cs typeface="Calibri"/>
              </a:rPr>
              <a:t>partnerships</a:t>
            </a:r>
            <a:r>
              <a:rPr dirty="0" baseline="2222" sz="1875" spc="-22">
                <a:solidFill>
                  <a:srgbClr val="1F2A1F"/>
                </a:solidFill>
                <a:latin typeface="Calibri"/>
                <a:cs typeface="Calibri"/>
              </a:rPr>
              <a:t> </a:t>
            </a:r>
            <a:r>
              <a:rPr dirty="0" baseline="2222" sz="1875" spc="-15">
                <a:solidFill>
                  <a:srgbClr val="1F2A1F"/>
                </a:solidFill>
                <a:latin typeface="Calibri"/>
                <a:cs typeface="Calibri"/>
              </a:rPr>
              <a:t>(future)</a:t>
            </a:r>
            <a:r>
              <a:rPr dirty="0" baseline="2222" sz="1875">
                <a:solidFill>
                  <a:srgbClr val="1F2A1F"/>
                </a:solidFill>
                <a:latin typeface="Calibri"/>
                <a:cs typeface="Calibri"/>
              </a:rPr>
              <a:t>	</a:t>
            </a:r>
            <a:r>
              <a:rPr dirty="0" baseline="7936" sz="1575" spc="-15" b="1">
                <a:solidFill>
                  <a:srgbClr val="1B3C1C"/>
                </a:solidFill>
                <a:latin typeface="Calibri"/>
                <a:cs typeface="Calibri"/>
              </a:rPr>
              <a:t>Future</a:t>
            </a:r>
            <a:endParaRPr baseline="7936" sz="1575">
              <a:latin typeface="Calibri"/>
              <a:cs typeface="Calibri"/>
            </a:endParaRPr>
          </a:p>
        </p:txBody>
      </p:sp>
      <p:sp>
        <p:nvSpPr>
          <p:cNvPr id="21" name="object 21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955"/>
              </a:lnSpc>
            </a:pPr>
            <a:r>
              <a:rPr dirty="0" spc="-10"/>
              <a:t>AgriBridge</a:t>
            </a:r>
          </a:p>
        </p:txBody>
      </p:sp>
      <p:sp>
        <p:nvSpPr>
          <p:cNvPr id="22" name="object 22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955"/>
              </a:lnSpc>
            </a:pPr>
            <a:fld id="{81D60167-4931-47E6-BA6A-407CBD079E47}" type="slidenum">
              <a:rPr dirty="0" spc="-25"/>
              <a:t>10</a:t>
            </a:fld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1B3C1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535940" y="421335"/>
            <a:ext cx="1417955" cy="2235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300" spc="-20" b="1">
                <a:solidFill>
                  <a:srgbClr val="E8A23C"/>
                </a:solidFill>
                <a:latin typeface="Calibri"/>
                <a:cs typeface="Calibri"/>
              </a:rPr>
              <a:t>M</a:t>
            </a:r>
            <a:r>
              <a:rPr dirty="0" sz="1300" spc="-100" b="1">
                <a:solidFill>
                  <a:srgbClr val="E8A23C"/>
                </a:solidFill>
                <a:latin typeface="Calibri"/>
                <a:cs typeface="Calibri"/>
              </a:rPr>
              <a:t> </a:t>
            </a:r>
            <a:r>
              <a:rPr dirty="0" sz="1300" spc="-10" b="1">
                <a:solidFill>
                  <a:srgbClr val="E8A23C"/>
                </a:solidFill>
                <a:latin typeface="Calibri"/>
                <a:cs typeface="Calibri"/>
              </a:rPr>
              <a:t>A</a:t>
            </a:r>
            <a:r>
              <a:rPr dirty="0" sz="1300" spc="-100" b="1">
                <a:solidFill>
                  <a:srgbClr val="E8A23C"/>
                </a:solidFill>
                <a:latin typeface="Calibri"/>
                <a:cs typeface="Calibri"/>
              </a:rPr>
              <a:t> </a:t>
            </a:r>
            <a:r>
              <a:rPr dirty="0" sz="1300" spc="-10" b="1">
                <a:solidFill>
                  <a:srgbClr val="E8A23C"/>
                </a:solidFill>
                <a:latin typeface="Calibri"/>
                <a:cs typeface="Calibri"/>
              </a:rPr>
              <a:t>R</a:t>
            </a:r>
            <a:r>
              <a:rPr dirty="0" sz="1300" spc="-85" b="1">
                <a:solidFill>
                  <a:srgbClr val="E8A23C"/>
                </a:solidFill>
                <a:latin typeface="Calibri"/>
                <a:cs typeface="Calibri"/>
              </a:rPr>
              <a:t> </a:t>
            </a:r>
            <a:r>
              <a:rPr dirty="0" sz="1300" spc="-10" b="1">
                <a:solidFill>
                  <a:srgbClr val="E8A23C"/>
                </a:solidFill>
                <a:latin typeface="Calibri"/>
                <a:cs typeface="Calibri"/>
              </a:rPr>
              <a:t>K</a:t>
            </a:r>
            <a:r>
              <a:rPr dirty="0" sz="1300" spc="-95" b="1">
                <a:solidFill>
                  <a:srgbClr val="E8A23C"/>
                </a:solidFill>
                <a:latin typeface="Calibri"/>
                <a:cs typeface="Calibri"/>
              </a:rPr>
              <a:t> </a:t>
            </a:r>
            <a:r>
              <a:rPr dirty="0" sz="1300" spc="-10" b="1">
                <a:solidFill>
                  <a:srgbClr val="E8A23C"/>
                </a:solidFill>
                <a:latin typeface="Calibri"/>
                <a:cs typeface="Calibri"/>
              </a:rPr>
              <a:t>E</a:t>
            </a:r>
            <a:r>
              <a:rPr dirty="0" sz="1300" spc="-85" b="1">
                <a:solidFill>
                  <a:srgbClr val="E8A23C"/>
                </a:solidFill>
                <a:latin typeface="Calibri"/>
                <a:cs typeface="Calibri"/>
              </a:rPr>
              <a:t> </a:t>
            </a:r>
            <a:r>
              <a:rPr dirty="0" sz="1300" b="1">
                <a:solidFill>
                  <a:srgbClr val="E8A23C"/>
                </a:solidFill>
                <a:latin typeface="Calibri"/>
                <a:cs typeface="Calibri"/>
              </a:rPr>
              <a:t>T</a:t>
            </a:r>
            <a:r>
              <a:rPr dirty="0" sz="1300" spc="415" b="1">
                <a:solidFill>
                  <a:srgbClr val="E8A23C"/>
                </a:solidFill>
                <a:latin typeface="Calibri"/>
                <a:cs typeface="Calibri"/>
              </a:rPr>
              <a:t> </a:t>
            </a:r>
            <a:r>
              <a:rPr dirty="0" sz="1300" b="1">
                <a:solidFill>
                  <a:srgbClr val="E8A23C"/>
                </a:solidFill>
                <a:latin typeface="Calibri"/>
                <a:cs typeface="Calibri"/>
              </a:rPr>
              <a:t>S</a:t>
            </a:r>
            <a:r>
              <a:rPr dirty="0" sz="1300" spc="-90" b="1">
                <a:solidFill>
                  <a:srgbClr val="E8A23C"/>
                </a:solidFill>
                <a:latin typeface="Calibri"/>
                <a:cs typeface="Calibri"/>
              </a:rPr>
              <a:t> </a:t>
            </a:r>
            <a:r>
              <a:rPr dirty="0" sz="1300" spc="-10" b="1">
                <a:solidFill>
                  <a:srgbClr val="E8A23C"/>
                </a:solidFill>
                <a:latin typeface="Calibri"/>
                <a:cs typeface="Calibri"/>
              </a:rPr>
              <a:t>I</a:t>
            </a:r>
            <a:r>
              <a:rPr dirty="0" sz="1300" spc="-90" b="1">
                <a:solidFill>
                  <a:srgbClr val="E8A23C"/>
                </a:solidFill>
                <a:latin typeface="Calibri"/>
                <a:cs typeface="Calibri"/>
              </a:rPr>
              <a:t> </a:t>
            </a:r>
            <a:r>
              <a:rPr dirty="0" sz="1300" spc="-10" b="1">
                <a:solidFill>
                  <a:srgbClr val="E8A23C"/>
                </a:solidFill>
                <a:latin typeface="Calibri"/>
                <a:cs typeface="Calibri"/>
              </a:rPr>
              <a:t>Z</a:t>
            </a:r>
            <a:r>
              <a:rPr dirty="0" sz="1300" spc="-85" b="1">
                <a:solidFill>
                  <a:srgbClr val="E8A23C"/>
                </a:solidFill>
                <a:latin typeface="Calibri"/>
                <a:cs typeface="Calibri"/>
              </a:rPr>
              <a:t> </a:t>
            </a:r>
            <a:r>
              <a:rPr dirty="0" sz="1300" spc="-10" b="1">
                <a:solidFill>
                  <a:srgbClr val="E8A23C"/>
                </a:solidFill>
                <a:latin typeface="Calibri"/>
                <a:cs typeface="Calibri"/>
              </a:rPr>
              <a:t>I</a:t>
            </a:r>
            <a:r>
              <a:rPr dirty="0" sz="1300" spc="-90" b="1">
                <a:solidFill>
                  <a:srgbClr val="E8A23C"/>
                </a:solidFill>
                <a:latin typeface="Calibri"/>
                <a:cs typeface="Calibri"/>
              </a:rPr>
              <a:t> </a:t>
            </a:r>
            <a:r>
              <a:rPr dirty="0" sz="1300" spc="-10" b="1">
                <a:solidFill>
                  <a:srgbClr val="E8A23C"/>
                </a:solidFill>
                <a:latin typeface="Calibri"/>
                <a:cs typeface="Calibri"/>
              </a:rPr>
              <a:t>N</a:t>
            </a:r>
            <a:r>
              <a:rPr dirty="0" sz="1300" spc="-90" b="1">
                <a:solidFill>
                  <a:srgbClr val="E8A23C"/>
                </a:solidFill>
                <a:latin typeface="Calibri"/>
                <a:cs typeface="Calibri"/>
              </a:rPr>
              <a:t> </a:t>
            </a:r>
            <a:r>
              <a:rPr dirty="0" sz="1300" spc="-50" b="1">
                <a:solidFill>
                  <a:srgbClr val="E8A23C"/>
                </a:solidFill>
                <a:latin typeface="Calibri"/>
                <a:cs typeface="Calibri"/>
              </a:rPr>
              <a:t>G</a:t>
            </a:r>
            <a:endParaRPr sz="1300">
              <a:latin typeface="Calibri"/>
              <a:cs typeface="Calibri"/>
            </a:endParaRPr>
          </a:p>
        </p:txBody>
      </p:sp>
      <p:sp>
        <p:nvSpPr>
          <p:cNvPr id="4" name="object 4" descr="$PPTXTitle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pc="-125"/>
              <a:t>TAM</a:t>
            </a:r>
            <a:r>
              <a:rPr dirty="0" spc="-50"/>
              <a:t> </a:t>
            </a:r>
            <a:r>
              <a:rPr dirty="0"/>
              <a:t>—</a:t>
            </a:r>
            <a:r>
              <a:rPr dirty="0" spc="-114"/>
              <a:t> </a:t>
            </a:r>
            <a:r>
              <a:rPr dirty="0" spc="-55"/>
              <a:t>Total</a:t>
            </a:r>
            <a:r>
              <a:rPr dirty="0" spc="-75"/>
              <a:t> </a:t>
            </a:r>
            <a:r>
              <a:rPr dirty="0"/>
              <a:t>Addressable</a:t>
            </a:r>
            <a:r>
              <a:rPr dirty="0" spc="-90"/>
              <a:t> </a:t>
            </a:r>
            <a:r>
              <a:rPr dirty="0" spc="-10"/>
              <a:t>Market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535940" y="2123058"/>
            <a:ext cx="2832100" cy="97091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6200" spc="-10" b="1">
                <a:solidFill>
                  <a:srgbClr val="E8A23C"/>
                </a:solidFill>
                <a:latin typeface="Cambria"/>
                <a:cs typeface="Cambria"/>
              </a:rPr>
              <a:t>$120B+</a:t>
            </a:r>
            <a:endParaRPr sz="6200">
              <a:latin typeface="Cambria"/>
              <a:cs typeface="Cambri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35940" y="3872610"/>
            <a:ext cx="7550784" cy="619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30000"/>
              </a:lnSpc>
              <a:spcBef>
                <a:spcPts val="100"/>
              </a:spcBef>
            </a:pPr>
            <a:r>
              <a:rPr dirty="0" sz="1500">
                <a:solidFill>
                  <a:srgbClr val="FFFFFF"/>
                </a:solidFill>
                <a:latin typeface="Calibri"/>
                <a:cs typeface="Calibri"/>
              </a:rPr>
              <a:t>India's</a:t>
            </a:r>
            <a:r>
              <a:rPr dirty="0" sz="1500" spc="-6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500">
                <a:solidFill>
                  <a:srgbClr val="FFFFFF"/>
                </a:solidFill>
                <a:latin typeface="Calibri"/>
                <a:cs typeface="Calibri"/>
              </a:rPr>
              <a:t>fresh</a:t>
            </a:r>
            <a:r>
              <a:rPr dirty="0" sz="1500" spc="-2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500">
                <a:solidFill>
                  <a:srgbClr val="FFFFFF"/>
                </a:solidFill>
                <a:latin typeface="Calibri"/>
                <a:cs typeface="Calibri"/>
              </a:rPr>
              <a:t>fruit</a:t>
            </a:r>
            <a:r>
              <a:rPr dirty="0" sz="1500" spc="-2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500">
                <a:solidFill>
                  <a:srgbClr val="FFFFFF"/>
                </a:solidFill>
                <a:latin typeface="Calibri"/>
                <a:cs typeface="Calibri"/>
              </a:rPr>
              <a:t>&amp;</a:t>
            </a:r>
            <a:r>
              <a:rPr dirty="0" sz="1500" spc="-3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500" spc="-10">
                <a:solidFill>
                  <a:srgbClr val="FFFFFF"/>
                </a:solidFill>
                <a:latin typeface="Calibri"/>
                <a:cs typeface="Calibri"/>
              </a:rPr>
              <a:t>vegetable</a:t>
            </a:r>
            <a:r>
              <a:rPr dirty="0" sz="1500" spc="-1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500">
                <a:solidFill>
                  <a:srgbClr val="FFFFFF"/>
                </a:solidFill>
                <a:latin typeface="Calibri"/>
                <a:cs typeface="Calibri"/>
              </a:rPr>
              <a:t>supply</a:t>
            </a:r>
            <a:r>
              <a:rPr dirty="0" sz="1500" spc="-4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500">
                <a:solidFill>
                  <a:srgbClr val="FFFFFF"/>
                </a:solidFill>
                <a:latin typeface="Calibri"/>
                <a:cs typeface="Calibri"/>
              </a:rPr>
              <a:t>chain</a:t>
            </a:r>
            <a:r>
              <a:rPr dirty="0" sz="1500" spc="-3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500">
                <a:solidFill>
                  <a:srgbClr val="FFFFFF"/>
                </a:solidFill>
                <a:latin typeface="Calibri"/>
                <a:cs typeface="Calibri"/>
              </a:rPr>
              <a:t>market</a:t>
            </a:r>
            <a:r>
              <a:rPr dirty="0" sz="1500" spc="-3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500" spc="-10">
                <a:solidFill>
                  <a:srgbClr val="FFFFFF"/>
                </a:solidFill>
                <a:latin typeface="Calibri"/>
                <a:cs typeface="Calibri"/>
              </a:rPr>
              <a:t>(illustrative</a:t>
            </a:r>
            <a:r>
              <a:rPr dirty="0" sz="1500" spc="-4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500" spc="-10">
                <a:solidFill>
                  <a:srgbClr val="FFFFFF"/>
                </a:solidFill>
                <a:latin typeface="Calibri"/>
                <a:cs typeface="Calibri"/>
              </a:rPr>
              <a:t>estimate,</a:t>
            </a:r>
            <a:r>
              <a:rPr dirty="0" sz="1500" spc="-4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500">
                <a:solidFill>
                  <a:srgbClr val="FFFFFF"/>
                </a:solidFill>
                <a:latin typeface="Calibri"/>
                <a:cs typeface="Calibri"/>
              </a:rPr>
              <a:t>part</a:t>
            </a:r>
            <a:r>
              <a:rPr dirty="0" sz="1500" spc="-3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500">
                <a:solidFill>
                  <a:srgbClr val="FFFFFF"/>
                </a:solidFill>
                <a:latin typeface="Calibri"/>
                <a:cs typeface="Calibri"/>
              </a:rPr>
              <a:t>of</a:t>
            </a:r>
            <a:r>
              <a:rPr dirty="0" sz="1500" spc="-2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50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dirty="0" sz="1500" spc="-2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500">
                <a:solidFill>
                  <a:srgbClr val="FFFFFF"/>
                </a:solidFill>
                <a:latin typeface="Calibri"/>
                <a:cs typeface="Calibri"/>
              </a:rPr>
              <a:t>broader</a:t>
            </a:r>
            <a:r>
              <a:rPr dirty="0" sz="1500" spc="-5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500" spc="-10">
                <a:solidFill>
                  <a:srgbClr val="FFFFFF"/>
                </a:solidFill>
                <a:latin typeface="Calibri"/>
                <a:cs typeface="Calibri"/>
              </a:rPr>
              <a:t>$400B+ </a:t>
            </a:r>
            <a:r>
              <a:rPr dirty="0" sz="1500">
                <a:solidFill>
                  <a:srgbClr val="FFFFFF"/>
                </a:solidFill>
                <a:latin typeface="Calibri"/>
                <a:cs typeface="Calibri"/>
              </a:rPr>
              <a:t>national</a:t>
            </a:r>
            <a:r>
              <a:rPr dirty="0" sz="1500" spc="-4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500" spc="-10">
                <a:solidFill>
                  <a:srgbClr val="FFFFFF"/>
                </a:solidFill>
                <a:latin typeface="Calibri"/>
                <a:cs typeface="Calibri"/>
              </a:rPr>
              <a:t>agri-</a:t>
            </a:r>
            <a:r>
              <a:rPr dirty="0" sz="1500">
                <a:solidFill>
                  <a:srgbClr val="FFFFFF"/>
                </a:solidFill>
                <a:latin typeface="Calibri"/>
                <a:cs typeface="Calibri"/>
              </a:rPr>
              <a:t>food</a:t>
            </a:r>
            <a:r>
              <a:rPr dirty="0" sz="1500" spc="-3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500" spc="-10">
                <a:solidFill>
                  <a:srgbClr val="FFFFFF"/>
                </a:solidFill>
                <a:latin typeface="Calibri"/>
                <a:cs typeface="Calibri"/>
              </a:rPr>
              <a:t>economy).</a:t>
            </a:r>
            <a:endParaRPr sz="1500">
              <a:latin typeface="Calibri"/>
              <a:cs typeface="Calibri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8680450" y="3468370"/>
            <a:ext cx="2024380" cy="2024380"/>
            <a:chOff x="8680450" y="3468370"/>
            <a:chExt cx="2024380" cy="2024380"/>
          </a:xfrm>
        </p:grpSpPr>
        <p:sp>
          <p:nvSpPr>
            <p:cNvPr id="8" name="object 8"/>
            <p:cNvSpPr/>
            <p:nvPr/>
          </p:nvSpPr>
          <p:spPr>
            <a:xfrm>
              <a:off x="8686800" y="3474720"/>
              <a:ext cx="2011680" cy="2011680"/>
            </a:xfrm>
            <a:custGeom>
              <a:avLst/>
              <a:gdLst/>
              <a:ahLst/>
              <a:cxnLst/>
              <a:rect l="l" t="t" r="r" b="b"/>
              <a:pathLst>
                <a:path w="2011679" h="2011679">
                  <a:moveTo>
                    <a:pt x="1005840" y="0"/>
                  </a:moveTo>
                  <a:lnTo>
                    <a:pt x="957107" y="1159"/>
                  </a:lnTo>
                  <a:lnTo>
                    <a:pt x="908972" y="4604"/>
                  </a:lnTo>
                  <a:lnTo>
                    <a:pt x="861489" y="10281"/>
                  </a:lnTo>
                  <a:lnTo>
                    <a:pt x="814710" y="18137"/>
                  </a:lnTo>
                  <a:lnTo>
                    <a:pt x="768687" y="28119"/>
                  </a:lnTo>
                  <a:lnTo>
                    <a:pt x="723474" y="40176"/>
                  </a:lnTo>
                  <a:lnTo>
                    <a:pt x="679122" y="54254"/>
                  </a:lnTo>
                  <a:lnTo>
                    <a:pt x="635685" y="70300"/>
                  </a:lnTo>
                  <a:lnTo>
                    <a:pt x="593216" y="88262"/>
                  </a:lnTo>
                  <a:lnTo>
                    <a:pt x="551766" y="108088"/>
                  </a:lnTo>
                  <a:lnTo>
                    <a:pt x="511390" y="129724"/>
                  </a:lnTo>
                  <a:lnTo>
                    <a:pt x="472138" y="153117"/>
                  </a:lnTo>
                  <a:lnTo>
                    <a:pt x="434065" y="178216"/>
                  </a:lnTo>
                  <a:lnTo>
                    <a:pt x="397223" y="204967"/>
                  </a:lnTo>
                  <a:lnTo>
                    <a:pt x="361664" y="233318"/>
                  </a:lnTo>
                  <a:lnTo>
                    <a:pt x="327441" y="263216"/>
                  </a:lnTo>
                  <a:lnTo>
                    <a:pt x="294608" y="294608"/>
                  </a:lnTo>
                  <a:lnTo>
                    <a:pt x="263216" y="327441"/>
                  </a:lnTo>
                  <a:lnTo>
                    <a:pt x="233318" y="361664"/>
                  </a:lnTo>
                  <a:lnTo>
                    <a:pt x="204967" y="397223"/>
                  </a:lnTo>
                  <a:lnTo>
                    <a:pt x="178216" y="434065"/>
                  </a:lnTo>
                  <a:lnTo>
                    <a:pt x="153117" y="472138"/>
                  </a:lnTo>
                  <a:lnTo>
                    <a:pt x="129724" y="511390"/>
                  </a:lnTo>
                  <a:lnTo>
                    <a:pt x="108088" y="551766"/>
                  </a:lnTo>
                  <a:lnTo>
                    <a:pt x="88262" y="593216"/>
                  </a:lnTo>
                  <a:lnTo>
                    <a:pt x="70300" y="635685"/>
                  </a:lnTo>
                  <a:lnTo>
                    <a:pt x="54254" y="679122"/>
                  </a:lnTo>
                  <a:lnTo>
                    <a:pt x="40176" y="723474"/>
                  </a:lnTo>
                  <a:lnTo>
                    <a:pt x="28119" y="768687"/>
                  </a:lnTo>
                  <a:lnTo>
                    <a:pt x="18137" y="814710"/>
                  </a:lnTo>
                  <a:lnTo>
                    <a:pt x="10281" y="861489"/>
                  </a:lnTo>
                  <a:lnTo>
                    <a:pt x="4604" y="908972"/>
                  </a:lnTo>
                  <a:lnTo>
                    <a:pt x="1159" y="957107"/>
                  </a:lnTo>
                  <a:lnTo>
                    <a:pt x="0" y="1005839"/>
                  </a:lnTo>
                  <a:lnTo>
                    <a:pt x="1159" y="1054572"/>
                  </a:lnTo>
                  <a:lnTo>
                    <a:pt x="4604" y="1102707"/>
                  </a:lnTo>
                  <a:lnTo>
                    <a:pt x="10281" y="1150190"/>
                  </a:lnTo>
                  <a:lnTo>
                    <a:pt x="18137" y="1196969"/>
                  </a:lnTo>
                  <a:lnTo>
                    <a:pt x="28119" y="1242992"/>
                  </a:lnTo>
                  <a:lnTo>
                    <a:pt x="40176" y="1288205"/>
                  </a:lnTo>
                  <a:lnTo>
                    <a:pt x="54254" y="1332557"/>
                  </a:lnTo>
                  <a:lnTo>
                    <a:pt x="70300" y="1375994"/>
                  </a:lnTo>
                  <a:lnTo>
                    <a:pt x="88262" y="1418463"/>
                  </a:lnTo>
                  <a:lnTo>
                    <a:pt x="108088" y="1459913"/>
                  </a:lnTo>
                  <a:lnTo>
                    <a:pt x="129724" y="1500289"/>
                  </a:lnTo>
                  <a:lnTo>
                    <a:pt x="153117" y="1539541"/>
                  </a:lnTo>
                  <a:lnTo>
                    <a:pt x="178216" y="1577614"/>
                  </a:lnTo>
                  <a:lnTo>
                    <a:pt x="204967" y="1614456"/>
                  </a:lnTo>
                  <a:lnTo>
                    <a:pt x="233318" y="1650015"/>
                  </a:lnTo>
                  <a:lnTo>
                    <a:pt x="263216" y="1684238"/>
                  </a:lnTo>
                  <a:lnTo>
                    <a:pt x="294608" y="1717071"/>
                  </a:lnTo>
                  <a:lnTo>
                    <a:pt x="327441" y="1748463"/>
                  </a:lnTo>
                  <a:lnTo>
                    <a:pt x="361664" y="1778361"/>
                  </a:lnTo>
                  <a:lnTo>
                    <a:pt x="397223" y="1806712"/>
                  </a:lnTo>
                  <a:lnTo>
                    <a:pt x="434065" y="1833463"/>
                  </a:lnTo>
                  <a:lnTo>
                    <a:pt x="472138" y="1858562"/>
                  </a:lnTo>
                  <a:lnTo>
                    <a:pt x="511390" y="1881955"/>
                  </a:lnTo>
                  <a:lnTo>
                    <a:pt x="551766" y="1903591"/>
                  </a:lnTo>
                  <a:lnTo>
                    <a:pt x="593216" y="1923417"/>
                  </a:lnTo>
                  <a:lnTo>
                    <a:pt x="635685" y="1941379"/>
                  </a:lnTo>
                  <a:lnTo>
                    <a:pt x="679122" y="1957425"/>
                  </a:lnTo>
                  <a:lnTo>
                    <a:pt x="723474" y="1971503"/>
                  </a:lnTo>
                  <a:lnTo>
                    <a:pt x="768687" y="1983560"/>
                  </a:lnTo>
                  <a:lnTo>
                    <a:pt x="814710" y="1993542"/>
                  </a:lnTo>
                  <a:lnTo>
                    <a:pt x="861489" y="2001398"/>
                  </a:lnTo>
                  <a:lnTo>
                    <a:pt x="908972" y="2007075"/>
                  </a:lnTo>
                  <a:lnTo>
                    <a:pt x="957107" y="2010520"/>
                  </a:lnTo>
                  <a:lnTo>
                    <a:pt x="1005840" y="2011679"/>
                  </a:lnTo>
                  <a:lnTo>
                    <a:pt x="1054572" y="2010520"/>
                  </a:lnTo>
                  <a:lnTo>
                    <a:pt x="1102707" y="2007075"/>
                  </a:lnTo>
                  <a:lnTo>
                    <a:pt x="1150190" y="2001398"/>
                  </a:lnTo>
                  <a:lnTo>
                    <a:pt x="1196969" y="1993542"/>
                  </a:lnTo>
                  <a:lnTo>
                    <a:pt x="1242992" y="1983560"/>
                  </a:lnTo>
                  <a:lnTo>
                    <a:pt x="1288205" y="1971503"/>
                  </a:lnTo>
                  <a:lnTo>
                    <a:pt x="1332557" y="1957425"/>
                  </a:lnTo>
                  <a:lnTo>
                    <a:pt x="1375994" y="1941379"/>
                  </a:lnTo>
                  <a:lnTo>
                    <a:pt x="1418463" y="1923417"/>
                  </a:lnTo>
                  <a:lnTo>
                    <a:pt x="1459913" y="1903591"/>
                  </a:lnTo>
                  <a:lnTo>
                    <a:pt x="1500289" y="1881955"/>
                  </a:lnTo>
                  <a:lnTo>
                    <a:pt x="1539541" y="1858562"/>
                  </a:lnTo>
                  <a:lnTo>
                    <a:pt x="1577614" y="1833463"/>
                  </a:lnTo>
                  <a:lnTo>
                    <a:pt x="1614456" y="1806712"/>
                  </a:lnTo>
                  <a:lnTo>
                    <a:pt x="1650015" y="1778361"/>
                  </a:lnTo>
                  <a:lnTo>
                    <a:pt x="1684238" y="1748463"/>
                  </a:lnTo>
                  <a:lnTo>
                    <a:pt x="1717071" y="1717071"/>
                  </a:lnTo>
                  <a:lnTo>
                    <a:pt x="1748463" y="1684238"/>
                  </a:lnTo>
                  <a:lnTo>
                    <a:pt x="1778361" y="1650015"/>
                  </a:lnTo>
                  <a:lnTo>
                    <a:pt x="1806712" y="1614456"/>
                  </a:lnTo>
                  <a:lnTo>
                    <a:pt x="1833463" y="1577614"/>
                  </a:lnTo>
                  <a:lnTo>
                    <a:pt x="1858562" y="1539541"/>
                  </a:lnTo>
                  <a:lnTo>
                    <a:pt x="1881955" y="1500289"/>
                  </a:lnTo>
                  <a:lnTo>
                    <a:pt x="1903591" y="1459913"/>
                  </a:lnTo>
                  <a:lnTo>
                    <a:pt x="1923417" y="1418463"/>
                  </a:lnTo>
                  <a:lnTo>
                    <a:pt x="1941379" y="1375994"/>
                  </a:lnTo>
                  <a:lnTo>
                    <a:pt x="1957425" y="1332557"/>
                  </a:lnTo>
                  <a:lnTo>
                    <a:pt x="1971503" y="1288205"/>
                  </a:lnTo>
                  <a:lnTo>
                    <a:pt x="1983560" y="1242992"/>
                  </a:lnTo>
                  <a:lnTo>
                    <a:pt x="1993542" y="1196969"/>
                  </a:lnTo>
                  <a:lnTo>
                    <a:pt x="2001398" y="1150190"/>
                  </a:lnTo>
                  <a:lnTo>
                    <a:pt x="2007075" y="1102707"/>
                  </a:lnTo>
                  <a:lnTo>
                    <a:pt x="2010520" y="1054572"/>
                  </a:lnTo>
                  <a:lnTo>
                    <a:pt x="2011679" y="1005839"/>
                  </a:lnTo>
                  <a:lnTo>
                    <a:pt x="2010520" y="957107"/>
                  </a:lnTo>
                  <a:lnTo>
                    <a:pt x="2007075" y="908972"/>
                  </a:lnTo>
                  <a:lnTo>
                    <a:pt x="2001398" y="861489"/>
                  </a:lnTo>
                  <a:lnTo>
                    <a:pt x="1993542" y="814710"/>
                  </a:lnTo>
                  <a:lnTo>
                    <a:pt x="1983560" y="768687"/>
                  </a:lnTo>
                  <a:lnTo>
                    <a:pt x="1971503" y="723474"/>
                  </a:lnTo>
                  <a:lnTo>
                    <a:pt x="1957425" y="679122"/>
                  </a:lnTo>
                  <a:lnTo>
                    <a:pt x="1941379" y="635685"/>
                  </a:lnTo>
                  <a:lnTo>
                    <a:pt x="1923417" y="593216"/>
                  </a:lnTo>
                  <a:lnTo>
                    <a:pt x="1903591" y="551766"/>
                  </a:lnTo>
                  <a:lnTo>
                    <a:pt x="1881955" y="511390"/>
                  </a:lnTo>
                  <a:lnTo>
                    <a:pt x="1858562" y="472138"/>
                  </a:lnTo>
                  <a:lnTo>
                    <a:pt x="1833463" y="434065"/>
                  </a:lnTo>
                  <a:lnTo>
                    <a:pt x="1806712" y="397223"/>
                  </a:lnTo>
                  <a:lnTo>
                    <a:pt x="1778361" y="361664"/>
                  </a:lnTo>
                  <a:lnTo>
                    <a:pt x="1748463" y="327441"/>
                  </a:lnTo>
                  <a:lnTo>
                    <a:pt x="1717071" y="294608"/>
                  </a:lnTo>
                  <a:lnTo>
                    <a:pt x="1684238" y="263216"/>
                  </a:lnTo>
                  <a:lnTo>
                    <a:pt x="1650015" y="233318"/>
                  </a:lnTo>
                  <a:lnTo>
                    <a:pt x="1614456" y="204967"/>
                  </a:lnTo>
                  <a:lnTo>
                    <a:pt x="1577614" y="178216"/>
                  </a:lnTo>
                  <a:lnTo>
                    <a:pt x="1539541" y="153117"/>
                  </a:lnTo>
                  <a:lnTo>
                    <a:pt x="1500289" y="129724"/>
                  </a:lnTo>
                  <a:lnTo>
                    <a:pt x="1459913" y="108088"/>
                  </a:lnTo>
                  <a:lnTo>
                    <a:pt x="1418463" y="88262"/>
                  </a:lnTo>
                  <a:lnTo>
                    <a:pt x="1375994" y="70300"/>
                  </a:lnTo>
                  <a:lnTo>
                    <a:pt x="1332557" y="54254"/>
                  </a:lnTo>
                  <a:lnTo>
                    <a:pt x="1288205" y="40176"/>
                  </a:lnTo>
                  <a:lnTo>
                    <a:pt x="1242992" y="28119"/>
                  </a:lnTo>
                  <a:lnTo>
                    <a:pt x="1196969" y="18137"/>
                  </a:lnTo>
                  <a:lnTo>
                    <a:pt x="1150190" y="10281"/>
                  </a:lnTo>
                  <a:lnTo>
                    <a:pt x="1102707" y="4604"/>
                  </a:lnTo>
                  <a:lnTo>
                    <a:pt x="1054572" y="1159"/>
                  </a:lnTo>
                  <a:lnTo>
                    <a:pt x="1005840" y="0"/>
                  </a:lnTo>
                  <a:close/>
                </a:path>
              </a:pathLst>
            </a:custGeom>
            <a:solidFill>
              <a:srgbClr val="2C5F2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/>
            <p:cNvSpPr/>
            <p:nvPr/>
          </p:nvSpPr>
          <p:spPr>
            <a:xfrm>
              <a:off x="8686800" y="3474720"/>
              <a:ext cx="2011680" cy="2011680"/>
            </a:xfrm>
            <a:custGeom>
              <a:avLst/>
              <a:gdLst/>
              <a:ahLst/>
              <a:cxnLst/>
              <a:rect l="l" t="t" r="r" b="b"/>
              <a:pathLst>
                <a:path w="2011679" h="2011679">
                  <a:moveTo>
                    <a:pt x="0" y="1005839"/>
                  </a:moveTo>
                  <a:lnTo>
                    <a:pt x="1159" y="957107"/>
                  </a:lnTo>
                  <a:lnTo>
                    <a:pt x="4604" y="908972"/>
                  </a:lnTo>
                  <a:lnTo>
                    <a:pt x="10281" y="861489"/>
                  </a:lnTo>
                  <a:lnTo>
                    <a:pt x="18137" y="814710"/>
                  </a:lnTo>
                  <a:lnTo>
                    <a:pt x="28119" y="768687"/>
                  </a:lnTo>
                  <a:lnTo>
                    <a:pt x="40176" y="723474"/>
                  </a:lnTo>
                  <a:lnTo>
                    <a:pt x="54254" y="679122"/>
                  </a:lnTo>
                  <a:lnTo>
                    <a:pt x="70300" y="635685"/>
                  </a:lnTo>
                  <a:lnTo>
                    <a:pt x="88262" y="593216"/>
                  </a:lnTo>
                  <a:lnTo>
                    <a:pt x="108088" y="551766"/>
                  </a:lnTo>
                  <a:lnTo>
                    <a:pt x="129724" y="511390"/>
                  </a:lnTo>
                  <a:lnTo>
                    <a:pt x="153117" y="472138"/>
                  </a:lnTo>
                  <a:lnTo>
                    <a:pt x="178216" y="434065"/>
                  </a:lnTo>
                  <a:lnTo>
                    <a:pt x="204967" y="397223"/>
                  </a:lnTo>
                  <a:lnTo>
                    <a:pt x="233318" y="361664"/>
                  </a:lnTo>
                  <a:lnTo>
                    <a:pt x="263216" y="327441"/>
                  </a:lnTo>
                  <a:lnTo>
                    <a:pt x="294608" y="294608"/>
                  </a:lnTo>
                  <a:lnTo>
                    <a:pt x="327441" y="263216"/>
                  </a:lnTo>
                  <a:lnTo>
                    <a:pt x="361664" y="233318"/>
                  </a:lnTo>
                  <a:lnTo>
                    <a:pt x="397223" y="204967"/>
                  </a:lnTo>
                  <a:lnTo>
                    <a:pt x="434065" y="178216"/>
                  </a:lnTo>
                  <a:lnTo>
                    <a:pt x="472138" y="153117"/>
                  </a:lnTo>
                  <a:lnTo>
                    <a:pt x="511390" y="129724"/>
                  </a:lnTo>
                  <a:lnTo>
                    <a:pt x="551766" y="108088"/>
                  </a:lnTo>
                  <a:lnTo>
                    <a:pt x="593216" y="88262"/>
                  </a:lnTo>
                  <a:lnTo>
                    <a:pt x="635685" y="70300"/>
                  </a:lnTo>
                  <a:lnTo>
                    <a:pt x="679122" y="54254"/>
                  </a:lnTo>
                  <a:lnTo>
                    <a:pt x="723474" y="40176"/>
                  </a:lnTo>
                  <a:lnTo>
                    <a:pt x="768687" y="28119"/>
                  </a:lnTo>
                  <a:lnTo>
                    <a:pt x="814710" y="18137"/>
                  </a:lnTo>
                  <a:lnTo>
                    <a:pt x="861489" y="10281"/>
                  </a:lnTo>
                  <a:lnTo>
                    <a:pt x="908972" y="4604"/>
                  </a:lnTo>
                  <a:lnTo>
                    <a:pt x="957107" y="1159"/>
                  </a:lnTo>
                  <a:lnTo>
                    <a:pt x="1005840" y="0"/>
                  </a:lnTo>
                  <a:lnTo>
                    <a:pt x="1054572" y="1159"/>
                  </a:lnTo>
                  <a:lnTo>
                    <a:pt x="1102707" y="4604"/>
                  </a:lnTo>
                  <a:lnTo>
                    <a:pt x="1150190" y="10281"/>
                  </a:lnTo>
                  <a:lnTo>
                    <a:pt x="1196969" y="18137"/>
                  </a:lnTo>
                  <a:lnTo>
                    <a:pt x="1242992" y="28119"/>
                  </a:lnTo>
                  <a:lnTo>
                    <a:pt x="1288205" y="40176"/>
                  </a:lnTo>
                  <a:lnTo>
                    <a:pt x="1332557" y="54254"/>
                  </a:lnTo>
                  <a:lnTo>
                    <a:pt x="1375994" y="70300"/>
                  </a:lnTo>
                  <a:lnTo>
                    <a:pt x="1418463" y="88262"/>
                  </a:lnTo>
                  <a:lnTo>
                    <a:pt x="1459913" y="108088"/>
                  </a:lnTo>
                  <a:lnTo>
                    <a:pt x="1500289" y="129724"/>
                  </a:lnTo>
                  <a:lnTo>
                    <a:pt x="1539541" y="153117"/>
                  </a:lnTo>
                  <a:lnTo>
                    <a:pt x="1577614" y="178216"/>
                  </a:lnTo>
                  <a:lnTo>
                    <a:pt x="1614456" y="204967"/>
                  </a:lnTo>
                  <a:lnTo>
                    <a:pt x="1650015" y="233318"/>
                  </a:lnTo>
                  <a:lnTo>
                    <a:pt x="1684238" y="263216"/>
                  </a:lnTo>
                  <a:lnTo>
                    <a:pt x="1717071" y="294608"/>
                  </a:lnTo>
                  <a:lnTo>
                    <a:pt x="1748463" y="327441"/>
                  </a:lnTo>
                  <a:lnTo>
                    <a:pt x="1778361" y="361664"/>
                  </a:lnTo>
                  <a:lnTo>
                    <a:pt x="1806712" y="397223"/>
                  </a:lnTo>
                  <a:lnTo>
                    <a:pt x="1833463" y="434065"/>
                  </a:lnTo>
                  <a:lnTo>
                    <a:pt x="1858562" y="472138"/>
                  </a:lnTo>
                  <a:lnTo>
                    <a:pt x="1881955" y="511390"/>
                  </a:lnTo>
                  <a:lnTo>
                    <a:pt x="1903591" y="551766"/>
                  </a:lnTo>
                  <a:lnTo>
                    <a:pt x="1923417" y="593216"/>
                  </a:lnTo>
                  <a:lnTo>
                    <a:pt x="1941379" y="635685"/>
                  </a:lnTo>
                  <a:lnTo>
                    <a:pt x="1957425" y="679122"/>
                  </a:lnTo>
                  <a:lnTo>
                    <a:pt x="1971503" y="723474"/>
                  </a:lnTo>
                  <a:lnTo>
                    <a:pt x="1983560" y="768687"/>
                  </a:lnTo>
                  <a:lnTo>
                    <a:pt x="1993542" y="814710"/>
                  </a:lnTo>
                  <a:lnTo>
                    <a:pt x="2001398" y="861489"/>
                  </a:lnTo>
                  <a:lnTo>
                    <a:pt x="2007075" y="908972"/>
                  </a:lnTo>
                  <a:lnTo>
                    <a:pt x="2010520" y="957107"/>
                  </a:lnTo>
                  <a:lnTo>
                    <a:pt x="2011679" y="1005839"/>
                  </a:lnTo>
                  <a:lnTo>
                    <a:pt x="2010520" y="1054572"/>
                  </a:lnTo>
                  <a:lnTo>
                    <a:pt x="2007075" y="1102707"/>
                  </a:lnTo>
                  <a:lnTo>
                    <a:pt x="2001398" y="1150190"/>
                  </a:lnTo>
                  <a:lnTo>
                    <a:pt x="1993542" y="1196969"/>
                  </a:lnTo>
                  <a:lnTo>
                    <a:pt x="1983560" y="1242992"/>
                  </a:lnTo>
                  <a:lnTo>
                    <a:pt x="1971503" y="1288205"/>
                  </a:lnTo>
                  <a:lnTo>
                    <a:pt x="1957425" y="1332557"/>
                  </a:lnTo>
                  <a:lnTo>
                    <a:pt x="1941379" y="1375994"/>
                  </a:lnTo>
                  <a:lnTo>
                    <a:pt x="1923417" y="1418463"/>
                  </a:lnTo>
                  <a:lnTo>
                    <a:pt x="1903591" y="1459913"/>
                  </a:lnTo>
                  <a:lnTo>
                    <a:pt x="1881955" y="1500289"/>
                  </a:lnTo>
                  <a:lnTo>
                    <a:pt x="1858562" y="1539541"/>
                  </a:lnTo>
                  <a:lnTo>
                    <a:pt x="1833463" y="1577614"/>
                  </a:lnTo>
                  <a:lnTo>
                    <a:pt x="1806712" y="1614456"/>
                  </a:lnTo>
                  <a:lnTo>
                    <a:pt x="1778361" y="1650015"/>
                  </a:lnTo>
                  <a:lnTo>
                    <a:pt x="1748463" y="1684238"/>
                  </a:lnTo>
                  <a:lnTo>
                    <a:pt x="1717071" y="1717071"/>
                  </a:lnTo>
                  <a:lnTo>
                    <a:pt x="1684238" y="1748463"/>
                  </a:lnTo>
                  <a:lnTo>
                    <a:pt x="1650015" y="1778361"/>
                  </a:lnTo>
                  <a:lnTo>
                    <a:pt x="1614456" y="1806712"/>
                  </a:lnTo>
                  <a:lnTo>
                    <a:pt x="1577614" y="1833463"/>
                  </a:lnTo>
                  <a:lnTo>
                    <a:pt x="1539541" y="1858562"/>
                  </a:lnTo>
                  <a:lnTo>
                    <a:pt x="1500289" y="1881955"/>
                  </a:lnTo>
                  <a:lnTo>
                    <a:pt x="1459913" y="1903591"/>
                  </a:lnTo>
                  <a:lnTo>
                    <a:pt x="1418463" y="1923417"/>
                  </a:lnTo>
                  <a:lnTo>
                    <a:pt x="1375994" y="1941379"/>
                  </a:lnTo>
                  <a:lnTo>
                    <a:pt x="1332557" y="1957425"/>
                  </a:lnTo>
                  <a:lnTo>
                    <a:pt x="1288205" y="1971503"/>
                  </a:lnTo>
                  <a:lnTo>
                    <a:pt x="1242992" y="1983560"/>
                  </a:lnTo>
                  <a:lnTo>
                    <a:pt x="1196969" y="1993542"/>
                  </a:lnTo>
                  <a:lnTo>
                    <a:pt x="1150190" y="2001398"/>
                  </a:lnTo>
                  <a:lnTo>
                    <a:pt x="1102707" y="2007075"/>
                  </a:lnTo>
                  <a:lnTo>
                    <a:pt x="1054572" y="2010520"/>
                  </a:lnTo>
                  <a:lnTo>
                    <a:pt x="1005840" y="2011679"/>
                  </a:lnTo>
                  <a:lnTo>
                    <a:pt x="957107" y="2010520"/>
                  </a:lnTo>
                  <a:lnTo>
                    <a:pt x="908972" y="2007075"/>
                  </a:lnTo>
                  <a:lnTo>
                    <a:pt x="861489" y="2001398"/>
                  </a:lnTo>
                  <a:lnTo>
                    <a:pt x="814710" y="1993542"/>
                  </a:lnTo>
                  <a:lnTo>
                    <a:pt x="768687" y="1983560"/>
                  </a:lnTo>
                  <a:lnTo>
                    <a:pt x="723474" y="1971503"/>
                  </a:lnTo>
                  <a:lnTo>
                    <a:pt x="679122" y="1957425"/>
                  </a:lnTo>
                  <a:lnTo>
                    <a:pt x="635685" y="1941379"/>
                  </a:lnTo>
                  <a:lnTo>
                    <a:pt x="593216" y="1923417"/>
                  </a:lnTo>
                  <a:lnTo>
                    <a:pt x="551766" y="1903591"/>
                  </a:lnTo>
                  <a:lnTo>
                    <a:pt x="511390" y="1881955"/>
                  </a:lnTo>
                  <a:lnTo>
                    <a:pt x="472138" y="1858562"/>
                  </a:lnTo>
                  <a:lnTo>
                    <a:pt x="434065" y="1833463"/>
                  </a:lnTo>
                  <a:lnTo>
                    <a:pt x="397223" y="1806712"/>
                  </a:lnTo>
                  <a:lnTo>
                    <a:pt x="361664" y="1778361"/>
                  </a:lnTo>
                  <a:lnTo>
                    <a:pt x="327441" y="1748463"/>
                  </a:lnTo>
                  <a:lnTo>
                    <a:pt x="294608" y="1717071"/>
                  </a:lnTo>
                  <a:lnTo>
                    <a:pt x="263216" y="1684238"/>
                  </a:lnTo>
                  <a:lnTo>
                    <a:pt x="233318" y="1650015"/>
                  </a:lnTo>
                  <a:lnTo>
                    <a:pt x="204967" y="1614456"/>
                  </a:lnTo>
                  <a:lnTo>
                    <a:pt x="178216" y="1577614"/>
                  </a:lnTo>
                  <a:lnTo>
                    <a:pt x="153117" y="1539541"/>
                  </a:lnTo>
                  <a:lnTo>
                    <a:pt x="129724" y="1500289"/>
                  </a:lnTo>
                  <a:lnTo>
                    <a:pt x="108088" y="1459913"/>
                  </a:lnTo>
                  <a:lnTo>
                    <a:pt x="88262" y="1418463"/>
                  </a:lnTo>
                  <a:lnTo>
                    <a:pt x="70300" y="1375994"/>
                  </a:lnTo>
                  <a:lnTo>
                    <a:pt x="54254" y="1332557"/>
                  </a:lnTo>
                  <a:lnTo>
                    <a:pt x="40176" y="1288205"/>
                  </a:lnTo>
                  <a:lnTo>
                    <a:pt x="28119" y="1242992"/>
                  </a:lnTo>
                  <a:lnTo>
                    <a:pt x="18137" y="1196969"/>
                  </a:lnTo>
                  <a:lnTo>
                    <a:pt x="10281" y="1150190"/>
                  </a:lnTo>
                  <a:lnTo>
                    <a:pt x="4604" y="1102707"/>
                  </a:lnTo>
                  <a:lnTo>
                    <a:pt x="1159" y="1054572"/>
                  </a:lnTo>
                  <a:lnTo>
                    <a:pt x="0" y="1005839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/>
            <p:cNvSpPr/>
            <p:nvPr/>
          </p:nvSpPr>
          <p:spPr>
            <a:xfrm>
              <a:off x="9006840" y="3794760"/>
              <a:ext cx="1371600" cy="1371600"/>
            </a:xfrm>
            <a:custGeom>
              <a:avLst/>
              <a:gdLst/>
              <a:ahLst/>
              <a:cxnLst/>
              <a:rect l="l" t="t" r="r" b="b"/>
              <a:pathLst>
                <a:path w="1371600" h="1371600">
                  <a:moveTo>
                    <a:pt x="685800" y="0"/>
                  </a:moveTo>
                  <a:lnTo>
                    <a:pt x="636828" y="1722"/>
                  </a:lnTo>
                  <a:lnTo>
                    <a:pt x="588784" y="6811"/>
                  </a:lnTo>
                  <a:lnTo>
                    <a:pt x="541785" y="15151"/>
                  </a:lnTo>
                  <a:lnTo>
                    <a:pt x="495947" y="26625"/>
                  </a:lnTo>
                  <a:lnTo>
                    <a:pt x="451386" y="41118"/>
                  </a:lnTo>
                  <a:lnTo>
                    <a:pt x="408218" y="58514"/>
                  </a:lnTo>
                  <a:lnTo>
                    <a:pt x="366559" y="78696"/>
                  </a:lnTo>
                  <a:lnTo>
                    <a:pt x="326525" y="101548"/>
                  </a:lnTo>
                  <a:lnTo>
                    <a:pt x="288233" y="126954"/>
                  </a:lnTo>
                  <a:lnTo>
                    <a:pt x="251798" y="154798"/>
                  </a:lnTo>
                  <a:lnTo>
                    <a:pt x="217336" y="184964"/>
                  </a:lnTo>
                  <a:lnTo>
                    <a:pt x="184964" y="217336"/>
                  </a:lnTo>
                  <a:lnTo>
                    <a:pt x="154798" y="251798"/>
                  </a:lnTo>
                  <a:lnTo>
                    <a:pt x="126954" y="288233"/>
                  </a:lnTo>
                  <a:lnTo>
                    <a:pt x="101548" y="326525"/>
                  </a:lnTo>
                  <a:lnTo>
                    <a:pt x="78696" y="366559"/>
                  </a:lnTo>
                  <a:lnTo>
                    <a:pt x="58514" y="408218"/>
                  </a:lnTo>
                  <a:lnTo>
                    <a:pt x="41118" y="451386"/>
                  </a:lnTo>
                  <a:lnTo>
                    <a:pt x="26625" y="495947"/>
                  </a:lnTo>
                  <a:lnTo>
                    <a:pt x="15151" y="541785"/>
                  </a:lnTo>
                  <a:lnTo>
                    <a:pt x="6811" y="588784"/>
                  </a:lnTo>
                  <a:lnTo>
                    <a:pt x="1722" y="636828"/>
                  </a:lnTo>
                  <a:lnTo>
                    <a:pt x="0" y="685800"/>
                  </a:lnTo>
                  <a:lnTo>
                    <a:pt x="1722" y="734771"/>
                  </a:lnTo>
                  <a:lnTo>
                    <a:pt x="6811" y="782815"/>
                  </a:lnTo>
                  <a:lnTo>
                    <a:pt x="15151" y="829814"/>
                  </a:lnTo>
                  <a:lnTo>
                    <a:pt x="26625" y="875652"/>
                  </a:lnTo>
                  <a:lnTo>
                    <a:pt x="41118" y="920213"/>
                  </a:lnTo>
                  <a:lnTo>
                    <a:pt x="58514" y="963381"/>
                  </a:lnTo>
                  <a:lnTo>
                    <a:pt x="78696" y="1005040"/>
                  </a:lnTo>
                  <a:lnTo>
                    <a:pt x="101548" y="1045074"/>
                  </a:lnTo>
                  <a:lnTo>
                    <a:pt x="126954" y="1083366"/>
                  </a:lnTo>
                  <a:lnTo>
                    <a:pt x="154798" y="1119801"/>
                  </a:lnTo>
                  <a:lnTo>
                    <a:pt x="184964" y="1154263"/>
                  </a:lnTo>
                  <a:lnTo>
                    <a:pt x="217336" y="1186635"/>
                  </a:lnTo>
                  <a:lnTo>
                    <a:pt x="251798" y="1216801"/>
                  </a:lnTo>
                  <a:lnTo>
                    <a:pt x="288233" y="1244645"/>
                  </a:lnTo>
                  <a:lnTo>
                    <a:pt x="326525" y="1270051"/>
                  </a:lnTo>
                  <a:lnTo>
                    <a:pt x="366559" y="1292903"/>
                  </a:lnTo>
                  <a:lnTo>
                    <a:pt x="408218" y="1313085"/>
                  </a:lnTo>
                  <a:lnTo>
                    <a:pt x="451386" y="1330481"/>
                  </a:lnTo>
                  <a:lnTo>
                    <a:pt x="495947" y="1344974"/>
                  </a:lnTo>
                  <a:lnTo>
                    <a:pt x="541785" y="1356448"/>
                  </a:lnTo>
                  <a:lnTo>
                    <a:pt x="588784" y="1364788"/>
                  </a:lnTo>
                  <a:lnTo>
                    <a:pt x="636828" y="1369877"/>
                  </a:lnTo>
                  <a:lnTo>
                    <a:pt x="685800" y="1371600"/>
                  </a:lnTo>
                  <a:lnTo>
                    <a:pt x="734771" y="1369877"/>
                  </a:lnTo>
                  <a:lnTo>
                    <a:pt x="782815" y="1364788"/>
                  </a:lnTo>
                  <a:lnTo>
                    <a:pt x="829814" y="1356448"/>
                  </a:lnTo>
                  <a:lnTo>
                    <a:pt x="875652" y="1344974"/>
                  </a:lnTo>
                  <a:lnTo>
                    <a:pt x="920213" y="1330481"/>
                  </a:lnTo>
                  <a:lnTo>
                    <a:pt x="963381" y="1313085"/>
                  </a:lnTo>
                  <a:lnTo>
                    <a:pt x="1005040" y="1292903"/>
                  </a:lnTo>
                  <a:lnTo>
                    <a:pt x="1045074" y="1270051"/>
                  </a:lnTo>
                  <a:lnTo>
                    <a:pt x="1083366" y="1244645"/>
                  </a:lnTo>
                  <a:lnTo>
                    <a:pt x="1119801" y="1216801"/>
                  </a:lnTo>
                  <a:lnTo>
                    <a:pt x="1154263" y="1186635"/>
                  </a:lnTo>
                  <a:lnTo>
                    <a:pt x="1186635" y="1154263"/>
                  </a:lnTo>
                  <a:lnTo>
                    <a:pt x="1216801" y="1119801"/>
                  </a:lnTo>
                  <a:lnTo>
                    <a:pt x="1244645" y="1083366"/>
                  </a:lnTo>
                  <a:lnTo>
                    <a:pt x="1270051" y="1045074"/>
                  </a:lnTo>
                  <a:lnTo>
                    <a:pt x="1292903" y="1005040"/>
                  </a:lnTo>
                  <a:lnTo>
                    <a:pt x="1313085" y="963381"/>
                  </a:lnTo>
                  <a:lnTo>
                    <a:pt x="1330481" y="920213"/>
                  </a:lnTo>
                  <a:lnTo>
                    <a:pt x="1344974" y="875652"/>
                  </a:lnTo>
                  <a:lnTo>
                    <a:pt x="1356448" y="829814"/>
                  </a:lnTo>
                  <a:lnTo>
                    <a:pt x="1364788" y="782815"/>
                  </a:lnTo>
                  <a:lnTo>
                    <a:pt x="1369877" y="734771"/>
                  </a:lnTo>
                  <a:lnTo>
                    <a:pt x="1371600" y="685800"/>
                  </a:lnTo>
                  <a:lnTo>
                    <a:pt x="1369877" y="636828"/>
                  </a:lnTo>
                  <a:lnTo>
                    <a:pt x="1364788" y="588784"/>
                  </a:lnTo>
                  <a:lnTo>
                    <a:pt x="1356448" y="541785"/>
                  </a:lnTo>
                  <a:lnTo>
                    <a:pt x="1344974" y="495947"/>
                  </a:lnTo>
                  <a:lnTo>
                    <a:pt x="1330481" y="451386"/>
                  </a:lnTo>
                  <a:lnTo>
                    <a:pt x="1313085" y="408218"/>
                  </a:lnTo>
                  <a:lnTo>
                    <a:pt x="1292903" y="366559"/>
                  </a:lnTo>
                  <a:lnTo>
                    <a:pt x="1270051" y="326525"/>
                  </a:lnTo>
                  <a:lnTo>
                    <a:pt x="1244645" y="288233"/>
                  </a:lnTo>
                  <a:lnTo>
                    <a:pt x="1216801" y="251798"/>
                  </a:lnTo>
                  <a:lnTo>
                    <a:pt x="1186635" y="217336"/>
                  </a:lnTo>
                  <a:lnTo>
                    <a:pt x="1154263" y="184964"/>
                  </a:lnTo>
                  <a:lnTo>
                    <a:pt x="1119801" y="154798"/>
                  </a:lnTo>
                  <a:lnTo>
                    <a:pt x="1083366" y="126954"/>
                  </a:lnTo>
                  <a:lnTo>
                    <a:pt x="1045074" y="101548"/>
                  </a:lnTo>
                  <a:lnTo>
                    <a:pt x="1005040" y="78696"/>
                  </a:lnTo>
                  <a:lnTo>
                    <a:pt x="963381" y="58514"/>
                  </a:lnTo>
                  <a:lnTo>
                    <a:pt x="920213" y="41118"/>
                  </a:lnTo>
                  <a:lnTo>
                    <a:pt x="875652" y="26625"/>
                  </a:lnTo>
                  <a:lnTo>
                    <a:pt x="829814" y="15151"/>
                  </a:lnTo>
                  <a:lnTo>
                    <a:pt x="782815" y="6811"/>
                  </a:lnTo>
                  <a:lnTo>
                    <a:pt x="734771" y="1722"/>
                  </a:lnTo>
                  <a:lnTo>
                    <a:pt x="685800" y="0"/>
                  </a:lnTo>
                  <a:close/>
                </a:path>
              </a:pathLst>
            </a:custGeom>
            <a:solidFill>
              <a:srgbClr val="96BB6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/>
            <p:cNvSpPr/>
            <p:nvPr/>
          </p:nvSpPr>
          <p:spPr>
            <a:xfrm>
              <a:off x="9006840" y="3794760"/>
              <a:ext cx="1371600" cy="1371600"/>
            </a:xfrm>
            <a:custGeom>
              <a:avLst/>
              <a:gdLst/>
              <a:ahLst/>
              <a:cxnLst/>
              <a:rect l="l" t="t" r="r" b="b"/>
              <a:pathLst>
                <a:path w="1371600" h="1371600">
                  <a:moveTo>
                    <a:pt x="0" y="685800"/>
                  </a:moveTo>
                  <a:lnTo>
                    <a:pt x="1722" y="636828"/>
                  </a:lnTo>
                  <a:lnTo>
                    <a:pt x="6811" y="588784"/>
                  </a:lnTo>
                  <a:lnTo>
                    <a:pt x="15151" y="541785"/>
                  </a:lnTo>
                  <a:lnTo>
                    <a:pt x="26625" y="495947"/>
                  </a:lnTo>
                  <a:lnTo>
                    <a:pt x="41118" y="451386"/>
                  </a:lnTo>
                  <a:lnTo>
                    <a:pt x="58514" y="408218"/>
                  </a:lnTo>
                  <a:lnTo>
                    <a:pt x="78696" y="366559"/>
                  </a:lnTo>
                  <a:lnTo>
                    <a:pt x="101548" y="326525"/>
                  </a:lnTo>
                  <a:lnTo>
                    <a:pt x="126954" y="288233"/>
                  </a:lnTo>
                  <a:lnTo>
                    <a:pt x="154798" y="251798"/>
                  </a:lnTo>
                  <a:lnTo>
                    <a:pt x="184964" y="217336"/>
                  </a:lnTo>
                  <a:lnTo>
                    <a:pt x="217336" y="184964"/>
                  </a:lnTo>
                  <a:lnTo>
                    <a:pt x="251798" y="154798"/>
                  </a:lnTo>
                  <a:lnTo>
                    <a:pt x="288233" y="126954"/>
                  </a:lnTo>
                  <a:lnTo>
                    <a:pt x="326525" y="101548"/>
                  </a:lnTo>
                  <a:lnTo>
                    <a:pt x="366559" y="78696"/>
                  </a:lnTo>
                  <a:lnTo>
                    <a:pt x="408218" y="58514"/>
                  </a:lnTo>
                  <a:lnTo>
                    <a:pt x="451386" y="41118"/>
                  </a:lnTo>
                  <a:lnTo>
                    <a:pt x="495947" y="26625"/>
                  </a:lnTo>
                  <a:lnTo>
                    <a:pt x="541785" y="15151"/>
                  </a:lnTo>
                  <a:lnTo>
                    <a:pt x="588784" y="6811"/>
                  </a:lnTo>
                  <a:lnTo>
                    <a:pt x="636828" y="1722"/>
                  </a:lnTo>
                  <a:lnTo>
                    <a:pt x="685800" y="0"/>
                  </a:lnTo>
                  <a:lnTo>
                    <a:pt x="734771" y="1722"/>
                  </a:lnTo>
                  <a:lnTo>
                    <a:pt x="782815" y="6811"/>
                  </a:lnTo>
                  <a:lnTo>
                    <a:pt x="829814" y="15151"/>
                  </a:lnTo>
                  <a:lnTo>
                    <a:pt x="875652" y="26625"/>
                  </a:lnTo>
                  <a:lnTo>
                    <a:pt x="920213" y="41118"/>
                  </a:lnTo>
                  <a:lnTo>
                    <a:pt x="963381" y="58514"/>
                  </a:lnTo>
                  <a:lnTo>
                    <a:pt x="1005040" y="78696"/>
                  </a:lnTo>
                  <a:lnTo>
                    <a:pt x="1045074" y="101548"/>
                  </a:lnTo>
                  <a:lnTo>
                    <a:pt x="1083366" y="126954"/>
                  </a:lnTo>
                  <a:lnTo>
                    <a:pt x="1119801" y="154798"/>
                  </a:lnTo>
                  <a:lnTo>
                    <a:pt x="1154263" y="184964"/>
                  </a:lnTo>
                  <a:lnTo>
                    <a:pt x="1186635" y="217336"/>
                  </a:lnTo>
                  <a:lnTo>
                    <a:pt x="1216801" y="251798"/>
                  </a:lnTo>
                  <a:lnTo>
                    <a:pt x="1244645" y="288233"/>
                  </a:lnTo>
                  <a:lnTo>
                    <a:pt x="1270051" y="326525"/>
                  </a:lnTo>
                  <a:lnTo>
                    <a:pt x="1292903" y="366559"/>
                  </a:lnTo>
                  <a:lnTo>
                    <a:pt x="1313085" y="408218"/>
                  </a:lnTo>
                  <a:lnTo>
                    <a:pt x="1330481" y="451386"/>
                  </a:lnTo>
                  <a:lnTo>
                    <a:pt x="1344974" y="495947"/>
                  </a:lnTo>
                  <a:lnTo>
                    <a:pt x="1356448" y="541785"/>
                  </a:lnTo>
                  <a:lnTo>
                    <a:pt x="1364788" y="588784"/>
                  </a:lnTo>
                  <a:lnTo>
                    <a:pt x="1369877" y="636828"/>
                  </a:lnTo>
                  <a:lnTo>
                    <a:pt x="1371600" y="685800"/>
                  </a:lnTo>
                  <a:lnTo>
                    <a:pt x="1369877" y="734771"/>
                  </a:lnTo>
                  <a:lnTo>
                    <a:pt x="1364788" y="782815"/>
                  </a:lnTo>
                  <a:lnTo>
                    <a:pt x="1356448" y="829814"/>
                  </a:lnTo>
                  <a:lnTo>
                    <a:pt x="1344974" y="875652"/>
                  </a:lnTo>
                  <a:lnTo>
                    <a:pt x="1330481" y="920213"/>
                  </a:lnTo>
                  <a:lnTo>
                    <a:pt x="1313085" y="963381"/>
                  </a:lnTo>
                  <a:lnTo>
                    <a:pt x="1292903" y="1005040"/>
                  </a:lnTo>
                  <a:lnTo>
                    <a:pt x="1270051" y="1045074"/>
                  </a:lnTo>
                  <a:lnTo>
                    <a:pt x="1244645" y="1083366"/>
                  </a:lnTo>
                  <a:lnTo>
                    <a:pt x="1216801" y="1119801"/>
                  </a:lnTo>
                  <a:lnTo>
                    <a:pt x="1186635" y="1154263"/>
                  </a:lnTo>
                  <a:lnTo>
                    <a:pt x="1154263" y="1186635"/>
                  </a:lnTo>
                  <a:lnTo>
                    <a:pt x="1119801" y="1216801"/>
                  </a:lnTo>
                  <a:lnTo>
                    <a:pt x="1083366" y="1244645"/>
                  </a:lnTo>
                  <a:lnTo>
                    <a:pt x="1045074" y="1270051"/>
                  </a:lnTo>
                  <a:lnTo>
                    <a:pt x="1005040" y="1292903"/>
                  </a:lnTo>
                  <a:lnTo>
                    <a:pt x="963381" y="1313085"/>
                  </a:lnTo>
                  <a:lnTo>
                    <a:pt x="920213" y="1330481"/>
                  </a:lnTo>
                  <a:lnTo>
                    <a:pt x="875652" y="1344974"/>
                  </a:lnTo>
                  <a:lnTo>
                    <a:pt x="829814" y="1356448"/>
                  </a:lnTo>
                  <a:lnTo>
                    <a:pt x="782815" y="1364788"/>
                  </a:lnTo>
                  <a:lnTo>
                    <a:pt x="734771" y="1369877"/>
                  </a:lnTo>
                  <a:lnTo>
                    <a:pt x="685800" y="1371600"/>
                  </a:lnTo>
                  <a:lnTo>
                    <a:pt x="636828" y="1369877"/>
                  </a:lnTo>
                  <a:lnTo>
                    <a:pt x="588784" y="1364788"/>
                  </a:lnTo>
                  <a:lnTo>
                    <a:pt x="541785" y="1356448"/>
                  </a:lnTo>
                  <a:lnTo>
                    <a:pt x="495947" y="1344974"/>
                  </a:lnTo>
                  <a:lnTo>
                    <a:pt x="451386" y="1330481"/>
                  </a:lnTo>
                  <a:lnTo>
                    <a:pt x="408218" y="1313085"/>
                  </a:lnTo>
                  <a:lnTo>
                    <a:pt x="366559" y="1292903"/>
                  </a:lnTo>
                  <a:lnTo>
                    <a:pt x="326525" y="1270051"/>
                  </a:lnTo>
                  <a:lnTo>
                    <a:pt x="288233" y="1244645"/>
                  </a:lnTo>
                  <a:lnTo>
                    <a:pt x="251798" y="1216801"/>
                  </a:lnTo>
                  <a:lnTo>
                    <a:pt x="217336" y="1186635"/>
                  </a:lnTo>
                  <a:lnTo>
                    <a:pt x="184964" y="1154263"/>
                  </a:lnTo>
                  <a:lnTo>
                    <a:pt x="154798" y="1119801"/>
                  </a:lnTo>
                  <a:lnTo>
                    <a:pt x="126954" y="1083366"/>
                  </a:lnTo>
                  <a:lnTo>
                    <a:pt x="101548" y="1045074"/>
                  </a:lnTo>
                  <a:lnTo>
                    <a:pt x="78696" y="1005040"/>
                  </a:lnTo>
                  <a:lnTo>
                    <a:pt x="58514" y="963381"/>
                  </a:lnTo>
                  <a:lnTo>
                    <a:pt x="41118" y="920213"/>
                  </a:lnTo>
                  <a:lnTo>
                    <a:pt x="26625" y="875652"/>
                  </a:lnTo>
                  <a:lnTo>
                    <a:pt x="15151" y="829814"/>
                  </a:lnTo>
                  <a:lnTo>
                    <a:pt x="6811" y="782815"/>
                  </a:lnTo>
                  <a:lnTo>
                    <a:pt x="1722" y="734771"/>
                  </a:lnTo>
                  <a:lnTo>
                    <a:pt x="0" y="685800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/>
            <p:cNvSpPr/>
            <p:nvPr/>
          </p:nvSpPr>
          <p:spPr>
            <a:xfrm>
              <a:off x="9304019" y="4091940"/>
              <a:ext cx="777240" cy="777240"/>
            </a:xfrm>
            <a:custGeom>
              <a:avLst/>
              <a:gdLst/>
              <a:ahLst/>
              <a:cxnLst/>
              <a:rect l="l" t="t" r="r" b="b"/>
              <a:pathLst>
                <a:path w="777240" h="777239">
                  <a:moveTo>
                    <a:pt x="388620" y="0"/>
                  </a:moveTo>
                  <a:lnTo>
                    <a:pt x="339872" y="3027"/>
                  </a:lnTo>
                  <a:lnTo>
                    <a:pt x="292931" y="11868"/>
                  </a:lnTo>
                  <a:lnTo>
                    <a:pt x="248161" y="26158"/>
                  </a:lnTo>
                  <a:lnTo>
                    <a:pt x="205927" y="45532"/>
                  </a:lnTo>
                  <a:lnTo>
                    <a:pt x="166592" y="69627"/>
                  </a:lnTo>
                  <a:lnTo>
                    <a:pt x="130521" y="98078"/>
                  </a:lnTo>
                  <a:lnTo>
                    <a:pt x="98078" y="130521"/>
                  </a:lnTo>
                  <a:lnTo>
                    <a:pt x="69627" y="166592"/>
                  </a:lnTo>
                  <a:lnTo>
                    <a:pt x="45532" y="205927"/>
                  </a:lnTo>
                  <a:lnTo>
                    <a:pt x="26158" y="248161"/>
                  </a:lnTo>
                  <a:lnTo>
                    <a:pt x="11868" y="292931"/>
                  </a:lnTo>
                  <a:lnTo>
                    <a:pt x="3027" y="339872"/>
                  </a:lnTo>
                  <a:lnTo>
                    <a:pt x="0" y="388620"/>
                  </a:lnTo>
                  <a:lnTo>
                    <a:pt x="3027" y="437367"/>
                  </a:lnTo>
                  <a:lnTo>
                    <a:pt x="11868" y="484308"/>
                  </a:lnTo>
                  <a:lnTo>
                    <a:pt x="26158" y="529078"/>
                  </a:lnTo>
                  <a:lnTo>
                    <a:pt x="45532" y="571312"/>
                  </a:lnTo>
                  <a:lnTo>
                    <a:pt x="69627" y="610647"/>
                  </a:lnTo>
                  <a:lnTo>
                    <a:pt x="98078" y="646718"/>
                  </a:lnTo>
                  <a:lnTo>
                    <a:pt x="130521" y="679161"/>
                  </a:lnTo>
                  <a:lnTo>
                    <a:pt x="166592" y="707612"/>
                  </a:lnTo>
                  <a:lnTo>
                    <a:pt x="205927" y="731707"/>
                  </a:lnTo>
                  <a:lnTo>
                    <a:pt x="248161" y="751081"/>
                  </a:lnTo>
                  <a:lnTo>
                    <a:pt x="292931" y="765371"/>
                  </a:lnTo>
                  <a:lnTo>
                    <a:pt x="339872" y="774212"/>
                  </a:lnTo>
                  <a:lnTo>
                    <a:pt x="388620" y="777240"/>
                  </a:lnTo>
                  <a:lnTo>
                    <a:pt x="437367" y="774212"/>
                  </a:lnTo>
                  <a:lnTo>
                    <a:pt x="484308" y="765371"/>
                  </a:lnTo>
                  <a:lnTo>
                    <a:pt x="529078" y="751081"/>
                  </a:lnTo>
                  <a:lnTo>
                    <a:pt x="571312" y="731707"/>
                  </a:lnTo>
                  <a:lnTo>
                    <a:pt x="610647" y="707612"/>
                  </a:lnTo>
                  <a:lnTo>
                    <a:pt x="646718" y="679161"/>
                  </a:lnTo>
                  <a:lnTo>
                    <a:pt x="679161" y="646718"/>
                  </a:lnTo>
                  <a:lnTo>
                    <a:pt x="707612" y="610647"/>
                  </a:lnTo>
                  <a:lnTo>
                    <a:pt x="731707" y="571312"/>
                  </a:lnTo>
                  <a:lnTo>
                    <a:pt x="751081" y="529078"/>
                  </a:lnTo>
                  <a:lnTo>
                    <a:pt x="765371" y="484308"/>
                  </a:lnTo>
                  <a:lnTo>
                    <a:pt x="774212" y="437367"/>
                  </a:lnTo>
                  <a:lnTo>
                    <a:pt x="777239" y="388620"/>
                  </a:lnTo>
                  <a:lnTo>
                    <a:pt x="774212" y="339872"/>
                  </a:lnTo>
                  <a:lnTo>
                    <a:pt x="765371" y="292931"/>
                  </a:lnTo>
                  <a:lnTo>
                    <a:pt x="751081" y="248161"/>
                  </a:lnTo>
                  <a:lnTo>
                    <a:pt x="731707" y="205927"/>
                  </a:lnTo>
                  <a:lnTo>
                    <a:pt x="707612" y="166592"/>
                  </a:lnTo>
                  <a:lnTo>
                    <a:pt x="679161" y="130521"/>
                  </a:lnTo>
                  <a:lnTo>
                    <a:pt x="646718" y="98078"/>
                  </a:lnTo>
                  <a:lnTo>
                    <a:pt x="610647" y="69627"/>
                  </a:lnTo>
                  <a:lnTo>
                    <a:pt x="571312" y="45532"/>
                  </a:lnTo>
                  <a:lnTo>
                    <a:pt x="529078" y="26158"/>
                  </a:lnTo>
                  <a:lnTo>
                    <a:pt x="484308" y="11868"/>
                  </a:lnTo>
                  <a:lnTo>
                    <a:pt x="437367" y="3027"/>
                  </a:lnTo>
                  <a:lnTo>
                    <a:pt x="388620" y="0"/>
                  </a:lnTo>
                  <a:close/>
                </a:path>
              </a:pathLst>
            </a:custGeom>
            <a:solidFill>
              <a:srgbClr val="E8A23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/>
            <p:cNvSpPr/>
            <p:nvPr/>
          </p:nvSpPr>
          <p:spPr>
            <a:xfrm>
              <a:off x="9304019" y="4091940"/>
              <a:ext cx="777240" cy="777240"/>
            </a:xfrm>
            <a:custGeom>
              <a:avLst/>
              <a:gdLst/>
              <a:ahLst/>
              <a:cxnLst/>
              <a:rect l="l" t="t" r="r" b="b"/>
              <a:pathLst>
                <a:path w="777240" h="777239">
                  <a:moveTo>
                    <a:pt x="0" y="388620"/>
                  </a:moveTo>
                  <a:lnTo>
                    <a:pt x="3027" y="339872"/>
                  </a:lnTo>
                  <a:lnTo>
                    <a:pt x="11868" y="292931"/>
                  </a:lnTo>
                  <a:lnTo>
                    <a:pt x="26158" y="248161"/>
                  </a:lnTo>
                  <a:lnTo>
                    <a:pt x="45532" y="205927"/>
                  </a:lnTo>
                  <a:lnTo>
                    <a:pt x="69627" y="166592"/>
                  </a:lnTo>
                  <a:lnTo>
                    <a:pt x="98078" y="130521"/>
                  </a:lnTo>
                  <a:lnTo>
                    <a:pt x="130521" y="98078"/>
                  </a:lnTo>
                  <a:lnTo>
                    <a:pt x="166592" y="69627"/>
                  </a:lnTo>
                  <a:lnTo>
                    <a:pt x="205927" y="45532"/>
                  </a:lnTo>
                  <a:lnTo>
                    <a:pt x="248161" y="26158"/>
                  </a:lnTo>
                  <a:lnTo>
                    <a:pt x="292931" y="11868"/>
                  </a:lnTo>
                  <a:lnTo>
                    <a:pt x="339872" y="3027"/>
                  </a:lnTo>
                  <a:lnTo>
                    <a:pt x="388620" y="0"/>
                  </a:lnTo>
                  <a:lnTo>
                    <a:pt x="437367" y="3027"/>
                  </a:lnTo>
                  <a:lnTo>
                    <a:pt x="484308" y="11868"/>
                  </a:lnTo>
                  <a:lnTo>
                    <a:pt x="529078" y="26158"/>
                  </a:lnTo>
                  <a:lnTo>
                    <a:pt x="571312" y="45532"/>
                  </a:lnTo>
                  <a:lnTo>
                    <a:pt x="610647" y="69627"/>
                  </a:lnTo>
                  <a:lnTo>
                    <a:pt x="646718" y="98078"/>
                  </a:lnTo>
                  <a:lnTo>
                    <a:pt x="679161" y="130521"/>
                  </a:lnTo>
                  <a:lnTo>
                    <a:pt x="707612" y="166592"/>
                  </a:lnTo>
                  <a:lnTo>
                    <a:pt x="731707" y="205927"/>
                  </a:lnTo>
                  <a:lnTo>
                    <a:pt x="751081" y="248161"/>
                  </a:lnTo>
                  <a:lnTo>
                    <a:pt x="765371" y="292931"/>
                  </a:lnTo>
                  <a:lnTo>
                    <a:pt x="774212" y="339872"/>
                  </a:lnTo>
                  <a:lnTo>
                    <a:pt x="777239" y="388620"/>
                  </a:lnTo>
                  <a:lnTo>
                    <a:pt x="774212" y="437367"/>
                  </a:lnTo>
                  <a:lnTo>
                    <a:pt x="765371" y="484308"/>
                  </a:lnTo>
                  <a:lnTo>
                    <a:pt x="751081" y="529078"/>
                  </a:lnTo>
                  <a:lnTo>
                    <a:pt x="731707" y="571312"/>
                  </a:lnTo>
                  <a:lnTo>
                    <a:pt x="707612" y="610647"/>
                  </a:lnTo>
                  <a:lnTo>
                    <a:pt x="679161" y="646718"/>
                  </a:lnTo>
                  <a:lnTo>
                    <a:pt x="646718" y="679161"/>
                  </a:lnTo>
                  <a:lnTo>
                    <a:pt x="610647" y="707612"/>
                  </a:lnTo>
                  <a:lnTo>
                    <a:pt x="571312" y="731707"/>
                  </a:lnTo>
                  <a:lnTo>
                    <a:pt x="529078" y="751081"/>
                  </a:lnTo>
                  <a:lnTo>
                    <a:pt x="484308" y="765371"/>
                  </a:lnTo>
                  <a:lnTo>
                    <a:pt x="437367" y="774212"/>
                  </a:lnTo>
                  <a:lnTo>
                    <a:pt x="388620" y="777240"/>
                  </a:lnTo>
                  <a:lnTo>
                    <a:pt x="339872" y="774212"/>
                  </a:lnTo>
                  <a:lnTo>
                    <a:pt x="292931" y="765371"/>
                  </a:lnTo>
                  <a:lnTo>
                    <a:pt x="248161" y="751081"/>
                  </a:lnTo>
                  <a:lnTo>
                    <a:pt x="205927" y="731707"/>
                  </a:lnTo>
                  <a:lnTo>
                    <a:pt x="166592" y="707612"/>
                  </a:lnTo>
                  <a:lnTo>
                    <a:pt x="130521" y="679161"/>
                  </a:lnTo>
                  <a:lnTo>
                    <a:pt x="98078" y="646718"/>
                  </a:lnTo>
                  <a:lnTo>
                    <a:pt x="69627" y="610647"/>
                  </a:lnTo>
                  <a:lnTo>
                    <a:pt x="45532" y="571312"/>
                  </a:lnTo>
                  <a:lnTo>
                    <a:pt x="26158" y="529078"/>
                  </a:lnTo>
                  <a:lnTo>
                    <a:pt x="11868" y="484308"/>
                  </a:lnTo>
                  <a:lnTo>
                    <a:pt x="3027" y="437367"/>
                  </a:lnTo>
                  <a:lnTo>
                    <a:pt x="0" y="388620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4" name="object 14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955"/>
              </a:lnSpc>
            </a:pPr>
            <a:r>
              <a:rPr dirty="0" spc="-10"/>
              <a:t>AgriBridge</a:t>
            </a:r>
          </a:p>
        </p:txBody>
      </p:sp>
      <p:sp>
        <p:nvSpPr>
          <p:cNvPr id="15" name="object 15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955"/>
              </a:lnSpc>
            </a:pPr>
            <a:fld id="{81D60167-4931-47E6-BA6A-407CBD079E47}" type="slidenum">
              <a:rPr dirty="0" spc="-25"/>
              <a:t>10</a:t>
            </a:fld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1B3C1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535940" y="421335"/>
            <a:ext cx="1417955" cy="2235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300" spc="-20" b="1">
                <a:solidFill>
                  <a:srgbClr val="E8A23C"/>
                </a:solidFill>
                <a:latin typeface="Calibri"/>
                <a:cs typeface="Calibri"/>
              </a:rPr>
              <a:t>M</a:t>
            </a:r>
            <a:r>
              <a:rPr dirty="0" sz="1300" spc="-100" b="1">
                <a:solidFill>
                  <a:srgbClr val="E8A23C"/>
                </a:solidFill>
                <a:latin typeface="Calibri"/>
                <a:cs typeface="Calibri"/>
              </a:rPr>
              <a:t> </a:t>
            </a:r>
            <a:r>
              <a:rPr dirty="0" sz="1300" spc="-10" b="1">
                <a:solidFill>
                  <a:srgbClr val="E8A23C"/>
                </a:solidFill>
                <a:latin typeface="Calibri"/>
                <a:cs typeface="Calibri"/>
              </a:rPr>
              <a:t>A</a:t>
            </a:r>
            <a:r>
              <a:rPr dirty="0" sz="1300" spc="-100" b="1">
                <a:solidFill>
                  <a:srgbClr val="E8A23C"/>
                </a:solidFill>
                <a:latin typeface="Calibri"/>
                <a:cs typeface="Calibri"/>
              </a:rPr>
              <a:t> </a:t>
            </a:r>
            <a:r>
              <a:rPr dirty="0" sz="1300" spc="-10" b="1">
                <a:solidFill>
                  <a:srgbClr val="E8A23C"/>
                </a:solidFill>
                <a:latin typeface="Calibri"/>
                <a:cs typeface="Calibri"/>
              </a:rPr>
              <a:t>R</a:t>
            </a:r>
            <a:r>
              <a:rPr dirty="0" sz="1300" spc="-85" b="1">
                <a:solidFill>
                  <a:srgbClr val="E8A23C"/>
                </a:solidFill>
                <a:latin typeface="Calibri"/>
                <a:cs typeface="Calibri"/>
              </a:rPr>
              <a:t> </a:t>
            </a:r>
            <a:r>
              <a:rPr dirty="0" sz="1300" spc="-10" b="1">
                <a:solidFill>
                  <a:srgbClr val="E8A23C"/>
                </a:solidFill>
                <a:latin typeface="Calibri"/>
                <a:cs typeface="Calibri"/>
              </a:rPr>
              <a:t>K</a:t>
            </a:r>
            <a:r>
              <a:rPr dirty="0" sz="1300" spc="-95" b="1">
                <a:solidFill>
                  <a:srgbClr val="E8A23C"/>
                </a:solidFill>
                <a:latin typeface="Calibri"/>
                <a:cs typeface="Calibri"/>
              </a:rPr>
              <a:t> </a:t>
            </a:r>
            <a:r>
              <a:rPr dirty="0" sz="1300" spc="-10" b="1">
                <a:solidFill>
                  <a:srgbClr val="E8A23C"/>
                </a:solidFill>
                <a:latin typeface="Calibri"/>
                <a:cs typeface="Calibri"/>
              </a:rPr>
              <a:t>E</a:t>
            </a:r>
            <a:r>
              <a:rPr dirty="0" sz="1300" spc="-85" b="1">
                <a:solidFill>
                  <a:srgbClr val="E8A23C"/>
                </a:solidFill>
                <a:latin typeface="Calibri"/>
                <a:cs typeface="Calibri"/>
              </a:rPr>
              <a:t> </a:t>
            </a:r>
            <a:r>
              <a:rPr dirty="0" sz="1300" b="1">
                <a:solidFill>
                  <a:srgbClr val="E8A23C"/>
                </a:solidFill>
                <a:latin typeface="Calibri"/>
                <a:cs typeface="Calibri"/>
              </a:rPr>
              <a:t>T</a:t>
            </a:r>
            <a:r>
              <a:rPr dirty="0" sz="1300" spc="415" b="1">
                <a:solidFill>
                  <a:srgbClr val="E8A23C"/>
                </a:solidFill>
                <a:latin typeface="Calibri"/>
                <a:cs typeface="Calibri"/>
              </a:rPr>
              <a:t> </a:t>
            </a:r>
            <a:r>
              <a:rPr dirty="0" sz="1300" b="1">
                <a:solidFill>
                  <a:srgbClr val="E8A23C"/>
                </a:solidFill>
                <a:latin typeface="Calibri"/>
                <a:cs typeface="Calibri"/>
              </a:rPr>
              <a:t>S</a:t>
            </a:r>
            <a:r>
              <a:rPr dirty="0" sz="1300" spc="-90" b="1">
                <a:solidFill>
                  <a:srgbClr val="E8A23C"/>
                </a:solidFill>
                <a:latin typeface="Calibri"/>
                <a:cs typeface="Calibri"/>
              </a:rPr>
              <a:t> </a:t>
            </a:r>
            <a:r>
              <a:rPr dirty="0" sz="1300" spc="-10" b="1">
                <a:solidFill>
                  <a:srgbClr val="E8A23C"/>
                </a:solidFill>
                <a:latin typeface="Calibri"/>
                <a:cs typeface="Calibri"/>
              </a:rPr>
              <a:t>I</a:t>
            </a:r>
            <a:r>
              <a:rPr dirty="0" sz="1300" spc="-90" b="1">
                <a:solidFill>
                  <a:srgbClr val="E8A23C"/>
                </a:solidFill>
                <a:latin typeface="Calibri"/>
                <a:cs typeface="Calibri"/>
              </a:rPr>
              <a:t> </a:t>
            </a:r>
            <a:r>
              <a:rPr dirty="0" sz="1300" spc="-10" b="1">
                <a:solidFill>
                  <a:srgbClr val="E8A23C"/>
                </a:solidFill>
                <a:latin typeface="Calibri"/>
                <a:cs typeface="Calibri"/>
              </a:rPr>
              <a:t>Z</a:t>
            </a:r>
            <a:r>
              <a:rPr dirty="0" sz="1300" spc="-85" b="1">
                <a:solidFill>
                  <a:srgbClr val="E8A23C"/>
                </a:solidFill>
                <a:latin typeface="Calibri"/>
                <a:cs typeface="Calibri"/>
              </a:rPr>
              <a:t> </a:t>
            </a:r>
            <a:r>
              <a:rPr dirty="0" sz="1300" spc="-10" b="1">
                <a:solidFill>
                  <a:srgbClr val="E8A23C"/>
                </a:solidFill>
                <a:latin typeface="Calibri"/>
                <a:cs typeface="Calibri"/>
              </a:rPr>
              <a:t>I</a:t>
            </a:r>
            <a:r>
              <a:rPr dirty="0" sz="1300" spc="-90" b="1">
                <a:solidFill>
                  <a:srgbClr val="E8A23C"/>
                </a:solidFill>
                <a:latin typeface="Calibri"/>
                <a:cs typeface="Calibri"/>
              </a:rPr>
              <a:t> </a:t>
            </a:r>
            <a:r>
              <a:rPr dirty="0" sz="1300" spc="-10" b="1">
                <a:solidFill>
                  <a:srgbClr val="E8A23C"/>
                </a:solidFill>
                <a:latin typeface="Calibri"/>
                <a:cs typeface="Calibri"/>
              </a:rPr>
              <a:t>N</a:t>
            </a:r>
            <a:r>
              <a:rPr dirty="0" sz="1300" spc="-90" b="1">
                <a:solidFill>
                  <a:srgbClr val="E8A23C"/>
                </a:solidFill>
                <a:latin typeface="Calibri"/>
                <a:cs typeface="Calibri"/>
              </a:rPr>
              <a:t> </a:t>
            </a:r>
            <a:r>
              <a:rPr dirty="0" sz="1300" spc="-50" b="1">
                <a:solidFill>
                  <a:srgbClr val="E8A23C"/>
                </a:solidFill>
                <a:latin typeface="Calibri"/>
                <a:cs typeface="Calibri"/>
              </a:rPr>
              <a:t>G</a:t>
            </a:r>
            <a:endParaRPr sz="1300">
              <a:latin typeface="Calibri"/>
              <a:cs typeface="Calibri"/>
            </a:endParaRPr>
          </a:p>
        </p:txBody>
      </p:sp>
      <p:sp>
        <p:nvSpPr>
          <p:cNvPr id="4" name="object 4" descr="$PPTXTitle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SAM</a:t>
            </a:r>
            <a:r>
              <a:rPr dirty="0" spc="-80"/>
              <a:t> </a:t>
            </a:r>
            <a:r>
              <a:rPr dirty="0"/>
              <a:t>—</a:t>
            </a:r>
            <a:r>
              <a:rPr dirty="0" spc="-65"/>
              <a:t> </a:t>
            </a:r>
            <a:r>
              <a:rPr dirty="0"/>
              <a:t>Serviceable</a:t>
            </a:r>
            <a:r>
              <a:rPr dirty="0" spc="-80"/>
              <a:t> </a:t>
            </a:r>
            <a:r>
              <a:rPr dirty="0" spc="-10"/>
              <a:t>Available</a:t>
            </a:r>
            <a:r>
              <a:rPr dirty="0" spc="-75"/>
              <a:t> </a:t>
            </a:r>
            <a:r>
              <a:rPr dirty="0" spc="-10"/>
              <a:t>Market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535940" y="2123058"/>
            <a:ext cx="1898650" cy="97091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6200" spc="-20" b="1">
                <a:solidFill>
                  <a:srgbClr val="E8A23C"/>
                </a:solidFill>
                <a:latin typeface="Cambria"/>
                <a:cs typeface="Cambria"/>
              </a:rPr>
              <a:t>~$9B</a:t>
            </a:r>
            <a:endParaRPr sz="6200">
              <a:latin typeface="Cambria"/>
              <a:cs typeface="Cambri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35940" y="3872610"/>
            <a:ext cx="7646034" cy="619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30000"/>
              </a:lnSpc>
              <a:spcBef>
                <a:spcPts val="100"/>
              </a:spcBef>
            </a:pPr>
            <a:r>
              <a:rPr dirty="0" sz="1500">
                <a:solidFill>
                  <a:srgbClr val="FFFFFF"/>
                </a:solidFill>
                <a:latin typeface="Calibri"/>
                <a:cs typeface="Calibri"/>
              </a:rPr>
              <a:t>Fresh</a:t>
            </a:r>
            <a:r>
              <a:rPr dirty="0" sz="1500" spc="-2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500">
                <a:solidFill>
                  <a:srgbClr val="FFFFFF"/>
                </a:solidFill>
                <a:latin typeface="Calibri"/>
                <a:cs typeface="Calibri"/>
              </a:rPr>
              <a:t>produce</a:t>
            </a:r>
            <a:r>
              <a:rPr dirty="0" sz="1500" spc="-4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500">
                <a:solidFill>
                  <a:srgbClr val="FFFFFF"/>
                </a:solidFill>
                <a:latin typeface="Calibri"/>
                <a:cs typeface="Calibri"/>
              </a:rPr>
              <a:t>spend</a:t>
            </a:r>
            <a:r>
              <a:rPr dirty="0" sz="1500" spc="-3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500">
                <a:solidFill>
                  <a:srgbClr val="FFFFFF"/>
                </a:solidFill>
                <a:latin typeface="Calibri"/>
                <a:cs typeface="Calibri"/>
              </a:rPr>
              <a:t>across</a:t>
            </a:r>
            <a:r>
              <a:rPr dirty="0" sz="1500" spc="-3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500">
                <a:solidFill>
                  <a:srgbClr val="FFFFFF"/>
                </a:solidFill>
                <a:latin typeface="Calibri"/>
                <a:cs typeface="Calibri"/>
              </a:rPr>
              <a:t>Odisha</a:t>
            </a:r>
            <a:r>
              <a:rPr dirty="0" sz="1500" spc="-5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500">
                <a:solidFill>
                  <a:srgbClr val="FFFFFF"/>
                </a:solidFill>
                <a:latin typeface="Calibri"/>
                <a:cs typeface="Calibri"/>
              </a:rPr>
              <a:t>and</a:t>
            </a:r>
            <a:r>
              <a:rPr dirty="0" sz="1500" spc="-3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500" spc="-10">
                <a:solidFill>
                  <a:srgbClr val="FFFFFF"/>
                </a:solidFill>
                <a:latin typeface="Calibri"/>
                <a:cs typeface="Calibri"/>
              </a:rPr>
              <a:t>immediate</a:t>
            </a:r>
            <a:r>
              <a:rPr dirty="0" sz="1500" spc="-3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500" spc="-10">
                <a:solidFill>
                  <a:srgbClr val="FFFFFF"/>
                </a:solidFill>
                <a:latin typeface="Calibri"/>
                <a:cs typeface="Calibri"/>
              </a:rPr>
              <a:t>neighboring</a:t>
            </a:r>
            <a:r>
              <a:rPr dirty="0" sz="1500" spc="-6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500">
                <a:solidFill>
                  <a:srgbClr val="FFFFFF"/>
                </a:solidFill>
                <a:latin typeface="Calibri"/>
                <a:cs typeface="Calibri"/>
              </a:rPr>
              <a:t>states —</a:t>
            </a:r>
            <a:r>
              <a:rPr dirty="0" sz="1500" spc="-2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500">
                <a:solidFill>
                  <a:srgbClr val="FFFFFF"/>
                </a:solidFill>
                <a:latin typeface="Calibri"/>
                <a:cs typeface="Calibri"/>
              </a:rPr>
              <a:t>the</a:t>
            </a:r>
            <a:r>
              <a:rPr dirty="0" sz="1500" spc="-3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500" spc="-10">
                <a:solidFill>
                  <a:srgbClr val="FFFFFF"/>
                </a:solidFill>
                <a:latin typeface="Calibri"/>
                <a:cs typeface="Calibri"/>
              </a:rPr>
              <a:t>geography</a:t>
            </a:r>
            <a:r>
              <a:rPr dirty="0" sz="1500" spc="-5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500" spc="-10">
                <a:solidFill>
                  <a:srgbClr val="FFFFFF"/>
                </a:solidFill>
                <a:latin typeface="Calibri"/>
                <a:cs typeface="Calibri"/>
              </a:rPr>
              <a:t>AgriBridge </a:t>
            </a:r>
            <a:r>
              <a:rPr dirty="0" sz="1500">
                <a:solidFill>
                  <a:srgbClr val="FFFFFF"/>
                </a:solidFill>
                <a:latin typeface="Calibri"/>
                <a:cs typeface="Calibri"/>
              </a:rPr>
              <a:t>can</a:t>
            </a:r>
            <a:r>
              <a:rPr dirty="0" sz="1500" spc="-3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500" spc="-10">
                <a:solidFill>
                  <a:srgbClr val="FFFFFF"/>
                </a:solidFill>
                <a:latin typeface="Calibri"/>
                <a:cs typeface="Calibri"/>
              </a:rPr>
              <a:t>realistically</a:t>
            </a:r>
            <a:r>
              <a:rPr dirty="0" sz="1500" spc="-2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500">
                <a:solidFill>
                  <a:srgbClr val="FFFFFF"/>
                </a:solidFill>
                <a:latin typeface="Calibri"/>
                <a:cs typeface="Calibri"/>
              </a:rPr>
              <a:t>serve</a:t>
            </a:r>
            <a:r>
              <a:rPr dirty="0" sz="1500" spc="-1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500">
                <a:solidFill>
                  <a:srgbClr val="FFFFFF"/>
                </a:solidFill>
                <a:latin typeface="Calibri"/>
                <a:cs typeface="Calibri"/>
              </a:rPr>
              <a:t>within</a:t>
            </a:r>
            <a:r>
              <a:rPr dirty="0" sz="1500" spc="-10">
                <a:solidFill>
                  <a:srgbClr val="FFFFFF"/>
                </a:solidFill>
                <a:latin typeface="Calibri"/>
                <a:cs typeface="Calibri"/>
              </a:rPr>
              <a:t> 3-</a:t>
            </a:r>
            <a:r>
              <a:rPr dirty="0" sz="1500">
                <a:solidFill>
                  <a:srgbClr val="FFFFFF"/>
                </a:solidFill>
                <a:latin typeface="Calibri"/>
                <a:cs typeface="Calibri"/>
              </a:rPr>
              <a:t>5</a:t>
            </a:r>
            <a:r>
              <a:rPr dirty="0" sz="1500" spc="-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500" spc="-10">
                <a:solidFill>
                  <a:srgbClr val="FFFFFF"/>
                </a:solidFill>
                <a:latin typeface="Calibri"/>
                <a:cs typeface="Calibri"/>
              </a:rPr>
              <a:t>years.</a:t>
            </a:r>
            <a:endParaRPr sz="1500">
              <a:latin typeface="Calibri"/>
              <a:cs typeface="Calibri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8680450" y="3468370"/>
            <a:ext cx="2024380" cy="2024380"/>
            <a:chOff x="8680450" y="3468370"/>
            <a:chExt cx="2024380" cy="2024380"/>
          </a:xfrm>
        </p:grpSpPr>
        <p:sp>
          <p:nvSpPr>
            <p:cNvPr id="8" name="object 8"/>
            <p:cNvSpPr/>
            <p:nvPr/>
          </p:nvSpPr>
          <p:spPr>
            <a:xfrm>
              <a:off x="8686800" y="3474720"/>
              <a:ext cx="2011680" cy="2011680"/>
            </a:xfrm>
            <a:custGeom>
              <a:avLst/>
              <a:gdLst/>
              <a:ahLst/>
              <a:cxnLst/>
              <a:rect l="l" t="t" r="r" b="b"/>
              <a:pathLst>
                <a:path w="2011679" h="2011679">
                  <a:moveTo>
                    <a:pt x="1005840" y="0"/>
                  </a:moveTo>
                  <a:lnTo>
                    <a:pt x="957107" y="1159"/>
                  </a:lnTo>
                  <a:lnTo>
                    <a:pt x="908972" y="4604"/>
                  </a:lnTo>
                  <a:lnTo>
                    <a:pt x="861489" y="10281"/>
                  </a:lnTo>
                  <a:lnTo>
                    <a:pt x="814710" y="18137"/>
                  </a:lnTo>
                  <a:lnTo>
                    <a:pt x="768687" y="28119"/>
                  </a:lnTo>
                  <a:lnTo>
                    <a:pt x="723474" y="40176"/>
                  </a:lnTo>
                  <a:lnTo>
                    <a:pt x="679122" y="54254"/>
                  </a:lnTo>
                  <a:lnTo>
                    <a:pt x="635685" y="70300"/>
                  </a:lnTo>
                  <a:lnTo>
                    <a:pt x="593216" y="88262"/>
                  </a:lnTo>
                  <a:lnTo>
                    <a:pt x="551766" y="108088"/>
                  </a:lnTo>
                  <a:lnTo>
                    <a:pt x="511390" y="129724"/>
                  </a:lnTo>
                  <a:lnTo>
                    <a:pt x="472138" y="153117"/>
                  </a:lnTo>
                  <a:lnTo>
                    <a:pt x="434065" y="178216"/>
                  </a:lnTo>
                  <a:lnTo>
                    <a:pt x="397223" y="204967"/>
                  </a:lnTo>
                  <a:lnTo>
                    <a:pt x="361664" y="233318"/>
                  </a:lnTo>
                  <a:lnTo>
                    <a:pt x="327441" y="263216"/>
                  </a:lnTo>
                  <a:lnTo>
                    <a:pt x="294608" y="294608"/>
                  </a:lnTo>
                  <a:lnTo>
                    <a:pt x="263216" y="327441"/>
                  </a:lnTo>
                  <a:lnTo>
                    <a:pt x="233318" y="361664"/>
                  </a:lnTo>
                  <a:lnTo>
                    <a:pt x="204967" y="397223"/>
                  </a:lnTo>
                  <a:lnTo>
                    <a:pt x="178216" y="434065"/>
                  </a:lnTo>
                  <a:lnTo>
                    <a:pt x="153117" y="472138"/>
                  </a:lnTo>
                  <a:lnTo>
                    <a:pt x="129724" y="511390"/>
                  </a:lnTo>
                  <a:lnTo>
                    <a:pt x="108088" y="551766"/>
                  </a:lnTo>
                  <a:lnTo>
                    <a:pt x="88262" y="593216"/>
                  </a:lnTo>
                  <a:lnTo>
                    <a:pt x="70300" y="635685"/>
                  </a:lnTo>
                  <a:lnTo>
                    <a:pt x="54254" y="679122"/>
                  </a:lnTo>
                  <a:lnTo>
                    <a:pt x="40176" y="723474"/>
                  </a:lnTo>
                  <a:lnTo>
                    <a:pt x="28119" y="768687"/>
                  </a:lnTo>
                  <a:lnTo>
                    <a:pt x="18137" y="814710"/>
                  </a:lnTo>
                  <a:lnTo>
                    <a:pt x="10281" y="861489"/>
                  </a:lnTo>
                  <a:lnTo>
                    <a:pt x="4604" y="908972"/>
                  </a:lnTo>
                  <a:lnTo>
                    <a:pt x="1159" y="957107"/>
                  </a:lnTo>
                  <a:lnTo>
                    <a:pt x="0" y="1005839"/>
                  </a:lnTo>
                  <a:lnTo>
                    <a:pt x="1159" y="1054572"/>
                  </a:lnTo>
                  <a:lnTo>
                    <a:pt x="4604" y="1102707"/>
                  </a:lnTo>
                  <a:lnTo>
                    <a:pt x="10281" y="1150190"/>
                  </a:lnTo>
                  <a:lnTo>
                    <a:pt x="18137" y="1196969"/>
                  </a:lnTo>
                  <a:lnTo>
                    <a:pt x="28119" y="1242992"/>
                  </a:lnTo>
                  <a:lnTo>
                    <a:pt x="40176" y="1288205"/>
                  </a:lnTo>
                  <a:lnTo>
                    <a:pt x="54254" y="1332557"/>
                  </a:lnTo>
                  <a:lnTo>
                    <a:pt x="70300" y="1375994"/>
                  </a:lnTo>
                  <a:lnTo>
                    <a:pt x="88262" y="1418463"/>
                  </a:lnTo>
                  <a:lnTo>
                    <a:pt x="108088" y="1459913"/>
                  </a:lnTo>
                  <a:lnTo>
                    <a:pt x="129724" y="1500289"/>
                  </a:lnTo>
                  <a:lnTo>
                    <a:pt x="153117" y="1539541"/>
                  </a:lnTo>
                  <a:lnTo>
                    <a:pt x="178216" y="1577614"/>
                  </a:lnTo>
                  <a:lnTo>
                    <a:pt x="204967" y="1614456"/>
                  </a:lnTo>
                  <a:lnTo>
                    <a:pt x="233318" y="1650015"/>
                  </a:lnTo>
                  <a:lnTo>
                    <a:pt x="263216" y="1684238"/>
                  </a:lnTo>
                  <a:lnTo>
                    <a:pt x="294608" y="1717071"/>
                  </a:lnTo>
                  <a:lnTo>
                    <a:pt x="327441" y="1748463"/>
                  </a:lnTo>
                  <a:lnTo>
                    <a:pt x="361664" y="1778361"/>
                  </a:lnTo>
                  <a:lnTo>
                    <a:pt x="397223" y="1806712"/>
                  </a:lnTo>
                  <a:lnTo>
                    <a:pt x="434065" y="1833463"/>
                  </a:lnTo>
                  <a:lnTo>
                    <a:pt x="472138" y="1858562"/>
                  </a:lnTo>
                  <a:lnTo>
                    <a:pt x="511390" y="1881955"/>
                  </a:lnTo>
                  <a:lnTo>
                    <a:pt x="551766" y="1903591"/>
                  </a:lnTo>
                  <a:lnTo>
                    <a:pt x="593216" y="1923417"/>
                  </a:lnTo>
                  <a:lnTo>
                    <a:pt x="635685" y="1941379"/>
                  </a:lnTo>
                  <a:lnTo>
                    <a:pt x="679122" y="1957425"/>
                  </a:lnTo>
                  <a:lnTo>
                    <a:pt x="723474" y="1971503"/>
                  </a:lnTo>
                  <a:lnTo>
                    <a:pt x="768687" y="1983560"/>
                  </a:lnTo>
                  <a:lnTo>
                    <a:pt x="814710" y="1993542"/>
                  </a:lnTo>
                  <a:lnTo>
                    <a:pt x="861489" y="2001398"/>
                  </a:lnTo>
                  <a:lnTo>
                    <a:pt x="908972" y="2007075"/>
                  </a:lnTo>
                  <a:lnTo>
                    <a:pt x="957107" y="2010520"/>
                  </a:lnTo>
                  <a:lnTo>
                    <a:pt x="1005840" y="2011679"/>
                  </a:lnTo>
                  <a:lnTo>
                    <a:pt x="1054572" y="2010520"/>
                  </a:lnTo>
                  <a:lnTo>
                    <a:pt x="1102707" y="2007075"/>
                  </a:lnTo>
                  <a:lnTo>
                    <a:pt x="1150190" y="2001398"/>
                  </a:lnTo>
                  <a:lnTo>
                    <a:pt x="1196969" y="1993542"/>
                  </a:lnTo>
                  <a:lnTo>
                    <a:pt x="1242992" y="1983560"/>
                  </a:lnTo>
                  <a:lnTo>
                    <a:pt x="1288205" y="1971503"/>
                  </a:lnTo>
                  <a:lnTo>
                    <a:pt x="1332557" y="1957425"/>
                  </a:lnTo>
                  <a:lnTo>
                    <a:pt x="1375994" y="1941379"/>
                  </a:lnTo>
                  <a:lnTo>
                    <a:pt x="1418463" y="1923417"/>
                  </a:lnTo>
                  <a:lnTo>
                    <a:pt x="1459913" y="1903591"/>
                  </a:lnTo>
                  <a:lnTo>
                    <a:pt x="1500289" y="1881955"/>
                  </a:lnTo>
                  <a:lnTo>
                    <a:pt x="1539541" y="1858562"/>
                  </a:lnTo>
                  <a:lnTo>
                    <a:pt x="1577614" y="1833463"/>
                  </a:lnTo>
                  <a:lnTo>
                    <a:pt x="1614456" y="1806712"/>
                  </a:lnTo>
                  <a:lnTo>
                    <a:pt x="1650015" y="1778361"/>
                  </a:lnTo>
                  <a:lnTo>
                    <a:pt x="1684238" y="1748463"/>
                  </a:lnTo>
                  <a:lnTo>
                    <a:pt x="1717071" y="1717071"/>
                  </a:lnTo>
                  <a:lnTo>
                    <a:pt x="1748463" y="1684238"/>
                  </a:lnTo>
                  <a:lnTo>
                    <a:pt x="1778361" y="1650015"/>
                  </a:lnTo>
                  <a:lnTo>
                    <a:pt x="1806712" y="1614456"/>
                  </a:lnTo>
                  <a:lnTo>
                    <a:pt x="1833463" y="1577614"/>
                  </a:lnTo>
                  <a:lnTo>
                    <a:pt x="1858562" y="1539541"/>
                  </a:lnTo>
                  <a:lnTo>
                    <a:pt x="1881955" y="1500289"/>
                  </a:lnTo>
                  <a:lnTo>
                    <a:pt x="1903591" y="1459913"/>
                  </a:lnTo>
                  <a:lnTo>
                    <a:pt x="1923417" y="1418463"/>
                  </a:lnTo>
                  <a:lnTo>
                    <a:pt x="1941379" y="1375994"/>
                  </a:lnTo>
                  <a:lnTo>
                    <a:pt x="1957425" y="1332557"/>
                  </a:lnTo>
                  <a:lnTo>
                    <a:pt x="1971503" y="1288205"/>
                  </a:lnTo>
                  <a:lnTo>
                    <a:pt x="1983560" y="1242992"/>
                  </a:lnTo>
                  <a:lnTo>
                    <a:pt x="1993542" y="1196969"/>
                  </a:lnTo>
                  <a:lnTo>
                    <a:pt x="2001398" y="1150190"/>
                  </a:lnTo>
                  <a:lnTo>
                    <a:pt x="2007075" y="1102707"/>
                  </a:lnTo>
                  <a:lnTo>
                    <a:pt x="2010520" y="1054572"/>
                  </a:lnTo>
                  <a:lnTo>
                    <a:pt x="2011679" y="1005839"/>
                  </a:lnTo>
                  <a:lnTo>
                    <a:pt x="2010520" y="957107"/>
                  </a:lnTo>
                  <a:lnTo>
                    <a:pt x="2007075" y="908972"/>
                  </a:lnTo>
                  <a:lnTo>
                    <a:pt x="2001398" y="861489"/>
                  </a:lnTo>
                  <a:lnTo>
                    <a:pt x="1993542" y="814710"/>
                  </a:lnTo>
                  <a:lnTo>
                    <a:pt x="1983560" y="768687"/>
                  </a:lnTo>
                  <a:lnTo>
                    <a:pt x="1971503" y="723474"/>
                  </a:lnTo>
                  <a:lnTo>
                    <a:pt x="1957425" y="679122"/>
                  </a:lnTo>
                  <a:lnTo>
                    <a:pt x="1941379" y="635685"/>
                  </a:lnTo>
                  <a:lnTo>
                    <a:pt x="1923417" y="593216"/>
                  </a:lnTo>
                  <a:lnTo>
                    <a:pt x="1903591" y="551766"/>
                  </a:lnTo>
                  <a:lnTo>
                    <a:pt x="1881955" y="511390"/>
                  </a:lnTo>
                  <a:lnTo>
                    <a:pt x="1858562" y="472138"/>
                  </a:lnTo>
                  <a:lnTo>
                    <a:pt x="1833463" y="434065"/>
                  </a:lnTo>
                  <a:lnTo>
                    <a:pt x="1806712" y="397223"/>
                  </a:lnTo>
                  <a:lnTo>
                    <a:pt x="1778361" y="361664"/>
                  </a:lnTo>
                  <a:lnTo>
                    <a:pt x="1748463" y="327441"/>
                  </a:lnTo>
                  <a:lnTo>
                    <a:pt x="1717071" y="294608"/>
                  </a:lnTo>
                  <a:lnTo>
                    <a:pt x="1684238" y="263216"/>
                  </a:lnTo>
                  <a:lnTo>
                    <a:pt x="1650015" y="233318"/>
                  </a:lnTo>
                  <a:lnTo>
                    <a:pt x="1614456" y="204967"/>
                  </a:lnTo>
                  <a:lnTo>
                    <a:pt x="1577614" y="178216"/>
                  </a:lnTo>
                  <a:lnTo>
                    <a:pt x="1539541" y="153117"/>
                  </a:lnTo>
                  <a:lnTo>
                    <a:pt x="1500289" y="129724"/>
                  </a:lnTo>
                  <a:lnTo>
                    <a:pt x="1459913" y="108088"/>
                  </a:lnTo>
                  <a:lnTo>
                    <a:pt x="1418463" y="88262"/>
                  </a:lnTo>
                  <a:lnTo>
                    <a:pt x="1375994" y="70300"/>
                  </a:lnTo>
                  <a:lnTo>
                    <a:pt x="1332557" y="54254"/>
                  </a:lnTo>
                  <a:lnTo>
                    <a:pt x="1288205" y="40176"/>
                  </a:lnTo>
                  <a:lnTo>
                    <a:pt x="1242992" y="28119"/>
                  </a:lnTo>
                  <a:lnTo>
                    <a:pt x="1196969" y="18137"/>
                  </a:lnTo>
                  <a:lnTo>
                    <a:pt x="1150190" y="10281"/>
                  </a:lnTo>
                  <a:lnTo>
                    <a:pt x="1102707" y="4604"/>
                  </a:lnTo>
                  <a:lnTo>
                    <a:pt x="1054572" y="1159"/>
                  </a:lnTo>
                  <a:lnTo>
                    <a:pt x="1005840" y="0"/>
                  </a:lnTo>
                  <a:close/>
                </a:path>
              </a:pathLst>
            </a:custGeom>
            <a:solidFill>
              <a:srgbClr val="2C5F2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/>
            <p:cNvSpPr/>
            <p:nvPr/>
          </p:nvSpPr>
          <p:spPr>
            <a:xfrm>
              <a:off x="8686800" y="3474720"/>
              <a:ext cx="2011680" cy="2011680"/>
            </a:xfrm>
            <a:custGeom>
              <a:avLst/>
              <a:gdLst/>
              <a:ahLst/>
              <a:cxnLst/>
              <a:rect l="l" t="t" r="r" b="b"/>
              <a:pathLst>
                <a:path w="2011679" h="2011679">
                  <a:moveTo>
                    <a:pt x="0" y="1005839"/>
                  </a:moveTo>
                  <a:lnTo>
                    <a:pt x="1159" y="957107"/>
                  </a:lnTo>
                  <a:lnTo>
                    <a:pt x="4604" y="908972"/>
                  </a:lnTo>
                  <a:lnTo>
                    <a:pt x="10281" y="861489"/>
                  </a:lnTo>
                  <a:lnTo>
                    <a:pt x="18137" y="814710"/>
                  </a:lnTo>
                  <a:lnTo>
                    <a:pt x="28119" y="768687"/>
                  </a:lnTo>
                  <a:lnTo>
                    <a:pt x="40176" y="723474"/>
                  </a:lnTo>
                  <a:lnTo>
                    <a:pt x="54254" y="679122"/>
                  </a:lnTo>
                  <a:lnTo>
                    <a:pt x="70300" y="635685"/>
                  </a:lnTo>
                  <a:lnTo>
                    <a:pt x="88262" y="593216"/>
                  </a:lnTo>
                  <a:lnTo>
                    <a:pt x="108088" y="551766"/>
                  </a:lnTo>
                  <a:lnTo>
                    <a:pt x="129724" y="511390"/>
                  </a:lnTo>
                  <a:lnTo>
                    <a:pt x="153117" y="472138"/>
                  </a:lnTo>
                  <a:lnTo>
                    <a:pt x="178216" y="434065"/>
                  </a:lnTo>
                  <a:lnTo>
                    <a:pt x="204967" y="397223"/>
                  </a:lnTo>
                  <a:lnTo>
                    <a:pt x="233318" y="361664"/>
                  </a:lnTo>
                  <a:lnTo>
                    <a:pt x="263216" y="327441"/>
                  </a:lnTo>
                  <a:lnTo>
                    <a:pt x="294608" y="294608"/>
                  </a:lnTo>
                  <a:lnTo>
                    <a:pt x="327441" y="263216"/>
                  </a:lnTo>
                  <a:lnTo>
                    <a:pt x="361664" y="233318"/>
                  </a:lnTo>
                  <a:lnTo>
                    <a:pt x="397223" y="204967"/>
                  </a:lnTo>
                  <a:lnTo>
                    <a:pt x="434065" y="178216"/>
                  </a:lnTo>
                  <a:lnTo>
                    <a:pt x="472138" y="153117"/>
                  </a:lnTo>
                  <a:lnTo>
                    <a:pt x="511390" y="129724"/>
                  </a:lnTo>
                  <a:lnTo>
                    <a:pt x="551766" y="108088"/>
                  </a:lnTo>
                  <a:lnTo>
                    <a:pt x="593216" y="88262"/>
                  </a:lnTo>
                  <a:lnTo>
                    <a:pt x="635685" y="70300"/>
                  </a:lnTo>
                  <a:lnTo>
                    <a:pt x="679122" y="54254"/>
                  </a:lnTo>
                  <a:lnTo>
                    <a:pt x="723474" y="40176"/>
                  </a:lnTo>
                  <a:lnTo>
                    <a:pt x="768687" y="28119"/>
                  </a:lnTo>
                  <a:lnTo>
                    <a:pt x="814710" y="18137"/>
                  </a:lnTo>
                  <a:lnTo>
                    <a:pt x="861489" y="10281"/>
                  </a:lnTo>
                  <a:lnTo>
                    <a:pt x="908972" y="4604"/>
                  </a:lnTo>
                  <a:lnTo>
                    <a:pt x="957107" y="1159"/>
                  </a:lnTo>
                  <a:lnTo>
                    <a:pt x="1005840" y="0"/>
                  </a:lnTo>
                  <a:lnTo>
                    <a:pt x="1054572" y="1159"/>
                  </a:lnTo>
                  <a:lnTo>
                    <a:pt x="1102707" y="4604"/>
                  </a:lnTo>
                  <a:lnTo>
                    <a:pt x="1150190" y="10281"/>
                  </a:lnTo>
                  <a:lnTo>
                    <a:pt x="1196969" y="18137"/>
                  </a:lnTo>
                  <a:lnTo>
                    <a:pt x="1242992" y="28119"/>
                  </a:lnTo>
                  <a:lnTo>
                    <a:pt x="1288205" y="40176"/>
                  </a:lnTo>
                  <a:lnTo>
                    <a:pt x="1332557" y="54254"/>
                  </a:lnTo>
                  <a:lnTo>
                    <a:pt x="1375994" y="70300"/>
                  </a:lnTo>
                  <a:lnTo>
                    <a:pt x="1418463" y="88262"/>
                  </a:lnTo>
                  <a:lnTo>
                    <a:pt x="1459913" y="108088"/>
                  </a:lnTo>
                  <a:lnTo>
                    <a:pt x="1500289" y="129724"/>
                  </a:lnTo>
                  <a:lnTo>
                    <a:pt x="1539541" y="153117"/>
                  </a:lnTo>
                  <a:lnTo>
                    <a:pt x="1577614" y="178216"/>
                  </a:lnTo>
                  <a:lnTo>
                    <a:pt x="1614456" y="204967"/>
                  </a:lnTo>
                  <a:lnTo>
                    <a:pt x="1650015" y="233318"/>
                  </a:lnTo>
                  <a:lnTo>
                    <a:pt x="1684238" y="263216"/>
                  </a:lnTo>
                  <a:lnTo>
                    <a:pt x="1717071" y="294608"/>
                  </a:lnTo>
                  <a:lnTo>
                    <a:pt x="1748463" y="327441"/>
                  </a:lnTo>
                  <a:lnTo>
                    <a:pt x="1778361" y="361664"/>
                  </a:lnTo>
                  <a:lnTo>
                    <a:pt x="1806712" y="397223"/>
                  </a:lnTo>
                  <a:lnTo>
                    <a:pt x="1833463" y="434065"/>
                  </a:lnTo>
                  <a:lnTo>
                    <a:pt x="1858562" y="472138"/>
                  </a:lnTo>
                  <a:lnTo>
                    <a:pt x="1881955" y="511390"/>
                  </a:lnTo>
                  <a:lnTo>
                    <a:pt x="1903591" y="551766"/>
                  </a:lnTo>
                  <a:lnTo>
                    <a:pt x="1923417" y="593216"/>
                  </a:lnTo>
                  <a:lnTo>
                    <a:pt x="1941379" y="635685"/>
                  </a:lnTo>
                  <a:lnTo>
                    <a:pt x="1957425" y="679122"/>
                  </a:lnTo>
                  <a:lnTo>
                    <a:pt x="1971503" y="723474"/>
                  </a:lnTo>
                  <a:lnTo>
                    <a:pt x="1983560" y="768687"/>
                  </a:lnTo>
                  <a:lnTo>
                    <a:pt x="1993542" y="814710"/>
                  </a:lnTo>
                  <a:lnTo>
                    <a:pt x="2001398" y="861489"/>
                  </a:lnTo>
                  <a:lnTo>
                    <a:pt x="2007075" y="908972"/>
                  </a:lnTo>
                  <a:lnTo>
                    <a:pt x="2010520" y="957107"/>
                  </a:lnTo>
                  <a:lnTo>
                    <a:pt x="2011679" y="1005839"/>
                  </a:lnTo>
                  <a:lnTo>
                    <a:pt x="2010520" y="1054572"/>
                  </a:lnTo>
                  <a:lnTo>
                    <a:pt x="2007075" y="1102707"/>
                  </a:lnTo>
                  <a:lnTo>
                    <a:pt x="2001398" y="1150190"/>
                  </a:lnTo>
                  <a:lnTo>
                    <a:pt x="1993542" y="1196969"/>
                  </a:lnTo>
                  <a:lnTo>
                    <a:pt x="1983560" y="1242992"/>
                  </a:lnTo>
                  <a:lnTo>
                    <a:pt x="1971503" y="1288205"/>
                  </a:lnTo>
                  <a:lnTo>
                    <a:pt x="1957425" y="1332557"/>
                  </a:lnTo>
                  <a:lnTo>
                    <a:pt x="1941379" y="1375994"/>
                  </a:lnTo>
                  <a:lnTo>
                    <a:pt x="1923417" y="1418463"/>
                  </a:lnTo>
                  <a:lnTo>
                    <a:pt x="1903591" y="1459913"/>
                  </a:lnTo>
                  <a:lnTo>
                    <a:pt x="1881955" y="1500289"/>
                  </a:lnTo>
                  <a:lnTo>
                    <a:pt x="1858562" y="1539541"/>
                  </a:lnTo>
                  <a:lnTo>
                    <a:pt x="1833463" y="1577614"/>
                  </a:lnTo>
                  <a:lnTo>
                    <a:pt x="1806712" y="1614456"/>
                  </a:lnTo>
                  <a:lnTo>
                    <a:pt x="1778361" y="1650015"/>
                  </a:lnTo>
                  <a:lnTo>
                    <a:pt x="1748463" y="1684238"/>
                  </a:lnTo>
                  <a:lnTo>
                    <a:pt x="1717071" y="1717071"/>
                  </a:lnTo>
                  <a:lnTo>
                    <a:pt x="1684238" y="1748463"/>
                  </a:lnTo>
                  <a:lnTo>
                    <a:pt x="1650015" y="1778361"/>
                  </a:lnTo>
                  <a:lnTo>
                    <a:pt x="1614456" y="1806712"/>
                  </a:lnTo>
                  <a:lnTo>
                    <a:pt x="1577614" y="1833463"/>
                  </a:lnTo>
                  <a:lnTo>
                    <a:pt x="1539541" y="1858562"/>
                  </a:lnTo>
                  <a:lnTo>
                    <a:pt x="1500289" y="1881955"/>
                  </a:lnTo>
                  <a:lnTo>
                    <a:pt x="1459913" y="1903591"/>
                  </a:lnTo>
                  <a:lnTo>
                    <a:pt x="1418463" y="1923417"/>
                  </a:lnTo>
                  <a:lnTo>
                    <a:pt x="1375994" y="1941379"/>
                  </a:lnTo>
                  <a:lnTo>
                    <a:pt x="1332557" y="1957425"/>
                  </a:lnTo>
                  <a:lnTo>
                    <a:pt x="1288205" y="1971503"/>
                  </a:lnTo>
                  <a:lnTo>
                    <a:pt x="1242992" y="1983560"/>
                  </a:lnTo>
                  <a:lnTo>
                    <a:pt x="1196969" y="1993542"/>
                  </a:lnTo>
                  <a:lnTo>
                    <a:pt x="1150190" y="2001398"/>
                  </a:lnTo>
                  <a:lnTo>
                    <a:pt x="1102707" y="2007075"/>
                  </a:lnTo>
                  <a:lnTo>
                    <a:pt x="1054572" y="2010520"/>
                  </a:lnTo>
                  <a:lnTo>
                    <a:pt x="1005840" y="2011679"/>
                  </a:lnTo>
                  <a:lnTo>
                    <a:pt x="957107" y="2010520"/>
                  </a:lnTo>
                  <a:lnTo>
                    <a:pt x="908972" y="2007075"/>
                  </a:lnTo>
                  <a:lnTo>
                    <a:pt x="861489" y="2001398"/>
                  </a:lnTo>
                  <a:lnTo>
                    <a:pt x="814710" y="1993542"/>
                  </a:lnTo>
                  <a:lnTo>
                    <a:pt x="768687" y="1983560"/>
                  </a:lnTo>
                  <a:lnTo>
                    <a:pt x="723474" y="1971503"/>
                  </a:lnTo>
                  <a:lnTo>
                    <a:pt x="679122" y="1957425"/>
                  </a:lnTo>
                  <a:lnTo>
                    <a:pt x="635685" y="1941379"/>
                  </a:lnTo>
                  <a:lnTo>
                    <a:pt x="593216" y="1923417"/>
                  </a:lnTo>
                  <a:lnTo>
                    <a:pt x="551766" y="1903591"/>
                  </a:lnTo>
                  <a:lnTo>
                    <a:pt x="511390" y="1881955"/>
                  </a:lnTo>
                  <a:lnTo>
                    <a:pt x="472138" y="1858562"/>
                  </a:lnTo>
                  <a:lnTo>
                    <a:pt x="434065" y="1833463"/>
                  </a:lnTo>
                  <a:lnTo>
                    <a:pt x="397223" y="1806712"/>
                  </a:lnTo>
                  <a:lnTo>
                    <a:pt x="361664" y="1778361"/>
                  </a:lnTo>
                  <a:lnTo>
                    <a:pt x="327441" y="1748463"/>
                  </a:lnTo>
                  <a:lnTo>
                    <a:pt x="294608" y="1717071"/>
                  </a:lnTo>
                  <a:lnTo>
                    <a:pt x="263216" y="1684238"/>
                  </a:lnTo>
                  <a:lnTo>
                    <a:pt x="233318" y="1650015"/>
                  </a:lnTo>
                  <a:lnTo>
                    <a:pt x="204967" y="1614456"/>
                  </a:lnTo>
                  <a:lnTo>
                    <a:pt x="178216" y="1577614"/>
                  </a:lnTo>
                  <a:lnTo>
                    <a:pt x="153117" y="1539541"/>
                  </a:lnTo>
                  <a:lnTo>
                    <a:pt x="129724" y="1500289"/>
                  </a:lnTo>
                  <a:lnTo>
                    <a:pt x="108088" y="1459913"/>
                  </a:lnTo>
                  <a:lnTo>
                    <a:pt x="88262" y="1418463"/>
                  </a:lnTo>
                  <a:lnTo>
                    <a:pt x="70300" y="1375994"/>
                  </a:lnTo>
                  <a:lnTo>
                    <a:pt x="54254" y="1332557"/>
                  </a:lnTo>
                  <a:lnTo>
                    <a:pt x="40176" y="1288205"/>
                  </a:lnTo>
                  <a:lnTo>
                    <a:pt x="28119" y="1242992"/>
                  </a:lnTo>
                  <a:lnTo>
                    <a:pt x="18137" y="1196969"/>
                  </a:lnTo>
                  <a:lnTo>
                    <a:pt x="10281" y="1150190"/>
                  </a:lnTo>
                  <a:lnTo>
                    <a:pt x="4604" y="1102707"/>
                  </a:lnTo>
                  <a:lnTo>
                    <a:pt x="1159" y="1054572"/>
                  </a:lnTo>
                  <a:lnTo>
                    <a:pt x="0" y="1005839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/>
            <p:cNvSpPr/>
            <p:nvPr/>
          </p:nvSpPr>
          <p:spPr>
            <a:xfrm>
              <a:off x="9006840" y="3794760"/>
              <a:ext cx="1371600" cy="1371600"/>
            </a:xfrm>
            <a:custGeom>
              <a:avLst/>
              <a:gdLst/>
              <a:ahLst/>
              <a:cxnLst/>
              <a:rect l="l" t="t" r="r" b="b"/>
              <a:pathLst>
                <a:path w="1371600" h="1371600">
                  <a:moveTo>
                    <a:pt x="685800" y="0"/>
                  </a:moveTo>
                  <a:lnTo>
                    <a:pt x="636828" y="1722"/>
                  </a:lnTo>
                  <a:lnTo>
                    <a:pt x="588784" y="6811"/>
                  </a:lnTo>
                  <a:lnTo>
                    <a:pt x="541785" y="15151"/>
                  </a:lnTo>
                  <a:lnTo>
                    <a:pt x="495947" y="26625"/>
                  </a:lnTo>
                  <a:lnTo>
                    <a:pt x="451386" y="41118"/>
                  </a:lnTo>
                  <a:lnTo>
                    <a:pt x="408218" y="58514"/>
                  </a:lnTo>
                  <a:lnTo>
                    <a:pt x="366559" y="78696"/>
                  </a:lnTo>
                  <a:lnTo>
                    <a:pt x="326525" y="101548"/>
                  </a:lnTo>
                  <a:lnTo>
                    <a:pt x="288233" y="126954"/>
                  </a:lnTo>
                  <a:lnTo>
                    <a:pt x="251798" y="154798"/>
                  </a:lnTo>
                  <a:lnTo>
                    <a:pt x="217336" y="184964"/>
                  </a:lnTo>
                  <a:lnTo>
                    <a:pt x="184964" y="217336"/>
                  </a:lnTo>
                  <a:lnTo>
                    <a:pt x="154798" y="251798"/>
                  </a:lnTo>
                  <a:lnTo>
                    <a:pt x="126954" y="288233"/>
                  </a:lnTo>
                  <a:lnTo>
                    <a:pt x="101548" y="326525"/>
                  </a:lnTo>
                  <a:lnTo>
                    <a:pt x="78696" y="366559"/>
                  </a:lnTo>
                  <a:lnTo>
                    <a:pt x="58514" y="408218"/>
                  </a:lnTo>
                  <a:lnTo>
                    <a:pt x="41118" y="451386"/>
                  </a:lnTo>
                  <a:lnTo>
                    <a:pt x="26625" y="495947"/>
                  </a:lnTo>
                  <a:lnTo>
                    <a:pt x="15151" y="541785"/>
                  </a:lnTo>
                  <a:lnTo>
                    <a:pt x="6811" y="588784"/>
                  </a:lnTo>
                  <a:lnTo>
                    <a:pt x="1722" y="636828"/>
                  </a:lnTo>
                  <a:lnTo>
                    <a:pt x="0" y="685800"/>
                  </a:lnTo>
                  <a:lnTo>
                    <a:pt x="1722" y="734771"/>
                  </a:lnTo>
                  <a:lnTo>
                    <a:pt x="6811" y="782815"/>
                  </a:lnTo>
                  <a:lnTo>
                    <a:pt x="15151" y="829814"/>
                  </a:lnTo>
                  <a:lnTo>
                    <a:pt x="26625" y="875652"/>
                  </a:lnTo>
                  <a:lnTo>
                    <a:pt x="41118" y="920213"/>
                  </a:lnTo>
                  <a:lnTo>
                    <a:pt x="58514" y="963381"/>
                  </a:lnTo>
                  <a:lnTo>
                    <a:pt x="78696" y="1005040"/>
                  </a:lnTo>
                  <a:lnTo>
                    <a:pt x="101548" y="1045074"/>
                  </a:lnTo>
                  <a:lnTo>
                    <a:pt x="126954" y="1083366"/>
                  </a:lnTo>
                  <a:lnTo>
                    <a:pt x="154798" y="1119801"/>
                  </a:lnTo>
                  <a:lnTo>
                    <a:pt x="184964" y="1154263"/>
                  </a:lnTo>
                  <a:lnTo>
                    <a:pt x="217336" y="1186635"/>
                  </a:lnTo>
                  <a:lnTo>
                    <a:pt x="251798" y="1216801"/>
                  </a:lnTo>
                  <a:lnTo>
                    <a:pt x="288233" y="1244645"/>
                  </a:lnTo>
                  <a:lnTo>
                    <a:pt x="326525" y="1270051"/>
                  </a:lnTo>
                  <a:lnTo>
                    <a:pt x="366559" y="1292903"/>
                  </a:lnTo>
                  <a:lnTo>
                    <a:pt x="408218" y="1313085"/>
                  </a:lnTo>
                  <a:lnTo>
                    <a:pt x="451386" y="1330481"/>
                  </a:lnTo>
                  <a:lnTo>
                    <a:pt x="495947" y="1344974"/>
                  </a:lnTo>
                  <a:lnTo>
                    <a:pt x="541785" y="1356448"/>
                  </a:lnTo>
                  <a:lnTo>
                    <a:pt x="588784" y="1364788"/>
                  </a:lnTo>
                  <a:lnTo>
                    <a:pt x="636828" y="1369877"/>
                  </a:lnTo>
                  <a:lnTo>
                    <a:pt x="685800" y="1371600"/>
                  </a:lnTo>
                  <a:lnTo>
                    <a:pt x="734771" y="1369877"/>
                  </a:lnTo>
                  <a:lnTo>
                    <a:pt x="782815" y="1364788"/>
                  </a:lnTo>
                  <a:lnTo>
                    <a:pt x="829814" y="1356448"/>
                  </a:lnTo>
                  <a:lnTo>
                    <a:pt x="875652" y="1344974"/>
                  </a:lnTo>
                  <a:lnTo>
                    <a:pt x="920213" y="1330481"/>
                  </a:lnTo>
                  <a:lnTo>
                    <a:pt x="963381" y="1313085"/>
                  </a:lnTo>
                  <a:lnTo>
                    <a:pt x="1005040" y="1292903"/>
                  </a:lnTo>
                  <a:lnTo>
                    <a:pt x="1045074" y="1270051"/>
                  </a:lnTo>
                  <a:lnTo>
                    <a:pt x="1083366" y="1244645"/>
                  </a:lnTo>
                  <a:lnTo>
                    <a:pt x="1119801" y="1216801"/>
                  </a:lnTo>
                  <a:lnTo>
                    <a:pt x="1154263" y="1186635"/>
                  </a:lnTo>
                  <a:lnTo>
                    <a:pt x="1186635" y="1154263"/>
                  </a:lnTo>
                  <a:lnTo>
                    <a:pt x="1216801" y="1119801"/>
                  </a:lnTo>
                  <a:lnTo>
                    <a:pt x="1244645" y="1083366"/>
                  </a:lnTo>
                  <a:lnTo>
                    <a:pt x="1270051" y="1045074"/>
                  </a:lnTo>
                  <a:lnTo>
                    <a:pt x="1292903" y="1005040"/>
                  </a:lnTo>
                  <a:lnTo>
                    <a:pt x="1313085" y="963381"/>
                  </a:lnTo>
                  <a:lnTo>
                    <a:pt x="1330481" y="920213"/>
                  </a:lnTo>
                  <a:lnTo>
                    <a:pt x="1344974" y="875652"/>
                  </a:lnTo>
                  <a:lnTo>
                    <a:pt x="1356448" y="829814"/>
                  </a:lnTo>
                  <a:lnTo>
                    <a:pt x="1364788" y="782815"/>
                  </a:lnTo>
                  <a:lnTo>
                    <a:pt x="1369877" y="734771"/>
                  </a:lnTo>
                  <a:lnTo>
                    <a:pt x="1371600" y="685800"/>
                  </a:lnTo>
                  <a:lnTo>
                    <a:pt x="1369877" y="636828"/>
                  </a:lnTo>
                  <a:lnTo>
                    <a:pt x="1364788" y="588784"/>
                  </a:lnTo>
                  <a:lnTo>
                    <a:pt x="1356448" y="541785"/>
                  </a:lnTo>
                  <a:lnTo>
                    <a:pt x="1344974" y="495947"/>
                  </a:lnTo>
                  <a:lnTo>
                    <a:pt x="1330481" y="451386"/>
                  </a:lnTo>
                  <a:lnTo>
                    <a:pt x="1313085" y="408218"/>
                  </a:lnTo>
                  <a:lnTo>
                    <a:pt x="1292903" y="366559"/>
                  </a:lnTo>
                  <a:lnTo>
                    <a:pt x="1270051" y="326525"/>
                  </a:lnTo>
                  <a:lnTo>
                    <a:pt x="1244645" y="288233"/>
                  </a:lnTo>
                  <a:lnTo>
                    <a:pt x="1216801" y="251798"/>
                  </a:lnTo>
                  <a:lnTo>
                    <a:pt x="1186635" y="217336"/>
                  </a:lnTo>
                  <a:lnTo>
                    <a:pt x="1154263" y="184964"/>
                  </a:lnTo>
                  <a:lnTo>
                    <a:pt x="1119801" y="154798"/>
                  </a:lnTo>
                  <a:lnTo>
                    <a:pt x="1083366" y="126954"/>
                  </a:lnTo>
                  <a:lnTo>
                    <a:pt x="1045074" y="101548"/>
                  </a:lnTo>
                  <a:lnTo>
                    <a:pt x="1005040" y="78696"/>
                  </a:lnTo>
                  <a:lnTo>
                    <a:pt x="963381" y="58514"/>
                  </a:lnTo>
                  <a:lnTo>
                    <a:pt x="920213" y="41118"/>
                  </a:lnTo>
                  <a:lnTo>
                    <a:pt x="875652" y="26625"/>
                  </a:lnTo>
                  <a:lnTo>
                    <a:pt x="829814" y="15151"/>
                  </a:lnTo>
                  <a:lnTo>
                    <a:pt x="782815" y="6811"/>
                  </a:lnTo>
                  <a:lnTo>
                    <a:pt x="734771" y="1722"/>
                  </a:lnTo>
                  <a:lnTo>
                    <a:pt x="685800" y="0"/>
                  </a:lnTo>
                  <a:close/>
                </a:path>
              </a:pathLst>
            </a:custGeom>
            <a:solidFill>
              <a:srgbClr val="96BB6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/>
            <p:cNvSpPr/>
            <p:nvPr/>
          </p:nvSpPr>
          <p:spPr>
            <a:xfrm>
              <a:off x="9006840" y="3794760"/>
              <a:ext cx="1371600" cy="1371600"/>
            </a:xfrm>
            <a:custGeom>
              <a:avLst/>
              <a:gdLst/>
              <a:ahLst/>
              <a:cxnLst/>
              <a:rect l="l" t="t" r="r" b="b"/>
              <a:pathLst>
                <a:path w="1371600" h="1371600">
                  <a:moveTo>
                    <a:pt x="0" y="685800"/>
                  </a:moveTo>
                  <a:lnTo>
                    <a:pt x="1722" y="636828"/>
                  </a:lnTo>
                  <a:lnTo>
                    <a:pt x="6811" y="588784"/>
                  </a:lnTo>
                  <a:lnTo>
                    <a:pt x="15151" y="541785"/>
                  </a:lnTo>
                  <a:lnTo>
                    <a:pt x="26625" y="495947"/>
                  </a:lnTo>
                  <a:lnTo>
                    <a:pt x="41118" y="451386"/>
                  </a:lnTo>
                  <a:lnTo>
                    <a:pt x="58514" y="408218"/>
                  </a:lnTo>
                  <a:lnTo>
                    <a:pt x="78696" y="366559"/>
                  </a:lnTo>
                  <a:lnTo>
                    <a:pt x="101548" y="326525"/>
                  </a:lnTo>
                  <a:lnTo>
                    <a:pt x="126954" y="288233"/>
                  </a:lnTo>
                  <a:lnTo>
                    <a:pt x="154798" y="251798"/>
                  </a:lnTo>
                  <a:lnTo>
                    <a:pt x="184964" y="217336"/>
                  </a:lnTo>
                  <a:lnTo>
                    <a:pt x="217336" y="184964"/>
                  </a:lnTo>
                  <a:lnTo>
                    <a:pt x="251798" y="154798"/>
                  </a:lnTo>
                  <a:lnTo>
                    <a:pt x="288233" y="126954"/>
                  </a:lnTo>
                  <a:lnTo>
                    <a:pt x="326525" y="101548"/>
                  </a:lnTo>
                  <a:lnTo>
                    <a:pt x="366559" y="78696"/>
                  </a:lnTo>
                  <a:lnTo>
                    <a:pt x="408218" y="58514"/>
                  </a:lnTo>
                  <a:lnTo>
                    <a:pt x="451386" y="41118"/>
                  </a:lnTo>
                  <a:lnTo>
                    <a:pt x="495947" y="26625"/>
                  </a:lnTo>
                  <a:lnTo>
                    <a:pt x="541785" y="15151"/>
                  </a:lnTo>
                  <a:lnTo>
                    <a:pt x="588784" y="6811"/>
                  </a:lnTo>
                  <a:lnTo>
                    <a:pt x="636828" y="1722"/>
                  </a:lnTo>
                  <a:lnTo>
                    <a:pt x="685800" y="0"/>
                  </a:lnTo>
                  <a:lnTo>
                    <a:pt x="734771" y="1722"/>
                  </a:lnTo>
                  <a:lnTo>
                    <a:pt x="782815" y="6811"/>
                  </a:lnTo>
                  <a:lnTo>
                    <a:pt x="829814" y="15151"/>
                  </a:lnTo>
                  <a:lnTo>
                    <a:pt x="875652" y="26625"/>
                  </a:lnTo>
                  <a:lnTo>
                    <a:pt x="920213" y="41118"/>
                  </a:lnTo>
                  <a:lnTo>
                    <a:pt x="963381" y="58514"/>
                  </a:lnTo>
                  <a:lnTo>
                    <a:pt x="1005040" y="78696"/>
                  </a:lnTo>
                  <a:lnTo>
                    <a:pt x="1045074" y="101548"/>
                  </a:lnTo>
                  <a:lnTo>
                    <a:pt x="1083366" y="126954"/>
                  </a:lnTo>
                  <a:lnTo>
                    <a:pt x="1119801" y="154798"/>
                  </a:lnTo>
                  <a:lnTo>
                    <a:pt x="1154263" y="184964"/>
                  </a:lnTo>
                  <a:lnTo>
                    <a:pt x="1186635" y="217336"/>
                  </a:lnTo>
                  <a:lnTo>
                    <a:pt x="1216801" y="251798"/>
                  </a:lnTo>
                  <a:lnTo>
                    <a:pt x="1244645" y="288233"/>
                  </a:lnTo>
                  <a:lnTo>
                    <a:pt x="1270051" y="326525"/>
                  </a:lnTo>
                  <a:lnTo>
                    <a:pt x="1292903" y="366559"/>
                  </a:lnTo>
                  <a:lnTo>
                    <a:pt x="1313085" y="408218"/>
                  </a:lnTo>
                  <a:lnTo>
                    <a:pt x="1330481" y="451386"/>
                  </a:lnTo>
                  <a:lnTo>
                    <a:pt x="1344974" y="495947"/>
                  </a:lnTo>
                  <a:lnTo>
                    <a:pt x="1356448" y="541785"/>
                  </a:lnTo>
                  <a:lnTo>
                    <a:pt x="1364788" y="588784"/>
                  </a:lnTo>
                  <a:lnTo>
                    <a:pt x="1369877" y="636828"/>
                  </a:lnTo>
                  <a:lnTo>
                    <a:pt x="1371600" y="685800"/>
                  </a:lnTo>
                  <a:lnTo>
                    <a:pt x="1369877" y="734771"/>
                  </a:lnTo>
                  <a:lnTo>
                    <a:pt x="1364788" y="782815"/>
                  </a:lnTo>
                  <a:lnTo>
                    <a:pt x="1356448" y="829814"/>
                  </a:lnTo>
                  <a:lnTo>
                    <a:pt x="1344974" y="875652"/>
                  </a:lnTo>
                  <a:lnTo>
                    <a:pt x="1330481" y="920213"/>
                  </a:lnTo>
                  <a:lnTo>
                    <a:pt x="1313085" y="963381"/>
                  </a:lnTo>
                  <a:lnTo>
                    <a:pt x="1292903" y="1005040"/>
                  </a:lnTo>
                  <a:lnTo>
                    <a:pt x="1270051" y="1045074"/>
                  </a:lnTo>
                  <a:lnTo>
                    <a:pt x="1244645" y="1083366"/>
                  </a:lnTo>
                  <a:lnTo>
                    <a:pt x="1216801" y="1119801"/>
                  </a:lnTo>
                  <a:lnTo>
                    <a:pt x="1186635" y="1154263"/>
                  </a:lnTo>
                  <a:lnTo>
                    <a:pt x="1154263" y="1186635"/>
                  </a:lnTo>
                  <a:lnTo>
                    <a:pt x="1119801" y="1216801"/>
                  </a:lnTo>
                  <a:lnTo>
                    <a:pt x="1083366" y="1244645"/>
                  </a:lnTo>
                  <a:lnTo>
                    <a:pt x="1045074" y="1270051"/>
                  </a:lnTo>
                  <a:lnTo>
                    <a:pt x="1005040" y="1292903"/>
                  </a:lnTo>
                  <a:lnTo>
                    <a:pt x="963381" y="1313085"/>
                  </a:lnTo>
                  <a:lnTo>
                    <a:pt x="920213" y="1330481"/>
                  </a:lnTo>
                  <a:lnTo>
                    <a:pt x="875652" y="1344974"/>
                  </a:lnTo>
                  <a:lnTo>
                    <a:pt x="829814" y="1356448"/>
                  </a:lnTo>
                  <a:lnTo>
                    <a:pt x="782815" y="1364788"/>
                  </a:lnTo>
                  <a:lnTo>
                    <a:pt x="734771" y="1369877"/>
                  </a:lnTo>
                  <a:lnTo>
                    <a:pt x="685800" y="1371600"/>
                  </a:lnTo>
                  <a:lnTo>
                    <a:pt x="636828" y="1369877"/>
                  </a:lnTo>
                  <a:lnTo>
                    <a:pt x="588784" y="1364788"/>
                  </a:lnTo>
                  <a:lnTo>
                    <a:pt x="541785" y="1356448"/>
                  </a:lnTo>
                  <a:lnTo>
                    <a:pt x="495947" y="1344974"/>
                  </a:lnTo>
                  <a:lnTo>
                    <a:pt x="451386" y="1330481"/>
                  </a:lnTo>
                  <a:lnTo>
                    <a:pt x="408218" y="1313085"/>
                  </a:lnTo>
                  <a:lnTo>
                    <a:pt x="366559" y="1292903"/>
                  </a:lnTo>
                  <a:lnTo>
                    <a:pt x="326525" y="1270051"/>
                  </a:lnTo>
                  <a:lnTo>
                    <a:pt x="288233" y="1244645"/>
                  </a:lnTo>
                  <a:lnTo>
                    <a:pt x="251798" y="1216801"/>
                  </a:lnTo>
                  <a:lnTo>
                    <a:pt x="217336" y="1186635"/>
                  </a:lnTo>
                  <a:lnTo>
                    <a:pt x="184964" y="1154263"/>
                  </a:lnTo>
                  <a:lnTo>
                    <a:pt x="154798" y="1119801"/>
                  </a:lnTo>
                  <a:lnTo>
                    <a:pt x="126954" y="1083366"/>
                  </a:lnTo>
                  <a:lnTo>
                    <a:pt x="101548" y="1045074"/>
                  </a:lnTo>
                  <a:lnTo>
                    <a:pt x="78696" y="1005040"/>
                  </a:lnTo>
                  <a:lnTo>
                    <a:pt x="58514" y="963381"/>
                  </a:lnTo>
                  <a:lnTo>
                    <a:pt x="41118" y="920213"/>
                  </a:lnTo>
                  <a:lnTo>
                    <a:pt x="26625" y="875652"/>
                  </a:lnTo>
                  <a:lnTo>
                    <a:pt x="15151" y="829814"/>
                  </a:lnTo>
                  <a:lnTo>
                    <a:pt x="6811" y="782815"/>
                  </a:lnTo>
                  <a:lnTo>
                    <a:pt x="1722" y="734771"/>
                  </a:lnTo>
                  <a:lnTo>
                    <a:pt x="0" y="685800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/>
            <p:cNvSpPr/>
            <p:nvPr/>
          </p:nvSpPr>
          <p:spPr>
            <a:xfrm>
              <a:off x="9304019" y="4091940"/>
              <a:ext cx="777240" cy="777240"/>
            </a:xfrm>
            <a:custGeom>
              <a:avLst/>
              <a:gdLst/>
              <a:ahLst/>
              <a:cxnLst/>
              <a:rect l="l" t="t" r="r" b="b"/>
              <a:pathLst>
                <a:path w="777240" h="777239">
                  <a:moveTo>
                    <a:pt x="388620" y="0"/>
                  </a:moveTo>
                  <a:lnTo>
                    <a:pt x="339872" y="3027"/>
                  </a:lnTo>
                  <a:lnTo>
                    <a:pt x="292931" y="11868"/>
                  </a:lnTo>
                  <a:lnTo>
                    <a:pt x="248161" y="26158"/>
                  </a:lnTo>
                  <a:lnTo>
                    <a:pt x="205927" y="45532"/>
                  </a:lnTo>
                  <a:lnTo>
                    <a:pt x="166592" y="69627"/>
                  </a:lnTo>
                  <a:lnTo>
                    <a:pt x="130521" y="98078"/>
                  </a:lnTo>
                  <a:lnTo>
                    <a:pt x="98078" y="130521"/>
                  </a:lnTo>
                  <a:lnTo>
                    <a:pt x="69627" y="166592"/>
                  </a:lnTo>
                  <a:lnTo>
                    <a:pt x="45532" y="205927"/>
                  </a:lnTo>
                  <a:lnTo>
                    <a:pt x="26158" y="248161"/>
                  </a:lnTo>
                  <a:lnTo>
                    <a:pt x="11868" y="292931"/>
                  </a:lnTo>
                  <a:lnTo>
                    <a:pt x="3027" y="339872"/>
                  </a:lnTo>
                  <a:lnTo>
                    <a:pt x="0" y="388620"/>
                  </a:lnTo>
                  <a:lnTo>
                    <a:pt x="3027" y="437367"/>
                  </a:lnTo>
                  <a:lnTo>
                    <a:pt x="11868" y="484308"/>
                  </a:lnTo>
                  <a:lnTo>
                    <a:pt x="26158" y="529078"/>
                  </a:lnTo>
                  <a:lnTo>
                    <a:pt x="45532" y="571312"/>
                  </a:lnTo>
                  <a:lnTo>
                    <a:pt x="69627" y="610647"/>
                  </a:lnTo>
                  <a:lnTo>
                    <a:pt x="98078" y="646718"/>
                  </a:lnTo>
                  <a:lnTo>
                    <a:pt x="130521" y="679161"/>
                  </a:lnTo>
                  <a:lnTo>
                    <a:pt x="166592" y="707612"/>
                  </a:lnTo>
                  <a:lnTo>
                    <a:pt x="205927" y="731707"/>
                  </a:lnTo>
                  <a:lnTo>
                    <a:pt x="248161" y="751081"/>
                  </a:lnTo>
                  <a:lnTo>
                    <a:pt x="292931" y="765371"/>
                  </a:lnTo>
                  <a:lnTo>
                    <a:pt x="339872" y="774212"/>
                  </a:lnTo>
                  <a:lnTo>
                    <a:pt x="388620" y="777240"/>
                  </a:lnTo>
                  <a:lnTo>
                    <a:pt x="437367" y="774212"/>
                  </a:lnTo>
                  <a:lnTo>
                    <a:pt x="484308" y="765371"/>
                  </a:lnTo>
                  <a:lnTo>
                    <a:pt x="529078" y="751081"/>
                  </a:lnTo>
                  <a:lnTo>
                    <a:pt x="571312" y="731707"/>
                  </a:lnTo>
                  <a:lnTo>
                    <a:pt x="610647" y="707612"/>
                  </a:lnTo>
                  <a:lnTo>
                    <a:pt x="646718" y="679161"/>
                  </a:lnTo>
                  <a:lnTo>
                    <a:pt x="679161" y="646718"/>
                  </a:lnTo>
                  <a:lnTo>
                    <a:pt x="707612" y="610647"/>
                  </a:lnTo>
                  <a:lnTo>
                    <a:pt x="731707" y="571312"/>
                  </a:lnTo>
                  <a:lnTo>
                    <a:pt x="751081" y="529078"/>
                  </a:lnTo>
                  <a:lnTo>
                    <a:pt x="765371" y="484308"/>
                  </a:lnTo>
                  <a:lnTo>
                    <a:pt x="774212" y="437367"/>
                  </a:lnTo>
                  <a:lnTo>
                    <a:pt x="777239" y="388620"/>
                  </a:lnTo>
                  <a:lnTo>
                    <a:pt x="774212" y="339872"/>
                  </a:lnTo>
                  <a:lnTo>
                    <a:pt x="765371" y="292931"/>
                  </a:lnTo>
                  <a:lnTo>
                    <a:pt x="751081" y="248161"/>
                  </a:lnTo>
                  <a:lnTo>
                    <a:pt x="731707" y="205927"/>
                  </a:lnTo>
                  <a:lnTo>
                    <a:pt x="707612" y="166592"/>
                  </a:lnTo>
                  <a:lnTo>
                    <a:pt x="679161" y="130521"/>
                  </a:lnTo>
                  <a:lnTo>
                    <a:pt x="646718" y="98078"/>
                  </a:lnTo>
                  <a:lnTo>
                    <a:pt x="610647" y="69627"/>
                  </a:lnTo>
                  <a:lnTo>
                    <a:pt x="571312" y="45532"/>
                  </a:lnTo>
                  <a:lnTo>
                    <a:pt x="529078" y="26158"/>
                  </a:lnTo>
                  <a:lnTo>
                    <a:pt x="484308" y="11868"/>
                  </a:lnTo>
                  <a:lnTo>
                    <a:pt x="437367" y="3027"/>
                  </a:lnTo>
                  <a:lnTo>
                    <a:pt x="388620" y="0"/>
                  </a:lnTo>
                  <a:close/>
                </a:path>
              </a:pathLst>
            </a:custGeom>
            <a:solidFill>
              <a:srgbClr val="E8A23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/>
            <p:cNvSpPr/>
            <p:nvPr/>
          </p:nvSpPr>
          <p:spPr>
            <a:xfrm>
              <a:off x="9304019" y="4091940"/>
              <a:ext cx="777240" cy="777240"/>
            </a:xfrm>
            <a:custGeom>
              <a:avLst/>
              <a:gdLst/>
              <a:ahLst/>
              <a:cxnLst/>
              <a:rect l="l" t="t" r="r" b="b"/>
              <a:pathLst>
                <a:path w="777240" h="777239">
                  <a:moveTo>
                    <a:pt x="0" y="388620"/>
                  </a:moveTo>
                  <a:lnTo>
                    <a:pt x="3027" y="339872"/>
                  </a:lnTo>
                  <a:lnTo>
                    <a:pt x="11868" y="292931"/>
                  </a:lnTo>
                  <a:lnTo>
                    <a:pt x="26158" y="248161"/>
                  </a:lnTo>
                  <a:lnTo>
                    <a:pt x="45532" y="205927"/>
                  </a:lnTo>
                  <a:lnTo>
                    <a:pt x="69627" y="166592"/>
                  </a:lnTo>
                  <a:lnTo>
                    <a:pt x="98078" y="130521"/>
                  </a:lnTo>
                  <a:lnTo>
                    <a:pt x="130521" y="98078"/>
                  </a:lnTo>
                  <a:lnTo>
                    <a:pt x="166592" y="69627"/>
                  </a:lnTo>
                  <a:lnTo>
                    <a:pt x="205927" y="45532"/>
                  </a:lnTo>
                  <a:lnTo>
                    <a:pt x="248161" y="26158"/>
                  </a:lnTo>
                  <a:lnTo>
                    <a:pt x="292931" y="11868"/>
                  </a:lnTo>
                  <a:lnTo>
                    <a:pt x="339872" y="3027"/>
                  </a:lnTo>
                  <a:lnTo>
                    <a:pt x="388620" y="0"/>
                  </a:lnTo>
                  <a:lnTo>
                    <a:pt x="437367" y="3027"/>
                  </a:lnTo>
                  <a:lnTo>
                    <a:pt x="484308" y="11868"/>
                  </a:lnTo>
                  <a:lnTo>
                    <a:pt x="529078" y="26158"/>
                  </a:lnTo>
                  <a:lnTo>
                    <a:pt x="571312" y="45532"/>
                  </a:lnTo>
                  <a:lnTo>
                    <a:pt x="610647" y="69627"/>
                  </a:lnTo>
                  <a:lnTo>
                    <a:pt x="646718" y="98078"/>
                  </a:lnTo>
                  <a:lnTo>
                    <a:pt x="679161" y="130521"/>
                  </a:lnTo>
                  <a:lnTo>
                    <a:pt x="707612" y="166592"/>
                  </a:lnTo>
                  <a:lnTo>
                    <a:pt x="731707" y="205927"/>
                  </a:lnTo>
                  <a:lnTo>
                    <a:pt x="751081" y="248161"/>
                  </a:lnTo>
                  <a:lnTo>
                    <a:pt x="765371" y="292931"/>
                  </a:lnTo>
                  <a:lnTo>
                    <a:pt x="774212" y="339872"/>
                  </a:lnTo>
                  <a:lnTo>
                    <a:pt x="777239" y="388620"/>
                  </a:lnTo>
                  <a:lnTo>
                    <a:pt x="774212" y="437367"/>
                  </a:lnTo>
                  <a:lnTo>
                    <a:pt x="765371" y="484308"/>
                  </a:lnTo>
                  <a:lnTo>
                    <a:pt x="751081" y="529078"/>
                  </a:lnTo>
                  <a:lnTo>
                    <a:pt x="731707" y="571312"/>
                  </a:lnTo>
                  <a:lnTo>
                    <a:pt x="707612" y="610647"/>
                  </a:lnTo>
                  <a:lnTo>
                    <a:pt x="679161" y="646718"/>
                  </a:lnTo>
                  <a:lnTo>
                    <a:pt x="646718" y="679161"/>
                  </a:lnTo>
                  <a:lnTo>
                    <a:pt x="610647" y="707612"/>
                  </a:lnTo>
                  <a:lnTo>
                    <a:pt x="571312" y="731707"/>
                  </a:lnTo>
                  <a:lnTo>
                    <a:pt x="529078" y="751081"/>
                  </a:lnTo>
                  <a:lnTo>
                    <a:pt x="484308" y="765371"/>
                  </a:lnTo>
                  <a:lnTo>
                    <a:pt x="437367" y="774212"/>
                  </a:lnTo>
                  <a:lnTo>
                    <a:pt x="388620" y="777240"/>
                  </a:lnTo>
                  <a:lnTo>
                    <a:pt x="339872" y="774212"/>
                  </a:lnTo>
                  <a:lnTo>
                    <a:pt x="292931" y="765371"/>
                  </a:lnTo>
                  <a:lnTo>
                    <a:pt x="248161" y="751081"/>
                  </a:lnTo>
                  <a:lnTo>
                    <a:pt x="205927" y="731707"/>
                  </a:lnTo>
                  <a:lnTo>
                    <a:pt x="166592" y="707612"/>
                  </a:lnTo>
                  <a:lnTo>
                    <a:pt x="130521" y="679161"/>
                  </a:lnTo>
                  <a:lnTo>
                    <a:pt x="98078" y="646718"/>
                  </a:lnTo>
                  <a:lnTo>
                    <a:pt x="69627" y="610647"/>
                  </a:lnTo>
                  <a:lnTo>
                    <a:pt x="45532" y="571312"/>
                  </a:lnTo>
                  <a:lnTo>
                    <a:pt x="26158" y="529078"/>
                  </a:lnTo>
                  <a:lnTo>
                    <a:pt x="11868" y="484308"/>
                  </a:lnTo>
                  <a:lnTo>
                    <a:pt x="3027" y="437367"/>
                  </a:lnTo>
                  <a:lnTo>
                    <a:pt x="0" y="388620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4" name="object 14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955"/>
              </a:lnSpc>
            </a:pPr>
            <a:r>
              <a:rPr dirty="0" spc="-10"/>
              <a:t>AgriBridge</a:t>
            </a:r>
          </a:p>
        </p:txBody>
      </p:sp>
      <p:sp>
        <p:nvSpPr>
          <p:cNvPr id="15" name="object 15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955"/>
              </a:lnSpc>
            </a:pPr>
            <a:fld id="{81D60167-4931-47E6-BA6A-407CBD079E47}" type="slidenum">
              <a:rPr dirty="0" spc="-25"/>
              <a:t>10</a:t>
            </a:fld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1B3C1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535940" y="421335"/>
            <a:ext cx="1417955" cy="2235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300" spc="-20" b="1">
                <a:solidFill>
                  <a:srgbClr val="E8A23C"/>
                </a:solidFill>
                <a:latin typeface="Calibri"/>
                <a:cs typeface="Calibri"/>
              </a:rPr>
              <a:t>M</a:t>
            </a:r>
            <a:r>
              <a:rPr dirty="0" sz="1300" spc="-100" b="1">
                <a:solidFill>
                  <a:srgbClr val="E8A23C"/>
                </a:solidFill>
                <a:latin typeface="Calibri"/>
                <a:cs typeface="Calibri"/>
              </a:rPr>
              <a:t> </a:t>
            </a:r>
            <a:r>
              <a:rPr dirty="0" sz="1300" spc="-10" b="1">
                <a:solidFill>
                  <a:srgbClr val="E8A23C"/>
                </a:solidFill>
                <a:latin typeface="Calibri"/>
                <a:cs typeface="Calibri"/>
              </a:rPr>
              <a:t>A</a:t>
            </a:r>
            <a:r>
              <a:rPr dirty="0" sz="1300" spc="-100" b="1">
                <a:solidFill>
                  <a:srgbClr val="E8A23C"/>
                </a:solidFill>
                <a:latin typeface="Calibri"/>
                <a:cs typeface="Calibri"/>
              </a:rPr>
              <a:t> </a:t>
            </a:r>
            <a:r>
              <a:rPr dirty="0" sz="1300" spc="-10" b="1">
                <a:solidFill>
                  <a:srgbClr val="E8A23C"/>
                </a:solidFill>
                <a:latin typeface="Calibri"/>
                <a:cs typeface="Calibri"/>
              </a:rPr>
              <a:t>R</a:t>
            </a:r>
            <a:r>
              <a:rPr dirty="0" sz="1300" spc="-85" b="1">
                <a:solidFill>
                  <a:srgbClr val="E8A23C"/>
                </a:solidFill>
                <a:latin typeface="Calibri"/>
                <a:cs typeface="Calibri"/>
              </a:rPr>
              <a:t> </a:t>
            </a:r>
            <a:r>
              <a:rPr dirty="0" sz="1300" spc="-10" b="1">
                <a:solidFill>
                  <a:srgbClr val="E8A23C"/>
                </a:solidFill>
                <a:latin typeface="Calibri"/>
                <a:cs typeface="Calibri"/>
              </a:rPr>
              <a:t>K</a:t>
            </a:r>
            <a:r>
              <a:rPr dirty="0" sz="1300" spc="-95" b="1">
                <a:solidFill>
                  <a:srgbClr val="E8A23C"/>
                </a:solidFill>
                <a:latin typeface="Calibri"/>
                <a:cs typeface="Calibri"/>
              </a:rPr>
              <a:t> </a:t>
            </a:r>
            <a:r>
              <a:rPr dirty="0" sz="1300" spc="-10" b="1">
                <a:solidFill>
                  <a:srgbClr val="E8A23C"/>
                </a:solidFill>
                <a:latin typeface="Calibri"/>
                <a:cs typeface="Calibri"/>
              </a:rPr>
              <a:t>E</a:t>
            </a:r>
            <a:r>
              <a:rPr dirty="0" sz="1300" spc="-85" b="1">
                <a:solidFill>
                  <a:srgbClr val="E8A23C"/>
                </a:solidFill>
                <a:latin typeface="Calibri"/>
                <a:cs typeface="Calibri"/>
              </a:rPr>
              <a:t> </a:t>
            </a:r>
            <a:r>
              <a:rPr dirty="0" sz="1300" b="1">
                <a:solidFill>
                  <a:srgbClr val="E8A23C"/>
                </a:solidFill>
                <a:latin typeface="Calibri"/>
                <a:cs typeface="Calibri"/>
              </a:rPr>
              <a:t>T</a:t>
            </a:r>
            <a:r>
              <a:rPr dirty="0" sz="1300" spc="415" b="1">
                <a:solidFill>
                  <a:srgbClr val="E8A23C"/>
                </a:solidFill>
                <a:latin typeface="Calibri"/>
                <a:cs typeface="Calibri"/>
              </a:rPr>
              <a:t> </a:t>
            </a:r>
            <a:r>
              <a:rPr dirty="0" sz="1300" b="1">
                <a:solidFill>
                  <a:srgbClr val="E8A23C"/>
                </a:solidFill>
                <a:latin typeface="Calibri"/>
                <a:cs typeface="Calibri"/>
              </a:rPr>
              <a:t>S</a:t>
            </a:r>
            <a:r>
              <a:rPr dirty="0" sz="1300" spc="-90" b="1">
                <a:solidFill>
                  <a:srgbClr val="E8A23C"/>
                </a:solidFill>
                <a:latin typeface="Calibri"/>
                <a:cs typeface="Calibri"/>
              </a:rPr>
              <a:t> </a:t>
            </a:r>
            <a:r>
              <a:rPr dirty="0" sz="1300" spc="-10" b="1">
                <a:solidFill>
                  <a:srgbClr val="E8A23C"/>
                </a:solidFill>
                <a:latin typeface="Calibri"/>
                <a:cs typeface="Calibri"/>
              </a:rPr>
              <a:t>I</a:t>
            </a:r>
            <a:r>
              <a:rPr dirty="0" sz="1300" spc="-90" b="1">
                <a:solidFill>
                  <a:srgbClr val="E8A23C"/>
                </a:solidFill>
                <a:latin typeface="Calibri"/>
                <a:cs typeface="Calibri"/>
              </a:rPr>
              <a:t> </a:t>
            </a:r>
            <a:r>
              <a:rPr dirty="0" sz="1300" spc="-10" b="1">
                <a:solidFill>
                  <a:srgbClr val="E8A23C"/>
                </a:solidFill>
                <a:latin typeface="Calibri"/>
                <a:cs typeface="Calibri"/>
              </a:rPr>
              <a:t>Z</a:t>
            </a:r>
            <a:r>
              <a:rPr dirty="0" sz="1300" spc="-85" b="1">
                <a:solidFill>
                  <a:srgbClr val="E8A23C"/>
                </a:solidFill>
                <a:latin typeface="Calibri"/>
                <a:cs typeface="Calibri"/>
              </a:rPr>
              <a:t> </a:t>
            </a:r>
            <a:r>
              <a:rPr dirty="0" sz="1300" spc="-10" b="1">
                <a:solidFill>
                  <a:srgbClr val="E8A23C"/>
                </a:solidFill>
                <a:latin typeface="Calibri"/>
                <a:cs typeface="Calibri"/>
              </a:rPr>
              <a:t>I</a:t>
            </a:r>
            <a:r>
              <a:rPr dirty="0" sz="1300" spc="-90" b="1">
                <a:solidFill>
                  <a:srgbClr val="E8A23C"/>
                </a:solidFill>
                <a:latin typeface="Calibri"/>
                <a:cs typeface="Calibri"/>
              </a:rPr>
              <a:t> </a:t>
            </a:r>
            <a:r>
              <a:rPr dirty="0" sz="1300" spc="-10" b="1">
                <a:solidFill>
                  <a:srgbClr val="E8A23C"/>
                </a:solidFill>
                <a:latin typeface="Calibri"/>
                <a:cs typeface="Calibri"/>
              </a:rPr>
              <a:t>N</a:t>
            </a:r>
            <a:r>
              <a:rPr dirty="0" sz="1300" spc="-90" b="1">
                <a:solidFill>
                  <a:srgbClr val="E8A23C"/>
                </a:solidFill>
                <a:latin typeface="Calibri"/>
                <a:cs typeface="Calibri"/>
              </a:rPr>
              <a:t> </a:t>
            </a:r>
            <a:r>
              <a:rPr dirty="0" sz="1300" spc="-50" b="1">
                <a:solidFill>
                  <a:srgbClr val="E8A23C"/>
                </a:solidFill>
                <a:latin typeface="Calibri"/>
                <a:cs typeface="Calibri"/>
              </a:rPr>
              <a:t>G</a:t>
            </a:r>
            <a:endParaRPr sz="1300">
              <a:latin typeface="Calibri"/>
              <a:cs typeface="Calibri"/>
            </a:endParaRPr>
          </a:p>
        </p:txBody>
      </p:sp>
      <p:sp>
        <p:nvSpPr>
          <p:cNvPr id="4" name="object 4" descr="$PPTXTitle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SOM</a:t>
            </a:r>
            <a:r>
              <a:rPr dirty="0" spc="-20"/>
              <a:t> </a:t>
            </a:r>
            <a:r>
              <a:rPr dirty="0"/>
              <a:t>—</a:t>
            </a:r>
            <a:r>
              <a:rPr dirty="0" spc="-15"/>
              <a:t> </a:t>
            </a:r>
            <a:r>
              <a:rPr dirty="0"/>
              <a:t>Serviceable</a:t>
            </a:r>
            <a:r>
              <a:rPr dirty="0" spc="-20"/>
              <a:t> </a:t>
            </a:r>
            <a:r>
              <a:rPr dirty="0"/>
              <a:t>Obtainable</a:t>
            </a:r>
            <a:r>
              <a:rPr dirty="0" spc="-30"/>
              <a:t> </a:t>
            </a:r>
            <a:r>
              <a:rPr dirty="0" spc="-10"/>
              <a:t>Market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535940" y="2123058"/>
            <a:ext cx="2985770" cy="97091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6200" spc="-10" b="1">
                <a:solidFill>
                  <a:srgbClr val="E8A23C"/>
                </a:solidFill>
                <a:latin typeface="Cambria"/>
                <a:cs typeface="Cambria"/>
              </a:rPr>
              <a:t>~$180M</a:t>
            </a:r>
            <a:endParaRPr sz="6200">
              <a:latin typeface="Cambria"/>
              <a:cs typeface="Cambri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35940" y="3872610"/>
            <a:ext cx="7244715" cy="619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30000"/>
              </a:lnSpc>
              <a:spcBef>
                <a:spcPts val="100"/>
              </a:spcBef>
            </a:pPr>
            <a:r>
              <a:rPr dirty="0" sz="1500" spc="-25">
                <a:solidFill>
                  <a:srgbClr val="FFFFFF"/>
                </a:solidFill>
                <a:latin typeface="Calibri"/>
                <a:cs typeface="Calibri"/>
              </a:rPr>
              <a:t>Target:</a:t>
            </a:r>
            <a:r>
              <a:rPr dirty="0" sz="1500" spc="-4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500">
                <a:solidFill>
                  <a:srgbClr val="FFFFFF"/>
                </a:solidFill>
                <a:latin typeface="Calibri"/>
                <a:cs typeface="Calibri"/>
              </a:rPr>
              <a:t>5%</a:t>
            </a:r>
            <a:r>
              <a:rPr dirty="0" sz="1500" spc="-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500">
                <a:solidFill>
                  <a:srgbClr val="FFFFFF"/>
                </a:solidFill>
                <a:latin typeface="Calibri"/>
                <a:cs typeface="Calibri"/>
              </a:rPr>
              <a:t>share</a:t>
            </a:r>
            <a:r>
              <a:rPr dirty="0" sz="1500" spc="-4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500">
                <a:solidFill>
                  <a:srgbClr val="FFFFFF"/>
                </a:solidFill>
                <a:latin typeface="Calibri"/>
                <a:cs typeface="Calibri"/>
              </a:rPr>
              <a:t>of</a:t>
            </a:r>
            <a:r>
              <a:rPr dirty="0" sz="1500" spc="-2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500">
                <a:solidFill>
                  <a:srgbClr val="FFFFFF"/>
                </a:solidFill>
                <a:latin typeface="Calibri"/>
                <a:cs typeface="Calibri"/>
              </a:rPr>
              <a:t>urban</a:t>
            </a:r>
            <a:r>
              <a:rPr dirty="0" sz="1500" spc="-4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500" spc="-20">
                <a:solidFill>
                  <a:srgbClr val="FFFFFF"/>
                </a:solidFill>
                <a:latin typeface="Calibri"/>
                <a:cs typeface="Calibri"/>
              </a:rPr>
              <a:t>fresh-</a:t>
            </a:r>
            <a:r>
              <a:rPr dirty="0" sz="1500">
                <a:solidFill>
                  <a:srgbClr val="FFFFFF"/>
                </a:solidFill>
                <a:latin typeface="Calibri"/>
                <a:cs typeface="Calibri"/>
              </a:rPr>
              <a:t>produce</a:t>
            </a:r>
            <a:r>
              <a:rPr dirty="0" sz="1500" spc="-2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500">
                <a:solidFill>
                  <a:srgbClr val="FFFFFF"/>
                </a:solidFill>
                <a:latin typeface="Calibri"/>
                <a:cs typeface="Calibri"/>
              </a:rPr>
              <a:t>demand</a:t>
            </a:r>
            <a:r>
              <a:rPr dirty="0" sz="1500" spc="-3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500">
                <a:solidFill>
                  <a:srgbClr val="FFFFFF"/>
                </a:solidFill>
                <a:latin typeface="Calibri"/>
                <a:cs typeface="Calibri"/>
              </a:rPr>
              <a:t>across</a:t>
            </a:r>
            <a:r>
              <a:rPr dirty="0" sz="1500" spc="-3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500">
                <a:solidFill>
                  <a:srgbClr val="FFFFFF"/>
                </a:solidFill>
                <a:latin typeface="Calibri"/>
                <a:cs typeface="Calibri"/>
              </a:rPr>
              <a:t>Odisha's</a:t>
            </a:r>
            <a:r>
              <a:rPr dirty="0" sz="1500" spc="-6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500">
                <a:solidFill>
                  <a:srgbClr val="FFFFFF"/>
                </a:solidFill>
                <a:latin typeface="Calibri"/>
                <a:cs typeface="Calibri"/>
              </a:rPr>
              <a:t>top</a:t>
            </a:r>
            <a:r>
              <a:rPr dirty="0" sz="1500" spc="-3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500">
                <a:solidFill>
                  <a:srgbClr val="FFFFFF"/>
                </a:solidFill>
                <a:latin typeface="Calibri"/>
                <a:cs typeface="Calibri"/>
              </a:rPr>
              <a:t>5</a:t>
            </a:r>
            <a:r>
              <a:rPr dirty="0" sz="1500" spc="-2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500">
                <a:solidFill>
                  <a:srgbClr val="FFFFFF"/>
                </a:solidFill>
                <a:latin typeface="Calibri"/>
                <a:cs typeface="Calibri"/>
              </a:rPr>
              <a:t>cities</a:t>
            </a:r>
            <a:r>
              <a:rPr dirty="0" sz="1500" spc="-2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500">
                <a:solidFill>
                  <a:srgbClr val="FFFFFF"/>
                </a:solidFill>
                <a:latin typeface="Calibri"/>
                <a:cs typeface="Calibri"/>
              </a:rPr>
              <a:t>within</a:t>
            </a:r>
            <a:r>
              <a:rPr dirty="0" sz="1500" spc="-1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500">
                <a:solidFill>
                  <a:srgbClr val="FFFFFF"/>
                </a:solidFill>
                <a:latin typeface="Calibri"/>
                <a:cs typeface="Calibri"/>
              </a:rPr>
              <a:t>5</a:t>
            </a:r>
            <a:r>
              <a:rPr dirty="0" sz="1500" spc="-2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500">
                <a:solidFill>
                  <a:srgbClr val="FFFFFF"/>
                </a:solidFill>
                <a:latin typeface="Calibri"/>
                <a:cs typeface="Calibri"/>
              </a:rPr>
              <a:t>years</a:t>
            </a:r>
            <a:r>
              <a:rPr dirty="0" sz="1500" spc="-3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500" spc="-25">
                <a:solidFill>
                  <a:srgbClr val="FFFFFF"/>
                </a:solidFill>
                <a:latin typeface="Calibri"/>
                <a:cs typeface="Calibri"/>
              </a:rPr>
              <a:t>of </a:t>
            </a:r>
            <a:r>
              <a:rPr dirty="0" sz="1500" spc="-10">
                <a:solidFill>
                  <a:srgbClr val="FFFFFF"/>
                </a:solidFill>
                <a:latin typeface="Calibri"/>
                <a:cs typeface="Calibri"/>
              </a:rPr>
              <a:t>launch.</a:t>
            </a:r>
            <a:endParaRPr sz="15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35940" y="6067755"/>
            <a:ext cx="6233160" cy="1936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 i="1">
                <a:solidFill>
                  <a:srgbClr val="D7E8C2"/>
                </a:solidFill>
                <a:latin typeface="Calibri"/>
                <a:cs typeface="Calibri"/>
              </a:rPr>
              <a:t>All</a:t>
            </a:r>
            <a:r>
              <a:rPr dirty="0" sz="1100" spc="-15" i="1">
                <a:solidFill>
                  <a:srgbClr val="D7E8C2"/>
                </a:solidFill>
                <a:latin typeface="Calibri"/>
                <a:cs typeface="Calibri"/>
              </a:rPr>
              <a:t> </a:t>
            </a:r>
            <a:r>
              <a:rPr dirty="0" sz="1100" i="1">
                <a:solidFill>
                  <a:srgbClr val="D7E8C2"/>
                </a:solidFill>
                <a:latin typeface="Calibri"/>
                <a:cs typeface="Calibri"/>
              </a:rPr>
              <a:t>figures</a:t>
            </a:r>
            <a:r>
              <a:rPr dirty="0" sz="1100" spc="-35" i="1">
                <a:solidFill>
                  <a:srgbClr val="D7E8C2"/>
                </a:solidFill>
                <a:latin typeface="Calibri"/>
                <a:cs typeface="Calibri"/>
              </a:rPr>
              <a:t> </a:t>
            </a:r>
            <a:r>
              <a:rPr dirty="0" sz="1100" i="1">
                <a:solidFill>
                  <a:srgbClr val="D7E8C2"/>
                </a:solidFill>
                <a:latin typeface="Calibri"/>
                <a:cs typeface="Calibri"/>
              </a:rPr>
              <a:t>are</a:t>
            </a:r>
            <a:r>
              <a:rPr dirty="0" sz="1100" spc="-30" i="1">
                <a:solidFill>
                  <a:srgbClr val="D7E8C2"/>
                </a:solidFill>
                <a:latin typeface="Calibri"/>
                <a:cs typeface="Calibri"/>
              </a:rPr>
              <a:t> </a:t>
            </a:r>
            <a:r>
              <a:rPr dirty="0" sz="1100" i="1">
                <a:solidFill>
                  <a:srgbClr val="D7E8C2"/>
                </a:solidFill>
                <a:latin typeface="Calibri"/>
                <a:cs typeface="Calibri"/>
              </a:rPr>
              <a:t>illustrative</a:t>
            </a:r>
            <a:r>
              <a:rPr dirty="0" sz="1100" spc="-45" i="1">
                <a:solidFill>
                  <a:srgbClr val="D7E8C2"/>
                </a:solidFill>
                <a:latin typeface="Calibri"/>
                <a:cs typeface="Calibri"/>
              </a:rPr>
              <a:t> </a:t>
            </a:r>
            <a:r>
              <a:rPr dirty="0" sz="1100" i="1">
                <a:solidFill>
                  <a:srgbClr val="D7E8C2"/>
                </a:solidFill>
                <a:latin typeface="Calibri"/>
                <a:cs typeface="Calibri"/>
              </a:rPr>
              <a:t>planning</a:t>
            </a:r>
            <a:r>
              <a:rPr dirty="0" sz="1100" spc="-40" i="1">
                <a:solidFill>
                  <a:srgbClr val="D7E8C2"/>
                </a:solidFill>
                <a:latin typeface="Calibri"/>
                <a:cs typeface="Calibri"/>
              </a:rPr>
              <a:t> </a:t>
            </a:r>
            <a:r>
              <a:rPr dirty="0" sz="1100" i="1">
                <a:solidFill>
                  <a:srgbClr val="D7E8C2"/>
                </a:solidFill>
                <a:latin typeface="Calibri"/>
                <a:cs typeface="Calibri"/>
              </a:rPr>
              <a:t>estimates</a:t>
            </a:r>
            <a:r>
              <a:rPr dirty="0" sz="1100" spc="-45" i="1">
                <a:solidFill>
                  <a:srgbClr val="D7E8C2"/>
                </a:solidFill>
                <a:latin typeface="Calibri"/>
                <a:cs typeface="Calibri"/>
              </a:rPr>
              <a:t> </a:t>
            </a:r>
            <a:r>
              <a:rPr dirty="0" sz="1100" i="1">
                <a:solidFill>
                  <a:srgbClr val="D7E8C2"/>
                </a:solidFill>
                <a:latin typeface="Calibri"/>
                <a:cs typeface="Calibri"/>
              </a:rPr>
              <a:t>for</a:t>
            </a:r>
            <a:r>
              <a:rPr dirty="0" sz="1100" spc="-25" i="1">
                <a:solidFill>
                  <a:srgbClr val="D7E8C2"/>
                </a:solidFill>
                <a:latin typeface="Calibri"/>
                <a:cs typeface="Calibri"/>
              </a:rPr>
              <a:t> </a:t>
            </a:r>
            <a:r>
              <a:rPr dirty="0" sz="1100" i="1">
                <a:solidFill>
                  <a:srgbClr val="D7E8C2"/>
                </a:solidFill>
                <a:latin typeface="Calibri"/>
                <a:cs typeface="Calibri"/>
              </a:rPr>
              <a:t>pitch</a:t>
            </a:r>
            <a:r>
              <a:rPr dirty="0" sz="1100" spc="-30" i="1">
                <a:solidFill>
                  <a:srgbClr val="D7E8C2"/>
                </a:solidFill>
                <a:latin typeface="Calibri"/>
                <a:cs typeface="Calibri"/>
              </a:rPr>
              <a:t> </a:t>
            </a:r>
            <a:r>
              <a:rPr dirty="0" sz="1100" i="1">
                <a:solidFill>
                  <a:srgbClr val="D7E8C2"/>
                </a:solidFill>
                <a:latin typeface="Calibri"/>
                <a:cs typeface="Calibri"/>
              </a:rPr>
              <a:t>purposes,</a:t>
            </a:r>
            <a:r>
              <a:rPr dirty="0" sz="1100" spc="-40" i="1">
                <a:solidFill>
                  <a:srgbClr val="D7E8C2"/>
                </a:solidFill>
                <a:latin typeface="Calibri"/>
                <a:cs typeface="Calibri"/>
              </a:rPr>
              <a:t> </a:t>
            </a:r>
            <a:r>
              <a:rPr dirty="0" sz="1100" i="1">
                <a:solidFill>
                  <a:srgbClr val="D7E8C2"/>
                </a:solidFill>
                <a:latin typeface="Calibri"/>
                <a:cs typeface="Calibri"/>
              </a:rPr>
              <a:t>to</a:t>
            </a:r>
            <a:r>
              <a:rPr dirty="0" sz="1100" spc="-25" i="1">
                <a:solidFill>
                  <a:srgbClr val="D7E8C2"/>
                </a:solidFill>
                <a:latin typeface="Calibri"/>
                <a:cs typeface="Calibri"/>
              </a:rPr>
              <a:t> </a:t>
            </a:r>
            <a:r>
              <a:rPr dirty="0" sz="1100" i="1">
                <a:solidFill>
                  <a:srgbClr val="D7E8C2"/>
                </a:solidFill>
                <a:latin typeface="Calibri"/>
                <a:cs typeface="Calibri"/>
              </a:rPr>
              <a:t>be</a:t>
            </a:r>
            <a:r>
              <a:rPr dirty="0" sz="1100" spc="-20" i="1">
                <a:solidFill>
                  <a:srgbClr val="D7E8C2"/>
                </a:solidFill>
                <a:latin typeface="Calibri"/>
                <a:cs typeface="Calibri"/>
              </a:rPr>
              <a:t> </a:t>
            </a:r>
            <a:r>
              <a:rPr dirty="0" sz="1100" i="1">
                <a:solidFill>
                  <a:srgbClr val="D7E8C2"/>
                </a:solidFill>
                <a:latin typeface="Calibri"/>
                <a:cs typeface="Calibri"/>
              </a:rPr>
              <a:t>validated</a:t>
            </a:r>
            <a:r>
              <a:rPr dirty="0" sz="1100" spc="-40" i="1">
                <a:solidFill>
                  <a:srgbClr val="D7E8C2"/>
                </a:solidFill>
                <a:latin typeface="Calibri"/>
                <a:cs typeface="Calibri"/>
              </a:rPr>
              <a:t> </a:t>
            </a:r>
            <a:r>
              <a:rPr dirty="0" sz="1100" i="1">
                <a:solidFill>
                  <a:srgbClr val="D7E8C2"/>
                </a:solidFill>
                <a:latin typeface="Calibri"/>
                <a:cs typeface="Calibri"/>
              </a:rPr>
              <a:t>with</a:t>
            </a:r>
            <a:r>
              <a:rPr dirty="0" sz="1100" spc="-35" i="1">
                <a:solidFill>
                  <a:srgbClr val="D7E8C2"/>
                </a:solidFill>
                <a:latin typeface="Calibri"/>
                <a:cs typeface="Calibri"/>
              </a:rPr>
              <a:t> </a:t>
            </a:r>
            <a:r>
              <a:rPr dirty="0" sz="1100" i="1">
                <a:solidFill>
                  <a:srgbClr val="D7E8C2"/>
                </a:solidFill>
                <a:latin typeface="Calibri"/>
                <a:cs typeface="Calibri"/>
              </a:rPr>
              <a:t>primary</a:t>
            </a:r>
            <a:r>
              <a:rPr dirty="0" sz="1100" spc="-35" i="1">
                <a:solidFill>
                  <a:srgbClr val="D7E8C2"/>
                </a:solidFill>
                <a:latin typeface="Calibri"/>
                <a:cs typeface="Calibri"/>
              </a:rPr>
              <a:t> </a:t>
            </a:r>
            <a:r>
              <a:rPr dirty="0" sz="1100" i="1">
                <a:solidFill>
                  <a:srgbClr val="D7E8C2"/>
                </a:solidFill>
                <a:latin typeface="Calibri"/>
                <a:cs typeface="Calibri"/>
              </a:rPr>
              <a:t>market</a:t>
            </a:r>
            <a:r>
              <a:rPr dirty="0" sz="1100" spc="-40" i="1">
                <a:solidFill>
                  <a:srgbClr val="D7E8C2"/>
                </a:solidFill>
                <a:latin typeface="Calibri"/>
                <a:cs typeface="Calibri"/>
              </a:rPr>
              <a:t> </a:t>
            </a:r>
            <a:r>
              <a:rPr dirty="0" sz="1100" spc="-10" i="1">
                <a:solidFill>
                  <a:srgbClr val="D7E8C2"/>
                </a:solidFill>
                <a:latin typeface="Calibri"/>
                <a:cs typeface="Calibri"/>
              </a:rPr>
              <a:t>research.</a:t>
            </a:r>
            <a:endParaRPr sz="1100">
              <a:latin typeface="Calibri"/>
              <a:cs typeface="Calibri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8680450" y="3468370"/>
            <a:ext cx="2024380" cy="2024380"/>
            <a:chOff x="8680450" y="3468370"/>
            <a:chExt cx="2024380" cy="2024380"/>
          </a:xfrm>
        </p:grpSpPr>
        <p:sp>
          <p:nvSpPr>
            <p:cNvPr id="9" name="object 9"/>
            <p:cNvSpPr/>
            <p:nvPr/>
          </p:nvSpPr>
          <p:spPr>
            <a:xfrm>
              <a:off x="8686800" y="3474720"/>
              <a:ext cx="2011680" cy="2011680"/>
            </a:xfrm>
            <a:custGeom>
              <a:avLst/>
              <a:gdLst/>
              <a:ahLst/>
              <a:cxnLst/>
              <a:rect l="l" t="t" r="r" b="b"/>
              <a:pathLst>
                <a:path w="2011679" h="2011679">
                  <a:moveTo>
                    <a:pt x="1005840" y="0"/>
                  </a:moveTo>
                  <a:lnTo>
                    <a:pt x="957107" y="1159"/>
                  </a:lnTo>
                  <a:lnTo>
                    <a:pt x="908972" y="4604"/>
                  </a:lnTo>
                  <a:lnTo>
                    <a:pt x="861489" y="10281"/>
                  </a:lnTo>
                  <a:lnTo>
                    <a:pt x="814710" y="18137"/>
                  </a:lnTo>
                  <a:lnTo>
                    <a:pt x="768687" y="28119"/>
                  </a:lnTo>
                  <a:lnTo>
                    <a:pt x="723474" y="40176"/>
                  </a:lnTo>
                  <a:lnTo>
                    <a:pt x="679122" y="54254"/>
                  </a:lnTo>
                  <a:lnTo>
                    <a:pt x="635685" y="70300"/>
                  </a:lnTo>
                  <a:lnTo>
                    <a:pt x="593216" y="88262"/>
                  </a:lnTo>
                  <a:lnTo>
                    <a:pt x="551766" y="108088"/>
                  </a:lnTo>
                  <a:lnTo>
                    <a:pt x="511390" y="129724"/>
                  </a:lnTo>
                  <a:lnTo>
                    <a:pt x="472138" y="153117"/>
                  </a:lnTo>
                  <a:lnTo>
                    <a:pt x="434065" y="178216"/>
                  </a:lnTo>
                  <a:lnTo>
                    <a:pt x="397223" y="204967"/>
                  </a:lnTo>
                  <a:lnTo>
                    <a:pt x="361664" y="233318"/>
                  </a:lnTo>
                  <a:lnTo>
                    <a:pt x="327441" y="263216"/>
                  </a:lnTo>
                  <a:lnTo>
                    <a:pt x="294608" y="294608"/>
                  </a:lnTo>
                  <a:lnTo>
                    <a:pt x="263216" y="327441"/>
                  </a:lnTo>
                  <a:lnTo>
                    <a:pt x="233318" y="361664"/>
                  </a:lnTo>
                  <a:lnTo>
                    <a:pt x="204967" y="397223"/>
                  </a:lnTo>
                  <a:lnTo>
                    <a:pt x="178216" y="434065"/>
                  </a:lnTo>
                  <a:lnTo>
                    <a:pt x="153117" y="472138"/>
                  </a:lnTo>
                  <a:lnTo>
                    <a:pt x="129724" y="511390"/>
                  </a:lnTo>
                  <a:lnTo>
                    <a:pt x="108088" y="551766"/>
                  </a:lnTo>
                  <a:lnTo>
                    <a:pt x="88262" y="593216"/>
                  </a:lnTo>
                  <a:lnTo>
                    <a:pt x="70300" y="635685"/>
                  </a:lnTo>
                  <a:lnTo>
                    <a:pt x="54254" y="679122"/>
                  </a:lnTo>
                  <a:lnTo>
                    <a:pt x="40176" y="723474"/>
                  </a:lnTo>
                  <a:lnTo>
                    <a:pt x="28119" y="768687"/>
                  </a:lnTo>
                  <a:lnTo>
                    <a:pt x="18137" y="814710"/>
                  </a:lnTo>
                  <a:lnTo>
                    <a:pt x="10281" y="861489"/>
                  </a:lnTo>
                  <a:lnTo>
                    <a:pt x="4604" y="908972"/>
                  </a:lnTo>
                  <a:lnTo>
                    <a:pt x="1159" y="957107"/>
                  </a:lnTo>
                  <a:lnTo>
                    <a:pt x="0" y="1005839"/>
                  </a:lnTo>
                  <a:lnTo>
                    <a:pt x="1159" y="1054572"/>
                  </a:lnTo>
                  <a:lnTo>
                    <a:pt x="4604" y="1102707"/>
                  </a:lnTo>
                  <a:lnTo>
                    <a:pt x="10281" y="1150190"/>
                  </a:lnTo>
                  <a:lnTo>
                    <a:pt x="18137" y="1196969"/>
                  </a:lnTo>
                  <a:lnTo>
                    <a:pt x="28119" y="1242992"/>
                  </a:lnTo>
                  <a:lnTo>
                    <a:pt x="40176" y="1288205"/>
                  </a:lnTo>
                  <a:lnTo>
                    <a:pt x="54254" y="1332557"/>
                  </a:lnTo>
                  <a:lnTo>
                    <a:pt x="70300" y="1375994"/>
                  </a:lnTo>
                  <a:lnTo>
                    <a:pt x="88262" y="1418463"/>
                  </a:lnTo>
                  <a:lnTo>
                    <a:pt x="108088" y="1459913"/>
                  </a:lnTo>
                  <a:lnTo>
                    <a:pt x="129724" y="1500289"/>
                  </a:lnTo>
                  <a:lnTo>
                    <a:pt x="153117" y="1539541"/>
                  </a:lnTo>
                  <a:lnTo>
                    <a:pt x="178216" y="1577614"/>
                  </a:lnTo>
                  <a:lnTo>
                    <a:pt x="204967" y="1614456"/>
                  </a:lnTo>
                  <a:lnTo>
                    <a:pt x="233318" y="1650015"/>
                  </a:lnTo>
                  <a:lnTo>
                    <a:pt x="263216" y="1684238"/>
                  </a:lnTo>
                  <a:lnTo>
                    <a:pt x="294608" y="1717071"/>
                  </a:lnTo>
                  <a:lnTo>
                    <a:pt x="327441" y="1748463"/>
                  </a:lnTo>
                  <a:lnTo>
                    <a:pt x="361664" y="1778361"/>
                  </a:lnTo>
                  <a:lnTo>
                    <a:pt x="397223" y="1806712"/>
                  </a:lnTo>
                  <a:lnTo>
                    <a:pt x="434065" y="1833463"/>
                  </a:lnTo>
                  <a:lnTo>
                    <a:pt x="472138" y="1858562"/>
                  </a:lnTo>
                  <a:lnTo>
                    <a:pt x="511390" y="1881955"/>
                  </a:lnTo>
                  <a:lnTo>
                    <a:pt x="551766" y="1903591"/>
                  </a:lnTo>
                  <a:lnTo>
                    <a:pt x="593216" y="1923417"/>
                  </a:lnTo>
                  <a:lnTo>
                    <a:pt x="635685" y="1941379"/>
                  </a:lnTo>
                  <a:lnTo>
                    <a:pt x="679122" y="1957425"/>
                  </a:lnTo>
                  <a:lnTo>
                    <a:pt x="723474" y="1971503"/>
                  </a:lnTo>
                  <a:lnTo>
                    <a:pt x="768687" y="1983560"/>
                  </a:lnTo>
                  <a:lnTo>
                    <a:pt x="814710" y="1993542"/>
                  </a:lnTo>
                  <a:lnTo>
                    <a:pt x="861489" y="2001398"/>
                  </a:lnTo>
                  <a:lnTo>
                    <a:pt x="908972" y="2007075"/>
                  </a:lnTo>
                  <a:lnTo>
                    <a:pt x="957107" y="2010520"/>
                  </a:lnTo>
                  <a:lnTo>
                    <a:pt x="1005840" y="2011679"/>
                  </a:lnTo>
                  <a:lnTo>
                    <a:pt x="1054572" y="2010520"/>
                  </a:lnTo>
                  <a:lnTo>
                    <a:pt x="1102707" y="2007075"/>
                  </a:lnTo>
                  <a:lnTo>
                    <a:pt x="1150190" y="2001398"/>
                  </a:lnTo>
                  <a:lnTo>
                    <a:pt x="1196969" y="1993542"/>
                  </a:lnTo>
                  <a:lnTo>
                    <a:pt x="1242992" y="1983560"/>
                  </a:lnTo>
                  <a:lnTo>
                    <a:pt x="1288205" y="1971503"/>
                  </a:lnTo>
                  <a:lnTo>
                    <a:pt x="1332557" y="1957425"/>
                  </a:lnTo>
                  <a:lnTo>
                    <a:pt x="1375994" y="1941379"/>
                  </a:lnTo>
                  <a:lnTo>
                    <a:pt x="1418463" y="1923417"/>
                  </a:lnTo>
                  <a:lnTo>
                    <a:pt x="1459913" y="1903591"/>
                  </a:lnTo>
                  <a:lnTo>
                    <a:pt x="1500289" y="1881955"/>
                  </a:lnTo>
                  <a:lnTo>
                    <a:pt x="1539541" y="1858562"/>
                  </a:lnTo>
                  <a:lnTo>
                    <a:pt x="1577614" y="1833463"/>
                  </a:lnTo>
                  <a:lnTo>
                    <a:pt x="1614456" y="1806712"/>
                  </a:lnTo>
                  <a:lnTo>
                    <a:pt x="1650015" y="1778361"/>
                  </a:lnTo>
                  <a:lnTo>
                    <a:pt x="1684238" y="1748463"/>
                  </a:lnTo>
                  <a:lnTo>
                    <a:pt x="1717071" y="1717071"/>
                  </a:lnTo>
                  <a:lnTo>
                    <a:pt x="1748463" y="1684238"/>
                  </a:lnTo>
                  <a:lnTo>
                    <a:pt x="1778361" y="1650015"/>
                  </a:lnTo>
                  <a:lnTo>
                    <a:pt x="1806712" y="1614456"/>
                  </a:lnTo>
                  <a:lnTo>
                    <a:pt x="1833463" y="1577614"/>
                  </a:lnTo>
                  <a:lnTo>
                    <a:pt x="1858562" y="1539541"/>
                  </a:lnTo>
                  <a:lnTo>
                    <a:pt x="1881955" y="1500289"/>
                  </a:lnTo>
                  <a:lnTo>
                    <a:pt x="1903591" y="1459913"/>
                  </a:lnTo>
                  <a:lnTo>
                    <a:pt x="1923417" y="1418463"/>
                  </a:lnTo>
                  <a:lnTo>
                    <a:pt x="1941379" y="1375994"/>
                  </a:lnTo>
                  <a:lnTo>
                    <a:pt x="1957425" y="1332557"/>
                  </a:lnTo>
                  <a:lnTo>
                    <a:pt x="1971503" y="1288205"/>
                  </a:lnTo>
                  <a:lnTo>
                    <a:pt x="1983560" y="1242992"/>
                  </a:lnTo>
                  <a:lnTo>
                    <a:pt x="1993542" y="1196969"/>
                  </a:lnTo>
                  <a:lnTo>
                    <a:pt x="2001398" y="1150190"/>
                  </a:lnTo>
                  <a:lnTo>
                    <a:pt x="2007075" y="1102707"/>
                  </a:lnTo>
                  <a:lnTo>
                    <a:pt x="2010520" y="1054572"/>
                  </a:lnTo>
                  <a:lnTo>
                    <a:pt x="2011679" y="1005839"/>
                  </a:lnTo>
                  <a:lnTo>
                    <a:pt x="2010520" y="957107"/>
                  </a:lnTo>
                  <a:lnTo>
                    <a:pt x="2007075" y="908972"/>
                  </a:lnTo>
                  <a:lnTo>
                    <a:pt x="2001398" y="861489"/>
                  </a:lnTo>
                  <a:lnTo>
                    <a:pt x="1993542" y="814710"/>
                  </a:lnTo>
                  <a:lnTo>
                    <a:pt x="1983560" y="768687"/>
                  </a:lnTo>
                  <a:lnTo>
                    <a:pt x="1971503" y="723474"/>
                  </a:lnTo>
                  <a:lnTo>
                    <a:pt x="1957425" y="679122"/>
                  </a:lnTo>
                  <a:lnTo>
                    <a:pt x="1941379" y="635685"/>
                  </a:lnTo>
                  <a:lnTo>
                    <a:pt x="1923417" y="593216"/>
                  </a:lnTo>
                  <a:lnTo>
                    <a:pt x="1903591" y="551766"/>
                  </a:lnTo>
                  <a:lnTo>
                    <a:pt x="1881955" y="511390"/>
                  </a:lnTo>
                  <a:lnTo>
                    <a:pt x="1858562" y="472138"/>
                  </a:lnTo>
                  <a:lnTo>
                    <a:pt x="1833463" y="434065"/>
                  </a:lnTo>
                  <a:lnTo>
                    <a:pt x="1806712" y="397223"/>
                  </a:lnTo>
                  <a:lnTo>
                    <a:pt x="1778361" y="361664"/>
                  </a:lnTo>
                  <a:lnTo>
                    <a:pt x="1748463" y="327441"/>
                  </a:lnTo>
                  <a:lnTo>
                    <a:pt x="1717071" y="294608"/>
                  </a:lnTo>
                  <a:lnTo>
                    <a:pt x="1684238" y="263216"/>
                  </a:lnTo>
                  <a:lnTo>
                    <a:pt x="1650015" y="233318"/>
                  </a:lnTo>
                  <a:lnTo>
                    <a:pt x="1614456" y="204967"/>
                  </a:lnTo>
                  <a:lnTo>
                    <a:pt x="1577614" y="178216"/>
                  </a:lnTo>
                  <a:lnTo>
                    <a:pt x="1539541" y="153117"/>
                  </a:lnTo>
                  <a:lnTo>
                    <a:pt x="1500289" y="129724"/>
                  </a:lnTo>
                  <a:lnTo>
                    <a:pt x="1459913" y="108088"/>
                  </a:lnTo>
                  <a:lnTo>
                    <a:pt x="1418463" y="88262"/>
                  </a:lnTo>
                  <a:lnTo>
                    <a:pt x="1375994" y="70300"/>
                  </a:lnTo>
                  <a:lnTo>
                    <a:pt x="1332557" y="54254"/>
                  </a:lnTo>
                  <a:lnTo>
                    <a:pt x="1288205" y="40176"/>
                  </a:lnTo>
                  <a:lnTo>
                    <a:pt x="1242992" y="28119"/>
                  </a:lnTo>
                  <a:lnTo>
                    <a:pt x="1196969" y="18137"/>
                  </a:lnTo>
                  <a:lnTo>
                    <a:pt x="1150190" y="10281"/>
                  </a:lnTo>
                  <a:lnTo>
                    <a:pt x="1102707" y="4604"/>
                  </a:lnTo>
                  <a:lnTo>
                    <a:pt x="1054572" y="1159"/>
                  </a:lnTo>
                  <a:lnTo>
                    <a:pt x="1005840" y="0"/>
                  </a:lnTo>
                  <a:close/>
                </a:path>
              </a:pathLst>
            </a:custGeom>
            <a:solidFill>
              <a:srgbClr val="2C5F2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/>
            <p:cNvSpPr/>
            <p:nvPr/>
          </p:nvSpPr>
          <p:spPr>
            <a:xfrm>
              <a:off x="8686800" y="3474720"/>
              <a:ext cx="2011680" cy="2011680"/>
            </a:xfrm>
            <a:custGeom>
              <a:avLst/>
              <a:gdLst/>
              <a:ahLst/>
              <a:cxnLst/>
              <a:rect l="l" t="t" r="r" b="b"/>
              <a:pathLst>
                <a:path w="2011679" h="2011679">
                  <a:moveTo>
                    <a:pt x="0" y="1005839"/>
                  </a:moveTo>
                  <a:lnTo>
                    <a:pt x="1159" y="957107"/>
                  </a:lnTo>
                  <a:lnTo>
                    <a:pt x="4604" y="908972"/>
                  </a:lnTo>
                  <a:lnTo>
                    <a:pt x="10281" y="861489"/>
                  </a:lnTo>
                  <a:lnTo>
                    <a:pt x="18137" y="814710"/>
                  </a:lnTo>
                  <a:lnTo>
                    <a:pt x="28119" y="768687"/>
                  </a:lnTo>
                  <a:lnTo>
                    <a:pt x="40176" y="723474"/>
                  </a:lnTo>
                  <a:lnTo>
                    <a:pt x="54254" y="679122"/>
                  </a:lnTo>
                  <a:lnTo>
                    <a:pt x="70300" y="635685"/>
                  </a:lnTo>
                  <a:lnTo>
                    <a:pt x="88262" y="593216"/>
                  </a:lnTo>
                  <a:lnTo>
                    <a:pt x="108088" y="551766"/>
                  </a:lnTo>
                  <a:lnTo>
                    <a:pt x="129724" y="511390"/>
                  </a:lnTo>
                  <a:lnTo>
                    <a:pt x="153117" y="472138"/>
                  </a:lnTo>
                  <a:lnTo>
                    <a:pt x="178216" y="434065"/>
                  </a:lnTo>
                  <a:lnTo>
                    <a:pt x="204967" y="397223"/>
                  </a:lnTo>
                  <a:lnTo>
                    <a:pt x="233318" y="361664"/>
                  </a:lnTo>
                  <a:lnTo>
                    <a:pt x="263216" y="327441"/>
                  </a:lnTo>
                  <a:lnTo>
                    <a:pt x="294608" y="294608"/>
                  </a:lnTo>
                  <a:lnTo>
                    <a:pt x="327441" y="263216"/>
                  </a:lnTo>
                  <a:lnTo>
                    <a:pt x="361664" y="233318"/>
                  </a:lnTo>
                  <a:lnTo>
                    <a:pt x="397223" y="204967"/>
                  </a:lnTo>
                  <a:lnTo>
                    <a:pt x="434065" y="178216"/>
                  </a:lnTo>
                  <a:lnTo>
                    <a:pt x="472138" y="153117"/>
                  </a:lnTo>
                  <a:lnTo>
                    <a:pt x="511390" y="129724"/>
                  </a:lnTo>
                  <a:lnTo>
                    <a:pt x="551766" y="108088"/>
                  </a:lnTo>
                  <a:lnTo>
                    <a:pt x="593216" y="88262"/>
                  </a:lnTo>
                  <a:lnTo>
                    <a:pt x="635685" y="70300"/>
                  </a:lnTo>
                  <a:lnTo>
                    <a:pt x="679122" y="54254"/>
                  </a:lnTo>
                  <a:lnTo>
                    <a:pt x="723474" y="40176"/>
                  </a:lnTo>
                  <a:lnTo>
                    <a:pt x="768687" y="28119"/>
                  </a:lnTo>
                  <a:lnTo>
                    <a:pt x="814710" y="18137"/>
                  </a:lnTo>
                  <a:lnTo>
                    <a:pt x="861489" y="10281"/>
                  </a:lnTo>
                  <a:lnTo>
                    <a:pt x="908972" y="4604"/>
                  </a:lnTo>
                  <a:lnTo>
                    <a:pt x="957107" y="1159"/>
                  </a:lnTo>
                  <a:lnTo>
                    <a:pt x="1005840" y="0"/>
                  </a:lnTo>
                  <a:lnTo>
                    <a:pt x="1054572" y="1159"/>
                  </a:lnTo>
                  <a:lnTo>
                    <a:pt x="1102707" y="4604"/>
                  </a:lnTo>
                  <a:lnTo>
                    <a:pt x="1150190" y="10281"/>
                  </a:lnTo>
                  <a:lnTo>
                    <a:pt x="1196969" y="18137"/>
                  </a:lnTo>
                  <a:lnTo>
                    <a:pt x="1242992" y="28119"/>
                  </a:lnTo>
                  <a:lnTo>
                    <a:pt x="1288205" y="40176"/>
                  </a:lnTo>
                  <a:lnTo>
                    <a:pt x="1332557" y="54254"/>
                  </a:lnTo>
                  <a:lnTo>
                    <a:pt x="1375994" y="70300"/>
                  </a:lnTo>
                  <a:lnTo>
                    <a:pt x="1418463" y="88262"/>
                  </a:lnTo>
                  <a:lnTo>
                    <a:pt x="1459913" y="108088"/>
                  </a:lnTo>
                  <a:lnTo>
                    <a:pt x="1500289" y="129724"/>
                  </a:lnTo>
                  <a:lnTo>
                    <a:pt x="1539541" y="153117"/>
                  </a:lnTo>
                  <a:lnTo>
                    <a:pt x="1577614" y="178216"/>
                  </a:lnTo>
                  <a:lnTo>
                    <a:pt x="1614456" y="204967"/>
                  </a:lnTo>
                  <a:lnTo>
                    <a:pt x="1650015" y="233318"/>
                  </a:lnTo>
                  <a:lnTo>
                    <a:pt x="1684238" y="263216"/>
                  </a:lnTo>
                  <a:lnTo>
                    <a:pt x="1717071" y="294608"/>
                  </a:lnTo>
                  <a:lnTo>
                    <a:pt x="1748463" y="327441"/>
                  </a:lnTo>
                  <a:lnTo>
                    <a:pt x="1778361" y="361664"/>
                  </a:lnTo>
                  <a:lnTo>
                    <a:pt x="1806712" y="397223"/>
                  </a:lnTo>
                  <a:lnTo>
                    <a:pt x="1833463" y="434065"/>
                  </a:lnTo>
                  <a:lnTo>
                    <a:pt x="1858562" y="472138"/>
                  </a:lnTo>
                  <a:lnTo>
                    <a:pt x="1881955" y="511390"/>
                  </a:lnTo>
                  <a:lnTo>
                    <a:pt x="1903591" y="551766"/>
                  </a:lnTo>
                  <a:lnTo>
                    <a:pt x="1923417" y="593216"/>
                  </a:lnTo>
                  <a:lnTo>
                    <a:pt x="1941379" y="635685"/>
                  </a:lnTo>
                  <a:lnTo>
                    <a:pt x="1957425" y="679122"/>
                  </a:lnTo>
                  <a:lnTo>
                    <a:pt x="1971503" y="723474"/>
                  </a:lnTo>
                  <a:lnTo>
                    <a:pt x="1983560" y="768687"/>
                  </a:lnTo>
                  <a:lnTo>
                    <a:pt x="1993542" y="814710"/>
                  </a:lnTo>
                  <a:lnTo>
                    <a:pt x="2001398" y="861489"/>
                  </a:lnTo>
                  <a:lnTo>
                    <a:pt x="2007075" y="908972"/>
                  </a:lnTo>
                  <a:lnTo>
                    <a:pt x="2010520" y="957107"/>
                  </a:lnTo>
                  <a:lnTo>
                    <a:pt x="2011679" y="1005839"/>
                  </a:lnTo>
                  <a:lnTo>
                    <a:pt x="2010520" y="1054572"/>
                  </a:lnTo>
                  <a:lnTo>
                    <a:pt x="2007075" y="1102707"/>
                  </a:lnTo>
                  <a:lnTo>
                    <a:pt x="2001398" y="1150190"/>
                  </a:lnTo>
                  <a:lnTo>
                    <a:pt x="1993542" y="1196969"/>
                  </a:lnTo>
                  <a:lnTo>
                    <a:pt x="1983560" y="1242992"/>
                  </a:lnTo>
                  <a:lnTo>
                    <a:pt x="1971503" y="1288205"/>
                  </a:lnTo>
                  <a:lnTo>
                    <a:pt x="1957425" y="1332557"/>
                  </a:lnTo>
                  <a:lnTo>
                    <a:pt x="1941379" y="1375994"/>
                  </a:lnTo>
                  <a:lnTo>
                    <a:pt x="1923417" y="1418463"/>
                  </a:lnTo>
                  <a:lnTo>
                    <a:pt x="1903591" y="1459913"/>
                  </a:lnTo>
                  <a:lnTo>
                    <a:pt x="1881955" y="1500289"/>
                  </a:lnTo>
                  <a:lnTo>
                    <a:pt x="1858562" y="1539541"/>
                  </a:lnTo>
                  <a:lnTo>
                    <a:pt x="1833463" y="1577614"/>
                  </a:lnTo>
                  <a:lnTo>
                    <a:pt x="1806712" y="1614456"/>
                  </a:lnTo>
                  <a:lnTo>
                    <a:pt x="1778361" y="1650015"/>
                  </a:lnTo>
                  <a:lnTo>
                    <a:pt x="1748463" y="1684238"/>
                  </a:lnTo>
                  <a:lnTo>
                    <a:pt x="1717071" y="1717071"/>
                  </a:lnTo>
                  <a:lnTo>
                    <a:pt x="1684238" y="1748463"/>
                  </a:lnTo>
                  <a:lnTo>
                    <a:pt x="1650015" y="1778361"/>
                  </a:lnTo>
                  <a:lnTo>
                    <a:pt x="1614456" y="1806712"/>
                  </a:lnTo>
                  <a:lnTo>
                    <a:pt x="1577614" y="1833463"/>
                  </a:lnTo>
                  <a:lnTo>
                    <a:pt x="1539541" y="1858562"/>
                  </a:lnTo>
                  <a:lnTo>
                    <a:pt x="1500289" y="1881955"/>
                  </a:lnTo>
                  <a:lnTo>
                    <a:pt x="1459913" y="1903591"/>
                  </a:lnTo>
                  <a:lnTo>
                    <a:pt x="1418463" y="1923417"/>
                  </a:lnTo>
                  <a:lnTo>
                    <a:pt x="1375994" y="1941379"/>
                  </a:lnTo>
                  <a:lnTo>
                    <a:pt x="1332557" y="1957425"/>
                  </a:lnTo>
                  <a:lnTo>
                    <a:pt x="1288205" y="1971503"/>
                  </a:lnTo>
                  <a:lnTo>
                    <a:pt x="1242992" y="1983560"/>
                  </a:lnTo>
                  <a:lnTo>
                    <a:pt x="1196969" y="1993542"/>
                  </a:lnTo>
                  <a:lnTo>
                    <a:pt x="1150190" y="2001398"/>
                  </a:lnTo>
                  <a:lnTo>
                    <a:pt x="1102707" y="2007075"/>
                  </a:lnTo>
                  <a:lnTo>
                    <a:pt x="1054572" y="2010520"/>
                  </a:lnTo>
                  <a:lnTo>
                    <a:pt x="1005840" y="2011679"/>
                  </a:lnTo>
                  <a:lnTo>
                    <a:pt x="957107" y="2010520"/>
                  </a:lnTo>
                  <a:lnTo>
                    <a:pt x="908972" y="2007075"/>
                  </a:lnTo>
                  <a:lnTo>
                    <a:pt x="861489" y="2001398"/>
                  </a:lnTo>
                  <a:lnTo>
                    <a:pt x="814710" y="1993542"/>
                  </a:lnTo>
                  <a:lnTo>
                    <a:pt x="768687" y="1983560"/>
                  </a:lnTo>
                  <a:lnTo>
                    <a:pt x="723474" y="1971503"/>
                  </a:lnTo>
                  <a:lnTo>
                    <a:pt x="679122" y="1957425"/>
                  </a:lnTo>
                  <a:lnTo>
                    <a:pt x="635685" y="1941379"/>
                  </a:lnTo>
                  <a:lnTo>
                    <a:pt x="593216" y="1923417"/>
                  </a:lnTo>
                  <a:lnTo>
                    <a:pt x="551766" y="1903591"/>
                  </a:lnTo>
                  <a:lnTo>
                    <a:pt x="511390" y="1881955"/>
                  </a:lnTo>
                  <a:lnTo>
                    <a:pt x="472138" y="1858562"/>
                  </a:lnTo>
                  <a:lnTo>
                    <a:pt x="434065" y="1833463"/>
                  </a:lnTo>
                  <a:lnTo>
                    <a:pt x="397223" y="1806712"/>
                  </a:lnTo>
                  <a:lnTo>
                    <a:pt x="361664" y="1778361"/>
                  </a:lnTo>
                  <a:lnTo>
                    <a:pt x="327441" y="1748463"/>
                  </a:lnTo>
                  <a:lnTo>
                    <a:pt x="294608" y="1717071"/>
                  </a:lnTo>
                  <a:lnTo>
                    <a:pt x="263216" y="1684238"/>
                  </a:lnTo>
                  <a:lnTo>
                    <a:pt x="233318" y="1650015"/>
                  </a:lnTo>
                  <a:lnTo>
                    <a:pt x="204967" y="1614456"/>
                  </a:lnTo>
                  <a:lnTo>
                    <a:pt x="178216" y="1577614"/>
                  </a:lnTo>
                  <a:lnTo>
                    <a:pt x="153117" y="1539541"/>
                  </a:lnTo>
                  <a:lnTo>
                    <a:pt x="129724" y="1500289"/>
                  </a:lnTo>
                  <a:lnTo>
                    <a:pt x="108088" y="1459913"/>
                  </a:lnTo>
                  <a:lnTo>
                    <a:pt x="88262" y="1418463"/>
                  </a:lnTo>
                  <a:lnTo>
                    <a:pt x="70300" y="1375994"/>
                  </a:lnTo>
                  <a:lnTo>
                    <a:pt x="54254" y="1332557"/>
                  </a:lnTo>
                  <a:lnTo>
                    <a:pt x="40176" y="1288205"/>
                  </a:lnTo>
                  <a:lnTo>
                    <a:pt x="28119" y="1242992"/>
                  </a:lnTo>
                  <a:lnTo>
                    <a:pt x="18137" y="1196969"/>
                  </a:lnTo>
                  <a:lnTo>
                    <a:pt x="10281" y="1150190"/>
                  </a:lnTo>
                  <a:lnTo>
                    <a:pt x="4604" y="1102707"/>
                  </a:lnTo>
                  <a:lnTo>
                    <a:pt x="1159" y="1054572"/>
                  </a:lnTo>
                  <a:lnTo>
                    <a:pt x="0" y="1005839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/>
            <p:cNvSpPr/>
            <p:nvPr/>
          </p:nvSpPr>
          <p:spPr>
            <a:xfrm>
              <a:off x="9006840" y="3794760"/>
              <a:ext cx="1371600" cy="1371600"/>
            </a:xfrm>
            <a:custGeom>
              <a:avLst/>
              <a:gdLst/>
              <a:ahLst/>
              <a:cxnLst/>
              <a:rect l="l" t="t" r="r" b="b"/>
              <a:pathLst>
                <a:path w="1371600" h="1371600">
                  <a:moveTo>
                    <a:pt x="685800" y="0"/>
                  </a:moveTo>
                  <a:lnTo>
                    <a:pt x="636828" y="1722"/>
                  </a:lnTo>
                  <a:lnTo>
                    <a:pt x="588784" y="6811"/>
                  </a:lnTo>
                  <a:lnTo>
                    <a:pt x="541785" y="15151"/>
                  </a:lnTo>
                  <a:lnTo>
                    <a:pt x="495947" y="26625"/>
                  </a:lnTo>
                  <a:lnTo>
                    <a:pt x="451386" y="41118"/>
                  </a:lnTo>
                  <a:lnTo>
                    <a:pt x="408218" y="58514"/>
                  </a:lnTo>
                  <a:lnTo>
                    <a:pt x="366559" y="78696"/>
                  </a:lnTo>
                  <a:lnTo>
                    <a:pt x="326525" y="101548"/>
                  </a:lnTo>
                  <a:lnTo>
                    <a:pt x="288233" y="126954"/>
                  </a:lnTo>
                  <a:lnTo>
                    <a:pt x="251798" y="154798"/>
                  </a:lnTo>
                  <a:lnTo>
                    <a:pt x="217336" y="184964"/>
                  </a:lnTo>
                  <a:lnTo>
                    <a:pt x="184964" y="217336"/>
                  </a:lnTo>
                  <a:lnTo>
                    <a:pt x="154798" y="251798"/>
                  </a:lnTo>
                  <a:lnTo>
                    <a:pt x="126954" y="288233"/>
                  </a:lnTo>
                  <a:lnTo>
                    <a:pt x="101548" y="326525"/>
                  </a:lnTo>
                  <a:lnTo>
                    <a:pt x="78696" y="366559"/>
                  </a:lnTo>
                  <a:lnTo>
                    <a:pt x="58514" y="408218"/>
                  </a:lnTo>
                  <a:lnTo>
                    <a:pt x="41118" y="451386"/>
                  </a:lnTo>
                  <a:lnTo>
                    <a:pt x="26625" y="495947"/>
                  </a:lnTo>
                  <a:lnTo>
                    <a:pt x="15151" y="541785"/>
                  </a:lnTo>
                  <a:lnTo>
                    <a:pt x="6811" y="588784"/>
                  </a:lnTo>
                  <a:lnTo>
                    <a:pt x="1722" y="636828"/>
                  </a:lnTo>
                  <a:lnTo>
                    <a:pt x="0" y="685800"/>
                  </a:lnTo>
                  <a:lnTo>
                    <a:pt x="1722" y="734771"/>
                  </a:lnTo>
                  <a:lnTo>
                    <a:pt x="6811" y="782815"/>
                  </a:lnTo>
                  <a:lnTo>
                    <a:pt x="15151" y="829814"/>
                  </a:lnTo>
                  <a:lnTo>
                    <a:pt x="26625" y="875652"/>
                  </a:lnTo>
                  <a:lnTo>
                    <a:pt x="41118" y="920213"/>
                  </a:lnTo>
                  <a:lnTo>
                    <a:pt x="58514" y="963381"/>
                  </a:lnTo>
                  <a:lnTo>
                    <a:pt x="78696" y="1005040"/>
                  </a:lnTo>
                  <a:lnTo>
                    <a:pt x="101548" y="1045074"/>
                  </a:lnTo>
                  <a:lnTo>
                    <a:pt x="126954" y="1083366"/>
                  </a:lnTo>
                  <a:lnTo>
                    <a:pt x="154798" y="1119801"/>
                  </a:lnTo>
                  <a:lnTo>
                    <a:pt x="184964" y="1154263"/>
                  </a:lnTo>
                  <a:lnTo>
                    <a:pt x="217336" y="1186635"/>
                  </a:lnTo>
                  <a:lnTo>
                    <a:pt x="251798" y="1216801"/>
                  </a:lnTo>
                  <a:lnTo>
                    <a:pt x="288233" y="1244645"/>
                  </a:lnTo>
                  <a:lnTo>
                    <a:pt x="326525" y="1270051"/>
                  </a:lnTo>
                  <a:lnTo>
                    <a:pt x="366559" y="1292903"/>
                  </a:lnTo>
                  <a:lnTo>
                    <a:pt x="408218" y="1313085"/>
                  </a:lnTo>
                  <a:lnTo>
                    <a:pt x="451386" y="1330481"/>
                  </a:lnTo>
                  <a:lnTo>
                    <a:pt x="495947" y="1344974"/>
                  </a:lnTo>
                  <a:lnTo>
                    <a:pt x="541785" y="1356448"/>
                  </a:lnTo>
                  <a:lnTo>
                    <a:pt x="588784" y="1364788"/>
                  </a:lnTo>
                  <a:lnTo>
                    <a:pt x="636828" y="1369877"/>
                  </a:lnTo>
                  <a:lnTo>
                    <a:pt x="685800" y="1371600"/>
                  </a:lnTo>
                  <a:lnTo>
                    <a:pt x="734771" y="1369877"/>
                  </a:lnTo>
                  <a:lnTo>
                    <a:pt x="782815" y="1364788"/>
                  </a:lnTo>
                  <a:lnTo>
                    <a:pt x="829814" y="1356448"/>
                  </a:lnTo>
                  <a:lnTo>
                    <a:pt x="875652" y="1344974"/>
                  </a:lnTo>
                  <a:lnTo>
                    <a:pt x="920213" y="1330481"/>
                  </a:lnTo>
                  <a:lnTo>
                    <a:pt x="963381" y="1313085"/>
                  </a:lnTo>
                  <a:lnTo>
                    <a:pt x="1005040" y="1292903"/>
                  </a:lnTo>
                  <a:lnTo>
                    <a:pt x="1045074" y="1270051"/>
                  </a:lnTo>
                  <a:lnTo>
                    <a:pt x="1083366" y="1244645"/>
                  </a:lnTo>
                  <a:lnTo>
                    <a:pt x="1119801" y="1216801"/>
                  </a:lnTo>
                  <a:lnTo>
                    <a:pt x="1154263" y="1186635"/>
                  </a:lnTo>
                  <a:lnTo>
                    <a:pt x="1186635" y="1154263"/>
                  </a:lnTo>
                  <a:lnTo>
                    <a:pt x="1216801" y="1119801"/>
                  </a:lnTo>
                  <a:lnTo>
                    <a:pt x="1244645" y="1083366"/>
                  </a:lnTo>
                  <a:lnTo>
                    <a:pt x="1270051" y="1045074"/>
                  </a:lnTo>
                  <a:lnTo>
                    <a:pt x="1292903" y="1005040"/>
                  </a:lnTo>
                  <a:lnTo>
                    <a:pt x="1313085" y="963381"/>
                  </a:lnTo>
                  <a:lnTo>
                    <a:pt x="1330481" y="920213"/>
                  </a:lnTo>
                  <a:lnTo>
                    <a:pt x="1344974" y="875652"/>
                  </a:lnTo>
                  <a:lnTo>
                    <a:pt x="1356448" y="829814"/>
                  </a:lnTo>
                  <a:lnTo>
                    <a:pt x="1364788" y="782815"/>
                  </a:lnTo>
                  <a:lnTo>
                    <a:pt x="1369877" y="734771"/>
                  </a:lnTo>
                  <a:lnTo>
                    <a:pt x="1371600" y="685800"/>
                  </a:lnTo>
                  <a:lnTo>
                    <a:pt x="1369877" y="636828"/>
                  </a:lnTo>
                  <a:lnTo>
                    <a:pt x="1364788" y="588784"/>
                  </a:lnTo>
                  <a:lnTo>
                    <a:pt x="1356448" y="541785"/>
                  </a:lnTo>
                  <a:lnTo>
                    <a:pt x="1344974" y="495947"/>
                  </a:lnTo>
                  <a:lnTo>
                    <a:pt x="1330481" y="451386"/>
                  </a:lnTo>
                  <a:lnTo>
                    <a:pt x="1313085" y="408218"/>
                  </a:lnTo>
                  <a:lnTo>
                    <a:pt x="1292903" y="366559"/>
                  </a:lnTo>
                  <a:lnTo>
                    <a:pt x="1270051" y="326525"/>
                  </a:lnTo>
                  <a:lnTo>
                    <a:pt x="1244645" y="288233"/>
                  </a:lnTo>
                  <a:lnTo>
                    <a:pt x="1216801" y="251798"/>
                  </a:lnTo>
                  <a:lnTo>
                    <a:pt x="1186635" y="217336"/>
                  </a:lnTo>
                  <a:lnTo>
                    <a:pt x="1154263" y="184964"/>
                  </a:lnTo>
                  <a:lnTo>
                    <a:pt x="1119801" y="154798"/>
                  </a:lnTo>
                  <a:lnTo>
                    <a:pt x="1083366" y="126954"/>
                  </a:lnTo>
                  <a:lnTo>
                    <a:pt x="1045074" y="101548"/>
                  </a:lnTo>
                  <a:lnTo>
                    <a:pt x="1005040" y="78696"/>
                  </a:lnTo>
                  <a:lnTo>
                    <a:pt x="963381" y="58514"/>
                  </a:lnTo>
                  <a:lnTo>
                    <a:pt x="920213" y="41118"/>
                  </a:lnTo>
                  <a:lnTo>
                    <a:pt x="875652" y="26625"/>
                  </a:lnTo>
                  <a:lnTo>
                    <a:pt x="829814" y="15151"/>
                  </a:lnTo>
                  <a:lnTo>
                    <a:pt x="782815" y="6811"/>
                  </a:lnTo>
                  <a:lnTo>
                    <a:pt x="734771" y="1722"/>
                  </a:lnTo>
                  <a:lnTo>
                    <a:pt x="685800" y="0"/>
                  </a:lnTo>
                  <a:close/>
                </a:path>
              </a:pathLst>
            </a:custGeom>
            <a:solidFill>
              <a:srgbClr val="96BB6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/>
            <p:cNvSpPr/>
            <p:nvPr/>
          </p:nvSpPr>
          <p:spPr>
            <a:xfrm>
              <a:off x="9006840" y="3794760"/>
              <a:ext cx="1371600" cy="1371600"/>
            </a:xfrm>
            <a:custGeom>
              <a:avLst/>
              <a:gdLst/>
              <a:ahLst/>
              <a:cxnLst/>
              <a:rect l="l" t="t" r="r" b="b"/>
              <a:pathLst>
                <a:path w="1371600" h="1371600">
                  <a:moveTo>
                    <a:pt x="0" y="685800"/>
                  </a:moveTo>
                  <a:lnTo>
                    <a:pt x="1722" y="636828"/>
                  </a:lnTo>
                  <a:lnTo>
                    <a:pt x="6811" y="588784"/>
                  </a:lnTo>
                  <a:lnTo>
                    <a:pt x="15151" y="541785"/>
                  </a:lnTo>
                  <a:lnTo>
                    <a:pt x="26625" y="495947"/>
                  </a:lnTo>
                  <a:lnTo>
                    <a:pt x="41118" y="451386"/>
                  </a:lnTo>
                  <a:lnTo>
                    <a:pt x="58514" y="408218"/>
                  </a:lnTo>
                  <a:lnTo>
                    <a:pt x="78696" y="366559"/>
                  </a:lnTo>
                  <a:lnTo>
                    <a:pt x="101548" y="326525"/>
                  </a:lnTo>
                  <a:lnTo>
                    <a:pt x="126954" y="288233"/>
                  </a:lnTo>
                  <a:lnTo>
                    <a:pt x="154798" y="251798"/>
                  </a:lnTo>
                  <a:lnTo>
                    <a:pt x="184964" y="217336"/>
                  </a:lnTo>
                  <a:lnTo>
                    <a:pt x="217336" y="184964"/>
                  </a:lnTo>
                  <a:lnTo>
                    <a:pt x="251798" y="154798"/>
                  </a:lnTo>
                  <a:lnTo>
                    <a:pt x="288233" y="126954"/>
                  </a:lnTo>
                  <a:lnTo>
                    <a:pt x="326525" y="101548"/>
                  </a:lnTo>
                  <a:lnTo>
                    <a:pt x="366559" y="78696"/>
                  </a:lnTo>
                  <a:lnTo>
                    <a:pt x="408218" y="58514"/>
                  </a:lnTo>
                  <a:lnTo>
                    <a:pt x="451386" y="41118"/>
                  </a:lnTo>
                  <a:lnTo>
                    <a:pt x="495947" y="26625"/>
                  </a:lnTo>
                  <a:lnTo>
                    <a:pt x="541785" y="15151"/>
                  </a:lnTo>
                  <a:lnTo>
                    <a:pt x="588784" y="6811"/>
                  </a:lnTo>
                  <a:lnTo>
                    <a:pt x="636828" y="1722"/>
                  </a:lnTo>
                  <a:lnTo>
                    <a:pt x="685800" y="0"/>
                  </a:lnTo>
                  <a:lnTo>
                    <a:pt x="734771" y="1722"/>
                  </a:lnTo>
                  <a:lnTo>
                    <a:pt x="782815" y="6811"/>
                  </a:lnTo>
                  <a:lnTo>
                    <a:pt x="829814" y="15151"/>
                  </a:lnTo>
                  <a:lnTo>
                    <a:pt x="875652" y="26625"/>
                  </a:lnTo>
                  <a:lnTo>
                    <a:pt x="920213" y="41118"/>
                  </a:lnTo>
                  <a:lnTo>
                    <a:pt x="963381" y="58514"/>
                  </a:lnTo>
                  <a:lnTo>
                    <a:pt x="1005040" y="78696"/>
                  </a:lnTo>
                  <a:lnTo>
                    <a:pt x="1045074" y="101548"/>
                  </a:lnTo>
                  <a:lnTo>
                    <a:pt x="1083366" y="126954"/>
                  </a:lnTo>
                  <a:lnTo>
                    <a:pt x="1119801" y="154798"/>
                  </a:lnTo>
                  <a:lnTo>
                    <a:pt x="1154263" y="184964"/>
                  </a:lnTo>
                  <a:lnTo>
                    <a:pt x="1186635" y="217336"/>
                  </a:lnTo>
                  <a:lnTo>
                    <a:pt x="1216801" y="251798"/>
                  </a:lnTo>
                  <a:lnTo>
                    <a:pt x="1244645" y="288233"/>
                  </a:lnTo>
                  <a:lnTo>
                    <a:pt x="1270051" y="326525"/>
                  </a:lnTo>
                  <a:lnTo>
                    <a:pt x="1292903" y="366559"/>
                  </a:lnTo>
                  <a:lnTo>
                    <a:pt x="1313085" y="408218"/>
                  </a:lnTo>
                  <a:lnTo>
                    <a:pt x="1330481" y="451386"/>
                  </a:lnTo>
                  <a:lnTo>
                    <a:pt x="1344974" y="495947"/>
                  </a:lnTo>
                  <a:lnTo>
                    <a:pt x="1356448" y="541785"/>
                  </a:lnTo>
                  <a:lnTo>
                    <a:pt x="1364788" y="588784"/>
                  </a:lnTo>
                  <a:lnTo>
                    <a:pt x="1369877" y="636828"/>
                  </a:lnTo>
                  <a:lnTo>
                    <a:pt x="1371600" y="685800"/>
                  </a:lnTo>
                  <a:lnTo>
                    <a:pt x="1369877" y="734771"/>
                  </a:lnTo>
                  <a:lnTo>
                    <a:pt x="1364788" y="782815"/>
                  </a:lnTo>
                  <a:lnTo>
                    <a:pt x="1356448" y="829814"/>
                  </a:lnTo>
                  <a:lnTo>
                    <a:pt x="1344974" y="875652"/>
                  </a:lnTo>
                  <a:lnTo>
                    <a:pt x="1330481" y="920213"/>
                  </a:lnTo>
                  <a:lnTo>
                    <a:pt x="1313085" y="963381"/>
                  </a:lnTo>
                  <a:lnTo>
                    <a:pt x="1292903" y="1005040"/>
                  </a:lnTo>
                  <a:lnTo>
                    <a:pt x="1270051" y="1045074"/>
                  </a:lnTo>
                  <a:lnTo>
                    <a:pt x="1244645" y="1083366"/>
                  </a:lnTo>
                  <a:lnTo>
                    <a:pt x="1216801" y="1119801"/>
                  </a:lnTo>
                  <a:lnTo>
                    <a:pt x="1186635" y="1154263"/>
                  </a:lnTo>
                  <a:lnTo>
                    <a:pt x="1154263" y="1186635"/>
                  </a:lnTo>
                  <a:lnTo>
                    <a:pt x="1119801" y="1216801"/>
                  </a:lnTo>
                  <a:lnTo>
                    <a:pt x="1083366" y="1244645"/>
                  </a:lnTo>
                  <a:lnTo>
                    <a:pt x="1045074" y="1270051"/>
                  </a:lnTo>
                  <a:lnTo>
                    <a:pt x="1005040" y="1292903"/>
                  </a:lnTo>
                  <a:lnTo>
                    <a:pt x="963381" y="1313085"/>
                  </a:lnTo>
                  <a:lnTo>
                    <a:pt x="920213" y="1330481"/>
                  </a:lnTo>
                  <a:lnTo>
                    <a:pt x="875652" y="1344974"/>
                  </a:lnTo>
                  <a:lnTo>
                    <a:pt x="829814" y="1356448"/>
                  </a:lnTo>
                  <a:lnTo>
                    <a:pt x="782815" y="1364788"/>
                  </a:lnTo>
                  <a:lnTo>
                    <a:pt x="734771" y="1369877"/>
                  </a:lnTo>
                  <a:lnTo>
                    <a:pt x="685800" y="1371600"/>
                  </a:lnTo>
                  <a:lnTo>
                    <a:pt x="636828" y="1369877"/>
                  </a:lnTo>
                  <a:lnTo>
                    <a:pt x="588784" y="1364788"/>
                  </a:lnTo>
                  <a:lnTo>
                    <a:pt x="541785" y="1356448"/>
                  </a:lnTo>
                  <a:lnTo>
                    <a:pt x="495947" y="1344974"/>
                  </a:lnTo>
                  <a:lnTo>
                    <a:pt x="451386" y="1330481"/>
                  </a:lnTo>
                  <a:lnTo>
                    <a:pt x="408218" y="1313085"/>
                  </a:lnTo>
                  <a:lnTo>
                    <a:pt x="366559" y="1292903"/>
                  </a:lnTo>
                  <a:lnTo>
                    <a:pt x="326525" y="1270051"/>
                  </a:lnTo>
                  <a:lnTo>
                    <a:pt x="288233" y="1244645"/>
                  </a:lnTo>
                  <a:lnTo>
                    <a:pt x="251798" y="1216801"/>
                  </a:lnTo>
                  <a:lnTo>
                    <a:pt x="217336" y="1186635"/>
                  </a:lnTo>
                  <a:lnTo>
                    <a:pt x="184964" y="1154263"/>
                  </a:lnTo>
                  <a:lnTo>
                    <a:pt x="154798" y="1119801"/>
                  </a:lnTo>
                  <a:lnTo>
                    <a:pt x="126954" y="1083366"/>
                  </a:lnTo>
                  <a:lnTo>
                    <a:pt x="101548" y="1045074"/>
                  </a:lnTo>
                  <a:lnTo>
                    <a:pt x="78696" y="1005040"/>
                  </a:lnTo>
                  <a:lnTo>
                    <a:pt x="58514" y="963381"/>
                  </a:lnTo>
                  <a:lnTo>
                    <a:pt x="41118" y="920213"/>
                  </a:lnTo>
                  <a:lnTo>
                    <a:pt x="26625" y="875652"/>
                  </a:lnTo>
                  <a:lnTo>
                    <a:pt x="15151" y="829814"/>
                  </a:lnTo>
                  <a:lnTo>
                    <a:pt x="6811" y="782815"/>
                  </a:lnTo>
                  <a:lnTo>
                    <a:pt x="1722" y="734771"/>
                  </a:lnTo>
                  <a:lnTo>
                    <a:pt x="0" y="685800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/>
            <p:cNvSpPr/>
            <p:nvPr/>
          </p:nvSpPr>
          <p:spPr>
            <a:xfrm>
              <a:off x="9304019" y="4091940"/>
              <a:ext cx="777240" cy="777240"/>
            </a:xfrm>
            <a:custGeom>
              <a:avLst/>
              <a:gdLst/>
              <a:ahLst/>
              <a:cxnLst/>
              <a:rect l="l" t="t" r="r" b="b"/>
              <a:pathLst>
                <a:path w="777240" h="777239">
                  <a:moveTo>
                    <a:pt x="388620" y="0"/>
                  </a:moveTo>
                  <a:lnTo>
                    <a:pt x="339872" y="3027"/>
                  </a:lnTo>
                  <a:lnTo>
                    <a:pt x="292931" y="11868"/>
                  </a:lnTo>
                  <a:lnTo>
                    <a:pt x="248161" y="26158"/>
                  </a:lnTo>
                  <a:lnTo>
                    <a:pt x="205927" y="45532"/>
                  </a:lnTo>
                  <a:lnTo>
                    <a:pt x="166592" y="69627"/>
                  </a:lnTo>
                  <a:lnTo>
                    <a:pt x="130521" y="98078"/>
                  </a:lnTo>
                  <a:lnTo>
                    <a:pt x="98078" y="130521"/>
                  </a:lnTo>
                  <a:lnTo>
                    <a:pt x="69627" y="166592"/>
                  </a:lnTo>
                  <a:lnTo>
                    <a:pt x="45532" y="205927"/>
                  </a:lnTo>
                  <a:lnTo>
                    <a:pt x="26158" y="248161"/>
                  </a:lnTo>
                  <a:lnTo>
                    <a:pt x="11868" y="292931"/>
                  </a:lnTo>
                  <a:lnTo>
                    <a:pt x="3027" y="339872"/>
                  </a:lnTo>
                  <a:lnTo>
                    <a:pt x="0" y="388620"/>
                  </a:lnTo>
                  <a:lnTo>
                    <a:pt x="3027" y="437367"/>
                  </a:lnTo>
                  <a:lnTo>
                    <a:pt x="11868" y="484308"/>
                  </a:lnTo>
                  <a:lnTo>
                    <a:pt x="26158" y="529078"/>
                  </a:lnTo>
                  <a:lnTo>
                    <a:pt x="45532" y="571312"/>
                  </a:lnTo>
                  <a:lnTo>
                    <a:pt x="69627" y="610647"/>
                  </a:lnTo>
                  <a:lnTo>
                    <a:pt x="98078" y="646718"/>
                  </a:lnTo>
                  <a:lnTo>
                    <a:pt x="130521" y="679161"/>
                  </a:lnTo>
                  <a:lnTo>
                    <a:pt x="166592" y="707612"/>
                  </a:lnTo>
                  <a:lnTo>
                    <a:pt x="205927" y="731707"/>
                  </a:lnTo>
                  <a:lnTo>
                    <a:pt x="248161" y="751081"/>
                  </a:lnTo>
                  <a:lnTo>
                    <a:pt x="292931" y="765371"/>
                  </a:lnTo>
                  <a:lnTo>
                    <a:pt x="339872" y="774212"/>
                  </a:lnTo>
                  <a:lnTo>
                    <a:pt x="388620" y="777240"/>
                  </a:lnTo>
                  <a:lnTo>
                    <a:pt x="437367" y="774212"/>
                  </a:lnTo>
                  <a:lnTo>
                    <a:pt x="484308" y="765371"/>
                  </a:lnTo>
                  <a:lnTo>
                    <a:pt x="529078" y="751081"/>
                  </a:lnTo>
                  <a:lnTo>
                    <a:pt x="571312" y="731707"/>
                  </a:lnTo>
                  <a:lnTo>
                    <a:pt x="610647" y="707612"/>
                  </a:lnTo>
                  <a:lnTo>
                    <a:pt x="646718" y="679161"/>
                  </a:lnTo>
                  <a:lnTo>
                    <a:pt x="679161" y="646718"/>
                  </a:lnTo>
                  <a:lnTo>
                    <a:pt x="707612" y="610647"/>
                  </a:lnTo>
                  <a:lnTo>
                    <a:pt x="731707" y="571312"/>
                  </a:lnTo>
                  <a:lnTo>
                    <a:pt x="751081" y="529078"/>
                  </a:lnTo>
                  <a:lnTo>
                    <a:pt x="765371" y="484308"/>
                  </a:lnTo>
                  <a:lnTo>
                    <a:pt x="774212" y="437367"/>
                  </a:lnTo>
                  <a:lnTo>
                    <a:pt x="777239" y="388620"/>
                  </a:lnTo>
                  <a:lnTo>
                    <a:pt x="774212" y="339872"/>
                  </a:lnTo>
                  <a:lnTo>
                    <a:pt x="765371" y="292931"/>
                  </a:lnTo>
                  <a:lnTo>
                    <a:pt x="751081" y="248161"/>
                  </a:lnTo>
                  <a:lnTo>
                    <a:pt x="731707" y="205927"/>
                  </a:lnTo>
                  <a:lnTo>
                    <a:pt x="707612" y="166592"/>
                  </a:lnTo>
                  <a:lnTo>
                    <a:pt x="679161" y="130521"/>
                  </a:lnTo>
                  <a:lnTo>
                    <a:pt x="646718" y="98078"/>
                  </a:lnTo>
                  <a:lnTo>
                    <a:pt x="610647" y="69627"/>
                  </a:lnTo>
                  <a:lnTo>
                    <a:pt x="571312" y="45532"/>
                  </a:lnTo>
                  <a:lnTo>
                    <a:pt x="529078" y="26158"/>
                  </a:lnTo>
                  <a:lnTo>
                    <a:pt x="484308" y="11868"/>
                  </a:lnTo>
                  <a:lnTo>
                    <a:pt x="437367" y="3027"/>
                  </a:lnTo>
                  <a:lnTo>
                    <a:pt x="388620" y="0"/>
                  </a:lnTo>
                  <a:close/>
                </a:path>
              </a:pathLst>
            </a:custGeom>
            <a:solidFill>
              <a:srgbClr val="E8A23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/>
            <p:cNvSpPr/>
            <p:nvPr/>
          </p:nvSpPr>
          <p:spPr>
            <a:xfrm>
              <a:off x="9304019" y="4091940"/>
              <a:ext cx="777240" cy="777240"/>
            </a:xfrm>
            <a:custGeom>
              <a:avLst/>
              <a:gdLst/>
              <a:ahLst/>
              <a:cxnLst/>
              <a:rect l="l" t="t" r="r" b="b"/>
              <a:pathLst>
                <a:path w="777240" h="777239">
                  <a:moveTo>
                    <a:pt x="0" y="388620"/>
                  </a:moveTo>
                  <a:lnTo>
                    <a:pt x="3027" y="339872"/>
                  </a:lnTo>
                  <a:lnTo>
                    <a:pt x="11868" y="292931"/>
                  </a:lnTo>
                  <a:lnTo>
                    <a:pt x="26158" y="248161"/>
                  </a:lnTo>
                  <a:lnTo>
                    <a:pt x="45532" y="205927"/>
                  </a:lnTo>
                  <a:lnTo>
                    <a:pt x="69627" y="166592"/>
                  </a:lnTo>
                  <a:lnTo>
                    <a:pt x="98078" y="130521"/>
                  </a:lnTo>
                  <a:lnTo>
                    <a:pt x="130521" y="98078"/>
                  </a:lnTo>
                  <a:lnTo>
                    <a:pt x="166592" y="69627"/>
                  </a:lnTo>
                  <a:lnTo>
                    <a:pt x="205927" y="45532"/>
                  </a:lnTo>
                  <a:lnTo>
                    <a:pt x="248161" y="26158"/>
                  </a:lnTo>
                  <a:lnTo>
                    <a:pt x="292931" y="11868"/>
                  </a:lnTo>
                  <a:lnTo>
                    <a:pt x="339872" y="3027"/>
                  </a:lnTo>
                  <a:lnTo>
                    <a:pt x="388620" y="0"/>
                  </a:lnTo>
                  <a:lnTo>
                    <a:pt x="437367" y="3027"/>
                  </a:lnTo>
                  <a:lnTo>
                    <a:pt x="484308" y="11868"/>
                  </a:lnTo>
                  <a:lnTo>
                    <a:pt x="529078" y="26158"/>
                  </a:lnTo>
                  <a:lnTo>
                    <a:pt x="571312" y="45532"/>
                  </a:lnTo>
                  <a:lnTo>
                    <a:pt x="610647" y="69627"/>
                  </a:lnTo>
                  <a:lnTo>
                    <a:pt x="646718" y="98078"/>
                  </a:lnTo>
                  <a:lnTo>
                    <a:pt x="679161" y="130521"/>
                  </a:lnTo>
                  <a:lnTo>
                    <a:pt x="707612" y="166592"/>
                  </a:lnTo>
                  <a:lnTo>
                    <a:pt x="731707" y="205927"/>
                  </a:lnTo>
                  <a:lnTo>
                    <a:pt x="751081" y="248161"/>
                  </a:lnTo>
                  <a:lnTo>
                    <a:pt x="765371" y="292931"/>
                  </a:lnTo>
                  <a:lnTo>
                    <a:pt x="774212" y="339872"/>
                  </a:lnTo>
                  <a:lnTo>
                    <a:pt x="777239" y="388620"/>
                  </a:lnTo>
                  <a:lnTo>
                    <a:pt x="774212" y="437367"/>
                  </a:lnTo>
                  <a:lnTo>
                    <a:pt x="765371" y="484308"/>
                  </a:lnTo>
                  <a:lnTo>
                    <a:pt x="751081" y="529078"/>
                  </a:lnTo>
                  <a:lnTo>
                    <a:pt x="731707" y="571312"/>
                  </a:lnTo>
                  <a:lnTo>
                    <a:pt x="707612" y="610647"/>
                  </a:lnTo>
                  <a:lnTo>
                    <a:pt x="679161" y="646718"/>
                  </a:lnTo>
                  <a:lnTo>
                    <a:pt x="646718" y="679161"/>
                  </a:lnTo>
                  <a:lnTo>
                    <a:pt x="610647" y="707612"/>
                  </a:lnTo>
                  <a:lnTo>
                    <a:pt x="571312" y="731707"/>
                  </a:lnTo>
                  <a:lnTo>
                    <a:pt x="529078" y="751081"/>
                  </a:lnTo>
                  <a:lnTo>
                    <a:pt x="484308" y="765371"/>
                  </a:lnTo>
                  <a:lnTo>
                    <a:pt x="437367" y="774212"/>
                  </a:lnTo>
                  <a:lnTo>
                    <a:pt x="388620" y="777240"/>
                  </a:lnTo>
                  <a:lnTo>
                    <a:pt x="339872" y="774212"/>
                  </a:lnTo>
                  <a:lnTo>
                    <a:pt x="292931" y="765371"/>
                  </a:lnTo>
                  <a:lnTo>
                    <a:pt x="248161" y="751081"/>
                  </a:lnTo>
                  <a:lnTo>
                    <a:pt x="205927" y="731707"/>
                  </a:lnTo>
                  <a:lnTo>
                    <a:pt x="166592" y="707612"/>
                  </a:lnTo>
                  <a:lnTo>
                    <a:pt x="130521" y="679161"/>
                  </a:lnTo>
                  <a:lnTo>
                    <a:pt x="98078" y="646718"/>
                  </a:lnTo>
                  <a:lnTo>
                    <a:pt x="69627" y="610647"/>
                  </a:lnTo>
                  <a:lnTo>
                    <a:pt x="45532" y="571312"/>
                  </a:lnTo>
                  <a:lnTo>
                    <a:pt x="26158" y="529078"/>
                  </a:lnTo>
                  <a:lnTo>
                    <a:pt x="11868" y="484308"/>
                  </a:lnTo>
                  <a:lnTo>
                    <a:pt x="3027" y="437367"/>
                  </a:lnTo>
                  <a:lnTo>
                    <a:pt x="0" y="388620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5" name="object 15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955"/>
              </a:lnSpc>
            </a:pPr>
            <a:r>
              <a:rPr dirty="0" spc="-10"/>
              <a:t>AgriBridge</a:t>
            </a:r>
          </a:p>
        </p:txBody>
      </p:sp>
      <p:sp>
        <p:nvSpPr>
          <p:cNvPr id="16" name="object 16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955"/>
              </a:lnSpc>
            </a:pPr>
            <a:fld id="{81D60167-4931-47E6-BA6A-407CBD079E47}" type="slidenum">
              <a:rPr dirty="0" spc="-25"/>
              <a:t>10</a:t>
            </a:fld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35940" y="421335"/>
            <a:ext cx="1377950" cy="2235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300" b="1">
                <a:solidFill>
                  <a:srgbClr val="96BB61"/>
                </a:solidFill>
                <a:latin typeface="Calibri"/>
                <a:cs typeface="Calibri"/>
              </a:rPr>
              <a:t>G</a:t>
            </a:r>
            <a:r>
              <a:rPr dirty="0" sz="1300" spc="-95" b="1">
                <a:solidFill>
                  <a:srgbClr val="96BB61"/>
                </a:solidFill>
                <a:latin typeface="Calibri"/>
                <a:cs typeface="Calibri"/>
              </a:rPr>
              <a:t> </a:t>
            </a:r>
            <a:r>
              <a:rPr dirty="0" sz="1300" b="1">
                <a:solidFill>
                  <a:srgbClr val="96BB61"/>
                </a:solidFill>
                <a:latin typeface="Calibri"/>
                <a:cs typeface="Calibri"/>
              </a:rPr>
              <a:t>O</a:t>
            </a:r>
            <a:r>
              <a:rPr dirty="0" sz="1300" spc="405" b="1">
                <a:solidFill>
                  <a:srgbClr val="96BB61"/>
                </a:solidFill>
                <a:latin typeface="Calibri"/>
                <a:cs typeface="Calibri"/>
              </a:rPr>
              <a:t> </a:t>
            </a:r>
            <a:r>
              <a:rPr dirty="0" sz="1300" b="1">
                <a:solidFill>
                  <a:srgbClr val="96BB61"/>
                </a:solidFill>
                <a:latin typeface="Calibri"/>
                <a:cs typeface="Calibri"/>
              </a:rPr>
              <a:t>T</a:t>
            </a:r>
            <a:r>
              <a:rPr dirty="0" sz="1300" spc="-100" b="1">
                <a:solidFill>
                  <a:srgbClr val="96BB61"/>
                </a:solidFill>
                <a:latin typeface="Calibri"/>
                <a:cs typeface="Calibri"/>
              </a:rPr>
              <a:t> </a:t>
            </a:r>
            <a:r>
              <a:rPr dirty="0" sz="1300" b="1">
                <a:solidFill>
                  <a:srgbClr val="96BB61"/>
                </a:solidFill>
                <a:latin typeface="Calibri"/>
                <a:cs typeface="Calibri"/>
              </a:rPr>
              <a:t>O</a:t>
            </a:r>
            <a:r>
              <a:rPr dirty="0" sz="1300" spc="405" b="1">
                <a:solidFill>
                  <a:srgbClr val="96BB61"/>
                </a:solidFill>
                <a:latin typeface="Calibri"/>
                <a:cs typeface="Calibri"/>
              </a:rPr>
              <a:t> </a:t>
            </a:r>
            <a:r>
              <a:rPr dirty="0" sz="1300" spc="-20" b="1">
                <a:solidFill>
                  <a:srgbClr val="96BB61"/>
                </a:solidFill>
                <a:latin typeface="Calibri"/>
                <a:cs typeface="Calibri"/>
              </a:rPr>
              <a:t>M</a:t>
            </a:r>
            <a:r>
              <a:rPr dirty="0" sz="1300" spc="-100" b="1">
                <a:solidFill>
                  <a:srgbClr val="96BB61"/>
                </a:solidFill>
                <a:latin typeface="Calibri"/>
                <a:cs typeface="Calibri"/>
              </a:rPr>
              <a:t> </a:t>
            </a:r>
            <a:r>
              <a:rPr dirty="0" sz="1300" spc="-10" b="1">
                <a:solidFill>
                  <a:srgbClr val="96BB61"/>
                </a:solidFill>
                <a:latin typeface="Calibri"/>
                <a:cs typeface="Calibri"/>
              </a:rPr>
              <a:t>A</a:t>
            </a:r>
            <a:r>
              <a:rPr dirty="0" sz="1300" spc="-95" b="1">
                <a:solidFill>
                  <a:srgbClr val="96BB61"/>
                </a:solidFill>
                <a:latin typeface="Calibri"/>
                <a:cs typeface="Calibri"/>
              </a:rPr>
              <a:t> </a:t>
            </a:r>
            <a:r>
              <a:rPr dirty="0" sz="1300" spc="-10" b="1">
                <a:solidFill>
                  <a:srgbClr val="96BB61"/>
                </a:solidFill>
                <a:latin typeface="Calibri"/>
                <a:cs typeface="Calibri"/>
              </a:rPr>
              <a:t>R</a:t>
            </a:r>
            <a:r>
              <a:rPr dirty="0" sz="1300" spc="-90" b="1">
                <a:solidFill>
                  <a:srgbClr val="96BB61"/>
                </a:solidFill>
                <a:latin typeface="Calibri"/>
                <a:cs typeface="Calibri"/>
              </a:rPr>
              <a:t> </a:t>
            </a:r>
            <a:r>
              <a:rPr dirty="0" sz="1300" spc="-10" b="1">
                <a:solidFill>
                  <a:srgbClr val="96BB61"/>
                </a:solidFill>
                <a:latin typeface="Calibri"/>
                <a:cs typeface="Calibri"/>
              </a:rPr>
              <a:t>K</a:t>
            </a:r>
            <a:r>
              <a:rPr dirty="0" sz="1300" spc="-95" b="1">
                <a:solidFill>
                  <a:srgbClr val="96BB61"/>
                </a:solidFill>
                <a:latin typeface="Calibri"/>
                <a:cs typeface="Calibri"/>
              </a:rPr>
              <a:t> </a:t>
            </a:r>
            <a:r>
              <a:rPr dirty="0" sz="1300" spc="-10" b="1">
                <a:solidFill>
                  <a:srgbClr val="96BB61"/>
                </a:solidFill>
                <a:latin typeface="Calibri"/>
                <a:cs typeface="Calibri"/>
              </a:rPr>
              <a:t>E</a:t>
            </a:r>
            <a:r>
              <a:rPr dirty="0" sz="1300" spc="-90" b="1">
                <a:solidFill>
                  <a:srgbClr val="96BB61"/>
                </a:solidFill>
                <a:latin typeface="Calibri"/>
                <a:cs typeface="Calibri"/>
              </a:rPr>
              <a:t> </a:t>
            </a:r>
            <a:r>
              <a:rPr dirty="0" sz="1300" spc="-50" b="1">
                <a:solidFill>
                  <a:srgbClr val="96BB61"/>
                </a:solidFill>
                <a:latin typeface="Calibri"/>
                <a:cs typeface="Calibri"/>
              </a:rPr>
              <a:t>T</a:t>
            </a:r>
            <a:endParaRPr sz="1300">
              <a:latin typeface="Calibri"/>
              <a:cs typeface="Calibri"/>
            </a:endParaRPr>
          </a:p>
        </p:txBody>
      </p:sp>
      <p:sp>
        <p:nvSpPr>
          <p:cNvPr id="3" name="object 3" descr="$PPTXTitle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>
                <a:solidFill>
                  <a:srgbClr val="1F2A1F"/>
                </a:solidFill>
              </a:rPr>
              <a:t>Launch</a:t>
            </a:r>
            <a:r>
              <a:rPr dirty="0" spc="-30">
                <a:solidFill>
                  <a:srgbClr val="1F2A1F"/>
                </a:solidFill>
              </a:rPr>
              <a:t> </a:t>
            </a:r>
            <a:r>
              <a:rPr dirty="0" spc="-10">
                <a:solidFill>
                  <a:srgbClr val="1F2A1F"/>
                </a:solidFill>
              </a:rPr>
              <a:t>Strategy</a:t>
            </a:r>
          </a:p>
        </p:txBody>
      </p:sp>
      <p:sp>
        <p:nvSpPr>
          <p:cNvPr id="4" name="object 4"/>
          <p:cNvSpPr/>
          <p:nvPr/>
        </p:nvSpPr>
        <p:spPr>
          <a:xfrm>
            <a:off x="2194560" y="1783079"/>
            <a:ext cx="914400" cy="914400"/>
          </a:xfrm>
          <a:custGeom>
            <a:avLst/>
            <a:gdLst/>
            <a:ahLst/>
            <a:cxnLst/>
            <a:rect l="l" t="t" r="r" b="b"/>
            <a:pathLst>
              <a:path w="914400" h="914400">
                <a:moveTo>
                  <a:pt x="457200" y="0"/>
                </a:moveTo>
                <a:lnTo>
                  <a:pt x="410458" y="2360"/>
                </a:lnTo>
                <a:lnTo>
                  <a:pt x="365066" y="9289"/>
                </a:lnTo>
                <a:lnTo>
                  <a:pt x="321253" y="20557"/>
                </a:lnTo>
                <a:lnTo>
                  <a:pt x="279249" y="35933"/>
                </a:lnTo>
                <a:lnTo>
                  <a:pt x="239283" y="55187"/>
                </a:lnTo>
                <a:lnTo>
                  <a:pt x="201587" y="78090"/>
                </a:lnTo>
                <a:lnTo>
                  <a:pt x="166390" y="104411"/>
                </a:lnTo>
                <a:lnTo>
                  <a:pt x="133921" y="133921"/>
                </a:lnTo>
                <a:lnTo>
                  <a:pt x="104411" y="166390"/>
                </a:lnTo>
                <a:lnTo>
                  <a:pt x="78090" y="201587"/>
                </a:lnTo>
                <a:lnTo>
                  <a:pt x="55187" y="239283"/>
                </a:lnTo>
                <a:lnTo>
                  <a:pt x="35933" y="279249"/>
                </a:lnTo>
                <a:lnTo>
                  <a:pt x="20557" y="321253"/>
                </a:lnTo>
                <a:lnTo>
                  <a:pt x="9289" y="365066"/>
                </a:lnTo>
                <a:lnTo>
                  <a:pt x="2360" y="410458"/>
                </a:lnTo>
                <a:lnTo>
                  <a:pt x="0" y="457200"/>
                </a:lnTo>
                <a:lnTo>
                  <a:pt x="2360" y="503941"/>
                </a:lnTo>
                <a:lnTo>
                  <a:pt x="9289" y="549333"/>
                </a:lnTo>
                <a:lnTo>
                  <a:pt x="20557" y="593146"/>
                </a:lnTo>
                <a:lnTo>
                  <a:pt x="35933" y="635150"/>
                </a:lnTo>
                <a:lnTo>
                  <a:pt x="55187" y="675116"/>
                </a:lnTo>
                <a:lnTo>
                  <a:pt x="78090" y="712812"/>
                </a:lnTo>
                <a:lnTo>
                  <a:pt x="104411" y="748009"/>
                </a:lnTo>
                <a:lnTo>
                  <a:pt x="133921" y="780478"/>
                </a:lnTo>
                <a:lnTo>
                  <a:pt x="166390" y="809988"/>
                </a:lnTo>
                <a:lnTo>
                  <a:pt x="201587" y="836309"/>
                </a:lnTo>
                <a:lnTo>
                  <a:pt x="239283" y="859212"/>
                </a:lnTo>
                <a:lnTo>
                  <a:pt x="279249" y="878466"/>
                </a:lnTo>
                <a:lnTo>
                  <a:pt x="321253" y="893842"/>
                </a:lnTo>
                <a:lnTo>
                  <a:pt x="365066" y="905110"/>
                </a:lnTo>
                <a:lnTo>
                  <a:pt x="410458" y="912039"/>
                </a:lnTo>
                <a:lnTo>
                  <a:pt x="457200" y="914400"/>
                </a:lnTo>
                <a:lnTo>
                  <a:pt x="503941" y="912039"/>
                </a:lnTo>
                <a:lnTo>
                  <a:pt x="549333" y="905110"/>
                </a:lnTo>
                <a:lnTo>
                  <a:pt x="593146" y="893842"/>
                </a:lnTo>
                <a:lnTo>
                  <a:pt x="635150" y="878466"/>
                </a:lnTo>
                <a:lnTo>
                  <a:pt x="675116" y="859212"/>
                </a:lnTo>
                <a:lnTo>
                  <a:pt x="712812" y="836309"/>
                </a:lnTo>
                <a:lnTo>
                  <a:pt x="748009" y="809988"/>
                </a:lnTo>
                <a:lnTo>
                  <a:pt x="780478" y="780478"/>
                </a:lnTo>
                <a:lnTo>
                  <a:pt x="809988" y="748009"/>
                </a:lnTo>
                <a:lnTo>
                  <a:pt x="836309" y="712812"/>
                </a:lnTo>
                <a:lnTo>
                  <a:pt x="859212" y="675116"/>
                </a:lnTo>
                <a:lnTo>
                  <a:pt x="878466" y="635150"/>
                </a:lnTo>
                <a:lnTo>
                  <a:pt x="893842" y="593146"/>
                </a:lnTo>
                <a:lnTo>
                  <a:pt x="905110" y="549333"/>
                </a:lnTo>
                <a:lnTo>
                  <a:pt x="912039" y="503941"/>
                </a:lnTo>
                <a:lnTo>
                  <a:pt x="914400" y="457200"/>
                </a:lnTo>
                <a:lnTo>
                  <a:pt x="912039" y="410458"/>
                </a:lnTo>
                <a:lnTo>
                  <a:pt x="905110" y="365066"/>
                </a:lnTo>
                <a:lnTo>
                  <a:pt x="893842" y="321253"/>
                </a:lnTo>
                <a:lnTo>
                  <a:pt x="878466" y="279249"/>
                </a:lnTo>
                <a:lnTo>
                  <a:pt x="859212" y="239283"/>
                </a:lnTo>
                <a:lnTo>
                  <a:pt x="836309" y="201587"/>
                </a:lnTo>
                <a:lnTo>
                  <a:pt x="809988" y="166390"/>
                </a:lnTo>
                <a:lnTo>
                  <a:pt x="780478" y="133921"/>
                </a:lnTo>
                <a:lnTo>
                  <a:pt x="748009" y="104411"/>
                </a:lnTo>
                <a:lnTo>
                  <a:pt x="712812" y="78090"/>
                </a:lnTo>
                <a:lnTo>
                  <a:pt x="675116" y="55187"/>
                </a:lnTo>
                <a:lnTo>
                  <a:pt x="635150" y="35933"/>
                </a:lnTo>
                <a:lnTo>
                  <a:pt x="593146" y="20557"/>
                </a:lnTo>
                <a:lnTo>
                  <a:pt x="549333" y="9289"/>
                </a:lnTo>
                <a:lnTo>
                  <a:pt x="503941" y="2360"/>
                </a:lnTo>
                <a:lnTo>
                  <a:pt x="457200" y="0"/>
                </a:lnTo>
                <a:close/>
              </a:path>
            </a:pathLst>
          </a:custGeom>
          <a:solidFill>
            <a:srgbClr val="E8A23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/>
          <p:nvPr/>
        </p:nvSpPr>
        <p:spPr>
          <a:xfrm>
            <a:off x="2563114" y="2060575"/>
            <a:ext cx="176530" cy="33083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2000" spc="-50" b="1">
                <a:solidFill>
                  <a:srgbClr val="1B3C1C"/>
                </a:solidFill>
                <a:latin typeface="Cambria"/>
                <a:cs typeface="Cambria"/>
              </a:rPr>
              <a:t>1</a:t>
            </a:r>
            <a:endParaRPr sz="2000">
              <a:latin typeface="Cambria"/>
              <a:cs typeface="Cambri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921891" y="2971927"/>
            <a:ext cx="821690" cy="2540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500" b="1">
                <a:solidFill>
                  <a:srgbClr val="1F2A1F"/>
                </a:solidFill>
                <a:latin typeface="Cambria"/>
                <a:cs typeface="Cambria"/>
              </a:rPr>
              <a:t>Pilot</a:t>
            </a:r>
            <a:r>
              <a:rPr dirty="0" sz="1500" spc="-40" b="1">
                <a:solidFill>
                  <a:srgbClr val="1F2A1F"/>
                </a:solidFill>
                <a:latin typeface="Cambria"/>
                <a:cs typeface="Cambria"/>
              </a:rPr>
              <a:t> </a:t>
            </a:r>
            <a:r>
              <a:rPr dirty="0" sz="1500" spc="-20" b="1">
                <a:solidFill>
                  <a:srgbClr val="1F2A1F"/>
                </a:solidFill>
                <a:latin typeface="Cambria"/>
                <a:cs typeface="Cambria"/>
              </a:rPr>
              <a:t>City</a:t>
            </a:r>
            <a:endParaRPr sz="1500">
              <a:latin typeface="Cambria"/>
              <a:cs typeface="Cambria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43864" y="3674440"/>
            <a:ext cx="3571875" cy="482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539875" marR="5080" indent="-1527810">
              <a:lnSpc>
                <a:spcPct val="120000"/>
              </a:lnSpc>
              <a:spcBef>
                <a:spcPts val="100"/>
              </a:spcBef>
            </a:pPr>
            <a:r>
              <a:rPr dirty="0" sz="1250">
                <a:solidFill>
                  <a:srgbClr val="5C6B5C"/>
                </a:solidFill>
                <a:latin typeface="Calibri"/>
                <a:cs typeface="Calibri"/>
              </a:rPr>
              <a:t>Launch</a:t>
            </a:r>
            <a:r>
              <a:rPr dirty="0" sz="1250" spc="-15">
                <a:solidFill>
                  <a:srgbClr val="5C6B5C"/>
                </a:solidFill>
                <a:latin typeface="Calibri"/>
                <a:cs typeface="Calibri"/>
              </a:rPr>
              <a:t> </a:t>
            </a:r>
            <a:r>
              <a:rPr dirty="0" sz="1250">
                <a:solidFill>
                  <a:srgbClr val="5C6B5C"/>
                </a:solidFill>
                <a:latin typeface="Calibri"/>
                <a:cs typeface="Calibri"/>
              </a:rPr>
              <a:t>in</a:t>
            </a:r>
            <a:r>
              <a:rPr dirty="0" sz="1250" spc="-15">
                <a:solidFill>
                  <a:srgbClr val="5C6B5C"/>
                </a:solidFill>
                <a:latin typeface="Calibri"/>
                <a:cs typeface="Calibri"/>
              </a:rPr>
              <a:t> </a:t>
            </a:r>
            <a:r>
              <a:rPr dirty="0" sz="1250" spc="-10">
                <a:solidFill>
                  <a:srgbClr val="5C6B5C"/>
                </a:solidFill>
                <a:latin typeface="Calibri"/>
                <a:cs typeface="Calibri"/>
              </a:rPr>
              <a:t>Bhubaneswar</a:t>
            </a:r>
            <a:r>
              <a:rPr dirty="0" sz="1250" spc="-20">
                <a:solidFill>
                  <a:srgbClr val="5C6B5C"/>
                </a:solidFill>
                <a:latin typeface="Calibri"/>
                <a:cs typeface="Calibri"/>
              </a:rPr>
              <a:t> </a:t>
            </a:r>
            <a:r>
              <a:rPr dirty="0" sz="1250">
                <a:solidFill>
                  <a:srgbClr val="5C6B5C"/>
                </a:solidFill>
                <a:latin typeface="Calibri"/>
                <a:cs typeface="Calibri"/>
              </a:rPr>
              <a:t>&amp;</a:t>
            </a:r>
            <a:r>
              <a:rPr dirty="0" sz="1250" spc="-15">
                <a:solidFill>
                  <a:srgbClr val="5C6B5C"/>
                </a:solidFill>
                <a:latin typeface="Calibri"/>
                <a:cs typeface="Calibri"/>
              </a:rPr>
              <a:t> </a:t>
            </a:r>
            <a:r>
              <a:rPr dirty="0" sz="1250">
                <a:solidFill>
                  <a:srgbClr val="5C6B5C"/>
                </a:solidFill>
                <a:latin typeface="Calibri"/>
                <a:cs typeface="Calibri"/>
              </a:rPr>
              <a:t>Cuttack</a:t>
            </a:r>
            <a:r>
              <a:rPr dirty="0" sz="1250" spc="-40">
                <a:solidFill>
                  <a:srgbClr val="5C6B5C"/>
                </a:solidFill>
                <a:latin typeface="Calibri"/>
                <a:cs typeface="Calibri"/>
              </a:rPr>
              <a:t> </a:t>
            </a:r>
            <a:r>
              <a:rPr dirty="0" sz="1250">
                <a:solidFill>
                  <a:srgbClr val="5C6B5C"/>
                </a:solidFill>
                <a:latin typeface="Calibri"/>
                <a:cs typeface="Calibri"/>
              </a:rPr>
              <a:t>with</a:t>
            </a:r>
            <a:r>
              <a:rPr dirty="0" sz="1250" spc="-25">
                <a:solidFill>
                  <a:srgbClr val="5C6B5C"/>
                </a:solidFill>
                <a:latin typeface="Calibri"/>
                <a:cs typeface="Calibri"/>
              </a:rPr>
              <a:t> </a:t>
            </a:r>
            <a:r>
              <a:rPr dirty="0" sz="1250">
                <a:solidFill>
                  <a:srgbClr val="5C6B5C"/>
                </a:solidFill>
                <a:latin typeface="Calibri"/>
                <a:cs typeface="Calibri"/>
              </a:rPr>
              <a:t>500</a:t>
            </a:r>
            <a:r>
              <a:rPr dirty="0" sz="1250" spc="-10">
                <a:solidFill>
                  <a:srgbClr val="5C6B5C"/>
                </a:solidFill>
                <a:latin typeface="Calibri"/>
                <a:cs typeface="Calibri"/>
              </a:rPr>
              <a:t> onboarded farmers</a:t>
            </a:r>
            <a:endParaRPr sz="1250">
              <a:latin typeface="Calibri"/>
              <a:cs typeface="Calibri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4206240" y="2194560"/>
            <a:ext cx="320040" cy="0"/>
          </a:xfrm>
          <a:custGeom>
            <a:avLst/>
            <a:gdLst/>
            <a:ahLst/>
            <a:cxnLst/>
            <a:rect l="l" t="t" r="r" b="b"/>
            <a:pathLst>
              <a:path w="320039" h="0">
                <a:moveTo>
                  <a:pt x="0" y="0"/>
                </a:moveTo>
                <a:lnTo>
                  <a:pt x="320039" y="0"/>
                </a:lnTo>
              </a:path>
            </a:pathLst>
          </a:custGeom>
          <a:ln w="25400">
            <a:solidFill>
              <a:srgbClr val="96BB61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6035040" y="1783079"/>
            <a:ext cx="914400" cy="914400"/>
          </a:xfrm>
          <a:custGeom>
            <a:avLst/>
            <a:gdLst/>
            <a:ahLst/>
            <a:cxnLst/>
            <a:rect l="l" t="t" r="r" b="b"/>
            <a:pathLst>
              <a:path w="914400" h="914400">
                <a:moveTo>
                  <a:pt x="457200" y="0"/>
                </a:moveTo>
                <a:lnTo>
                  <a:pt x="410458" y="2360"/>
                </a:lnTo>
                <a:lnTo>
                  <a:pt x="365066" y="9289"/>
                </a:lnTo>
                <a:lnTo>
                  <a:pt x="321253" y="20557"/>
                </a:lnTo>
                <a:lnTo>
                  <a:pt x="279249" y="35933"/>
                </a:lnTo>
                <a:lnTo>
                  <a:pt x="239283" y="55187"/>
                </a:lnTo>
                <a:lnTo>
                  <a:pt x="201587" y="78090"/>
                </a:lnTo>
                <a:lnTo>
                  <a:pt x="166390" y="104411"/>
                </a:lnTo>
                <a:lnTo>
                  <a:pt x="133921" y="133921"/>
                </a:lnTo>
                <a:lnTo>
                  <a:pt x="104411" y="166390"/>
                </a:lnTo>
                <a:lnTo>
                  <a:pt x="78090" y="201587"/>
                </a:lnTo>
                <a:lnTo>
                  <a:pt x="55187" y="239283"/>
                </a:lnTo>
                <a:lnTo>
                  <a:pt x="35933" y="279249"/>
                </a:lnTo>
                <a:lnTo>
                  <a:pt x="20557" y="321253"/>
                </a:lnTo>
                <a:lnTo>
                  <a:pt x="9289" y="365066"/>
                </a:lnTo>
                <a:lnTo>
                  <a:pt x="2360" y="410458"/>
                </a:lnTo>
                <a:lnTo>
                  <a:pt x="0" y="457200"/>
                </a:lnTo>
                <a:lnTo>
                  <a:pt x="2360" y="503941"/>
                </a:lnTo>
                <a:lnTo>
                  <a:pt x="9289" y="549333"/>
                </a:lnTo>
                <a:lnTo>
                  <a:pt x="20557" y="593146"/>
                </a:lnTo>
                <a:lnTo>
                  <a:pt x="35933" y="635150"/>
                </a:lnTo>
                <a:lnTo>
                  <a:pt x="55187" y="675116"/>
                </a:lnTo>
                <a:lnTo>
                  <a:pt x="78090" y="712812"/>
                </a:lnTo>
                <a:lnTo>
                  <a:pt x="104411" y="748009"/>
                </a:lnTo>
                <a:lnTo>
                  <a:pt x="133921" y="780478"/>
                </a:lnTo>
                <a:lnTo>
                  <a:pt x="166390" y="809988"/>
                </a:lnTo>
                <a:lnTo>
                  <a:pt x="201587" y="836309"/>
                </a:lnTo>
                <a:lnTo>
                  <a:pt x="239283" y="859212"/>
                </a:lnTo>
                <a:lnTo>
                  <a:pt x="279249" y="878466"/>
                </a:lnTo>
                <a:lnTo>
                  <a:pt x="321253" y="893842"/>
                </a:lnTo>
                <a:lnTo>
                  <a:pt x="365066" y="905110"/>
                </a:lnTo>
                <a:lnTo>
                  <a:pt x="410458" y="912039"/>
                </a:lnTo>
                <a:lnTo>
                  <a:pt x="457200" y="914400"/>
                </a:lnTo>
                <a:lnTo>
                  <a:pt x="503941" y="912039"/>
                </a:lnTo>
                <a:lnTo>
                  <a:pt x="549333" y="905110"/>
                </a:lnTo>
                <a:lnTo>
                  <a:pt x="593146" y="893842"/>
                </a:lnTo>
                <a:lnTo>
                  <a:pt x="635150" y="878466"/>
                </a:lnTo>
                <a:lnTo>
                  <a:pt x="675116" y="859212"/>
                </a:lnTo>
                <a:lnTo>
                  <a:pt x="712812" y="836309"/>
                </a:lnTo>
                <a:lnTo>
                  <a:pt x="748009" y="809988"/>
                </a:lnTo>
                <a:lnTo>
                  <a:pt x="780478" y="780478"/>
                </a:lnTo>
                <a:lnTo>
                  <a:pt x="809988" y="748009"/>
                </a:lnTo>
                <a:lnTo>
                  <a:pt x="836309" y="712812"/>
                </a:lnTo>
                <a:lnTo>
                  <a:pt x="859212" y="675116"/>
                </a:lnTo>
                <a:lnTo>
                  <a:pt x="878466" y="635150"/>
                </a:lnTo>
                <a:lnTo>
                  <a:pt x="893842" y="593146"/>
                </a:lnTo>
                <a:lnTo>
                  <a:pt x="905110" y="549333"/>
                </a:lnTo>
                <a:lnTo>
                  <a:pt x="912039" y="503941"/>
                </a:lnTo>
                <a:lnTo>
                  <a:pt x="914400" y="457200"/>
                </a:lnTo>
                <a:lnTo>
                  <a:pt x="912039" y="410458"/>
                </a:lnTo>
                <a:lnTo>
                  <a:pt x="905110" y="365066"/>
                </a:lnTo>
                <a:lnTo>
                  <a:pt x="893842" y="321253"/>
                </a:lnTo>
                <a:lnTo>
                  <a:pt x="878466" y="279249"/>
                </a:lnTo>
                <a:lnTo>
                  <a:pt x="859212" y="239283"/>
                </a:lnTo>
                <a:lnTo>
                  <a:pt x="836309" y="201587"/>
                </a:lnTo>
                <a:lnTo>
                  <a:pt x="809988" y="166390"/>
                </a:lnTo>
                <a:lnTo>
                  <a:pt x="780478" y="133921"/>
                </a:lnTo>
                <a:lnTo>
                  <a:pt x="748009" y="104411"/>
                </a:lnTo>
                <a:lnTo>
                  <a:pt x="712812" y="78090"/>
                </a:lnTo>
                <a:lnTo>
                  <a:pt x="675116" y="55187"/>
                </a:lnTo>
                <a:lnTo>
                  <a:pt x="635150" y="35933"/>
                </a:lnTo>
                <a:lnTo>
                  <a:pt x="593146" y="20557"/>
                </a:lnTo>
                <a:lnTo>
                  <a:pt x="549333" y="9289"/>
                </a:lnTo>
                <a:lnTo>
                  <a:pt x="503941" y="2360"/>
                </a:lnTo>
                <a:lnTo>
                  <a:pt x="457200" y="0"/>
                </a:lnTo>
                <a:close/>
              </a:path>
            </a:pathLst>
          </a:custGeom>
          <a:solidFill>
            <a:srgbClr val="E8A23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 txBox="1"/>
          <p:nvPr/>
        </p:nvSpPr>
        <p:spPr>
          <a:xfrm>
            <a:off x="6404228" y="2060575"/>
            <a:ext cx="176530" cy="33083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2000" spc="-50" b="1">
                <a:solidFill>
                  <a:srgbClr val="1B3C1C"/>
                </a:solidFill>
                <a:latin typeface="Cambria"/>
                <a:cs typeface="Cambria"/>
              </a:rPr>
              <a:t>2</a:t>
            </a:r>
            <a:endParaRPr sz="2000">
              <a:latin typeface="Cambria"/>
              <a:cs typeface="Cambri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393816" y="2971927"/>
            <a:ext cx="1560195" cy="2540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500" b="1">
                <a:solidFill>
                  <a:srgbClr val="1F2A1F"/>
                </a:solidFill>
                <a:latin typeface="Cambria"/>
                <a:cs typeface="Cambria"/>
              </a:rPr>
              <a:t>FPO</a:t>
            </a:r>
            <a:r>
              <a:rPr dirty="0" sz="1500" spc="-30" b="1">
                <a:solidFill>
                  <a:srgbClr val="1F2A1F"/>
                </a:solidFill>
                <a:latin typeface="Cambria"/>
                <a:cs typeface="Cambria"/>
              </a:rPr>
              <a:t> </a:t>
            </a:r>
            <a:r>
              <a:rPr dirty="0" sz="1500" spc="-10" b="1">
                <a:solidFill>
                  <a:srgbClr val="1F2A1F"/>
                </a:solidFill>
                <a:latin typeface="Cambria"/>
                <a:cs typeface="Cambria"/>
              </a:rPr>
              <a:t>Partnerships</a:t>
            </a:r>
            <a:endParaRPr sz="1500">
              <a:latin typeface="Cambria"/>
              <a:cs typeface="Cambria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500753" y="3674440"/>
            <a:ext cx="3342640" cy="482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925194" marR="5080" indent="-913130">
              <a:lnSpc>
                <a:spcPct val="120000"/>
              </a:lnSpc>
              <a:spcBef>
                <a:spcPts val="100"/>
              </a:spcBef>
            </a:pPr>
            <a:r>
              <a:rPr dirty="0" sz="1250">
                <a:solidFill>
                  <a:srgbClr val="5C6B5C"/>
                </a:solidFill>
                <a:latin typeface="Calibri"/>
                <a:cs typeface="Calibri"/>
              </a:rPr>
              <a:t>Tie</a:t>
            </a:r>
            <a:r>
              <a:rPr dirty="0" sz="1250" spc="-35">
                <a:solidFill>
                  <a:srgbClr val="5C6B5C"/>
                </a:solidFill>
                <a:latin typeface="Calibri"/>
                <a:cs typeface="Calibri"/>
              </a:rPr>
              <a:t> </a:t>
            </a:r>
            <a:r>
              <a:rPr dirty="0" sz="1250">
                <a:solidFill>
                  <a:srgbClr val="5C6B5C"/>
                </a:solidFill>
                <a:latin typeface="Calibri"/>
                <a:cs typeface="Calibri"/>
              </a:rPr>
              <a:t>up</a:t>
            </a:r>
            <a:r>
              <a:rPr dirty="0" sz="1250" spc="-35">
                <a:solidFill>
                  <a:srgbClr val="5C6B5C"/>
                </a:solidFill>
                <a:latin typeface="Calibri"/>
                <a:cs typeface="Calibri"/>
              </a:rPr>
              <a:t> </a:t>
            </a:r>
            <a:r>
              <a:rPr dirty="0" sz="1250">
                <a:solidFill>
                  <a:srgbClr val="5C6B5C"/>
                </a:solidFill>
                <a:latin typeface="Calibri"/>
                <a:cs typeface="Calibri"/>
              </a:rPr>
              <a:t>with</a:t>
            </a:r>
            <a:r>
              <a:rPr dirty="0" sz="1250" spc="-30">
                <a:solidFill>
                  <a:srgbClr val="5C6B5C"/>
                </a:solidFill>
                <a:latin typeface="Calibri"/>
                <a:cs typeface="Calibri"/>
              </a:rPr>
              <a:t> </a:t>
            </a:r>
            <a:r>
              <a:rPr dirty="0" sz="1250">
                <a:solidFill>
                  <a:srgbClr val="5C6B5C"/>
                </a:solidFill>
                <a:latin typeface="Calibri"/>
                <a:cs typeface="Calibri"/>
              </a:rPr>
              <a:t>local</a:t>
            </a:r>
            <a:r>
              <a:rPr dirty="0" sz="1250" spc="-35">
                <a:solidFill>
                  <a:srgbClr val="5C6B5C"/>
                </a:solidFill>
                <a:latin typeface="Calibri"/>
                <a:cs typeface="Calibri"/>
              </a:rPr>
              <a:t> </a:t>
            </a:r>
            <a:r>
              <a:rPr dirty="0" sz="1250">
                <a:solidFill>
                  <a:srgbClr val="5C6B5C"/>
                </a:solidFill>
                <a:latin typeface="Calibri"/>
                <a:cs typeface="Calibri"/>
              </a:rPr>
              <a:t>Farmer</a:t>
            </a:r>
            <a:r>
              <a:rPr dirty="0" sz="1250" spc="-25">
                <a:solidFill>
                  <a:srgbClr val="5C6B5C"/>
                </a:solidFill>
                <a:latin typeface="Calibri"/>
                <a:cs typeface="Calibri"/>
              </a:rPr>
              <a:t> </a:t>
            </a:r>
            <a:r>
              <a:rPr dirty="0" sz="1250">
                <a:solidFill>
                  <a:srgbClr val="5C6B5C"/>
                </a:solidFill>
                <a:latin typeface="Calibri"/>
                <a:cs typeface="Calibri"/>
              </a:rPr>
              <a:t>Producer</a:t>
            </a:r>
            <a:r>
              <a:rPr dirty="0" sz="1250" spc="-20">
                <a:solidFill>
                  <a:srgbClr val="5C6B5C"/>
                </a:solidFill>
                <a:latin typeface="Calibri"/>
                <a:cs typeface="Calibri"/>
              </a:rPr>
              <a:t> </a:t>
            </a:r>
            <a:r>
              <a:rPr dirty="0" sz="1250" spc="-10">
                <a:solidFill>
                  <a:srgbClr val="5C6B5C"/>
                </a:solidFill>
                <a:latin typeface="Calibri"/>
                <a:cs typeface="Calibri"/>
              </a:rPr>
              <a:t>Organizations</a:t>
            </a:r>
            <a:r>
              <a:rPr dirty="0" sz="1250" spc="-35">
                <a:solidFill>
                  <a:srgbClr val="5C6B5C"/>
                </a:solidFill>
                <a:latin typeface="Calibri"/>
                <a:cs typeface="Calibri"/>
              </a:rPr>
              <a:t> </a:t>
            </a:r>
            <a:r>
              <a:rPr dirty="0" sz="1250" spc="-25">
                <a:solidFill>
                  <a:srgbClr val="5C6B5C"/>
                </a:solidFill>
                <a:latin typeface="Calibri"/>
                <a:cs typeface="Calibri"/>
              </a:rPr>
              <a:t>for </a:t>
            </a:r>
            <a:r>
              <a:rPr dirty="0" sz="1250">
                <a:solidFill>
                  <a:srgbClr val="5C6B5C"/>
                </a:solidFill>
                <a:latin typeface="Calibri"/>
                <a:cs typeface="Calibri"/>
              </a:rPr>
              <a:t>fast</a:t>
            </a:r>
            <a:r>
              <a:rPr dirty="0" sz="1250" spc="-65">
                <a:solidFill>
                  <a:srgbClr val="5C6B5C"/>
                </a:solidFill>
                <a:latin typeface="Calibri"/>
                <a:cs typeface="Calibri"/>
              </a:rPr>
              <a:t> </a:t>
            </a:r>
            <a:r>
              <a:rPr dirty="0" sz="1250">
                <a:solidFill>
                  <a:srgbClr val="5C6B5C"/>
                </a:solidFill>
                <a:latin typeface="Calibri"/>
                <a:cs typeface="Calibri"/>
              </a:rPr>
              <a:t>farmer</a:t>
            </a:r>
            <a:r>
              <a:rPr dirty="0" sz="1250" spc="-40">
                <a:solidFill>
                  <a:srgbClr val="5C6B5C"/>
                </a:solidFill>
                <a:latin typeface="Calibri"/>
                <a:cs typeface="Calibri"/>
              </a:rPr>
              <a:t> </a:t>
            </a:r>
            <a:r>
              <a:rPr dirty="0" sz="1250" spc="-10">
                <a:solidFill>
                  <a:srgbClr val="5C6B5C"/>
                </a:solidFill>
                <a:latin typeface="Calibri"/>
                <a:cs typeface="Calibri"/>
              </a:rPr>
              <a:t>onboarding</a:t>
            </a:r>
            <a:endParaRPr sz="1250">
              <a:latin typeface="Calibri"/>
              <a:cs typeface="Calibri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8046719" y="2194560"/>
            <a:ext cx="320040" cy="0"/>
          </a:xfrm>
          <a:custGeom>
            <a:avLst/>
            <a:gdLst/>
            <a:ahLst/>
            <a:cxnLst/>
            <a:rect l="l" t="t" r="r" b="b"/>
            <a:pathLst>
              <a:path w="320040" h="0">
                <a:moveTo>
                  <a:pt x="0" y="0"/>
                </a:moveTo>
                <a:lnTo>
                  <a:pt x="320039" y="0"/>
                </a:lnTo>
              </a:path>
            </a:pathLst>
          </a:custGeom>
          <a:ln w="25400">
            <a:solidFill>
              <a:srgbClr val="96BB61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9875519" y="1783079"/>
            <a:ext cx="914400" cy="914400"/>
          </a:xfrm>
          <a:custGeom>
            <a:avLst/>
            <a:gdLst/>
            <a:ahLst/>
            <a:cxnLst/>
            <a:rect l="l" t="t" r="r" b="b"/>
            <a:pathLst>
              <a:path w="914400" h="914400">
                <a:moveTo>
                  <a:pt x="457200" y="0"/>
                </a:moveTo>
                <a:lnTo>
                  <a:pt x="410458" y="2360"/>
                </a:lnTo>
                <a:lnTo>
                  <a:pt x="365066" y="9289"/>
                </a:lnTo>
                <a:lnTo>
                  <a:pt x="321253" y="20557"/>
                </a:lnTo>
                <a:lnTo>
                  <a:pt x="279249" y="35933"/>
                </a:lnTo>
                <a:lnTo>
                  <a:pt x="239283" y="55187"/>
                </a:lnTo>
                <a:lnTo>
                  <a:pt x="201587" y="78090"/>
                </a:lnTo>
                <a:lnTo>
                  <a:pt x="166390" y="104411"/>
                </a:lnTo>
                <a:lnTo>
                  <a:pt x="133921" y="133921"/>
                </a:lnTo>
                <a:lnTo>
                  <a:pt x="104411" y="166390"/>
                </a:lnTo>
                <a:lnTo>
                  <a:pt x="78090" y="201587"/>
                </a:lnTo>
                <a:lnTo>
                  <a:pt x="55187" y="239283"/>
                </a:lnTo>
                <a:lnTo>
                  <a:pt x="35933" y="279249"/>
                </a:lnTo>
                <a:lnTo>
                  <a:pt x="20557" y="321253"/>
                </a:lnTo>
                <a:lnTo>
                  <a:pt x="9289" y="365066"/>
                </a:lnTo>
                <a:lnTo>
                  <a:pt x="2360" y="410458"/>
                </a:lnTo>
                <a:lnTo>
                  <a:pt x="0" y="457200"/>
                </a:lnTo>
                <a:lnTo>
                  <a:pt x="2360" y="503941"/>
                </a:lnTo>
                <a:lnTo>
                  <a:pt x="9289" y="549333"/>
                </a:lnTo>
                <a:lnTo>
                  <a:pt x="20557" y="593146"/>
                </a:lnTo>
                <a:lnTo>
                  <a:pt x="35933" y="635150"/>
                </a:lnTo>
                <a:lnTo>
                  <a:pt x="55187" y="675116"/>
                </a:lnTo>
                <a:lnTo>
                  <a:pt x="78090" y="712812"/>
                </a:lnTo>
                <a:lnTo>
                  <a:pt x="104411" y="748009"/>
                </a:lnTo>
                <a:lnTo>
                  <a:pt x="133921" y="780478"/>
                </a:lnTo>
                <a:lnTo>
                  <a:pt x="166390" y="809988"/>
                </a:lnTo>
                <a:lnTo>
                  <a:pt x="201587" y="836309"/>
                </a:lnTo>
                <a:lnTo>
                  <a:pt x="239283" y="859212"/>
                </a:lnTo>
                <a:lnTo>
                  <a:pt x="279249" y="878466"/>
                </a:lnTo>
                <a:lnTo>
                  <a:pt x="321253" y="893842"/>
                </a:lnTo>
                <a:lnTo>
                  <a:pt x="365066" y="905110"/>
                </a:lnTo>
                <a:lnTo>
                  <a:pt x="410458" y="912039"/>
                </a:lnTo>
                <a:lnTo>
                  <a:pt x="457200" y="914400"/>
                </a:lnTo>
                <a:lnTo>
                  <a:pt x="503941" y="912039"/>
                </a:lnTo>
                <a:lnTo>
                  <a:pt x="549333" y="905110"/>
                </a:lnTo>
                <a:lnTo>
                  <a:pt x="593146" y="893842"/>
                </a:lnTo>
                <a:lnTo>
                  <a:pt x="635150" y="878466"/>
                </a:lnTo>
                <a:lnTo>
                  <a:pt x="675116" y="859212"/>
                </a:lnTo>
                <a:lnTo>
                  <a:pt x="712812" y="836309"/>
                </a:lnTo>
                <a:lnTo>
                  <a:pt x="748009" y="809988"/>
                </a:lnTo>
                <a:lnTo>
                  <a:pt x="780478" y="780478"/>
                </a:lnTo>
                <a:lnTo>
                  <a:pt x="809988" y="748009"/>
                </a:lnTo>
                <a:lnTo>
                  <a:pt x="836309" y="712812"/>
                </a:lnTo>
                <a:lnTo>
                  <a:pt x="859212" y="675116"/>
                </a:lnTo>
                <a:lnTo>
                  <a:pt x="878466" y="635150"/>
                </a:lnTo>
                <a:lnTo>
                  <a:pt x="893842" y="593146"/>
                </a:lnTo>
                <a:lnTo>
                  <a:pt x="905110" y="549333"/>
                </a:lnTo>
                <a:lnTo>
                  <a:pt x="912039" y="503941"/>
                </a:lnTo>
                <a:lnTo>
                  <a:pt x="914400" y="457200"/>
                </a:lnTo>
                <a:lnTo>
                  <a:pt x="912039" y="410458"/>
                </a:lnTo>
                <a:lnTo>
                  <a:pt x="905110" y="365066"/>
                </a:lnTo>
                <a:lnTo>
                  <a:pt x="893842" y="321253"/>
                </a:lnTo>
                <a:lnTo>
                  <a:pt x="878466" y="279249"/>
                </a:lnTo>
                <a:lnTo>
                  <a:pt x="859212" y="239283"/>
                </a:lnTo>
                <a:lnTo>
                  <a:pt x="836309" y="201587"/>
                </a:lnTo>
                <a:lnTo>
                  <a:pt x="809988" y="166390"/>
                </a:lnTo>
                <a:lnTo>
                  <a:pt x="780478" y="133921"/>
                </a:lnTo>
                <a:lnTo>
                  <a:pt x="748009" y="104411"/>
                </a:lnTo>
                <a:lnTo>
                  <a:pt x="712812" y="78090"/>
                </a:lnTo>
                <a:lnTo>
                  <a:pt x="675116" y="55187"/>
                </a:lnTo>
                <a:lnTo>
                  <a:pt x="635150" y="35933"/>
                </a:lnTo>
                <a:lnTo>
                  <a:pt x="593146" y="20557"/>
                </a:lnTo>
                <a:lnTo>
                  <a:pt x="549333" y="9289"/>
                </a:lnTo>
                <a:lnTo>
                  <a:pt x="503941" y="2360"/>
                </a:lnTo>
                <a:lnTo>
                  <a:pt x="457200" y="0"/>
                </a:lnTo>
                <a:close/>
              </a:path>
            </a:pathLst>
          </a:custGeom>
          <a:solidFill>
            <a:srgbClr val="E8A23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 txBox="1"/>
          <p:nvPr/>
        </p:nvSpPr>
        <p:spPr>
          <a:xfrm>
            <a:off x="10245090" y="2060575"/>
            <a:ext cx="176530" cy="33083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2000" spc="-50" b="1">
                <a:solidFill>
                  <a:srgbClr val="1B3C1C"/>
                </a:solidFill>
                <a:latin typeface="Cambria"/>
                <a:cs typeface="Cambria"/>
              </a:rPr>
              <a:t>3</a:t>
            </a:r>
            <a:endParaRPr sz="2000">
              <a:latin typeface="Cambria"/>
              <a:cs typeface="Cambria"/>
            </a:endParaRPr>
          </a:p>
        </p:txBody>
      </p:sp>
      <p:sp>
        <p:nvSpPr>
          <p:cNvPr id="18" name="object 18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955"/>
              </a:lnSpc>
            </a:pPr>
            <a:r>
              <a:rPr dirty="0" spc="-10"/>
              <a:t>AgriBridge</a:t>
            </a:r>
          </a:p>
        </p:txBody>
      </p:sp>
      <p:sp>
        <p:nvSpPr>
          <p:cNvPr id="19" name="object 19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955"/>
              </a:lnSpc>
            </a:pPr>
            <a:fld id="{81D60167-4931-47E6-BA6A-407CBD079E47}" type="slidenum">
              <a:rPr dirty="0" spc="-25"/>
              <a:t>10</a:t>
            </a:fld>
          </a:p>
        </p:txBody>
      </p:sp>
      <p:sp>
        <p:nvSpPr>
          <p:cNvPr id="16" name="object 16"/>
          <p:cNvSpPr txBox="1"/>
          <p:nvPr/>
        </p:nvSpPr>
        <p:spPr>
          <a:xfrm>
            <a:off x="9294368" y="2971927"/>
            <a:ext cx="1437640" cy="2540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500" b="1">
                <a:solidFill>
                  <a:srgbClr val="1F2A1F"/>
                </a:solidFill>
                <a:latin typeface="Cambria"/>
                <a:cs typeface="Cambria"/>
              </a:rPr>
              <a:t>Anchor</a:t>
            </a:r>
            <a:r>
              <a:rPr dirty="0" sz="1500" spc="-55" b="1">
                <a:solidFill>
                  <a:srgbClr val="1F2A1F"/>
                </a:solidFill>
                <a:latin typeface="Cambria"/>
                <a:cs typeface="Cambria"/>
              </a:rPr>
              <a:t> </a:t>
            </a:r>
            <a:r>
              <a:rPr dirty="0" sz="1500" spc="-10" b="1">
                <a:solidFill>
                  <a:srgbClr val="1F2A1F"/>
                </a:solidFill>
                <a:latin typeface="Cambria"/>
                <a:cs typeface="Cambria"/>
              </a:rPr>
              <a:t>Demand</a:t>
            </a:r>
            <a:endParaRPr sz="1500">
              <a:latin typeface="Cambria"/>
              <a:cs typeface="Cambria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8239759" y="3674440"/>
            <a:ext cx="3545840" cy="482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557655" marR="5080" indent="-1545590">
              <a:lnSpc>
                <a:spcPct val="120000"/>
              </a:lnSpc>
              <a:spcBef>
                <a:spcPts val="100"/>
              </a:spcBef>
            </a:pPr>
            <a:r>
              <a:rPr dirty="0" sz="1250">
                <a:solidFill>
                  <a:srgbClr val="5C6B5C"/>
                </a:solidFill>
                <a:latin typeface="Calibri"/>
                <a:cs typeface="Calibri"/>
              </a:rPr>
              <a:t>Sign</a:t>
            </a:r>
            <a:r>
              <a:rPr dirty="0" sz="1250" spc="-25">
                <a:solidFill>
                  <a:srgbClr val="5C6B5C"/>
                </a:solidFill>
                <a:latin typeface="Calibri"/>
                <a:cs typeface="Calibri"/>
              </a:rPr>
              <a:t> </a:t>
            </a:r>
            <a:r>
              <a:rPr dirty="0" sz="1250" spc="-10">
                <a:solidFill>
                  <a:srgbClr val="5C6B5C"/>
                </a:solidFill>
                <a:latin typeface="Calibri"/>
                <a:cs typeface="Calibri"/>
              </a:rPr>
              <a:t>restaurants</a:t>
            </a:r>
            <a:r>
              <a:rPr dirty="0" sz="1250" spc="-40">
                <a:solidFill>
                  <a:srgbClr val="5C6B5C"/>
                </a:solidFill>
                <a:latin typeface="Calibri"/>
                <a:cs typeface="Calibri"/>
              </a:rPr>
              <a:t> </a:t>
            </a:r>
            <a:r>
              <a:rPr dirty="0" sz="1250">
                <a:solidFill>
                  <a:srgbClr val="5C6B5C"/>
                </a:solidFill>
                <a:latin typeface="Calibri"/>
                <a:cs typeface="Calibri"/>
              </a:rPr>
              <a:t>&amp;</a:t>
            </a:r>
            <a:r>
              <a:rPr dirty="0" sz="1250" spc="-30">
                <a:solidFill>
                  <a:srgbClr val="5C6B5C"/>
                </a:solidFill>
                <a:latin typeface="Calibri"/>
                <a:cs typeface="Calibri"/>
              </a:rPr>
              <a:t> </a:t>
            </a:r>
            <a:r>
              <a:rPr dirty="0" sz="1250">
                <a:solidFill>
                  <a:srgbClr val="5C6B5C"/>
                </a:solidFill>
                <a:latin typeface="Calibri"/>
                <a:cs typeface="Calibri"/>
              </a:rPr>
              <a:t>housing</a:t>
            </a:r>
            <a:r>
              <a:rPr dirty="0" sz="1250" spc="-15">
                <a:solidFill>
                  <a:srgbClr val="5C6B5C"/>
                </a:solidFill>
                <a:latin typeface="Calibri"/>
                <a:cs typeface="Calibri"/>
              </a:rPr>
              <a:t> </a:t>
            </a:r>
            <a:r>
              <a:rPr dirty="0" sz="1250">
                <a:solidFill>
                  <a:srgbClr val="5C6B5C"/>
                </a:solidFill>
                <a:latin typeface="Calibri"/>
                <a:cs typeface="Calibri"/>
              </a:rPr>
              <a:t>societies</a:t>
            </a:r>
            <a:r>
              <a:rPr dirty="0" sz="1250" spc="-30">
                <a:solidFill>
                  <a:srgbClr val="5C6B5C"/>
                </a:solidFill>
                <a:latin typeface="Calibri"/>
                <a:cs typeface="Calibri"/>
              </a:rPr>
              <a:t> </a:t>
            </a:r>
            <a:r>
              <a:rPr dirty="0" sz="1250">
                <a:solidFill>
                  <a:srgbClr val="5C6B5C"/>
                </a:solidFill>
                <a:latin typeface="Calibri"/>
                <a:cs typeface="Calibri"/>
              </a:rPr>
              <a:t>as</a:t>
            </a:r>
            <a:r>
              <a:rPr dirty="0" sz="1250" spc="-35">
                <a:solidFill>
                  <a:srgbClr val="5C6B5C"/>
                </a:solidFill>
                <a:latin typeface="Calibri"/>
                <a:cs typeface="Calibri"/>
              </a:rPr>
              <a:t> </a:t>
            </a:r>
            <a:r>
              <a:rPr dirty="0" sz="1250">
                <a:solidFill>
                  <a:srgbClr val="5C6B5C"/>
                </a:solidFill>
                <a:latin typeface="Calibri"/>
                <a:cs typeface="Calibri"/>
              </a:rPr>
              <a:t>first</a:t>
            </a:r>
            <a:r>
              <a:rPr dirty="0" sz="1250" spc="-20">
                <a:solidFill>
                  <a:srgbClr val="5C6B5C"/>
                </a:solidFill>
                <a:latin typeface="Calibri"/>
                <a:cs typeface="Calibri"/>
              </a:rPr>
              <a:t> </a:t>
            </a:r>
            <a:r>
              <a:rPr dirty="0" sz="1250" spc="-10">
                <a:solidFill>
                  <a:srgbClr val="5C6B5C"/>
                </a:solidFill>
                <a:latin typeface="Calibri"/>
                <a:cs typeface="Calibri"/>
              </a:rPr>
              <a:t>committed buyers</a:t>
            </a:r>
            <a:endParaRPr sz="125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F5F5F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535940" y="421335"/>
            <a:ext cx="1377950" cy="2235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300" b="1">
                <a:solidFill>
                  <a:srgbClr val="96BB61"/>
                </a:solidFill>
                <a:latin typeface="Calibri"/>
                <a:cs typeface="Calibri"/>
              </a:rPr>
              <a:t>G</a:t>
            </a:r>
            <a:r>
              <a:rPr dirty="0" sz="1300" spc="-95" b="1">
                <a:solidFill>
                  <a:srgbClr val="96BB61"/>
                </a:solidFill>
                <a:latin typeface="Calibri"/>
                <a:cs typeface="Calibri"/>
              </a:rPr>
              <a:t> </a:t>
            </a:r>
            <a:r>
              <a:rPr dirty="0" sz="1300" b="1">
                <a:solidFill>
                  <a:srgbClr val="96BB61"/>
                </a:solidFill>
                <a:latin typeface="Calibri"/>
                <a:cs typeface="Calibri"/>
              </a:rPr>
              <a:t>O</a:t>
            </a:r>
            <a:r>
              <a:rPr dirty="0" sz="1300" spc="405" b="1">
                <a:solidFill>
                  <a:srgbClr val="96BB61"/>
                </a:solidFill>
                <a:latin typeface="Calibri"/>
                <a:cs typeface="Calibri"/>
              </a:rPr>
              <a:t> </a:t>
            </a:r>
            <a:r>
              <a:rPr dirty="0" sz="1300" b="1">
                <a:solidFill>
                  <a:srgbClr val="96BB61"/>
                </a:solidFill>
                <a:latin typeface="Calibri"/>
                <a:cs typeface="Calibri"/>
              </a:rPr>
              <a:t>T</a:t>
            </a:r>
            <a:r>
              <a:rPr dirty="0" sz="1300" spc="-100" b="1">
                <a:solidFill>
                  <a:srgbClr val="96BB61"/>
                </a:solidFill>
                <a:latin typeface="Calibri"/>
                <a:cs typeface="Calibri"/>
              </a:rPr>
              <a:t> </a:t>
            </a:r>
            <a:r>
              <a:rPr dirty="0" sz="1300" b="1">
                <a:solidFill>
                  <a:srgbClr val="96BB61"/>
                </a:solidFill>
                <a:latin typeface="Calibri"/>
                <a:cs typeface="Calibri"/>
              </a:rPr>
              <a:t>O</a:t>
            </a:r>
            <a:r>
              <a:rPr dirty="0" sz="1300" spc="405" b="1">
                <a:solidFill>
                  <a:srgbClr val="96BB61"/>
                </a:solidFill>
                <a:latin typeface="Calibri"/>
                <a:cs typeface="Calibri"/>
              </a:rPr>
              <a:t> </a:t>
            </a:r>
            <a:r>
              <a:rPr dirty="0" sz="1300" spc="-20" b="1">
                <a:solidFill>
                  <a:srgbClr val="96BB61"/>
                </a:solidFill>
                <a:latin typeface="Calibri"/>
                <a:cs typeface="Calibri"/>
              </a:rPr>
              <a:t>M</a:t>
            </a:r>
            <a:r>
              <a:rPr dirty="0" sz="1300" spc="-100" b="1">
                <a:solidFill>
                  <a:srgbClr val="96BB61"/>
                </a:solidFill>
                <a:latin typeface="Calibri"/>
                <a:cs typeface="Calibri"/>
              </a:rPr>
              <a:t> </a:t>
            </a:r>
            <a:r>
              <a:rPr dirty="0" sz="1300" spc="-10" b="1">
                <a:solidFill>
                  <a:srgbClr val="96BB61"/>
                </a:solidFill>
                <a:latin typeface="Calibri"/>
                <a:cs typeface="Calibri"/>
              </a:rPr>
              <a:t>A</a:t>
            </a:r>
            <a:r>
              <a:rPr dirty="0" sz="1300" spc="-95" b="1">
                <a:solidFill>
                  <a:srgbClr val="96BB61"/>
                </a:solidFill>
                <a:latin typeface="Calibri"/>
                <a:cs typeface="Calibri"/>
              </a:rPr>
              <a:t> </a:t>
            </a:r>
            <a:r>
              <a:rPr dirty="0" sz="1300" spc="-10" b="1">
                <a:solidFill>
                  <a:srgbClr val="96BB61"/>
                </a:solidFill>
                <a:latin typeface="Calibri"/>
                <a:cs typeface="Calibri"/>
              </a:rPr>
              <a:t>R</a:t>
            </a:r>
            <a:r>
              <a:rPr dirty="0" sz="1300" spc="-90" b="1">
                <a:solidFill>
                  <a:srgbClr val="96BB61"/>
                </a:solidFill>
                <a:latin typeface="Calibri"/>
                <a:cs typeface="Calibri"/>
              </a:rPr>
              <a:t> </a:t>
            </a:r>
            <a:r>
              <a:rPr dirty="0" sz="1300" spc="-10" b="1">
                <a:solidFill>
                  <a:srgbClr val="96BB61"/>
                </a:solidFill>
                <a:latin typeface="Calibri"/>
                <a:cs typeface="Calibri"/>
              </a:rPr>
              <a:t>K</a:t>
            </a:r>
            <a:r>
              <a:rPr dirty="0" sz="1300" spc="-95" b="1">
                <a:solidFill>
                  <a:srgbClr val="96BB61"/>
                </a:solidFill>
                <a:latin typeface="Calibri"/>
                <a:cs typeface="Calibri"/>
              </a:rPr>
              <a:t> </a:t>
            </a:r>
            <a:r>
              <a:rPr dirty="0" sz="1300" spc="-10" b="1">
                <a:solidFill>
                  <a:srgbClr val="96BB61"/>
                </a:solidFill>
                <a:latin typeface="Calibri"/>
                <a:cs typeface="Calibri"/>
              </a:rPr>
              <a:t>E</a:t>
            </a:r>
            <a:r>
              <a:rPr dirty="0" sz="1300" spc="-90" b="1">
                <a:solidFill>
                  <a:srgbClr val="96BB61"/>
                </a:solidFill>
                <a:latin typeface="Calibri"/>
                <a:cs typeface="Calibri"/>
              </a:rPr>
              <a:t> </a:t>
            </a:r>
            <a:r>
              <a:rPr dirty="0" sz="1300" spc="-50" b="1">
                <a:solidFill>
                  <a:srgbClr val="96BB61"/>
                </a:solidFill>
                <a:latin typeface="Calibri"/>
                <a:cs typeface="Calibri"/>
              </a:rPr>
              <a:t>T</a:t>
            </a:r>
            <a:endParaRPr sz="1300">
              <a:latin typeface="Calibri"/>
              <a:cs typeface="Calibri"/>
            </a:endParaRPr>
          </a:p>
        </p:txBody>
      </p:sp>
      <p:sp>
        <p:nvSpPr>
          <p:cNvPr id="10" name="object 10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955"/>
              </a:lnSpc>
            </a:pPr>
            <a:r>
              <a:rPr dirty="0" spc="-10"/>
              <a:t>AgriBridge</a:t>
            </a:r>
          </a:p>
        </p:txBody>
      </p:sp>
      <p:sp>
        <p:nvSpPr>
          <p:cNvPr id="11" name="object 11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955"/>
              </a:lnSpc>
            </a:pPr>
            <a:fld id="{81D60167-4931-47E6-BA6A-407CBD079E47}" type="slidenum">
              <a:rPr dirty="0" spc="-25"/>
              <a:t>10</a:t>
            </a:fld>
          </a:p>
        </p:txBody>
      </p:sp>
      <p:sp>
        <p:nvSpPr>
          <p:cNvPr id="4" name="object 4" descr="$PPTXTitle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pc="-20">
                <a:solidFill>
                  <a:srgbClr val="1F2A1F"/>
                </a:solidFill>
              </a:rPr>
              <a:t>City-</a:t>
            </a:r>
            <a:r>
              <a:rPr dirty="0">
                <a:solidFill>
                  <a:srgbClr val="1F2A1F"/>
                </a:solidFill>
              </a:rPr>
              <a:t>Wise</a:t>
            </a:r>
            <a:r>
              <a:rPr dirty="0" spc="-110">
                <a:solidFill>
                  <a:srgbClr val="1F2A1F"/>
                </a:solidFill>
              </a:rPr>
              <a:t> </a:t>
            </a:r>
            <a:r>
              <a:rPr dirty="0">
                <a:solidFill>
                  <a:srgbClr val="1F2A1F"/>
                </a:solidFill>
              </a:rPr>
              <a:t>Expansion</a:t>
            </a:r>
            <a:r>
              <a:rPr dirty="0" spc="-65">
                <a:solidFill>
                  <a:srgbClr val="1F2A1F"/>
                </a:solidFill>
              </a:rPr>
              <a:t> </a:t>
            </a:r>
            <a:r>
              <a:rPr dirty="0" spc="-20">
                <a:solidFill>
                  <a:srgbClr val="1F2A1F"/>
                </a:solidFill>
              </a:rPr>
              <a:t>Plan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548640" y="1920239"/>
            <a:ext cx="3611879" cy="914400"/>
          </a:xfrm>
          <a:prstGeom prst="rect">
            <a:avLst/>
          </a:prstGeom>
          <a:solidFill>
            <a:srgbClr val="2C5F2C"/>
          </a:solidFill>
        </p:spPr>
        <p:txBody>
          <a:bodyPr wrap="square" lIns="0" tIns="290195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2285"/>
              </a:spcBef>
            </a:pPr>
            <a:r>
              <a:rPr dirty="0" sz="2000" spc="-45" b="1">
                <a:solidFill>
                  <a:srgbClr val="FFFFFF"/>
                </a:solidFill>
                <a:latin typeface="Cambria"/>
                <a:cs typeface="Cambria"/>
              </a:rPr>
              <a:t>Year </a:t>
            </a:r>
            <a:r>
              <a:rPr dirty="0" sz="2000" spc="-50" b="1">
                <a:solidFill>
                  <a:srgbClr val="FFFFFF"/>
                </a:solidFill>
                <a:latin typeface="Cambria"/>
                <a:cs typeface="Cambria"/>
              </a:rPr>
              <a:t>1</a:t>
            </a:r>
            <a:endParaRPr sz="2000">
              <a:latin typeface="Cambria"/>
              <a:cs typeface="Cambri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48640" y="2834639"/>
            <a:ext cx="3611879" cy="2743200"/>
          </a:xfrm>
          <a:prstGeom prst="rect">
            <a:avLst/>
          </a:prstGeom>
          <a:solidFill>
            <a:srgbClr val="FFFFFF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ct val="100000"/>
              </a:lnSpc>
            </a:pPr>
            <a:endParaRPr sz="13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3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3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3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3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55"/>
              </a:spcBef>
            </a:pPr>
            <a:endParaRPr sz="1350">
              <a:latin typeface="Times New Roman"/>
              <a:cs typeface="Times New Roman"/>
            </a:endParaRPr>
          </a:p>
          <a:p>
            <a:pPr marL="273685">
              <a:lnSpc>
                <a:spcPct val="100000"/>
              </a:lnSpc>
            </a:pPr>
            <a:r>
              <a:rPr dirty="0" sz="1350" spc="-20">
                <a:solidFill>
                  <a:srgbClr val="1F2A1F"/>
                </a:solidFill>
                <a:latin typeface="Calibri"/>
                <a:cs typeface="Calibri"/>
              </a:rPr>
              <a:t>Bhubaneswar,</a:t>
            </a:r>
            <a:r>
              <a:rPr dirty="0" sz="1350" spc="40">
                <a:solidFill>
                  <a:srgbClr val="1F2A1F"/>
                </a:solidFill>
                <a:latin typeface="Calibri"/>
                <a:cs typeface="Calibri"/>
              </a:rPr>
              <a:t> </a:t>
            </a:r>
            <a:r>
              <a:rPr dirty="0" sz="1350" spc="-10">
                <a:solidFill>
                  <a:srgbClr val="1F2A1F"/>
                </a:solidFill>
                <a:latin typeface="Calibri"/>
                <a:cs typeface="Calibri"/>
              </a:rPr>
              <a:t>Cuttack</a:t>
            </a:r>
            <a:endParaRPr sz="135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389120" y="1920239"/>
            <a:ext cx="3611879" cy="914400"/>
          </a:xfrm>
          <a:prstGeom prst="rect">
            <a:avLst/>
          </a:prstGeom>
          <a:solidFill>
            <a:srgbClr val="96BB61"/>
          </a:solidFill>
        </p:spPr>
        <p:txBody>
          <a:bodyPr wrap="square" lIns="0" tIns="290195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2285"/>
              </a:spcBef>
            </a:pPr>
            <a:r>
              <a:rPr dirty="0" sz="2000" spc="-45" b="1">
                <a:solidFill>
                  <a:srgbClr val="FFFFFF"/>
                </a:solidFill>
                <a:latin typeface="Cambria"/>
                <a:cs typeface="Cambria"/>
              </a:rPr>
              <a:t>Year</a:t>
            </a:r>
            <a:r>
              <a:rPr dirty="0" sz="2000" spc="-50" b="1">
                <a:solidFill>
                  <a:srgbClr val="FFFFFF"/>
                </a:solidFill>
                <a:latin typeface="Cambria"/>
                <a:cs typeface="Cambria"/>
              </a:rPr>
              <a:t> 2</a:t>
            </a:r>
            <a:endParaRPr sz="2000">
              <a:latin typeface="Cambria"/>
              <a:cs typeface="Cambria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389120" y="2834639"/>
            <a:ext cx="3611879" cy="2743200"/>
          </a:xfrm>
          <a:prstGeom prst="rect">
            <a:avLst/>
          </a:prstGeom>
          <a:solidFill>
            <a:srgbClr val="FFFFFF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ct val="100000"/>
              </a:lnSpc>
            </a:pPr>
            <a:endParaRPr sz="13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3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3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3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3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55"/>
              </a:spcBef>
            </a:pPr>
            <a:endParaRPr sz="1350">
              <a:latin typeface="Times New Roman"/>
              <a:cs typeface="Times New Roman"/>
            </a:endParaRPr>
          </a:p>
          <a:p>
            <a:pPr marL="274320">
              <a:lnSpc>
                <a:spcPct val="100000"/>
              </a:lnSpc>
            </a:pPr>
            <a:r>
              <a:rPr dirty="0" sz="1350">
                <a:solidFill>
                  <a:srgbClr val="1F2A1F"/>
                </a:solidFill>
                <a:latin typeface="Calibri"/>
                <a:cs typeface="Calibri"/>
              </a:rPr>
              <a:t>Puri,</a:t>
            </a:r>
            <a:r>
              <a:rPr dirty="0" sz="1350" spc="-25">
                <a:solidFill>
                  <a:srgbClr val="1F2A1F"/>
                </a:solidFill>
                <a:latin typeface="Calibri"/>
                <a:cs typeface="Calibri"/>
              </a:rPr>
              <a:t> </a:t>
            </a:r>
            <a:r>
              <a:rPr dirty="0" sz="1350" spc="-10">
                <a:solidFill>
                  <a:srgbClr val="1F2A1F"/>
                </a:solidFill>
                <a:latin typeface="Calibri"/>
                <a:cs typeface="Calibri"/>
              </a:rPr>
              <a:t>Rourkela,</a:t>
            </a:r>
            <a:r>
              <a:rPr dirty="0" sz="1350" spc="-15">
                <a:solidFill>
                  <a:srgbClr val="1F2A1F"/>
                </a:solidFill>
                <a:latin typeface="Calibri"/>
                <a:cs typeface="Calibri"/>
              </a:rPr>
              <a:t> </a:t>
            </a:r>
            <a:r>
              <a:rPr dirty="0" sz="1350" spc="-10">
                <a:solidFill>
                  <a:srgbClr val="1F2A1F"/>
                </a:solidFill>
                <a:latin typeface="Calibri"/>
                <a:cs typeface="Calibri"/>
              </a:rPr>
              <a:t>Berhampur</a:t>
            </a:r>
            <a:endParaRPr sz="1350">
              <a:latin typeface="Calibri"/>
              <a:cs typeface="Calibri"/>
            </a:endParaRPr>
          </a:p>
        </p:txBody>
      </p:sp>
      <p:graphicFrame>
        <p:nvGraphicFramePr>
          <p:cNvPr id="9" name="object 9"/>
          <p:cNvGraphicFramePr>
            <a:graphicFrameLocks noGrp="1"/>
          </p:cNvGraphicFramePr>
          <p:nvPr/>
        </p:nvGraphicFramePr>
        <p:xfrm>
          <a:off x="8229600" y="1920239"/>
          <a:ext cx="3688079" cy="36576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611879"/>
              </a:tblGrid>
              <a:tr h="914400">
                <a:tc>
                  <a:txBody>
                    <a:bodyPr/>
                    <a:lstStyle/>
                    <a:p>
                      <a:pPr algn="ctr" marL="635">
                        <a:lnSpc>
                          <a:spcPct val="100000"/>
                        </a:lnSpc>
                        <a:spcBef>
                          <a:spcPts val="2285"/>
                        </a:spcBef>
                      </a:pPr>
                      <a:r>
                        <a:rPr dirty="0" sz="2000" spc="-45" b="1">
                          <a:solidFill>
                            <a:srgbClr val="1B3C1C"/>
                          </a:solidFill>
                          <a:latin typeface="Cambria"/>
                          <a:cs typeface="Cambria"/>
                        </a:rPr>
                        <a:t>Year</a:t>
                      </a:r>
                      <a:r>
                        <a:rPr dirty="0" sz="2000" spc="-50" b="1">
                          <a:solidFill>
                            <a:srgbClr val="1B3C1C"/>
                          </a:solidFill>
                          <a:latin typeface="Cambria"/>
                          <a:cs typeface="Cambria"/>
                        </a:rPr>
                        <a:t> 3</a:t>
                      </a:r>
                      <a:endParaRPr sz="2000">
                        <a:latin typeface="Cambria"/>
                        <a:cs typeface="Cambria"/>
                      </a:endParaRPr>
                    </a:p>
                  </a:txBody>
                  <a:tcPr marL="0" marR="0" marB="0" marT="290195">
                    <a:solidFill>
                      <a:srgbClr val="E8A23C"/>
                    </a:solidFill>
                  </a:tcPr>
                </a:tc>
              </a:tr>
              <a:tr h="27432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5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5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5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35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775"/>
                        </a:spcBef>
                      </a:pPr>
                      <a:endParaRPr sz="1350">
                        <a:latin typeface="Times New Roman"/>
                        <a:cs typeface="Times New Roman"/>
                      </a:endParaRPr>
                    </a:p>
                    <a:p>
                      <a:pPr marL="275590" marR="633730">
                        <a:lnSpc>
                          <a:spcPct val="129600"/>
                        </a:lnSpc>
                      </a:pPr>
                      <a:r>
                        <a:rPr dirty="0" sz="1350" spc="-20">
                          <a:solidFill>
                            <a:srgbClr val="1F2A1F"/>
                          </a:solidFill>
                          <a:latin typeface="Calibri"/>
                          <a:cs typeface="Calibri"/>
                        </a:rPr>
                        <a:t>Pan-</a:t>
                      </a:r>
                      <a:r>
                        <a:rPr dirty="0" sz="1350">
                          <a:solidFill>
                            <a:srgbClr val="1F2A1F"/>
                          </a:solidFill>
                          <a:latin typeface="Calibri"/>
                          <a:cs typeface="Calibri"/>
                        </a:rPr>
                        <a:t>Odisha</a:t>
                      </a:r>
                      <a:r>
                        <a:rPr dirty="0" sz="1350" spc="-40">
                          <a:solidFill>
                            <a:srgbClr val="1F2A1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350">
                          <a:solidFill>
                            <a:srgbClr val="1F2A1F"/>
                          </a:solidFill>
                          <a:latin typeface="Calibri"/>
                          <a:cs typeface="Calibri"/>
                        </a:rPr>
                        <a:t>+</a:t>
                      </a:r>
                      <a:r>
                        <a:rPr dirty="0" sz="1350" spc="-40">
                          <a:solidFill>
                            <a:srgbClr val="1F2A1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350">
                          <a:solidFill>
                            <a:srgbClr val="1F2A1F"/>
                          </a:solidFill>
                          <a:latin typeface="Calibri"/>
                          <a:cs typeface="Calibri"/>
                        </a:rPr>
                        <a:t>entry</a:t>
                      </a:r>
                      <a:r>
                        <a:rPr dirty="0" sz="1350" spc="-40">
                          <a:solidFill>
                            <a:srgbClr val="1F2A1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350">
                          <a:solidFill>
                            <a:srgbClr val="1F2A1F"/>
                          </a:solidFill>
                          <a:latin typeface="Calibri"/>
                          <a:cs typeface="Calibri"/>
                        </a:rPr>
                        <a:t>into</a:t>
                      </a:r>
                      <a:r>
                        <a:rPr dirty="0" sz="1350" spc="-50">
                          <a:solidFill>
                            <a:srgbClr val="1F2A1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350" spc="-10">
                          <a:solidFill>
                            <a:srgbClr val="1F2A1F"/>
                          </a:solidFill>
                          <a:latin typeface="Calibri"/>
                          <a:cs typeface="Calibri"/>
                        </a:rPr>
                        <a:t>West</a:t>
                      </a:r>
                      <a:r>
                        <a:rPr dirty="0" sz="1350" spc="-65">
                          <a:solidFill>
                            <a:srgbClr val="1F2A1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350">
                          <a:solidFill>
                            <a:srgbClr val="1F2A1F"/>
                          </a:solidFill>
                          <a:latin typeface="Calibri"/>
                          <a:cs typeface="Calibri"/>
                        </a:rPr>
                        <a:t>Bengal</a:t>
                      </a:r>
                      <a:r>
                        <a:rPr dirty="0" sz="1350" spc="-20">
                          <a:solidFill>
                            <a:srgbClr val="1F2A1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350" spc="-50">
                          <a:solidFill>
                            <a:srgbClr val="1F2A1F"/>
                          </a:solidFill>
                          <a:latin typeface="Calibri"/>
                          <a:cs typeface="Calibri"/>
                        </a:rPr>
                        <a:t>&amp; </a:t>
                      </a:r>
                      <a:r>
                        <a:rPr dirty="0" sz="1350" spc="-10">
                          <a:solidFill>
                            <a:srgbClr val="1F2A1F"/>
                          </a:solidFill>
                          <a:latin typeface="Calibri"/>
                          <a:cs typeface="Calibri"/>
                        </a:rPr>
                        <a:t>Jharkhand</a:t>
                      </a:r>
                      <a:endParaRPr sz="135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35940" y="421335"/>
            <a:ext cx="1650364" cy="2235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300" b="1">
                <a:solidFill>
                  <a:srgbClr val="96BB61"/>
                </a:solidFill>
                <a:latin typeface="Calibri"/>
                <a:cs typeface="Calibri"/>
              </a:rPr>
              <a:t>T</a:t>
            </a:r>
            <a:r>
              <a:rPr dirty="0" sz="1300" spc="-100" b="1">
                <a:solidFill>
                  <a:srgbClr val="96BB61"/>
                </a:solidFill>
                <a:latin typeface="Calibri"/>
                <a:cs typeface="Calibri"/>
              </a:rPr>
              <a:t> </a:t>
            </a:r>
            <a:r>
              <a:rPr dirty="0" sz="1300" spc="-10" b="1">
                <a:solidFill>
                  <a:srgbClr val="96BB61"/>
                </a:solidFill>
                <a:latin typeface="Calibri"/>
                <a:cs typeface="Calibri"/>
              </a:rPr>
              <a:t>E</a:t>
            </a:r>
            <a:r>
              <a:rPr dirty="0" sz="1300" spc="-90" b="1">
                <a:solidFill>
                  <a:srgbClr val="96BB61"/>
                </a:solidFill>
                <a:latin typeface="Calibri"/>
                <a:cs typeface="Calibri"/>
              </a:rPr>
              <a:t> </a:t>
            </a:r>
            <a:r>
              <a:rPr dirty="0" sz="1300" spc="-10" b="1">
                <a:solidFill>
                  <a:srgbClr val="96BB61"/>
                </a:solidFill>
                <a:latin typeface="Calibri"/>
                <a:cs typeface="Calibri"/>
              </a:rPr>
              <a:t>C</a:t>
            </a:r>
            <a:r>
              <a:rPr dirty="0" sz="1300" spc="-95" b="1">
                <a:solidFill>
                  <a:srgbClr val="96BB61"/>
                </a:solidFill>
                <a:latin typeface="Calibri"/>
                <a:cs typeface="Calibri"/>
              </a:rPr>
              <a:t> </a:t>
            </a:r>
            <a:r>
              <a:rPr dirty="0" sz="1300" spc="-10" b="1">
                <a:solidFill>
                  <a:srgbClr val="96BB61"/>
                </a:solidFill>
                <a:latin typeface="Calibri"/>
                <a:cs typeface="Calibri"/>
              </a:rPr>
              <a:t>H</a:t>
            </a:r>
            <a:r>
              <a:rPr dirty="0" sz="1300" spc="-95" b="1">
                <a:solidFill>
                  <a:srgbClr val="96BB61"/>
                </a:solidFill>
                <a:latin typeface="Calibri"/>
                <a:cs typeface="Calibri"/>
              </a:rPr>
              <a:t> </a:t>
            </a:r>
            <a:r>
              <a:rPr dirty="0" sz="1300" spc="-10" b="1">
                <a:solidFill>
                  <a:srgbClr val="96BB61"/>
                </a:solidFill>
                <a:latin typeface="Calibri"/>
                <a:cs typeface="Calibri"/>
              </a:rPr>
              <a:t>N</a:t>
            </a:r>
            <a:r>
              <a:rPr dirty="0" sz="1300" spc="-95" b="1">
                <a:solidFill>
                  <a:srgbClr val="96BB61"/>
                </a:solidFill>
                <a:latin typeface="Calibri"/>
                <a:cs typeface="Calibri"/>
              </a:rPr>
              <a:t> </a:t>
            </a:r>
            <a:r>
              <a:rPr dirty="0" sz="1300" b="1">
                <a:solidFill>
                  <a:srgbClr val="96BB61"/>
                </a:solidFill>
                <a:latin typeface="Calibri"/>
                <a:cs typeface="Calibri"/>
              </a:rPr>
              <a:t>O</a:t>
            </a:r>
            <a:r>
              <a:rPr dirty="0" sz="1300" spc="-95" b="1">
                <a:solidFill>
                  <a:srgbClr val="96BB61"/>
                </a:solidFill>
                <a:latin typeface="Calibri"/>
                <a:cs typeface="Calibri"/>
              </a:rPr>
              <a:t> </a:t>
            </a:r>
            <a:r>
              <a:rPr dirty="0" sz="1300" spc="-10" b="1">
                <a:solidFill>
                  <a:srgbClr val="96BB61"/>
                </a:solidFill>
                <a:latin typeface="Calibri"/>
                <a:cs typeface="Calibri"/>
              </a:rPr>
              <a:t>L</a:t>
            </a:r>
            <a:r>
              <a:rPr dirty="0" sz="1300" spc="-90" b="1">
                <a:solidFill>
                  <a:srgbClr val="96BB61"/>
                </a:solidFill>
                <a:latin typeface="Calibri"/>
                <a:cs typeface="Calibri"/>
              </a:rPr>
              <a:t> </a:t>
            </a:r>
            <a:r>
              <a:rPr dirty="0" sz="1300" b="1">
                <a:solidFill>
                  <a:srgbClr val="96BB61"/>
                </a:solidFill>
                <a:latin typeface="Calibri"/>
                <a:cs typeface="Calibri"/>
              </a:rPr>
              <a:t>O</a:t>
            </a:r>
            <a:r>
              <a:rPr dirty="0" sz="1300" spc="-90" b="1">
                <a:solidFill>
                  <a:srgbClr val="96BB61"/>
                </a:solidFill>
                <a:latin typeface="Calibri"/>
                <a:cs typeface="Calibri"/>
              </a:rPr>
              <a:t> </a:t>
            </a:r>
            <a:r>
              <a:rPr dirty="0" sz="1300" b="1">
                <a:solidFill>
                  <a:srgbClr val="96BB61"/>
                </a:solidFill>
                <a:latin typeface="Calibri"/>
                <a:cs typeface="Calibri"/>
              </a:rPr>
              <a:t>G</a:t>
            </a:r>
            <a:r>
              <a:rPr dirty="0" sz="1300" spc="-95" b="1">
                <a:solidFill>
                  <a:srgbClr val="96BB61"/>
                </a:solidFill>
                <a:latin typeface="Calibri"/>
                <a:cs typeface="Calibri"/>
              </a:rPr>
              <a:t> </a:t>
            </a:r>
            <a:r>
              <a:rPr dirty="0" sz="1300" b="1">
                <a:solidFill>
                  <a:srgbClr val="96BB61"/>
                </a:solidFill>
                <a:latin typeface="Calibri"/>
                <a:cs typeface="Calibri"/>
              </a:rPr>
              <a:t>Y</a:t>
            </a:r>
            <a:r>
              <a:rPr dirty="0" sz="1300" spc="390" b="1">
                <a:solidFill>
                  <a:srgbClr val="96BB61"/>
                </a:solidFill>
                <a:latin typeface="Calibri"/>
                <a:cs typeface="Calibri"/>
              </a:rPr>
              <a:t> </a:t>
            </a:r>
            <a:r>
              <a:rPr dirty="0" sz="1300" b="1">
                <a:solidFill>
                  <a:srgbClr val="96BB61"/>
                </a:solidFill>
                <a:latin typeface="Calibri"/>
                <a:cs typeface="Calibri"/>
              </a:rPr>
              <a:t>&amp;</a:t>
            </a:r>
            <a:r>
              <a:rPr dirty="0" sz="1300" spc="420" b="1">
                <a:solidFill>
                  <a:srgbClr val="96BB61"/>
                </a:solidFill>
                <a:latin typeface="Calibri"/>
                <a:cs typeface="Calibri"/>
              </a:rPr>
              <a:t> </a:t>
            </a:r>
            <a:r>
              <a:rPr dirty="0" sz="1300" spc="-10" b="1">
                <a:solidFill>
                  <a:srgbClr val="96BB61"/>
                </a:solidFill>
                <a:latin typeface="Calibri"/>
                <a:cs typeface="Calibri"/>
              </a:rPr>
              <a:t>I</a:t>
            </a:r>
            <a:r>
              <a:rPr dirty="0" sz="1300" spc="-90" b="1">
                <a:solidFill>
                  <a:srgbClr val="96BB61"/>
                </a:solidFill>
                <a:latin typeface="Calibri"/>
                <a:cs typeface="Calibri"/>
              </a:rPr>
              <a:t> </a:t>
            </a:r>
            <a:r>
              <a:rPr dirty="0" sz="1300" spc="-50" b="1">
                <a:solidFill>
                  <a:srgbClr val="96BB61"/>
                </a:solidFill>
                <a:latin typeface="Calibri"/>
                <a:cs typeface="Calibri"/>
              </a:rPr>
              <a:t>P</a:t>
            </a:r>
            <a:endParaRPr sz="1300">
              <a:latin typeface="Calibri"/>
              <a:cs typeface="Calibri"/>
            </a:endParaRPr>
          </a:p>
        </p:txBody>
      </p:sp>
      <p:sp>
        <p:nvSpPr>
          <p:cNvPr id="3" name="object 3" descr="$PPTXTitle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pc="-30">
                <a:solidFill>
                  <a:srgbClr val="1F2A1F"/>
                </a:solidFill>
              </a:rPr>
              <a:t>Technology</a:t>
            </a:r>
            <a:r>
              <a:rPr dirty="0" spc="-50">
                <a:solidFill>
                  <a:srgbClr val="1F2A1F"/>
                </a:solidFill>
              </a:rPr>
              <a:t> </a:t>
            </a:r>
            <a:r>
              <a:rPr dirty="0">
                <a:solidFill>
                  <a:srgbClr val="1F2A1F"/>
                </a:solidFill>
              </a:rPr>
              <a:t>&amp;</a:t>
            </a:r>
            <a:r>
              <a:rPr dirty="0" spc="-65">
                <a:solidFill>
                  <a:srgbClr val="1F2A1F"/>
                </a:solidFill>
              </a:rPr>
              <a:t> </a:t>
            </a:r>
            <a:r>
              <a:rPr dirty="0">
                <a:solidFill>
                  <a:srgbClr val="1F2A1F"/>
                </a:solidFill>
              </a:rPr>
              <a:t>IP</a:t>
            </a:r>
            <a:r>
              <a:rPr dirty="0" spc="-50">
                <a:solidFill>
                  <a:srgbClr val="1F2A1F"/>
                </a:solidFill>
              </a:rPr>
              <a:t> </a:t>
            </a:r>
            <a:r>
              <a:rPr dirty="0" spc="-10">
                <a:solidFill>
                  <a:srgbClr val="1F2A1F"/>
                </a:solidFill>
              </a:rPr>
              <a:t>Roadmap</a:t>
            </a:r>
          </a:p>
        </p:txBody>
      </p:sp>
      <p:sp>
        <p:nvSpPr>
          <p:cNvPr id="4" name="object 4"/>
          <p:cNvSpPr/>
          <p:nvPr/>
        </p:nvSpPr>
        <p:spPr>
          <a:xfrm>
            <a:off x="548640" y="1828800"/>
            <a:ext cx="594360" cy="594360"/>
          </a:xfrm>
          <a:custGeom>
            <a:avLst/>
            <a:gdLst/>
            <a:ahLst/>
            <a:cxnLst/>
            <a:rect l="l" t="t" r="r" b="b"/>
            <a:pathLst>
              <a:path w="594360" h="594360">
                <a:moveTo>
                  <a:pt x="297179" y="0"/>
                </a:moveTo>
                <a:lnTo>
                  <a:pt x="248977" y="3890"/>
                </a:lnTo>
                <a:lnTo>
                  <a:pt x="203250" y="15154"/>
                </a:lnTo>
                <a:lnTo>
                  <a:pt x="160611" y="33179"/>
                </a:lnTo>
                <a:lnTo>
                  <a:pt x="121671" y="57351"/>
                </a:lnTo>
                <a:lnTo>
                  <a:pt x="87044" y="87058"/>
                </a:lnTo>
                <a:lnTo>
                  <a:pt x="57340" y="121688"/>
                </a:lnTo>
                <a:lnTo>
                  <a:pt x="33171" y="160628"/>
                </a:lnTo>
                <a:lnTo>
                  <a:pt x="15150" y="203265"/>
                </a:lnTo>
                <a:lnTo>
                  <a:pt x="3889" y="248986"/>
                </a:lnTo>
                <a:lnTo>
                  <a:pt x="0" y="297179"/>
                </a:lnTo>
                <a:lnTo>
                  <a:pt x="3889" y="345373"/>
                </a:lnTo>
                <a:lnTo>
                  <a:pt x="15150" y="391094"/>
                </a:lnTo>
                <a:lnTo>
                  <a:pt x="33171" y="433731"/>
                </a:lnTo>
                <a:lnTo>
                  <a:pt x="57340" y="472671"/>
                </a:lnTo>
                <a:lnTo>
                  <a:pt x="87044" y="507301"/>
                </a:lnTo>
                <a:lnTo>
                  <a:pt x="121671" y="537008"/>
                </a:lnTo>
                <a:lnTo>
                  <a:pt x="160611" y="561180"/>
                </a:lnTo>
                <a:lnTo>
                  <a:pt x="203250" y="579205"/>
                </a:lnTo>
                <a:lnTo>
                  <a:pt x="248977" y="590469"/>
                </a:lnTo>
                <a:lnTo>
                  <a:pt x="297179" y="594360"/>
                </a:lnTo>
                <a:lnTo>
                  <a:pt x="345382" y="590469"/>
                </a:lnTo>
                <a:lnTo>
                  <a:pt x="391109" y="579205"/>
                </a:lnTo>
                <a:lnTo>
                  <a:pt x="433748" y="561180"/>
                </a:lnTo>
                <a:lnTo>
                  <a:pt x="472688" y="537008"/>
                </a:lnTo>
                <a:lnTo>
                  <a:pt x="507315" y="507301"/>
                </a:lnTo>
                <a:lnTo>
                  <a:pt x="537019" y="472671"/>
                </a:lnTo>
                <a:lnTo>
                  <a:pt x="561188" y="433731"/>
                </a:lnTo>
                <a:lnTo>
                  <a:pt x="579209" y="391094"/>
                </a:lnTo>
                <a:lnTo>
                  <a:pt x="590470" y="345373"/>
                </a:lnTo>
                <a:lnTo>
                  <a:pt x="594360" y="297179"/>
                </a:lnTo>
                <a:lnTo>
                  <a:pt x="590470" y="248986"/>
                </a:lnTo>
                <a:lnTo>
                  <a:pt x="579209" y="203265"/>
                </a:lnTo>
                <a:lnTo>
                  <a:pt x="561188" y="160628"/>
                </a:lnTo>
                <a:lnTo>
                  <a:pt x="537019" y="121688"/>
                </a:lnTo>
                <a:lnTo>
                  <a:pt x="507315" y="87058"/>
                </a:lnTo>
                <a:lnTo>
                  <a:pt x="472688" y="57351"/>
                </a:lnTo>
                <a:lnTo>
                  <a:pt x="433748" y="33179"/>
                </a:lnTo>
                <a:lnTo>
                  <a:pt x="391109" y="15154"/>
                </a:lnTo>
                <a:lnTo>
                  <a:pt x="345382" y="3890"/>
                </a:lnTo>
                <a:lnTo>
                  <a:pt x="297179" y="0"/>
                </a:lnTo>
                <a:close/>
              </a:path>
            </a:pathLst>
          </a:custGeom>
          <a:solidFill>
            <a:srgbClr val="2C5F2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/>
          <p:nvPr/>
        </p:nvSpPr>
        <p:spPr>
          <a:xfrm>
            <a:off x="757529" y="1945589"/>
            <a:ext cx="176530" cy="33147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2000" spc="-50" b="1">
                <a:solidFill>
                  <a:srgbClr val="FFFFFF"/>
                </a:solidFill>
                <a:latin typeface="Cambria"/>
                <a:cs typeface="Cambria"/>
              </a:rPr>
              <a:t>1</a:t>
            </a:r>
            <a:endParaRPr sz="2000">
              <a:latin typeface="Cambria"/>
              <a:cs typeface="Cambri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359153" y="1942541"/>
            <a:ext cx="702310" cy="2546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500" b="1">
                <a:solidFill>
                  <a:srgbClr val="1B3C1C"/>
                </a:solidFill>
                <a:latin typeface="Cambria"/>
                <a:cs typeface="Cambria"/>
              </a:rPr>
              <a:t>Phase</a:t>
            </a:r>
            <a:r>
              <a:rPr dirty="0" sz="1500" spc="-45" b="1">
                <a:solidFill>
                  <a:srgbClr val="1B3C1C"/>
                </a:solidFill>
                <a:latin typeface="Cambria"/>
                <a:cs typeface="Cambria"/>
              </a:rPr>
              <a:t> </a:t>
            </a:r>
            <a:r>
              <a:rPr dirty="0" sz="1500" spc="-50" b="1">
                <a:solidFill>
                  <a:srgbClr val="1B3C1C"/>
                </a:solidFill>
                <a:latin typeface="Cambria"/>
                <a:cs typeface="Cambria"/>
              </a:rPr>
              <a:t>1</a:t>
            </a:r>
            <a:endParaRPr sz="1500">
              <a:latin typeface="Cambria"/>
              <a:cs typeface="Cambria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554095" y="1953005"/>
            <a:ext cx="3605529" cy="2324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350">
                <a:solidFill>
                  <a:srgbClr val="1F2A1F"/>
                </a:solidFill>
                <a:latin typeface="Calibri"/>
                <a:cs typeface="Calibri"/>
              </a:rPr>
              <a:t>Core</a:t>
            </a:r>
            <a:r>
              <a:rPr dirty="0" sz="1350" spc="-35">
                <a:solidFill>
                  <a:srgbClr val="1F2A1F"/>
                </a:solidFill>
                <a:latin typeface="Calibri"/>
                <a:cs typeface="Calibri"/>
              </a:rPr>
              <a:t> </a:t>
            </a:r>
            <a:r>
              <a:rPr dirty="0" sz="1350" spc="-10">
                <a:solidFill>
                  <a:srgbClr val="1F2A1F"/>
                </a:solidFill>
                <a:latin typeface="Calibri"/>
                <a:cs typeface="Calibri"/>
              </a:rPr>
              <a:t>marketplace </a:t>
            </a:r>
            <a:r>
              <a:rPr dirty="0" sz="1350">
                <a:solidFill>
                  <a:srgbClr val="1F2A1F"/>
                </a:solidFill>
                <a:latin typeface="Calibri"/>
                <a:cs typeface="Calibri"/>
              </a:rPr>
              <a:t>app</a:t>
            </a:r>
            <a:r>
              <a:rPr dirty="0" sz="1350" spc="-25">
                <a:solidFill>
                  <a:srgbClr val="1F2A1F"/>
                </a:solidFill>
                <a:latin typeface="Calibri"/>
                <a:cs typeface="Calibri"/>
              </a:rPr>
              <a:t> </a:t>
            </a:r>
            <a:r>
              <a:rPr dirty="0" sz="1350">
                <a:solidFill>
                  <a:srgbClr val="1F2A1F"/>
                </a:solidFill>
                <a:latin typeface="Calibri"/>
                <a:cs typeface="Calibri"/>
              </a:rPr>
              <a:t>+</a:t>
            </a:r>
            <a:r>
              <a:rPr dirty="0" sz="1350" spc="-30">
                <a:solidFill>
                  <a:srgbClr val="1F2A1F"/>
                </a:solidFill>
                <a:latin typeface="Calibri"/>
                <a:cs typeface="Calibri"/>
              </a:rPr>
              <a:t> </a:t>
            </a:r>
            <a:r>
              <a:rPr dirty="0" sz="1350">
                <a:solidFill>
                  <a:srgbClr val="1F2A1F"/>
                </a:solidFill>
                <a:latin typeface="Calibri"/>
                <a:cs typeface="Calibri"/>
              </a:rPr>
              <a:t>digital</a:t>
            </a:r>
            <a:r>
              <a:rPr dirty="0" sz="1350" spc="-30">
                <a:solidFill>
                  <a:srgbClr val="1F2A1F"/>
                </a:solidFill>
                <a:latin typeface="Calibri"/>
                <a:cs typeface="Calibri"/>
              </a:rPr>
              <a:t> </a:t>
            </a:r>
            <a:r>
              <a:rPr dirty="0" sz="1350" spc="-10">
                <a:solidFill>
                  <a:srgbClr val="1F2A1F"/>
                </a:solidFill>
                <a:latin typeface="Calibri"/>
                <a:cs typeface="Calibri"/>
              </a:rPr>
              <a:t>payment</a:t>
            </a:r>
            <a:r>
              <a:rPr dirty="0" sz="1350" spc="-30">
                <a:solidFill>
                  <a:srgbClr val="1F2A1F"/>
                </a:solidFill>
                <a:latin typeface="Calibri"/>
                <a:cs typeface="Calibri"/>
              </a:rPr>
              <a:t> </a:t>
            </a:r>
            <a:r>
              <a:rPr dirty="0" sz="1350" spc="-10">
                <a:solidFill>
                  <a:srgbClr val="1F2A1F"/>
                </a:solidFill>
                <a:latin typeface="Calibri"/>
                <a:cs typeface="Calibri"/>
              </a:rPr>
              <a:t>integration</a:t>
            </a:r>
            <a:endParaRPr sz="1350">
              <a:latin typeface="Calibri"/>
              <a:cs typeface="Calibri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548640" y="2410460"/>
            <a:ext cx="594360" cy="1292860"/>
            <a:chOff x="548640" y="2410460"/>
            <a:chExt cx="594360" cy="1292860"/>
          </a:xfrm>
        </p:grpSpPr>
        <p:sp>
          <p:nvSpPr>
            <p:cNvPr id="9" name="object 9"/>
            <p:cNvSpPr/>
            <p:nvPr/>
          </p:nvSpPr>
          <p:spPr>
            <a:xfrm>
              <a:off x="845820" y="2423160"/>
              <a:ext cx="0" cy="685800"/>
            </a:xfrm>
            <a:custGeom>
              <a:avLst/>
              <a:gdLst/>
              <a:ahLst/>
              <a:cxnLst/>
              <a:rect l="l" t="t" r="r" b="b"/>
              <a:pathLst>
                <a:path w="0" h="685800">
                  <a:moveTo>
                    <a:pt x="0" y="0"/>
                  </a:moveTo>
                  <a:lnTo>
                    <a:pt x="0" y="685800"/>
                  </a:lnTo>
                </a:path>
              </a:pathLst>
            </a:custGeom>
            <a:ln w="25400">
              <a:solidFill>
                <a:srgbClr val="96BB61"/>
              </a:solidFill>
              <a:prstDash val="sysDash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/>
            <p:cNvSpPr/>
            <p:nvPr/>
          </p:nvSpPr>
          <p:spPr>
            <a:xfrm>
              <a:off x="548640" y="3108960"/>
              <a:ext cx="594360" cy="594360"/>
            </a:xfrm>
            <a:custGeom>
              <a:avLst/>
              <a:gdLst/>
              <a:ahLst/>
              <a:cxnLst/>
              <a:rect l="l" t="t" r="r" b="b"/>
              <a:pathLst>
                <a:path w="594360" h="594360">
                  <a:moveTo>
                    <a:pt x="297179" y="0"/>
                  </a:moveTo>
                  <a:lnTo>
                    <a:pt x="248977" y="3890"/>
                  </a:lnTo>
                  <a:lnTo>
                    <a:pt x="203250" y="15154"/>
                  </a:lnTo>
                  <a:lnTo>
                    <a:pt x="160611" y="33179"/>
                  </a:lnTo>
                  <a:lnTo>
                    <a:pt x="121671" y="57351"/>
                  </a:lnTo>
                  <a:lnTo>
                    <a:pt x="87044" y="87058"/>
                  </a:lnTo>
                  <a:lnTo>
                    <a:pt x="57340" y="121688"/>
                  </a:lnTo>
                  <a:lnTo>
                    <a:pt x="33171" y="160628"/>
                  </a:lnTo>
                  <a:lnTo>
                    <a:pt x="15150" y="203265"/>
                  </a:lnTo>
                  <a:lnTo>
                    <a:pt x="3889" y="248986"/>
                  </a:lnTo>
                  <a:lnTo>
                    <a:pt x="0" y="297179"/>
                  </a:lnTo>
                  <a:lnTo>
                    <a:pt x="3889" y="345373"/>
                  </a:lnTo>
                  <a:lnTo>
                    <a:pt x="15150" y="391094"/>
                  </a:lnTo>
                  <a:lnTo>
                    <a:pt x="33171" y="433731"/>
                  </a:lnTo>
                  <a:lnTo>
                    <a:pt x="57340" y="472671"/>
                  </a:lnTo>
                  <a:lnTo>
                    <a:pt x="87044" y="507301"/>
                  </a:lnTo>
                  <a:lnTo>
                    <a:pt x="121671" y="537008"/>
                  </a:lnTo>
                  <a:lnTo>
                    <a:pt x="160611" y="561180"/>
                  </a:lnTo>
                  <a:lnTo>
                    <a:pt x="203250" y="579205"/>
                  </a:lnTo>
                  <a:lnTo>
                    <a:pt x="248977" y="590469"/>
                  </a:lnTo>
                  <a:lnTo>
                    <a:pt x="297179" y="594359"/>
                  </a:lnTo>
                  <a:lnTo>
                    <a:pt x="345382" y="590469"/>
                  </a:lnTo>
                  <a:lnTo>
                    <a:pt x="391109" y="579205"/>
                  </a:lnTo>
                  <a:lnTo>
                    <a:pt x="433748" y="561180"/>
                  </a:lnTo>
                  <a:lnTo>
                    <a:pt x="472688" y="537008"/>
                  </a:lnTo>
                  <a:lnTo>
                    <a:pt x="507315" y="507301"/>
                  </a:lnTo>
                  <a:lnTo>
                    <a:pt x="537019" y="472671"/>
                  </a:lnTo>
                  <a:lnTo>
                    <a:pt x="561188" y="433731"/>
                  </a:lnTo>
                  <a:lnTo>
                    <a:pt x="579209" y="391094"/>
                  </a:lnTo>
                  <a:lnTo>
                    <a:pt x="590470" y="345373"/>
                  </a:lnTo>
                  <a:lnTo>
                    <a:pt x="594360" y="297179"/>
                  </a:lnTo>
                  <a:lnTo>
                    <a:pt x="590470" y="248986"/>
                  </a:lnTo>
                  <a:lnTo>
                    <a:pt x="579209" y="203265"/>
                  </a:lnTo>
                  <a:lnTo>
                    <a:pt x="561188" y="160628"/>
                  </a:lnTo>
                  <a:lnTo>
                    <a:pt x="537019" y="121688"/>
                  </a:lnTo>
                  <a:lnTo>
                    <a:pt x="507315" y="87058"/>
                  </a:lnTo>
                  <a:lnTo>
                    <a:pt x="472688" y="57351"/>
                  </a:lnTo>
                  <a:lnTo>
                    <a:pt x="433748" y="33179"/>
                  </a:lnTo>
                  <a:lnTo>
                    <a:pt x="391109" y="15154"/>
                  </a:lnTo>
                  <a:lnTo>
                    <a:pt x="345382" y="3890"/>
                  </a:lnTo>
                  <a:lnTo>
                    <a:pt x="297179" y="0"/>
                  </a:lnTo>
                  <a:close/>
                </a:path>
              </a:pathLst>
            </a:custGeom>
            <a:solidFill>
              <a:srgbClr val="2C5F2C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1" name="object 11"/>
          <p:cNvSpPr txBox="1"/>
          <p:nvPr/>
        </p:nvSpPr>
        <p:spPr>
          <a:xfrm>
            <a:off x="757529" y="3226435"/>
            <a:ext cx="176530" cy="33083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2000" spc="-50" b="1">
                <a:solidFill>
                  <a:srgbClr val="FFFFFF"/>
                </a:solidFill>
                <a:latin typeface="Cambria"/>
                <a:cs typeface="Cambria"/>
              </a:rPr>
              <a:t>2</a:t>
            </a:r>
            <a:endParaRPr sz="2000">
              <a:latin typeface="Cambria"/>
              <a:cs typeface="Cambria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359153" y="3223386"/>
            <a:ext cx="702310" cy="2540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500" b="1">
                <a:solidFill>
                  <a:srgbClr val="1B3C1C"/>
                </a:solidFill>
                <a:latin typeface="Cambria"/>
                <a:cs typeface="Cambria"/>
              </a:rPr>
              <a:t>Phase</a:t>
            </a:r>
            <a:r>
              <a:rPr dirty="0" sz="1500" spc="-45" b="1">
                <a:solidFill>
                  <a:srgbClr val="1B3C1C"/>
                </a:solidFill>
                <a:latin typeface="Cambria"/>
                <a:cs typeface="Cambria"/>
              </a:rPr>
              <a:t> </a:t>
            </a:r>
            <a:r>
              <a:rPr dirty="0" sz="1500" spc="-50" b="1">
                <a:solidFill>
                  <a:srgbClr val="1B3C1C"/>
                </a:solidFill>
                <a:latin typeface="Cambria"/>
                <a:cs typeface="Cambria"/>
              </a:rPr>
              <a:t>2</a:t>
            </a:r>
            <a:endParaRPr sz="1500">
              <a:latin typeface="Cambria"/>
              <a:cs typeface="Cambri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3554095" y="3233420"/>
            <a:ext cx="3869690" cy="2324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350">
                <a:solidFill>
                  <a:srgbClr val="1F2A1F"/>
                </a:solidFill>
                <a:latin typeface="Calibri"/>
                <a:cs typeface="Calibri"/>
              </a:rPr>
              <a:t>AI</a:t>
            </a:r>
            <a:r>
              <a:rPr dirty="0" sz="1350" spc="-50">
                <a:solidFill>
                  <a:srgbClr val="1F2A1F"/>
                </a:solidFill>
                <a:latin typeface="Calibri"/>
                <a:cs typeface="Calibri"/>
              </a:rPr>
              <a:t> </a:t>
            </a:r>
            <a:r>
              <a:rPr dirty="0" sz="1350">
                <a:solidFill>
                  <a:srgbClr val="1F2A1F"/>
                </a:solidFill>
                <a:latin typeface="Calibri"/>
                <a:cs typeface="Calibri"/>
              </a:rPr>
              <a:t>dynamic</a:t>
            </a:r>
            <a:r>
              <a:rPr dirty="0" sz="1350" spc="-45">
                <a:solidFill>
                  <a:srgbClr val="1F2A1F"/>
                </a:solidFill>
                <a:latin typeface="Calibri"/>
                <a:cs typeface="Calibri"/>
              </a:rPr>
              <a:t> </a:t>
            </a:r>
            <a:r>
              <a:rPr dirty="0" sz="1350">
                <a:solidFill>
                  <a:srgbClr val="1F2A1F"/>
                </a:solidFill>
                <a:latin typeface="Calibri"/>
                <a:cs typeface="Calibri"/>
              </a:rPr>
              <a:t>pricing</a:t>
            </a:r>
            <a:r>
              <a:rPr dirty="0" sz="1350" spc="-25">
                <a:solidFill>
                  <a:srgbClr val="1F2A1F"/>
                </a:solidFill>
                <a:latin typeface="Calibri"/>
                <a:cs typeface="Calibri"/>
              </a:rPr>
              <a:t> </a:t>
            </a:r>
            <a:r>
              <a:rPr dirty="0" sz="1350">
                <a:solidFill>
                  <a:srgbClr val="1F2A1F"/>
                </a:solidFill>
                <a:latin typeface="Calibri"/>
                <a:cs typeface="Calibri"/>
              </a:rPr>
              <a:t>engine</a:t>
            </a:r>
            <a:r>
              <a:rPr dirty="0" sz="1350" spc="-35">
                <a:solidFill>
                  <a:srgbClr val="1F2A1F"/>
                </a:solidFill>
                <a:latin typeface="Calibri"/>
                <a:cs typeface="Calibri"/>
              </a:rPr>
              <a:t> </a:t>
            </a:r>
            <a:r>
              <a:rPr dirty="0" sz="1350">
                <a:solidFill>
                  <a:srgbClr val="1F2A1F"/>
                </a:solidFill>
                <a:latin typeface="Calibri"/>
                <a:cs typeface="Calibri"/>
              </a:rPr>
              <a:t>+</a:t>
            </a:r>
            <a:r>
              <a:rPr dirty="0" sz="1350" spc="-40">
                <a:solidFill>
                  <a:srgbClr val="1F2A1F"/>
                </a:solidFill>
                <a:latin typeface="Calibri"/>
                <a:cs typeface="Calibri"/>
              </a:rPr>
              <a:t> </a:t>
            </a:r>
            <a:r>
              <a:rPr dirty="0" sz="1350">
                <a:solidFill>
                  <a:srgbClr val="1F2A1F"/>
                </a:solidFill>
                <a:latin typeface="Calibri"/>
                <a:cs typeface="Calibri"/>
              </a:rPr>
              <a:t>logistics</a:t>
            </a:r>
            <a:r>
              <a:rPr dirty="0" sz="1350" spc="-55">
                <a:solidFill>
                  <a:srgbClr val="1F2A1F"/>
                </a:solidFill>
                <a:latin typeface="Calibri"/>
                <a:cs typeface="Calibri"/>
              </a:rPr>
              <a:t> </a:t>
            </a:r>
            <a:r>
              <a:rPr dirty="0" sz="1350">
                <a:solidFill>
                  <a:srgbClr val="1F2A1F"/>
                </a:solidFill>
                <a:latin typeface="Calibri"/>
                <a:cs typeface="Calibri"/>
              </a:rPr>
              <a:t>route</a:t>
            </a:r>
            <a:r>
              <a:rPr dirty="0" sz="1350" spc="-40">
                <a:solidFill>
                  <a:srgbClr val="1F2A1F"/>
                </a:solidFill>
                <a:latin typeface="Calibri"/>
                <a:cs typeface="Calibri"/>
              </a:rPr>
              <a:t> </a:t>
            </a:r>
            <a:r>
              <a:rPr dirty="0" sz="1350" spc="-10">
                <a:solidFill>
                  <a:srgbClr val="1F2A1F"/>
                </a:solidFill>
                <a:latin typeface="Calibri"/>
                <a:cs typeface="Calibri"/>
              </a:rPr>
              <a:t>optimization</a:t>
            </a:r>
            <a:endParaRPr sz="1350">
              <a:latin typeface="Calibri"/>
              <a:cs typeface="Calibri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548640" y="3703320"/>
            <a:ext cx="594360" cy="1280160"/>
            <a:chOff x="548640" y="3703320"/>
            <a:chExt cx="594360" cy="1280160"/>
          </a:xfrm>
        </p:grpSpPr>
        <p:sp>
          <p:nvSpPr>
            <p:cNvPr id="15" name="object 15"/>
            <p:cNvSpPr/>
            <p:nvPr/>
          </p:nvSpPr>
          <p:spPr>
            <a:xfrm>
              <a:off x="845820" y="3703320"/>
              <a:ext cx="0" cy="685800"/>
            </a:xfrm>
            <a:custGeom>
              <a:avLst/>
              <a:gdLst/>
              <a:ahLst/>
              <a:cxnLst/>
              <a:rect l="l" t="t" r="r" b="b"/>
              <a:pathLst>
                <a:path w="0" h="685800">
                  <a:moveTo>
                    <a:pt x="0" y="0"/>
                  </a:moveTo>
                  <a:lnTo>
                    <a:pt x="0" y="685799"/>
                  </a:lnTo>
                </a:path>
              </a:pathLst>
            </a:custGeom>
            <a:ln w="25400">
              <a:solidFill>
                <a:srgbClr val="96BB61"/>
              </a:solidFill>
              <a:prstDash val="sysDash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6" name="object 16"/>
            <p:cNvSpPr/>
            <p:nvPr/>
          </p:nvSpPr>
          <p:spPr>
            <a:xfrm>
              <a:off x="548640" y="4389120"/>
              <a:ext cx="594360" cy="594360"/>
            </a:xfrm>
            <a:custGeom>
              <a:avLst/>
              <a:gdLst/>
              <a:ahLst/>
              <a:cxnLst/>
              <a:rect l="l" t="t" r="r" b="b"/>
              <a:pathLst>
                <a:path w="594360" h="594360">
                  <a:moveTo>
                    <a:pt x="297179" y="0"/>
                  </a:moveTo>
                  <a:lnTo>
                    <a:pt x="248977" y="3890"/>
                  </a:lnTo>
                  <a:lnTo>
                    <a:pt x="203250" y="15154"/>
                  </a:lnTo>
                  <a:lnTo>
                    <a:pt x="160611" y="33179"/>
                  </a:lnTo>
                  <a:lnTo>
                    <a:pt x="121671" y="57351"/>
                  </a:lnTo>
                  <a:lnTo>
                    <a:pt x="87044" y="87058"/>
                  </a:lnTo>
                  <a:lnTo>
                    <a:pt x="57340" y="121688"/>
                  </a:lnTo>
                  <a:lnTo>
                    <a:pt x="33171" y="160628"/>
                  </a:lnTo>
                  <a:lnTo>
                    <a:pt x="15150" y="203265"/>
                  </a:lnTo>
                  <a:lnTo>
                    <a:pt x="3889" y="248986"/>
                  </a:lnTo>
                  <a:lnTo>
                    <a:pt x="0" y="297179"/>
                  </a:lnTo>
                  <a:lnTo>
                    <a:pt x="3889" y="345373"/>
                  </a:lnTo>
                  <a:lnTo>
                    <a:pt x="15150" y="391094"/>
                  </a:lnTo>
                  <a:lnTo>
                    <a:pt x="33171" y="433731"/>
                  </a:lnTo>
                  <a:lnTo>
                    <a:pt x="57340" y="472671"/>
                  </a:lnTo>
                  <a:lnTo>
                    <a:pt x="87044" y="507301"/>
                  </a:lnTo>
                  <a:lnTo>
                    <a:pt x="121671" y="537008"/>
                  </a:lnTo>
                  <a:lnTo>
                    <a:pt x="160611" y="561180"/>
                  </a:lnTo>
                  <a:lnTo>
                    <a:pt x="203250" y="579205"/>
                  </a:lnTo>
                  <a:lnTo>
                    <a:pt x="248977" y="590469"/>
                  </a:lnTo>
                  <a:lnTo>
                    <a:pt x="297179" y="594359"/>
                  </a:lnTo>
                  <a:lnTo>
                    <a:pt x="345382" y="590469"/>
                  </a:lnTo>
                  <a:lnTo>
                    <a:pt x="391109" y="579205"/>
                  </a:lnTo>
                  <a:lnTo>
                    <a:pt x="433748" y="561180"/>
                  </a:lnTo>
                  <a:lnTo>
                    <a:pt x="472688" y="537008"/>
                  </a:lnTo>
                  <a:lnTo>
                    <a:pt x="507315" y="507301"/>
                  </a:lnTo>
                  <a:lnTo>
                    <a:pt x="537019" y="472671"/>
                  </a:lnTo>
                  <a:lnTo>
                    <a:pt x="561188" y="433731"/>
                  </a:lnTo>
                  <a:lnTo>
                    <a:pt x="579209" y="391094"/>
                  </a:lnTo>
                  <a:lnTo>
                    <a:pt x="590470" y="345373"/>
                  </a:lnTo>
                  <a:lnTo>
                    <a:pt x="594360" y="297179"/>
                  </a:lnTo>
                  <a:lnTo>
                    <a:pt x="590470" y="248986"/>
                  </a:lnTo>
                  <a:lnTo>
                    <a:pt x="579209" y="203265"/>
                  </a:lnTo>
                  <a:lnTo>
                    <a:pt x="561188" y="160628"/>
                  </a:lnTo>
                  <a:lnTo>
                    <a:pt x="537019" y="121688"/>
                  </a:lnTo>
                  <a:lnTo>
                    <a:pt x="507315" y="87058"/>
                  </a:lnTo>
                  <a:lnTo>
                    <a:pt x="472688" y="57351"/>
                  </a:lnTo>
                  <a:lnTo>
                    <a:pt x="433748" y="33179"/>
                  </a:lnTo>
                  <a:lnTo>
                    <a:pt x="391109" y="15154"/>
                  </a:lnTo>
                  <a:lnTo>
                    <a:pt x="345382" y="3890"/>
                  </a:lnTo>
                  <a:lnTo>
                    <a:pt x="297179" y="0"/>
                  </a:lnTo>
                  <a:close/>
                </a:path>
              </a:pathLst>
            </a:custGeom>
            <a:solidFill>
              <a:srgbClr val="2C5F2C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7" name="object 17"/>
          <p:cNvSpPr txBox="1"/>
          <p:nvPr/>
        </p:nvSpPr>
        <p:spPr>
          <a:xfrm>
            <a:off x="757529" y="4506848"/>
            <a:ext cx="176530" cy="3308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000" spc="-50" b="1">
                <a:solidFill>
                  <a:srgbClr val="FFFFFF"/>
                </a:solidFill>
                <a:latin typeface="Cambria"/>
                <a:cs typeface="Cambria"/>
              </a:rPr>
              <a:t>3</a:t>
            </a:r>
            <a:endParaRPr sz="2000">
              <a:latin typeface="Cambria"/>
              <a:cs typeface="Cambria"/>
            </a:endParaRPr>
          </a:p>
        </p:txBody>
      </p:sp>
      <p:sp>
        <p:nvSpPr>
          <p:cNvPr id="21" name="object 21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955"/>
              </a:lnSpc>
            </a:pPr>
            <a:r>
              <a:rPr dirty="0" spc="-10"/>
              <a:t>AgriBridge</a:t>
            </a:r>
          </a:p>
        </p:txBody>
      </p:sp>
      <p:sp>
        <p:nvSpPr>
          <p:cNvPr id="22" name="object 22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955"/>
              </a:lnSpc>
            </a:pPr>
            <a:fld id="{81D60167-4931-47E6-BA6A-407CBD079E47}" type="slidenum">
              <a:rPr dirty="0" spc="-25"/>
              <a:t>10</a:t>
            </a:fld>
          </a:p>
        </p:txBody>
      </p:sp>
      <p:sp>
        <p:nvSpPr>
          <p:cNvPr id="18" name="object 18"/>
          <p:cNvSpPr txBox="1"/>
          <p:nvPr/>
        </p:nvSpPr>
        <p:spPr>
          <a:xfrm>
            <a:off x="1359153" y="4503801"/>
            <a:ext cx="702310" cy="2540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500" b="1">
                <a:solidFill>
                  <a:srgbClr val="1B3C1C"/>
                </a:solidFill>
                <a:latin typeface="Cambria"/>
                <a:cs typeface="Cambria"/>
              </a:rPr>
              <a:t>Phase</a:t>
            </a:r>
            <a:r>
              <a:rPr dirty="0" sz="1500" spc="-45" b="1">
                <a:solidFill>
                  <a:srgbClr val="1B3C1C"/>
                </a:solidFill>
                <a:latin typeface="Cambria"/>
                <a:cs typeface="Cambria"/>
              </a:rPr>
              <a:t> </a:t>
            </a:r>
            <a:r>
              <a:rPr dirty="0" sz="1500" spc="-50" b="1">
                <a:solidFill>
                  <a:srgbClr val="1B3C1C"/>
                </a:solidFill>
                <a:latin typeface="Cambria"/>
                <a:cs typeface="Cambria"/>
              </a:rPr>
              <a:t>3</a:t>
            </a:r>
            <a:endParaRPr sz="1500">
              <a:latin typeface="Cambria"/>
              <a:cs typeface="Cambria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3554095" y="4513833"/>
            <a:ext cx="4363085" cy="2324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350" spc="-10">
                <a:solidFill>
                  <a:srgbClr val="1F2A1F"/>
                </a:solidFill>
                <a:latin typeface="Calibri"/>
                <a:cs typeface="Calibri"/>
              </a:rPr>
              <a:t>Blockchain</a:t>
            </a:r>
            <a:r>
              <a:rPr dirty="0" sz="1350" spc="-25">
                <a:solidFill>
                  <a:srgbClr val="1F2A1F"/>
                </a:solidFill>
                <a:latin typeface="Calibri"/>
                <a:cs typeface="Calibri"/>
              </a:rPr>
              <a:t> </a:t>
            </a:r>
            <a:r>
              <a:rPr dirty="0" sz="1350" spc="-10">
                <a:solidFill>
                  <a:srgbClr val="1F2A1F"/>
                </a:solidFill>
                <a:latin typeface="Calibri"/>
                <a:cs typeface="Calibri"/>
              </a:rPr>
              <a:t>traceability</a:t>
            </a:r>
            <a:r>
              <a:rPr dirty="0" sz="1350" spc="-20">
                <a:solidFill>
                  <a:srgbClr val="1F2A1F"/>
                </a:solidFill>
                <a:latin typeface="Calibri"/>
                <a:cs typeface="Calibri"/>
              </a:rPr>
              <a:t> </a:t>
            </a:r>
            <a:r>
              <a:rPr dirty="0" sz="1350">
                <a:solidFill>
                  <a:srgbClr val="1F2A1F"/>
                </a:solidFill>
                <a:latin typeface="Calibri"/>
                <a:cs typeface="Calibri"/>
              </a:rPr>
              <a:t>layer</a:t>
            </a:r>
            <a:r>
              <a:rPr dirty="0" sz="1350" spc="-20">
                <a:solidFill>
                  <a:srgbClr val="1F2A1F"/>
                </a:solidFill>
                <a:latin typeface="Calibri"/>
                <a:cs typeface="Calibri"/>
              </a:rPr>
              <a:t> </a:t>
            </a:r>
            <a:r>
              <a:rPr dirty="0" sz="1350">
                <a:solidFill>
                  <a:srgbClr val="1F2A1F"/>
                </a:solidFill>
                <a:latin typeface="Calibri"/>
                <a:cs typeface="Calibri"/>
              </a:rPr>
              <a:t>+</a:t>
            </a:r>
            <a:r>
              <a:rPr dirty="0" sz="1350" spc="-25">
                <a:solidFill>
                  <a:srgbClr val="1F2A1F"/>
                </a:solidFill>
                <a:latin typeface="Calibri"/>
                <a:cs typeface="Calibri"/>
              </a:rPr>
              <a:t> </a:t>
            </a:r>
            <a:r>
              <a:rPr dirty="0" sz="1350">
                <a:solidFill>
                  <a:srgbClr val="1F2A1F"/>
                </a:solidFill>
                <a:latin typeface="Calibri"/>
                <a:cs typeface="Calibri"/>
              </a:rPr>
              <a:t>IP</a:t>
            </a:r>
            <a:r>
              <a:rPr dirty="0" sz="1350" spc="-15">
                <a:solidFill>
                  <a:srgbClr val="1F2A1F"/>
                </a:solidFill>
                <a:latin typeface="Calibri"/>
                <a:cs typeface="Calibri"/>
              </a:rPr>
              <a:t> </a:t>
            </a:r>
            <a:r>
              <a:rPr dirty="0" sz="1350">
                <a:solidFill>
                  <a:srgbClr val="1F2A1F"/>
                </a:solidFill>
                <a:latin typeface="Calibri"/>
                <a:cs typeface="Calibri"/>
              </a:rPr>
              <a:t>filing</a:t>
            </a:r>
            <a:r>
              <a:rPr dirty="0" sz="1350" spc="-20">
                <a:solidFill>
                  <a:srgbClr val="1F2A1F"/>
                </a:solidFill>
                <a:latin typeface="Calibri"/>
                <a:cs typeface="Calibri"/>
              </a:rPr>
              <a:t> </a:t>
            </a:r>
            <a:r>
              <a:rPr dirty="0" sz="1350">
                <a:solidFill>
                  <a:srgbClr val="1F2A1F"/>
                </a:solidFill>
                <a:latin typeface="Calibri"/>
                <a:cs typeface="Calibri"/>
              </a:rPr>
              <a:t>on</a:t>
            </a:r>
            <a:r>
              <a:rPr dirty="0" sz="1350" spc="-30">
                <a:solidFill>
                  <a:srgbClr val="1F2A1F"/>
                </a:solidFill>
                <a:latin typeface="Calibri"/>
                <a:cs typeface="Calibri"/>
              </a:rPr>
              <a:t> </a:t>
            </a:r>
            <a:r>
              <a:rPr dirty="0" sz="1350">
                <a:solidFill>
                  <a:srgbClr val="1F2A1F"/>
                </a:solidFill>
                <a:latin typeface="Calibri"/>
                <a:cs typeface="Calibri"/>
              </a:rPr>
              <a:t>the</a:t>
            </a:r>
            <a:r>
              <a:rPr dirty="0" sz="1350" spc="-30">
                <a:solidFill>
                  <a:srgbClr val="1F2A1F"/>
                </a:solidFill>
                <a:latin typeface="Calibri"/>
                <a:cs typeface="Calibri"/>
              </a:rPr>
              <a:t> </a:t>
            </a:r>
            <a:r>
              <a:rPr dirty="0" sz="1350">
                <a:solidFill>
                  <a:srgbClr val="1F2A1F"/>
                </a:solidFill>
                <a:latin typeface="Calibri"/>
                <a:cs typeface="Calibri"/>
              </a:rPr>
              <a:t>pricing</a:t>
            </a:r>
            <a:r>
              <a:rPr dirty="0" sz="1350" spc="-15">
                <a:solidFill>
                  <a:srgbClr val="1F2A1F"/>
                </a:solidFill>
                <a:latin typeface="Calibri"/>
                <a:cs typeface="Calibri"/>
              </a:rPr>
              <a:t> </a:t>
            </a:r>
            <a:r>
              <a:rPr dirty="0" sz="1350" spc="-10">
                <a:solidFill>
                  <a:srgbClr val="1F2A1F"/>
                </a:solidFill>
                <a:latin typeface="Calibri"/>
                <a:cs typeface="Calibri"/>
              </a:rPr>
              <a:t>algorithm</a:t>
            </a:r>
            <a:endParaRPr sz="1350">
              <a:latin typeface="Calibri"/>
              <a:cs typeface="Calibri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535940" y="5877255"/>
            <a:ext cx="523621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i="1">
                <a:solidFill>
                  <a:srgbClr val="5C6B5C"/>
                </a:solidFill>
                <a:latin typeface="Calibri"/>
                <a:cs typeface="Calibri"/>
              </a:rPr>
              <a:t>Data</a:t>
            </a:r>
            <a:r>
              <a:rPr dirty="0" sz="1200" spc="-50" i="1">
                <a:solidFill>
                  <a:srgbClr val="5C6B5C"/>
                </a:solidFill>
                <a:latin typeface="Calibri"/>
                <a:cs typeface="Calibri"/>
              </a:rPr>
              <a:t> </a:t>
            </a:r>
            <a:r>
              <a:rPr dirty="0" sz="1200" i="1">
                <a:solidFill>
                  <a:srgbClr val="5C6B5C"/>
                </a:solidFill>
                <a:latin typeface="Calibri"/>
                <a:cs typeface="Calibri"/>
              </a:rPr>
              <a:t>&amp;</a:t>
            </a:r>
            <a:r>
              <a:rPr dirty="0" sz="1200" spc="-30" i="1">
                <a:solidFill>
                  <a:srgbClr val="5C6B5C"/>
                </a:solidFill>
                <a:latin typeface="Calibri"/>
                <a:cs typeface="Calibri"/>
              </a:rPr>
              <a:t> </a:t>
            </a:r>
            <a:r>
              <a:rPr dirty="0" sz="1200" i="1">
                <a:solidFill>
                  <a:srgbClr val="5C6B5C"/>
                </a:solidFill>
                <a:latin typeface="Calibri"/>
                <a:cs typeface="Calibri"/>
              </a:rPr>
              <a:t>IP</a:t>
            </a:r>
            <a:r>
              <a:rPr dirty="0" sz="1200" spc="-20" i="1">
                <a:solidFill>
                  <a:srgbClr val="5C6B5C"/>
                </a:solidFill>
                <a:latin typeface="Calibri"/>
                <a:cs typeface="Calibri"/>
              </a:rPr>
              <a:t> </a:t>
            </a:r>
            <a:r>
              <a:rPr dirty="0" sz="1200" i="1">
                <a:solidFill>
                  <a:srgbClr val="5C6B5C"/>
                </a:solidFill>
                <a:latin typeface="Calibri"/>
                <a:cs typeface="Calibri"/>
              </a:rPr>
              <a:t>protection</a:t>
            </a:r>
            <a:r>
              <a:rPr dirty="0" sz="1200" spc="-35" i="1">
                <a:solidFill>
                  <a:srgbClr val="5C6B5C"/>
                </a:solidFill>
                <a:latin typeface="Calibri"/>
                <a:cs typeface="Calibri"/>
              </a:rPr>
              <a:t> </a:t>
            </a:r>
            <a:r>
              <a:rPr dirty="0" sz="1200" i="1">
                <a:solidFill>
                  <a:srgbClr val="5C6B5C"/>
                </a:solidFill>
                <a:latin typeface="Calibri"/>
                <a:cs typeface="Calibri"/>
              </a:rPr>
              <a:t>filed</a:t>
            </a:r>
            <a:r>
              <a:rPr dirty="0" sz="1200" spc="-35" i="1">
                <a:solidFill>
                  <a:srgbClr val="5C6B5C"/>
                </a:solidFill>
                <a:latin typeface="Calibri"/>
                <a:cs typeface="Calibri"/>
              </a:rPr>
              <a:t> </a:t>
            </a:r>
            <a:r>
              <a:rPr dirty="0" sz="1200" i="1">
                <a:solidFill>
                  <a:srgbClr val="5C6B5C"/>
                </a:solidFill>
                <a:latin typeface="Calibri"/>
                <a:cs typeface="Calibri"/>
              </a:rPr>
              <a:t>progressively</a:t>
            </a:r>
            <a:r>
              <a:rPr dirty="0" sz="1200" spc="-30" i="1">
                <a:solidFill>
                  <a:srgbClr val="5C6B5C"/>
                </a:solidFill>
                <a:latin typeface="Calibri"/>
                <a:cs typeface="Calibri"/>
              </a:rPr>
              <a:t> </a:t>
            </a:r>
            <a:r>
              <a:rPr dirty="0" sz="1200" i="1">
                <a:solidFill>
                  <a:srgbClr val="5C6B5C"/>
                </a:solidFill>
                <a:latin typeface="Calibri"/>
                <a:cs typeface="Calibri"/>
              </a:rPr>
              <a:t>as</a:t>
            </a:r>
            <a:r>
              <a:rPr dirty="0" sz="1200" spc="-30" i="1">
                <a:solidFill>
                  <a:srgbClr val="5C6B5C"/>
                </a:solidFill>
                <a:latin typeface="Calibri"/>
                <a:cs typeface="Calibri"/>
              </a:rPr>
              <a:t> </a:t>
            </a:r>
            <a:r>
              <a:rPr dirty="0" sz="1200" i="1">
                <a:solidFill>
                  <a:srgbClr val="5C6B5C"/>
                </a:solidFill>
                <a:latin typeface="Calibri"/>
                <a:cs typeface="Calibri"/>
              </a:rPr>
              <a:t>each</a:t>
            </a:r>
            <a:r>
              <a:rPr dirty="0" sz="1200" spc="-30" i="1">
                <a:solidFill>
                  <a:srgbClr val="5C6B5C"/>
                </a:solidFill>
                <a:latin typeface="Calibri"/>
                <a:cs typeface="Calibri"/>
              </a:rPr>
              <a:t> </a:t>
            </a:r>
            <a:r>
              <a:rPr dirty="0" sz="1200" i="1">
                <a:solidFill>
                  <a:srgbClr val="5C6B5C"/>
                </a:solidFill>
                <a:latin typeface="Calibri"/>
                <a:cs typeface="Calibri"/>
              </a:rPr>
              <a:t>module</a:t>
            </a:r>
            <a:r>
              <a:rPr dirty="0" sz="1200" spc="-20" i="1">
                <a:solidFill>
                  <a:srgbClr val="5C6B5C"/>
                </a:solidFill>
                <a:latin typeface="Calibri"/>
                <a:cs typeface="Calibri"/>
              </a:rPr>
              <a:t> </a:t>
            </a:r>
            <a:r>
              <a:rPr dirty="0" sz="1200" i="1">
                <a:solidFill>
                  <a:srgbClr val="5C6B5C"/>
                </a:solidFill>
                <a:latin typeface="Calibri"/>
                <a:cs typeface="Calibri"/>
              </a:rPr>
              <a:t>reaches</a:t>
            </a:r>
            <a:r>
              <a:rPr dirty="0" sz="1200" spc="-30" i="1">
                <a:solidFill>
                  <a:srgbClr val="5C6B5C"/>
                </a:solidFill>
                <a:latin typeface="Calibri"/>
                <a:cs typeface="Calibri"/>
              </a:rPr>
              <a:t> </a:t>
            </a:r>
            <a:r>
              <a:rPr dirty="0" sz="1200" i="1">
                <a:solidFill>
                  <a:srgbClr val="5C6B5C"/>
                </a:solidFill>
                <a:latin typeface="Calibri"/>
                <a:cs typeface="Calibri"/>
              </a:rPr>
              <a:t>production</a:t>
            </a:r>
            <a:r>
              <a:rPr dirty="0" sz="1200" spc="-30" i="1">
                <a:solidFill>
                  <a:srgbClr val="5C6B5C"/>
                </a:solidFill>
                <a:latin typeface="Calibri"/>
                <a:cs typeface="Calibri"/>
              </a:rPr>
              <a:t> </a:t>
            </a:r>
            <a:r>
              <a:rPr dirty="0" sz="1200" spc="-10" i="1">
                <a:solidFill>
                  <a:srgbClr val="5C6B5C"/>
                </a:solidFill>
                <a:latin typeface="Calibri"/>
                <a:cs typeface="Calibri"/>
              </a:rPr>
              <a:t>maturity.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F5F5F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535940" y="421335"/>
            <a:ext cx="1830705" cy="2235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300" b="1">
                <a:solidFill>
                  <a:srgbClr val="96BB61"/>
                </a:solidFill>
                <a:latin typeface="Calibri"/>
                <a:cs typeface="Calibri"/>
              </a:rPr>
              <a:t>P</a:t>
            </a:r>
            <a:r>
              <a:rPr dirty="0" sz="1300" spc="-100" b="1">
                <a:solidFill>
                  <a:srgbClr val="96BB61"/>
                </a:solidFill>
                <a:latin typeface="Calibri"/>
                <a:cs typeface="Calibri"/>
              </a:rPr>
              <a:t> </a:t>
            </a:r>
            <a:r>
              <a:rPr dirty="0" sz="1300" spc="-10" b="1">
                <a:solidFill>
                  <a:srgbClr val="96BB61"/>
                </a:solidFill>
                <a:latin typeface="Calibri"/>
                <a:cs typeface="Calibri"/>
              </a:rPr>
              <a:t>R</a:t>
            </a:r>
            <a:r>
              <a:rPr dirty="0" sz="1300" spc="-90" b="1">
                <a:solidFill>
                  <a:srgbClr val="96BB61"/>
                </a:solidFill>
                <a:latin typeface="Calibri"/>
                <a:cs typeface="Calibri"/>
              </a:rPr>
              <a:t> </a:t>
            </a:r>
            <a:r>
              <a:rPr dirty="0" sz="1300" b="1">
                <a:solidFill>
                  <a:srgbClr val="96BB61"/>
                </a:solidFill>
                <a:latin typeface="Calibri"/>
                <a:cs typeface="Calibri"/>
              </a:rPr>
              <a:t>O</a:t>
            </a:r>
            <a:r>
              <a:rPr dirty="0" sz="1300" spc="-90" b="1">
                <a:solidFill>
                  <a:srgbClr val="96BB61"/>
                </a:solidFill>
                <a:latin typeface="Calibri"/>
                <a:cs typeface="Calibri"/>
              </a:rPr>
              <a:t> </a:t>
            </a:r>
            <a:r>
              <a:rPr dirty="0" sz="1300" spc="-10" b="1">
                <a:solidFill>
                  <a:srgbClr val="96BB61"/>
                </a:solidFill>
                <a:latin typeface="Calibri"/>
                <a:cs typeface="Calibri"/>
              </a:rPr>
              <a:t>D</a:t>
            </a:r>
            <a:r>
              <a:rPr dirty="0" sz="1300" spc="-95" b="1">
                <a:solidFill>
                  <a:srgbClr val="96BB61"/>
                </a:solidFill>
                <a:latin typeface="Calibri"/>
                <a:cs typeface="Calibri"/>
              </a:rPr>
              <a:t> </a:t>
            </a:r>
            <a:r>
              <a:rPr dirty="0" sz="1300" spc="-10" b="1">
                <a:solidFill>
                  <a:srgbClr val="96BB61"/>
                </a:solidFill>
                <a:latin typeface="Calibri"/>
                <a:cs typeface="Calibri"/>
              </a:rPr>
              <a:t>U</a:t>
            </a:r>
            <a:r>
              <a:rPr dirty="0" sz="1300" spc="-90" b="1">
                <a:solidFill>
                  <a:srgbClr val="96BB61"/>
                </a:solidFill>
                <a:latin typeface="Calibri"/>
                <a:cs typeface="Calibri"/>
              </a:rPr>
              <a:t> </a:t>
            </a:r>
            <a:r>
              <a:rPr dirty="0" sz="1300" spc="-10" b="1">
                <a:solidFill>
                  <a:srgbClr val="96BB61"/>
                </a:solidFill>
                <a:latin typeface="Calibri"/>
                <a:cs typeface="Calibri"/>
              </a:rPr>
              <a:t>C</a:t>
            </a:r>
            <a:r>
              <a:rPr dirty="0" sz="1300" spc="-90" b="1">
                <a:solidFill>
                  <a:srgbClr val="96BB61"/>
                </a:solidFill>
                <a:latin typeface="Calibri"/>
                <a:cs typeface="Calibri"/>
              </a:rPr>
              <a:t> </a:t>
            </a:r>
            <a:r>
              <a:rPr dirty="0" sz="1300" b="1">
                <a:solidFill>
                  <a:srgbClr val="96BB61"/>
                </a:solidFill>
                <a:latin typeface="Calibri"/>
                <a:cs typeface="Calibri"/>
              </a:rPr>
              <a:t>T</a:t>
            </a:r>
            <a:r>
              <a:rPr dirty="0" sz="1300" spc="400" b="1">
                <a:solidFill>
                  <a:srgbClr val="96BB61"/>
                </a:solidFill>
                <a:latin typeface="Calibri"/>
                <a:cs typeface="Calibri"/>
              </a:rPr>
              <a:t> </a:t>
            </a:r>
            <a:r>
              <a:rPr dirty="0" sz="1300" spc="-10" b="1">
                <a:solidFill>
                  <a:srgbClr val="96BB61"/>
                </a:solidFill>
                <a:latin typeface="Calibri"/>
                <a:cs typeface="Calibri"/>
              </a:rPr>
              <a:t>R</a:t>
            </a:r>
            <a:r>
              <a:rPr dirty="0" sz="1300" spc="-90" b="1">
                <a:solidFill>
                  <a:srgbClr val="96BB61"/>
                </a:solidFill>
                <a:latin typeface="Calibri"/>
                <a:cs typeface="Calibri"/>
              </a:rPr>
              <a:t> </a:t>
            </a:r>
            <a:r>
              <a:rPr dirty="0" sz="1300" b="1">
                <a:solidFill>
                  <a:srgbClr val="96BB61"/>
                </a:solidFill>
                <a:latin typeface="Calibri"/>
                <a:cs typeface="Calibri"/>
              </a:rPr>
              <a:t>O</a:t>
            </a:r>
            <a:r>
              <a:rPr dirty="0" sz="1300" spc="-95" b="1">
                <a:solidFill>
                  <a:srgbClr val="96BB61"/>
                </a:solidFill>
                <a:latin typeface="Calibri"/>
                <a:cs typeface="Calibri"/>
              </a:rPr>
              <a:t> </a:t>
            </a:r>
            <a:r>
              <a:rPr dirty="0" sz="1300" spc="-10" b="1">
                <a:solidFill>
                  <a:srgbClr val="96BB61"/>
                </a:solidFill>
                <a:latin typeface="Calibri"/>
                <a:cs typeface="Calibri"/>
              </a:rPr>
              <a:t>A</a:t>
            </a:r>
            <a:r>
              <a:rPr dirty="0" sz="1300" spc="-95" b="1">
                <a:solidFill>
                  <a:srgbClr val="96BB61"/>
                </a:solidFill>
                <a:latin typeface="Calibri"/>
                <a:cs typeface="Calibri"/>
              </a:rPr>
              <a:t> </a:t>
            </a:r>
            <a:r>
              <a:rPr dirty="0" sz="1300" spc="-10" b="1">
                <a:solidFill>
                  <a:srgbClr val="96BB61"/>
                </a:solidFill>
                <a:latin typeface="Calibri"/>
                <a:cs typeface="Calibri"/>
              </a:rPr>
              <a:t>D</a:t>
            </a:r>
            <a:r>
              <a:rPr dirty="0" sz="1300" spc="-95" b="1">
                <a:solidFill>
                  <a:srgbClr val="96BB61"/>
                </a:solidFill>
                <a:latin typeface="Calibri"/>
                <a:cs typeface="Calibri"/>
              </a:rPr>
              <a:t> </a:t>
            </a:r>
            <a:r>
              <a:rPr dirty="0" sz="1300" spc="-20" b="1">
                <a:solidFill>
                  <a:srgbClr val="96BB61"/>
                </a:solidFill>
                <a:latin typeface="Calibri"/>
                <a:cs typeface="Calibri"/>
              </a:rPr>
              <a:t>M</a:t>
            </a:r>
            <a:r>
              <a:rPr dirty="0" sz="1300" spc="-100" b="1">
                <a:solidFill>
                  <a:srgbClr val="96BB61"/>
                </a:solidFill>
                <a:latin typeface="Calibri"/>
                <a:cs typeface="Calibri"/>
              </a:rPr>
              <a:t> </a:t>
            </a:r>
            <a:r>
              <a:rPr dirty="0" sz="1300" spc="-10" b="1">
                <a:solidFill>
                  <a:srgbClr val="96BB61"/>
                </a:solidFill>
                <a:latin typeface="Calibri"/>
                <a:cs typeface="Calibri"/>
              </a:rPr>
              <a:t>A</a:t>
            </a:r>
            <a:r>
              <a:rPr dirty="0" sz="1300" spc="-95" b="1">
                <a:solidFill>
                  <a:srgbClr val="96BB61"/>
                </a:solidFill>
                <a:latin typeface="Calibri"/>
                <a:cs typeface="Calibri"/>
              </a:rPr>
              <a:t> </a:t>
            </a:r>
            <a:r>
              <a:rPr dirty="0" sz="1300" spc="-50" b="1">
                <a:solidFill>
                  <a:srgbClr val="96BB61"/>
                </a:solidFill>
                <a:latin typeface="Calibri"/>
                <a:cs typeface="Calibri"/>
              </a:rPr>
              <a:t>P</a:t>
            </a:r>
            <a:endParaRPr sz="1300">
              <a:latin typeface="Calibri"/>
              <a:cs typeface="Calibri"/>
            </a:endParaRPr>
          </a:p>
        </p:txBody>
      </p:sp>
      <p:sp>
        <p:nvSpPr>
          <p:cNvPr id="4" name="object 4" descr="$PPTXTitle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>
                <a:solidFill>
                  <a:srgbClr val="1F2A1F"/>
                </a:solidFill>
              </a:rPr>
              <a:t>What's</a:t>
            </a:r>
            <a:r>
              <a:rPr dirty="0" spc="-70">
                <a:solidFill>
                  <a:srgbClr val="1F2A1F"/>
                </a:solidFill>
              </a:rPr>
              <a:t> </a:t>
            </a:r>
            <a:r>
              <a:rPr dirty="0">
                <a:solidFill>
                  <a:srgbClr val="1F2A1F"/>
                </a:solidFill>
              </a:rPr>
              <a:t>Next,</a:t>
            </a:r>
            <a:r>
              <a:rPr dirty="0" spc="-50">
                <a:solidFill>
                  <a:srgbClr val="1F2A1F"/>
                </a:solidFill>
              </a:rPr>
              <a:t> </a:t>
            </a:r>
            <a:r>
              <a:rPr dirty="0">
                <a:solidFill>
                  <a:srgbClr val="1F2A1F"/>
                </a:solidFill>
              </a:rPr>
              <a:t>Quarter</a:t>
            </a:r>
            <a:r>
              <a:rPr dirty="0" spc="-60">
                <a:solidFill>
                  <a:srgbClr val="1F2A1F"/>
                </a:solidFill>
              </a:rPr>
              <a:t> </a:t>
            </a:r>
            <a:r>
              <a:rPr dirty="0">
                <a:solidFill>
                  <a:srgbClr val="1F2A1F"/>
                </a:solidFill>
              </a:rPr>
              <a:t>by</a:t>
            </a:r>
            <a:r>
              <a:rPr dirty="0" spc="-70">
                <a:solidFill>
                  <a:srgbClr val="1F2A1F"/>
                </a:solidFill>
              </a:rPr>
              <a:t> </a:t>
            </a:r>
            <a:r>
              <a:rPr dirty="0" spc="-10">
                <a:solidFill>
                  <a:srgbClr val="1F2A1F"/>
                </a:solidFill>
              </a:rPr>
              <a:t>Quarter</a:t>
            </a:r>
          </a:p>
        </p:txBody>
      </p:sp>
      <p:grpSp>
        <p:nvGrpSpPr>
          <p:cNvPr id="5" name="object 5"/>
          <p:cNvGrpSpPr/>
          <p:nvPr/>
        </p:nvGrpSpPr>
        <p:grpSpPr>
          <a:xfrm>
            <a:off x="581659" y="2684779"/>
            <a:ext cx="8712200" cy="482600"/>
            <a:chOff x="581659" y="2684779"/>
            <a:chExt cx="8712200" cy="482600"/>
          </a:xfrm>
        </p:grpSpPr>
        <p:sp>
          <p:nvSpPr>
            <p:cNvPr id="6" name="object 6"/>
            <p:cNvSpPr/>
            <p:nvPr/>
          </p:nvSpPr>
          <p:spPr>
            <a:xfrm>
              <a:off x="822959" y="2926079"/>
              <a:ext cx="8229600" cy="0"/>
            </a:xfrm>
            <a:custGeom>
              <a:avLst/>
              <a:gdLst/>
              <a:ahLst/>
              <a:cxnLst/>
              <a:rect l="l" t="t" r="r" b="b"/>
              <a:pathLst>
                <a:path w="8229600" h="0">
                  <a:moveTo>
                    <a:pt x="0" y="0"/>
                  </a:moveTo>
                  <a:lnTo>
                    <a:pt x="8229600" y="0"/>
                  </a:lnTo>
                </a:path>
              </a:pathLst>
            </a:custGeom>
            <a:ln w="38100">
              <a:solidFill>
                <a:srgbClr val="96BB61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594359" y="2697479"/>
              <a:ext cx="457200" cy="457200"/>
            </a:xfrm>
            <a:custGeom>
              <a:avLst/>
              <a:gdLst/>
              <a:ahLst/>
              <a:cxnLst/>
              <a:rect l="l" t="t" r="r" b="b"/>
              <a:pathLst>
                <a:path w="457200" h="457200">
                  <a:moveTo>
                    <a:pt x="228600" y="0"/>
                  </a:moveTo>
                  <a:lnTo>
                    <a:pt x="182529" y="4644"/>
                  </a:lnTo>
                  <a:lnTo>
                    <a:pt x="139619" y="17966"/>
                  </a:lnTo>
                  <a:lnTo>
                    <a:pt x="100788" y="39045"/>
                  </a:lnTo>
                  <a:lnTo>
                    <a:pt x="66955" y="66960"/>
                  </a:lnTo>
                  <a:lnTo>
                    <a:pt x="39041" y="100793"/>
                  </a:lnTo>
                  <a:lnTo>
                    <a:pt x="17964" y="139624"/>
                  </a:lnTo>
                  <a:lnTo>
                    <a:pt x="4644" y="182533"/>
                  </a:lnTo>
                  <a:lnTo>
                    <a:pt x="0" y="228600"/>
                  </a:lnTo>
                  <a:lnTo>
                    <a:pt x="4644" y="274666"/>
                  </a:lnTo>
                  <a:lnTo>
                    <a:pt x="17964" y="317575"/>
                  </a:lnTo>
                  <a:lnTo>
                    <a:pt x="39041" y="356406"/>
                  </a:lnTo>
                  <a:lnTo>
                    <a:pt x="66955" y="390239"/>
                  </a:lnTo>
                  <a:lnTo>
                    <a:pt x="100788" y="418154"/>
                  </a:lnTo>
                  <a:lnTo>
                    <a:pt x="139619" y="439233"/>
                  </a:lnTo>
                  <a:lnTo>
                    <a:pt x="182529" y="452555"/>
                  </a:lnTo>
                  <a:lnTo>
                    <a:pt x="228600" y="457200"/>
                  </a:lnTo>
                  <a:lnTo>
                    <a:pt x="274670" y="452555"/>
                  </a:lnTo>
                  <a:lnTo>
                    <a:pt x="317580" y="439233"/>
                  </a:lnTo>
                  <a:lnTo>
                    <a:pt x="356411" y="418154"/>
                  </a:lnTo>
                  <a:lnTo>
                    <a:pt x="390244" y="390239"/>
                  </a:lnTo>
                  <a:lnTo>
                    <a:pt x="418158" y="356406"/>
                  </a:lnTo>
                  <a:lnTo>
                    <a:pt x="439235" y="317575"/>
                  </a:lnTo>
                  <a:lnTo>
                    <a:pt x="452555" y="274666"/>
                  </a:lnTo>
                  <a:lnTo>
                    <a:pt x="457200" y="228600"/>
                  </a:lnTo>
                  <a:lnTo>
                    <a:pt x="452555" y="182533"/>
                  </a:lnTo>
                  <a:lnTo>
                    <a:pt x="439235" y="139624"/>
                  </a:lnTo>
                  <a:lnTo>
                    <a:pt x="418158" y="100793"/>
                  </a:lnTo>
                  <a:lnTo>
                    <a:pt x="390244" y="66960"/>
                  </a:lnTo>
                  <a:lnTo>
                    <a:pt x="356411" y="39045"/>
                  </a:lnTo>
                  <a:lnTo>
                    <a:pt x="317580" y="17966"/>
                  </a:lnTo>
                  <a:lnTo>
                    <a:pt x="274670" y="4644"/>
                  </a:lnTo>
                  <a:lnTo>
                    <a:pt x="228600" y="0"/>
                  </a:lnTo>
                  <a:close/>
                </a:path>
              </a:pathLst>
            </a:custGeom>
            <a:solidFill>
              <a:srgbClr val="E8A23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/>
            <p:cNvSpPr/>
            <p:nvPr/>
          </p:nvSpPr>
          <p:spPr>
            <a:xfrm>
              <a:off x="594359" y="2697479"/>
              <a:ext cx="457200" cy="457200"/>
            </a:xfrm>
            <a:custGeom>
              <a:avLst/>
              <a:gdLst/>
              <a:ahLst/>
              <a:cxnLst/>
              <a:rect l="l" t="t" r="r" b="b"/>
              <a:pathLst>
                <a:path w="457200" h="457200">
                  <a:moveTo>
                    <a:pt x="0" y="228600"/>
                  </a:moveTo>
                  <a:lnTo>
                    <a:pt x="4644" y="182533"/>
                  </a:lnTo>
                  <a:lnTo>
                    <a:pt x="17964" y="139624"/>
                  </a:lnTo>
                  <a:lnTo>
                    <a:pt x="39041" y="100793"/>
                  </a:lnTo>
                  <a:lnTo>
                    <a:pt x="66955" y="66960"/>
                  </a:lnTo>
                  <a:lnTo>
                    <a:pt x="100788" y="39045"/>
                  </a:lnTo>
                  <a:lnTo>
                    <a:pt x="139619" y="17966"/>
                  </a:lnTo>
                  <a:lnTo>
                    <a:pt x="182529" y="4644"/>
                  </a:lnTo>
                  <a:lnTo>
                    <a:pt x="228600" y="0"/>
                  </a:lnTo>
                  <a:lnTo>
                    <a:pt x="274670" y="4644"/>
                  </a:lnTo>
                  <a:lnTo>
                    <a:pt x="317580" y="17966"/>
                  </a:lnTo>
                  <a:lnTo>
                    <a:pt x="356411" y="39045"/>
                  </a:lnTo>
                  <a:lnTo>
                    <a:pt x="390244" y="66960"/>
                  </a:lnTo>
                  <a:lnTo>
                    <a:pt x="418158" y="100793"/>
                  </a:lnTo>
                  <a:lnTo>
                    <a:pt x="439235" y="139624"/>
                  </a:lnTo>
                  <a:lnTo>
                    <a:pt x="452555" y="182533"/>
                  </a:lnTo>
                  <a:lnTo>
                    <a:pt x="457200" y="228600"/>
                  </a:lnTo>
                  <a:lnTo>
                    <a:pt x="452555" y="274666"/>
                  </a:lnTo>
                  <a:lnTo>
                    <a:pt x="439235" y="317575"/>
                  </a:lnTo>
                  <a:lnTo>
                    <a:pt x="418158" y="356406"/>
                  </a:lnTo>
                  <a:lnTo>
                    <a:pt x="390244" y="390239"/>
                  </a:lnTo>
                  <a:lnTo>
                    <a:pt x="356411" y="418154"/>
                  </a:lnTo>
                  <a:lnTo>
                    <a:pt x="317580" y="439233"/>
                  </a:lnTo>
                  <a:lnTo>
                    <a:pt x="274670" y="452555"/>
                  </a:lnTo>
                  <a:lnTo>
                    <a:pt x="228600" y="457200"/>
                  </a:lnTo>
                  <a:lnTo>
                    <a:pt x="182529" y="452555"/>
                  </a:lnTo>
                  <a:lnTo>
                    <a:pt x="139619" y="439233"/>
                  </a:lnTo>
                  <a:lnTo>
                    <a:pt x="100788" y="418154"/>
                  </a:lnTo>
                  <a:lnTo>
                    <a:pt x="66955" y="390239"/>
                  </a:lnTo>
                  <a:lnTo>
                    <a:pt x="39041" y="356406"/>
                  </a:lnTo>
                  <a:lnTo>
                    <a:pt x="17964" y="317575"/>
                  </a:lnTo>
                  <a:lnTo>
                    <a:pt x="4644" y="274666"/>
                  </a:lnTo>
                  <a:lnTo>
                    <a:pt x="0" y="228600"/>
                  </a:lnTo>
                  <a:close/>
                </a:path>
              </a:pathLst>
            </a:custGeom>
            <a:ln w="254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/>
            <p:cNvSpPr/>
            <p:nvPr/>
          </p:nvSpPr>
          <p:spPr>
            <a:xfrm>
              <a:off x="3337559" y="2697479"/>
              <a:ext cx="457200" cy="457200"/>
            </a:xfrm>
            <a:custGeom>
              <a:avLst/>
              <a:gdLst/>
              <a:ahLst/>
              <a:cxnLst/>
              <a:rect l="l" t="t" r="r" b="b"/>
              <a:pathLst>
                <a:path w="457200" h="457200">
                  <a:moveTo>
                    <a:pt x="228600" y="0"/>
                  </a:moveTo>
                  <a:lnTo>
                    <a:pt x="182533" y="4644"/>
                  </a:lnTo>
                  <a:lnTo>
                    <a:pt x="139624" y="17966"/>
                  </a:lnTo>
                  <a:lnTo>
                    <a:pt x="100793" y="39045"/>
                  </a:lnTo>
                  <a:lnTo>
                    <a:pt x="66960" y="66960"/>
                  </a:lnTo>
                  <a:lnTo>
                    <a:pt x="39045" y="100793"/>
                  </a:lnTo>
                  <a:lnTo>
                    <a:pt x="17966" y="139624"/>
                  </a:lnTo>
                  <a:lnTo>
                    <a:pt x="4644" y="182533"/>
                  </a:lnTo>
                  <a:lnTo>
                    <a:pt x="0" y="228600"/>
                  </a:lnTo>
                  <a:lnTo>
                    <a:pt x="4644" y="274666"/>
                  </a:lnTo>
                  <a:lnTo>
                    <a:pt x="17966" y="317575"/>
                  </a:lnTo>
                  <a:lnTo>
                    <a:pt x="39045" y="356406"/>
                  </a:lnTo>
                  <a:lnTo>
                    <a:pt x="66960" y="390239"/>
                  </a:lnTo>
                  <a:lnTo>
                    <a:pt x="100793" y="418154"/>
                  </a:lnTo>
                  <a:lnTo>
                    <a:pt x="139624" y="439233"/>
                  </a:lnTo>
                  <a:lnTo>
                    <a:pt x="182533" y="452555"/>
                  </a:lnTo>
                  <a:lnTo>
                    <a:pt x="228600" y="457200"/>
                  </a:lnTo>
                  <a:lnTo>
                    <a:pt x="274666" y="452555"/>
                  </a:lnTo>
                  <a:lnTo>
                    <a:pt x="317575" y="439233"/>
                  </a:lnTo>
                  <a:lnTo>
                    <a:pt x="356406" y="418154"/>
                  </a:lnTo>
                  <a:lnTo>
                    <a:pt x="390239" y="390239"/>
                  </a:lnTo>
                  <a:lnTo>
                    <a:pt x="418154" y="356406"/>
                  </a:lnTo>
                  <a:lnTo>
                    <a:pt x="439233" y="317575"/>
                  </a:lnTo>
                  <a:lnTo>
                    <a:pt x="452555" y="274666"/>
                  </a:lnTo>
                  <a:lnTo>
                    <a:pt x="457200" y="228600"/>
                  </a:lnTo>
                  <a:lnTo>
                    <a:pt x="452555" y="182533"/>
                  </a:lnTo>
                  <a:lnTo>
                    <a:pt x="439233" y="139624"/>
                  </a:lnTo>
                  <a:lnTo>
                    <a:pt x="418154" y="100793"/>
                  </a:lnTo>
                  <a:lnTo>
                    <a:pt x="390239" y="66960"/>
                  </a:lnTo>
                  <a:lnTo>
                    <a:pt x="356406" y="39045"/>
                  </a:lnTo>
                  <a:lnTo>
                    <a:pt x="317575" y="17966"/>
                  </a:lnTo>
                  <a:lnTo>
                    <a:pt x="274666" y="4644"/>
                  </a:lnTo>
                  <a:lnTo>
                    <a:pt x="228600" y="0"/>
                  </a:lnTo>
                  <a:close/>
                </a:path>
              </a:pathLst>
            </a:custGeom>
            <a:solidFill>
              <a:srgbClr val="E8A23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/>
            <p:cNvSpPr/>
            <p:nvPr/>
          </p:nvSpPr>
          <p:spPr>
            <a:xfrm>
              <a:off x="3337559" y="2697479"/>
              <a:ext cx="457200" cy="457200"/>
            </a:xfrm>
            <a:custGeom>
              <a:avLst/>
              <a:gdLst/>
              <a:ahLst/>
              <a:cxnLst/>
              <a:rect l="l" t="t" r="r" b="b"/>
              <a:pathLst>
                <a:path w="457200" h="457200">
                  <a:moveTo>
                    <a:pt x="0" y="228600"/>
                  </a:moveTo>
                  <a:lnTo>
                    <a:pt x="4644" y="182533"/>
                  </a:lnTo>
                  <a:lnTo>
                    <a:pt x="17966" y="139624"/>
                  </a:lnTo>
                  <a:lnTo>
                    <a:pt x="39045" y="100793"/>
                  </a:lnTo>
                  <a:lnTo>
                    <a:pt x="66960" y="66960"/>
                  </a:lnTo>
                  <a:lnTo>
                    <a:pt x="100793" y="39045"/>
                  </a:lnTo>
                  <a:lnTo>
                    <a:pt x="139624" y="17966"/>
                  </a:lnTo>
                  <a:lnTo>
                    <a:pt x="182533" y="4644"/>
                  </a:lnTo>
                  <a:lnTo>
                    <a:pt x="228600" y="0"/>
                  </a:lnTo>
                  <a:lnTo>
                    <a:pt x="274666" y="4644"/>
                  </a:lnTo>
                  <a:lnTo>
                    <a:pt x="317575" y="17966"/>
                  </a:lnTo>
                  <a:lnTo>
                    <a:pt x="356406" y="39045"/>
                  </a:lnTo>
                  <a:lnTo>
                    <a:pt x="390239" y="66960"/>
                  </a:lnTo>
                  <a:lnTo>
                    <a:pt x="418154" y="100793"/>
                  </a:lnTo>
                  <a:lnTo>
                    <a:pt x="439233" y="139624"/>
                  </a:lnTo>
                  <a:lnTo>
                    <a:pt x="452555" y="182533"/>
                  </a:lnTo>
                  <a:lnTo>
                    <a:pt x="457200" y="228600"/>
                  </a:lnTo>
                  <a:lnTo>
                    <a:pt x="452555" y="274666"/>
                  </a:lnTo>
                  <a:lnTo>
                    <a:pt x="439233" y="317575"/>
                  </a:lnTo>
                  <a:lnTo>
                    <a:pt x="418154" y="356406"/>
                  </a:lnTo>
                  <a:lnTo>
                    <a:pt x="390239" y="390239"/>
                  </a:lnTo>
                  <a:lnTo>
                    <a:pt x="356406" y="418154"/>
                  </a:lnTo>
                  <a:lnTo>
                    <a:pt x="317575" y="439233"/>
                  </a:lnTo>
                  <a:lnTo>
                    <a:pt x="274666" y="452555"/>
                  </a:lnTo>
                  <a:lnTo>
                    <a:pt x="228600" y="457200"/>
                  </a:lnTo>
                  <a:lnTo>
                    <a:pt x="182533" y="452555"/>
                  </a:lnTo>
                  <a:lnTo>
                    <a:pt x="139624" y="439233"/>
                  </a:lnTo>
                  <a:lnTo>
                    <a:pt x="100793" y="418154"/>
                  </a:lnTo>
                  <a:lnTo>
                    <a:pt x="66960" y="390239"/>
                  </a:lnTo>
                  <a:lnTo>
                    <a:pt x="39045" y="356406"/>
                  </a:lnTo>
                  <a:lnTo>
                    <a:pt x="17966" y="317575"/>
                  </a:lnTo>
                  <a:lnTo>
                    <a:pt x="4644" y="274666"/>
                  </a:lnTo>
                  <a:lnTo>
                    <a:pt x="0" y="228600"/>
                  </a:lnTo>
                  <a:close/>
                </a:path>
              </a:pathLst>
            </a:custGeom>
            <a:ln w="254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/>
            <p:cNvSpPr/>
            <p:nvPr/>
          </p:nvSpPr>
          <p:spPr>
            <a:xfrm>
              <a:off x="6080759" y="2697479"/>
              <a:ext cx="457200" cy="457200"/>
            </a:xfrm>
            <a:custGeom>
              <a:avLst/>
              <a:gdLst/>
              <a:ahLst/>
              <a:cxnLst/>
              <a:rect l="l" t="t" r="r" b="b"/>
              <a:pathLst>
                <a:path w="457200" h="457200">
                  <a:moveTo>
                    <a:pt x="228600" y="0"/>
                  </a:moveTo>
                  <a:lnTo>
                    <a:pt x="182533" y="4644"/>
                  </a:lnTo>
                  <a:lnTo>
                    <a:pt x="139624" y="17966"/>
                  </a:lnTo>
                  <a:lnTo>
                    <a:pt x="100793" y="39045"/>
                  </a:lnTo>
                  <a:lnTo>
                    <a:pt x="66960" y="66960"/>
                  </a:lnTo>
                  <a:lnTo>
                    <a:pt x="39045" y="100793"/>
                  </a:lnTo>
                  <a:lnTo>
                    <a:pt x="17966" y="139624"/>
                  </a:lnTo>
                  <a:lnTo>
                    <a:pt x="4644" y="182533"/>
                  </a:lnTo>
                  <a:lnTo>
                    <a:pt x="0" y="228600"/>
                  </a:lnTo>
                  <a:lnTo>
                    <a:pt x="4644" y="274666"/>
                  </a:lnTo>
                  <a:lnTo>
                    <a:pt x="17966" y="317575"/>
                  </a:lnTo>
                  <a:lnTo>
                    <a:pt x="39045" y="356406"/>
                  </a:lnTo>
                  <a:lnTo>
                    <a:pt x="66960" y="390239"/>
                  </a:lnTo>
                  <a:lnTo>
                    <a:pt x="100793" y="418154"/>
                  </a:lnTo>
                  <a:lnTo>
                    <a:pt x="139624" y="439233"/>
                  </a:lnTo>
                  <a:lnTo>
                    <a:pt x="182533" y="452555"/>
                  </a:lnTo>
                  <a:lnTo>
                    <a:pt x="228600" y="457200"/>
                  </a:lnTo>
                  <a:lnTo>
                    <a:pt x="274666" y="452555"/>
                  </a:lnTo>
                  <a:lnTo>
                    <a:pt x="317575" y="439233"/>
                  </a:lnTo>
                  <a:lnTo>
                    <a:pt x="356406" y="418154"/>
                  </a:lnTo>
                  <a:lnTo>
                    <a:pt x="390239" y="390239"/>
                  </a:lnTo>
                  <a:lnTo>
                    <a:pt x="418154" y="356406"/>
                  </a:lnTo>
                  <a:lnTo>
                    <a:pt x="439233" y="317575"/>
                  </a:lnTo>
                  <a:lnTo>
                    <a:pt x="452555" y="274666"/>
                  </a:lnTo>
                  <a:lnTo>
                    <a:pt x="457199" y="228600"/>
                  </a:lnTo>
                  <a:lnTo>
                    <a:pt x="452555" y="182533"/>
                  </a:lnTo>
                  <a:lnTo>
                    <a:pt x="439233" y="139624"/>
                  </a:lnTo>
                  <a:lnTo>
                    <a:pt x="418154" y="100793"/>
                  </a:lnTo>
                  <a:lnTo>
                    <a:pt x="390239" y="66960"/>
                  </a:lnTo>
                  <a:lnTo>
                    <a:pt x="356406" y="39045"/>
                  </a:lnTo>
                  <a:lnTo>
                    <a:pt x="317575" y="17966"/>
                  </a:lnTo>
                  <a:lnTo>
                    <a:pt x="274666" y="4644"/>
                  </a:lnTo>
                  <a:lnTo>
                    <a:pt x="228600" y="0"/>
                  </a:lnTo>
                  <a:close/>
                </a:path>
              </a:pathLst>
            </a:custGeom>
            <a:solidFill>
              <a:srgbClr val="E8A23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/>
            <p:cNvSpPr/>
            <p:nvPr/>
          </p:nvSpPr>
          <p:spPr>
            <a:xfrm>
              <a:off x="6080759" y="2697479"/>
              <a:ext cx="457200" cy="457200"/>
            </a:xfrm>
            <a:custGeom>
              <a:avLst/>
              <a:gdLst/>
              <a:ahLst/>
              <a:cxnLst/>
              <a:rect l="l" t="t" r="r" b="b"/>
              <a:pathLst>
                <a:path w="457200" h="457200">
                  <a:moveTo>
                    <a:pt x="0" y="228600"/>
                  </a:moveTo>
                  <a:lnTo>
                    <a:pt x="4644" y="182533"/>
                  </a:lnTo>
                  <a:lnTo>
                    <a:pt x="17966" y="139624"/>
                  </a:lnTo>
                  <a:lnTo>
                    <a:pt x="39045" y="100793"/>
                  </a:lnTo>
                  <a:lnTo>
                    <a:pt x="66960" y="66960"/>
                  </a:lnTo>
                  <a:lnTo>
                    <a:pt x="100793" y="39045"/>
                  </a:lnTo>
                  <a:lnTo>
                    <a:pt x="139624" y="17966"/>
                  </a:lnTo>
                  <a:lnTo>
                    <a:pt x="182533" y="4644"/>
                  </a:lnTo>
                  <a:lnTo>
                    <a:pt x="228600" y="0"/>
                  </a:lnTo>
                  <a:lnTo>
                    <a:pt x="274666" y="4644"/>
                  </a:lnTo>
                  <a:lnTo>
                    <a:pt x="317575" y="17966"/>
                  </a:lnTo>
                  <a:lnTo>
                    <a:pt x="356406" y="39045"/>
                  </a:lnTo>
                  <a:lnTo>
                    <a:pt x="390239" y="66960"/>
                  </a:lnTo>
                  <a:lnTo>
                    <a:pt x="418154" y="100793"/>
                  </a:lnTo>
                  <a:lnTo>
                    <a:pt x="439233" y="139624"/>
                  </a:lnTo>
                  <a:lnTo>
                    <a:pt x="452555" y="182533"/>
                  </a:lnTo>
                  <a:lnTo>
                    <a:pt x="457199" y="228600"/>
                  </a:lnTo>
                  <a:lnTo>
                    <a:pt x="452555" y="274666"/>
                  </a:lnTo>
                  <a:lnTo>
                    <a:pt x="439233" y="317575"/>
                  </a:lnTo>
                  <a:lnTo>
                    <a:pt x="418154" y="356406"/>
                  </a:lnTo>
                  <a:lnTo>
                    <a:pt x="390239" y="390239"/>
                  </a:lnTo>
                  <a:lnTo>
                    <a:pt x="356406" y="418154"/>
                  </a:lnTo>
                  <a:lnTo>
                    <a:pt x="317575" y="439233"/>
                  </a:lnTo>
                  <a:lnTo>
                    <a:pt x="274666" y="452555"/>
                  </a:lnTo>
                  <a:lnTo>
                    <a:pt x="228600" y="457200"/>
                  </a:lnTo>
                  <a:lnTo>
                    <a:pt x="182533" y="452555"/>
                  </a:lnTo>
                  <a:lnTo>
                    <a:pt x="139624" y="439233"/>
                  </a:lnTo>
                  <a:lnTo>
                    <a:pt x="100793" y="418154"/>
                  </a:lnTo>
                  <a:lnTo>
                    <a:pt x="66960" y="390239"/>
                  </a:lnTo>
                  <a:lnTo>
                    <a:pt x="39045" y="356406"/>
                  </a:lnTo>
                  <a:lnTo>
                    <a:pt x="17966" y="317575"/>
                  </a:lnTo>
                  <a:lnTo>
                    <a:pt x="4644" y="274666"/>
                  </a:lnTo>
                  <a:lnTo>
                    <a:pt x="0" y="228600"/>
                  </a:lnTo>
                  <a:close/>
                </a:path>
              </a:pathLst>
            </a:custGeom>
            <a:ln w="254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/>
            <p:cNvSpPr/>
            <p:nvPr/>
          </p:nvSpPr>
          <p:spPr>
            <a:xfrm>
              <a:off x="8823959" y="2697479"/>
              <a:ext cx="457200" cy="457200"/>
            </a:xfrm>
            <a:custGeom>
              <a:avLst/>
              <a:gdLst/>
              <a:ahLst/>
              <a:cxnLst/>
              <a:rect l="l" t="t" r="r" b="b"/>
              <a:pathLst>
                <a:path w="457200" h="457200">
                  <a:moveTo>
                    <a:pt x="228600" y="0"/>
                  </a:moveTo>
                  <a:lnTo>
                    <a:pt x="182533" y="4644"/>
                  </a:lnTo>
                  <a:lnTo>
                    <a:pt x="139624" y="17966"/>
                  </a:lnTo>
                  <a:lnTo>
                    <a:pt x="100793" y="39045"/>
                  </a:lnTo>
                  <a:lnTo>
                    <a:pt x="66960" y="66960"/>
                  </a:lnTo>
                  <a:lnTo>
                    <a:pt x="39045" y="100793"/>
                  </a:lnTo>
                  <a:lnTo>
                    <a:pt x="17966" y="139624"/>
                  </a:lnTo>
                  <a:lnTo>
                    <a:pt x="4644" y="182533"/>
                  </a:lnTo>
                  <a:lnTo>
                    <a:pt x="0" y="228600"/>
                  </a:lnTo>
                  <a:lnTo>
                    <a:pt x="4644" y="274666"/>
                  </a:lnTo>
                  <a:lnTo>
                    <a:pt x="17966" y="317575"/>
                  </a:lnTo>
                  <a:lnTo>
                    <a:pt x="39045" y="356406"/>
                  </a:lnTo>
                  <a:lnTo>
                    <a:pt x="66960" y="390239"/>
                  </a:lnTo>
                  <a:lnTo>
                    <a:pt x="100793" y="418154"/>
                  </a:lnTo>
                  <a:lnTo>
                    <a:pt x="139624" y="439233"/>
                  </a:lnTo>
                  <a:lnTo>
                    <a:pt x="182533" y="452555"/>
                  </a:lnTo>
                  <a:lnTo>
                    <a:pt x="228600" y="457200"/>
                  </a:lnTo>
                  <a:lnTo>
                    <a:pt x="274666" y="452555"/>
                  </a:lnTo>
                  <a:lnTo>
                    <a:pt x="317575" y="439233"/>
                  </a:lnTo>
                  <a:lnTo>
                    <a:pt x="356406" y="418154"/>
                  </a:lnTo>
                  <a:lnTo>
                    <a:pt x="390239" y="390239"/>
                  </a:lnTo>
                  <a:lnTo>
                    <a:pt x="418154" y="356406"/>
                  </a:lnTo>
                  <a:lnTo>
                    <a:pt x="439233" y="317575"/>
                  </a:lnTo>
                  <a:lnTo>
                    <a:pt x="452555" y="274666"/>
                  </a:lnTo>
                  <a:lnTo>
                    <a:pt x="457200" y="228600"/>
                  </a:lnTo>
                  <a:lnTo>
                    <a:pt x="452555" y="182533"/>
                  </a:lnTo>
                  <a:lnTo>
                    <a:pt x="439233" y="139624"/>
                  </a:lnTo>
                  <a:lnTo>
                    <a:pt x="418154" y="100793"/>
                  </a:lnTo>
                  <a:lnTo>
                    <a:pt x="390239" y="66960"/>
                  </a:lnTo>
                  <a:lnTo>
                    <a:pt x="356406" y="39045"/>
                  </a:lnTo>
                  <a:lnTo>
                    <a:pt x="317575" y="17966"/>
                  </a:lnTo>
                  <a:lnTo>
                    <a:pt x="274666" y="4644"/>
                  </a:lnTo>
                  <a:lnTo>
                    <a:pt x="228600" y="0"/>
                  </a:lnTo>
                  <a:close/>
                </a:path>
              </a:pathLst>
            </a:custGeom>
            <a:solidFill>
              <a:srgbClr val="E8A23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/>
            <p:cNvSpPr/>
            <p:nvPr/>
          </p:nvSpPr>
          <p:spPr>
            <a:xfrm>
              <a:off x="8823959" y="2697479"/>
              <a:ext cx="457200" cy="457200"/>
            </a:xfrm>
            <a:custGeom>
              <a:avLst/>
              <a:gdLst/>
              <a:ahLst/>
              <a:cxnLst/>
              <a:rect l="l" t="t" r="r" b="b"/>
              <a:pathLst>
                <a:path w="457200" h="457200">
                  <a:moveTo>
                    <a:pt x="0" y="228600"/>
                  </a:moveTo>
                  <a:lnTo>
                    <a:pt x="4644" y="182533"/>
                  </a:lnTo>
                  <a:lnTo>
                    <a:pt x="17966" y="139624"/>
                  </a:lnTo>
                  <a:lnTo>
                    <a:pt x="39045" y="100793"/>
                  </a:lnTo>
                  <a:lnTo>
                    <a:pt x="66960" y="66960"/>
                  </a:lnTo>
                  <a:lnTo>
                    <a:pt x="100793" y="39045"/>
                  </a:lnTo>
                  <a:lnTo>
                    <a:pt x="139624" y="17966"/>
                  </a:lnTo>
                  <a:lnTo>
                    <a:pt x="182533" y="4644"/>
                  </a:lnTo>
                  <a:lnTo>
                    <a:pt x="228600" y="0"/>
                  </a:lnTo>
                  <a:lnTo>
                    <a:pt x="274666" y="4644"/>
                  </a:lnTo>
                  <a:lnTo>
                    <a:pt x="317575" y="17966"/>
                  </a:lnTo>
                  <a:lnTo>
                    <a:pt x="356406" y="39045"/>
                  </a:lnTo>
                  <a:lnTo>
                    <a:pt x="390239" y="66960"/>
                  </a:lnTo>
                  <a:lnTo>
                    <a:pt x="418154" y="100793"/>
                  </a:lnTo>
                  <a:lnTo>
                    <a:pt x="439233" y="139624"/>
                  </a:lnTo>
                  <a:lnTo>
                    <a:pt x="452555" y="182533"/>
                  </a:lnTo>
                  <a:lnTo>
                    <a:pt x="457200" y="228600"/>
                  </a:lnTo>
                  <a:lnTo>
                    <a:pt x="452555" y="274666"/>
                  </a:lnTo>
                  <a:lnTo>
                    <a:pt x="439233" y="317575"/>
                  </a:lnTo>
                  <a:lnTo>
                    <a:pt x="418154" y="356406"/>
                  </a:lnTo>
                  <a:lnTo>
                    <a:pt x="390239" y="390239"/>
                  </a:lnTo>
                  <a:lnTo>
                    <a:pt x="356406" y="418154"/>
                  </a:lnTo>
                  <a:lnTo>
                    <a:pt x="317575" y="439233"/>
                  </a:lnTo>
                  <a:lnTo>
                    <a:pt x="274666" y="452555"/>
                  </a:lnTo>
                  <a:lnTo>
                    <a:pt x="228600" y="457200"/>
                  </a:lnTo>
                  <a:lnTo>
                    <a:pt x="182533" y="452555"/>
                  </a:lnTo>
                  <a:lnTo>
                    <a:pt x="139624" y="439233"/>
                  </a:lnTo>
                  <a:lnTo>
                    <a:pt x="100793" y="418154"/>
                  </a:lnTo>
                  <a:lnTo>
                    <a:pt x="66960" y="390239"/>
                  </a:lnTo>
                  <a:lnTo>
                    <a:pt x="39045" y="356406"/>
                  </a:lnTo>
                  <a:lnTo>
                    <a:pt x="17966" y="317575"/>
                  </a:lnTo>
                  <a:lnTo>
                    <a:pt x="4644" y="274666"/>
                  </a:lnTo>
                  <a:lnTo>
                    <a:pt x="0" y="228600"/>
                  </a:lnTo>
                  <a:close/>
                </a:path>
              </a:pathLst>
            </a:custGeom>
            <a:ln w="254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5" name="object 15"/>
          <p:cNvSpPr txBox="1"/>
          <p:nvPr/>
        </p:nvSpPr>
        <p:spPr>
          <a:xfrm>
            <a:off x="662736" y="2101722"/>
            <a:ext cx="32004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25" b="1">
                <a:solidFill>
                  <a:srgbClr val="1B3C1C"/>
                </a:solidFill>
                <a:latin typeface="Cambria"/>
                <a:cs typeface="Cambria"/>
              </a:rPr>
              <a:t>Q1</a:t>
            </a:r>
            <a:endParaRPr sz="1800">
              <a:latin typeface="Cambria"/>
              <a:cs typeface="Cambria"/>
            </a:endParaRPr>
          </a:p>
        </p:txBody>
      </p:sp>
      <p:sp>
        <p:nvSpPr>
          <p:cNvPr id="25" name="object 25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955"/>
              </a:lnSpc>
            </a:pPr>
            <a:r>
              <a:rPr dirty="0" spc="-10"/>
              <a:t>AgriBridge</a:t>
            </a:r>
          </a:p>
        </p:txBody>
      </p:sp>
      <p:sp>
        <p:nvSpPr>
          <p:cNvPr id="26" name="object 26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955"/>
              </a:lnSpc>
            </a:pPr>
            <a:fld id="{81D60167-4931-47E6-BA6A-407CBD079E47}" type="slidenum">
              <a:rPr dirty="0" spc="-25"/>
              <a:t>10</a:t>
            </a:fld>
          </a:p>
        </p:txBody>
      </p:sp>
      <p:sp>
        <p:nvSpPr>
          <p:cNvPr id="16" name="object 16"/>
          <p:cNvSpPr txBox="1"/>
          <p:nvPr/>
        </p:nvSpPr>
        <p:spPr>
          <a:xfrm>
            <a:off x="-47447" y="3903091"/>
            <a:ext cx="196024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solidFill>
                  <a:srgbClr val="1F2A1F"/>
                </a:solidFill>
                <a:latin typeface="Calibri"/>
                <a:cs typeface="Calibri"/>
              </a:rPr>
              <a:t>P</a:t>
            </a:r>
            <a:r>
              <a:rPr dirty="0" sz="1200" spc="-25">
                <a:solidFill>
                  <a:srgbClr val="1F2A1F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1F2A1F"/>
                </a:solidFill>
                <a:latin typeface="Calibri"/>
                <a:cs typeface="Calibri"/>
              </a:rPr>
              <a:t>pilot</a:t>
            </a:r>
            <a:r>
              <a:rPr dirty="0" sz="1200" spc="-30">
                <a:solidFill>
                  <a:srgbClr val="1F2A1F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1F2A1F"/>
                </a:solidFill>
                <a:latin typeface="Calibri"/>
                <a:cs typeface="Calibri"/>
              </a:rPr>
              <a:t>launch,</a:t>
            </a:r>
            <a:r>
              <a:rPr dirty="0" sz="1200" spc="-40">
                <a:solidFill>
                  <a:srgbClr val="1F2A1F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1F2A1F"/>
                </a:solidFill>
                <a:latin typeface="Calibri"/>
                <a:cs typeface="Calibri"/>
              </a:rPr>
              <a:t>first</a:t>
            </a:r>
            <a:r>
              <a:rPr dirty="0" sz="1200" spc="-30">
                <a:solidFill>
                  <a:srgbClr val="1F2A1F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1F2A1F"/>
                </a:solidFill>
                <a:latin typeface="Calibri"/>
                <a:cs typeface="Calibri"/>
              </a:rPr>
              <a:t>500</a:t>
            </a:r>
            <a:r>
              <a:rPr dirty="0" sz="1200" spc="-15">
                <a:solidFill>
                  <a:srgbClr val="1F2A1F"/>
                </a:solidFill>
                <a:latin typeface="Calibri"/>
                <a:cs typeface="Calibri"/>
              </a:rPr>
              <a:t> </a:t>
            </a:r>
            <a:r>
              <a:rPr dirty="0" sz="1200" spc="-10">
                <a:solidFill>
                  <a:srgbClr val="1F2A1F"/>
                </a:solidFill>
                <a:latin typeface="Calibri"/>
                <a:cs typeface="Calibri"/>
              </a:rPr>
              <a:t>farmers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469188" y="4122546"/>
            <a:ext cx="70866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10">
                <a:solidFill>
                  <a:srgbClr val="1F2A1F"/>
                </a:solidFill>
                <a:latin typeface="Calibri"/>
                <a:cs typeface="Calibri"/>
              </a:rPr>
              <a:t>onboarded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3406521" y="2101722"/>
            <a:ext cx="319405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25" b="1">
                <a:solidFill>
                  <a:srgbClr val="1B3C1C"/>
                </a:solidFill>
                <a:latin typeface="Cambria"/>
                <a:cs typeface="Cambria"/>
              </a:rPr>
              <a:t>Q2</a:t>
            </a:r>
            <a:endParaRPr sz="1800">
              <a:latin typeface="Cambria"/>
              <a:cs typeface="Cambria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2475102" y="3866515"/>
            <a:ext cx="2181860" cy="4648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624840" marR="5080" indent="-612775">
              <a:lnSpc>
                <a:spcPct val="120000"/>
              </a:lnSpc>
              <a:spcBef>
                <a:spcPts val="100"/>
              </a:spcBef>
            </a:pPr>
            <a:r>
              <a:rPr dirty="0" sz="1200">
                <a:solidFill>
                  <a:srgbClr val="1F2A1F"/>
                </a:solidFill>
                <a:latin typeface="Calibri"/>
                <a:cs typeface="Calibri"/>
              </a:rPr>
              <a:t>Farmer</a:t>
            </a:r>
            <a:r>
              <a:rPr dirty="0" sz="1200" spc="-10">
                <a:solidFill>
                  <a:srgbClr val="1F2A1F"/>
                </a:solidFill>
                <a:latin typeface="Calibri"/>
                <a:cs typeface="Calibri"/>
              </a:rPr>
              <a:t> onboarding</a:t>
            </a:r>
            <a:r>
              <a:rPr dirty="0" sz="1200" spc="-30">
                <a:solidFill>
                  <a:srgbClr val="1F2A1F"/>
                </a:solidFill>
                <a:latin typeface="Calibri"/>
                <a:cs typeface="Calibri"/>
              </a:rPr>
              <a:t> </a:t>
            </a:r>
            <a:r>
              <a:rPr dirty="0" sz="1200" spc="-10">
                <a:solidFill>
                  <a:srgbClr val="1F2A1F"/>
                </a:solidFill>
                <a:latin typeface="Calibri"/>
                <a:cs typeface="Calibri"/>
              </a:rPr>
              <a:t>scale-</a:t>
            </a:r>
            <a:r>
              <a:rPr dirty="0" sz="1200">
                <a:solidFill>
                  <a:srgbClr val="1F2A1F"/>
                </a:solidFill>
                <a:latin typeface="Calibri"/>
                <a:cs typeface="Calibri"/>
              </a:rPr>
              <a:t>up </a:t>
            </a:r>
            <a:r>
              <a:rPr dirty="0" sz="1200" spc="-10">
                <a:solidFill>
                  <a:srgbClr val="1F2A1F"/>
                </a:solidFill>
                <a:latin typeface="Calibri"/>
                <a:cs typeface="Calibri"/>
              </a:rPr>
              <a:t>across </a:t>
            </a:r>
            <a:r>
              <a:rPr dirty="0" sz="1200">
                <a:solidFill>
                  <a:srgbClr val="1F2A1F"/>
                </a:solidFill>
                <a:latin typeface="Calibri"/>
                <a:cs typeface="Calibri"/>
              </a:rPr>
              <a:t>Cuttack</a:t>
            </a:r>
            <a:r>
              <a:rPr dirty="0" sz="1200" spc="-65">
                <a:solidFill>
                  <a:srgbClr val="1F2A1F"/>
                </a:solidFill>
                <a:latin typeface="Calibri"/>
                <a:cs typeface="Calibri"/>
              </a:rPr>
              <a:t> </a:t>
            </a:r>
            <a:r>
              <a:rPr dirty="0" sz="1200" spc="-10">
                <a:solidFill>
                  <a:srgbClr val="1F2A1F"/>
                </a:solidFill>
                <a:latin typeface="Calibri"/>
                <a:cs typeface="Calibri"/>
              </a:rPr>
              <a:t>district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6150102" y="2101722"/>
            <a:ext cx="319405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25" b="1">
                <a:solidFill>
                  <a:srgbClr val="1B3C1C"/>
                </a:solidFill>
                <a:latin typeface="Cambria"/>
                <a:cs typeface="Cambria"/>
              </a:rPr>
              <a:t>Q3</a:t>
            </a:r>
            <a:endParaRPr sz="1800">
              <a:latin typeface="Cambria"/>
              <a:cs typeface="Cambria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5404484" y="4012819"/>
            <a:ext cx="180784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solidFill>
                  <a:srgbClr val="1F2A1F"/>
                </a:solidFill>
                <a:latin typeface="Calibri"/>
                <a:cs typeface="Calibri"/>
              </a:rPr>
              <a:t>AI</a:t>
            </a:r>
            <a:r>
              <a:rPr dirty="0" sz="1200" spc="-20">
                <a:solidFill>
                  <a:srgbClr val="1F2A1F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1F2A1F"/>
                </a:solidFill>
                <a:latin typeface="Calibri"/>
                <a:cs typeface="Calibri"/>
              </a:rPr>
              <a:t>pricing</a:t>
            </a:r>
            <a:r>
              <a:rPr dirty="0" sz="1200" spc="-40">
                <a:solidFill>
                  <a:srgbClr val="1F2A1F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1F2A1F"/>
                </a:solidFill>
                <a:latin typeface="Calibri"/>
                <a:cs typeface="Calibri"/>
              </a:rPr>
              <a:t>engine</a:t>
            </a:r>
            <a:r>
              <a:rPr dirty="0" sz="1200" spc="-35">
                <a:solidFill>
                  <a:srgbClr val="1F2A1F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1F2A1F"/>
                </a:solidFill>
                <a:latin typeface="Calibri"/>
                <a:cs typeface="Calibri"/>
              </a:rPr>
              <a:t>v1</a:t>
            </a:r>
            <a:r>
              <a:rPr dirty="0" sz="1200" spc="-15">
                <a:solidFill>
                  <a:srgbClr val="1F2A1F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1F2A1F"/>
                </a:solidFill>
                <a:latin typeface="Calibri"/>
                <a:cs typeface="Calibri"/>
              </a:rPr>
              <a:t>goes</a:t>
            </a:r>
            <a:r>
              <a:rPr dirty="0" sz="1200" spc="-5">
                <a:solidFill>
                  <a:srgbClr val="1F2A1F"/>
                </a:solidFill>
                <a:latin typeface="Calibri"/>
                <a:cs typeface="Calibri"/>
              </a:rPr>
              <a:t> </a:t>
            </a:r>
            <a:r>
              <a:rPr dirty="0" sz="1200" spc="-20">
                <a:solidFill>
                  <a:srgbClr val="1F2A1F"/>
                </a:solidFill>
                <a:latin typeface="Calibri"/>
                <a:cs typeface="Calibri"/>
              </a:rPr>
              <a:t>live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8893556" y="2101722"/>
            <a:ext cx="319405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25" b="1">
                <a:solidFill>
                  <a:srgbClr val="1B3C1C"/>
                </a:solidFill>
                <a:latin typeface="Cambria"/>
                <a:cs typeface="Cambria"/>
              </a:rPr>
              <a:t>Q4</a:t>
            </a:r>
            <a:endParaRPr sz="1800">
              <a:latin typeface="Cambria"/>
              <a:cs typeface="Cambria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7988045" y="3866515"/>
            <a:ext cx="2131060" cy="4648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749935" marR="5080" indent="-737870">
              <a:lnSpc>
                <a:spcPct val="120000"/>
              </a:lnSpc>
              <a:spcBef>
                <a:spcPts val="100"/>
              </a:spcBef>
            </a:pPr>
            <a:r>
              <a:rPr dirty="0" sz="1200" spc="-10">
                <a:solidFill>
                  <a:srgbClr val="1F2A1F"/>
                </a:solidFill>
                <a:latin typeface="Calibri"/>
                <a:cs typeface="Calibri"/>
              </a:rPr>
              <a:t>Traceability</a:t>
            </a:r>
            <a:r>
              <a:rPr dirty="0" sz="1200" spc="-55">
                <a:solidFill>
                  <a:srgbClr val="1F2A1F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1F2A1F"/>
                </a:solidFill>
                <a:latin typeface="Calibri"/>
                <a:cs typeface="Calibri"/>
              </a:rPr>
              <a:t>layer</a:t>
            </a:r>
            <a:r>
              <a:rPr dirty="0" sz="1200" spc="-25">
                <a:solidFill>
                  <a:srgbClr val="1F2A1F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1F2A1F"/>
                </a:solidFill>
                <a:latin typeface="Calibri"/>
                <a:cs typeface="Calibri"/>
              </a:rPr>
              <a:t>+</a:t>
            </a:r>
            <a:r>
              <a:rPr dirty="0" sz="1200" spc="-15">
                <a:solidFill>
                  <a:srgbClr val="1F2A1F"/>
                </a:solidFill>
                <a:latin typeface="Calibri"/>
                <a:cs typeface="Calibri"/>
              </a:rPr>
              <a:t> </a:t>
            </a:r>
            <a:r>
              <a:rPr dirty="0" sz="1200">
                <a:solidFill>
                  <a:srgbClr val="1F2A1F"/>
                </a:solidFill>
                <a:latin typeface="Calibri"/>
                <a:cs typeface="Calibri"/>
              </a:rPr>
              <a:t>B2B</a:t>
            </a:r>
            <a:r>
              <a:rPr dirty="0" sz="1200" spc="-10">
                <a:solidFill>
                  <a:srgbClr val="1F2A1F"/>
                </a:solidFill>
                <a:latin typeface="Calibri"/>
                <a:cs typeface="Calibri"/>
              </a:rPr>
              <a:t> restaurant expansion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548640" y="5120640"/>
            <a:ext cx="11064240" cy="1051560"/>
          </a:xfrm>
          <a:prstGeom prst="rect">
            <a:avLst/>
          </a:prstGeom>
          <a:solidFill>
            <a:srgbClr val="2C5F2C"/>
          </a:solidFill>
        </p:spPr>
        <p:txBody>
          <a:bodyPr wrap="square" lIns="0" tIns="203835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605"/>
              </a:spcBef>
            </a:pPr>
            <a:endParaRPr sz="1400">
              <a:latin typeface="Times New Roman"/>
              <a:cs typeface="Times New Roman"/>
            </a:endParaRPr>
          </a:p>
          <a:p>
            <a:pPr marL="273685">
              <a:lnSpc>
                <a:spcPct val="100000"/>
              </a:lnSpc>
            </a:pPr>
            <a:r>
              <a:rPr dirty="0" sz="1400" spc="-35" b="1">
                <a:solidFill>
                  <a:srgbClr val="FFFFFF"/>
                </a:solidFill>
                <a:latin typeface="Calibri"/>
                <a:cs typeface="Calibri"/>
              </a:rPr>
              <a:t>Year</a:t>
            </a:r>
            <a:r>
              <a:rPr dirty="0" sz="1400" spc="-40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400" b="1">
                <a:solidFill>
                  <a:srgbClr val="FFFFFF"/>
                </a:solidFill>
                <a:latin typeface="Calibri"/>
                <a:cs typeface="Calibri"/>
              </a:rPr>
              <a:t>2</a:t>
            </a:r>
            <a:r>
              <a:rPr dirty="0" sz="1400" spc="5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400" b="1">
                <a:solidFill>
                  <a:srgbClr val="FFFFFF"/>
                </a:solidFill>
                <a:latin typeface="Calibri"/>
                <a:cs typeface="Calibri"/>
              </a:rPr>
              <a:t>→</a:t>
            </a:r>
            <a:r>
              <a:rPr dirty="0" sz="1400" spc="-10" b="1">
                <a:solidFill>
                  <a:srgbClr val="FFFFFF"/>
                </a:solidFill>
                <a:latin typeface="Calibri"/>
                <a:cs typeface="Calibri"/>
              </a:rPr>
              <a:t> Multi-</a:t>
            </a:r>
            <a:r>
              <a:rPr dirty="0" sz="1400" b="1">
                <a:solidFill>
                  <a:srgbClr val="FFFFFF"/>
                </a:solidFill>
                <a:latin typeface="Calibri"/>
                <a:cs typeface="Calibri"/>
              </a:rPr>
              <a:t>city</a:t>
            </a:r>
            <a:r>
              <a:rPr dirty="0" sz="1400" spc="-25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400" spc="-10" b="1">
                <a:solidFill>
                  <a:srgbClr val="FFFFFF"/>
                </a:solidFill>
                <a:latin typeface="Calibri"/>
                <a:cs typeface="Calibri"/>
              </a:rPr>
              <a:t>expansion</a:t>
            </a:r>
            <a:r>
              <a:rPr dirty="0" sz="1400" spc="-45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400" b="1">
                <a:solidFill>
                  <a:srgbClr val="FFFFFF"/>
                </a:solidFill>
                <a:latin typeface="Calibri"/>
                <a:cs typeface="Calibri"/>
              </a:rPr>
              <a:t>across</a:t>
            </a:r>
            <a:r>
              <a:rPr dirty="0" sz="1400" spc="-20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400" b="1">
                <a:solidFill>
                  <a:srgbClr val="FFFFFF"/>
                </a:solidFill>
                <a:latin typeface="Calibri"/>
                <a:cs typeface="Calibri"/>
              </a:rPr>
              <a:t>Odisha</a:t>
            </a:r>
            <a:r>
              <a:rPr dirty="0" sz="1400" spc="-30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400" b="1">
                <a:solidFill>
                  <a:srgbClr val="FFFFFF"/>
                </a:solidFill>
                <a:latin typeface="Calibri"/>
                <a:cs typeface="Calibri"/>
              </a:rPr>
              <a:t>with</a:t>
            </a:r>
            <a:r>
              <a:rPr dirty="0" sz="1400" spc="-10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400" b="1">
                <a:solidFill>
                  <a:srgbClr val="FFFFFF"/>
                </a:solidFill>
                <a:latin typeface="Calibri"/>
                <a:cs typeface="Calibri"/>
              </a:rPr>
              <a:t>full</a:t>
            </a:r>
            <a:r>
              <a:rPr dirty="0" sz="1400" spc="5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400" b="1">
                <a:solidFill>
                  <a:srgbClr val="FFFFFF"/>
                </a:solidFill>
                <a:latin typeface="Calibri"/>
                <a:cs typeface="Calibri"/>
              </a:rPr>
              <a:t>B2B</a:t>
            </a:r>
            <a:r>
              <a:rPr dirty="0" sz="1400" spc="-10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400" b="1">
                <a:solidFill>
                  <a:srgbClr val="FFFFFF"/>
                </a:solidFill>
                <a:latin typeface="Calibri"/>
                <a:cs typeface="Calibri"/>
              </a:rPr>
              <a:t>+ B2C</a:t>
            </a:r>
            <a:r>
              <a:rPr dirty="0" sz="1400" spc="-15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400" spc="-10" b="1">
                <a:solidFill>
                  <a:srgbClr val="FFFFFF"/>
                </a:solidFill>
                <a:latin typeface="Calibri"/>
                <a:cs typeface="Calibri"/>
              </a:rPr>
              <a:t>rollout</a:t>
            </a:r>
            <a:endParaRPr sz="1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35940" y="421335"/>
            <a:ext cx="1853564" cy="2235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300" b="1">
                <a:solidFill>
                  <a:srgbClr val="96BB61"/>
                </a:solidFill>
                <a:latin typeface="Calibri"/>
                <a:cs typeface="Calibri"/>
              </a:rPr>
              <a:t>G</a:t>
            </a:r>
            <a:r>
              <a:rPr dirty="0" sz="1300" spc="-95" b="1">
                <a:solidFill>
                  <a:srgbClr val="96BB61"/>
                </a:solidFill>
                <a:latin typeface="Calibri"/>
                <a:cs typeface="Calibri"/>
              </a:rPr>
              <a:t> </a:t>
            </a:r>
            <a:r>
              <a:rPr dirty="0" sz="1300" spc="-10" b="1">
                <a:solidFill>
                  <a:srgbClr val="96BB61"/>
                </a:solidFill>
                <a:latin typeface="Calibri"/>
                <a:cs typeface="Calibri"/>
              </a:rPr>
              <a:t>R</a:t>
            </a:r>
            <a:r>
              <a:rPr dirty="0" sz="1300" spc="-90" b="1">
                <a:solidFill>
                  <a:srgbClr val="96BB61"/>
                </a:solidFill>
                <a:latin typeface="Calibri"/>
                <a:cs typeface="Calibri"/>
              </a:rPr>
              <a:t> </a:t>
            </a:r>
            <a:r>
              <a:rPr dirty="0" sz="1300" b="1">
                <a:solidFill>
                  <a:srgbClr val="96BB61"/>
                </a:solidFill>
                <a:latin typeface="Calibri"/>
                <a:cs typeface="Calibri"/>
              </a:rPr>
              <a:t>O</a:t>
            </a:r>
            <a:r>
              <a:rPr dirty="0" sz="1300" spc="-95" b="1">
                <a:solidFill>
                  <a:srgbClr val="96BB61"/>
                </a:solidFill>
                <a:latin typeface="Calibri"/>
                <a:cs typeface="Calibri"/>
              </a:rPr>
              <a:t> </a:t>
            </a:r>
            <a:r>
              <a:rPr dirty="0" sz="1300" b="1">
                <a:solidFill>
                  <a:srgbClr val="96BB61"/>
                </a:solidFill>
                <a:latin typeface="Calibri"/>
                <a:cs typeface="Calibri"/>
              </a:rPr>
              <a:t>W</a:t>
            </a:r>
            <a:r>
              <a:rPr dirty="0" sz="1300" spc="-95" b="1">
                <a:solidFill>
                  <a:srgbClr val="96BB61"/>
                </a:solidFill>
                <a:latin typeface="Calibri"/>
                <a:cs typeface="Calibri"/>
              </a:rPr>
              <a:t> </a:t>
            </a:r>
            <a:r>
              <a:rPr dirty="0" sz="1300" b="1">
                <a:solidFill>
                  <a:srgbClr val="96BB61"/>
                </a:solidFill>
                <a:latin typeface="Calibri"/>
                <a:cs typeface="Calibri"/>
              </a:rPr>
              <a:t>T</a:t>
            </a:r>
            <a:r>
              <a:rPr dirty="0" sz="1300" spc="-100" b="1">
                <a:solidFill>
                  <a:srgbClr val="96BB61"/>
                </a:solidFill>
                <a:latin typeface="Calibri"/>
                <a:cs typeface="Calibri"/>
              </a:rPr>
              <a:t> </a:t>
            </a:r>
            <a:r>
              <a:rPr dirty="0" sz="1300" b="1">
                <a:solidFill>
                  <a:srgbClr val="96BB61"/>
                </a:solidFill>
                <a:latin typeface="Calibri"/>
                <a:cs typeface="Calibri"/>
              </a:rPr>
              <a:t>H</a:t>
            </a:r>
            <a:r>
              <a:rPr dirty="0" sz="1300" spc="400" b="1">
                <a:solidFill>
                  <a:srgbClr val="96BB61"/>
                </a:solidFill>
                <a:latin typeface="Calibri"/>
                <a:cs typeface="Calibri"/>
              </a:rPr>
              <a:t> </a:t>
            </a:r>
            <a:r>
              <a:rPr dirty="0" sz="1300" b="1">
                <a:solidFill>
                  <a:srgbClr val="96BB61"/>
                </a:solidFill>
                <a:latin typeface="Calibri"/>
                <a:cs typeface="Calibri"/>
              </a:rPr>
              <a:t>P</a:t>
            </a:r>
            <a:r>
              <a:rPr dirty="0" sz="1300" spc="-100" b="1">
                <a:solidFill>
                  <a:srgbClr val="96BB61"/>
                </a:solidFill>
                <a:latin typeface="Calibri"/>
                <a:cs typeface="Calibri"/>
              </a:rPr>
              <a:t> </a:t>
            </a:r>
            <a:r>
              <a:rPr dirty="0" sz="1300" b="1">
                <a:solidFill>
                  <a:srgbClr val="96BB61"/>
                </a:solidFill>
                <a:latin typeface="Calibri"/>
                <a:cs typeface="Calibri"/>
              </a:rPr>
              <a:t>O</a:t>
            </a:r>
            <a:r>
              <a:rPr dirty="0" sz="1300" spc="-95" b="1">
                <a:solidFill>
                  <a:srgbClr val="96BB61"/>
                </a:solidFill>
                <a:latin typeface="Calibri"/>
                <a:cs typeface="Calibri"/>
              </a:rPr>
              <a:t> </a:t>
            </a:r>
            <a:r>
              <a:rPr dirty="0" sz="1300" b="1">
                <a:solidFill>
                  <a:srgbClr val="96BB61"/>
                </a:solidFill>
                <a:latin typeface="Calibri"/>
                <a:cs typeface="Calibri"/>
              </a:rPr>
              <a:t>T</a:t>
            </a:r>
            <a:r>
              <a:rPr dirty="0" sz="1300" spc="-100" b="1">
                <a:solidFill>
                  <a:srgbClr val="96BB61"/>
                </a:solidFill>
                <a:latin typeface="Calibri"/>
                <a:cs typeface="Calibri"/>
              </a:rPr>
              <a:t> </a:t>
            </a:r>
            <a:r>
              <a:rPr dirty="0" sz="1300" spc="-10" b="1">
                <a:solidFill>
                  <a:srgbClr val="96BB61"/>
                </a:solidFill>
                <a:latin typeface="Calibri"/>
                <a:cs typeface="Calibri"/>
              </a:rPr>
              <a:t>E</a:t>
            </a:r>
            <a:r>
              <a:rPr dirty="0" sz="1300" spc="-90" b="1">
                <a:solidFill>
                  <a:srgbClr val="96BB61"/>
                </a:solidFill>
                <a:latin typeface="Calibri"/>
                <a:cs typeface="Calibri"/>
              </a:rPr>
              <a:t> </a:t>
            </a:r>
            <a:r>
              <a:rPr dirty="0" sz="1300" spc="-10" b="1">
                <a:solidFill>
                  <a:srgbClr val="96BB61"/>
                </a:solidFill>
                <a:latin typeface="Calibri"/>
                <a:cs typeface="Calibri"/>
              </a:rPr>
              <a:t>N</a:t>
            </a:r>
            <a:r>
              <a:rPr dirty="0" sz="1300" spc="-95" b="1">
                <a:solidFill>
                  <a:srgbClr val="96BB61"/>
                </a:solidFill>
                <a:latin typeface="Calibri"/>
                <a:cs typeface="Calibri"/>
              </a:rPr>
              <a:t> </a:t>
            </a:r>
            <a:r>
              <a:rPr dirty="0" sz="1300" b="1">
                <a:solidFill>
                  <a:srgbClr val="96BB61"/>
                </a:solidFill>
                <a:latin typeface="Calibri"/>
                <a:cs typeface="Calibri"/>
              </a:rPr>
              <a:t>T</a:t>
            </a:r>
            <a:r>
              <a:rPr dirty="0" sz="1300" spc="-100" b="1">
                <a:solidFill>
                  <a:srgbClr val="96BB61"/>
                </a:solidFill>
                <a:latin typeface="Calibri"/>
                <a:cs typeface="Calibri"/>
              </a:rPr>
              <a:t> </a:t>
            </a:r>
            <a:r>
              <a:rPr dirty="0" sz="1300" spc="-10" b="1">
                <a:solidFill>
                  <a:srgbClr val="96BB61"/>
                </a:solidFill>
                <a:latin typeface="Calibri"/>
                <a:cs typeface="Calibri"/>
              </a:rPr>
              <a:t>I</a:t>
            </a:r>
            <a:r>
              <a:rPr dirty="0" sz="1300" spc="-90" b="1">
                <a:solidFill>
                  <a:srgbClr val="96BB61"/>
                </a:solidFill>
                <a:latin typeface="Calibri"/>
                <a:cs typeface="Calibri"/>
              </a:rPr>
              <a:t> </a:t>
            </a:r>
            <a:r>
              <a:rPr dirty="0" sz="1300" spc="-10" b="1">
                <a:solidFill>
                  <a:srgbClr val="96BB61"/>
                </a:solidFill>
                <a:latin typeface="Calibri"/>
                <a:cs typeface="Calibri"/>
              </a:rPr>
              <a:t>A</a:t>
            </a:r>
            <a:r>
              <a:rPr dirty="0" sz="1300" spc="-100" b="1">
                <a:solidFill>
                  <a:srgbClr val="96BB61"/>
                </a:solidFill>
                <a:latin typeface="Calibri"/>
                <a:cs typeface="Calibri"/>
              </a:rPr>
              <a:t> </a:t>
            </a:r>
            <a:r>
              <a:rPr dirty="0" sz="1300" spc="-50" b="1">
                <a:solidFill>
                  <a:srgbClr val="96BB61"/>
                </a:solidFill>
                <a:latin typeface="Calibri"/>
                <a:cs typeface="Calibri"/>
              </a:rPr>
              <a:t>L</a:t>
            </a:r>
            <a:endParaRPr sz="1300">
              <a:latin typeface="Calibri"/>
              <a:cs typeface="Calibri"/>
            </a:endParaRPr>
          </a:p>
        </p:txBody>
      </p:sp>
      <p:sp>
        <p:nvSpPr>
          <p:cNvPr id="3" name="object 3" descr="$PPTXTitle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pc="-10">
                <a:solidFill>
                  <a:srgbClr val="1F2A1F"/>
                </a:solidFill>
              </a:rPr>
              <a:t>Beyond</a:t>
            </a:r>
            <a:r>
              <a:rPr dirty="0" spc="-120">
                <a:solidFill>
                  <a:srgbClr val="1F2A1F"/>
                </a:solidFill>
              </a:rPr>
              <a:t> </a:t>
            </a:r>
            <a:r>
              <a:rPr dirty="0">
                <a:solidFill>
                  <a:srgbClr val="1F2A1F"/>
                </a:solidFill>
              </a:rPr>
              <a:t>the</a:t>
            </a:r>
            <a:r>
              <a:rPr dirty="0" spc="-114">
                <a:solidFill>
                  <a:srgbClr val="1F2A1F"/>
                </a:solidFill>
              </a:rPr>
              <a:t> </a:t>
            </a:r>
            <a:r>
              <a:rPr dirty="0">
                <a:solidFill>
                  <a:srgbClr val="1F2A1F"/>
                </a:solidFill>
              </a:rPr>
              <a:t>Core:</a:t>
            </a:r>
            <a:r>
              <a:rPr dirty="0" spc="-110">
                <a:solidFill>
                  <a:srgbClr val="1F2A1F"/>
                </a:solidFill>
              </a:rPr>
              <a:t> </a:t>
            </a:r>
            <a:r>
              <a:rPr dirty="0">
                <a:solidFill>
                  <a:srgbClr val="1F2A1F"/>
                </a:solidFill>
              </a:rPr>
              <a:t>Adjacent</a:t>
            </a:r>
            <a:r>
              <a:rPr dirty="0" spc="-120">
                <a:solidFill>
                  <a:srgbClr val="1F2A1F"/>
                </a:solidFill>
              </a:rPr>
              <a:t> </a:t>
            </a:r>
            <a:r>
              <a:rPr dirty="0" spc="-10">
                <a:solidFill>
                  <a:srgbClr val="1F2A1F"/>
                </a:solidFill>
              </a:rPr>
              <a:t>Markets</a:t>
            </a:r>
          </a:p>
        </p:txBody>
      </p:sp>
      <p:grpSp>
        <p:nvGrpSpPr>
          <p:cNvPr id="4" name="object 4"/>
          <p:cNvGrpSpPr/>
          <p:nvPr/>
        </p:nvGrpSpPr>
        <p:grpSpPr>
          <a:xfrm>
            <a:off x="548640" y="1783079"/>
            <a:ext cx="11064240" cy="1234440"/>
            <a:chOff x="548640" y="1783079"/>
            <a:chExt cx="11064240" cy="1234440"/>
          </a:xfrm>
        </p:grpSpPr>
        <p:sp>
          <p:nvSpPr>
            <p:cNvPr id="5" name="object 5"/>
            <p:cNvSpPr/>
            <p:nvPr/>
          </p:nvSpPr>
          <p:spPr>
            <a:xfrm>
              <a:off x="548640" y="1783079"/>
              <a:ext cx="11064240" cy="1234440"/>
            </a:xfrm>
            <a:custGeom>
              <a:avLst/>
              <a:gdLst/>
              <a:ahLst/>
              <a:cxnLst/>
              <a:rect l="l" t="t" r="r" b="b"/>
              <a:pathLst>
                <a:path w="11064240" h="1234439">
                  <a:moveTo>
                    <a:pt x="11064240" y="0"/>
                  </a:moveTo>
                  <a:lnTo>
                    <a:pt x="0" y="0"/>
                  </a:lnTo>
                  <a:lnTo>
                    <a:pt x="0" y="1234439"/>
                  </a:lnTo>
                  <a:lnTo>
                    <a:pt x="11064240" y="1234439"/>
                  </a:lnTo>
                  <a:lnTo>
                    <a:pt x="11064240" y="0"/>
                  </a:lnTo>
                  <a:close/>
                </a:path>
              </a:pathLst>
            </a:custGeom>
            <a:solidFill>
              <a:srgbClr val="F5F5F5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868680" y="2103119"/>
              <a:ext cx="594360" cy="594360"/>
            </a:xfrm>
            <a:custGeom>
              <a:avLst/>
              <a:gdLst/>
              <a:ahLst/>
              <a:cxnLst/>
              <a:rect l="l" t="t" r="r" b="b"/>
              <a:pathLst>
                <a:path w="594360" h="594360">
                  <a:moveTo>
                    <a:pt x="297179" y="0"/>
                  </a:moveTo>
                  <a:lnTo>
                    <a:pt x="248977" y="3890"/>
                  </a:lnTo>
                  <a:lnTo>
                    <a:pt x="203250" y="15154"/>
                  </a:lnTo>
                  <a:lnTo>
                    <a:pt x="160611" y="33179"/>
                  </a:lnTo>
                  <a:lnTo>
                    <a:pt x="121671" y="57351"/>
                  </a:lnTo>
                  <a:lnTo>
                    <a:pt x="87044" y="87058"/>
                  </a:lnTo>
                  <a:lnTo>
                    <a:pt x="57340" y="121688"/>
                  </a:lnTo>
                  <a:lnTo>
                    <a:pt x="33171" y="160628"/>
                  </a:lnTo>
                  <a:lnTo>
                    <a:pt x="15150" y="203265"/>
                  </a:lnTo>
                  <a:lnTo>
                    <a:pt x="3889" y="248986"/>
                  </a:lnTo>
                  <a:lnTo>
                    <a:pt x="0" y="297179"/>
                  </a:lnTo>
                  <a:lnTo>
                    <a:pt x="3889" y="345373"/>
                  </a:lnTo>
                  <a:lnTo>
                    <a:pt x="15150" y="391094"/>
                  </a:lnTo>
                  <a:lnTo>
                    <a:pt x="33171" y="433731"/>
                  </a:lnTo>
                  <a:lnTo>
                    <a:pt x="57340" y="472671"/>
                  </a:lnTo>
                  <a:lnTo>
                    <a:pt x="87044" y="507301"/>
                  </a:lnTo>
                  <a:lnTo>
                    <a:pt x="121671" y="537008"/>
                  </a:lnTo>
                  <a:lnTo>
                    <a:pt x="160611" y="561180"/>
                  </a:lnTo>
                  <a:lnTo>
                    <a:pt x="203250" y="579205"/>
                  </a:lnTo>
                  <a:lnTo>
                    <a:pt x="248977" y="590469"/>
                  </a:lnTo>
                  <a:lnTo>
                    <a:pt x="297179" y="594359"/>
                  </a:lnTo>
                  <a:lnTo>
                    <a:pt x="345373" y="590469"/>
                  </a:lnTo>
                  <a:lnTo>
                    <a:pt x="391094" y="579205"/>
                  </a:lnTo>
                  <a:lnTo>
                    <a:pt x="433731" y="561180"/>
                  </a:lnTo>
                  <a:lnTo>
                    <a:pt x="472671" y="537008"/>
                  </a:lnTo>
                  <a:lnTo>
                    <a:pt x="507301" y="507301"/>
                  </a:lnTo>
                  <a:lnTo>
                    <a:pt x="537008" y="472671"/>
                  </a:lnTo>
                  <a:lnTo>
                    <a:pt x="561180" y="433731"/>
                  </a:lnTo>
                  <a:lnTo>
                    <a:pt x="579205" y="391094"/>
                  </a:lnTo>
                  <a:lnTo>
                    <a:pt x="590469" y="345373"/>
                  </a:lnTo>
                  <a:lnTo>
                    <a:pt x="594360" y="297179"/>
                  </a:lnTo>
                  <a:lnTo>
                    <a:pt x="590469" y="248986"/>
                  </a:lnTo>
                  <a:lnTo>
                    <a:pt x="579205" y="203265"/>
                  </a:lnTo>
                  <a:lnTo>
                    <a:pt x="561180" y="160628"/>
                  </a:lnTo>
                  <a:lnTo>
                    <a:pt x="537008" y="121688"/>
                  </a:lnTo>
                  <a:lnTo>
                    <a:pt x="507301" y="87058"/>
                  </a:lnTo>
                  <a:lnTo>
                    <a:pt x="472671" y="57351"/>
                  </a:lnTo>
                  <a:lnTo>
                    <a:pt x="433731" y="33179"/>
                  </a:lnTo>
                  <a:lnTo>
                    <a:pt x="391094" y="15154"/>
                  </a:lnTo>
                  <a:lnTo>
                    <a:pt x="345373" y="3890"/>
                  </a:lnTo>
                  <a:lnTo>
                    <a:pt x="297179" y="0"/>
                  </a:lnTo>
                  <a:close/>
                </a:path>
              </a:pathLst>
            </a:custGeom>
            <a:solidFill>
              <a:srgbClr val="96BB61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/>
          <p:cNvSpPr txBox="1"/>
          <p:nvPr/>
        </p:nvSpPr>
        <p:spPr>
          <a:xfrm>
            <a:off x="548640" y="1783079"/>
            <a:ext cx="11064240" cy="1234440"/>
          </a:xfrm>
          <a:prstGeom prst="rect">
            <a:avLst/>
          </a:prstGeom>
        </p:spPr>
        <p:txBody>
          <a:bodyPr wrap="square" lIns="0" tIns="2159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70"/>
              </a:spcBef>
            </a:pPr>
            <a:endParaRPr sz="1500">
              <a:latin typeface="Times New Roman"/>
              <a:cs typeface="Times New Roman"/>
            </a:endParaRPr>
          </a:p>
          <a:p>
            <a:pPr marL="1280160">
              <a:lnSpc>
                <a:spcPct val="100000"/>
              </a:lnSpc>
            </a:pPr>
            <a:r>
              <a:rPr dirty="0" sz="1500" spc="-30" b="1">
                <a:solidFill>
                  <a:srgbClr val="1B3C1C"/>
                </a:solidFill>
                <a:latin typeface="Cambria"/>
                <a:cs typeface="Cambria"/>
              </a:rPr>
              <a:t>Dairy,</a:t>
            </a:r>
            <a:r>
              <a:rPr dirty="0" sz="1500" spc="-35" b="1">
                <a:solidFill>
                  <a:srgbClr val="1B3C1C"/>
                </a:solidFill>
                <a:latin typeface="Cambria"/>
                <a:cs typeface="Cambria"/>
              </a:rPr>
              <a:t> </a:t>
            </a:r>
            <a:r>
              <a:rPr dirty="0" sz="1500" b="1">
                <a:solidFill>
                  <a:srgbClr val="1B3C1C"/>
                </a:solidFill>
                <a:latin typeface="Cambria"/>
                <a:cs typeface="Cambria"/>
              </a:rPr>
              <a:t>Fisheries</a:t>
            </a:r>
            <a:r>
              <a:rPr dirty="0" sz="1500" spc="-10" b="1">
                <a:solidFill>
                  <a:srgbClr val="1B3C1C"/>
                </a:solidFill>
                <a:latin typeface="Cambria"/>
                <a:cs typeface="Cambria"/>
              </a:rPr>
              <a:t> </a:t>
            </a:r>
            <a:r>
              <a:rPr dirty="0" sz="1500" b="1">
                <a:solidFill>
                  <a:srgbClr val="1B3C1C"/>
                </a:solidFill>
                <a:latin typeface="Cambria"/>
                <a:cs typeface="Cambria"/>
              </a:rPr>
              <a:t>&amp;</a:t>
            </a:r>
            <a:r>
              <a:rPr dirty="0" sz="1500" spc="-45" b="1">
                <a:solidFill>
                  <a:srgbClr val="1B3C1C"/>
                </a:solidFill>
                <a:latin typeface="Cambria"/>
                <a:cs typeface="Cambria"/>
              </a:rPr>
              <a:t> </a:t>
            </a:r>
            <a:r>
              <a:rPr dirty="0" sz="1500" spc="-10" b="1">
                <a:solidFill>
                  <a:srgbClr val="1B3C1C"/>
                </a:solidFill>
                <a:latin typeface="Cambria"/>
                <a:cs typeface="Cambria"/>
              </a:rPr>
              <a:t>Poultry</a:t>
            </a:r>
            <a:endParaRPr sz="1500">
              <a:latin typeface="Cambria"/>
              <a:cs typeface="Cambria"/>
            </a:endParaRPr>
          </a:p>
          <a:p>
            <a:pPr>
              <a:lnSpc>
                <a:spcPct val="100000"/>
              </a:lnSpc>
              <a:spcBef>
                <a:spcPts val="565"/>
              </a:spcBef>
            </a:pPr>
            <a:endParaRPr sz="1500">
              <a:latin typeface="Cambria"/>
              <a:cs typeface="Cambria"/>
            </a:endParaRPr>
          </a:p>
          <a:p>
            <a:pPr marL="1280160">
              <a:lnSpc>
                <a:spcPct val="100000"/>
              </a:lnSpc>
            </a:pPr>
            <a:r>
              <a:rPr dirty="0" sz="1250">
                <a:solidFill>
                  <a:srgbClr val="1F2A1F"/>
                </a:solidFill>
                <a:latin typeface="Calibri"/>
                <a:cs typeface="Calibri"/>
              </a:rPr>
              <a:t>Extend</a:t>
            </a:r>
            <a:r>
              <a:rPr dirty="0" sz="1250" spc="-35">
                <a:solidFill>
                  <a:srgbClr val="1F2A1F"/>
                </a:solidFill>
                <a:latin typeface="Calibri"/>
                <a:cs typeface="Calibri"/>
              </a:rPr>
              <a:t> </a:t>
            </a:r>
            <a:r>
              <a:rPr dirty="0" sz="1250">
                <a:solidFill>
                  <a:srgbClr val="1F2A1F"/>
                </a:solidFill>
                <a:latin typeface="Calibri"/>
                <a:cs typeface="Calibri"/>
              </a:rPr>
              <a:t>the</a:t>
            </a:r>
            <a:r>
              <a:rPr dirty="0" sz="1250" spc="-35">
                <a:solidFill>
                  <a:srgbClr val="1F2A1F"/>
                </a:solidFill>
                <a:latin typeface="Calibri"/>
                <a:cs typeface="Calibri"/>
              </a:rPr>
              <a:t> </a:t>
            </a:r>
            <a:r>
              <a:rPr dirty="0" sz="1250">
                <a:solidFill>
                  <a:srgbClr val="1F2A1F"/>
                </a:solidFill>
                <a:latin typeface="Calibri"/>
                <a:cs typeface="Calibri"/>
              </a:rPr>
              <a:t>same</a:t>
            </a:r>
            <a:r>
              <a:rPr dirty="0" sz="1250" spc="-30">
                <a:solidFill>
                  <a:srgbClr val="1F2A1F"/>
                </a:solidFill>
                <a:latin typeface="Calibri"/>
                <a:cs typeface="Calibri"/>
              </a:rPr>
              <a:t> </a:t>
            </a:r>
            <a:r>
              <a:rPr dirty="0" sz="1250" spc="-10">
                <a:solidFill>
                  <a:srgbClr val="1F2A1F"/>
                </a:solidFill>
                <a:latin typeface="Calibri"/>
                <a:cs typeface="Calibri"/>
              </a:rPr>
              <a:t>direct-</a:t>
            </a:r>
            <a:r>
              <a:rPr dirty="0" sz="1250">
                <a:solidFill>
                  <a:srgbClr val="1F2A1F"/>
                </a:solidFill>
                <a:latin typeface="Calibri"/>
                <a:cs typeface="Calibri"/>
              </a:rPr>
              <a:t>sourcing</a:t>
            </a:r>
            <a:r>
              <a:rPr dirty="0" sz="1250" spc="-20">
                <a:solidFill>
                  <a:srgbClr val="1F2A1F"/>
                </a:solidFill>
                <a:latin typeface="Calibri"/>
                <a:cs typeface="Calibri"/>
              </a:rPr>
              <a:t> </a:t>
            </a:r>
            <a:r>
              <a:rPr dirty="0" sz="1250">
                <a:solidFill>
                  <a:srgbClr val="1F2A1F"/>
                </a:solidFill>
                <a:latin typeface="Calibri"/>
                <a:cs typeface="Calibri"/>
              </a:rPr>
              <a:t>model</a:t>
            </a:r>
            <a:r>
              <a:rPr dirty="0" sz="1250" spc="-20">
                <a:solidFill>
                  <a:srgbClr val="1F2A1F"/>
                </a:solidFill>
                <a:latin typeface="Calibri"/>
                <a:cs typeface="Calibri"/>
              </a:rPr>
              <a:t> </a:t>
            </a:r>
            <a:r>
              <a:rPr dirty="0" sz="1250">
                <a:solidFill>
                  <a:srgbClr val="1F2A1F"/>
                </a:solidFill>
                <a:latin typeface="Calibri"/>
                <a:cs typeface="Calibri"/>
              </a:rPr>
              <a:t>to</a:t>
            </a:r>
            <a:r>
              <a:rPr dirty="0" sz="1250" spc="-40">
                <a:solidFill>
                  <a:srgbClr val="1F2A1F"/>
                </a:solidFill>
                <a:latin typeface="Calibri"/>
                <a:cs typeface="Calibri"/>
              </a:rPr>
              <a:t> </a:t>
            </a:r>
            <a:r>
              <a:rPr dirty="0" sz="1250">
                <a:solidFill>
                  <a:srgbClr val="1F2A1F"/>
                </a:solidFill>
                <a:latin typeface="Calibri"/>
                <a:cs typeface="Calibri"/>
              </a:rPr>
              <a:t>more</a:t>
            </a:r>
            <a:r>
              <a:rPr dirty="0" sz="1250" spc="-20">
                <a:solidFill>
                  <a:srgbClr val="1F2A1F"/>
                </a:solidFill>
                <a:latin typeface="Calibri"/>
                <a:cs typeface="Calibri"/>
              </a:rPr>
              <a:t> </a:t>
            </a:r>
            <a:r>
              <a:rPr dirty="0" sz="1250">
                <a:solidFill>
                  <a:srgbClr val="1F2A1F"/>
                </a:solidFill>
                <a:latin typeface="Calibri"/>
                <a:cs typeface="Calibri"/>
              </a:rPr>
              <a:t>perishable</a:t>
            </a:r>
            <a:r>
              <a:rPr dirty="0" sz="1250" spc="-15">
                <a:solidFill>
                  <a:srgbClr val="1F2A1F"/>
                </a:solidFill>
                <a:latin typeface="Calibri"/>
                <a:cs typeface="Calibri"/>
              </a:rPr>
              <a:t> </a:t>
            </a:r>
            <a:r>
              <a:rPr dirty="0" sz="1250" spc="-10">
                <a:solidFill>
                  <a:srgbClr val="1F2A1F"/>
                </a:solidFill>
                <a:latin typeface="Calibri"/>
                <a:cs typeface="Calibri"/>
              </a:rPr>
              <a:t>categories</a:t>
            </a:r>
            <a:endParaRPr sz="1250">
              <a:latin typeface="Calibri"/>
              <a:cs typeface="Calibri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548640" y="3291840"/>
            <a:ext cx="11064240" cy="1234440"/>
            <a:chOff x="548640" y="3291840"/>
            <a:chExt cx="11064240" cy="1234440"/>
          </a:xfrm>
        </p:grpSpPr>
        <p:sp>
          <p:nvSpPr>
            <p:cNvPr id="9" name="object 9"/>
            <p:cNvSpPr/>
            <p:nvPr/>
          </p:nvSpPr>
          <p:spPr>
            <a:xfrm>
              <a:off x="548640" y="3291840"/>
              <a:ext cx="11064240" cy="1234440"/>
            </a:xfrm>
            <a:custGeom>
              <a:avLst/>
              <a:gdLst/>
              <a:ahLst/>
              <a:cxnLst/>
              <a:rect l="l" t="t" r="r" b="b"/>
              <a:pathLst>
                <a:path w="11064240" h="1234439">
                  <a:moveTo>
                    <a:pt x="11064240" y="0"/>
                  </a:moveTo>
                  <a:lnTo>
                    <a:pt x="0" y="0"/>
                  </a:lnTo>
                  <a:lnTo>
                    <a:pt x="0" y="1234440"/>
                  </a:lnTo>
                  <a:lnTo>
                    <a:pt x="11064240" y="1234440"/>
                  </a:lnTo>
                  <a:lnTo>
                    <a:pt x="11064240" y="0"/>
                  </a:lnTo>
                  <a:close/>
                </a:path>
              </a:pathLst>
            </a:custGeom>
            <a:solidFill>
              <a:srgbClr val="F5F5F5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/>
            <p:cNvSpPr/>
            <p:nvPr/>
          </p:nvSpPr>
          <p:spPr>
            <a:xfrm>
              <a:off x="868680" y="3611880"/>
              <a:ext cx="594360" cy="594360"/>
            </a:xfrm>
            <a:custGeom>
              <a:avLst/>
              <a:gdLst/>
              <a:ahLst/>
              <a:cxnLst/>
              <a:rect l="l" t="t" r="r" b="b"/>
              <a:pathLst>
                <a:path w="594360" h="594360">
                  <a:moveTo>
                    <a:pt x="297179" y="0"/>
                  </a:moveTo>
                  <a:lnTo>
                    <a:pt x="248977" y="3890"/>
                  </a:lnTo>
                  <a:lnTo>
                    <a:pt x="203250" y="15154"/>
                  </a:lnTo>
                  <a:lnTo>
                    <a:pt x="160611" y="33179"/>
                  </a:lnTo>
                  <a:lnTo>
                    <a:pt x="121671" y="57351"/>
                  </a:lnTo>
                  <a:lnTo>
                    <a:pt x="87044" y="87058"/>
                  </a:lnTo>
                  <a:lnTo>
                    <a:pt x="57340" y="121688"/>
                  </a:lnTo>
                  <a:lnTo>
                    <a:pt x="33171" y="160628"/>
                  </a:lnTo>
                  <a:lnTo>
                    <a:pt x="15150" y="203265"/>
                  </a:lnTo>
                  <a:lnTo>
                    <a:pt x="3889" y="248986"/>
                  </a:lnTo>
                  <a:lnTo>
                    <a:pt x="0" y="297180"/>
                  </a:lnTo>
                  <a:lnTo>
                    <a:pt x="3889" y="345373"/>
                  </a:lnTo>
                  <a:lnTo>
                    <a:pt x="15150" y="391094"/>
                  </a:lnTo>
                  <a:lnTo>
                    <a:pt x="33171" y="433731"/>
                  </a:lnTo>
                  <a:lnTo>
                    <a:pt x="57340" y="472671"/>
                  </a:lnTo>
                  <a:lnTo>
                    <a:pt x="87044" y="507301"/>
                  </a:lnTo>
                  <a:lnTo>
                    <a:pt x="121671" y="537008"/>
                  </a:lnTo>
                  <a:lnTo>
                    <a:pt x="160611" y="561180"/>
                  </a:lnTo>
                  <a:lnTo>
                    <a:pt x="203250" y="579205"/>
                  </a:lnTo>
                  <a:lnTo>
                    <a:pt x="248977" y="590469"/>
                  </a:lnTo>
                  <a:lnTo>
                    <a:pt x="297179" y="594360"/>
                  </a:lnTo>
                  <a:lnTo>
                    <a:pt x="345373" y="590469"/>
                  </a:lnTo>
                  <a:lnTo>
                    <a:pt x="391094" y="579205"/>
                  </a:lnTo>
                  <a:lnTo>
                    <a:pt x="433731" y="561180"/>
                  </a:lnTo>
                  <a:lnTo>
                    <a:pt x="472671" y="537008"/>
                  </a:lnTo>
                  <a:lnTo>
                    <a:pt x="507301" y="507301"/>
                  </a:lnTo>
                  <a:lnTo>
                    <a:pt x="537008" y="472671"/>
                  </a:lnTo>
                  <a:lnTo>
                    <a:pt x="561180" y="433731"/>
                  </a:lnTo>
                  <a:lnTo>
                    <a:pt x="579205" y="391094"/>
                  </a:lnTo>
                  <a:lnTo>
                    <a:pt x="590469" y="345373"/>
                  </a:lnTo>
                  <a:lnTo>
                    <a:pt x="594360" y="297180"/>
                  </a:lnTo>
                  <a:lnTo>
                    <a:pt x="590469" y="248986"/>
                  </a:lnTo>
                  <a:lnTo>
                    <a:pt x="579205" y="203265"/>
                  </a:lnTo>
                  <a:lnTo>
                    <a:pt x="561180" y="160628"/>
                  </a:lnTo>
                  <a:lnTo>
                    <a:pt x="537008" y="121688"/>
                  </a:lnTo>
                  <a:lnTo>
                    <a:pt x="507301" y="87058"/>
                  </a:lnTo>
                  <a:lnTo>
                    <a:pt x="472671" y="57351"/>
                  </a:lnTo>
                  <a:lnTo>
                    <a:pt x="433731" y="33179"/>
                  </a:lnTo>
                  <a:lnTo>
                    <a:pt x="391094" y="15154"/>
                  </a:lnTo>
                  <a:lnTo>
                    <a:pt x="345373" y="3890"/>
                  </a:lnTo>
                  <a:lnTo>
                    <a:pt x="297179" y="0"/>
                  </a:lnTo>
                  <a:close/>
                </a:path>
              </a:pathLst>
            </a:custGeom>
            <a:solidFill>
              <a:srgbClr val="96BB61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1" name="object 11"/>
          <p:cNvSpPr txBox="1"/>
          <p:nvPr/>
        </p:nvSpPr>
        <p:spPr>
          <a:xfrm>
            <a:off x="548640" y="3291840"/>
            <a:ext cx="11064240" cy="1234440"/>
          </a:xfrm>
          <a:prstGeom prst="rect">
            <a:avLst/>
          </a:prstGeom>
        </p:spPr>
        <p:txBody>
          <a:bodyPr wrap="square" lIns="0" tIns="22225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75"/>
              </a:spcBef>
            </a:pPr>
            <a:endParaRPr sz="1500">
              <a:latin typeface="Times New Roman"/>
              <a:cs typeface="Times New Roman"/>
            </a:endParaRPr>
          </a:p>
          <a:p>
            <a:pPr marL="1280160">
              <a:lnSpc>
                <a:spcPct val="100000"/>
              </a:lnSpc>
            </a:pPr>
            <a:r>
              <a:rPr dirty="0" sz="1500" spc="-10" b="1">
                <a:solidFill>
                  <a:srgbClr val="1B3C1C"/>
                </a:solidFill>
                <a:latin typeface="Cambria"/>
                <a:cs typeface="Cambria"/>
              </a:rPr>
              <a:t>Farmer</a:t>
            </a:r>
            <a:r>
              <a:rPr dirty="0" sz="1500" spc="-45" b="1">
                <a:solidFill>
                  <a:srgbClr val="1B3C1C"/>
                </a:solidFill>
                <a:latin typeface="Cambria"/>
                <a:cs typeface="Cambria"/>
              </a:rPr>
              <a:t> </a:t>
            </a:r>
            <a:r>
              <a:rPr dirty="0" sz="1500" b="1">
                <a:solidFill>
                  <a:srgbClr val="1B3C1C"/>
                </a:solidFill>
                <a:latin typeface="Cambria"/>
                <a:cs typeface="Cambria"/>
              </a:rPr>
              <a:t>Financial</a:t>
            </a:r>
            <a:r>
              <a:rPr dirty="0" sz="1500" spc="-40" b="1">
                <a:solidFill>
                  <a:srgbClr val="1B3C1C"/>
                </a:solidFill>
                <a:latin typeface="Cambria"/>
                <a:cs typeface="Cambria"/>
              </a:rPr>
              <a:t> </a:t>
            </a:r>
            <a:r>
              <a:rPr dirty="0" sz="1500" spc="-10" b="1">
                <a:solidFill>
                  <a:srgbClr val="1B3C1C"/>
                </a:solidFill>
                <a:latin typeface="Cambria"/>
                <a:cs typeface="Cambria"/>
              </a:rPr>
              <a:t>Services</a:t>
            </a:r>
            <a:endParaRPr sz="1500">
              <a:latin typeface="Cambria"/>
              <a:cs typeface="Cambria"/>
            </a:endParaRPr>
          </a:p>
          <a:p>
            <a:pPr>
              <a:lnSpc>
                <a:spcPct val="100000"/>
              </a:lnSpc>
              <a:spcBef>
                <a:spcPts val="560"/>
              </a:spcBef>
            </a:pPr>
            <a:endParaRPr sz="1500">
              <a:latin typeface="Cambria"/>
              <a:cs typeface="Cambria"/>
            </a:endParaRPr>
          </a:p>
          <a:p>
            <a:pPr marL="1280160">
              <a:lnSpc>
                <a:spcPct val="100000"/>
              </a:lnSpc>
            </a:pPr>
            <a:r>
              <a:rPr dirty="0" sz="1250" spc="-10">
                <a:solidFill>
                  <a:srgbClr val="1F2A1F"/>
                </a:solidFill>
                <a:latin typeface="Calibri"/>
                <a:cs typeface="Calibri"/>
              </a:rPr>
              <a:t>Micro-</a:t>
            </a:r>
            <a:r>
              <a:rPr dirty="0" sz="1250">
                <a:solidFill>
                  <a:srgbClr val="1F2A1F"/>
                </a:solidFill>
                <a:latin typeface="Calibri"/>
                <a:cs typeface="Calibri"/>
              </a:rPr>
              <a:t>credit</a:t>
            </a:r>
            <a:r>
              <a:rPr dirty="0" sz="1250" spc="-20">
                <a:solidFill>
                  <a:srgbClr val="1F2A1F"/>
                </a:solidFill>
                <a:latin typeface="Calibri"/>
                <a:cs typeface="Calibri"/>
              </a:rPr>
              <a:t> </a:t>
            </a:r>
            <a:r>
              <a:rPr dirty="0" sz="1250">
                <a:solidFill>
                  <a:srgbClr val="1F2A1F"/>
                </a:solidFill>
                <a:latin typeface="Calibri"/>
                <a:cs typeface="Calibri"/>
              </a:rPr>
              <a:t>&amp;</a:t>
            </a:r>
            <a:r>
              <a:rPr dirty="0" sz="1250" spc="-20">
                <a:solidFill>
                  <a:srgbClr val="1F2A1F"/>
                </a:solidFill>
                <a:latin typeface="Calibri"/>
                <a:cs typeface="Calibri"/>
              </a:rPr>
              <a:t> </a:t>
            </a:r>
            <a:r>
              <a:rPr dirty="0" sz="1250">
                <a:solidFill>
                  <a:srgbClr val="1F2A1F"/>
                </a:solidFill>
                <a:latin typeface="Calibri"/>
                <a:cs typeface="Calibri"/>
              </a:rPr>
              <a:t>crop </a:t>
            </a:r>
            <a:r>
              <a:rPr dirty="0" sz="1250" spc="-10">
                <a:solidFill>
                  <a:srgbClr val="1F2A1F"/>
                </a:solidFill>
                <a:latin typeface="Calibri"/>
                <a:cs typeface="Calibri"/>
              </a:rPr>
              <a:t>insurance,</a:t>
            </a:r>
            <a:r>
              <a:rPr dirty="0" sz="1250" spc="-15">
                <a:solidFill>
                  <a:srgbClr val="1F2A1F"/>
                </a:solidFill>
                <a:latin typeface="Calibri"/>
                <a:cs typeface="Calibri"/>
              </a:rPr>
              <a:t> </a:t>
            </a:r>
            <a:r>
              <a:rPr dirty="0" sz="1250">
                <a:solidFill>
                  <a:srgbClr val="1F2A1F"/>
                </a:solidFill>
                <a:latin typeface="Calibri"/>
                <a:cs typeface="Calibri"/>
              </a:rPr>
              <a:t>powered by</a:t>
            </a:r>
            <a:r>
              <a:rPr dirty="0" sz="1250" spc="-30">
                <a:solidFill>
                  <a:srgbClr val="1F2A1F"/>
                </a:solidFill>
                <a:latin typeface="Calibri"/>
                <a:cs typeface="Calibri"/>
              </a:rPr>
              <a:t> </a:t>
            </a:r>
            <a:r>
              <a:rPr dirty="0" sz="1250">
                <a:solidFill>
                  <a:srgbClr val="1F2A1F"/>
                </a:solidFill>
                <a:latin typeface="Calibri"/>
                <a:cs typeface="Calibri"/>
              </a:rPr>
              <a:t>AgriBridge's</a:t>
            </a:r>
            <a:r>
              <a:rPr dirty="0" sz="1250" spc="-15">
                <a:solidFill>
                  <a:srgbClr val="1F2A1F"/>
                </a:solidFill>
                <a:latin typeface="Calibri"/>
                <a:cs typeface="Calibri"/>
              </a:rPr>
              <a:t> </a:t>
            </a:r>
            <a:r>
              <a:rPr dirty="0" sz="1250" spc="-10">
                <a:solidFill>
                  <a:srgbClr val="1F2A1F"/>
                </a:solidFill>
                <a:latin typeface="Calibri"/>
                <a:cs typeface="Calibri"/>
              </a:rPr>
              <a:t>transaction</a:t>
            </a:r>
            <a:r>
              <a:rPr dirty="0" sz="1250" spc="-25">
                <a:solidFill>
                  <a:srgbClr val="1F2A1F"/>
                </a:solidFill>
                <a:latin typeface="Calibri"/>
                <a:cs typeface="Calibri"/>
              </a:rPr>
              <a:t> </a:t>
            </a:r>
            <a:r>
              <a:rPr dirty="0" sz="1250" spc="-10">
                <a:solidFill>
                  <a:srgbClr val="1F2A1F"/>
                </a:solidFill>
                <a:latin typeface="Calibri"/>
                <a:cs typeface="Calibri"/>
              </a:rPr>
              <a:t>history</a:t>
            </a:r>
            <a:endParaRPr sz="1250">
              <a:latin typeface="Calibri"/>
              <a:cs typeface="Calibri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548640" y="4800600"/>
            <a:ext cx="11064240" cy="1234440"/>
            <a:chOff x="548640" y="4800600"/>
            <a:chExt cx="11064240" cy="1234440"/>
          </a:xfrm>
        </p:grpSpPr>
        <p:sp>
          <p:nvSpPr>
            <p:cNvPr id="13" name="object 13"/>
            <p:cNvSpPr/>
            <p:nvPr/>
          </p:nvSpPr>
          <p:spPr>
            <a:xfrm>
              <a:off x="548640" y="4800600"/>
              <a:ext cx="11064240" cy="1234440"/>
            </a:xfrm>
            <a:custGeom>
              <a:avLst/>
              <a:gdLst/>
              <a:ahLst/>
              <a:cxnLst/>
              <a:rect l="l" t="t" r="r" b="b"/>
              <a:pathLst>
                <a:path w="11064240" h="1234439">
                  <a:moveTo>
                    <a:pt x="11064240" y="0"/>
                  </a:moveTo>
                  <a:lnTo>
                    <a:pt x="0" y="0"/>
                  </a:lnTo>
                  <a:lnTo>
                    <a:pt x="0" y="1234440"/>
                  </a:lnTo>
                  <a:lnTo>
                    <a:pt x="11064240" y="1234440"/>
                  </a:lnTo>
                  <a:lnTo>
                    <a:pt x="11064240" y="0"/>
                  </a:lnTo>
                  <a:close/>
                </a:path>
              </a:pathLst>
            </a:custGeom>
            <a:solidFill>
              <a:srgbClr val="F5F5F5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/>
            <p:cNvSpPr/>
            <p:nvPr/>
          </p:nvSpPr>
          <p:spPr>
            <a:xfrm>
              <a:off x="868680" y="5120640"/>
              <a:ext cx="594360" cy="594360"/>
            </a:xfrm>
            <a:custGeom>
              <a:avLst/>
              <a:gdLst/>
              <a:ahLst/>
              <a:cxnLst/>
              <a:rect l="l" t="t" r="r" b="b"/>
              <a:pathLst>
                <a:path w="594360" h="594360">
                  <a:moveTo>
                    <a:pt x="297179" y="0"/>
                  </a:moveTo>
                  <a:lnTo>
                    <a:pt x="248977" y="3890"/>
                  </a:lnTo>
                  <a:lnTo>
                    <a:pt x="203250" y="15154"/>
                  </a:lnTo>
                  <a:lnTo>
                    <a:pt x="160611" y="33179"/>
                  </a:lnTo>
                  <a:lnTo>
                    <a:pt x="121671" y="57351"/>
                  </a:lnTo>
                  <a:lnTo>
                    <a:pt x="87044" y="87058"/>
                  </a:lnTo>
                  <a:lnTo>
                    <a:pt x="57340" y="121688"/>
                  </a:lnTo>
                  <a:lnTo>
                    <a:pt x="33171" y="160628"/>
                  </a:lnTo>
                  <a:lnTo>
                    <a:pt x="15150" y="203265"/>
                  </a:lnTo>
                  <a:lnTo>
                    <a:pt x="3889" y="248986"/>
                  </a:lnTo>
                  <a:lnTo>
                    <a:pt x="0" y="297180"/>
                  </a:lnTo>
                  <a:lnTo>
                    <a:pt x="3889" y="345373"/>
                  </a:lnTo>
                  <a:lnTo>
                    <a:pt x="15150" y="391094"/>
                  </a:lnTo>
                  <a:lnTo>
                    <a:pt x="33171" y="433731"/>
                  </a:lnTo>
                  <a:lnTo>
                    <a:pt x="57340" y="472671"/>
                  </a:lnTo>
                  <a:lnTo>
                    <a:pt x="87044" y="507301"/>
                  </a:lnTo>
                  <a:lnTo>
                    <a:pt x="121671" y="537008"/>
                  </a:lnTo>
                  <a:lnTo>
                    <a:pt x="160611" y="561180"/>
                  </a:lnTo>
                  <a:lnTo>
                    <a:pt x="203250" y="579205"/>
                  </a:lnTo>
                  <a:lnTo>
                    <a:pt x="248977" y="590469"/>
                  </a:lnTo>
                  <a:lnTo>
                    <a:pt x="297179" y="594360"/>
                  </a:lnTo>
                  <a:lnTo>
                    <a:pt x="345373" y="590469"/>
                  </a:lnTo>
                  <a:lnTo>
                    <a:pt x="391094" y="579205"/>
                  </a:lnTo>
                  <a:lnTo>
                    <a:pt x="433731" y="561180"/>
                  </a:lnTo>
                  <a:lnTo>
                    <a:pt x="472671" y="537008"/>
                  </a:lnTo>
                  <a:lnTo>
                    <a:pt x="507301" y="507301"/>
                  </a:lnTo>
                  <a:lnTo>
                    <a:pt x="537008" y="472671"/>
                  </a:lnTo>
                  <a:lnTo>
                    <a:pt x="561180" y="433731"/>
                  </a:lnTo>
                  <a:lnTo>
                    <a:pt x="579205" y="391094"/>
                  </a:lnTo>
                  <a:lnTo>
                    <a:pt x="590469" y="345373"/>
                  </a:lnTo>
                  <a:lnTo>
                    <a:pt x="594360" y="297180"/>
                  </a:lnTo>
                  <a:lnTo>
                    <a:pt x="590469" y="248986"/>
                  </a:lnTo>
                  <a:lnTo>
                    <a:pt x="579205" y="203265"/>
                  </a:lnTo>
                  <a:lnTo>
                    <a:pt x="561180" y="160628"/>
                  </a:lnTo>
                  <a:lnTo>
                    <a:pt x="537008" y="121688"/>
                  </a:lnTo>
                  <a:lnTo>
                    <a:pt x="507301" y="87058"/>
                  </a:lnTo>
                  <a:lnTo>
                    <a:pt x="472671" y="57351"/>
                  </a:lnTo>
                  <a:lnTo>
                    <a:pt x="433731" y="33179"/>
                  </a:lnTo>
                  <a:lnTo>
                    <a:pt x="391094" y="15154"/>
                  </a:lnTo>
                  <a:lnTo>
                    <a:pt x="345373" y="3890"/>
                  </a:lnTo>
                  <a:lnTo>
                    <a:pt x="297179" y="0"/>
                  </a:lnTo>
                  <a:close/>
                </a:path>
              </a:pathLst>
            </a:custGeom>
            <a:solidFill>
              <a:srgbClr val="96BB61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5" name="object 15"/>
          <p:cNvSpPr txBox="1"/>
          <p:nvPr/>
        </p:nvSpPr>
        <p:spPr>
          <a:xfrm>
            <a:off x="548640" y="4800600"/>
            <a:ext cx="11064240" cy="1234440"/>
          </a:xfrm>
          <a:prstGeom prst="rect">
            <a:avLst/>
          </a:prstGeom>
        </p:spPr>
        <p:txBody>
          <a:bodyPr wrap="square" lIns="0" tIns="22225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75"/>
              </a:spcBef>
            </a:pPr>
            <a:endParaRPr sz="1500">
              <a:latin typeface="Times New Roman"/>
              <a:cs typeface="Times New Roman"/>
            </a:endParaRPr>
          </a:p>
          <a:p>
            <a:pPr marL="1280160">
              <a:lnSpc>
                <a:spcPct val="100000"/>
              </a:lnSpc>
            </a:pPr>
            <a:r>
              <a:rPr dirty="0" sz="1500" spc="-10" b="1">
                <a:solidFill>
                  <a:srgbClr val="1B3C1C"/>
                </a:solidFill>
                <a:latin typeface="Cambria"/>
                <a:cs typeface="Cambria"/>
              </a:rPr>
              <a:t>Data-as-</a:t>
            </a:r>
            <a:r>
              <a:rPr dirty="0" sz="1500" b="1">
                <a:solidFill>
                  <a:srgbClr val="1B3C1C"/>
                </a:solidFill>
                <a:latin typeface="Cambria"/>
                <a:cs typeface="Cambria"/>
              </a:rPr>
              <a:t>a-</a:t>
            </a:r>
            <a:r>
              <a:rPr dirty="0" sz="1500" spc="-10" b="1">
                <a:solidFill>
                  <a:srgbClr val="1B3C1C"/>
                </a:solidFill>
                <a:latin typeface="Cambria"/>
                <a:cs typeface="Cambria"/>
              </a:rPr>
              <a:t>Service</a:t>
            </a:r>
            <a:endParaRPr sz="1500">
              <a:latin typeface="Cambria"/>
              <a:cs typeface="Cambria"/>
            </a:endParaRPr>
          </a:p>
          <a:p>
            <a:pPr>
              <a:lnSpc>
                <a:spcPct val="100000"/>
              </a:lnSpc>
              <a:spcBef>
                <a:spcPts val="565"/>
              </a:spcBef>
            </a:pPr>
            <a:endParaRPr sz="1500">
              <a:latin typeface="Cambria"/>
              <a:cs typeface="Cambria"/>
            </a:endParaRPr>
          </a:p>
          <a:p>
            <a:pPr marL="1280160">
              <a:lnSpc>
                <a:spcPct val="100000"/>
              </a:lnSpc>
            </a:pPr>
            <a:r>
              <a:rPr dirty="0" sz="1250">
                <a:solidFill>
                  <a:srgbClr val="1F2A1F"/>
                </a:solidFill>
                <a:latin typeface="Calibri"/>
                <a:cs typeface="Calibri"/>
              </a:rPr>
              <a:t>Yield</a:t>
            </a:r>
            <a:r>
              <a:rPr dirty="0" sz="1250" spc="-15">
                <a:solidFill>
                  <a:srgbClr val="1F2A1F"/>
                </a:solidFill>
                <a:latin typeface="Calibri"/>
                <a:cs typeface="Calibri"/>
              </a:rPr>
              <a:t> </a:t>
            </a:r>
            <a:r>
              <a:rPr dirty="0" sz="1250">
                <a:solidFill>
                  <a:srgbClr val="1F2A1F"/>
                </a:solidFill>
                <a:latin typeface="Calibri"/>
                <a:cs typeface="Calibri"/>
              </a:rPr>
              <a:t>&amp;</a:t>
            </a:r>
            <a:r>
              <a:rPr dirty="0" sz="1250" spc="-40">
                <a:solidFill>
                  <a:srgbClr val="1F2A1F"/>
                </a:solidFill>
                <a:latin typeface="Calibri"/>
                <a:cs typeface="Calibri"/>
              </a:rPr>
              <a:t> </a:t>
            </a:r>
            <a:r>
              <a:rPr dirty="0" sz="1250">
                <a:solidFill>
                  <a:srgbClr val="1F2A1F"/>
                </a:solidFill>
                <a:latin typeface="Calibri"/>
                <a:cs typeface="Calibri"/>
              </a:rPr>
              <a:t>price</a:t>
            </a:r>
            <a:r>
              <a:rPr dirty="0" sz="1250" spc="-15">
                <a:solidFill>
                  <a:srgbClr val="1F2A1F"/>
                </a:solidFill>
                <a:latin typeface="Calibri"/>
                <a:cs typeface="Calibri"/>
              </a:rPr>
              <a:t> </a:t>
            </a:r>
            <a:r>
              <a:rPr dirty="0" sz="1250">
                <a:solidFill>
                  <a:srgbClr val="1F2A1F"/>
                </a:solidFill>
                <a:latin typeface="Calibri"/>
                <a:cs typeface="Calibri"/>
              </a:rPr>
              <a:t>analytics</a:t>
            </a:r>
            <a:r>
              <a:rPr dirty="0" sz="1250" spc="-30">
                <a:solidFill>
                  <a:srgbClr val="1F2A1F"/>
                </a:solidFill>
                <a:latin typeface="Calibri"/>
                <a:cs typeface="Calibri"/>
              </a:rPr>
              <a:t> </a:t>
            </a:r>
            <a:r>
              <a:rPr dirty="0" sz="1250">
                <a:solidFill>
                  <a:srgbClr val="1F2A1F"/>
                </a:solidFill>
                <a:latin typeface="Calibri"/>
                <a:cs typeface="Calibri"/>
              </a:rPr>
              <a:t>licensed</a:t>
            </a:r>
            <a:r>
              <a:rPr dirty="0" sz="1250" spc="-20">
                <a:solidFill>
                  <a:srgbClr val="1F2A1F"/>
                </a:solidFill>
                <a:latin typeface="Calibri"/>
                <a:cs typeface="Calibri"/>
              </a:rPr>
              <a:t> </a:t>
            </a:r>
            <a:r>
              <a:rPr dirty="0" sz="1250">
                <a:solidFill>
                  <a:srgbClr val="1F2A1F"/>
                </a:solidFill>
                <a:latin typeface="Calibri"/>
                <a:cs typeface="Calibri"/>
              </a:rPr>
              <a:t>to</a:t>
            </a:r>
            <a:r>
              <a:rPr dirty="0" sz="1250" spc="-30">
                <a:solidFill>
                  <a:srgbClr val="1F2A1F"/>
                </a:solidFill>
                <a:latin typeface="Calibri"/>
                <a:cs typeface="Calibri"/>
              </a:rPr>
              <a:t> </a:t>
            </a:r>
            <a:r>
              <a:rPr dirty="0" sz="1250" spc="-10">
                <a:solidFill>
                  <a:srgbClr val="1F2A1F"/>
                </a:solidFill>
                <a:latin typeface="Calibri"/>
                <a:cs typeface="Calibri"/>
              </a:rPr>
              <a:t>government</a:t>
            </a:r>
            <a:r>
              <a:rPr dirty="0" sz="1250" spc="-15">
                <a:solidFill>
                  <a:srgbClr val="1F2A1F"/>
                </a:solidFill>
                <a:latin typeface="Calibri"/>
                <a:cs typeface="Calibri"/>
              </a:rPr>
              <a:t> </a:t>
            </a:r>
            <a:r>
              <a:rPr dirty="0" sz="1250">
                <a:solidFill>
                  <a:srgbClr val="1F2A1F"/>
                </a:solidFill>
                <a:latin typeface="Calibri"/>
                <a:cs typeface="Calibri"/>
              </a:rPr>
              <a:t>bodies</a:t>
            </a:r>
            <a:r>
              <a:rPr dirty="0" sz="1250" spc="-20">
                <a:solidFill>
                  <a:srgbClr val="1F2A1F"/>
                </a:solidFill>
                <a:latin typeface="Calibri"/>
                <a:cs typeface="Calibri"/>
              </a:rPr>
              <a:t> </a:t>
            </a:r>
            <a:r>
              <a:rPr dirty="0" sz="1250">
                <a:solidFill>
                  <a:srgbClr val="1F2A1F"/>
                </a:solidFill>
                <a:latin typeface="Calibri"/>
                <a:cs typeface="Calibri"/>
              </a:rPr>
              <a:t>and</a:t>
            </a:r>
            <a:r>
              <a:rPr dirty="0" sz="1250" spc="-15">
                <a:solidFill>
                  <a:srgbClr val="1F2A1F"/>
                </a:solidFill>
                <a:latin typeface="Calibri"/>
                <a:cs typeface="Calibri"/>
              </a:rPr>
              <a:t> </a:t>
            </a:r>
            <a:r>
              <a:rPr dirty="0" sz="1250" spc="-20">
                <a:solidFill>
                  <a:srgbClr val="1F2A1F"/>
                </a:solidFill>
                <a:latin typeface="Calibri"/>
                <a:cs typeface="Calibri"/>
              </a:rPr>
              <a:t>NGOs</a:t>
            </a:r>
            <a:endParaRPr sz="1250">
              <a:latin typeface="Calibri"/>
              <a:cs typeface="Calibri"/>
            </a:endParaRPr>
          </a:p>
        </p:txBody>
      </p:sp>
      <p:sp>
        <p:nvSpPr>
          <p:cNvPr id="16" name="object 16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955"/>
              </a:lnSpc>
            </a:pPr>
            <a:r>
              <a:rPr dirty="0" spc="-10"/>
              <a:t>AgriBridge</a:t>
            </a:r>
          </a:p>
        </p:txBody>
      </p:sp>
      <p:sp>
        <p:nvSpPr>
          <p:cNvPr id="17" name="object 17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955"/>
              </a:lnSpc>
            </a:pPr>
            <a:fld id="{81D60167-4931-47E6-BA6A-407CBD079E47}" type="slidenum">
              <a:rPr dirty="0" spc="-25"/>
              <a:t>10</a:t>
            </a:fld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1B3C1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535940" y="421335"/>
            <a:ext cx="1640205" cy="2235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300" b="1">
                <a:solidFill>
                  <a:srgbClr val="E8A23C"/>
                </a:solidFill>
                <a:latin typeface="Calibri"/>
                <a:cs typeface="Calibri"/>
              </a:rPr>
              <a:t>P</a:t>
            </a:r>
            <a:r>
              <a:rPr dirty="0" sz="1300" spc="-100" b="1">
                <a:solidFill>
                  <a:srgbClr val="E8A23C"/>
                </a:solidFill>
                <a:latin typeface="Calibri"/>
                <a:cs typeface="Calibri"/>
              </a:rPr>
              <a:t> </a:t>
            </a:r>
            <a:r>
              <a:rPr dirty="0" sz="1300" spc="-10" b="1">
                <a:solidFill>
                  <a:srgbClr val="E8A23C"/>
                </a:solidFill>
                <a:latin typeface="Calibri"/>
                <a:cs typeface="Calibri"/>
              </a:rPr>
              <a:t>R</a:t>
            </a:r>
            <a:r>
              <a:rPr dirty="0" sz="1300" spc="-90" b="1">
                <a:solidFill>
                  <a:srgbClr val="E8A23C"/>
                </a:solidFill>
                <a:latin typeface="Calibri"/>
                <a:cs typeface="Calibri"/>
              </a:rPr>
              <a:t> </a:t>
            </a:r>
            <a:r>
              <a:rPr dirty="0" sz="1300" b="1">
                <a:solidFill>
                  <a:srgbClr val="E8A23C"/>
                </a:solidFill>
                <a:latin typeface="Calibri"/>
                <a:cs typeface="Calibri"/>
              </a:rPr>
              <a:t>O</a:t>
            </a:r>
            <a:r>
              <a:rPr dirty="0" sz="1300" spc="-95" b="1">
                <a:solidFill>
                  <a:srgbClr val="E8A23C"/>
                </a:solidFill>
                <a:latin typeface="Calibri"/>
                <a:cs typeface="Calibri"/>
              </a:rPr>
              <a:t> </a:t>
            </a:r>
            <a:r>
              <a:rPr dirty="0" sz="1300" b="1">
                <a:solidFill>
                  <a:srgbClr val="E8A23C"/>
                </a:solidFill>
                <a:latin typeface="Calibri"/>
                <a:cs typeface="Calibri"/>
              </a:rPr>
              <a:t>G</a:t>
            </a:r>
            <a:r>
              <a:rPr dirty="0" sz="1300" spc="-95" b="1">
                <a:solidFill>
                  <a:srgbClr val="E8A23C"/>
                </a:solidFill>
                <a:latin typeface="Calibri"/>
                <a:cs typeface="Calibri"/>
              </a:rPr>
              <a:t> </a:t>
            </a:r>
            <a:r>
              <a:rPr dirty="0" sz="1300" spc="-10" b="1">
                <a:solidFill>
                  <a:srgbClr val="E8A23C"/>
                </a:solidFill>
                <a:latin typeface="Calibri"/>
                <a:cs typeface="Calibri"/>
              </a:rPr>
              <a:t>R</a:t>
            </a:r>
            <a:r>
              <a:rPr dirty="0" sz="1300" spc="-90" b="1">
                <a:solidFill>
                  <a:srgbClr val="E8A23C"/>
                </a:solidFill>
                <a:latin typeface="Calibri"/>
                <a:cs typeface="Calibri"/>
              </a:rPr>
              <a:t> </a:t>
            </a:r>
            <a:r>
              <a:rPr dirty="0" sz="1300" spc="-10" b="1">
                <a:solidFill>
                  <a:srgbClr val="E8A23C"/>
                </a:solidFill>
                <a:latin typeface="Calibri"/>
                <a:cs typeface="Calibri"/>
              </a:rPr>
              <a:t>E</a:t>
            </a:r>
            <a:r>
              <a:rPr dirty="0" sz="1300" spc="-85" b="1">
                <a:solidFill>
                  <a:srgbClr val="E8A23C"/>
                </a:solidFill>
                <a:latin typeface="Calibri"/>
                <a:cs typeface="Calibri"/>
              </a:rPr>
              <a:t> </a:t>
            </a:r>
            <a:r>
              <a:rPr dirty="0" sz="1300" b="1">
                <a:solidFill>
                  <a:srgbClr val="E8A23C"/>
                </a:solidFill>
                <a:latin typeface="Calibri"/>
                <a:cs typeface="Calibri"/>
              </a:rPr>
              <a:t>S</a:t>
            </a:r>
            <a:r>
              <a:rPr dirty="0" sz="1300" spc="-95" b="1">
                <a:solidFill>
                  <a:srgbClr val="E8A23C"/>
                </a:solidFill>
                <a:latin typeface="Calibri"/>
                <a:cs typeface="Calibri"/>
              </a:rPr>
              <a:t> </a:t>
            </a:r>
            <a:r>
              <a:rPr dirty="0" sz="1300" b="1">
                <a:solidFill>
                  <a:srgbClr val="E8A23C"/>
                </a:solidFill>
                <a:latin typeface="Calibri"/>
                <a:cs typeface="Calibri"/>
              </a:rPr>
              <a:t>S</a:t>
            </a:r>
            <a:r>
              <a:rPr dirty="0" sz="1300" spc="390" b="1">
                <a:solidFill>
                  <a:srgbClr val="E8A23C"/>
                </a:solidFill>
                <a:latin typeface="Calibri"/>
                <a:cs typeface="Calibri"/>
              </a:rPr>
              <a:t> </a:t>
            </a:r>
            <a:r>
              <a:rPr dirty="0" sz="1300" b="1">
                <a:solidFill>
                  <a:srgbClr val="E8A23C"/>
                </a:solidFill>
                <a:latin typeface="Calibri"/>
                <a:cs typeface="Calibri"/>
              </a:rPr>
              <a:t>S</a:t>
            </a:r>
            <a:r>
              <a:rPr dirty="0" sz="1300" spc="-90" b="1">
                <a:solidFill>
                  <a:srgbClr val="E8A23C"/>
                </a:solidFill>
                <a:latin typeface="Calibri"/>
                <a:cs typeface="Calibri"/>
              </a:rPr>
              <a:t> </a:t>
            </a:r>
            <a:r>
              <a:rPr dirty="0" sz="1300" b="1">
                <a:solidFill>
                  <a:srgbClr val="E8A23C"/>
                </a:solidFill>
                <a:latin typeface="Calibri"/>
                <a:cs typeface="Calibri"/>
              </a:rPr>
              <a:t>O</a:t>
            </a:r>
            <a:r>
              <a:rPr dirty="0" sz="1300" spc="400" b="1">
                <a:solidFill>
                  <a:srgbClr val="E8A23C"/>
                </a:solidFill>
                <a:latin typeface="Calibri"/>
                <a:cs typeface="Calibri"/>
              </a:rPr>
              <a:t> </a:t>
            </a:r>
            <a:r>
              <a:rPr dirty="0" sz="1300" spc="-10" b="1">
                <a:solidFill>
                  <a:srgbClr val="E8A23C"/>
                </a:solidFill>
                <a:latin typeface="Calibri"/>
                <a:cs typeface="Calibri"/>
              </a:rPr>
              <a:t>F</a:t>
            </a:r>
            <a:r>
              <a:rPr dirty="0" sz="1300" spc="-90" b="1">
                <a:solidFill>
                  <a:srgbClr val="E8A23C"/>
                </a:solidFill>
                <a:latin typeface="Calibri"/>
                <a:cs typeface="Calibri"/>
              </a:rPr>
              <a:t> </a:t>
            </a:r>
            <a:r>
              <a:rPr dirty="0" sz="1300" spc="-10" b="1">
                <a:solidFill>
                  <a:srgbClr val="E8A23C"/>
                </a:solidFill>
                <a:latin typeface="Calibri"/>
                <a:cs typeface="Calibri"/>
              </a:rPr>
              <a:t>A</a:t>
            </a:r>
            <a:r>
              <a:rPr dirty="0" sz="1300" spc="-95" b="1">
                <a:solidFill>
                  <a:srgbClr val="E8A23C"/>
                </a:solidFill>
                <a:latin typeface="Calibri"/>
                <a:cs typeface="Calibri"/>
              </a:rPr>
              <a:t> </a:t>
            </a:r>
            <a:r>
              <a:rPr dirty="0" sz="1300" spc="-60" b="1">
                <a:solidFill>
                  <a:srgbClr val="E8A23C"/>
                </a:solidFill>
                <a:latin typeface="Calibri"/>
                <a:cs typeface="Calibri"/>
              </a:rPr>
              <a:t>R</a:t>
            </a:r>
            <a:endParaRPr sz="1300">
              <a:latin typeface="Calibri"/>
              <a:cs typeface="Calibri"/>
            </a:endParaRPr>
          </a:p>
        </p:txBody>
      </p:sp>
      <p:sp>
        <p:nvSpPr>
          <p:cNvPr id="4" name="object 4" descr="$PPTXTitle"/>
          <p:cNvSpPr txBox="1">
            <a:spLocks noGrp="1"/>
          </p:cNvSpPr>
          <p:nvPr>
            <p:ph type="title"/>
          </p:nvPr>
        </p:nvSpPr>
        <p:spPr>
          <a:xfrm>
            <a:off x="535940" y="790701"/>
            <a:ext cx="5540375" cy="513715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pc="-10"/>
              <a:t>Concrete</a:t>
            </a:r>
            <a:r>
              <a:rPr dirty="0" spc="-125"/>
              <a:t> </a:t>
            </a:r>
            <a:r>
              <a:rPr dirty="0"/>
              <a:t>Steps</a:t>
            </a:r>
            <a:r>
              <a:rPr dirty="0" spc="-125"/>
              <a:t> </a:t>
            </a:r>
            <a:r>
              <a:rPr dirty="0"/>
              <a:t>Already</a:t>
            </a:r>
            <a:r>
              <a:rPr dirty="0" spc="-125"/>
              <a:t> </a:t>
            </a:r>
            <a:r>
              <a:rPr dirty="0" spc="-25"/>
              <a:t>Taken</a:t>
            </a:r>
          </a:p>
        </p:txBody>
      </p:sp>
      <p:sp>
        <p:nvSpPr>
          <p:cNvPr id="5" name="object 5"/>
          <p:cNvSpPr/>
          <p:nvPr/>
        </p:nvSpPr>
        <p:spPr>
          <a:xfrm>
            <a:off x="548640" y="1993392"/>
            <a:ext cx="256540" cy="256540"/>
          </a:xfrm>
          <a:custGeom>
            <a:avLst/>
            <a:gdLst/>
            <a:ahLst/>
            <a:cxnLst/>
            <a:rect l="l" t="t" r="r" b="b"/>
            <a:pathLst>
              <a:path w="256540" h="256539">
                <a:moveTo>
                  <a:pt x="128015" y="0"/>
                </a:moveTo>
                <a:lnTo>
                  <a:pt x="78186" y="10054"/>
                </a:lnTo>
                <a:lnTo>
                  <a:pt x="37495" y="37480"/>
                </a:lnTo>
                <a:lnTo>
                  <a:pt x="10060" y="78170"/>
                </a:lnTo>
                <a:lnTo>
                  <a:pt x="0" y="128016"/>
                </a:lnTo>
                <a:lnTo>
                  <a:pt x="10060" y="177861"/>
                </a:lnTo>
                <a:lnTo>
                  <a:pt x="37495" y="218551"/>
                </a:lnTo>
                <a:lnTo>
                  <a:pt x="78186" y="245977"/>
                </a:lnTo>
                <a:lnTo>
                  <a:pt x="128015" y="256032"/>
                </a:lnTo>
                <a:lnTo>
                  <a:pt x="177845" y="245977"/>
                </a:lnTo>
                <a:lnTo>
                  <a:pt x="218536" y="218551"/>
                </a:lnTo>
                <a:lnTo>
                  <a:pt x="245971" y="177861"/>
                </a:lnTo>
                <a:lnTo>
                  <a:pt x="256031" y="128016"/>
                </a:lnTo>
                <a:lnTo>
                  <a:pt x="245971" y="78170"/>
                </a:lnTo>
                <a:lnTo>
                  <a:pt x="218536" y="37480"/>
                </a:lnTo>
                <a:lnTo>
                  <a:pt x="177845" y="10054"/>
                </a:lnTo>
                <a:lnTo>
                  <a:pt x="128015" y="0"/>
                </a:lnTo>
                <a:close/>
              </a:path>
            </a:pathLst>
          </a:custGeom>
          <a:solidFill>
            <a:srgbClr val="E8A23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 txBox="1"/>
          <p:nvPr/>
        </p:nvSpPr>
        <p:spPr>
          <a:xfrm>
            <a:off x="1038860" y="2124583"/>
            <a:ext cx="5729605" cy="2540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500" spc="-10">
                <a:solidFill>
                  <a:srgbClr val="FFFFFF"/>
                </a:solidFill>
                <a:latin typeface="Calibri"/>
                <a:cs typeface="Calibri"/>
              </a:rPr>
              <a:t>Validated</a:t>
            </a:r>
            <a:r>
              <a:rPr dirty="0" sz="1500" spc="-6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500">
                <a:solidFill>
                  <a:srgbClr val="FFFFFF"/>
                </a:solidFill>
                <a:latin typeface="Calibri"/>
                <a:cs typeface="Calibri"/>
              </a:rPr>
              <a:t>the</a:t>
            </a:r>
            <a:r>
              <a:rPr dirty="0" sz="1500" spc="-3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500">
                <a:solidFill>
                  <a:srgbClr val="FFFFFF"/>
                </a:solidFill>
                <a:latin typeface="Calibri"/>
                <a:cs typeface="Calibri"/>
              </a:rPr>
              <a:t>idea</a:t>
            </a:r>
            <a:r>
              <a:rPr dirty="0" sz="1500" spc="-4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500">
                <a:solidFill>
                  <a:srgbClr val="FFFFFF"/>
                </a:solidFill>
                <a:latin typeface="Calibri"/>
                <a:cs typeface="Calibri"/>
              </a:rPr>
              <a:t>with</a:t>
            </a:r>
            <a:r>
              <a:rPr dirty="0" sz="1500" spc="-3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500">
                <a:solidFill>
                  <a:srgbClr val="FFFFFF"/>
                </a:solidFill>
                <a:latin typeface="Calibri"/>
                <a:cs typeface="Calibri"/>
              </a:rPr>
              <a:t>50+</a:t>
            </a:r>
            <a:r>
              <a:rPr dirty="0" sz="1500" spc="-2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500">
                <a:solidFill>
                  <a:srgbClr val="FFFFFF"/>
                </a:solidFill>
                <a:latin typeface="Calibri"/>
                <a:cs typeface="Calibri"/>
              </a:rPr>
              <a:t>farmer</a:t>
            </a:r>
            <a:r>
              <a:rPr dirty="0" sz="1500" spc="-4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500">
                <a:solidFill>
                  <a:srgbClr val="FFFFFF"/>
                </a:solidFill>
                <a:latin typeface="Calibri"/>
                <a:cs typeface="Calibri"/>
              </a:rPr>
              <a:t>and</a:t>
            </a:r>
            <a:r>
              <a:rPr dirty="0" sz="1500" spc="-4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500">
                <a:solidFill>
                  <a:srgbClr val="FFFFFF"/>
                </a:solidFill>
                <a:latin typeface="Calibri"/>
                <a:cs typeface="Calibri"/>
              </a:rPr>
              <a:t>100+</a:t>
            </a:r>
            <a:r>
              <a:rPr dirty="0" sz="1500" spc="-2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500">
                <a:solidFill>
                  <a:srgbClr val="FFFFFF"/>
                </a:solidFill>
                <a:latin typeface="Calibri"/>
                <a:cs typeface="Calibri"/>
              </a:rPr>
              <a:t>consumer</a:t>
            </a:r>
            <a:r>
              <a:rPr dirty="0" sz="1500" spc="-4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500">
                <a:solidFill>
                  <a:srgbClr val="FFFFFF"/>
                </a:solidFill>
                <a:latin typeface="Calibri"/>
                <a:cs typeface="Calibri"/>
              </a:rPr>
              <a:t>surveys</a:t>
            </a:r>
            <a:r>
              <a:rPr dirty="0" sz="1500" spc="-3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500">
                <a:solidFill>
                  <a:srgbClr val="FFFFFF"/>
                </a:solidFill>
                <a:latin typeface="Calibri"/>
                <a:cs typeface="Calibri"/>
              </a:rPr>
              <a:t>in</a:t>
            </a:r>
            <a:r>
              <a:rPr dirty="0" sz="1500" spc="-3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500" spc="-10">
                <a:solidFill>
                  <a:srgbClr val="FFFFFF"/>
                </a:solidFill>
                <a:latin typeface="Calibri"/>
                <a:cs typeface="Calibri"/>
              </a:rPr>
              <a:t>Cuttack</a:t>
            </a:r>
            <a:endParaRPr sz="1500">
              <a:latin typeface="Calibri"/>
              <a:cs typeface="Calibri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548640" y="2907792"/>
            <a:ext cx="256540" cy="256540"/>
          </a:xfrm>
          <a:custGeom>
            <a:avLst/>
            <a:gdLst/>
            <a:ahLst/>
            <a:cxnLst/>
            <a:rect l="l" t="t" r="r" b="b"/>
            <a:pathLst>
              <a:path w="256540" h="256539">
                <a:moveTo>
                  <a:pt x="128015" y="0"/>
                </a:moveTo>
                <a:lnTo>
                  <a:pt x="78186" y="10054"/>
                </a:lnTo>
                <a:lnTo>
                  <a:pt x="37495" y="37480"/>
                </a:lnTo>
                <a:lnTo>
                  <a:pt x="10060" y="78170"/>
                </a:lnTo>
                <a:lnTo>
                  <a:pt x="0" y="128016"/>
                </a:lnTo>
                <a:lnTo>
                  <a:pt x="10060" y="177861"/>
                </a:lnTo>
                <a:lnTo>
                  <a:pt x="37495" y="218551"/>
                </a:lnTo>
                <a:lnTo>
                  <a:pt x="78186" y="245977"/>
                </a:lnTo>
                <a:lnTo>
                  <a:pt x="128015" y="256032"/>
                </a:lnTo>
                <a:lnTo>
                  <a:pt x="177845" y="245977"/>
                </a:lnTo>
                <a:lnTo>
                  <a:pt x="218536" y="218551"/>
                </a:lnTo>
                <a:lnTo>
                  <a:pt x="245971" y="177861"/>
                </a:lnTo>
                <a:lnTo>
                  <a:pt x="256031" y="128016"/>
                </a:lnTo>
                <a:lnTo>
                  <a:pt x="245971" y="78170"/>
                </a:lnTo>
                <a:lnTo>
                  <a:pt x="218536" y="37480"/>
                </a:lnTo>
                <a:lnTo>
                  <a:pt x="177845" y="10054"/>
                </a:lnTo>
                <a:lnTo>
                  <a:pt x="128015" y="0"/>
                </a:lnTo>
                <a:close/>
              </a:path>
            </a:pathLst>
          </a:custGeom>
          <a:solidFill>
            <a:srgbClr val="E8A23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 txBox="1"/>
          <p:nvPr/>
        </p:nvSpPr>
        <p:spPr>
          <a:xfrm>
            <a:off x="1038860" y="3038983"/>
            <a:ext cx="3180080" cy="2540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500">
                <a:solidFill>
                  <a:srgbClr val="FFFFFF"/>
                </a:solidFill>
                <a:latin typeface="Calibri"/>
                <a:cs typeface="Calibri"/>
              </a:rPr>
              <a:t>MVP</a:t>
            </a:r>
            <a:r>
              <a:rPr dirty="0" sz="1500" spc="-2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500" spc="-10">
                <a:solidFill>
                  <a:srgbClr val="FFFFFF"/>
                </a:solidFill>
                <a:latin typeface="Calibri"/>
                <a:cs typeface="Calibri"/>
              </a:rPr>
              <a:t>wireframes</a:t>
            </a:r>
            <a:r>
              <a:rPr dirty="0" sz="1500" spc="-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500">
                <a:solidFill>
                  <a:srgbClr val="FFFFFF"/>
                </a:solidFill>
                <a:latin typeface="Calibri"/>
                <a:cs typeface="Calibri"/>
              </a:rPr>
              <a:t>and</a:t>
            </a:r>
            <a:r>
              <a:rPr dirty="0" sz="1500" spc="-3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500">
                <a:solidFill>
                  <a:srgbClr val="FFFFFF"/>
                </a:solidFill>
                <a:latin typeface="Calibri"/>
                <a:cs typeface="Calibri"/>
              </a:rPr>
              <a:t>app</a:t>
            </a:r>
            <a:r>
              <a:rPr dirty="0" sz="1500" spc="-4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500">
                <a:solidFill>
                  <a:srgbClr val="FFFFFF"/>
                </a:solidFill>
                <a:latin typeface="Calibri"/>
                <a:cs typeface="Calibri"/>
              </a:rPr>
              <a:t>flows</a:t>
            </a:r>
            <a:r>
              <a:rPr dirty="0" sz="1500" spc="-1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500" spc="-10">
                <a:solidFill>
                  <a:srgbClr val="FFFFFF"/>
                </a:solidFill>
                <a:latin typeface="Calibri"/>
                <a:cs typeface="Calibri"/>
              </a:rPr>
              <a:t>designed</a:t>
            </a:r>
            <a:endParaRPr sz="1500">
              <a:latin typeface="Calibri"/>
              <a:cs typeface="Calibri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548640" y="3822191"/>
            <a:ext cx="256540" cy="256540"/>
          </a:xfrm>
          <a:custGeom>
            <a:avLst/>
            <a:gdLst/>
            <a:ahLst/>
            <a:cxnLst/>
            <a:rect l="l" t="t" r="r" b="b"/>
            <a:pathLst>
              <a:path w="256540" h="256539">
                <a:moveTo>
                  <a:pt x="128015" y="0"/>
                </a:moveTo>
                <a:lnTo>
                  <a:pt x="78186" y="10054"/>
                </a:lnTo>
                <a:lnTo>
                  <a:pt x="37495" y="37480"/>
                </a:lnTo>
                <a:lnTo>
                  <a:pt x="10060" y="78170"/>
                </a:lnTo>
                <a:lnTo>
                  <a:pt x="0" y="128015"/>
                </a:lnTo>
                <a:lnTo>
                  <a:pt x="10060" y="177861"/>
                </a:lnTo>
                <a:lnTo>
                  <a:pt x="37495" y="218551"/>
                </a:lnTo>
                <a:lnTo>
                  <a:pt x="78186" y="245977"/>
                </a:lnTo>
                <a:lnTo>
                  <a:pt x="128015" y="256031"/>
                </a:lnTo>
                <a:lnTo>
                  <a:pt x="177845" y="245977"/>
                </a:lnTo>
                <a:lnTo>
                  <a:pt x="218536" y="218551"/>
                </a:lnTo>
                <a:lnTo>
                  <a:pt x="245971" y="177861"/>
                </a:lnTo>
                <a:lnTo>
                  <a:pt x="256031" y="128015"/>
                </a:lnTo>
                <a:lnTo>
                  <a:pt x="245971" y="78170"/>
                </a:lnTo>
                <a:lnTo>
                  <a:pt x="218536" y="37480"/>
                </a:lnTo>
                <a:lnTo>
                  <a:pt x="177845" y="10054"/>
                </a:lnTo>
                <a:lnTo>
                  <a:pt x="128015" y="0"/>
                </a:lnTo>
                <a:close/>
              </a:path>
            </a:pathLst>
          </a:custGeom>
          <a:solidFill>
            <a:srgbClr val="E8A23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 txBox="1"/>
          <p:nvPr/>
        </p:nvSpPr>
        <p:spPr>
          <a:xfrm>
            <a:off x="1038860" y="3953636"/>
            <a:ext cx="5904865" cy="2540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500">
                <a:solidFill>
                  <a:srgbClr val="FFFFFF"/>
                </a:solidFill>
                <a:latin typeface="Calibri"/>
                <a:cs typeface="Calibri"/>
              </a:rPr>
              <a:t>Early</a:t>
            </a:r>
            <a:r>
              <a:rPr dirty="0" sz="1500" spc="-4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500">
                <a:solidFill>
                  <a:srgbClr val="FFFFFF"/>
                </a:solidFill>
                <a:latin typeface="Calibri"/>
                <a:cs typeface="Calibri"/>
              </a:rPr>
              <a:t>pilot</a:t>
            </a:r>
            <a:r>
              <a:rPr dirty="0" sz="1500" spc="-4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500">
                <a:solidFill>
                  <a:srgbClr val="FFFFFF"/>
                </a:solidFill>
                <a:latin typeface="Calibri"/>
                <a:cs typeface="Calibri"/>
              </a:rPr>
              <a:t>discussions</a:t>
            </a:r>
            <a:r>
              <a:rPr dirty="0" sz="1500" spc="-5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500">
                <a:solidFill>
                  <a:srgbClr val="FFFFFF"/>
                </a:solidFill>
                <a:latin typeface="Calibri"/>
                <a:cs typeface="Calibri"/>
              </a:rPr>
              <a:t>underway</a:t>
            </a:r>
            <a:r>
              <a:rPr dirty="0" sz="1500" spc="-5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500">
                <a:solidFill>
                  <a:srgbClr val="FFFFFF"/>
                </a:solidFill>
                <a:latin typeface="Calibri"/>
                <a:cs typeface="Calibri"/>
              </a:rPr>
              <a:t>with</a:t>
            </a:r>
            <a:r>
              <a:rPr dirty="0" sz="1500" spc="-3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500">
                <a:solidFill>
                  <a:srgbClr val="FFFFFF"/>
                </a:solidFill>
                <a:latin typeface="Calibri"/>
                <a:cs typeface="Calibri"/>
              </a:rPr>
              <a:t>2</a:t>
            </a:r>
            <a:r>
              <a:rPr dirty="0" sz="1500" spc="-3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500">
                <a:solidFill>
                  <a:srgbClr val="FFFFFF"/>
                </a:solidFill>
                <a:latin typeface="Calibri"/>
                <a:cs typeface="Calibri"/>
              </a:rPr>
              <a:t>local</a:t>
            </a:r>
            <a:r>
              <a:rPr dirty="0" sz="1500" spc="-4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500">
                <a:solidFill>
                  <a:srgbClr val="FFFFFF"/>
                </a:solidFill>
                <a:latin typeface="Calibri"/>
                <a:cs typeface="Calibri"/>
              </a:rPr>
              <a:t>Farmer</a:t>
            </a:r>
            <a:r>
              <a:rPr dirty="0" sz="1500" spc="-3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500">
                <a:solidFill>
                  <a:srgbClr val="FFFFFF"/>
                </a:solidFill>
                <a:latin typeface="Calibri"/>
                <a:cs typeface="Calibri"/>
              </a:rPr>
              <a:t>Producer</a:t>
            </a:r>
            <a:r>
              <a:rPr dirty="0" sz="1500" spc="-5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500" spc="-10">
                <a:solidFill>
                  <a:srgbClr val="FFFFFF"/>
                </a:solidFill>
                <a:latin typeface="Calibri"/>
                <a:cs typeface="Calibri"/>
              </a:rPr>
              <a:t>Organizations</a:t>
            </a:r>
            <a:endParaRPr sz="1500">
              <a:latin typeface="Calibri"/>
              <a:cs typeface="Calibri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548640" y="4736591"/>
            <a:ext cx="256540" cy="256540"/>
          </a:xfrm>
          <a:custGeom>
            <a:avLst/>
            <a:gdLst/>
            <a:ahLst/>
            <a:cxnLst/>
            <a:rect l="l" t="t" r="r" b="b"/>
            <a:pathLst>
              <a:path w="256540" h="256539">
                <a:moveTo>
                  <a:pt x="128015" y="0"/>
                </a:moveTo>
                <a:lnTo>
                  <a:pt x="78186" y="10054"/>
                </a:lnTo>
                <a:lnTo>
                  <a:pt x="37495" y="37480"/>
                </a:lnTo>
                <a:lnTo>
                  <a:pt x="10060" y="78170"/>
                </a:lnTo>
                <a:lnTo>
                  <a:pt x="0" y="128015"/>
                </a:lnTo>
                <a:lnTo>
                  <a:pt x="10060" y="177861"/>
                </a:lnTo>
                <a:lnTo>
                  <a:pt x="37495" y="218551"/>
                </a:lnTo>
                <a:lnTo>
                  <a:pt x="78186" y="245977"/>
                </a:lnTo>
                <a:lnTo>
                  <a:pt x="128015" y="256031"/>
                </a:lnTo>
                <a:lnTo>
                  <a:pt x="177845" y="245977"/>
                </a:lnTo>
                <a:lnTo>
                  <a:pt x="218536" y="218551"/>
                </a:lnTo>
                <a:lnTo>
                  <a:pt x="245971" y="177861"/>
                </a:lnTo>
                <a:lnTo>
                  <a:pt x="256031" y="128015"/>
                </a:lnTo>
                <a:lnTo>
                  <a:pt x="245971" y="78170"/>
                </a:lnTo>
                <a:lnTo>
                  <a:pt x="218536" y="37480"/>
                </a:lnTo>
                <a:lnTo>
                  <a:pt x="177845" y="10054"/>
                </a:lnTo>
                <a:lnTo>
                  <a:pt x="128015" y="0"/>
                </a:lnTo>
                <a:close/>
              </a:path>
            </a:pathLst>
          </a:custGeom>
          <a:solidFill>
            <a:srgbClr val="E8A23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 txBox="1"/>
          <p:nvPr/>
        </p:nvSpPr>
        <p:spPr>
          <a:xfrm>
            <a:off x="1038860" y="4868036"/>
            <a:ext cx="4867910" cy="2540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500">
                <a:solidFill>
                  <a:srgbClr val="FFFFFF"/>
                </a:solidFill>
                <a:latin typeface="Calibri"/>
                <a:cs typeface="Calibri"/>
              </a:rPr>
              <a:t>Selected</a:t>
            </a:r>
            <a:r>
              <a:rPr dirty="0" sz="1500" spc="-2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500">
                <a:solidFill>
                  <a:srgbClr val="FFFFFF"/>
                </a:solidFill>
                <a:latin typeface="Calibri"/>
                <a:cs typeface="Calibri"/>
              </a:rPr>
              <a:t>for</a:t>
            </a:r>
            <a:r>
              <a:rPr dirty="0" sz="1500" spc="-1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500">
                <a:solidFill>
                  <a:srgbClr val="FFFFFF"/>
                </a:solidFill>
                <a:latin typeface="Calibri"/>
                <a:cs typeface="Calibri"/>
              </a:rPr>
              <a:t>the</a:t>
            </a:r>
            <a:r>
              <a:rPr dirty="0" sz="1500" spc="-3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500">
                <a:solidFill>
                  <a:srgbClr val="FFFFFF"/>
                </a:solidFill>
                <a:latin typeface="Calibri"/>
                <a:cs typeface="Calibri"/>
              </a:rPr>
              <a:t>SSU</a:t>
            </a:r>
            <a:r>
              <a:rPr dirty="0" sz="1500" spc="-2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500">
                <a:solidFill>
                  <a:srgbClr val="FFFFFF"/>
                </a:solidFill>
                <a:latin typeface="Calibri"/>
                <a:cs typeface="Calibri"/>
              </a:rPr>
              <a:t>x</a:t>
            </a:r>
            <a:r>
              <a:rPr dirty="0" sz="1500" spc="-2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500" spc="-10">
                <a:solidFill>
                  <a:srgbClr val="FFFFFF"/>
                </a:solidFill>
                <a:latin typeface="Calibri"/>
                <a:cs typeface="Calibri"/>
              </a:rPr>
              <a:t>Moonpreneur</a:t>
            </a:r>
            <a:r>
              <a:rPr dirty="0" sz="1500" spc="-4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500">
                <a:solidFill>
                  <a:srgbClr val="FFFFFF"/>
                </a:solidFill>
                <a:latin typeface="Calibri"/>
                <a:cs typeface="Calibri"/>
              </a:rPr>
              <a:t>startup</a:t>
            </a:r>
            <a:r>
              <a:rPr dirty="0" sz="1500" spc="-5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500">
                <a:solidFill>
                  <a:srgbClr val="FFFFFF"/>
                </a:solidFill>
                <a:latin typeface="Calibri"/>
                <a:cs typeface="Calibri"/>
              </a:rPr>
              <a:t>incubation</a:t>
            </a:r>
            <a:r>
              <a:rPr dirty="0" sz="1500" spc="-5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500" spc="-10">
                <a:solidFill>
                  <a:srgbClr val="FFFFFF"/>
                </a:solidFill>
                <a:latin typeface="Calibri"/>
                <a:cs typeface="Calibri"/>
              </a:rPr>
              <a:t>cohort</a:t>
            </a:r>
            <a:endParaRPr sz="1500">
              <a:latin typeface="Calibri"/>
              <a:cs typeface="Calibri"/>
            </a:endParaRPr>
          </a:p>
        </p:txBody>
      </p:sp>
      <p:sp>
        <p:nvSpPr>
          <p:cNvPr id="13" name="object 13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955"/>
              </a:lnSpc>
            </a:pPr>
            <a:r>
              <a:rPr dirty="0" spc="-10"/>
              <a:t>AgriBridge</a:t>
            </a:r>
          </a:p>
        </p:txBody>
      </p:sp>
      <p:sp>
        <p:nvSpPr>
          <p:cNvPr id="14" name="object 14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955"/>
              </a:lnSpc>
            </a:pPr>
            <a:fld id="{81D60167-4931-47E6-BA6A-407CBD079E47}" type="slidenum">
              <a:rPr dirty="0" spc="-25"/>
              <a:t>10</a:t>
            </a:fld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35940" y="421335"/>
            <a:ext cx="2148840" cy="2235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300" spc="-10" b="1">
                <a:solidFill>
                  <a:srgbClr val="96BB61"/>
                </a:solidFill>
                <a:latin typeface="Calibri"/>
                <a:cs typeface="Calibri"/>
              </a:rPr>
              <a:t>C</a:t>
            </a:r>
            <a:r>
              <a:rPr dirty="0" sz="1300" spc="-95" b="1">
                <a:solidFill>
                  <a:srgbClr val="96BB61"/>
                </a:solidFill>
                <a:latin typeface="Calibri"/>
                <a:cs typeface="Calibri"/>
              </a:rPr>
              <a:t> </a:t>
            </a:r>
            <a:r>
              <a:rPr dirty="0" sz="1300" b="1">
                <a:solidFill>
                  <a:srgbClr val="96BB61"/>
                </a:solidFill>
                <a:latin typeface="Calibri"/>
                <a:cs typeface="Calibri"/>
              </a:rPr>
              <a:t>O</a:t>
            </a:r>
            <a:r>
              <a:rPr dirty="0" sz="1300" spc="-95" b="1">
                <a:solidFill>
                  <a:srgbClr val="96BB61"/>
                </a:solidFill>
                <a:latin typeface="Calibri"/>
                <a:cs typeface="Calibri"/>
              </a:rPr>
              <a:t> </a:t>
            </a:r>
            <a:r>
              <a:rPr dirty="0" sz="1300" spc="-20" b="1">
                <a:solidFill>
                  <a:srgbClr val="96BB61"/>
                </a:solidFill>
                <a:latin typeface="Calibri"/>
                <a:cs typeface="Calibri"/>
              </a:rPr>
              <a:t>M</a:t>
            </a:r>
            <a:r>
              <a:rPr dirty="0" sz="1300" spc="-100" b="1">
                <a:solidFill>
                  <a:srgbClr val="96BB61"/>
                </a:solidFill>
                <a:latin typeface="Calibri"/>
                <a:cs typeface="Calibri"/>
              </a:rPr>
              <a:t> </a:t>
            </a:r>
            <a:r>
              <a:rPr dirty="0" sz="1300" b="1">
                <a:solidFill>
                  <a:srgbClr val="96BB61"/>
                </a:solidFill>
                <a:latin typeface="Calibri"/>
                <a:cs typeface="Calibri"/>
              </a:rPr>
              <a:t>P</a:t>
            </a:r>
            <a:r>
              <a:rPr dirty="0" sz="1300" spc="-95" b="1">
                <a:solidFill>
                  <a:srgbClr val="96BB61"/>
                </a:solidFill>
                <a:latin typeface="Calibri"/>
                <a:cs typeface="Calibri"/>
              </a:rPr>
              <a:t> </a:t>
            </a:r>
            <a:r>
              <a:rPr dirty="0" sz="1300" spc="-10" b="1">
                <a:solidFill>
                  <a:srgbClr val="96BB61"/>
                </a:solidFill>
                <a:latin typeface="Calibri"/>
                <a:cs typeface="Calibri"/>
              </a:rPr>
              <a:t>E</a:t>
            </a:r>
            <a:r>
              <a:rPr dirty="0" sz="1300" spc="-90" b="1">
                <a:solidFill>
                  <a:srgbClr val="96BB61"/>
                </a:solidFill>
                <a:latin typeface="Calibri"/>
                <a:cs typeface="Calibri"/>
              </a:rPr>
              <a:t> </a:t>
            </a:r>
            <a:r>
              <a:rPr dirty="0" sz="1300" b="1">
                <a:solidFill>
                  <a:srgbClr val="96BB61"/>
                </a:solidFill>
                <a:latin typeface="Calibri"/>
                <a:cs typeface="Calibri"/>
              </a:rPr>
              <a:t>T</a:t>
            </a:r>
            <a:r>
              <a:rPr dirty="0" sz="1300" spc="-100" b="1">
                <a:solidFill>
                  <a:srgbClr val="96BB61"/>
                </a:solidFill>
                <a:latin typeface="Calibri"/>
                <a:cs typeface="Calibri"/>
              </a:rPr>
              <a:t> </a:t>
            </a:r>
            <a:r>
              <a:rPr dirty="0" sz="1300" spc="-10" b="1">
                <a:solidFill>
                  <a:srgbClr val="96BB61"/>
                </a:solidFill>
                <a:latin typeface="Calibri"/>
                <a:cs typeface="Calibri"/>
              </a:rPr>
              <a:t>I</a:t>
            </a:r>
            <a:r>
              <a:rPr dirty="0" sz="1300" spc="-85" b="1">
                <a:solidFill>
                  <a:srgbClr val="96BB61"/>
                </a:solidFill>
                <a:latin typeface="Calibri"/>
                <a:cs typeface="Calibri"/>
              </a:rPr>
              <a:t> </a:t>
            </a:r>
            <a:r>
              <a:rPr dirty="0" sz="1300" b="1">
                <a:solidFill>
                  <a:srgbClr val="96BB61"/>
                </a:solidFill>
                <a:latin typeface="Calibri"/>
                <a:cs typeface="Calibri"/>
              </a:rPr>
              <a:t>T</a:t>
            </a:r>
            <a:r>
              <a:rPr dirty="0" sz="1300" spc="-100" b="1">
                <a:solidFill>
                  <a:srgbClr val="96BB61"/>
                </a:solidFill>
                <a:latin typeface="Calibri"/>
                <a:cs typeface="Calibri"/>
              </a:rPr>
              <a:t> </a:t>
            </a:r>
            <a:r>
              <a:rPr dirty="0" sz="1300" spc="-10" b="1">
                <a:solidFill>
                  <a:srgbClr val="96BB61"/>
                </a:solidFill>
                <a:latin typeface="Calibri"/>
                <a:cs typeface="Calibri"/>
              </a:rPr>
              <a:t>I</a:t>
            </a:r>
            <a:r>
              <a:rPr dirty="0" sz="1300" spc="-90" b="1">
                <a:solidFill>
                  <a:srgbClr val="96BB61"/>
                </a:solidFill>
                <a:latin typeface="Calibri"/>
                <a:cs typeface="Calibri"/>
              </a:rPr>
              <a:t> </a:t>
            </a:r>
            <a:r>
              <a:rPr dirty="0" sz="1300" b="1">
                <a:solidFill>
                  <a:srgbClr val="96BB61"/>
                </a:solidFill>
                <a:latin typeface="Calibri"/>
                <a:cs typeface="Calibri"/>
              </a:rPr>
              <a:t>V</a:t>
            </a:r>
            <a:r>
              <a:rPr dirty="0" sz="1300" spc="-90" b="1">
                <a:solidFill>
                  <a:srgbClr val="96BB61"/>
                </a:solidFill>
                <a:latin typeface="Calibri"/>
                <a:cs typeface="Calibri"/>
              </a:rPr>
              <a:t> </a:t>
            </a:r>
            <a:r>
              <a:rPr dirty="0" sz="1300" b="1">
                <a:solidFill>
                  <a:srgbClr val="96BB61"/>
                </a:solidFill>
                <a:latin typeface="Calibri"/>
                <a:cs typeface="Calibri"/>
              </a:rPr>
              <a:t>E</a:t>
            </a:r>
            <a:r>
              <a:rPr dirty="0" sz="1300" spc="400" b="1">
                <a:solidFill>
                  <a:srgbClr val="96BB61"/>
                </a:solidFill>
                <a:latin typeface="Calibri"/>
                <a:cs typeface="Calibri"/>
              </a:rPr>
              <a:t> </a:t>
            </a:r>
            <a:r>
              <a:rPr dirty="0" sz="1300" spc="-10" b="1">
                <a:solidFill>
                  <a:srgbClr val="96BB61"/>
                </a:solidFill>
                <a:latin typeface="Calibri"/>
                <a:cs typeface="Calibri"/>
              </a:rPr>
              <a:t>A</a:t>
            </a:r>
            <a:r>
              <a:rPr dirty="0" sz="1300" spc="-100" b="1">
                <a:solidFill>
                  <a:srgbClr val="96BB61"/>
                </a:solidFill>
                <a:latin typeface="Calibri"/>
                <a:cs typeface="Calibri"/>
              </a:rPr>
              <a:t> </a:t>
            </a:r>
            <a:r>
              <a:rPr dirty="0" sz="1300" spc="-10" b="1">
                <a:solidFill>
                  <a:srgbClr val="96BB61"/>
                </a:solidFill>
                <a:latin typeface="Calibri"/>
                <a:cs typeface="Calibri"/>
              </a:rPr>
              <a:t>N</a:t>
            </a:r>
            <a:r>
              <a:rPr dirty="0" sz="1300" spc="-95" b="1">
                <a:solidFill>
                  <a:srgbClr val="96BB61"/>
                </a:solidFill>
                <a:latin typeface="Calibri"/>
                <a:cs typeface="Calibri"/>
              </a:rPr>
              <a:t> </a:t>
            </a:r>
            <a:r>
              <a:rPr dirty="0" sz="1300" spc="-10" b="1">
                <a:solidFill>
                  <a:srgbClr val="96BB61"/>
                </a:solidFill>
                <a:latin typeface="Calibri"/>
                <a:cs typeface="Calibri"/>
              </a:rPr>
              <a:t>A</a:t>
            </a:r>
            <a:r>
              <a:rPr dirty="0" sz="1300" spc="-95" b="1">
                <a:solidFill>
                  <a:srgbClr val="96BB61"/>
                </a:solidFill>
                <a:latin typeface="Calibri"/>
                <a:cs typeface="Calibri"/>
              </a:rPr>
              <a:t> </a:t>
            </a:r>
            <a:r>
              <a:rPr dirty="0" sz="1300" spc="-10" b="1">
                <a:solidFill>
                  <a:srgbClr val="96BB61"/>
                </a:solidFill>
                <a:latin typeface="Calibri"/>
                <a:cs typeface="Calibri"/>
              </a:rPr>
              <a:t>L</a:t>
            </a:r>
            <a:r>
              <a:rPr dirty="0" sz="1300" spc="-90" b="1">
                <a:solidFill>
                  <a:srgbClr val="96BB61"/>
                </a:solidFill>
                <a:latin typeface="Calibri"/>
                <a:cs typeface="Calibri"/>
              </a:rPr>
              <a:t> </a:t>
            </a:r>
            <a:r>
              <a:rPr dirty="0" sz="1300" spc="-10" b="1">
                <a:solidFill>
                  <a:srgbClr val="96BB61"/>
                </a:solidFill>
                <a:latin typeface="Calibri"/>
                <a:cs typeface="Calibri"/>
              </a:rPr>
              <a:t>Y</a:t>
            </a:r>
            <a:r>
              <a:rPr dirty="0" sz="1300" spc="-95" b="1">
                <a:solidFill>
                  <a:srgbClr val="96BB61"/>
                </a:solidFill>
                <a:latin typeface="Calibri"/>
                <a:cs typeface="Calibri"/>
              </a:rPr>
              <a:t> </a:t>
            </a:r>
            <a:r>
              <a:rPr dirty="0" sz="1300" b="1">
                <a:solidFill>
                  <a:srgbClr val="96BB61"/>
                </a:solidFill>
                <a:latin typeface="Calibri"/>
                <a:cs typeface="Calibri"/>
              </a:rPr>
              <a:t>S</a:t>
            </a:r>
            <a:r>
              <a:rPr dirty="0" sz="1300" spc="-95" b="1">
                <a:solidFill>
                  <a:srgbClr val="96BB61"/>
                </a:solidFill>
                <a:latin typeface="Calibri"/>
                <a:cs typeface="Calibri"/>
              </a:rPr>
              <a:t> </a:t>
            </a:r>
            <a:r>
              <a:rPr dirty="0" sz="1300" spc="-10" b="1">
                <a:solidFill>
                  <a:srgbClr val="96BB61"/>
                </a:solidFill>
                <a:latin typeface="Calibri"/>
                <a:cs typeface="Calibri"/>
              </a:rPr>
              <a:t>I</a:t>
            </a:r>
            <a:r>
              <a:rPr dirty="0" sz="1300" spc="-85" b="1">
                <a:solidFill>
                  <a:srgbClr val="96BB61"/>
                </a:solidFill>
                <a:latin typeface="Calibri"/>
                <a:cs typeface="Calibri"/>
              </a:rPr>
              <a:t> </a:t>
            </a:r>
            <a:r>
              <a:rPr dirty="0" sz="1300" spc="-50" b="1">
                <a:solidFill>
                  <a:srgbClr val="96BB61"/>
                </a:solidFill>
                <a:latin typeface="Calibri"/>
                <a:cs typeface="Calibri"/>
              </a:rPr>
              <a:t>S</a:t>
            </a:r>
            <a:endParaRPr sz="1300">
              <a:latin typeface="Calibri"/>
              <a:cs typeface="Calibri"/>
            </a:endParaRPr>
          </a:p>
        </p:txBody>
      </p:sp>
      <p:sp>
        <p:nvSpPr>
          <p:cNvPr id="3" name="object 3" descr="$PPTXTitle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pc="-25">
                <a:solidFill>
                  <a:srgbClr val="1F2A1F"/>
                </a:solidFill>
              </a:rPr>
              <a:t>Competitive</a:t>
            </a:r>
            <a:r>
              <a:rPr dirty="0" spc="-95">
                <a:solidFill>
                  <a:srgbClr val="1F2A1F"/>
                </a:solidFill>
              </a:rPr>
              <a:t> </a:t>
            </a:r>
            <a:r>
              <a:rPr dirty="0" spc="-10">
                <a:solidFill>
                  <a:srgbClr val="1F2A1F"/>
                </a:solidFill>
              </a:rPr>
              <a:t>Landscape</a:t>
            </a:r>
          </a:p>
        </p:txBody>
      </p:sp>
      <p:sp>
        <p:nvSpPr>
          <p:cNvPr id="4" name="object 4"/>
          <p:cNvSpPr/>
          <p:nvPr/>
        </p:nvSpPr>
        <p:spPr>
          <a:xfrm>
            <a:off x="548640" y="1783079"/>
            <a:ext cx="5349240" cy="4023360"/>
          </a:xfrm>
          <a:custGeom>
            <a:avLst/>
            <a:gdLst/>
            <a:ahLst/>
            <a:cxnLst/>
            <a:rect l="l" t="t" r="r" b="b"/>
            <a:pathLst>
              <a:path w="5349240" h="4023360">
                <a:moveTo>
                  <a:pt x="5349240" y="0"/>
                </a:moveTo>
                <a:lnTo>
                  <a:pt x="0" y="0"/>
                </a:lnTo>
                <a:lnTo>
                  <a:pt x="0" y="4023360"/>
                </a:lnTo>
                <a:lnTo>
                  <a:pt x="5349240" y="4023360"/>
                </a:lnTo>
                <a:lnTo>
                  <a:pt x="5349240" y="0"/>
                </a:lnTo>
                <a:close/>
              </a:path>
            </a:pathLst>
          </a:custGeom>
          <a:solidFill>
            <a:srgbClr val="F5F5F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/>
          <p:nvPr/>
        </p:nvSpPr>
        <p:spPr>
          <a:xfrm>
            <a:off x="855980" y="2072767"/>
            <a:ext cx="1794510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b="1">
                <a:solidFill>
                  <a:srgbClr val="1B3C1C"/>
                </a:solidFill>
                <a:latin typeface="Cambria"/>
                <a:cs typeface="Cambria"/>
              </a:rPr>
              <a:t>Direct</a:t>
            </a:r>
            <a:r>
              <a:rPr dirty="0" sz="1600" spc="-75" b="1">
                <a:solidFill>
                  <a:srgbClr val="1B3C1C"/>
                </a:solidFill>
                <a:latin typeface="Cambria"/>
                <a:cs typeface="Cambria"/>
              </a:rPr>
              <a:t> </a:t>
            </a:r>
            <a:r>
              <a:rPr dirty="0" sz="1600" spc="-10" b="1">
                <a:solidFill>
                  <a:srgbClr val="1B3C1C"/>
                </a:solidFill>
                <a:latin typeface="Cambria"/>
                <a:cs typeface="Cambria"/>
              </a:rPr>
              <a:t>Competitors</a:t>
            </a:r>
            <a:endParaRPr sz="1600">
              <a:latin typeface="Cambria"/>
              <a:cs typeface="Cambri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855980" y="2672333"/>
            <a:ext cx="3077210" cy="2159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65735" indent="-153035">
              <a:lnSpc>
                <a:spcPct val="100000"/>
              </a:lnSpc>
              <a:spcBef>
                <a:spcPts val="95"/>
              </a:spcBef>
              <a:buChar char="•"/>
              <a:tabLst>
                <a:tab pos="165735" algn="l"/>
              </a:tabLst>
            </a:pPr>
            <a:r>
              <a:rPr dirty="0" sz="1250">
                <a:solidFill>
                  <a:srgbClr val="1F2A1F"/>
                </a:solidFill>
                <a:latin typeface="Calibri"/>
                <a:cs typeface="Calibri"/>
              </a:rPr>
              <a:t>DeHaat</a:t>
            </a:r>
            <a:r>
              <a:rPr dirty="0" sz="1250" spc="-10">
                <a:solidFill>
                  <a:srgbClr val="1F2A1F"/>
                </a:solidFill>
                <a:latin typeface="Calibri"/>
                <a:cs typeface="Calibri"/>
              </a:rPr>
              <a:t> </a:t>
            </a:r>
            <a:r>
              <a:rPr dirty="0" sz="1250">
                <a:solidFill>
                  <a:srgbClr val="1F2A1F"/>
                </a:solidFill>
                <a:latin typeface="Calibri"/>
                <a:cs typeface="Calibri"/>
              </a:rPr>
              <a:t>—</a:t>
            </a:r>
            <a:r>
              <a:rPr dirty="0" sz="1250" spc="-20">
                <a:solidFill>
                  <a:srgbClr val="1F2A1F"/>
                </a:solidFill>
                <a:latin typeface="Calibri"/>
                <a:cs typeface="Calibri"/>
              </a:rPr>
              <a:t> </a:t>
            </a:r>
            <a:r>
              <a:rPr dirty="0" sz="1250">
                <a:solidFill>
                  <a:srgbClr val="1F2A1F"/>
                </a:solidFill>
                <a:latin typeface="Calibri"/>
                <a:cs typeface="Calibri"/>
              </a:rPr>
              <a:t>B2B</a:t>
            </a:r>
            <a:r>
              <a:rPr dirty="0" sz="1250" spc="-15">
                <a:solidFill>
                  <a:srgbClr val="1F2A1F"/>
                </a:solidFill>
                <a:latin typeface="Calibri"/>
                <a:cs typeface="Calibri"/>
              </a:rPr>
              <a:t> </a:t>
            </a:r>
            <a:r>
              <a:rPr dirty="0" sz="1250" spc="-20">
                <a:solidFill>
                  <a:srgbClr val="1F2A1F"/>
                </a:solidFill>
                <a:latin typeface="Calibri"/>
                <a:cs typeface="Calibri"/>
              </a:rPr>
              <a:t>farm-</a:t>
            </a:r>
            <a:r>
              <a:rPr dirty="0" sz="1250">
                <a:solidFill>
                  <a:srgbClr val="1F2A1F"/>
                </a:solidFill>
                <a:latin typeface="Calibri"/>
                <a:cs typeface="Calibri"/>
              </a:rPr>
              <a:t>input</a:t>
            </a:r>
            <a:r>
              <a:rPr dirty="0" sz="1250" spc="-5">
                <a:solidFill>
                  <a:srgbClr val="1F2A1F"/>
                </a:solidFill>
                <a:latin typeface="Calibri"/>
                <a:cs typeface="Calibri"/>
              </a:rPr>
              <a:t> </a:t>
            </a:r>
            <a:r>
              <a:rPr dirty="0" sz="1250">
                <a:solidFill>
                  <a:srgbClr val="1F2A1F"/>
                </a:solidFill>
                <a:latin typeface="Calibri"/>
                <a:cs typeface="Calibri"/>
              </a:rPr>
              <a:t>&amp;</a:t>
            </a:r>
            <a:r>
              <a:rPr dirty="0" sz="1250" spc="-20">
                <a:solidFill>
                  <a:srgbClr val="1F2A1F"/>
                </a:solidFill>
                <a:latin typeface="Calibri"/>
                <a:cs typeface="Calibri"/>
              </a:rPr>
              <a:t> </a:t>
            </a:r>
            <a:r>
              <a:rPr dirty="0" sz="1250">
                <a:solidFill>
                  <a:srgbClr val="1F2A1F"/>
                </a:solidFill>
                <a:latin typeface="Calibri"/>
                <a:cs typeface="Calibri"/>
              </a:rPr>
              <a:t>output</a:t>
            </a:r>
            <a:r>
              <a:rPr dirty="0" sz="1250" spc="-10">
                <a:solidFill>
                  <a:srgbClr val="1F2A1F"/>
                </a:solidFill>
                <a:latin typeface="Calibri"/>
                <a:cs typeface="Calibri"/>
              </a:rPr>
              <a:t> platform</a:t>
            </a:r>
            <a:endParaRPr sz="125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855980" y="3266947"/>
            <a:ext cx="3156585" cy="2159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65735" indent="-153035">
              <a:lnSpc>
                <a:spcPct val="100000"/>
              </a:lnSpc>
              <a:spcBef>
                <a:spcPts val="95"/>
              </a:spcBef>
              <a:buChar char="•"/>
              <a:tabLst>
                <a:tab pos="165735" algn="l"/>
              </a:tabLst>
            </a:pPr>
            <a:r>
              <a:rPr dirty="0" sz="1250">
                <a:solidFill>
                  <a:srgbClr val="1F2A1F"/>
                </a:solidFill>
                <a:latin typeface="Calibri"/>
                <a:cs typeface="Calibri"/>
              </a:rPr>
              <a:t>Ninjacart</a:t>
            </a:r>
            <a:r>
              <a:rPr dirty="0" sz="1250" spc="-25">
                <a:solidFill>
                  <a:srgbClr val="1F2A1F"/>
                </a:solidFill>
                <a:latin typeface="Calibri"/>
                <a:cs typeface="Calibri"/>
              </a:rPr>
              <a:t> </a:t>
            </a:r>
            <a:r>
              <a:rPr dirty="0" sz="1250">
                <a:solidFill>
                  <a:srgbClr val="1F2A1F"/>
                </a:solidFill>
                <a:latin typeface="Calibri"/>
                <a:cs typeface="Calibri"/>
              </a:rPr>
              <a:t>—</a:t>
            </a:r>
            <a:r>
              <a:rPr dirty="0" sz="1250" spc="-45">
                <a:solidFill>
                  <a:srgbClr val="1F2A1F"/>
                </a:solidFill>
                <a:latin typeface="Calibri"/>
                <a:cs typeface="Calibri"/>
              </a:rPr>
              <a:t> </a:t>
            </a:r>
            <a:r>
              <a:rPr dirty="0" sz="1250">
                <a:solidFill>
                  <a:srgbClr val="1F2A1F"/>
                </a:solidFill>
                <a:latin typeface="Calibri"/>
                <a:cs typeface="Calibri"/>
              </a:rPr>
              <a:t>urban</a:t>
            </a:r>
            <a:r>
              <a:rPr dirty="0" sz="1250" spc="-25">
                <a:solidFill>
                  <a:srgbClr val="1F2A1F"/>
                </a:solidFill>
                <a:latin typeface="Calibri"/>
                <a:cs typeface="Calibri"/>
              </a:rPr>
              <a:t> </a:t>
            </a:r>
            <a:r>
              <a:rPr dirty="0" sz="1250" spc="-10">
                <a:solidFill>
                  <a:srgbClr val="1F2A1F"/>
                </a:solidFill>
                <a:latin typeface="Calibri"/>
                <a:cs typeface="Calibri"/>
              </a:rPr>
              <a:t>fresh-</a:t>
            </a:r>
            <a:r>
              <a:rPr dirty="0" sz="1250">
                <a:solidFill>
                  <a:srgbClr val="1F2A1F"/>
                </a:solidFill>
                <a:latin typeface="Calibri"/>
                <a:cs typeface="Calibri"/>
              </a:rPr>
              <a:t>produce</a:t>
            </a:r>
            <a:r>
              <a:rPr dirty="0" sz="1250" spc="-20">
                <a:solidFill>
                  <a:srgbClr val="1F2A1F"/>
                </a:solidFill>
                <a:latin typeface="Calibri"/>
                <a:cs typeface="Calibri"/>
              </a:rPr>
              <a:t> </a:t>
            </a:r>
            <a:r>
              <a:rPr dirty="0" sz="1250">
                <a:solidFill>
                  <a:srgbClr val="1F2A1F"/>
                </a:solidFill>
                <a:latin typeface="Calibri"/>
                <a:cs typeface="Calibri"/>
              </a:rPr>
              <a:t>supply</a:t>
            </a:r>
            <a:r>
              <a:rPr dirty="0" sz="1250" spc="-45">
                <a:solidFill>
                  <a:srgbClr val="1F2A1F"/>
                </a:solidFill>
                <a:latin typeface="Calibri"/>
                <a:cs typeface="Calibri"/>
              </a:rPr>
              <a:t> </a:t>
            </a:r>
            <a:r>
              <a:rPr dirty="0" sz="1250" spc="-10">
                <a:solidFill>
                  <a:srgbClr val="1F2A1F"/>
                </a:solidFill>
                <a:latin typeface="Calibri"/>
                <a:cs typeface="Calibri"/>
              </a:rPr>
              <a:t>chain</a:t>
            </a:r>
            <a:endParaRPr sz="125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855980" y="3861308"/>
            <a:ext cx="2026285" cy="2159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65735" indent="-153035">
              <a:lnSpc>
                <a:spcPct val="100000"/>
              </a:lnSpc>
              <a:spcBef>
                <a:spcPts val="95"/>
              </a:spcBef>
              <a:buChar char="•"/>
              <a:tabLst>
                <a:tab pos="165735" algn="l"/>
              </a:tabLst>
            </a:pPr>
            <a:r>
              <a:rPr dirty="0" sz="1250">
                <a:solidFill>
                  <a:srgbClr val="1F2A1F"/>
                </a:solidFill>
                <a:latin typeface="Calibri"/>
                <a:cs typeface="Calibri"/>
              </a:rPr>
              <a:t>Local</a:t>
            </a:r>
            <a:r>
              <a:rPr dirty="0" sz="1250" spc="-25">
                <a:solidFill>
                  <a:srgbClr val="1F2A1F"/>
                </a:solidFill>
                <a:latin typeface="Calibri"/>
                <a:cs typeface="Calibri"/>
              </a:rPr>
              <a:t> </a:t>
            </a:r>
            <a:r>
              <a:rPr dirty="0" sz="1250">
                <a:solidFill>
                  <a:srgbClr val="1F2A1F"/>
                </a:solidFill>
                <a:latin typeface="Calibri"/>
                <a:cs typeface="Calibri"/>
              </a:rPr>
              <a:t>mandi</a:t>
            </a:r>
            <a:r>
              <a:rPr dirty="0" sz="1250" spc="-20">
                <a:solidFill>
                  <a:srgbClr val="1F2A1F"/>
                </a:solidFill>
                <a:latin typeface="Calibri"/>
                <a:cs typeface="Calibri"/>
              </a:rPr>
              <a:t> </a:t>
            </a:r>
            <a:r>
              <a:rPr dirty="0" sz="1250" spc="-10">
                <a:solidFill>
                  <a:srgbClr val="1F2A1F"/>
                </a:solidFill>
                <a:latin typeface="Calibri"/>
                <a:cs typeface="Calibri"/>
              </a:rPr>
              <a:t>aggregator</a:t>
            </a:r>
            <a:r>
              <a:rPr dirty="0" sz="1250" spc="-20">
                <a:solidFill>
                  <a:srgbClr val="1F2A1F"/>
                </a:solidFill>
                <a:latin typeface="Calibri"/>
                <a:cs typeface="Calibri"/>
              </a:rPr>
              <a:t> apps</a:t>
            </a:r>
            <a:endParaRPr sz="1250">
              <a:latin typeface="Calibri"/>
              <a:cs typeface="Calibri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6263640" y="1783079"/>
            <a:ext cx="5349240" cy="4023360"/>
          </a:xfrm>
          <a:custGeom>
            <a:avLst/>
            <a:gdLst/>
            <a:ahLst/>
            <a:cxnLst/>
            <a:rect l="l" t="t" r="r" b="b"/>
            <a:pathLst>
              <a:path w="5349240" h="4023360">
                <a:moveTo>
                  <a:pt x="5349240" y="0"/>
                </a:moveTo>
                <a:lnTo>
                  <a:pt x="0" y="0"/>
                </a:lnTo>
                <a:lnTo>
                  <a:pt x="0" y="4023360"/>
                </a:lnTo>
                <a:lnTo>
                  <a:pt x="5349240" y="4023360"/>
                </a:lnTo>
                <a:lnTo>
                  <a:pt x="5349240" y="0"/>
                </a:lnTo>
                <a:close/>
              </a:path>
            </a:pathLst>
          </a:custGeom>
          <a:solidFill>
            <a:srgbClr val="F5F5F5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 txBox="1"/>
          <p:nvPr/>
        </p:nvSpPr>
        <p:spPr>
          <a:xfrm>
            <a:off x="6571868" y="2072767"/>
            <a:ext cx="1966595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b="1">
                <a:solidFill>
                  <a:srgbClr val="1B3C1C"/>
                </a:solidFill>
                <a:latin typeface="Cambria"/>
                <a:cs typeface="Cambria"/>
              </a:rPr>
              <a:t>Indirect</a:t>
            </a:r>
            <a:r>
              <a:rPr dirty="0" sz="1600" spc="-80" b="1">
                <a:solidFill>
                  <a:srgbClr val="1B3C1C"/>
                </a:solidFill>
                <a:latin typeface="Cambria"/>
                <a:cs typeface="Cambria"/>
              </a:rPr>
              <a:t> </a:t>
            </a:r>
            <a:r>
              <a:rPr dirty="0" sz="1600" spc="-10" b="1">
                <a:solidFill>
                  <a:srgbClr val="1B3C1C"/>
                </a:solidFill>
                <a:latin typeface="Cambria"/>
                <a:cs typeface="Cambria"/>
              </a:rPr>
              <a:t>Competitors</a:t>
            </a:r>
            <a:endParaRPr sz="1600">
              <a:latin typeface="Cambria"/>
              <a:cs typeface="Cambria"/>
            </a:endParaRPr>
          </a:p>
        </p:txBody>
      </p:sp>
      <p:sp>
        <p:nvSpPr>
          <p:cNvPr id="15" name="object 15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955"/>
              </a:lnSpc>
            </a:pPr>
            <a:r>
              <a:rPr dirty="0" spc="-10"/>
              <a:t>AgriBridge</a:t>
            </a:r>
          </a:p>
        </p:txBody>
      </p:sp>
      <p:sp>
        <p:nvSpPr>
          <p:cNvPr id="16" name="object 16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955"/>
              </a:lnSpc>
            </a:pPr>
            <a:fld id="{81D60167-4931-47E6-BA6A-407CBD079E47}" type="slidenum">
              <a:rPr dirty="0" spc="-25"/>
              <a:t>10</a:t>
            </a:fld>
          </a:p>
        </p:txBody>
      </p:sp>
      <p:sp>
        <p:nvSpPr>
          <p:cNvPr id="11" name="object 11"/>
          <p:cNvSpPr txBox="1"/>
          <p:nvPr/>
        </p:nvSpPr>
        <p:spPr>
          <a:xfrm>
            <a:off x="6571868" y="2672333"/>
            <a:ext cx="2056764" cy="2159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65735" indent="-153035">
              <a:lnSpc>
                <a:spcPct val="100000"/>
              </a:lnSpc>
              <a:spcBef>
                <a:spcPts val="95"/>
              </a:spcBef>
              <a:buChar char="•"/>
              <a:tabLst>
                <a:tab pos="165735" algn="l"/>
              </a:tabLst>
            </a:pPr>
            <a:r>
              <a:rPr dirty="0" sz="1250" spc="-10">
                <a:solidFill>
                  <a:srgbClr val="1F2A1F"/>
                </a:solidFill>
                <a:latin typeface="Calibri"/>
                <a:cs typeface="Calibri"/>
              </a:rPr>
              <a:t>Traditional</a:t>
            </a:r>
            <a:r>
              <a:rPr dirty="0" sz="1250" spc="-35">
                <a:solidFill>
                  <a:srgbClr val="1F2A1F"/>
                </a:solidFill>
                <a:latin typeface="Calibri"/>
                <a:cs typeface="Calibri"/>
              </a:rPr>
              <a:t> </a:t>
            </a:r>
            <a:r>
              <a:rPr dirty="0" sz="1250">
                <a:solidFill>
                  <a:srgbClr val="1F2A1F"/>
                </a:solidFill>
                <a:latin typeface="Calibri"/>
                <a:cs typeface="Calibri"/>
              </a:rPr>
              <a:t>wholesale</a:t>
            </a:r>
            <a:r>
              <a:rPr dirty="0" sz="1250" spc="-30">
                <a:solidFill>
                  <a:srgbClr val="1F2A1F"/>
                </a:solidFill>
                <a:latin typeface="Calibri"/>
                <a:cs typeface="Calibri"/>
              </a:rPr>
              <a:t> </a:t>
            </a:r>
            <a:r>
              <a:rPr dirty="0" sz="1250" spc="-10">
                <a:solidFill>
                  <a:srgbClr val="1F2A1F"/>
                </a:solidFill>
                <a:latin typeface="Calibri"/>
                <a:cs typeface="Calibri"/>
              </a:rPr>
              <a:t>mandis</a:t>
            </a:r>
            <a:endParaRPr sz="1250"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6571868" y="3266947"/>
            <a:ext cx="2183130" cy="2159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65735" indent="-153035">
              <a:lnSpc>
                <a:spcPct val="100000"/>
              </a:lnSpc>
              <a:spcBef>
                <a:spcPts val="95"/>
              </a:spcBef>
              <a:buChar char="•"/>
              <a:tabLst>
                <a:tab pos="165735" algn="l"/>
              </a:tabLst>
            </a:pPr>
            <a:r>
              <a:rPr dirty="0" sz="1250">
                <a:solidFill>
                  <a:srgbClr val="1F2A1F"/>
                </a:solidFill>
                <a:latin typeface="Calibri"/>
                <a:cs typeface="Calibri"/>
              </a:rPr>
              <a:t>Local</a:t>
            </a:r>
            <a:r>
              <a:rPr dirty="0" sz="1250" spc="-20">
                <a:solidFill>
                  <a:srgbClr val="1F2A1F"/>
                </a:solidFill>
                <a:latin typeface="Calibri"/>
                <a:cs typeface="Calibri"/>
              </a:rPr>
              <a:t> </a:t>
            </a:r>
            <a:r>
              <a:rPr dirty="0" sz="1250">
                <a:solidFill>
                  <a:srgbClr val="1F2A1F"/>
                </a:solidFill>
                <a:latin typeface="Calibri"/>
                <a:cs typeface="Calibri"/>
              </a:rPr>
              <a:t>street</a:t>
            </a:r>
            <a:r>
              <a:rPr dirty="0" sz="1250" spc="-25">
                <a:solidFill>
                  <a:srgbClr val="1F2A1F"/>
                </a:solidFill>
                <a:latin typeface="Calibri"/>
                <a:cs typeface="Calibri"/>
              </a:rPr>
              <a:t> </a:t>
            </a:r>
            <a:r>
              <a:rPr dirty="0" sz="1250" spc="-10">
                <a:solidFill>
                  <a:srgbClr val="1F2A1F"/>
                </a:solidFill>
                <a:latin typeface="Calibri"/>
                <a:cs typeface="Calibri"/>
              </a:rPr>
              <a:t>vendors</a:t>
            </a:r>
            <a:r>
              <a:rPr dirty="0" sz="1250" spc="-15">
                <a:solidFill>
                  <a:srgbClr val="1F2A1F"/>
                </a:solidFill>
                <a:latin typeface="Calibri"/>
                <a:cs typeface="Calibri"/>
              </a:rPr>
              <a:t> </a:t>
            </a:r>
            <a:r>
              <a:rPr dirty="0" sz="1250">
                <a:solidFill>
                  <a:srgbClr val="1F2A1F"/>
                </a:solidFill>
                <a:latin typeface="Calibri"/>
                <a:cs typeface="Calibri"/>
              </a:rPr>
              <a:t>&amp;</a:t>
            </a:r>
            <a:r>
              <a:rPr dirty="0" sz="1250" spc="-25">
                <a:solidFill>
                  <a:srgbClr val="1F2A1F"/>
                </a:solidFill>
                <a:latin typeface="Calibri"/>
                <a:cs typeface="Calibri"/>
              </a:rPr>
              <a:t> </a:t>
            </a:r>
            <a:r>
              <a:rPr dirty="0" sz="1250" spc="-10">
                <a:solidFill>
                  <a:srgbClr val="1F2A1F"/>
                </a:solidFill>
                <a:latin typeface="Calibri"/>
                <a:cs typeface="Calibri"/>
              </a:rPr>
              <a:t>hawkers</a:t>
            </a:r>
            <a:endParaRPr sz="1250"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6571868" y="3861308"/>
            <a:ext cx="1975485" cy="2159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65735" indent="-153035">
              <a:lnSpc>
                <a:spcPct val="100000"/>
              </a:lnSpc>
              <a:spcBef>
                <a:spcPts val="95"/>
              </a:spcBef>
              <a:buChar char="•"/>
              <a:tabLst>
                <a:tab pos="165735" algn="l"/>
              </a:tabLst>
            </a:pPr>
            <a:r>
              <a:rPr dirty="0" sz="1250" spc="-10">
                <a:solidFill>
                  <a:srgbClr val="1F2A1F"/>
                </a:solidFill>
                <a:latin typeface="Calibri"/>
                <a:cs typeface="Calibri"/>
              </a:rPr>
              <a:t>Neighborhood</a:t>
            </a:r>
            <a:r>
              <a:rPr dirty="0" sz="1250" spc="10">
                <a:solidFill>
                  <a:srgbClr val="1F2A1F"/>
                </a:solidFill>
                <a:latin typeface="Calibri"/>
                <a:cs typeface="Calibri"/>
              </a:rPr>
              <a:t> </a:t>
            </a:r>
            <a:r>
              <a:rPr dirty="0" sz="1250">
                <a:solidFill>
                  <a:srgbClr val="1F2A1F"/>
                </a:solidFill>
                <a:latin typeface="Calibri"/>
                <a:cs typeface="Calibri"/>
              </a:rPr>
              <a:t>kirana</a:t>
            </a:r>
            <a:r>
              <a:rPr dirty="0" sz="1250" spc="-25">
                <a:solidFill>
                  <a:srgbClr val="1F2A1F"/>
                </a:solidFill>
                <a:latin typeface="Calibri"/>
                <a:cs typeface="Calibri"/>
              </a:rPr>
              <a:t> </a:t>
            </a:r>
            <a:r>
              <a:rPr dirty="0" sz="1250" spc="-10">
                <a:solidFill>
                  <a:srgbClr val="1F2A1F"/>
                </a:solidFill>
                <a:latin typeface="Calibri"/>
                <a:cs typeface="Calibri"/>
              </a:rPr>
              <a:t>stores</a:t>
            </a:r>
            <a:endParaRPr sz="1250"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35940" y="4775961"/>
            <a:ext cx="7047230" cy="2159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250" spc="-10" i="1">
                <a:solidFill>
                  <a:srgbClr val="5C6B5C"/>
                </a:solidFill>
                <a:latin typeface="Calibri"/>
                <a:cs typeface="Calibri"/>
              </a:rPr>
              <a:t>Differentiator:</a:t>
            </a:r>
            <a:r>
              <a:rPr dirty="0" sz="1250" spc="-30" i="1">
                <a:solidFill>
                  <a:srgbClr val="5C6B5C"/>
                </a:solidFill>
                <a:latin typeface="Calibri"/>
                <a:cs typeface="Calibri"/>
              </a:rPr>
              <a:t> </a:t>
            </a:r>
            <a:r>
              <a:rPr dirty="0" sz="1250" spc="-10" i="1">
                <a:solidFill>
                  <a:srgbClr val="5C6B5C"/>
                </a:solidFill>
                <a:latin typeface="Calibri"/>
                <a:cs typeface="Calibri"/>
              </a:rPr>
              <a:t>hyperlocal </a:t>
            </a:r>
            <a:r>
              <a:rPr dirty="0" sz="1250" i="1">
                <a:solidFill>
                  <a:srgbClr val="5C6B5C"/>
                </a:solidFill>
                <a:latin typeface="Calibri"/>
                <a:cs typeface="Calibri"/>
              </a:rPr>
              <a:t>Odisha</a:t>
            </a:r>
            <a:r>
              <a:rPr dirty="0" sz="1250" spc="-15" i="1">
                <a:solidFill>
                  <a:srgbClr val="5C6B5C"/>
                </a:solidFill>
                <a:latin typeface="Calibri"/>
                <a:cs typeface="Calibri"/>
              </a:rPr>
              <a:t> </a:t>
            </a:r>
            <a:r>
              <a:rPr dirty="0" sz="1250" i="1">
                <a:solidFill>
                  <a:srgbClr val="5C6B5C"/>
                </a:solidFill>
                <a:latin typeface="Calibri"/>
                <a:cs typeface="Calibri"/>
              </a:rPr>
              <a:t>focus, </a:t>
            </a:r>
            <a:r>
              <a:rPr dirty="0" sz="1250" spc="-10" i="1">
                <a:solidFill>
                  <a:srgbClr val="5C6B5C"/>
                </a:solidFill>
                <a:latin typeface="Calibri"/>
                <a:cs typeface="Calibri"/>
              </a:rPr>
              <a:t>vernacular</a:t>
            </a:r>
            <a:r>
              <a:rPr dirty="0" sz="1250" spc="-20" i="1">
                <a:solidFill>
                  <a:srgbClr val="5C6B5C"/>
                </a:solidFill>
                <a:latin typeface="Calibri"/>
                <a:cs typeface="Calibri"/>
              </a:rPr>
              <a:t> </a:t>
            </a:r>
            <a:r>
              <a:rPr dirty="0" sz="1250" i="1">
                <a:solidFill>
                  <a:srgbClr val="5C6B5C"/>
                </a:solidFill>
                <a:latin typeface="Calibri"/>
                <a:cs typeface="Calibri"/>
              </a:rPr>
              <a:t>voice</a:t>
            </a:r>
            <a:r>
              <a:rPr dirty="0" sz="1250" spc="5" i="1">
                <a:solidFill>
                  <a:srgbClr val="5C6B5C"/>
                </a:solidFill>
                <a:latin typeface="Calibri"/>
                <a:cs typeface="Calibri"/>
              </a:rPr>
              <a:t> </a:t>
            </a:r>
            <a:r>
              <a:rPr dirty="0" sz="1250" i="1">
                <a:solidFill>
                  <a:srgbClr val="5C6B5C"/>
                </a:solidFill>
                <a:latin typeface="Calibri"/>
                <a:cs typeface="Calibri"/>
              </a:rPr>
              <a:t>access,</a:t>
            </a:r>
            <a:r>
              <a:rPr dirty="0" sz="1250" spc="10" i="1">
                <a:solidFill>
                  <a:srgbClr val="5C6B5C"/>
                </a:solidFill>
                <a:latin typeface="Calibri"/>
                <a:cs typeface="Calibri"/>
              </a:rPr>
              <a:t> </a:t>
            </a:r>
            <a:r>
              <a:rPr dirty="0" sz="1250" i="1">
                <a:solidFill>
                  <a:srgbClr val="5C6B5C"/>
                </a:solidFill>
                <a:latin typeface="Calibri"/>
                <a:cs typeface="Calibri"/>
              </a:rPr>
              <a:t>and</a:t>
            </a:r>
            <a:r>
              <a:rPr dirty="0" sz="1250" spc="-15" i="1">
                <a:solidFill>
                  <a:srgbClr val="5C6B5C"/>
                </a:solidFill>
                <a:latin typeface="Calibri"/>
                <a:cs typeface="Calibri"/>
              </a:rPr>
              <a:t> </a:t>
            </a:r>
            <a:r>
              <a:rPr dirty="0" sz="1250" i="1">
                <a:solidFill>
                  <a:srgbClr val="5C6B5C"/>
                </a:solidFill>
                <a:latin typeface="Calibri"/>
                <a:cs typeface="Calibri"/>
              </a:rPr>
              <a:t>direct</a:t>
            </a:r>
            <a:r>
              <a:rPr dirty="0" sz="1250" spc="-30" i="1">
                <a:solidFill>
                  <a:srgbClr val="5C6B5C"/>
                </a:solidFill>
                <a:latin typeface="Calibri"/>
                <a:cs typeface="Calibri"/>
              </a:rPr>
              <a:t> </a:t>
            </a:r>
            <a:r>
              <a:rPr dirty="0" sz="1250" i="1">
                <a:solidFill>
                  <a:srgbClr val="5C6B5C"/>
                </a:solidFill>
                <a:latin typeface="Calibri"/>
                <a:cs typeface="Calibri"/>
              </a:rPr>
              <a:t>farmer</a:t>
            </a:r>
            <a:r>
              <a:rPr dirty="0" sz="1250" spc="-25" i="1">
                <a:solidFill>
                  <a:srgbClr val="5C6B5C"/>
                </a:solidFill>
                <a:latin typeface="Calibri"/>
                <a:cs typeface="Calibri"/>
              </a:rPr>
              <a:t> </a:t>
            </a:r>
            <a:r>
              <a:rPr dirty="0" sz="1250" spc="-10" i="1">
                <a:solidFill>
                  <a:srgbClr val="5C6B5C"/>
                </a:solidFill>
                <a:latin typeface="Calibri"/>
                <a:cs typeface="Calibri"/>
              </a:rPr>
              <a:t>relationships</a:t>
            </a:r>
            <a:r>
              <a:rPr dirty="0" sz="1250" spc="-30" i="1">
                <a:solidFill>
                  <a:srgbClr val="5C6B5C"/>
                </a:solidFill>
                <a:latin typeface="Calibri"/>
                <a:cs typeface="Calibri"/>
              </a:rPr>
              <a:t> </a:t>
            </a:r>
            <a:r>
              <a:rPr dirty="0" sz="1250" i="1">
                <a:solidFill>
                  <a:srgbClr val="5C6B5C"/>
                </a:solidFill>
                <a:latin typeface="Calibri"/>
                <a:cs typeface="Calibri"/>
              </a:rPr>
              <a:t>from</a:t>
            </a:r>
            <a:r>
              <a:rPr dirty="0" sz="1250" spc="-15" i="1">
                <a:solidFill>
                  <a:srgbClr val="5C6B5C"/>
                </a:solidFill>
                <a:latin typeface="Calibri"/>
                <a:cs typeface="Calibri"/>
              </a:rPr>
              <a:t> </a:t>
            </a:r>
            <a:r>
              <a:rPr dirty="0" sz="1250" i="1">
                <a:solidFill>
                  <a:srgbClr val="5C6B5C"/>
                </a:solidFill>
                <a:latin typeface="Calibri"/>
                <a:cs typeface="Calibri"/>
              </a:rPr>
              <a:t>day</a:t>
            </a:r>
            <a:r>
              <a:rPr dirty="0" sz="1250" spc="-20" i="1">
                <a:solidFill>
                  <a:srgbClr val="5C6B5C"/>
                </a:solidFill>
                <a:latin typeface="Calibri"/>
                <a:cs typeface="Calibri"/>
              </a:rPr>
              <a:t> one.</a:t>
            </a:r>
            <a:endParaRPr sz="125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955"/>
              </a:lnSpc>
            </a:pPr>
            <a:r>
              <a:rPr dirty="0" spc="-10"/>
              <a:t>AgriBridge</a:t>
            </a:r>
          </a:p>
        </p:txBody>
      </p:sp>
      <p:sp>
        <p:nvSpPr>
          <p:cNvPr id="6" name="object 6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955"/>
              </a:lnSpc>
            </a:pPr>
            <a:fld id="{81D60167-4931-47E6-BA6A-407CBD079E47}" type="slidenum">
              <a:rPr dirty="0" spc="-25"/>
              <a:t>10</a:t>
            </a:fld>
          </a:p>
        </p:txBody>
      </p:sp>
      <p:sp>
        <p:nvSpPr>
          <p:cNvPr id="2" name="object 2"/>
          <p:cNvSpPr txBox="1"/>
          <p:nvPr/>
        </p:nvSpPr>
        <p:spPr>
          <a:xfrm>
            <a:off x="535940" y="421335"/>
            <a:ext cx="2148840" cy="2235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300" spc="-10" b="1">
                <a:solidFill>
                  <a:srgbClr val="96BB61"/>
                </a:solidFill>
                <a:latin typeface="Calibri"/>
                <a:cs typeface="Calibri"/>
              </a:rPr>
              <a:t>C</a:t>
            </a:r>
            <a:r>
              <a:rPr dirty="0" sz="1300" spc="-95" b="1">
                <a:solidFill>
                  <a:srgbClr val="96BB61"/>
                </a:solidFill>
                <a:latin typeface="Calibri"/>
                <a:cs typeface="Calibri"/>
              </a:rPr>
              <a:t> </a:t>
            </a:r>
            <a:r>
              <a:rPr dirty="0" sz="1300" b="1">
                <a:solidFill>
                  <a:srgbClr val="96BB61"/>
                </a:solidFill>
                <a:latin typeface="Calibri"/>
                <a:cs typeface="Calibri"/>
              </a:rPr>
              <a:t>O</a:t>
            </a:r>
            <a:r>
              <a:rPr dirty="0" sz="1300" spc="-95" b="1">
                <a:solidFill>
                  <a:srgbClr val="96BB61"/>
                </a:solidFill>
                <a:latin typeface="Calibri"/>
                <a:cs typeface="Calibri"/>
              </a:rPr>
              <a:t> </a:t>
            </a:r>
            <a:r>
              <a:rPr dirty="0" sz="1300" spc="-20" b="1">
                <a:solidFill>
                  <a:srgbClr val="96BB61"/>
                </a:solidFill>
                <a:latin typeface="Calibri"/>
                <a:cs typeface="Calibri"/>
              </a:rPr>
              <a:t>M</a:t>
            </a:r>
            <a:r>
              <a:rPr dirty="0" sz="1300" spc="-100" b="1">
                <a:solidFill>
                  <a:srgbClr val="96BB61"/>
                </a:solidFill>
                <a:latin typeface="Calibri"/>
                <a:cs typeface="Calibri"/>
              </a:rPr>
              <a:t> </a:t>
            </a:r>
            <a:r>
              <a:rPr dirty="0" sz="1300" b="1">
                <a:solidFill>
                  <a:srgbClr val="96BB61"/>
                </a:solidFill>
                <a:latin typeface="Calibri"/>
                <a:cs typeface="Calibri"/>
              </a:rPr>
              <a:t>P</a:t>
            </a:r>
            <a:r>
              <a:rPr dirty="0" sz="1300" spc="-95" b="1">
                <a:solidFill>
                  <a:srgbClr val="96BB61"/>
                </a:solidFill>
                <a:latin typeface="Calibri"/>
                <a:cs typeface="Calibri"/>
              </a:rPr>
              <a:t> </a:t>
            </a:r>
            <a:r>
              <a:rPr dirty="0" sz="1300" spc="-10" b="1">
                <a:solidFill>
                  <a:srgbClr val="96BB61"/>
                </a:solidFill>
                <a:latin typeface="Calibri"/>
                <a:cs typeface="Calibri"/>
              </a:rPr>
              <a:t>E</a:t>
            </a:r>
            <a:r>
              <a:rPr dirty="0" sz="1300" spc="-90" b="1">
                <a:solidFill>
                  <a:srgbClr val="96BB61"/>
                </a:solidFill>
                <a:latin typeface="Calibri"/>
                <a:cs typeface="Calibri"/>
              </a:rPr>
              <a:t> </a:t>
            </a:r>
            <a:r>
              <a:rPr dirty="0" sz="1300" b="1">
                <a:solidFill>
                  <a:srgbClr val="96BB61"/>
                </a:solidFill>
                <a:latin typeface="Calibri"/>
                <a:cs typeface="Calibri"/>
              </a:rPr>
              <a:t>T</a:t>
            </a:r>
            <a:r>
              <a:rPr dirty="0" sz="1300" spc="-100" b="1">
                <a:solidFill>
                  <a:srgbClr val="96BB61"/>
                </a:solidFill>
                <a:latin typeface="Calibri"/>
                <a:cs typeface="Calibri"/>
              </a:rPr>
              <a:t> </a:t>
            </a:r>
            <a:r>
              <a:rPr dirty="0" sz="1300" spc="-10" b="1">
                <a:solidFill>
                  <a:srgbClr val="96BB61"/>
                </a:solidFill>
                <a:latin typeface="Calibri"/>
                <a:cs typeface="Calibri"/>
              </a:rPr>
              <a:t>I</a:t>
            </a:r>
            <a:r>
              <a:rPr dirty="0" sz="1300" spc="-85" b="1">
                <a:solidFill>
                  <a:srgbClr val="96BB61"/>
                </a:solidFill>
                <a:latin typeface="Calibri"/>
                <a:cs typeface="Calibri"/>
              </a:rPr>
              <a:t> </a:t>
            </a:r>
            <a:r>
              <a:rPr dirty="0" sz="1300" b="1">
                <a:solidFill>
                  <a:srgbClr val="96BB61"/>
                </a:solidFill>
                <a:latin typeface="Calibri"/>
                <a:cs typeface="Calibri"/>
              </a:rPr>
              <a:t>T</a:t>
            </a:r>
            <a:r>
              <a:rPr dirty="0" sz="1300" spc="-100" b="1">
                <a:solidFill>
                  <a:srgbClr val="96BB61"/>
                </a:solidFill>
                <a:latin typeface="Calibri"/>
                <a:cs typeface="Calibri"/>
              </a:rPr>
              <a:t> </a:t>
            </a:r>
            <a:r>
              <a:rPr dirty="0" sz="1300" spc="-10" b="1">
                <a:solidFill>
                  <a:srgbClr val="96BB61"/>
                </a:solidFill>
                <a:latin typeface="Calibri"/>
                <a:cs typeface="Calibri"/>
              </a:rPr>
              <a:t>I</a:t>
            </a:r>
            <a:r>
              <a:rPr dirty="0" sz="1300" spc="-90" b="1">
                <a:solidFill>
                  <a:srgbClr val="96BB61"/>
                </a:solidFill>
                <a:latin typeface="Calibri"/>
                <a:cs typeface="Calibri"/>
              </a:rPr>
              <a:t> </a:t>
            </a:r>
            <a:r>
              <a:rPr dirty="0" sz="1300" b="1">
                <a:solidFill>
                  <a:srgbClr val="96BB61"/>
                </a:solidFill>
                <a:latin typeface="Calibri"/>
                <a:cs typeface="Calibri"/>
              </a:rPr>
              <a:t>V</a:t>
            </a:r>
            <a:r>
              <a:rPr dirty="0" sz="1300" spc="-90" b="1">
                <a:solidFill>
                  <a:srgbClr val="96BB61"/>
                </a:solidFill>
                <a:latin typeface="Calibri"/>
                <a:cs typeface="Calibri"/>
              </a:rPr>
              <a:t> </a:t>
            </a:r>
            <a:r>
              <a:rPr dirty="0" sz="1300" b="1">
                <a:solidFill>
                  <a:srgbClr val="96BB61"/>
                </a:solidFill>
                <a:latin typeface="Calibri"/>
                <a:cs typeface="Calibri"/>
              </a:rPr>
              <a:t>E</a:t>
            </a:r>
            <a:r>
              <a:rPr dirty="0" sz="1300" spc="400" b="1">
                <a:solidFill>
                  <a:srgbClr val="96BB61"/>
                </a:solidFill>
                <a:latin typeface="Calibri"/>
                <a:cs typeface="Calibri"/>
              </a:rPr>
              <a:t> </a:t>
            </a:r>
            <a:r>
              <a:rPr dirty="0" sz="1300" spc="-10" b="1">
                <a:solidFill>
                  <a:srgbClr val="96BB61"/>
                </a:solidFill>
                <a:latin typeface="Calibri"/>
                <a:cs typeface="Calibri"/>
              </a:rPr>
              <a:t>A</a:t>
            </a:r>
            <a:r>
              <a:rPr dirty="0" sz="1300" spc="-100" b="1">
                <a:solidFill>
                  <a:srgbClr val="96BB61"/>
                </a:solidFill>
                <a:latin typeface="Calibri"/>
                <a:cs typeface="Calibri"/>
              </a:rPr>
              <a:t> </a:t>
            </a:r>
            <a:r>
              <a:rPr dirty="0" sz="1300" spc="-10" b="1">
                <a:solidFill>
                  <a:srgbClr val="96BB61"/>
                </a:solidFill>
                <a:latin typeface="Calibri"/>
                <a:cs typeface="Calibri"/>
              </a:rPr>
              <a:t>N</a:t>
            </a:r>
            <a:r>
              <a:rPr dirty="0" sz="1300" spc="-95" b="1">
                <a:solidFill>
                  <a:srgbClr val="96BB61"/>
                </a:solidFill>
                <a:latin typeface="Calibri"/>
                <a:cs typeface="Calibri"/>
              </a:rPr>
              <a:t> </a:t>
            </a:r>
            <a:r>
              <a:rPr dirty="0" sz="1300" spc="-10" b="1">
                <a:solidFill>
                  <a:srgbClr val="96BB61"/>
                </a:solidFill>
                <a:latin typeface="Calibri"/>
                <a:cs typeface="Calibri"/>
              </a:rPr>
              <a:t>A</a:t>
            </a:r>
            <a:r>
              <a:rPr dirty="0" sz="1300" spc="-95" b="1">
                <a:solidFill>
                  <a:srgbClr val="96BB61"/>
                </a:solidFill>
                <a:latin typeface="Calibri"/>
                <a:cs typeface="Calibri"/>
              </a:rPr>
              <a:t> </a:t>
            </a:r>
            <a:r>
              <a:rPr dirty="0" sz="1300" spc="-10" b="1">
                <a:solidFill>
                  <a:srgbClr val="96BB61"/>
                </a:solidFill>
                <a:latin typeface="Calibri"/>
                <a:cs typeface="Calibri"/>
              </a:rPr>
              <a:t>L</a:t>
            </a:r>
            <a:r>
              <a:rPr dirty="0" sz="1300" spc="-90" b="1">
                <a:solidFill>
                  <a:srgbClr val="96BB61"/>
                </a:solidFill>
                <a:latin typeface="Calibri"/>
                <a:cs typeface="Calibri"/>
              </a:rPr>
              <a:t> </a:t>
            </a:r>
            <a:r>
              <a:rPr dirty="0" sz="1300" spc="-10" b="1">
                <a:solidFill>
                  <a:srgbClr val="96BB61"/>
                </a:solidFill>
                <a:latin typeface="Calibri"/>
                <a:cs typeface="Calibri"/>
              </a:rPr>
              <a:t>Y</a:t>
            </a:r>
            <a:r>
              <a:rPr dirty="0" sz="1300" spc="-95" b="1">
                <a:solidFill>
                  <a:srgbClr val="96BB61"/>
                </a:solidFill>
                <a:latin typeface="Calibri"/>
                <a:cs typeface="Calibri"/>
              </a:rPr>
              <a:t> </a:t>
            </a:r>
            <a:r>
              <a:rPr dirty="0" sz="1300" b="1">
                <a:solidFill>
                  <a:srgbClr val="96BB61"/>
                </a:solidFill>
                <a:latin typeface="Calibri"/>
                <a:cs typeface="Calibri"/>
              </a:rPr>
              <a:t>S</a:t>
            </a:r>
            <a:r>
              <a:rPr dirty="0" sz="1300" spc="-95" b="1">
                <a:solidFill>
                  <a:srgbClr val="96BB61"/>
                </a:solidFill>
                <a:latin typeface="Calibri"/>
                <a:cs typeface="Calibri"/>
              </a:rPr>
              <a:t> </a:t>
            </a:r>
            <a:r>
              <a:rPr dirty="0" sz="1300" spc="-10" b="1">
                <a:solidFill>
                  <a:srgbClr val="96BB61"/>
                </a:solidFill>
                <a:latin typeface="Calibri"/>
                <a:cs typeface="Calibri"/>
              </a:rPr>
              <a:t>I</a:t>
            </a:r>
            <a:r>
              <a:rPr dirty="0" sz="1300" spc="-85" b="1">
                <a:solidFill>
                  <a:srgbClr val="96BB61"/>
                </a:solidFill>
                <a:latin typeface="Calibri"/>
                <a:cs typeface="Calibri"/>
              </a:rPr>
              <a:t> </a:t>
            </a:r>
            <a:r>
              <a:rPr dirty="0" sz="1300" spc="-50" b="1">
                <a:solidFill>
                  <a:srgbClr val="96BB61"/>
                </a:solidFill>
                <a:latin typeface="Calibri"/>
                <a:cs typeface="Calibri"/>
              </a:rPr>
              <a:t>S</a:t>
            </a:r>
            <a:endParaRPr sz="1300">
              <a:latin typeface="Calibri"/>
              <a:cs typeface="Calibri"/>
            </a:endParaRPr>
          </a:p>
        </p:txBody>
      </p:sp>
      <p:sp>
        <p:nvSpPr>
          <p:cNvPr id="3" name="object 3" descr="$PPTXTitle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>
                <a:solidFill>
                  <a:srgbClr val="1F2A1F"/>
                </a:solidFill>
              </a:rPr>
              <a:t>How</a:t>
            </a:r>
            <a:r>
              <a:rPr dirty="0" spc="-145">
                <a:solidFill>
                  <a:srgbClr val="1F2A1F"/>
                </a:solidFill>
              </a:rPr>
              <a:t> </a:t>
            </a:r>
            <a:r>
              <a:rPr dirty="0" spc="-30">
                <a:solidFill>
                  <a:srgbClr val="1F2A1F"/>
                </a:solidFill>
              </a:rPr>
              <a:t>We</a:t>
            </a:r>
            <a:r>
              <a:rPr dirty="0" spc="-130">
                <a:solidFill>
                  <a:srgbClr val="1F2A1F"/>
                </a:solidFill>
              </a:rPr>
              <a:t> </a:t>
            </a:r>
            <a:r>
              <a:rPr dirty="0" spc="-10">
                <a:solidFill>
                  <a:srgbClr val="1F2A1F"/>
                </a:solidFill>
              </a:rPr>
              <a:t>Compare</a:t>
            </a:r>
          </a:p>
        </p:txBody>
      </p:sp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545465" y="1825625"/>
          <a:ext cx="11146790" cy="393128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108960"/>
                <a:gridCol w="2011680"/>
                <a:gridCol w="2011679"/>
                <a:gridCol w="2011679"/>
                <a:gridCol w="1920240"/>
              </a:tblGrid>
              <a:tr h="655320"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85"/>
                        </a:spcBef>
                      </a:pPr>
                      <a:r>
                        <a:rPr dirty="0" sz="1250" spc="-10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Feature</a:t>
                      </a:r>
                      <a:endParaRPr sz="1250">
                        <a:latin typeface="Calibri"/>
                        <a:cs typeface="Calibri"/>
                      </a:endParaRPr>
                    </a:p>
                  </a:txBody>
                  <a:tcPr marL="0" marR="0" marB="0" marT="36195">
                    <a:lnL w="6350">
                      <a:solidFill>
                        <a:srgbClr val="DDDDDD"/>
                      </a:solidFill>
                      <a:prstDash val="solid"/>
                    </a:lnL>
                    <a:lnR w="6350">
                      <a:solidFill>
                        <a:srgbClr val="DDDDDD"/>
                      </a:solidFill>
                      <a:prstDash val="solid"/>
                    </a:lnR>
                    <a:lnT w="6350">
                      <a:solidFill>
                        <a:srgbClr val="DDDDDD"/>
                      </a:solidFill>
                      <a:prstDash val="solid"/>
                    </a:lnT>
                    <a:lnB w="6350">
                      <a:solidFill>
                        <a:srgbClr val="DDDDDD"/>
                      </a:solidFill>
                      <a:prstDash val="solid"/>
                    </a:lnB>
                    <a:solidFill>
                      <a:srgbClr val="2C5F2C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1270">
                        <a:lnSpc>
                          <a:spcPct val="100000"/>
                        </a:lnSpc>
                        <a:spcBef>
                          <a:spcPts val="285"/>
                        </a:spcBef>
                      </a:pPr>
                      <a:r>
                        <a:rPr dirty="0" sz="1250" spc="-10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AgriBridge</a:t>
                      </a:r>
                      <a:endParaRPr sz="1250">
                        <a:latin typeface="Calibri"/>
                        <a:cs typeface="Calibri"/>
                      </a:endParaRPr>
                    </a:p>
                  </a:txBody>
                  <a:tcPr marL="0" marR="0" marB="0" marT="36195">
                    <a:lnL w="6350">
                      <a:solidFill>
                        <a:srgbClr val="DDDDDD"/>
                      </a:solidFill>
                      <a:prstDash val="solid"/>
                    </a:lnL>
                    <a:lnR w="6350">
                      <a:solidFill>
                        <a:srgbClr val="DDDDDD"/>
                      </a:solidFill>
                      <a:prstDash val="solid"/>
                    </a:lnR>
                    <a:lnT w="6350">
                      <a:solidFill>
                        <a:srgbClr val="DDDDDD"/>
                      </a:solidFill>
                      <a:prstDash val="solid"/>
                    </a:lnT>
                    <a:lnB w="6350">
                      <a:solidFill>
                        <a:srgbClr val="DDDDDD"/>
                      </a:solidFill>
                      <a:prstDash val="solid"/>
                    </a:lnB>
                    <a:solidFill>
                      <a:srgbClr val="2C5F2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85"/>
                        </a:spcBef>
                      </a:pPr>
                      <a:r>
                        <a:rPr dirty="0" sz="1250" spc="-10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DeHaat</a:t>
                      </a:r>
                      <a:endParaRPr sz="1250">
                        <a:latin typeface="Calibri"/>
                        <a:cs typeface="Calibri"/>
                      </a:endParaRPr>
                    </a:p>
                  </a:txBody>
                  <a:tcPr marL="0" marR="0" marB="0" marT="36195">
                    <a:lnL w="6350">
                      <a:solidFill>
                        <a:srgbClr val="DDDDDD"/>
                      </a:solidFill>
                      <a:prstDash val="solid"/>
                    </a:lnL>
                    <a:lnR w="6350">
                      <a:solidFill>
                        <a:srgbClr val="DDDDDD"/>
                      </a:solidFill>
                      <a:prstDash val="solid"/>
                    </a:lnR>
                    <a:lnT w="6350">
                      <a:solidFill>
                        <a:srgbClr val="DDDDDD"/>
                      </a:solidFill>
                      <a:prstDash val="solid"/>
                    </a:lnT>
                    <a:lnB w="6350">
                      <a:solidFill>
                        <a:srgbClr val="DDDDDD"/>
                      </a:solidFill>
                      <a:prstDash val="solid"/>
                    </a:lnB>
                    <a:solidFill>
                      <a:srgbClr val="2C5F2C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1270">
                        <a:lnSpc>
                          <a:spcPct val="100000"/>
                        </a:lnSpc>
                        <a:spcBef>
                          <a:spcPts val="285"/>
                        </a:spcBef>
                      </a:pPr>
                      <a:r>
                        <a:rPr dirty="0" sz="1250" spc="-10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Ninjacart</a:t>
                      </a:r>
                      <a:endParaRPr sz="1250">
                        <a:latin typeface="Calibri"/>
                        <a:cs typeface="Calibri"/>
                      </a:endParaRPr>
                    </a:p>
                  </a:txBody>
                  <a:tcPr marL="0" marR="0" marB="0" marT="36195">
                    <a:lnL w="6350">
                      <a:solidFill>
                        <a:srgbClr val="DDDDDD"/>
                      </a:solidFill>
                      <a:prstDash val="solid"/>
                    </a:lnL>
                    <a:lnR w="6350">
                      <a:solidFill>
                        <a:srgbClr val="DDDDDD"/>
                      </a:solidFill>
                      <a:prstDash val="solid"/>
                    </a:lnR>
                    <a:lnT w="6350">
                      <a:solidFill>
                        <a:srgbClr val="DDDDDD"/>
                      </a:solidFill>
                      <a:prstDash val="solid"/>
                    </a:lnT>
                    <a:lnB w="6350">
                      <a:solidFill>
                        <a:srgbClr val="DDDDDD"/>
                      </a:solidFill>
                      <a:prstDash val="solid"/>
                    </a:lnB>
                    <a:solidFill>
                      <a:srgbClr val="2C5F2C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635">
                        <a:lnSpc>
                          <a:spcPct val="100000"/>
                        </a:lnSpc>
                        <a:spcBef>
                          <a:spcPts val="285"/>
                        </a:spcBef>
                      </a:pPr>
                      <a:r>
                        <a:rPr dirty="0" sz="1250" spc="-20" b="1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Trad. Mandi</a:t>
                      </a:r>
                      <a:endParaRPr sz="1250">
                        <a:latin typeface="Calibri"/>
                        <a:cs typeface="Calibri"/>
                      </a:endParaRPr>
                    </a:p>
                  </a:txBody>
                  <a:tcPr marL="0" marR="0" marB="0" marT="36195">
                    <a:lnL w="6350">
                      <a:solidFill>
                        <a:srgbClr val="DDDDDD"/>
                      </a:solidFill>
                      <a:prstDash val="solid"/>
                    </a:lnL>
                    <a:lnR w="6350">
                      <a:solidFill>
                        <a:srgbClr val="DDDDDD"/>
                      </a:solidFill>
                      <a:prstDash val="solid"/>
                    </a:lnR>
                    <a:lnT w="6350">
                      <a:solidFill>
                        <a:srgbClr val="DDDDDD"/>
                      </a:solidFill>
                      <a:prstDash val="solid"/>
                    </a:lnT>
                    <a:lnB w="6350">
                      <a:solidFill>
                        <a:srgbClr val="DDDDDD"/>
                      </a:solidFill>
                      <a:prstDash val="solid"/>
                    </a:lnB>
                    <a:solidFill>
                      <a:srgbClr val="2C5F2C"/>
                    </a:solidFill>
                  </a:tcPr>
                </a:tc>
              </a:tr>
              <a:tr h="654685"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dirty="0" sz="1200" b="1">
                          <a:solidFill>
                            <a:srgbClr val="1F2A1F"/>
                          </a:solidFill>
                          <a:latin typeface="Calibri"/>
                          <a:cs typeface="Calibri"/>
                        </a:rPr>
                        <a:t>Direct</a:t>
                      </a:r>
                      <a:r>
                        <a:rPr dirty="0" sz="1200" spc="-40" b="1">
                          <a:solidFill>
                            <a:srgbClr val="1F2A1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b="1">
                          <a:solidFill>
                            <a:srgbClr val="1F2A1F"/>
                          </a:solidFill>
                          <a:latin typeface="Calibri"/>
                          <a:cs typeface="Calibri"/>
                        </a:rPr>
                        <a:t>farmer</a:t>
                      </a:r>
                      <a:r>
                        <a:rPr dirty="0" sz="1200" spc="-55" b="1">
                          <a:solidFill>
                            <a:srgbClr val="1F2A1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10" b="1">
                          <a:solidFill>
                            <a:srgbClr val="1F2A1F"/>
                          </a:solidFill>
                          <a:latin typeface="Calibri"/>
                          <a:cs typeface="Calibri"/>
                        </a:rPr>
                        <a:t>access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B="0" marT="36830">
                    <a:lnL w="6350">
                      <a:solidFill>
                        <a:srgbClr val="DDDDDD"/>
                      </a:solidFill>
                      <a:prstDash val="solid"/>
                    </a:lnL>
                    <a:lnR w="6350">
                      <a:solidFill>
                        <a:srgbClr val="DDDDDD"/>
                      </a:solidFill>
                      <a:prstDash val="solid"/>
                    </a:lnR>
                    <a:lnT w="6350">
                      <a:solidFill>
                        <a:srgbClr val="DDDDDD"/>
                      </a:solidFill>
                      <a:prstDash val="solid"/>
                    </a:lnT>
                    <a:lnB w="6350">
                      <a:solidFill>
                        <a:srgbClr val="DDDDDD"/>
                      </a:solidFill>
                      <a:prstDash val="soli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635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dirty="0" sz="1200" spc="-25" b="1">
                          <a:solidFill>
                            <a:srgbClr val="1B3C1C"/>
                          </a:solidFill>
                          <a:latin typeface="Calibri"/>
                          <a:cs typeface="Calibri"/>
                        </a:rPr>
                        <a:t>Yes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B="0" marT="36830">
                    <a:lnL w="6350">
                      <a:solidFill>
                        <a:srgbClr val="DDDDDD"/>
                      </a:solidFill>
                      <a:prstDash val="solid"/>
                    </a:lnL>
                    <a:lnR w="6350">
                      <a:solidFill>
                        <a:srgbClr val="DDDDDD"/>
                      </a:solidFill>
                      <a:prstDash val="solid"/>
                    </a:lnR>
                    <a:lnT w="6350">
                      <a:solidFill>
                        <a:srgbClr val="DDDDDD"/>
                      </a:solidFill>
                      <a:prstDash val="solid"/>
                    </a:lnT>
                    <a:lnB w="6350">
                      <a:solidFill>
                        <a:srgbClr val="DDDDDD"/>
                      </a:solidFill>
                      <a:prstDash val="soli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dirty="0" sz="1200" spc="-10">
                          <a:solidFill>
                            <a:srgbClr val="1F2A1F"/>
                          </a:solidFill>
                          <a:latin typeface="Calibri"/>
                          <a:cs typeface="Calibri"/>
                        </a:rPr>
                        <a:t>Partial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B="0" marT="36830">
                    <a:lnL w="6350">
                      <a:solidFill>
                        <a:srgbClr val="DDDDDD"/>
                      </a:solidFill>
                      <a:prstDash val="solid"/>
                    </a:lnL>
                    <a:lnR w="6350">
                      <a:solidFill>
                        <a:srgbClr val="DDDDDD"/>
                      </a:solidFill>
                      <a:prstDash val="solid"/>
                    </a:lnR>
                    <a:lnT w="6350">
                      <a:solidFill>
                        <a:srgbClr val="DDDDDD"/>
                      </a:solidFill>
                      <a:prstDash val="solid"/>
                    </a:lnT>
                    <a:lnB w="6350">
                      <a:solidFill>
                        <a:srgbClr val="DDDDDD"/>
                      </a:solidFill>
                      <a:prstDash val="soli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635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dirty="0" sz="1200" spc="-10">
                          <a:solidFill>
                            <a:srgbClr val="1F2A1F"/>
                          </a:solidFill>
                          <a:latin typeface="Calibri"/>
                          <a:cs typeface="Calibri"/>
                        </a:rPr>
                        <a:t>Partial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B="0" marT="36830">
                    <a:lnL w="6350">
                      <a:solidFill>
                        <a:srgbClr val="DDDDDD"/>
                      </a:solidFill>
                      <a:prstDash val="solid"/>
                    </a:lnL>
                    <a:lnR w="6350">
                      <a:solidFill>
                        <a:srgbClr val="DDDDDD"/>
                      </a:solidFill>
                      <a:prstDash val="solid"/>
                    </a:lnR>
                    <a:lnT w="6350">
                      <a:solidFill>
                        <a:srgbClr val="DDDDDD"/>
                      </a:solidFill>
                      <a:prstDash val="solid"/>
                    </a:lnT>
                    <a:lnB w="6350">
                      <a:solidFill>
                        <a:srgbClr val="DDDDDD"/>
                      </a:solidFill>
                      <a:prstDash val="soli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3175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dirty="0" sz="1200" spc="-25">
                          <a:solidFill>
                            <a:srgbClr val="1F2A1F"/>
                          </a:solidFill>
                          <a:latin typeface="Calibri"/>
                          <a:cs typeface="Calibri"/>
                        </a:rPr>
                        <a:t>No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B="0" marT="36830">
                    <a:lnL w="6350">
                      <a:solidFill>
                        <a:srgbClr val="DDDDDD"/>
                      </a:solidFill>
                      <a:prstDash val="solid"/>
                    </a:lnL>
                    <a:lnR w="6350">
                      <a:solidFill>
                        <a:srgbClr val="DDDDDD"/>
                      </a:solidFill>
                      <a:prstDash val="solid"/>
                    </a:lnR>
                    <a:lnT w="6350">
                      <a:solidFill>
                        <a:srgbClr val="DDDDDD"/>
                      </a:solidFill>
                      <a:prstDash val="solid"/>
                    </a:lnT>
                    <a:lnB w="6350">
                      <a:solidFill>
                        <a:srgbClr val="DDDDDD"/>
                      </a:solidFill>
                      <a:prstDash val="solid"/>
                    </a:lnB>
                    <a:solidFill>
                      <a:srgbClr val="F5F5F5"/>
                    </a:solidFill>
                  </a:tcPr>
                </a:tc>
              </a:tr>
              <a:tr h="655320"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dirty="0" sz="1200" spc="-10" b="1">
                          <a:solidFill>
                            <a:srgbClr val="1F2A1F"/>
                          </a:solidFill>
                          <a:latin typeface="Calibri"/>
                          <a:cs typeface="Calibri"/>
                        </a:rPr>
                        <a:t>Real-</a:t>
                      </a:r>
                      <a:r>
                        <a:rPr dirty="0" sz="1200" b="1">
                          <a:solidFill>
                            <a:srgbClr val="1F2A1F"/>
                          </a:solidFill>
                          <a:latin typeface="Calibri"/>
                          <a:cs typeface="Calibri"/>
                        </a:rPr>
                        <a:t>time</a:t>
                      </a:r>
                      <a:r>
                        <a:rPr dirty="0" sz="1200" spc="-25" b="1">
                          <a:solidFill>
                            <a:srgbClr val="1F2A1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b="1">
                          <a:solidFill>
                            <a:srgbClr val="1F2A1F"/>
                          </a:solidFill>
                          <a:latin typeface="Calibri"/>
                          <a:cs typeface="Calibri"/>
                        </a:rPr>
                        <a:t>AI</a:t>
                      </a:r>
                      <a:r>
                        <a:rPr dirty="0" sz="1200" spc="10" b="1">
                          <a:solidFill>
                            <a:srgbClr val="1F2A1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10" b="1">
                          <a:solidFill>
                            <a:srgbClr val="1F2A1F"/>
                          </a:solidFill>
                          <a:latin typeface="Calibri"/>
                          <a:cs typeface="Calibri"/>
                        </a:rPr>
                        <a:t>pricing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B="0" marT="36830">
                    <a:lnL w="6350">
                      <a:solidFill>
                        <a:srgbClr val="DDDDDD"/>
                      </a:solidFill>
                      <a:prstDash val="solid"/>
                    </a:lnL>
                    <a:lnR w="6350">
                      <a:solidFill>
                        <a:srgbClr val="DDDDDD"/>
                      </a:solidFill>
                      <a:prstDash val="solid"/>
                    </a:lnR>
                    <a:lnT w="6350">
                      <a:solidFill>
                        <a:srgbClr val="DDDDDD"/>
                      </a:solidFill>
                      <a:prstDash val="solid"/>
                    </a:lnT>
                    <a:lnB w="6350">
                      <a:solidFill>
                        <a:srgbClr val="DDDDDD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635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dirty="0" sz="1200" spc="-25" b="1">
                          <a:solidFill>
                            <a:srgbClr val="1B3C1C"/>
                          </a:solidFill>
                          <a:latin typeface="Calibri"/>
                          <a:cs typeface="Calibri"/>
                        </a:rPr>
                        <a:t>Yes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B="0" marT="36830">
                    <a:lnL w="6350">
                      <a:solidFill>
                        <a:srgbClr val="DDDDDD"/>
                      </a:solidFill>
                      <a:prstDash val="solid"/>
                    </a:lnL>
                    <a:lnR w="6350">
                      <a:solidFill>
                        <a:srgbClr val="DDDDDD"/>
                      </a:solidFill>
                      <a:prstDash val="solid"/>
                    </a:lnR>
                    <a:lnT w="6350">
                      <a:solidFill>
                        <a:srgbClr val="DDDDDD"/>
                      </a:solidFill>
                      <a:prstDash val="solid"/>
                    </a:lnT>
                    <a:lnB w="6350">
                      <a:solidFill>
                        <a:srgbClr val="DDDDDD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1270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dirty="0" sz="1200" spc="-25">
                          <a:solidFill>
                            <a:srgbClr val="1F2A1F"/>
                          </a:solidFill>
                          <a:latin typeface="Calibri"/>
                          <a:cs typeface="Calibri"/>
                        </a:rPr>
                        <a:t>No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B="0" marT="36830">
                    <a:lnL w="6350">
                      <a:solidFill>
                        <a:srgbClr val="DDDDDD"/>
                      </a:solidFill>
                      <a:prstDash val="solid"/>
                    </a:lnL>
                    <a:lnR w="6350">
                      <a:solidFill>
                        <a:srgbClr val="DDDDDD"/>
                      </a:solidFill>
                      <a:prstDash val="solid"/>
                    </a:lnR>
                    <a:lnT w="6350">
                      <a:solidFill>
                        <a:srgbClr val="DDDDDD"/>
                      </a:solidFill>
                      <a:prstDash val="solid"/>
                    </a:lnT>
                    <a:lnB w="6350">
                      <a:solidFill>
                        <a:srgbClr val="DDDDDD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635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dirty="0" sz="1200" spc="-10">
                          <a:solidFill>
                            <a:srgbClr val="1F2A1F"/>
                          </a:solidFill>
                          <a:latin typeface="Calibri"/>
                          <a:cs typeface="Calibri"/>
                        </a:rPr>
                        <a:t>Partial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B="0" marT="36830">
                    <a:lnL w="6350">
                      <a:solidFill>
                        <a:srgbClr val="DDDDDD"/>
                      </a:solidFill>
                      <a:prstDash val="solid"/>
                    </a:lnL>
                    <a:lnR w="6350">
                      <a:solidFill>
                        <a:srgbClr val="DDDDDD"/>
                      </a:solidFill>
                      <a:prstDash val="solid"/>
                    </a:lnR>
                    <a:lnT w="6350">
                      <a:solidFill>
                        <a:srgbClr val="DDDDDD"/>
                      </a:solidFill>
                      <a:prstDash val="solid"/>
                    </a:lnT>
                    <a:lnB w="6350">
                      <a:solidFill>
                        <a:srgbClr val="DDDDDD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3175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dirty="0" sz="1200" spc="-25">
                          <a:solidFill>
                            <a:srgbClr val="1F2A1F"/>
                          </a:solidFill>
                          <a:latin typeface="Calibri"/>
                          <a:cs typeface="Calibri"/>
                        </a:rPr>
                        <a:t>No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B="0" marT="36830">
                    <a:lnL w="6350">
                      <a:solidFill>
                        <a:srgbClr val="DDDDDD"/>
                      </a:solidFill>
                      <a:prstDash val="solid"/>
                    </a:lnL>
                    <a:lnR w="6350">
                      <a:solidFill>
                        <a:srgbClr val="DDDDDD"/>
                      </a:solidFill>
                      <a:prstDash val="solid"/>
                    </a:lnR>
                    <a:lnT w="6350">
                      <a:solidFill>
                        <a:srgbClr val="DDDDDD"/>
                      </a:solidFill>
                      <a:prstDash val="solid"/>
                    </a:lnT>
                    <a:lnB w="6350">
                      <a:solidFill>
                        <a:srgbClr val="DDDDDD"/>
                      </a:solidFill>
                      <a:prstDash val="solid"/>
                    </a:lnB>
                  </a:tcPr>
                </a:tc>
              </a:tr>
              <a:tr h="655320"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dirty="0" sz="1200" b="1">
                          <a:solidFill>
                            <a:srgbClr val="1F2A1F"/>
                          </a:solidFill>
                          <a:latin typeface="Calibri"/>
                          <a:cs typeface="Calibri"/>
                        </a:rPr>
                        <a:t>Hyperlocal</a:t>
                      </a:r>
                      <a:r>
                        <a:rPr dirty="0" sz="1200" spc="-45" b="1">
                          <a:solidFill>
                            <a:srgbClr val="1F2A1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b="1">
                          <a:solidFill>
                            <a:srgbClr val="1F2A1F"/>
                          </a:solidFill>
                          <a:latin typeface="Calibri"/>
                          <a:cs typeface="Calibri"/>
                        </a:rPr>
                        <a:t>Odisha</a:t>
                      </a:r>
                      <a:r>
                        <a:rPr dirty="0" sz="1200" spc="-55" b="1">
                          <a:solidFill>
                            <a:srgbClr val="1F2A1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20" b="1">
                          <a:solidFill>
                            <a:srgbClr val="1F2A1F"/>
                          </a:solidFill>
                          <a:latin typeface="Calibri"/>
                          <a:cs typeface="Calibri"/>
                        </a:rPr>
                        <a:t>focus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B="0" marT="37465">
                    <a:lnL w="6350">
                      <a:solidFill>
                        <a:srgbClr val="DDDDDD"/>
                      </a:solidFill>
                      <a:prstDash val="solid"/>
                    </a:lnL>
                    <a:lnR w="6350">
                      <a:solidFill>
                        <a:srgbClr val="DDDDDD"/>
                      </a:solidFill>
                      <a:prstDash val="solid"/>
                    </a:lnR>
                    <a:lnT w="6350">
                      <a:solidFill>
                        <a:srgbClr val="DDDDDD"/>
                      </a:solidFill>
                      <a:prstDash val="solid"/>
                    </a:lnT>
                    <a:lnB w="6350">
                      <a:solidFill>
                        <a:srgbClr val="DDDDDD"/>
                      </a:solidFill>
                      <a:prstDash val="soli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635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dirty="0" sz="1200" spc="-25" b="1">
                          <a:solidFill>
                            <a:srgbClr val="1B3C1C"/>
                          </a:solidFill>
                          <a:latin typeface="Calibri"/>
                          <a:cs typeface="Calibri"/>
                        </a:rPr>
                        <a:t>Yes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B="0" marT="37465">
                    <a:lnL w="6350">
                      <a:solidFill>
                        <a:srgbClr val="DDDDDD"/>
                      </a:solidFill>
                      <a:prstDash val="solid"/>
                    </a:lnL>
                    <a:lnR w="6350">
                      <a:solidFill>
                        <a:srgbClr val="DDDDDD"/>
                      </a:solidFill>
                      <a:prstDash val="solid"/>
                    </a:lnR>
                    <a:lnT w="6350">
                      <a:solidFill>
                        <a:srgbClr val="DDDDDD"/>
                      </a:solidFill>
                      <a:prstDash val="solid"/>
                    </a:lnT>
                    <a:lnB w="6350">
                      <a:solidFill>
                        <a:srgbClr val="DDDDDD"/>
                      </a:solidFill>
                      <a:prstDash val="soli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1270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dirty="0" sz="1200" spc="-25">
                          <a:solidFill>
                            <a:srgbClr val="1F2A1F"/>
                          </a:solidFill>
                          <a:latin typeface="Calibri"/>
                          <a:cs typeface="Calibri"/>
                        </a:rPr>
                        <a:t>No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B="0" marT="37465">
                    <a:lnL w="6350">
                      <a:solidFill>
                        <a:srgbClr val="DDDDDD"/>
                      </a:solidFill>
                      <a:prstDash val="solid"/>
                    </a:lnL>
                    <a:lnR w="6350">
                      <a:solidFill>
                        <a:srgbClr val="DDDDDD"/>
                      </a:solidFill>
                      <a:prstDash val="solid"/>
                    </a:lnR>
                    <a:lnT w="6350">
                      <a:solidFill>
                        <a:srgbClr val="DDDDDD"/>
                      </a:solidFill>
                      <a:prstDash val="solid"/>
                    </a:lnT>
                    <a:lnB w="6350">
                      <a:solidFill>
                        <a:srgbClr val="DDDDDD"/>
                      </a:solidFill>
                      <a:prstDash val="soli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2540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dirty="0" sz="1200" spc="-25">
                          <a:solidFill>
                            <a:srgbClr val="1F2A1F"/>
                          </a:solidFill>
                          <a:latin typeface="Calibri"/>
                          <a:cs typeface="Calibri"/>
                        </a:rPr>
                        <a:t>No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B="0" marT="37465">
                    <a:lnL w="6350">
                      <a:solidFill>
                        <a:srgbClr val="DDDDDD"/>
                      </a:solidFill>
                      <a:prstDash val="solid"/>
                    </a:lnL>
                    <a:lnR w="6350">
                      <a:solidFill>
                        <a:srgbClr val="DDDDDD"/>
                      </a:solidFill>
                      <a:prstDash val="solid"/>
                    </a:lnR>
                    <a:lnT w="6350">
                      <a:solidFill>
                        <a:srgbClr val="DDDDDD"/>
                      </a:solidFill>
                      <a:prstDash val="solid"/>
                    </a:lnT>
                    <a:lnB w="6350">
                      <a:solidFill>
                        <a:srgbClr val="DDDDDD"/>
                      </a:solidFill>
                      <a:prstDash val="soli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1270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dirty="0" sz="1200" spc="-25">
                          <a:solidFill>
                            <a:srgbClr val="1B3C1C"/>
                          </a:solidFill>
                          <a:latin typeface="Calibri"/>
                          <a:cs typeface="Calibri"/>
                        </a:rPr>
                        <a:t>Yes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B="0" marT="37465">
                    <a:lnL w="6350">
                      <a:solidFill>
                        <a:srgbClr val="DDDDDD"/>
                      </a:solidFill>
                      <a:prstDash val="solid"/>
                    </a:lnL>
                    <a:lnR w="6350">
                      <a:solidFill>
                        <a:srgbClr val="DDDDDD"/>
                      </a:solidFill>
                      <a:prstDash val="solid"/>
                    </a:lnR>
                    <a:lnT w="6350">
                      <a:solidFill>
                        <a:srgbClr val="DDDDDD"/>
                      </a:solidFill>
                      <a:prstDash val="solid"/>
                    </a:lnT>
                    <a:lnB w="6350">
                      <a:solidFill>
                        <a:srgbClr val="DDDDDD"/>
                      </a:solidFill>
                      <a:prstDash val="solid"/>
                    </a:lnB>
                    <a:solidFill>
                      <a:srgbClr val="F5F5F5"/>
                    </a:solidFill>
                  </a:tcPr>
                </a:tc>
              </a:tr>
              <a:tr h="655320"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dirty="0" sz="1200" spc="-10" b="1">
                          <a:solidFill>
                            <a:srgbClr val="1F2A1F"/>
                          </a:solidFill>
                          <a:latin typeface="Calibri"/>
                          <a:cs typeface="Calibri"/>
                        </a:rPr>
                        <a:t>Vernacular</a:t>
                      </a:r>
                      <a:r>
                        <a:rPr dirty="0" sz="1200" spc="-30" b="1">
                          <a:solidFill>
                            <a:srgbClr val="1F2A1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b="1">
                          <a:solidFill>
                            <a:srgbClr val="1F2A1F"/>
                          </a:solidFill>
                          <a:latin typeface="Calibri"/>
                          <a:cs typeface="Calibri"/>
                        </a:rPr>
                        <a:t>voice</a:t>
                      </a:r>
                      <a:r>
                        <a:rPr dirty="0" sz="1200" spc="-25" b="1">
                          <a:solidFill>
                            <a:srgbClr val="1F2A1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10" b="1">
                          <a:solidFill>
                            <a:srgbClr val="1F2A1F"/>
                          </a:solidFill>
                          <a:latin typeface="Calibri"/>
                          <a:cs typeface="Calibri"/>
                        </a:rPr>
                        <a:t>support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B="0" marT="37465">
                    <a:lnL w="6350">
                      <a:solidFill>
                        <a:srgbClr val="DDDDDD"/>
                      </a:solidFill>
                      <a:prstDash val="solid"/>
                    </a:lnL>
                    <a:lnR w="6350">
                      <a:solidFill>
                        <a:srgbClr val="DDDDDD"/>
                      </a:solidFill>
                      <a:prstDash val="solid"/>
                    </a:lnR>
                    <a:lnT w="6350">
                      <a:solidFill>
                        <a:srgbClr val="DDDDDD"/>
                      </a:solidFill>
                      <a:prstDash val="solid"/>
                    </a:lnT>
                    <a:lnB w="6350">
                      <a:solidFill>
                        <a:srgbClr val="DDDDDD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635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dirty="0" sz="1200" spc="-25" b="1">
                          <a:solidFill>
                            <a:srgbClr val="1B3C1C"/>
                          </a:solidFill>
                          <a:latin typeface="Calibri"/>
                          <a:cs typeface="Calibri"/>
                        </a:rPr>
                        <a:t>Yes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B="0" marT="37465">
                    <a:lnL w="6350">
                      <a:solidFill>
                        <a:srgbClr val="DDDDDD"/>
                      </a:solidFill>
                      <a:prstDash val="solid"/>
                    </a:lnL>
                    <a:lnR w="6350">
                      <a:solidFill>
                        <a:srgbClr val="DDDDDD"/>
                      </a:solidFill>
                      <a:prstDash val="solid"/>
                    </a:lnR>
                    <a:lnT w="6350">
                      <a:solidFill>
                        <a:srgbClr val="DDDDDD"/>
                      </a:solidFill>
                      <a:prstDash val="solid"/>
                    </a:lnT>
                    <a:lnB w="6350">
                      <a:solidFill>
                        <a:srgbClr val="DDDDDD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1270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dirty="0" sz="1200" spc="-25">
                          <a:solidFill>
                            <a:srgbClr val="1F2A1F"/>
                          </a:solidFill>
                          <a:latin typeface="Calibri"/>
                          <a:cs typeface="Calibri"/>
                        </a:rPr>
                        <a:t>No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B="0" marT="37465">
                    <a:lnL w="6350">
                      <a:solidFill>
                        <a:srgbClr val="DDDDDD"/>
                      </a:solidFill>
                      <a:prstDash val="solid"/>
                    </a:lnL>
                    <a:lnR w="6350">
                      <a:solidFill>
                        <a:srgbClr val="DDDDDD"/>
                      </a:solidFill>
                      <a:prstDash val="solid"/>
                    </a:lnR>
                    <a:lnT w="6350">
                      <a:solidFill>
                        <a:srgbClr val="DDDDDD"/>
                      </a:solidFill>
                      <a:prstDash val="solid"/>
                    </a:lnT>
                    <a:lnB w="6350">
                      <a:solidFill>
                        <a:srgbClr val="DDDDDD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2540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dirty="0" sz="1200" spc="-25">
                          <a:solidFill>
                            <a:srgbClr val="1F2A1F"/>
                          </a:solidFill>
                          <a:latin typeface="Calibri"/>
                          <a:cs typeface="Calibri"/>
                        </a:rPr>
                        <a:t>No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B="0" marT="37465">
                    <a:lnL w="6350">
                      <a:solidFill>
                        <a:srgbClr val="DDDDDD"/>
                      </a:solidFill>
                      <a:prstDash val="solid"/>
                    </a:lnL>
                    <a:lnR w="6350">
                      <a:solidFill>
                        <a:srgbClr val="DDDDDD"/>
                      </a:solidFill>
                      <a:prstDash val="solid"/>
                    </a:lnR>
                    <a:lnT w="6350">
                      <a:solidFill>
                        <a:srgbClr val="DDDDDD"/>
                      </a:solidFill>
                      <a:prstDash val="solid"/>
                    </a:lnT>
                    <a:lnB w="6350">
                      <a:solidFill>
                        <a:srgbClr val="DDDDDD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1270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dirty="0" sz="1200" spc="-25">
                          <a:solidFill>
                            <a:srgbClr val="1F2A1F"/>
                          </a:solidFill>
                          <a:latin typeface="Calibri"/>
                          <a:cs typeface="Calibri"/>
                        </a:rPr>
                        <a:t>N/A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B="0" marT="37465">
                    <a:lnL w="6350">
                      <a:solidFill>
                        <a:srgbClr val="DDDDDD"/>
                      </a:solidFill>
                      <a:prstDash val="solid"/>
                    </a:lnL>
                    <a:lnR w="6350">
                      <a:solidFill>
                        <a:srgbClr val="DDDDDD"/>
                      </a:solidFill>
                      <a:prstDash val="solid"/>
                    </a:lnR>
                    <a:lnT w="6350">
                      <a:solidFill>
                        <a:srgbClr val="DDDDDD"/>
                      </a:solidFill>
                      <a:prstDash val="solid"/>
                    </a:lnT>
                    <a:lnB w="6350">
                      <a:solidFill>
                        <a:srgbClr val="DDDDDD"/>
                      </a:solidFill>
                      <a:prstDash val="solid"/>
                    </a:lnB>
                  </a:tcPr>
                </a:tc>
              </a:tr>
              <a:tr h="655320"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dirty="0" sz="1200" spc="-10" b="1">
                          <a:solidFill>
                            <a:srgbClr val="1F2A1F"/>
                          </a:solidFill>
                          <a:latin typeface="Calibri"/>
                          <a:cs typeface="Calibri"/>
                        </a:rPr>
                        <a:t>Farm-to-fork</a:t>
                      </a:r>
                      <a:r>
                        <a:rPr dirty="0" sz="1200" spc="-5" b="1">
                          <a:solidFill>
                            <a:srgbClr val="1F2A1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200" spc="-10" b="1">
                          <a:solidFill>
                            <a:srgbClr val="1F2A1F"/>
                          </a:solidFill>
                          <a:latin typeface="Calibri"/>
                          <a:cs typeface="Calibri"/>
                        </a:rPr>
                        <a:t>traceability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B="0" marT="37465">
                    <a:lnL w="6350">
                      <a:solidFill>
                        <a:srgbClr val="DDDDDD"/>
                      </a:solidFill>
                      <a:prstDash val="solid"/>
                    </a:lnL>
                    <a:lnR w="6350">
                      <a:solidFill>
                        <a:srgbClr val="DDDDDD"/>
                      </a:solidFill>
                      <a:prstDash val="solid"/>
                    </a:lnR>
                    <a:lnT w="6350">
                      <a:solidFill>
                        <a:srgbClr val="DDDDDD"/>
                      </a:solidFill>
                      <a:prstDash val="solid"/>
                    </a:lnT>
                    <a:lnB w="6350">
                      <a:solidFill>
                        <a:srgbClr val="DDDDDD"/>
                      </a:solidFill>
                      <a:prstDash val="soli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635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dirty="0" sz="1200" spc="-25" b="1">
                          <a:solidFill>
                            <a:srgbClr val="1B3C1C"/>
                          </a:solidFill>
                          <a:latin typeface="Calibri"/>
                          <a:cs typeface="Calibri"/>
                        </a:rPr>
                        <a:t>Yes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B="0" marT="37465">
                    <a:lnL w="6350">
                      <a:solidFill>
                        <a:srgbClr val="DDDDDD"/>
                      </a:solidFill>
                      <a:prstDash val="solid"/>
                    </a:lnL>
                    <a:lnR w="6350">
                      <a:solidFill>
                        <a:srgbClr val="DDDDDD"/>
                      </a:solidFill>
                      <a:prstDash val="solid"/>
                    </a:lnR>
                    <a:lnT w="6350">
                      <a:solidFill>
                        <a:srgbClr val="DDDDDD"/>
                      </a:solidFill>
                      <a:prstDash val="solid"/>
                    </a:lnT>
                    <a:lnB w="6350">
                      <a:solidFill>
                        <a:srgbClr val="DDDDDD"/>
                      </a:solidFill>
                      <a:prstDash val="soli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dirty="0" sz="1200" spc="-10">
                          <a:solidFill>
                            <a:srgbClr val="1F2A1F"/>
                          </a:solidFill>
                          <a:latin typeface="Calibri"/>
                          <a:cs typeface="Calibri"/>
                        </a:rPr>
                        <a:t>Partial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B="0" marT="37465">
                    <a:lnL w="6350">
                      <a:solidFill>
                        <a:srgbClr val="DDDDDD"/>
                      </a:solidFill>
                      <a:prstDash val="solid"/>
                    </a:lnL>
                    <a:lnR w="6350">
                      <a:solidFill>
                        <a:srgbClr val="DDDDDD"/>
                      </a:solidFill>
                      <a:prstDash val="solid"/>
                    </a:lnR>
                    <a:lnT w="6350">
                      <a:solidFill>
                        <a:srgbClr val="DDDDDD"/>
                      </a:solidFill>
                      <a:prstDash val="solid"/>
                    </a:lnT>
                    <a:lnB w="6350">
                      <a:solidFill>
                        <a:srgbClr val="DDDDDD"/>
                      </a:solidFill>
                      <a:prstDash val="soli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635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dirty="0" sz="1200" spc="-10">
                          <a:solidFill>
                            <a:srgbClr val="1F2A1F"/>
                          </a:solidFill>
                          <a:latin typeface="Calibri"/>
                          <a:cs typeface="Calibri"/>
                        </a:rPr>
                        <a:t>Partial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B="0" marT="37465">
                    <a:lnL w="6350">
                      <a:solidFill>
                        <a:srgbClr val="DDDDDD"/>
                      </a:solidFill>
                      <a:prstDash val="solid"/>
                    </a:lnL>
                    <a:lnR w="6350">
                      <a:solidFill>
                        <a:srgbClr val="DDDDDD"/>
                      </a:solidFill>
                      <a:prstDash val="solid"/>
                    </a:lnR>
                    <a:lnT w="6350">
                      <a:solidFill>
                        <a:srgbClr val="DDDDDD"/>
                      </a:solidFill>
                      <a:prstDash val="solid"/>
                    </a:lnT>
                    <a:lnB w="6350">
                      <a:solidFill>
                        <a:srgbClr val="DDDDDD"/>
                      </a:solidFill>
                      <a:prstDash val="soli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3175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dirty="0" sz="1200" spc="-25">
                          <a:solidFill>
                            <a:srgbClr val="1F2A1F"/>
                          </a:solidFill>
                          <a:latin typeface="Calibri"/>
                          <a:cs typeface="Calibri"/>
                        </a:rPr>
                        <a:t>No</a:t>
                      </a:r>
                      <a:endParaRPr sz="1200">
                        <a:latin typeface="Calibri"/>
                        <a:cs typeface="Calibri"/>
                      </a:endParaRPr>
                    </a:p>
                  </a:txBody>
                  <a:tcPr marL="0" marR="0" marB="0" marT="37465">
                    <a:lnL w="6350">
                      <a:solidFill>
                        <a:srgbClr val="DDDDDD"/>
                      </a:solidFill>
                      <a:prstDash val="solid"/>
                    </a:lnL>
                    <a:lnR w="6350">
                      <a:solidFill>
                        <a:srgbClr val="DDDDDD"/>
                      </a:solidFill>
                      <a:prstDash val="solid"/>
                    </a:lnR>
                    <a:lnT w="6350">
                      <a:solidFill>
                        <a:srgbClr val="DDDDDD"/>
                      </a:solidFill>
                      <a:prstDash val="solid"/>
                    </a:lnT>
                    <a:lnB w="6350">
                      <a:solidFill>
                        <a:srgbClr val="DDDDDD"/>
                      </a:solidFill>
                      <a:prstDash val="solid"/>
                    </a:lnB>
                    <a:solidFill>
                      <a:srgbClr val="F5F5F5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35940" y="421335"/>
            <a:ext cx="2148840" cy="2235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300" spc="-10" b="1">
                <a:solidFill>
                  <a:srgbClr val="96BB61"/>
                </a:solidFill>
                <a:latin typeface="Calibri"/>
                <a:cs typeface="Calibri"/>
              </a:rPr>
              <a:t>C</a:t>
            </a:r>
            <a:r>
              <a:rPr dirty="0" sz="1300" spc="-95" b="1">
                <a:solidFill>
                  <a:srgbClr val="96BB61"/>
                </a:solidFill>
                <a:latin typeface="Calibri"/>
                <a:cs typeface="Calibri"/>
              </a:rPr>
              <a:t> </a:t>
            </a:r>
            <a:r>
              <a:rPr dirty="0" sz="1300" b="1">
                <a:solidFill>
                  <a:srgbClr val="96BB61"/>
                </a:solidFill>
                <a:latin typeface="Calibri"/>
                <a:cs typeface="Calibri"/>
              </a:rPr>
              <a:t>O</a:t>
            </a:r>
            <a:r>
              <a:rPr dirty="0" sz="1300" spc="-95" b="1">
                <a:solidFill>
                  <a:srgbClr val="96BB61"/>
                </a:solidFill>
                <a:latin typeface="Calibri"/>
                <a:cs typeface="Calibri"/>
              </a:rPr>
              <a:t> </a:t>
            </a:r>
            <a:r>
              <a:rPr dirty="0" sz="1300" spc="-20" b="1">
                <a:solidFill>
                  <a:srgbClr val="96BB61"/>
                </a:solidFill>
                <a:latin typeface="Calibri"/>
                <a:cs typeface="Calibri"/>
              </a:rPr>
              <a:t>M</a:t>
            </a:r>
            <a:r>
              <a:rPr dirty="0" sz="1300" spc="-100" b="1">
                <a:solidFill>
                  <a:srgbClr val="96BB61"/>
                </a:solidFill>
                <a:latin typeface="Calibri"/>
                <a:cs typeface="Calibri"/>
              </a:rPr>
              <a:t> </a:t>
            </a:r>
            <a:r>
              <a:rPr dirty="0" sz="1300" b="1">
                <a:solidFill>
                  <a:srgbClr val="96BB61"/>
                </a:solidFill>
                <a:latin typeface="Calibri"/>
                <a:cs typeface="Calibri"/>
              </a:rPr>
              <a:t>P</a:t>
            </a:r>
            <a:r>
              <a:rPr dirty="0" sz="1300" spc="-95" b="1">
                <a:solidFill>
                  <a:srgbClr val="96BB61"/>
                </a:solidFill>
                <a:latin typeface="Calibri"/>
                <a:cs typeface="Calibri"/>
              </a:rPr>
              <a:t> </a:t>
            </a:r>
            <a:r>
              <a:rPr dirty="0" sz="1300" spc="-10" b="1">
                <a:solidFill>
                  <a:srgbClr val="96BB61"/>
                </a:solidFill>
                <a:latin typeface="Calibri"/>
                <a:cs typeface="Calibri"/>
              </a:rPr>
              <a:t>E</a:t>
            </a:r>
            <a:r>
              <a:rPr dirty="0" sz="1300" spc="-90" b="1">
                <a:solidFill>
                  <a:srgbClr val="96BB61"/>
                </a:solidFill>
                <a:latin typeface="Calibri"/>
                <a:cs typeface="Calibri"/>
              </a:rPr>
              <a:t> </a:t>
            </a:r>
            <a:r>
              <a:rPr dirty="0" sz="1300" b="1">
                <a:solidFill>
                  <a:srgbClr val="96BB61"/>
                </a:solidFill>
                <a:latin typeface="Calibri"/>
                <a:cs typeface="Calibri"/>
              </a:rPr>
              <a:t>T</a:t>
            </a:r>
            <a:r>
              <a:rPr dirty="0" sz="1300" spc="-100" b="1">
                <a:solidFill>
                  <a:srgbClr val="96BB61"/>
                </a:solidFill>
                <a:latin typeface="Calibri"/>
                <a:cs typeface="Calibri"/>
              </a:rPr>
              <a:t> </a:t>
            </a:r>
            <a:r>
              <a:rPr dirty="0" sz="1300" spc="-10" b="1">
                <a:solidFill>
                  <a:srgbClr val="96BB61"/>
                </a:solidFill>
                <a:latin typeface="Calibri"/>
                <a:cs typeface="Calibri"/>
              </a:rPr>
              <a:t>I</a:t>
            </a:r>
            <a:r>
              <a:rPr dirty="0" sz="1300" spc="-85" b="1">
                <a:solidFill>
                  <a:srgbClr val="96BB61"/>
                </a:solidFill>
                <a:latin typeface="Calibri"/>
                <a:cs typeface="Calibri"/>
              </a:rPr>
              <a:t> </a:t>
            </a:r>
            <a:r>
              <a:rPr dirty="0" sz="1300" b="1">
                <a:solidFill>
                  <a:srgbClr val="96BB61"/>
                </a:solidFill>
                <a:latin typeface="Calibri"/>
                <a:cs typeface="Calibri"/>
              </a:rPr>
              <a:t>T</a:t>
            </a:r>
            <a:r>
              <a:rPr dirty="0" sz="1300" spc="-100" b="1">
                <a:solidFill>
                  <a:srgbClr val="96BB61"/>
                </a:solidFill>
                <a:latin typeface="Calibri"/>
                <a:cs typeface="Calibri"/>
              </a:rPr>
              <a:t> </a:t>
            </a:r>
            <a:r>
              <a:rPr dirty="0" sz="1300" spc="-10" b="1">
                <a:solidFill>
                  <a:srgbClr val="96BB61"/>
                </a:solidFill>
                <a:latin typeface="Calibri"/>
                <a:cs typeface="Calibri"/>
              </a:rPr>
              <a:t>I</a:t>
            </a:r>
            <a:r>
              <a:rPr dirty="0" sz="1300" spc="-90" b="1">
                <a:solidFill>
                  <a:srgbClr val="96BB61"/>
                </a:solidFill>
                <a:latin typeface="Calibri"/>
                <a:cs typeface="Calibri"/>
              </a:rPr>
              <a:t> </a:t>
            </a:r>
            <a:r>
              <a:rPr dirty="0" sz="1300" b="1">
                <a:solidFill>
                  <a:srgbClr val="96BB61"/>
                </a:solidFill>
                <a:latin typeface="Calibri"/>
                <a:cs typeface="Calibri"/>
              </a:rPr>
              <a:t>V</a:t>
            </a:r>
            <a:r>
              <a:rPr dirty="0" sz="1300" spc="-90" b="1">
                <a:solidFill>
                  <a:srgbClr val="96BB61"/>
                </a:solidFill>
                <a:latin typeface="Calibri"/>
                <a:cs typeface="Calibri"/>
              </a:rPr>
              <a:t> </a:t>
            </a:r>
            <a:r>
              <a:rPr dirty="0" sz="1300" b="1">
                <a:solidFill>
                  <a:srgbClr val="96BB61"/>
                </a:solidFill>
                <a:latin typeface="Calibri"/>
                <a:cs typeface="Calibri"/>
              </a:rPr>
              <a:t>E</a:t>
            </a:r>
            <a:r>
              <a:rPr dirty="0" sz="1300" spc="400" b="1">
                <a:solidFill>
                  <a:srgbClr val="96BB61"/>
                </a:solidFill>
                <a:latin typeface="Calibri"/>
                <a:cs typeface="Calibri"/>
              </a:rPr>
              <a:t> </a:t>
            </a:r>
            <a:r>
              <a:rPr dirty="0" sz="1300" spc="-10" b="1">
                <a:solidFill>
                  <a:srgbClr val="96BB61"/>
                </a:solidFill>
                <a:latin typeface="Calibri"/>
                <a:cs typeface="Calibri"/>
              </a:rPr>
              <a:t>A</a:t>
            </a:r>
            <a:r>
              <a:rPr dirty="0" sz="1300" spc="-100" b="1">
                <a:solidFill>
                  <a:srgbClr val="96BB61"/>
                </a:solidFill>
                <a:latin typeface="Calibri"/>
                <a:cs typeface="Calibri"/>
              </a:rPr>
              <a:t> </a:t>
            </a:r>
            <a:r>
              <a:rPr dirty="0" sz="1300" spc="-10" b="1">
                <a:solidFill>
                  <a:srgbClr val="96BB61"/>
                </a:solidFill>
                <a:latin typeface="Calibri"/>
                <a:cs typeface="Calibri"/>
              </a:rPr>
              <a:t>N</a:t>
            </a:r>
            <a:r>
              <a:rPr dirty="0" sz="1300" spc="-95" b="1">
                <a:solidFill>
                  <a:srgbClr val="96BB61"/>
                </a:solidFill>
                <a:latin typeface="Calibri"/>
                <a:cs typeface="Calibri"/>
              </a:rPr>
              <a:t> </a:t>
            </a:r>
            <a:r>
              <a:rPr dirty="0" sz="1300" spc="-10" b="1">
                <a:solidFill>
                  <a:srgbClr val="96BB61"/>
                </a:solidFill>
                <a:latin typeface="Calibri"/>
                <a:cs typeface="Calibri"/>
              </a:rPr>
              <a:t>A</a:t>
            </a:r>
            <a:r>
              <a:rPr dirty="0" sz="1300" spc="-95" b="1">
                <a:solidFill>
                  <a:srgbClr val="96BB61"/>
                </a:solidFill>
                <a:latin typeface="Calibri"/>
                <a:cs typeface="Calibri"/>
              </a:rPr>
              <a:t> </a:t>
            </a:r>
            <a:r>
              <a:rPr dirty="0" sz="1300" spc="-10" b="1">
                <a:solidFill>
                  <a:srgbClr val="96BB61"/>
                </a:solidFill>
                <a:latin typeface="Calibri"/>
                <a:cs typeface="Calibri"/>
              </a:rPr>
              <a:t>L</a:t>
            </a:r>
            <a:r>
              <a:rPr dirty="0" sz="1300" spc="-90" b="1">
                <a:solidFill>
                  <a:srgbClr val="96BB61"/>
                </a:solidFill>
                <a:latin typeface="Calibri"/>
                <a:cs typeface="Calibri"/>
              </a:rPr>
              <a:t> </a:t>
            </a:r>
            <a:r>
              <a:rPr dirty="0" sz="1300" spc="-10" b="1">
                <a:solidFill>
                  <a:srgbClr val="96BB61"/>
                </a:solidFill>
                <a:latin typeface="Calibri"/>
                <a:cs typeface="Calibri"/>
              </a:rPr>
              <a:t>Y</a:t>
            </a:r>
            <a:r>
              <a:rPr dirty="0" sz="1300" spc="-95" b="1">
                <a:solidFill>
                  <a:srgbClr val="96BB61"/>
                </a:solidFill>
                <a:latin typeface="Calibri"/>
                <a:cs typeface="Calibri"/>
              </a:rPr>
              <a:t> </a:t>
            </a:r>
            <a:r>
              <a:rPr dirty="0" sz="1300" b="1">
                <a:solidFill>
                  <a:srgbClr val="96BB61"/>
                </a:solidFill>
                <a:latin typeface="Calibri"/>
                <a:cs typeface="Calibri"/>
              </a:rPr>
              <a:t>S</a:t>
            </a:r>
            <a:r>
              <a:rPr dirty="0" sz="1300" spc="-95" b="1">
                <a:solidFill>
                  <a:srgbClr val="96BB61"/>
                </a:solidFill>
                <a:latin typeface="Calibri"/>
                <a:cs typeface="Calibri"/>
              </a:rPr>
              <a:t> </a:t>
            </a:r>
            <a:r>
              <a:rPr dirty="0" sz="1300" spc="-10" b="1">
                <a:solidFill>
                  <a:srgbClr val="96BB61"/>
                </a:solidFill>
                <a:latin typeface="Calibri"/>
                <a:cs typeface="Calibri"/>
              </a:rPr>
              <a:t>I</a:t>
            </a:r>
            <a:r>
              <a:rPr dirty="0" sz="1300" spc="-85" b="1">
                <a:solidFill>
                  <a:srgbClr val="96BB61"/>
                </a:solidFill>
                <a:latin typeface="Calibri"/>
                <a:cs typeface="Calibri"/>
              </a:rPr>
              <a:t> </a:t>
            </a:r>
            <a:r>
              <a:rPr dirty="0" sz="1300" spc="-50" b="1">
                <a:solidFill>
                  <a:srgbClr val="96BB61"/>
                </a:solidFill>
                <a:latin typeface="Calibri"/>
                <a:cs typeface="Calibri"/>
              </a:rPr>
              <a:t>S</a:t>
            </a:r>
            <a:endParaRPr sz="1300">
              <a:latin typeface="Calibri"/>
              <a:cs typeface="Calibri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955"/>
              </a:lnSpc>
            </a:pPr>
            <a:r>
              <a:rPr dirty="0" spc="-10"/>
              <a:t>AgriBridge</a:t>
            </a:r>
          </a:p>
        </p:txBody>
      </p:sp>
      <p:sp>
        <p:nvSpPr>
          <p:cNvPr id="9" name="object 9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955"/>
              </a:lnSpc>
            </a:pPr>
            <a:fld id="{81D60167-4931-47E6-BA6A-407CBD079E47}" type="slidenum">
              <a:rPr dirty="0" spc="-25"/>
              <a:t>10</a:t>
            </a:fld>
          </a:p>
        </p:txBody>
      </p:sp>
      <p:sp>
        <p:nvSpPr>
          <p:cNvPr id="3" name="object 3" descr="$PPTXTitle"/>
          <p:cNvSpPr txBox="1">
            <a:spLocks noGrp="1"/>
          </p:cNvSpPr>
          <p:nvPr>
            <p:ph type="title"/>
          </p:nvPr>
        </p:nvSpPr>
        <p:spPr>
          <a:xfrm>
            <a:off x="535940" y="790701"/>
            <a:ext cx="2789555" cy="513715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pc="-20">
                <a:solidFill>
                  <a:srgbClr val="1F2A1F"/>
                </a:solidFill>
              </a:rPr>
              <a:t>SWOT</a:t>
            </a:r>
            <a:r>
              <a:rPr dirty="0" spc="-135">
                <a:solidFill>
                  <a:srgbClr val="1F2A1F"/>
                </a:solidFill>
              </a:rPr>
              <a:t> </a:t>
            </a:r>
            <a:r>
              <a:rPr dirty="0" spc="-10">
                <a:solidFill>
                  <a:srgbClr val="1F2A1F"/>
                </a:solidFill>
              </a:rPr>
              <a:t>Analysis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548640" y="1783079"/>
            <a:ext cx="5349240" cy="2057400"/>
          </a:xfrm>
          <a:prstGeom prst="rect">
            <a:avLst/>
          </a:prstGeom>
          <a:solidFill>
            <a:srgbClr val="2C5F2C"/>
          </a:solidFill>
        </p:spPr>
        <p:txBody>
          <a:bodyPr wrap="square" lIns="0" tIns="194945" rIns="0" bIns="0" rtlCol="0" vert="horz">
            <a:spAutoFit/>
          </a:bodyPr>
          <a:lstStyle/>
          <a:p>
            <a:pPr marL="273685">
              <a:lnSpc>
                <a:spcPct val="100000"/>
              </a:lnSpc>
              <a:spcBef>
                <a:spcPts val="1535"/>
              </a:spcBef>
            </a:pPr>
            <a:r>
              <a:rPr dirty="0" sz="1500" spc="-10" b="1">
                <a:solidFill>
                  <a:srgbClr val="FFFFFF"/>
                </a:solidFill>
                <a:latin typeface="Cambria"/>
                <a:cs typeface="Cambria"/>
              </a:rPr>
              <a:t>Strengths</a:t>
            </a:r>
            <a:endParaRPr sz="1500">
              <a:latin typeface="Cambria"/>
              <a:cs typeface="Cambria"/>
            </a:endParaRPr>
          </a:p>
          <a:p>
            <a:pPr>
              <a:lnSpc>
                <a:spcPct val="100000"/>
              </a:lnSpc>
              <a:spcBef>
                <a:spcPts val="630"/>
              </a:spcBef>
            </a:pPr>
            <a:endParaRPr sz="1500">
              <a:latin typeface="Cambria"/>
              <a:cs typeface="Cambria"/>
            </a:endParaRPr>
          </a:p>
          <a:p>
            <a:pPr marL="413384" indent="-139700">
              <a:lnSpc>
                <a:spcPct val="100000"/>
              </a:lnSpc>
              <a:buChar char="•"/>
              <a:tabLst>
                <a:tab pos="413384" algn="l"/>
              </a:tabLst>
            </a:pPr>
            <a:r>
              <a:rPr dirty="0" sz="1150">
                <a:solidFill>
                  <a:srgbClr val="FFFFFF"/>
                </a:solidFill>
                <a:latin typeface="Calibri"/>
                <a:cs typeface="Calibri"/>
              </a:rPr>
              <a:t>Deep</a:t>
            </a:r>
            <a:r>
              <a:rPr dirty="0" sz="1150" spc="-3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150">
                <a:solidFill>
                  <a:srgbClr val="FFFFFF"/>
                </a:solidFill>
                <a:latin typeface="Calibri"/>
                <a:cs typeface="Calibri"/>
              </a:rPr>
              <a:t>local</a:t>
            </a:r>
            <a:r>
              <a:rPr dirty="0" sz="1150" spc="-3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150">
                <a:solidFill>
                  <a:srgbClr val="FFFFFF"/>
                </a:solidFill>
                <a:latin typeface="Calibri"/>
                <a:cs typeface="Calibri"/>
              </a:rPr>
              <a:t>market</a:t>
            </a:r>
            <a:r>
              <a:rPr dirty="0" sz="1150" spc="-3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150">
                <a:solidFill>
                  <a:srgbClr val="FFFFFF"/>
                </a:solidFill>
                <a:latin typeface="Calibri"/>
                <a:cs typeface="Calibri"/>
              </a:rPr>
              <a:t>knowledge</a:t>
            </a:r>
            <a:r>
              <a:rPr dirty="0" sz="1150" spc="-3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150">
                <a:solidFill>
                  <a:srgbClr val="FFFFFF"/>
                </a:solidFill>
                <a:latin typeface="Calibri"/>
                <a:cs typeface="Calibri"/>
              </a:rPr>
              <a:t>in</a:t>
            </a:r>
            <a:r>
              <a:rPr dirty="0" sz="1150" spc="-3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150" spc="-10">
                <a:solidFill>
                  <a:srgbClr val="FFFFFF"/>
                </a:solidFill>
                <a:latin typeface="Calibri"/>
                <a:cs typeface="Calibri"/>
              </a:rPr>
              <a:t>Odisha</a:t>
            </a:r>
            <a:endParaRPr sz="115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815"/>
              </a:spcBef>
              <a:buClr>
                <a:srgbClr val="FFFFFF"/>
              </a:buClr>
              <a:buFont typeface="Calibri"/>
              <a:buChar char="•"/>
            </a:pPr>
            <a:endParaRPr sz="1150">
              <a:latin typeface="Calibri"/>
              <a:cs typeface="Calibri"/>
            </a:endParaRPr>
          </a:p>
          <a:p>
            <a:pPr marL="413384" indent="-139700">
              <a:lnSpc>
                <a:spcPct val="100000"/>
              </a:lnSpc>
              <a:buChar char="•"/>
              <a:tabLst>
                <a:tab pos="413384" algn="l"/>
              </a:tabLst>
            </a:pPr>
            <a:r>
              <a:rPr dirty="0" sz="1150">
                <a:solidFill>
                  <a:srgbClr val="FFFFFF"/>
                </a:solidFill>
                <a:latin typeface="Calibri"/>
                <a:cs typeface="Calibri"/>
              </a:rPr>
              <a:t>Direct</a:t>
            </a:r>
            <a:r>
              <a:rPr dirty="0" sz="1150" spc="-1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150">
                <a:solidFill>
                  <a:srgbClr val="FFFFFF"/>
                </a:solidFill>
                <a:latin typeface="Calibri"/>
                <a:cs typeface="Calibri"/>
              </a:rPr>
              <a:t>farmer</a:t>
            </a:r>
            <a:r>
              <a:rPr dirty="0" sz="1150" spc="-2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150" spc="-10">
                <a:solidFill>
                  <a:srgbClr val="FFFFFF"/>
                </a:solidFill>
                <a:latin typeface="Calibri"/>
                <a:cs typeface="Calibri"/>
              </a:rPr>
              <a:t>relationships</a:t>
            </a:r>
            <a:r>
              <a:rPr dirty="0" sz="1150" spc="-1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150">
                <a:solidFill>
                  <a:srgbClr val="FFFFFF"/>
                </a:solidFill>
                <a:latin typeface="Calibri"/>
                <a:cs typeface="Calibri"/>
              </a:rPr>
              <a:t>from</a:t>
            </a:r>
            <a:r>
              <a:rPr dirty="0" sz="1150" spc="-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150" spc="-10">
                <a:solidFill>
                  <a:srgbClr val="FFFFFF"/>
                </a:solidFill>
                <a:latin typeface="Calibri"/>
                <a:cs typeface="Calibri"/>
              </a:rPr>
              <a:t>inception</a:t>
            </a:r>
            <a:endParaRPr sz="115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815"/>
              </a:spcBef>
              <a:buClr>
                <a:srgbClr val="FFFFFF"/>
              </a:buClr>
              <a:buFont typeface="Calibri"/>
              <a:buChar char="•"/>
            </a:pPr>
            <a:endParaRPr sz="1150">
              <a:latin typeface="Calibri"/>
              <a:cs typeface="Calibri"/>
            </a:endParaRPr>
          </a:p>
          <a:p>
            <a:pPr marL="413384" indent="-139700">
              <a:lnSpc>
                <a:spcPct val="100000"/>
              </a:lnSpc>
              <a:spcBef>
                <a:spcPts val="5"/>
              </a:spcBef>
              <a:buChar char="•"/>
              <a:tabLst>
                <a:tab pos="413384" algn="l"/>
              </a:tabLst>
            </a:pPr>
            <a:r>
              <a:rPr dirty="0" sz="1150" spc="-10">
                <a:solidFill>
                  <a:srgbClr val="FFFFFF"/>
                </a:solidFill>
                <a:latin typeface="Calibri"/>
                <a:cs typeface="Calibri"/>
              </a:rPr>
              <a:t>Low-</a:t>
            </a:r>
            <a:r>
              <a:rPr dirty="0" sz="1150">
                <a:solidFill>
                  <a:srgbClr val="FFFFFF"/>
                </a:solidFill>
                <a:latin typeface="Calibri"/>
                <a:cs typeface="Calibri"/>
              </a:rPr>
              <a:t>cost</a:t>
            </a:r>
            <a:r>
              <a:rPr dirty="0" sz="1150" spc="-3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150">
                <a:solidFill>
                  <a:srgbClr val="FFFFFF"/>
                </a:solidFill>
                <a:latin typeface="Calibri"/>
                <a:cs typeface="Calibri"/>
              </a:rPr>
              <a:t>hyperlocal</a:t>
            </a:r>
            <a:r>
              <a:rPr dirty="0" sz="1150" spc="-3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150">
                <a:solidFill>
                  <a:srgbClr val="FFFFFF"/>
                </a:solidFill>
                <a:latin typeface="Calibri"/>
                <a:cs typeface="Calibri"/>
              </a:rPr>
              <a:t>operating</a:t>
            </a:r>
            <a:r>
              <a:rPr dirty="0" sz="1150" spc="-3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150" spc="-20">
                <a:solidFill>
                  <a:srgbClr val="FFFFFF"/>
                </a:solidFill>
                <a:latin typeface="Calibri"/>
                <a:cs typeface="Calibri"/>
              </a:rPr>
              <a:t>model</a:t>
            </a:r>
            <a:endParaRPr sz="115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263640" y="1783079"/>
            <a:ext cx="5349240" cy="2057400"/>
          </a:xfrm>
          <a:prstGeom prst="rect">
            <a:avLst/>
          </a:prstGeom>
          <a:solidFill>
            <a:srgbClr val="96BB61"/>
          </a:solidFill>
        </p:spPr>
        <p:txBody>
          <a:bodyPr wrap="square" lIns="0" tIns="194945" rIns="0" bIns="0" rtlCol="0" vert="horz">
            <a:spAutoFit/>
          </a:bodyPr>
          <a:lstStyle/>
          <a:p>
            <a:pPr marL="274955">
              <a:lnSpc>
                <a:spcPct val="100000"/>
              </a:lnSpc>
              <a:spcBef>
                <a:spcPts val="1535"/>
              </a:spcBef>
            </a:pPr>
            <a:r>
              <a:rPr dirty="0" sz="1500" spc="-10" b="1">
                <a:solidFill>
                  <a:srgbClr val="FFFFFF"/>
                </a:solidFill>
                <a:latin typeface="Cambria"/>
                <a:cs typeface="Cambria"/>
              </a:rPr>
              <a:t>Weaknesses</a:t>
            </a:r>
            <a:endParaRPr sz="1500">
              <a:latin typeface="Cambria"/>
              <a:cs typeface="Cambria"/>
            </a:endParaRPr>
          </a:p>
          <a:p>
            <a:pPr>
              <a:lnSpc>
                <a:spcPct val="100000"/>
              </a:lnSpc>
              <a:spcBef>
                <a:spcPts val="630"/>
              </a:spcBef>
            </a:pPr>
            <a:endParaRPr sz="1500">
              <a:latin typeface="Cambria"/>
              <a:cs typeface="Cambria"/>
            </a:endParaRPr>
          </a:p>
          <a:p>
            <a:pPr marL="414655" indent="-139700">
              <a:lnSpc>
                <a:spcPct val="100000"/>
              </a:lnSpc>
              <a:buChar char="•"/>
              <a:tabLst>
                <a:tab pos="414655" algn="l"/>
              </a:tabLst>
            </a:pPr>
            <a:r>
              <a:rPr dirty="0" sz="1150" spc="-10">
                <a:solidFill>
                  <a:srgbClr val="FFFFFF"/>
                </a:solidFill>
                <a:latin typeface="Calibri"/>
                <a:cs typeface="Calibri"/>
              </a:rPr>
              <a:t>Early-</a:t>
            </a:r>
            <a:r>
              <a:rPr dirty="0" sz="1150">
                <a:solidFill>
                  <a:srgbClr val="FFFFFF"/>
                </a:solidFill>
                <a:latin typeface="Calibri"/>
                <a:cs typeface="Calibri"/>
              </a:rPr>
              <a:t>stage,</a:t>
            </a:r>
            <a:r>
              <a:rPr dirty="0" sz="1150" spc="3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150" spc="-10">
                <a:solidFill>
                  <a:srgbClr val="FFFFFF"/>
                </a:solidFill>
                <a:latin typeface="Calibri"/>
                <a:cs typeface="Calibri"/>
              </a:rPr>
              <a:t>pre-revenue</a:t>
            </a:r>
            <a:endParaRPr sz="115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815"/>
              </a:spcBef>
              <a:buClr>
                <a:srgbClr val="FFFFFF"/>
              </a:buClr>
              <a:buFont typeface="Calibri"/>
              <a:buChar char="•"/>
            </a:pPr>
            <a:endParaRPr sz="1150">
              <a:latin typeface="Calibri"/>
              <a:cs typeface="Calibri"/>
            </a:endParaRPr>
          </a:p>
          <a:p>
            <a:pPr marL="414655" indent="-139700">
              <a:lnSpc>
                <a:spcPct val="100000"/>
              </a:lnSpc>
              <a:buChar char="•"/>
              <a:tabLst>
                <a:tab pos="414655" algn="l"/>
              </a:tabLst>
            </a:pPr>
            <a:r>
              <a:rPr dirty="0" sz="1150">
                <a:solidFill>
                  <a:srgbClr val="FFFFFF"/>
                </a:solidFill>
                <a:latin typeface="Calibri"/>
                <a:cs typeface="Calibri"/>
              </a:rPr>
              <a:t>Limited</a:t>
            </a:r>
            <a:r>
              <a:rPr dirty="0" sz="1150" spc="-4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150">
                <a:solidFill>
                  <a:srgbClr val="FFFFFF"/>
                </a:solidFill>
                <a:latin typeface="Calibri"/>
                <a:cs typeface="Calibri"/>
              </a:rPr>
              <a:t>capital</a:t>
            </a:r>
            <a:r>
              <a:rPr dirty="0" sz="1150" spc="-4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150">
                <a:solidFill>
                  <a:srgbClr val="FFFFFF"/>
                </a:solidFill>
                <a:latin typeface="Calibri"/>
                <a:cs typeface="Calibri"/>
              </a:rPr>
              <a:t>for</a:t>
            </a:r>
            <a:r>
              <a:rPr dirty="0" sz="1150" spc="-2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150">
                <a:solidFill>
                  <a:srgbClr val="FFFFFF"/>
                </a:solidFill>
                <a:latin typeface="Calibri"/>
                <a:cs typeface="Calibri"/>
              </a:rPr>
              <a:t>logistics</a:t>
            </a:r>
            <a:r>
              <a:rPr dirty="0" sz="1150" spc="-4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150" spc="-10">
                <a:solidFill>
                  <a:srgbClr val="FFFFFF"/>
                </a:solidFill>
                <a:latin typeface="Calibri"/>
                <a:cs typeface="Calibri"/>
              </a:rPr>
              <a:t>infrastructure</a:t>
            </a:r>
            <a:endParaRPr sz="115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815"/>
              </a:spcBef>
              <a:buClr>
                <a:srgbClr val="FFFFFF"/>
              </a:buClr>
              <a:buFont typeface="Calibri"/>
              <a:buChar char="•"/>
            </a:pPr>
            <a:endParaRPr sz="1150">
              <a:latin typeface="Calibri"/>
              <a:cs typeface="Calibri"/>
            </a:endParaRPr>
          </a:p>
          <a:p>
            <a:pPr marL="414655" indent="-139700">
              <a:lnSpc>
                <a:spcPct val="100000"/>
              </a:lnSpc>
              <a:spcBef>
                <a:spcPts val="5"/>
              </a:spcBef>
              <a:buChar char="•"/>
              <a:tabLst>
                <a:tab pos="414655" algn="l"/>
              </a:tabLst>
            </a:pPr>
            <a:r>
              <a:rPr dirty="0" sz="1150">
                <a:solidFill>
                  <a:srgbClr val="FFFFFF"/>
                </a:solidFill>
                <a:latin typeface="Calibri"/>
                <a:cs typeface="Calibri"/>
              </a:rPr>
              <a:t>Small</a:t>
            </a:r>
            <a:r>
              <a:rPr dirty="0" sz="1150" spc="-4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150">
                <a:solidFill>
                  <a:srgbClr val="FFFFFF"/>
                </a:solidFill>
                <a:latin typeface="Calibri"/>
                <a:cs typeface="Calibri"/>
              </a:rPr>
              <a:t>founding</a:t>
            </a:r>
            <a:r>
              <a:rPr dirty="0" sz="1150" spc="-2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150" spc="-20">
                <a:solidFill>
                  <a:srgbClr val="FFFFFF"/>
                </a:solidFill>
                <a:latin typeface="Calibri"/>
                <a:cs typeface="Calibri"/>
              </a:rPr>
              <a:t>team</a:t>
            </a:r>
            <a:endParaRPr sz="115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48640" y="4023359"/>
            <a:ext cx="5349240" cy="2057400"/>
          </a:xfrm>
          <a:prstGeom prst="rect">
            <a:avLst/>
          </a:prstGeom>
          <a:solidFill>
            <a:srgbClr val="E8A23C"/>
          </a:solidFill>
        </p:spPr>
        <p:txBody>
          <a:bodyPr wrap="square" lIns="0" tIns="195580" rIns="0" bIns="0" rtlCol="0" vert="horz">
            <a:spAutoFit/>
          </a:bodyPr>
          <a:lstStyle/>
          <a:p>
            <a:pPr marL="273685">
              <a:lnSpc>
                <a:spcPct val="100000"/>
              </a:lnSpc>
              <a:spcBef>
                <a:spcPts val="1540"/>
              </a:spcBef>
            </a:pPr>
            <a:r>
              <a:rPr dirty="0" sz="1500" spc="-10" b="1">
                <a:solidFill>
                  <a:srgbClr val="1B3C1C"/>
                </a:solidFill>
                <a:latin typeface="Cambria"/>
                <a:cs typeface="Cambria"/>
              </a:rPr>
              <a:t>Opportunities</a:t>
            </a:r>
            <a:endParaRPr sz="1500">
              <a:latin typeface="Cambria"/>
              <a:cs typeface="Cambria"/>
            </a:endParaRPr>
          </a:p>
          <a:p>
            <a:pPr>
              <a:lnSpc>
                <a:spcPct val="100000"/>
              </a:lnSpc>
              <a:spcBef>
                <a:spcPts val="625"/>
              </a:spcBef>
            </a:pPr>
            <a:endParaRPr sz="1500">
              <a:latin typeface="Cambria"/>
              <a:cs typeface="Cambria"/>
            </a:endParaRPr>
          </a:p>
          <a:p>
            <a:pPr marL="413384" indent="-139700">
              <a:lnSpc>
                <a:spcPct val="100000"/>
              </a:lnSpc>
              <a:spcBef>
                <a:spcPts val="5"/>
              </a:spcBef>
              <a:buChar char="•"/>
              <a:tabLst>
                <a:tab pos="413384" algn="l"/>
              </a:tabLst>
            </a:pPr>
            <a:r>
              <a:rPr dirty="0" sz="1150">
                <a:solidFill>
                  <a:srgbClr val="1B3C1C"/>
                </a:solidFill>
                <a:latin typeface="Calibri"/>
                <a:cs typeface="Calibri"/>
              </a:rPr>
              <a:t>Rising</a:t>
            </a:r>
            <a:r>
              <a:rPr dirty="0" sz="1150" spc="-35">
                <a:solidFill>
                  <a:srgbClr val="1B3C1C"/>
                </a:solidFill>
                <a:latin typeface="Calibri"/>
                <a:cs typeface="Calibri"/>
              </a:rPr>
              <a:t> </a:t>
            </a:r>
            <a:r>
              <a:rPr dirty="0" sz="1150">
                <a:solidFill>
                  <a:srgbClr val="1B3C1C"/>
                </a:solidFill>
                <a:latin typeface="Calibri"/>
                <a:cs typeface="Calibri"/>
              </a:rPr>
              <a:t>demand</a:t>
            </a:r>
            <a:r>
              <a:rPr dirty="0" sz="1150" spc="-45">
                <a:solidFill>
                  <a:srgbClr val="1B3C1C"/>
                </a:solidFill>
                <a:latin typeface="Calibri"/>
                <a:cs typeface="Calibri"/>
              </a:rPr>
              <a:t> </a:t>
            </a:r>
            <a:r>
              <a:rPr dirty="0" sz="1150">
                <a:solidFill>
                  <a:srgbClr val="1B3C1C"/>
                </a:solidFill>
                <a:latin typeface="Calibri"/>
                <a:cs typeface="Calibri"/>
              </a:rPr>
              <a:t>for</a:t>
            </a:r>
            <a:r>
              <a:rPr dirty="0" sz="1150" spc="-5">
                <a:solidFill>
                  <a:srgbClr val="1B3C1C"/>
                </a:solidFill>
                <a:latin typeface="Calibri"/>
                <a:cs typeface="Calibri"/>
              </a:rPr>
              <a:t> </a:t>
            </a:r>
            <a:r>
              <a:rPr dirty="0" sz="1150">
                <a:solidFill>
                  <a:srgbClr val="1B3C1C"/>
                </a:solidFill>
                <a:latin typeface="Calibri"/>
                <a:cs typeface="Calibri"/>
              </a:rPr>
              <a:t>fresh,</a:t>
            </a:r>
            <a:r>
              <a:rPr dirty="0" sz="1150" spc="-20">
                <a:solidFill>
                  <a:srgbClr val="1B3C1C"/>
                </a:solidFill>
                <a:latin typeface="Calibri"/>
                <a:cs typeface="Calibri"/>
              </a:rPr>
              <a:t> </a:t>
            </a:r>
            <a:r>
              <a:rPr dirty="0" sz="1150">
                <a:solidFill>
                  <a:srgbClr val="1B3C1C"/>
                </a:solidFill>
                <a:latin typeface="Calibri"/>
                <a:cs typeface="Calibri"/>
              </a:rPr>
              <a:t>traceable</a:t>
            </a:r>
            <a:r>
              <a:rPr dirty="0" sz="1150" spc="-25">
                <a:solidFill>
                  <a:srgbClr val="1B3C1C"/>
                </a:solidFill>
                <a:latin typeface="Calibri"/>
                <a:cs typeface="Calibri"/>
              </a:rPr>
              <a:t> </a:t>
            </a:r>
            <a:r>
              <a:rPr dirty="0" sz="1150" spc="-20">
                <a:solidFill>
                  <a:srgbClr val="1B3C1C"/>
                </a:solidFill>
                <a:latin typeface="Calibri"/>
                <a:cs typeface="Calibri"/>
              </a:rPr>
              <a:t>food</a:t>
            </a:r>
            <a:endParaRPr sz="115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815"/>
              </a:spcBef>
              <a:buClr>
                <a:srgbClr val="1B3C1C"/>
              </a:buClr>
              <a:buFont typeface="Calibri"/>
              <a:buChar char="•"/>
            </a:pPr>
            <a:endParaRPr sz="1150">
              <a:latin typeface="Calibri"/>
              <a:cs typeface="Calibri"/>
            </a:endParaRPr>
          </a:p>
          <a:p>
            <a:pPr marL="413384" indent="-139700">
              <a:lnSpc>
                <a:spcPct val="100000"/>
              </a:lnSpc>
              <a:buChar char="•"/>
              <a:tabLst>
                <a:tab pos="413384" algn="l"/>
              </a:tabLst>
            </a:pPr>
            <a:r>
              <a:rPr dirty="0" sz="1150">
                <a:solidFill>
                  <a:srgbClr val="1B3C1C"/>
                </a:solidFill>
                <a:latin typeface="Calibri"/>
                <a:cs typeface="Calibri"/>
              </a:rPr>
              <a:t>Government</a:t>
            </a:r>
            <a:r>
              <a:rPr dirty="0" sz="1150" spc="-30">
                <a:solidFill>
                  <a:srgbClr val="1B3C1C"/>
                </a:solidFill>
                <a:latin typeface="Calibri"/>
                <a:cs typeface="Calibri"/>
              </a:rPr>
              <a:t> </a:t>
            </a:r>
            <a:r>
              <a:rPr dirty="0" sz="1150">
                <a:solidFill>
                  <a:srgbClr val="1B3C1C"/>
                </a:solidFill>
                <a:latin typeface="Calibri"/>
                <a:cs typeface="Calibri"/>
              </a:rPr>
              <a:t>push</a:t>
            </a:r>
            <a:r>
              <a:rPr dirty="0" sz="1150" spc="-15">
                <a:solidFill>
                  <a:srgbClr val="1B3C1C"/>
                </a:solidFill>
                <a:latin typeface="Calibri"/>
                <a:cs typeface="Calibri"/>
              </a:rPr>
              <a:t> </a:t>
            </a:r>
            <a:r>
              <a:rPr dirty="0" sz="1150">
                <a:solidFill>
                  <a:srgbClr val="1B3C1C"/>
                </a:solidFill>
                <a:latin typeface="Calibri"/>
                <a:cs typeface="Calibri"/>
              </a:rPr>
              <a:t>for</a:t>
            </a:r>
            <a:r>
              <a:rPr dirty="0" sz="1150" spc="-15">
                <a:solidFill>
                  <a:srgbClr val="1B3C1C"/>
                </a:solidFill>
                <a:latin typeface="Calibri"/>
                <a:cs typeface="Calibri"/>
              </a:rPr>
              <a:t> </a:t>
            </a:r>
            <a:r>
              <a:rPr dirty="0" sz="1150" spc="-10">
                <a:solidFill>
                  <a:srgbClr val="1B3C1C"/>
                </a:solidFill>
                <a:latin typeface="Calibri"/>
                <a:cs typeface="Calibri"/>
              </a:rPr>
              <a:t>agri-digitization</a:t>
            </a:r>
            <a:endParaRPr sz="115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815"/>
              </a:spcBef>
              <a:buClr>
                <a:srgbClr val="1B3C1C"/>
              </a:buClr>
              <a:buFont typeface="Calibri"/>
              <a:buChar char="•"/>
            </a:pPr>
            <a:endParaRPr sz="1150">
              <a:latin typeface="Calibri"/>
              <a:cs typeface="Calibri"/>
            </a:endParaRPr>
          </a:p>
          <a:p>
            <a:pPr marL="413384" indent="-139700">
              <a:lnSpc>
                <a:spcPct val="100000"/>
              </a:lnSpc>
              <a:buChar char="•"/>
              <a:tabLst>
                <a:tab pos="413384" algn="l"/>
              </a:tabLst>
            </a:pPr>
            <a:r>
              <a:rPr dirty="0" sz="1150" spc="-10">
                <a:solidFill>
                  <a:srgbClr val="1B3C1C"/>
                </a:solidFill>
                <a:latin typeface="Calibri"/>
                <a:cs typeface="Calibri"/>
              </a:rPr>
              <a:t>Underserved</a:t>
            </a:r>
            <a:r>
              <a:rPr dirty="0" sz="1150" spc="10">
                <a:solidFill>
                  <a:srgbClr val="1B3C1C"/>
                </a:solidFill>
                <a:latin typeface="Calibri"/>
                <a:cs typeface="Calibri"/>
              </a:rPr>
              <a:t> </a:t>
            </a:r>
            <a:r>
              <a:rPr dirty="0" sz="1150" spc="-10">
                <a:solidFill>
                  <a:srgbClr val="1B3C1C"/>
                </a:solidFill>
                <a:latin typeface="Calibri"/>
                <a:cs typeface="Calibri"/>
              </a:rPr>
              <a:t>Tier-</a:t>
            </a:r>
            <a:r>
              <a:rPr dirty="0" sz="1150">
                <a:solidFill>
                  <a:srgbClr val="1B3C1C"/>
                </a:solidFill>
                <a:latin typeface="Calibri"/>
                <a:cs typeface="Calibri"/>
              </a:rPr>
              <a:t>2/3</a:t>
            </a:r>
            <a:r>
              <a:rPr dirty="0" sz="1150" spc="20">
                <a:solidFill>
                  <a:srgbClr val="1B3C1C"/>
                </a:solidFill>
                <a:latin typeface="Calibri"/>
                <a:cs typeface="Calibri"/>
              </a:rPr>
              <a:t> </a:t>
            </a:r>
            <a:r>
              <a:rPr dirty="0" sz="1150">
                <a:solidFill>
                  <a:srgbClr val="1B3C1C"/>
                </a:solidFill>
                <a:latin typeface="Calibri"/>
                <a:cs typeface="Calibri"/>
              </a:rPr>
              <a:t>city</a:t>
            </a:r>
            <a:r>
              <a:rPr dirty="0" sz="1150" spc="25">
                <a:solidFill>
                  <a:srgbClr val="1B3C1C"/>
                </a:solidFill>
                <a:latin typeface="Calibri"/>
                <a:cs typeface="Calibri"/>
              </a:rPr>
              <a:t> </a:t>
            </a:r>
            <a:r>
              <a:rPr dirty="0" sz="1150" spc="-10">
                <a:solidFill>
                  <a:srgbClr val="1B3C1C"/>
                </a:solidFill>
                <a:latin typeface="Calibri"/>
                <a:cs typeface="Calibri"/>
              </a:rPr>
              <a:t>markets</a:t>
            </a:r>
            <a:endParaRPr sz="115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263640" y="4023359"/>
            <a:ext cx="5349240" cy="2057400"/>
          </a:xfrm>
          <a:prstGeom prst="rect">
            <a:avLst/>
          </a:prstGeom>
          <a:solidFill>
            <a:srgbClr val="898989"/>
          </a:solidFill>
        </p:spPr>
        <p:txBody>
          <a:bodyPr wrap="square" lIns="0" tIns="195580" rIns="0" bIns="0" rtlCol="0" vert="horz">
            <a:spAutoFit/>
          </a:bodyPr>
          <a:lstStyle/>
          <a:p>
            <a:pPr marL="274955">
              <a:lnSpc>
                <a:spcPct val="100000"/>
              </a:lnSpc>
              <a:spcBef>
                <a:spcPts val="1540"/>
              </a:spcBef>
            </a:pPr>
            <a:r>
              <a:rPr dirty="0" sz="1500" spc="-10" b="1">
                <a:solidFill>
                  <a:srgbClr val="FFFFFF"/>
                </a:solidFill>
                <a:latin typeface="Cambria"/>
                <a:cs typeface="Cambria"/>
              </a:rPr>
              <a:t>Threats</a:t>
            </a:r>
            <a:endParaRPr sz="1500">
              <a:latin typeface="Cambria"/>
              <a:cs typeface="Cambria"/>
            </a:endParaRPr>
          </a:p>
          <a:p>
            <a:pPr>
              <a:lnSpc>
                <a:spcPct val="100000"/>
              </a:lnSpc>
              <a:spcBef>
                <a:spcPts val="625"/>
              </a:spcBef>
            </a:pPr>
            <a:endParaRPr sz="1500">
              <a:latin typeface="Cambria"/>
              <a:cs typeface="Cambria"/>
            </a:endParaRPr>
          </a:p>
          <a:p>
            <a:pPr marL="414655" indent="-139700">
              <a:lnSpc>
                <a:spcPct val="100000"/>
              </a:lnSpc>
              <a:spcBef>
                <a:spcPts val="5"/>
              </a:spcBef>
              <a:buChar char="•"/>
              <a:tabLst>
                <a:tab pos="414655" algn="l"/>
              </a:tabLst>
            </a:pPr>
            <a:r>
              <a:rPr dirty="0" sz="1150">
                <a:solidFill>
                  <a:srgbClr val="FFFFFF"/>
                </a:solidFill>
                <a:latin typeface="Calibri"/>
                <a:cs typeface="Calibri"/>
              </a:rPr>
              <a:t>Seasonal</a:t>
            </a:r>
            <a:r>
              <a:rPr dirty="0" sz="1150" spc="-4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150">
                <a:solidFill>
                  <a:srgbClr val="FFFFFF"/>
                </a:solidFill>
                <a:latin typeface="Calibri"/>
                <a:cs typeface="Calibri"/>
              </a:rPr>
              <a:t>&amp;</a:t>
            </a:r>
            <a:r>
              <a:rPr dirty="0" sz="1150" spc="-2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150">
                <a:solidFill>
                  <a:srgbClr val="FFFFFF"/>
                </a:solidFill>
                <a:latin typeface="Calibri"/>
                <a:cs typeface="Calibri"/>
              </a:rPr>
              <a:t>weather</a:t>
            </a:r>
            <a:r>
              <a:rPr dirty="0" sz="1150" spc="-3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150" spc="-10">
                <a:solidFill>
                  <a:srgbClr val="FFFFFF"/>
                </a:solidFill>
                <a:latin typeface="Calibri"/>
                <a:cs typeface="Calibri"/>
              </a:rPr>
              <a:t>dependency</a:t>
            </a:r>
            <a:endParaRPr sz="115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815"/>
              </a:spcBef>
              <a:buClr>
                <a:srgbClr val="FFFFFF"/>
              </a:buClr>
              <a:buFont typeface="Calibri"/>
              <a:buChar char="•"/>
            </a:pPr>
            <a:endParaRPr sz="1150">
              <a:latin typeface="Calibri"/>
              <a:cs typeface="Calibri"/>
            </a:endParaRPr>
          </a:p>
          <a:p>
            <a:pPr marL="414655" indent="-139700">
              <a:lnSpc>
                <a:spcPct val="100000"/>
              </a:lnSpc>
              <a:buChar char="•"/>
              <a:tabLst>
                <a:tab pos="414655" algn="l"/>
              </a:tabLst>
            </a:pPr>
            <a:r>
              <a:rPr dirty="0" sz="1150">
                <a:solidFill>
                  <a:srgbClr val="FFFFFF"/>
                </a:solidFill>
                <a:latin typeface="Calibri"/>
                <a:cs typeface="Calibri"/>
              </a:rPr>
              <a:t>Competition</a:t>
            </a:r>
            <a:r>
              <a:rPr dirty="0" sz="1150" spc="-3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150">
                <a:solidFill>
                  <a:srgbClr val="FFFFFF"/>
                </a:solidFill>
                <a:latin typeface="Calibri"/>
                <a:cs typeface="Calibri"/>
              </a:rPr>
              <a:t>from</a:t>
            </a:r>
            <a:r>
              <a:rPr dirty="0" sz="1150" spc="-2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150" spc="-10">
                <a:solidFill>
                  <a:srgbClr val="FFFFFF"/>
                </a:solidFill>
                <a:latin typeface="Calibri"/>
                <a:cs typeface="Calibri"/>
              </a:rPr>
              <a:t>well-</a:t>
            </a:r>
            <a:r>
              <a:rPr dirty="0" sz="1150">
                <a:solidFill>
                  <a:srgbClr val="FFFFFF"/>
                </a:solidFill>
                <a:latin typeface="Calibri"/>
                <a:cs typeface="Calibri"/>
              </a:rPr>
              <a:t>funded</a:t>
            </a:r>
            <a:r>
              <a:rPr dirty="0" sz="1150" spc="-2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150">
                <a:solidFill>
                  <a:srgbClr val="FFFFFF"/>
                </a:solidFill>
                <a:latin typeface="Calibri"/>
                <a:cs typeface="Calibri"/>
              </a:rPr>
              <a:t>national</a:t>
            </a:r>
            <a:r>
              <a:rPr dirty="0" sz="1150" spc="-10">
                <a:solidFill>
                  <a:srgbClr val="FFFFFF"/>
                </a:solidFill>
                <a:latin typeface="Calibri"/>
                <a:cs typeface="Calibri"/>
              </a:rPr>
              <a:t> players</a:t>
            </a:r>
            <a:endParaRPr sz="115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815"/>
              </a:spcBef>
              <a:buClr>
                <a:srgbClr val="FFFFFF"/>
              </a:buClr>
              <a:buFont typeface="Calibri"/>
              <a:buChar char="•"/>
            </a:pPr>
            <a:endParaRPr sz="1150">
              <a:latin typeface="Calibri"/>
              <a:cs typeface="Calibri"/>
            </a:endParaRPr>
          </a:p>
          <a:p>
            <a:pPr marL="414655" indent="-139700">
              <a:lnSpc>
                <a:spcPct val="100000"/>
              </a:lnSpc>
              <a:buChar char="•"/>
              <a:tabLst>
                <a:tab pos="414655" algn="l"/>
              </a:tabLst>
            </a:pPr>
            <a:r>
              <a:rPr dirty="0" sz="1150">
                <a:solidFill>
                  <a:srgbClr val="FFFFFF"/>
                </a:solidFill>
                <a:latin typeface="Calibri"/>
                <a:cs typeface="Calibri"/>
              </a:rPr>
              <a:t>Farmer</a:t>
            </a:r>
            <a:r>
              <a:rPr dirty="0" sz="1150" spc="-3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150" spc="-10">
                <a:solidFill>
                  <a:srgbClr val="FFFFFF"/>
                </a:solidFill>
                <a:latin typeface="Calibri"/>
                <a:cs typeface="Calibri"/>
              </a:rPr>
              <a:t>tech-</a:t>
            </a:r>
            <a:r>
              <a:rPr dirty="0" sz="1150">
                <a:solidFill>
                  <a:srgbClr val="FFFFFF"/>
                </a:solidFill>
                <a:latin typeface="Calibri"/>
                <a:cs typeface="Calibri"/>
              </a:rPr>
              <a:t>adoption</a:t>
            </a:r>
            <a:r>
              <a:rPr dirty="0" sz="1150" spc="-3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150" spc="-20">
                <a:solidFill>
                  <a:srgbClr val="FFFFFF"/>
                </a:solidFill>
                <a:latin typeface="Calibri"/>
                <a:cs typeface="Calibri"/>
              </a:rPr>
              <a:t>curve</a:t>
            </a:r>
            <a:endParaRPr sz="115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535940" y="421335"/>
            <a:ext cx="2250440" cy="22352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300" spc="-10">
                <a:solidFill>
                  <a:srgbClr val="96BB61"/>
                </a:solidFill>
                <a:latin typeface="Calibri"/>
                <a:cs typeface="Calibri"/>
              </a:rPr>
              <a:t>F</a:t>
            </a:r>
            <a:r>
              <a:rPr dirty="0" sz="1300" spc="-90">
                <a:solidFill>
                  <a:srgbClr val="96BB61"/>
                </a:solidFill>
                <a:latin typeface="Calibri"/>
                <a:cs typeface="Calibri"/>
              </a:rPr>
              <a:t> </a:t>
            </a:r>
            <a:r>
              <a:rPr dirty="0" sz="1300" spc="-10">
                <a:solidFill>
                  <a:srgbClr val="96BB61"/>
                </a:solidFill>
                <a:latin typeface="Calibri"/>
                <a:cs typeface="Calibri"/>
              </a:rPr>
              <a:t>I</a:t>
            </a:r>
            <a:r>
              <a:rPr dirty="0" sz="1300" spc="-90">
                <a:solidFill>
                  <a:srgbClr val="96BB61"/>
                </a:solidFill>
                <a:latin typeface="Calibri"/>
                <a:cs typeface="Calibri"/>
              </a:rPr>
              <a:t> </a:t>
            </a:r>
            <a:r>
              <a:rPr dirty="0" sz="1300" spc="-10">
                <a:solidFill>
                  <a:srgbClr val="96BB61"/>
                </a:solidFill>
                <a:latin typeface="Calibri"/>
                <a:cs typeface="Calibri"/>
              </a:rPr>
              <a:t>N</a:t>
            </a:r>
            <a:r>
              <a:rPr dirty="0" sz="1300" spc="-95">
                <a:solidFill>
                  <a:srgbClr val="96BB61"/>
                </a:solidFill>
                <a:latin typeface="Calibri"/>
                <a:cs typeface="Calibri"/>
              </a:rPr>
              <a:t> </a:t>
            </a:r>
            <a:r>
              <a:rPr dirty="0" sz="1300" spc="-10">
                <a:solidFill>
                  <a:srgbClr val="96BB61"/>
                </a:solidFill>
                <a:latin typeface="Calibri"/>
                <a:cs typeface="Calibri"/>
              </a:rPr>
              <a:t>A</a:t>
            </a:r>
            <a:r>
              <a:rPr dirty="0" sz="1300" spc="-95">
                <a:solidFill>
                  <a:srgbClr val="96BB61"/>
                </a:solidFill>
                <a:latin typeface="Calibri"/>
                <a:cs typeface="Calibri"/>
              </a:rPr>
              <a:t> </a:t>
            </a:r>
            <a:r>
              <a:rPr dirty="0" sz="1300" spc="-10">
                <a:solidFill>
                  <a:srgbClr val="96BB61"/>
                </a:solidFill>
                <a:latin typeface="Calibri"/>
                <a:cs typeface="Calibri"/>
              </a:rPr>
              <a:t>N</a:t>
            </a:r>
            <a:r>
              <a:rPr dirty="0" sz="1300" spc="-95">
                <a:solidFill>
                  <a:srgbClr val="96BB61"/>
                </a:solidFill>
                <a:latin typeface="Calibri"/>
                <a:cs typeface="Calibri"/>
              </a:rPr>
              <a:t> </a:t>
            </a:r>
            <a:r>
              <a:rPr dirty="0" sz="1300" spc="-10">
                <a:solidFill>
                  <a:srgbClr val="96BB61"/>
                </a:solidFill>
                <a:latin typeface="Calibri"/>
                <a:cs typeface="Calibri"/>
              </a:rPr>
              <a:t>C</a:t>
            </a:r>
            <a:r>
              <a:rPr dirty="0" sz="1300" spc="-95">
                <a:solidFill>
                  <a:srgbClr val="96BB61"/>
                </a:solidFill>
                <a:latin typeface="Calibri"/>
                <a:cs typeface="Calibri"/>
              </a:rPr>
              <a:t> </a:t>
            </a:r>
            <a:r>
              <a:rPr dirty="0" sz="1300" spc="-10">
                <a:solidFill>
                  <a:srgbClr val="96BB61"/>
                </a:solidFill>
                <a:latin typeface="Calibri"/>
                <a:cs typeface="Calibri"/>
              </a:rPr>
              <a:t>I</a:t>
            </a:r>
            <a:r>
              <a:rPr dirty="0" sz="1300" spc="-85">
                <a:solidFill>
                  <a:srgbClr val="96BB61"/>
                </a:solidFill>
                <a:latin typeface="Calibri"/>
                <a:cs typeface="Calibri"/>
              </a:rPr>
              <a:t> </a:t>
            </a:r>
            <a:r>
              <a:rPr dirty="0" sz="1300" spc="-10">
                <a:solidFill>
                  <a:srgbClr val="96BB61"/>
                </a:solidFill>
                <a:latin typeface="Calibri"/>
                <a:cs typeface="Calibri"/>
              </a:rPr>
              <a:t>A</a:t>
            </a:r>
            <a:r>
              <a:rPr dirty="0" sz="1300" spc="-100">
                <a:solidFill>
                  <a:srgbClr val="96BB61"/>
                </a:solidFill>
                <a:latin typeface="Calibri"/>
                <a:cs typeface="Calibri"/>
              </a:rPr>
              <a:t> </a:t>
            </a:r>
            <a:r>
              <a:rPr dirty="0" sz="1300">
                <a:solidFill>
                  <a:srgbClr val="96BB61"/>
                </a:solidFill>
                <a:latin typeface="Calibri"/>
                <a:cs typeface="Calibri"/>
              </a:rPr>
              <a:t>L</a:t>
            </a:r>
            <a:r>
              <a:rPr dirty="0" sz="1300" spc="425">
                <a:solidFill>
                  <a:srgbClr val="96BB61"/>
                </a:solidFill>
                <a:latin typeface="Calibri"/>
                <a:cs typeface="Calibri"/>
              </a:rPr>
              <a:t> </a:t>
            </a:r>
            <a:r>
              <a:rPr dirty="0" sz="1300">
                <a:solidFill>
                  <a:srgbClr val="96BB61"/>
                </a:solidFill>
                <a:latin typeface="Calibri"/>
                <a:cs typeface="Calibri"/>
              </a:rPr>
              <a:t>P</a:t>
            </a:r>
            <a:r>
              <a:rPr dirty="0" sz="1300" spc="-100">
                <a:solidFill>
                  <a:srgbClr val="96BB61"/>
                </a:solidFill>
                <a:latin typeface="Calibri"/>
                <a:cs typeface="Calibri"/>
              </a:rPr>
              <a:t> </a:t>
            </a:r>
            <a:r>
              <a:rPr dirty="0" sz="1300" spc="-10">
                <a:solidFill>
                  <a:srgbClr val="96BB61"/>
                </a:solidFill>
                <a:latin typeface="Calibri"/>
                <a:cs typeface="Calibri"/>
              </a:rPr>
              <a:t>R</a:t>
            </a:r>
            <a:r>
              <a:rPr dirty="0" sz="1300" spc="-85">
                <a:solidFill>
                  <a:srgbClr val="96BB61"/>
                </a:solidFill>
                <a:latin typeface="Calibri"/>
                <a:cs typeface="Calibri"/>
              </a:rPr>
              <a:t> </a:t>
            </a:r>
            <a:r>
              <a:rPr dirty="0" sz="1300">
                <a:solidFill>
                  <a:srgbClr val="96BB61"/>
                </a:solidFill>
                <a:latin typeface="Calibri"/>
                <a:cs typeface="Calibri"/>
              </a:rPr>
              <a:t>O</a:t>
            </a:r>
            <a:r>
              <a:rPr dirty="0" sz="1300" spc="-95">
                <a:solidFill>
                  <a:srgbClr val="96BB61"/>
                </a:solidFill>
                <a:latin typeface="Calibri"/>
                <a:cs typeface="Calibri"/>
              </a:rPr>
              <a:t> </a:t>
            </a:r>
            <a:r>
              <a:rPr dirty="0" sz="1300">
                <a:solidFill>
                  <a:srgbClr val="96BB61"/>
                </a:solidFill>
                <a:latin typeface="Calibri"/>
                <a:cs typeface="Calibri"/>
              </a:rPr>
              <a:t>J</a:t>
            </a:r>
            <a:r>
              <a:rPr dirty="0" sz="1300" spc="-90">
                <a:solidFill>
                  <a:srgbClr val="96BB61"/>
                </a:solidFill>
                <a:latin typeface="Calibri"/>
                <a:cs typeface="Calibri"/>
              </a:rPr>
              <a:t> </a:t>
            </a:r>
            <a:r>
              <a:rPr dirty="0" sz="1300" spc="-10">
                <a:solidFill>
                  <a:srgbClr val="96BB61"/>
                </a:solidFill>
                <a:latin typeface="Calibri"/>
                <a:cs typeface="Calibri"/>
              </a:rPr>
              <a:t>E</a:t>
            </a:r>
            <a:r>
              <a:rPr dirty="0" sz="1300" spc="-85">
                <a:solidFill>
                  <a:srgbClr val="96BB61"/>
                </a:solidFill>
                <a:latin typeface="Calibri"/>
                <a:cs typeface="Calibri"/>
              </a:rPr>
              <a:t> </a:t>
            </a:r>
            <a:r>
              <a:rPr dirty="0" sz="1300" spc="-10">
                <a:solidFill>
                  <a:srgbClr val="96BB61"/>
                </a:solidFill>
                <a:latin typeface="Calibri"/>
                <a:cs typeface="Calibri"/>
              </a:rPr>
              <a:t>C</a:t>
            </a:r>
            <a:r>
              <a:rPr dirty="0" sz="1300" spc="-95">
                <a:solidFill>
                  <a:srgbClr val="96BB61"/>
                </a:solidFill>
                <a:latin typeface="Calibri"/>
                <a:cs typeface="Calibri"/>
              </a:rPr>
              <a:t> </a:t>
            </a:r>
            <a:r>
              <a:rPr dirty="0" sz="1300">
                <a:solidFill>
                  <a:srgbClr val="96BB61"/>
                </a:solidFill>
                <a:latin typeface="Calibri"/>
                <a:cs typeface="Calibri"/>
              </a:rPr>
              <a:t>T</a:t>
            </a:r>
            <a:r>
              <a:rPr dirty="0" sz="1300" spc="-100">
                <a:solidFill>
                  <a:srgbClr val="96BB61"/>
                </a:solidFill>
                <a:latin typeface="Calibri"/>
                <a:cs typeface="Calibri"/>
              </a:rPr>
              <a:t> </a:t>
            </a:r>
            <a:r>
              <a:rPr dirty="0" sz="1300" spc="-10">
                <a:solidFill>
                  <a:srgbClr val="96BB61"/>
                </a:solidFill>
                <a:latin typeface="Calibri"/>
                <a:cs typeface="Calibri"/>
              </a:rPr>
              <a:t>I</a:t>
            </a:r>
            <a:r>
              <a:rPr dirty="0" sz="1300" spc="-90">
                <a:solidFill>
                  <a:srgbClr val="96BB61"/>
                </a:solidFill>
                <a:latin typeface="Calibri"/>
                <a:cs typeface="Calibri"/>
              </a:rPr>
              <a:t> </a:t>
            </a:r>
            <a:r>
              <a:rPr dirty="0" sz="1300">
                <a:solidFill>
                  <a:srgbClr val="96BB61"/>
                </a:solidFill>
                <a:latin typeface="Calibri"/>
                <a:cs typeface="Calibri"/>
              </a:rPr>
              <a:t>O</a:t>
            </a:r>
            <a:r>
              <a:rPr dirty="0" sz="1300" spc="-90">
                <a:solidFill>
                  <a:srgbClr val="96BB61"/>
                </a:solidFill>
                <a:latin typeface="Calibri"/>
                <a:cs typeface="Calibri"/>
              </a:rPr>
              <a:t> </a:t>
            </a:r>
            <a:r>
              <a:rPr dirty="0" sz="1300" spc="-10">
                <a:solidFill>
                  <a:srgbClr val="96BB61"/>
                </a:solidFill>
                <a:latin typeface="Calibri"/>
                <a:cs typeface="Calibri"/>
              </a:rPr>
              <a:t>N</a:t>
            </a:r>
            <a:r>
              <a:rPr dirty="0" sz="1300" spc="-95">
                <a:solidFill>
                  <a:srgbClr val="96BB61"/>
                </a:solidFill>
                <a:latin typeface="Calibri"/>
                <a:cs typeface="Calibri"/>
              </a:rPr>
              <a:t> </a:t>
            </a:r>
            <a:r>
              <a:rPr dirty="0" sz="1300" spc="-50">
                <a:solidFill>
                  <a:srgbClr val="96BB61"/>
                </a:solidFill>
                <a:latin typeface="Calibri"/>
                <a:cs typeface="Calibri"/>
              </a:rPr>
              <a:t>S</a:t>
            </a:r>
            <a:endParaRPr sz="13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35940" y="790701"/>
            <a:ext cx="4975860" cy="51371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3200" spc="-20" b="1">
                <a:solidFill>
                  <a:srgbClr val="1F2A1F"/>
                </a:solidFill>
                <a:latin typeface="Cambria"/>
                <a:cs typeface="Cambria"/>
              </a:rPr>
              <a:t>3-</a:t>
            </a:r>
            <a:r>
              <a:rPr dirty="0" sz="3200" spc="-55" b="1">
                <a:solidFill>
                  <a:srgbClr val="1F2A1F"/>
                </a:solidFill>
                <a:latin typeface="Cambria"/>
                <a:cs typeface="Cambria"/>
              </a:rPr>
              <a:t>Year</a:t>
            </a:r>
            <a:r>
              <a:rPr dirty="0" sz="3200" spc="-100" b="1">
                <a:solidFill>
                  <a:srgbClr val="1F2A1F"/>
                </a:solidFill>
                <a:latin typeface="Cambria"/>
                <a:cs typeface="Cambria"/>
              </a:rPr>
              <a:t> </a:t>
            </a:r>
            <a:r>
              <a:rPr dirty="0" sz="3200" spc="-25" b="1">
                <a:solidFill>
                  <a:srgbClr val="1F2A1F"/>
                </a:solidFill>
                <a:latin typeface="Cambria"/>
                <a:cs typeface="Cambria"/>
              </a:rPr>
              <a:t>Illustrative</a:t>
            </a:r>
            <a:r>
              <a:rPr dirty="0" sz="3200" spc="-80" b="1">
                <a:solidFill>
                  <a:srgbClr val="1F2A1F"/>
                </a:solidFill>
                <a:latin typeface="Cambria"/>
                <a:cs typeface="Cambria"/>
              </a:rPr>
              <a:t> </a:t>
            </a:r>
            <a:r>
              <a:rPr dirty="0" sz="3200" spc="-10" b="1">
                <a:solidFill>
                  <a:srgbClr val="1F2A1F"/>
                </a:solidFill>
                <a:latin typeface="Cambria"/>
                <a:cs typeface="Cambria"/>
              </a:rPr>
              <a:t>Outlook</a:t>
            </a:r>
            <a:endParaRPr sz="3200">
              <a:latin typeface="Cambria"/>
              <a:cs typeface="Cambria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885888" y="2183892"/>
            <a:ext cx="6478905" cy="3155315"/>
            <a:chOff x="885888" y="2183892"/>
            <a:chExt cx="6478905" cy="3155315"/>
          </a:xfrm>
        </p:grpSpPr>
        <p:sp>
          <p:nvSpPr>
            <p:cNvPr id="5" name="object 5"/>
            <p:cNvSpPr/>
            <p:nvPr/>
          </p:nvSpPr>
          <p:spPr>
            <a:xfrm>
              <a:off x="931887" y="2190242"/>
              <a:ext cx="6426835" cy="2482850"/>
            </a:xfrm>
            <a:custGeom>
              <a:avLst/>
              <a:gdLst/>
              <a:ahLst/>
              <a:cxnLst/>
              <a:rect l="l" t="t" r="r" b="b"/>
              <a:pathLst>
                <a:path w="6426834" h="2482850">
                  <a:moveTo>
                    <a:pt x="0" y="2482342"/>
                  </a:moveTo>
                  <a:lnTo>
                    <a:pt x="2600744" y="2482342"/>
                  </a:lnTo>
                </a:path>
                <a:path w="6426834" h="2482850">
                  <a:moveTo>
                    <a:pt x="3213392" y="2482342"/>
                  </a:moveTo>
                  <a:lnTo>
                    <a:pt x="4743488" y="2482342"/>
                  </a:lnTo>
                </a:path>
                <a:path w="6426834" h="2482850">
                  <a:moveTo>
                    <a:pt x="5356136" y="2482342"/>
                  </a:moveTo>
                  <a:lnTo>
                    <a:pt x="6426492" y="2482342"/>
                  </a:lnTo>
                </a:path>
                <a:path w="6426834" h="2482850">
                  <a:moveTo>
                    <a:pt x="0" y="1862074"/>
                  </a:moveTo>
                  <a:lnTo>
                    <a:pt x="4743488" y="1862074"/>
                  </a:lnTo>
                </a:path>
                <a:path w="6426834" h="2482850">
                  <a:moveTo>
                    <a:pt x="5356136" y="1862074"/>
                  </a:moveTo>
                  <a:lnTo>
                    <a:pt x="6426492" y="1862074"/>
                  </a:lnTo>
                </a:path>
                <a:path w="6426834" h="2482850">
                  <a:moveTo>
                    <a:pt x="0" y="1240282"/>
                  </a:moveTo>
                  <a:lnTo>
                    <a:pt x="4743488" y="1240282"/>
                  </a:lnTo>
                </a:path>
                <a:path w="6426834" h="2482850">
                  <a:moveTo>
                    <a:pt x="5356136" y="1240282"/>
                  </a:moveTo>
                  <a:lnTo>
                    <a:pt x="6426492" y="1240282"/>
                  </a:lnTo>
                </a:path>
                <a:path w="6426834" h="2482850">
                  <a:moveTo>
                    <a:pt x="0" y="620013"/>
                  </a:moveTo>
                  <a:lnTo>
                    <a:pt x="4743488" y="620013"/>
                  </a:lnTo>
                </a:path>
                <a:path w="6426834" h="2482850">
                  <a:moveTo>
                    <a:pt x="5356136" y="620013"/>
                  </a:moveTo>
                  <a:lnTo>
                    <a:pt x="6426492" y="620013"/>
                  </a:lnTo>
                </a:path>
                <a:path w="6426834" h="2482850">
                  <a:moveTo>
                    <a:pt x="0" y="0"/>
                  </a:moveTo>
                  <a:lnTo>
                    <a:pt x="6426492" y="0"/>
                  </a:lnTo>
                </a:path>
              </a:pathLst>
            </a:custGeom>
            <a:ln w="12700">
              <a:solidFill>
                <a:srgbClr val="E4E4E4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1391412" y="2561843"/>
              <a:ext cx="4897120" cy="2731135"/>
            </a:xfrm>
            <a:custGeom>
              <a:avLst/>
              <a:gdLst/>
              <a:ahLst/>
              <a:cxnLst/>
              <a:rect l="l" t="t" r="r" b="b"/>
              <a:pathLst>
                <a:path w="4897120" h="2731135">
                  <a:moveTo>
                    <a:pt x="611124" y="2581656"/>
                  </a:moveTo>
                  <a:lnTo>
                    <a:pt x="0" y="2581656"/>
                  </a:lnTo>
                  <a:lnTo>
                    <a:pt x="0" y="2731008"/>
                  </a:lnTo>
                  <a:lnTo>
                    <a:pt x="611124" y="2731008"/>
                  </a:lnTo>
                  <a:lnTo>
                    <a:pt x="611124" y="2581656"/>
                  </a:lnTo>
                  <a:close/>
                </a:path>
                <a:path w="4897120" h="2731135">
                  <a:moveTo>
                    <a:pt x="2753868" y="1924812"/>
                  </a:moveTo>
                  <a:lnTo>
                    <a:pt x="2141220" y="1924812"/>
                  </a:lnTo>
                  <a:lnTo>
                    <a:pt x="2141220" y="2731008"/>
                  </a:lnTo>
                  <a:lnTo>
                    <a:pt x="2753868" y="2731008"/>
                  </a:lnTo>
                  <a:lnTo>
                    <a:pt x="2753868" y="1924812"/>
                  </a:lnTo>
                  <a:close/>
                </a:path>
                <a:path w="4897120" h="2731135">
                  <a:moveTo>
                    <a:pt x="4896612" y="0"/>
                  </a:moveTo>
                  <a:lnTo>
                    <a:pt x="4283964" y="0"/>
                  </a:lnTo>
                  <a:lnTo>
                    <a:pt x="4283964" y="2731008"/>
                  </a:lnTo>
                  <a:lnTo>
                    <a:pt x="4896612" y="2731008"/>
                  </a:lnTo>
                  <a:lnTo>
                    <a:pt x="4896612" y="0"/>
                  </a:lnTo>
                  <a:close/>
                </a:path>
              </a:pathLst>
            </a:custGeom>
            <a:solidFill>
              <a:srgbClr val="2C5F2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2002536" y="4933188"/>
              <a:ext cx="4897120" cy="360045"/>
            </a:xfrm>
            <a:custGeom>
              <a:avLst/>
              <a:gdLst/>
              <a:ahLst/>
              <a:cxnLst/>
              <a:rect l="l" t="t" r="r" b="b"/>
              <a:pathLst>
                <a:path w="4897120" h="360045">
                  <a:moveTo>
                    <a:pt x="612648" y="344424"/>
                  </a:moveTo>
                  <a:lnTo>
                    <a:pt x="0" y="344424"/>
                  </a:lnTo>
                  <a:lnTo>
                    <a:pt x="0" y="359664"/>
                  </a:lnTo>
                  <a:lnTo>
                    <a:pt x="612648" y="359664"/>
                  </a:lnTo>
                  <a:lnTo>
                    <a:pt x="612648" y="344424"/>
                  </a:lnTo>
                  <a:close/>
                </a:path>
                <a:path w="4897120" h="360045">
                  <a:moveTo>
                    <a:pt x="2755392" y="266700"/>
                  </a:moveTo>
                  <a:lnTo>
                    <a:pt x="2142744" y="266700"/>
                  </a:lnTo>
                  <a:lnTo>
                    <a:pt x="2142744" y="359664"/>
                  </a:lnTo>
                  <a:lnTo>
                    <a:pt x="2755392" y="359664"/>
                  </a:lnTo>
                  <a:lnTo>
                    <a:pt x="2755392" y="266700"/>
                  </a:lnTo>
                  <a:close/>
                </a:path>
                <a:path w="4897120" h="360045">
                  <a:moveTo>
                    <a:pt x="4896612" y="0"/>
                  </a:moveTo>
                  <a:lnTo>
                    <a:pt x="4285488" y="0"/>
                  </a:lnTo>
                  <a:lnTo>
                    <a:pt x="4285488" y="359664"/>
                  </a:lnTo>
                  <a:lnTo>
                    <a:pt x="4896612" y="359664"/>
                  </a:lnTo>
                  <a:lnTo>
                    <a:pt x="4896612" y="0"/>
                  </a:lnTo>
                  <a:close/>
                </a:path>
              </a:pathLst>
            </a:custGeom>
            <a:solidFill>
              <a:srgbClr val="E8A23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/>
            <p:cNvSpPr/>
            <p:nvPr/>
          </p:nvSpPr>
          <p:spPr>
            <a:xfrm>
              <a:off x="885888" y="2190242"/>
              <a:ext cx="6472555" cy="3148965"/>
            </a:xfrm>
            <a:custGeom>
              <a:avLst/>
              <a:gdLst/>
              <a:ahLst/>
              <a:cxnLst/>
              <a:rect l="l" t="t" r="r" b="b"/>
              <a:pathLst>
                <a:path w="6472555" h="3148965">
                  <a:moveTo>
                    <a:pt x="45999" y="3102610"/>
                  </a:moveTo>
                  <a:lnTo>
                    <a:pt x="45999" y="0"/>
                  </a:lnTo>
                </a:path>
                <a:path w="6472555" h="3148965">
                  <a:moveTo>
                    <a:pt x="0" y="3102610"/>
                  </a:moveTo>
                  <a:lnTo>
                    <a:pt x="45999" y="3102610"/>
                  </a:lnTo>
                </a:path>
                <a:path w="6472555" h="3148965">
                  <a:moveTo>
                    <a:pt x="0" y="2482342"/>
                  </a:moveTo>
                  <a:lnTo>
                    <a:pt x="45999" y="2482342"/>
                  </a:lnTo>
                </a:path>
                <a:path w="6472555" h="3148965">
                  <a:moveTo>
                    <a:pt x="0" y="1862074"/>
                  </a:moveTo>
                  <a:lnTo>
                    <a:pt x="45999" y="1862074"/>
                  </a:lnTo>
                </a:path>
                <a:path w="6472555" h="3148965">
                  <a:moveTo>
                    <a:pt x="0" y="1240282"/>
                  </a:moveTo>
                  <a:lnTo>
                    <a:pt x="45999" y="1240282"/>
                  </a:lnTo>
                </a:path>
                <a:path w="6472555" h="3148965">
                  <a:moveTo>
                    <a:pt x="0" y="620013"/>
                  </a:moveTo>
                  <a:lnTo>
                    <a:pt x="45999" y="620013"/>
                  </a:lnTo>
                </a:path>
                <a:path w="6472555" h="3148965">
                  <a:moveTo>
                    <a:pt x="0" y="0"/>
                  </a:moveTo>
                  <a:lnTo>
                    <a:pt x="45999" y="0"/>
                  </a:lnTo>
                </a:path>
                <a:path w="6472555" h="3148965">
                  <a:moveTo>
                    <a:pt x="45999" y="3102610"/>
                  </a:moveTo>
                  <a:lnTo>
                    <a:pt x="6472491" y="3102610"/>
                  </a:lnTo>
                </a:path>
                <a:path w="6472555" h="3148965">
                  <a:moveTo>
                    <a:pt x="45999" y="3102610"/>
                  </a:moveTo>
                  <a:lnTo>
                    <a:pt x="45999" y="3148711"/>
                  </a:lnTo>
                </a:path>
                <a:path w="6472555" h="3148965">
                  <a:moveTo>
                    <a:pt x="2188019" y="3102610"/>
                  </a:moveTo>
                  <a:lnTo>
                    <a:pt x="2188019" y="3148711"/>
                  </a:lnTo>
                </a:path>
                <a:path w="6472555" h="3148965">
                  <a:moveTo>
                    <a:pt x="4330763" y="3102610"/>
                  </a:moveTo>
                  <a:lnTo>
                    <a:pt x="4330763" y="3148711"/>
                  </a:lnTo>
                </a:path>
                <a:path w="6472555" h="3148965">
                  <a:moveTo>
                    <a:pt x="6472491" y="3102610"/>
                  </a:moveTo>
                  <a:lnTo>
                    <a:pt x="6472491" y="3148711"/>
                  </a:lnTo>
                </a:path>
              </a:pathLst>
            </a:custGeom>
            <a:ln w="12700">
              <a:solidFill>
                <a:srgbClr val="878787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9" name="object 9"/>
          <p:cNvSpPr txBox="1"/>
          <p:nvPr/>
        </p:nvSpPr>
        <p:spPr>
          <a:xfrm>
            <a:off x="1652397" y="4935982"/>
            <a:ext cx="89535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 spc="-50">
                <a:latin typeface="Arial"/>
                <a:cs typeface="Arial"/>
              </a:rPr>
              <a:t>1</a:t>
            </a:r>
            <a:endParaRPr sz="9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794886" y="4278248"/>
            <a:ext cx="89535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 spc="-50">
                <a:latin typeface="Arial"/>
                <a:cs typeface="Arial"/>
              </a:rPr>
              <a:t>7</a:t>
            </a:r>
            <a:endParaRPr sz="9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905246" y="2354071"/>
            <a:ext cx="153670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 spc="-25">
                <a:latin typeface="Arial"/>
                <a:cs typeface="Arial"/>
              </a:rPr>
              <a:t>22</a:t>
            </a:r>
            <a:endParaRPr sz="9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264791" y="5070094"/>
            <a:ext cx="89535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 spc="-50">
                <a:latin typeface="Arial"/>
                <a:cs typeface="Arial"/>
              </a:rPr>
              <a:t>0</a:t>
            </a:r>
            <a:endParaRPr sz="9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4419853" y="4992116"/>
            <a:ext cx="76835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900" spc="-50">
                <a:latin typeface="Arial"/>
                <a:cs typeface="Arial"/>
              </a:rPr>
              <a:t>1</a:t>
            </a:r>
            <a:endParaRPr sz="9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6549643" y="4725161"/>
            <a:ext cx="89535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 spc="-50">
                <a:latin typeface="Arial"/>
                <a:cs typeface="Arial"/>
              </a:rPr>
              <a:t>3</a:t>
            </a:r>
            <a:endParaRPr sz="9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703275" y="5178044"/>
            <a:ext cx="110489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0">
                <a:solidFill>
                  <a:srgbClr val="5C6B5C"/>
                </a:solidFill>
                <a:latin typeface="Arial"/>
                <a:cs typeface="Arial"/>
              </a:rPr>
              <a:t>0</a:t>
            </a:r>
            <a:endParaRPr sz="12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703275" y="4557141"/>
            <a:ext cx="110489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0">
                <a:solidFill>
                  <a:srgbClr val="5C6B5C"/>
                </a:solidFill>
                <a:latin typeface="Arial"/>
                <a:cs typeface="Arial"/>
              </a:rPr>
              <a:t>5</a:t>
            </a:r>
            <a:endParaRPr sz="12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618540" y="3936619"/>
            <a:ext cx="19621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25">
                <a:solidFill>
                  <a:srgbClr val="5C6B5C"/>
                </a:solidFill>
                <a:latin typeface="Arial"/>
                <a:cs typeface="Arial"/>
              </a:rPr>
              <a:t>10</a:t>
            </a:r>
            <a:endParaRPr sz="12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618540" y="3315970"/>
            <a:ext cx="19621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25">
                <a:solidFill>
                  <a:srgbClr val="5C6B5C"/>
                </a:solidFill>
                <a:latin typeface="Arial"/>
                <a:cs typeface="Arial"/>
              </a:rPr>
              <a:t>15</a:t>
            </a:r>
            <a:endParaRPr sz="12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618540" y="2694889"/>
            <a:ext cx="196215" cy="2089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25">
                <a:solidFill>
                  <a:srgbClr val="5C6B5C"/>
                </a:solidFill>
                <a:latin typeface="Arial"/>
                <a:cs typeface="Arial"/>
              </a:rPr>
              <a:t>20</a:t>
            </a:r>
            <a:endParaRPr sz="12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618540" y="2074545"/>
            <a:ext cx="19621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25">
                <a:solidFill>
                  <a:srgbClr val="5C6B5C"/>
                </a:solidFill>
                <a:latin typeface="Arial"/>
                <a:cs typeface="Arial"/>
              </a:rPr>
              <a:t>25</a:t>
            </a:r>
            <a:endParaRPr sz="120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1766061" y="5359653"/>
            <a:ext cx="47434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solidFill>
                  <a:srgbClr val="5C6B5C"/>
                </a:solidFill>
                <a:latin typeface="Arial"/>
                <a:cs typeface="Arial"/>
              </a:rPr>
              <a:t>Year</a:t>
            </a:r>
            <a:r>
              <a:rPr dirty="0" sz="1200" spc="-15">
                <a:solidFill>
                  <a:srgbClr val="5C6B5C"/>
                </a:solidFill>
                <a:latin typeface="Arial"/>
                <a:cs typeface="Arial"/>
              </a:rPr>
              <a:t> </a:t>
            </a:r>
            <a:r>
              <a:rPr dirty="0" sz="1200" spc="-50">
                <a:solidFill>
                  <a:srgbClr val="5C6B5C"/>
                </a:solidFill>
                <a:latin typeface="Arial"/>
                <a:cs typeface="Arial"/>
              </a:rPr>
              <a:t>1</a:t>
            </a:r>
            <a:endParaRPr sz="120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6051041" y="5359653"/>
            <a:ext cx="47434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solidFill>
                  <a:srgbClr val="5C6B5C"/>
                </a:solidFill>
                <a:latin typeface="Arial"/>
                <a:cs typeface="Arial"/>
              </a:rPr>
              <a:t>Year</a:t>
            </a:r>
            <a:r>
              <a:rPr dirty="0" sz="1200" spc="-15">
                <a:solidFill>
                  <a:srgbClr val="5C6B5C"/>
                </a:solidFill>
                <a:latin typeface="Arial"/>
                <a:cs typeface="Arial"/>
              </a:rPr>
              <a:t> </a:t>
            </a:r>
            <a:r>
              <a:rPr dirty="0" sz="1200" spc="-50">
                <a:solidFill>
                  <a:srgbClr val="5C6B5C"/>
                </a:solidFill>
                <a:latin typeface="Arial"/>
                <a:cs typeface="Arial"/>
              </a:rPr>
              <a:t>3</a:t>
            </a:r>
            <a:endParaRPr sz="120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2994405" y="1811273"/>
            <a:ext cx="2058670" cy="2235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300">
                <a:solidFill>
                  <a:srgbClr val="1F2A1F"/>
                </a:solidFill>
                <a:latin typeface="Arial"/>
                <a:cs typeface="Arial"/>
              </a:rPr>
              <a:t>Projected</a:t>
            </a:r>
            <a:r>
              <a:rPr dirty="0" sz="1300" spc="-40">
                <a:solidFill>
                  <a:srgbClr val="1F2A1F"/>
                </a:solidFill>
                <a:latin typeface="Arial"/>
                <a:cs typeface="Arial"/>
              </a:rPr>
              <a:t> </a:t>
            </a:r>
            <a:r>
              <a:rPr dirty="0" sz="1300">
                <a:solidFill>
                  <a:srgbClr val="1F2A1F"/>
                </a:solidFill>
                <a:latin typeface="Arial"/>
                <a:cs typeface="Arial"/>
              </a:rPr>
              <a:t>GMV</a:t>
            </a:r>
            <a:r>
              <a:rPr dirty="0" sz="1300" spc="-35">
                <a:solidFill>
                  <a:srgbClr val="1F2A1F"/>
                </a:solidFill>
                <a:latin typeface="Arial"/>
                <a:cs typeface="Arial"/>
              </a:rPr>
              <a:t> </a:t>
            </a:r>
            <a:r>
              <a:rPr dirty="0" sz="1300">
                <a:solidFill>
                  <a:srgbClr val="1F2A1F"/>
                </a:solidFill>
                <a:latin typeface="Arial"/>
                <a:cs typeface="Arial"/>
              </a:rPr>
              <a:t>vs</a:t>
            </a:r>
            <a:r>
              <a:rPr dirty="0" sz="1300" spc="-45">
                <a:solidFill>
                  <a:srgbClr val="1F2A1F"/>
                </a:solidFill>
                <a:latin typeface="Arial"/>
                <a:cs typeface="Arial"/>
              </a:rPr>
              <a:t> </a:t>
            </a:r>
            <a:r>
              <a:rPr dirty="0" sz="1300" spc="-10">
                <a:solidFill>
                  <a:srgbClr val="1F2A1F"/>
                </a:solidFill>
                <a:latin typeface="Arial"/>
                <a:cs typeface="Arial"/>
              </a:rPr>
              <a:t>Revenue</a:t>
            </a:r>
            <a:endParaRPr sz="1300">
              <a:latin typeface="Arial"/>
              <a:cs typeface="Arial"/>
            </a:endParaRPr>
          </a:p>
        </p:txBody>
      </p:sp>
      <p:sp>
        <p:nvSpPr>
          <p:cNvPr id="24" name="object 24"/>
          <p:cNvSpPr/>
          <p:nvPr/>
        </p:nvSpPr>
        <p:spPr>
          <a:xfrm>
            <a:off x="3243072" y="5717701"/>
            <a:ext cx="69850" cy="69850"/>
          </a:xfrm>
          <a:custGeom>
            <a:avLst/>
            <a:gdLst/>
            <a:ahLst/>
            <a:cxnLst/>
            <a:rect l="l" t="t" r="r" b="b"/>
            <a:pathLst>
              <a:path w="69850" h="69850">
                <a:moveTo>
                  <a:pt x="69752" y="0"/>
                </a:moveTo>
                <a:lnTo>
                  <a:pt x="0" y="0"/>
                </a:lnTo>
                <a:lnTo>
                  <a:pt x="0" y="69752"/>
                </a:lnTo>
                <a:lnTo>
                  <a:pt x="69752" y="69752"/>
                </a:lnTo>
                <a:lnTo>
                  <a:pt x="69752" y="0"/>
                </a:lnTo>
                <a:close/>
              </a:path>
            </a:pathLst>
          </a:custGeom>
          <a:solidFill>
            <a:srgbClr val="2C5F2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5" name="object 25"/>
          <p:cNvSpPr txBox="1"/>
          <p:nvPr/>
        </p:nvSpPr>
        <p:spPr>
          <a:xfrm>
            <a:off x="3330702" y="5650483"/>
            <a:ext cx="565150" cy="1778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000">
                <a:latin typeface="Calibri"/>
                <a:cs typeface="Calibri"/>
              </a:rPr>
              <a:t>GMV</a:t>
            </a:r>
            <a:r>
              <a:rPr dirty="0" sz="1000" spc="-5">
                <a:latin typeface="Calibri"/>
                <a:cs typeface="Calibri"/>
              </a:rPr>
              <a:t> </a:t>
            </a:r>
            <a:r>
              <a:rPr dirty="0" sz="1000" spc="-20">
                <a:latin typeface="Calibri"/>
                <a:cs typeface="Calibri"/>
              </a:rPr>
              <a:t>($M)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26" name="object 26"/>
          <p:cNvSpPr/>
          <p:nvPr/>
        </p:nvSpPr>
        <p:spPr>
          <a:xfrm>
            <a:off x="4025010" y="5717701"/>
            <a:ext cx="69850" cy="69850"/>
          </a:xfrm>
          <a:custGeom>
            <a:avLst/>
            <a:gdLst/>
            <a:ahLst/>
            <a:cxnLst/>
            <a:rect l="l" t="t" r="r" b="b"/>
            <a:pathLst>
              <a:path w="69850" h="69850">
                <a:moveTo>
                  <a:pt x="69752" y="0"/>
                </a:moveTo>
                <a:lnTo>
                  <a:pt x="0" y="0"/>
                </a:lnTo>
                <a:lnTo>
                  <a:pt x="0" y="69752"/>
                </a:lnTo>
                <a:lnTo>
                  <a:pt x="69752" y="69752"/>
                </a:lnTo>
                <a:lnTo>
                  <a:pt x="69752" y="0"/>
                </a:lnTo>
                <a:close/>
              </a:path>
            </a:pathLst>
          </a:custGeom>
          <a:solidFill>
            <a:srgbClr val="E8A23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7" name="object 27"/>
          <p:cNvSpPr txBox="1"/>
          <p:nvPr/>
        </p:nvSpPr>
        <p:spPr>
          <a:xfrm>
            <a:off x="3908552" y="5359653"/>
            <a:ext cx="956310" cy="46863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solidFill>
                  <a:srgbClr val="5C6B5C"/>
                </a:solidFill>
                <a:latin typeface="Arial"/>
                <a:cs typeface="Arial"/>
              </a:rPr>
              <a:t>Year</a:t>
            </a:r>
            <a:r>
              <a:rPr dirty="0" sz="1200" spc="-15">
                <a:solidFill>
                  <a:srgbClr val="5C6B5C"/>
                </a:solidFill>
                <a:latin typeface="Arial"/>
                <a:cs typeface="Arial"/>
              </a:rPr>
              <a:t> </a:t>
            </a:r>
            <a:r>
              <a:rPr dirty="0" sz="1200" spc="-50">
                <a:solidFill>
                  <a:srgbClr val="5C6B5C"/>
                </a:solidFill>
                <a:latin typeface="Arial"/>
                <a:cs typeface="Arial"/>
              </a:rPr>
              <a:t>2</a:t>
            </a:r>
            <a:endParaRPr sz="1200">
              <a:latin typeface="Arial"/>
              <a:cs typeface="Arial"/>
            </a:endParaRPr>
          </a:p>
          <a:p>
            <a:pPr marL="216535">
              <a:lnSpc>
                <a:spcPct val="100000"/>
              </a:lnSpc>
              <a:spcBef>
                <a:spcPts val="844"/>
              </a:spcBef>
            </a:pPr>
            <a:r>
              <a:rPr dirty="0" sz="1000">
                <a:latin typeface="Calibri"/>
                <a:cs typeface="Calibri"/>
              </a:rPr>
              <a:t>Revenue</a:t>
            </a:r>
            <a:r>
              <a:rPr dirty="0" sz="1000" spc="-45">
                <a:latin typeface="Calibri"/>
                <a:cs typeface="Calibri"/>
              </a:rPr>
              <a:t> </a:t>
            </a:r>
            <a:r>
              <a:rPr dirty="0" sz="1000" spc="-20">
                <a:latin typeface="Calibri"/>
                <a:cs typeface="Calibri"/>
              </a:rPr>
              <a:t>($M)</a:t>
            </a:r>
            <a:endParaRPr sz="1000">
              <a:latin typeface="Calibri"/>
              <a:cs typeface="Calibri"/>
            </a:endParaRPr>
          </a:p>
        </p:txBody>
      </p:sp>
      <p:sp>
        <p:nvSpPr>
          <p:cNvPr id="35" name="object 35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955"/>
              </a:lnSpc>
            </a:pPr>
            <a:r>
              <a:rPr dirty="0" spc="-10"/>
              <a:t>AgriBridge</a:t>
            </a:r>
          </a:p>
        </p:txBody>
      </p:sp>
      <p:sp>
        <p:nvSpPr>
          <p:cNvPr id="36" name="object 36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955"/>
              </a:lnSpc>
            </a:pPr>
            <a:fld id="{81D60167-4931-47E6-BA6A-407CBD079E47}" type="slidenum">
              <a:rPr dirty="0" spc="-25"/>
              <a:t>10</a:t>
            </a:fld>
          </a:p>
        </p:txBody>
      </p:sp>
      <p:sp>
        <p:nvSpPr>
          <p:cNvPr id="28" name="object 28"/>
          <p:cNvSpPr txBox="1"/>
          <p:nvPr/>
        </p:nvSpPr>
        <p:spPr>
          <a:xfrm>
            <a:off x="7852029" y="1982165"/>
            <a:ext cx="497840" cy="2235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300" spc="-25" b="1">
                <a:solidFill>
                  <a:srgbClr val="1B3C1C"/>
                </a:solidFill>
                <a:latin typeface="Cambria"/>
                <a:cs typeface="Cambria"/>
              </a:rPr>
              <a:t>Year</a:t>
            </a:r>
            <a:r>
              <a:rPr dirty="0" sz="1300" spc="-40" b="1">
                <a:solidFill>
                  <a:srgbClr val="1B3C1C"/>
                </a:solidFill>
                <a:latin typeface="Cambria"/>
                <a:cs typeface="Cambria"/>
              </a:rPr>
              <a:t> </a:t>
            </a:r>
            <a:r>
              <a:rPr dirty="0" sz="1300" spc="-50" b="1">
                <a:solidFill>
                  <a:srgbClr val="1B3C1C"/>
                </a:solidFill>
                <a:latin typeface="Cambria"/>
                <a:cs typeface="Cambria"/>
              </a:rPr>
              <a:t>1</a:t>
            </a:r>
            <a:endParaRPr sz="1300">
              <a:latin typeface="Cambria"/>
              <a:cs typeface="Cambria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9086850" y="2141982"/>
            <a:ext cx="2540635" cy="19367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100">
                <a:solidFill>
                  <a:srgbClr val="1F2A1F"/>
                </a:solidFill>
                <a:latin typeface="Calibri"/>
                <a:cs typeface="Calibri"/>
              </a:rPr>
              <a:t>Pilot</a:t>
            </a:r>
            <a:r>
              <a:rPr dirty="0" sz="1100" spc="-50">
                <a:solidFill>
                  <a:srgbClr val="1F2A1F"/>
                </a:solidFill>
                <a:latin typeface="Calibri"/>
                <a:cs typeface="Calibri"/>
              </a:rPr>
              <a:t> </a:t>
            </a:r>
            <a:r>
              <a:rPr dirty="0" sz="1100">
                <a:solidFill>
                  <a:srgbClr val="1F2A1F"/>
                </a:solidFill>
                <a:latin typeface="Calibri"/>
                <a:cs typeface="Calibri"/>
              </a:rPr>
              <a:t>in</a:t>
            </a:r>
            <a:r>
              <a:rPr dirty="0" sz="1100" spc="-15">
                <a:solidFill>
                  <a:srgbClr val="1F2A1F"/>
                </a:solidFill>
                <a:latin typeface="Calibri"/>
                <a:cs typeface="Calibri"/>
              </a:rPr>
              <a:t> </a:t>
            </a:r>
            <a:r>
              <a:rPr dirty="0" sz="1100">
                <a:solidFill>
                  <a:srgbClr val="1F2A1F"/>
                </a:solidFill>
                <a:latin typeface="Calibri"/>
                <a:cs typeface="Calibri"/>
              </a:rPr>
              <a:t>2</a:t>
            </a:r>
            <a:r>
              <a:rPr dirty="0" sz="1100" spc="5">
                <a:solidFill>
                  <a:srgbClr val="1F2A1F"/>
                </a:solidFill>
                <a:latin typeface="Calibri"/>
                <a:cs typeface="Calibri"/>
              </a:rPr>
              <a:t> </a:t>
            </a:r>
            <a:r>
              <a:rPr dirty="0" sz="1100">
                <a:solidFill>
                  <a:srgbClr val="1F2A1F"/>
                </a:solidFill>
                <a:latin typeface="Calibri"/>
                <a:cs typeface="Calibri"/>
              </a:rPr>
              <a:t>cities,</a:t>
            </a:r>
            <a:r>
              <a:rPr dirty="0" sz="1100" spc="-40">
                <a:solidFill>
                  <a:srgbClr val="1F2A1F"/>
                </a:solidFill>
                <a:latin typeface="Calibri"/>
                <a:cs typeface="Calibri"/>
              </a:rPr>
              <a:t> </a:t>
            </a:r>
            <a:r>
              <a:rPr dirty="0" sz="1100">
                <a:solidFill>
                  <a:srgbClr val="1F2A1F"/>
                </a:solidFill>
                <a:latin typeface="Calibri"/>
                <a:cs typeface="Calibri"/>
              </a:rPr>
              <a:t>~500</a:t>
            </a:r>
            <a:r>
              <a:rPr dirty="0" sz="1100" spc="-15">
                <a:solidFill>
                  <a:srgbClr val="1F2A1F"/>
                </a:solidFill>
                <a:latin typeface="Calibri"/>
                <a:cs typeface="Calibri"/>
              </a:rPr>
              <a:t> </a:t>
            </a:r>
            <a:r>
              <a:rPr dirty="0" sz="1100">
                <a:solidFill>
                  <a:srgbClr val="1F2A1F"/>
                </a:solidFill>
                <a:latin typeface="Calibri"/>
                <a:cs typeface="Calibri"/>
              </a:rPr>
              <a:t>farmers,</a:t>
            </a:r>
            <a:r>
              <a:rPr dirty="0" sz="1100" spc="-10">
                <a:solidFill>
                  <a:srgbClr val="1F2A1F"/>
                </a:solidFill>
                <a:latin typeface="Calibri"/>
                <a:cs typeface="Calibri"/>
              </a:rPr>
              <a:t> </a:t>
            </a:r>
            <a:r>
              <a:rPr dirty="0" sz="1100">
                <a:solidFill>
                  <a:srgbClr val="1F2A1F"/>
                </a:solidFill>
                <a:latin typeface="Calibri"/>
                <a:cs typeface="Calibri"/>
              </a:rPr>
              <a:t>~5,000</a:t>
            </a:r>
            <a:r>
              <a:rPr dirty="0" sz="1100" spc="-15">
                <a:solidFill>
                  <a:srgbClr val="1F2A1F"/>
                </a:solidFill>
                <a:latin typeface="Calibri"/>
                <a:cs typeface="Calibri"/>
              </a:rPr>
              <a:t> </a:t>
            </a:r>
            <a:r>
              <a:rPr dirty="0" sz="1100" spc="-10">
                <a:solidFill>
                  <a:srgbClr val="1F2A1F"/>
                </a:solidFill>
                <a:latin typeface="Calibri"/>
                <a:cs typeface="Calibri"/>
              </a:rPr>
              <a:t>buyers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7852029" y="3263011"/>
            <a:ext cx="497840" cy="2235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300" spc="-20" b="1">
                <a:solidFill>
                  <a:srgbClr val="1B3C1C"/>
                </a:solidFill>
                <a:latin typeface="Cambria"/>
                <a:cs typeface="Cambria"/>
              </a:rPr>
              <a:t>Year</a:t>
            </a:r>
            <a:r>
              <a:rPr dirty="0" sz="1300" spc="-55" b="1">
                <a:solidFill>
                  <a:srgbClr val="1B3C1C"/>
                </a:solidFill>
                <a:latin typeface="Cambria"/>
                <a:cs typeface="Cambria"/>
              </a:rPr>
              <a:t> </a:t>
            </a:r>
            <a:r>
              <a:rPr dirty="0" sz="1300" spc="-50" b="1">
                <a:solidFill>
                  <a:srgbClr val="1B3C1C"/>
                </a:solidFill>
                <a:latin typeface="Cambria"/>
                <a:cs typeface="Cambria"/>
              </a:rPr>
              <a:t>2</a:t>
            </a:r>
            <a:endParaRPr sz="1300">
              <a:latin typeface="Cambria"/>
              <a:cs typeface="Cambria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9086850" y="3422395"/>
            <a:ext cx="2240280" cy="19367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100">
                <a:solidFill>
                  <a:srgbClr val="1F2A1F"/>
                </a:solidFill>
                <a:latin typeface="Calibri"/>
                <a:cs typeface="Calibri"/>
              </a:rPr>
              <a:t>5</a:t>
            </a:r>
            <a:r>
              <a:rPr dirty="0" sz="1100" spc="-15">
                <a:solidFill>
                  <a:srgbClr val="1F2A1F"/>
                </a:solidFill>
                <a:latin typeface="Calibri"/>
                <a:cs typeface="Calibri"/>
              </a:rPr>
              <a:t> </a:t>
            </a:r>
            <a:r>
              <a:rPr dirty="0" sz="1100">
                <a:solidFill>
                  <a:srgbClr val="1F2A1F"/>
                </a:solidFill>
                <a:latin typeface="Calibri"/>
                <a:cs typeface="Calibri"/>
              </a:rPr>
              <a:t>cities</a:t>
            </a:r>
            <a:r>
              <a:rPr dirty="0" sz="1100" spc="-45">
                <a:solidFill>
                  <a:srgbClr val="1F2A1F"/>
                </a:solidFill>
                <a:latin typeface="Calibri"/>
                <a:cs typeface="Calibri"/>
              </a:rPr>
              <a:t> </a:t>
            </a:r>
            <a:r>
              <a:rPr dirty="0" sz="1100">
                <a:solidFill>
                  <a:srgbClr val="1F2A1F"/>
                </a:solidFill>
                <a:latin typeface="Calibri"/>
                <a:cs typeface="Calibri"/>
              </a:rPr>
              <a:t>live,</a:t>
            </a:r>
            <a:r>
              <a:rPr dirty="0" sz="1100" spc="-20">
                <a:solidFill>
                  <a:srgbClr val="1F2A1F"/>
                </a:solidFill>
                <a:latin typeface="Calibri"/>
                <a:cs typeface="Calibri"/>
              </a:rPr>
              <a:t> </a:t>
            </a:r>
            <a:r>
              <a:rPr dirty="0" sz="1100">
                <a:solidFill>
                  <a:srgbClr val="1F2A1F"/>
                </a:solidFill>
                <a:latin typeface="Calibri"/>
                <a:cs typeface="Calibri"/>
              </a:rPr>
              <a:t>~4,000</a:t>
            </a:r>
            <a:r>
              <a:rPr dirty="0" sz="1100" spc="-20">
                <a:solidFill>
                  <a:srgbClr val="1F2A1F"/>
                </a:solidFill>
                <a:latin typeface="Calibri"/>
                <a:cs typeface="Calibri"/>
              </a:rPr>
              <a:t> </a:t>
            </a:r>
            <a:r>
              <a:rPr dirty="0" sz="1100">
                <a:solidFill>
                  <a:srgbClr val="1F2A1F"/>
                </a:solidFill>
                <a:latin typeface="Calibri"/>
                <a:cs typeface="Calibri"/>
              </a:rPr>
              <a:t>farmers</a:t>
            </a:r>
            <a:r>
              <a:rPr dirty="0" sz="1100" spc="-20">
                <a:solidFill>
                  <a:srgbClr val="1F2A1F"/>
                </a:solidFill>
                <a:latin typeface="Calibri"/>
                <a:cs typeface="Calibri"/>
              </a:rPr>
              <a:t> </a:t>
            </a:r>
            <a:r>
              <a:rPr dirty="0" sz="1100" spc="-10">
                <a:solidFill>
                  <a:srgbClr val="1F2A1F"/>
                </a:solidFill>
                <a:latin typeface="Calibri"/>
                <a:cs typeface="Calibri"/>
              </a:rPr>
              <a:t>onboarded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7852029" y="4543425"/>
            <a:ext cx="497840" cy="2235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300" spc="-20" b="1">
                <a:solidFill>
                  <a:srgbClr val="1B3C1C"/>
                </a:solidFill>
                <a:latin typeface="Cambria"/>
                <a:cs typeface="Cambria"/>
              </a:rPr>
              <a:t>Year</a:t>
            </a:r>
            <a:r>
              <a:rPr dirty="0" sz="1300" spc="-55" b="1">
                <a:solidFill>
                  <a:srgbClr val="1B3C1C"/>
                </a:solidFill>
                <a:latin typeface="Cambria"/>
                <a:cs typeface="Cambria"/>
              </a:rPr>
              <a:t> </a:t>
            </a:r>
            <a:r>
              <a:rPr dirty="0" sz="1300" spc="-50" b="1">
                <a:solidFill>
                  <a:srgbClr val="1B3C1C"/>
                </a:solidFill>
                <a:latin typeface="Cambria"/>
                <a:cs typeface="Cambria"/>
              </a:rPr>
              <a:t>3</a:t>
            </a:r>
            <a:endParaRPr sz="1300">
              <a:latin typeface="Cambria"/>
              <a:cs typeface="Cambria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9086850" y="4702251"/>
            <a:ext cx="2739390" cy="1943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100" spc="-10">
                <a:solidFill>
                  <a:srgbClr val="1F2A1F"/>
                </a:solidFill>
                <a:latin typeface="Calibri"/>
                <a:cs typeface="Calibri"/>
              </a:rPr>
              <a:t>Pan-</a:t>
            </a:r>
            <a:r>
              <a:rPr dirty="0" sz="1100">
                <a:solidFill>
                  <a:srgbClr val="1F2A1F"/>
                </a:solidFill>
                <a:latin typeface="Calibri"/>
                <a:cs typeface="Calibri"/>
              </a:rPr>
              <a:t>Odisha,</a:t>
            </a:r>
            <a:r>
              <a:rPr dirty="0" sz="1100" spc="-25">
                <a:solidFill>
                  <a:srgbClr val="1F2A1F"/>
                </a:solidFill>
                <a:latin typeface="Calibri"/>
                <a:cs typeface="Calibri"/>
              </a:rPr>
              <a:t> </a:t>
            </a:r>
            <a:r>
              <a:rPr dirty="0" sz="1100">
                <a:solidFill>
                  <a:srgbClr val="1F2A1F"/>
                </a:solidFill>
                <a:latin typeface="Calibri"/>
                <a:cs typeface="Calibri"/>
              </a:rPr>
              <a:t>B2B expansion,</a:t>
            </a:r>
            <a:r>
              <a:rPr dirty="0" sz="1100" spc="-30">
                <a:solidFill>
                  <a:srgbClr val="1F2A1F"/>
                </a:solidFill>
                <a:latin typeface="Calibri"/>
                <a:cs typeface="Calibri"/>
              </a:rPr>
              <a:t> </a:t>
            </a:r>
            <a:r>
              <a:rPr dirty="0" sz="1100">
                <a:solidFill>
                  <a:srgbClr val="1F2A1F"/>
                </a:solidFill>
                <a:latin typeface="Calibri"/>
                <a:cs typeface="Calibri"/>
              </a:rPr>
              <a:t>path</a:t>
            </a:r>
            <a:r>
              <a:rPr dirty="0" sz="1100" spc="-5">
                <a:solidFill>
                  <a:srgbClr val="1F2A1F"/>
                </a:solidFill>
                <a:latin typeface="Calibri"/>
                <a:cs typeface="Calibri"/>
              </a:rPr>
              <a:t> </a:t>
            </a:r>
            <a:r>
              <a:rPr dirty="0" sz="1100">
                <a:solidFill>
                  <a:srgbClr val="1F2A1F"/>
                </a:solidFill>
                <a:latin typeface="Calibri"/>
                <a:cs typeface="Calibri"/>
              </a:rPr>
              <a:t>to</a:t>
            </a:r>
            <a:r>
              <a:rPr dirty="0" sz="1100" spc="-10">
                <a:solidFill>
                  <a:srgbClr val="1F2A1F"/>
                </a:solidFill>
                <a:latin typeface="Calibri"/>
                <a:cs typeface="Calibri"/>
              </a:rPr>
              <a:t> profitability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7852029" y="5939738"/>
            <a:ext cx="3432175" cy="1778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000" i="1">
                <a:solidFill>
                  <a:srgbClr val="5C6B5C"/>
                </a:solidFill>
                <a:latin typeface="Calibri"/>
                <a:cs typeface="Calibri"/>
              </a:rPr>
              <a:t>Figures</a:t>
            </a:r>
            <a:r>
              <a:rPr dirty="0" sz="1000" spc="-30" i="1">
                <a:solidFill>
                  <a:srgbClr val="5C6B5C"/>
                </a:solidFill>
                <a:latin typeface="Calibri"/>
                <a:cs typeface="Calibri"/>
              </a:rPr>
              <a:t> </a:t>
            </a:r>
            <a:r>
              <a:rPr dirty="0" sz="1000" i="1">
                <a:solidFill>
                  <a:srgbClr val="5C6B5C"/>
                </a:solidFill>
                <a:latin typeface="Calibri"/>
                <a:cs typeface="Calibri"/>
              </a:rPr>
              <a:t>are</a:t>
            </a:r>
            <a:r>
              <a:rPr dirty="0" sz="1000" spc="-10" i="1">
                <a:solidFill>
                  <a:srgbClr val="5C6B5C"/>
                </a:solidFill>
                <a:latin typeface="Calibri"/>
                <a:cs typeface="Calibri"/>
              </a:rPr>
              <a:t> </a:t>
            </a:r>
            <a:r>
              <a:rPr dirty="0" sz="1000" i="1">
                <a:solidFill>
                  <a:srgbClr val="5C6B5C"/>
                </a:solidFill>
                <a:latin typeface="Calibri"/>
                <a:cs typeface="Calibri"/>
              </a:rPr>
              <a:t>illustrative</a:t>
            </a:r>
            <a:r>
              <a:rPr dirty="0" sz="1000" spc="-20" i="1">
                <a:solidFill>
                  <a:srgbClr val="5C6B5C"/>
                </a:solidFill>
                <a:latin typeface="Calibri"/>
                <a:cs typeface="Calibri"/>
              </a:rPr>
              <a:t> </a:t>
            </a:r>
            <a:r>
              <a:rPr dirty="0" sz="1000" i="1">
                <a:solidFill>
                  <a:srgbClr val="5C6B5C"/>
                </a:solidFill>
                <a:latin typeface="Calibri"/>
                <a:cs typeface="Calibri"/>
              </a:rPr>
              <a:t>planning</a:t>
            </a:r>
            <a:r>
              <a:rPr dirty="0" sz="1000" spc="-45" i="1">
                <a:solidFill>
                  <a:srgbClr val="5C6B5C"/>
                </a:solidFill>
                <a:latin typeface="Calibri"/>
                <a:cs typeface="Calibri"/>
              </a:rPr>
              <a:t> </a:t>
            </a:r>
            <a:r>
              <a:rPr dirty="0" sz="1000" spc="-10" i="1">
                <a:solidFill>
                  <a:srgbClr val="5C6B5C"/>
                </a:solidFill>
                <a:latin typeface="Calibri"/>
                <a:cs typeface="Calibri"/>
              </a:rPr>
              <a:t>projections,</a:t>
            </a:r>
            <a:r>
              <a:rPr dirty="0" sz="1000" spc="-30" i="1">
                <a:solidFill>
                  <a:srgbClr val="5C6B5C"/>
                </a:solidFill>
                <a:latin typeface="Calibri"/>
                <a:cs typeface="Calibri"/>
              </a:rPr>
              <a:t> </a:t>
            </a:r>
            <a:r>
              <a:rPr dirty="0" sz="1000" i="1">
                <a:solidFill>
                  <a:srgbClr val="5C6B5C"/>
                </a:solidFill>
                <a:latin typeface="Calibri"/>
                <a:cs typeface="Calibri"/>
              </a:rPr>
              <a:t>not</a:t>
            </a:r>
            <a:r>
              <a:rPr dirty="0" sz="1000" spc="-20" i="1">
                <a:solidFill>
                  <a:srgbClr val="5C6B5C"/>
                </a:solidFill>
                <a:latin typeface="Calibri"/>
                <a:cs typeface="Calibri"/>
              </a:rPr>
              <a:t> </a:t>
            </a:r>
            <a:r>
              <a:rPr dirty="0" sz="1000" i="1">
                <a:solidFill>
                  <a:srgbClr val="5C6B5C"/>
                </a:solidFill>
                <a:latin typeface="Calibri"/>
                <a:cs typeface="Calibri"/>
              </a:rPr>
              <a:t>audited</a:t>
            </a:r>
            <a:r>
              <a:rPr dirty="0" sz="1000" spc="-30" i="1">
                <a:solidFill>
                  <a:srgbClr val="5C6B5C"/>
                </a:solidFill>
                <a:latin typeface="Calibri"/>
                <a:cs typeface="Calibri"/>
              </a:rPr>
              <a:t> </a:t>
            </a:r>
            <a:r>
              <a:rPr dirty="0" sz="1000" spc="-10" i="1">
                <a:solidFill>
                  <a:srgbClr val="5C6B5C"/>
                </a:solidFill>
                <a:latin typeface="Calibri"/>
                <a:cs typeface="Calibri"/>
              </a:rPr>
              <a:t>financials.</a:t>
            </a:r>
            <a:endParaRPr sz="10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35940" y="421335"/>
            <a:ext cx="508000" cy="2235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300" b="1">
                <a:solidFill>
                  <a:srgbClr val="96BB61"/>
                </a:solidFill>
                <a:latin typeface="Calibri"/>
                <a:cs typeface="Calibri"/>
              </a:rPr>
              <a:t>T</a:t>
            </a:r>
            <a:r>
              <a:rPr dirty="0" sz="1300" spc="-100" b="1">
                <a:solidFill>
                  <a:srgbClr val="96BB61"/>
                </a:solidFill>
                <a:latin typeface="Calibri"/>
                <a:cs typeface="Calibri"/>
              </a:rPr>
              <a:t> </a:t>
            </a:r>
            <a:r>
              <a:rPr dirty="0" sz="1300" spc="-10" b="1">
                <a:solidFill>
                  <a:srgbClr val="96BB61"/>
                </a:solidFill>
                <a:latin typeface="Calibri"/>
                <a:cs typeface="Calibri"/>
              </a:rPr>
              <a:t>E</a:t>
            </a:r>
            <a:r>
              <a:rPr dirty="0" sz="1300" spc="-90" b="1">
                <a:solidFill>
                  <a:srgbClr val="96BB61"/>
                </a:solidFill>
                <a:latin typeface="Calibri"/>
                <a:cs typeface="Calibri"/>
              </a:rPr>
              <a:t> </a:t>
            </a:r>
            <a:r>
              <a:rPr dirty="0" sz="1300" spc="-10" b="1">
                <a:solidFill>
                  <a:srgbClr val="96BB61"/>
                </a:solidFill>
                <a:latin typeface="Calibri"/>
                <a:cs typeface="Calibri"/>
              </a:rPr>
              <a:t>A</a:t>
            </a:r>
            <a:r>
              <a:rPr dirty="0" sz="1300" spc="-95" b="1">
                <a:solidFill>
                  <a:srgbClr val="96BB61"/>
                </a:solidFill>
                <a:latin typeface="Calibri"/>
                <a:cs typeface="Calibri"/>
              </a:rPr>
              <a:t> </a:t>
            </a:r>
            <a:r>
              <a:rPr dirty="0" sz="1300" spc="-50" b="1">
                <a:solidFill>
                  <a:srgbClr val="96BB61"/>
                </a:solidFill>
                <a:latin typeface="Calibri"/>
                <a:cs typeface="Calibri"/>
              </a:rPr>
              <a:t>M</a:t>
            </a:r>
            <a:endParaRPr sz="1300">
              <a:latin typeface="Calibri"/>
              <a:cs typeface="Calibri"/>
            </a:endParaRPr>
          </a:p>
        </p:txBody>
      </p:sp>
      <p:sp>
        <p:nvSpPr>
          <p:cNvPr id="3" name="object 3" descr="$PPTXTitle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>
                <a:solidFill>
                  <a:srgbClr val="1F2A1F"/>
                </a:solidFill>
              </a:rPr>
              <a:t>Who's</a:t>
            </a:r>
            <a:r>
              <a:rPr dirty="0" spc="-140">
                <a:solidFill>
                  <a:srgbClr val="1F2A1F"/>
                </a:solidFill>
              </a:rPr>
              <a:t> </a:t>
            </a:r>
            <a:r>
              <a:rPr dirty="0">
                <a:solidFill>
                  <a:srgbClr val="1F2A1F"/>
                </a:solidFill>
              </a:rPr>
              <a:t>Building</a:t>
            </a:r>
            <a:r>
              <a:rPr dirty="0" spc="-135">
                <a:solidFill>
                  <a:srgbClr val="1F2A1F"/>
                </a:solidFill>
              </a:rPr>
              <a:t> </a:t>
            </a:r>
            <a:r>
              <a:rPr dirty="0" spc="-20">
                <a:solidFill>
                  <a:srgbClr val="1F2A1F"/>
                </a:solidFill>
              </a:rPr>
              <a:t>This</a:t>
            </a:r>
          </a:p>
        </p:txBody>
      </p:sp>
      <p:sp>
        <p:nvSpPr>
          <p:cNvPr id="4" name="object 4"/>
          <p:cNvSpPr/>
          <p:nvPr/>
        </p:nvSpPr>
        <p:spPr>
          <a:xfrm>
            <a:off x="548640" y="1828800"/>
            <a:ext cx="1463040" cy="1463040"/>
          </a:xfrm>
          <a:custGeom>
            <a:avLst/>
            <a:gdLst/>
            <a:ahLst/>
            <a:cxnLst/>
            <a:rect l="l" t="t" r="r" b="b"/>
            <a:pathLst>
              <a:path w="1463039" h="1463039">
                <a:moveTo>
                  <a:pt x="731519" y="0"/>
                </a:moveTo>
                <a:lnTo>
                  <a:pt x="683421" y="1556"/>
                </a:lnTo>
                <a:lnTo>
                  <a:pt x="636154" y="6160"/>
                </a:lnTo>
                <a:lnTo>
                  <a:pt x="589814" y="13715"/>
                </a:lnTo>
                <a:lnTo>
                  <a:pt x="544497" y="24126"/>
                </a:lnTo>
                <a:lnTo>
                  <a:pt x="500301" y="37295"/>
                </a:lnTo>
                <a:lnTo>
                  <a:pt x="457320" y="53126"/>
                </a:lnTo>
                <a:lnTo>
                  <a:pt x="415653" y="71524"/>
                </a:lnTo>
                <a:lnTo>
                  <a:pt x="375395" y="92390"/>
                </a:lnTo>
                <a:lnTo>
                  <a:pt x="336642" y="115630"/>
                </a:lnTo>
                <a:lnTo>
                  <a:pt x="299491" y="141146"/>
                </a:lnTo>
                <a:lnTo>
                  <a:pt x="264039" y="168843"/>
                </a:lnTo>
                <a:lnTo>
                  <a:pt x="230381" y="198623"/>
                </a:lnTo>
                <a:lnTo>
                  <a:pt x="198614" y="230391"/>
                </a:lnTo>
                <a:lnTo>
                  <a:pt x="168834" y="264049"/>
                </a:lnTo>
                <a:lnTo>
                  <a:pt x="141139" y="299502"/>
                </a:lnTo>
                <a:lnTo>
                  <a:pt x="115624" y="336653"/>
                </a:lnTo>
                <a:lnTo>
                  <a:pt x="92385" y="375406"/>
                </a:lnTo>
                <a:lnTo>
                  <a:pt x="71519" y="415664"/>
                </a:lnTo>
                <a:lnTo>
                  <a:pt x="53123" y="457331"/>
                </a:lnTo>
                <a:lnTo>
                  <a:pt x="37292" y="500310"/>
                </a:lnTo>
                <a:lnTo>
                  <a:pt x="24124" y="544506"/>
                </a:lnTo>
                <a:lnTo>
                  <a:pt x="13714" y="589821"/>
                </a:lnTo>
                <a:lnTo>
                  <a:pt x="6159" y="636159"/>
                </a:lnTo>
                <a:lnTo>
                  <a:pt x="1555" y="683424"/>
                </a:lnTo>
                <a:lnTo>
                  <a:pt x="0" y="731520"/>
                </a:lnTo>
                <a:lnTo>
                  <a:pt x="1555" y="779615"/>
                </a:lnTo>
                <a:lnTo>
                  <a:pt x="6159" y="826880"/>
                </a:lnTo>
                <a:lnTo>
                  <a:pt x="13714" y="873218"/>
                </a:lnTo>
                <a:lnTo>
                  <a:pt x="24124" y="918533"/>
                </a:lnTo>
                <a:lnTo>
                  <a:pt x="37292" y="962729"/>
                </a:lnTo>
                <a:lnTo>
                  <a:pt x="53123" y="1005708"/>
                </a:lnTo>
                <a:lnTo>
                  <a:pt x="71519" y="1047375"/>
                </a:lnTo>
                <a:lnTo>
                  <a:pt x="92385" y="1087633"/>
                </a:lnTo>
                <a:lnTo>
                  <a:pt x="115624" y="1126386"/>
                </a:lnTo>
                <a:lnTo>
                  <a:pt x="141139" y="1163537"/>
                </a:lnTo>
                <a:lnTo>
                  <a:pt x="168834" y="1198990"/>
                </a:lnTo>
                <a:lnTo>
                  <a:pt x="198614" y="1232648"/>
                </a:lnTo>
                <a:lnTo>
                  <a:pt x="230381" y="1264416"/>
                </a:lnTo>
                <a:lnTo>
                  <a:pt x="264039" y="1294196"/>
                </a:lnTo>
                <a:lnTo>
                  <a:pt x="299491" y="1321893"/>
                </a:lnTo>
                <a:lnTo>
                  <a:pt x="336642" y="1347409"/>
                </a:lnTo>
                <a:lnTo>
                  <a:pt x="375395" y="1370649"/>
                </a:lnTo>
                <a:lnTo>
                  <a:pt x="415653" y="1391515"/>
                </a:lnTo>
                <a:lnTo>
                  <a:pt x="457320" y="1409913"/>
                </a:lnTo>
                <a:lnTo>
                  <a:pt x="500301" y="1425744"/>
                </a:lnTo>
                <a:lnTo>
                  <a:pt x="544497" y="1438913"/>
                </a:lnTo>
                <a:lnTo>
                  <a:pt x="589814" y="1449324"/>
                </a:lnTo>
                <a:lnTo>
                  <a:pt x="636154" y="1456879"/>
                </a:lnTo>
                <a:lnTo>
                  <a:pt x="683421" y="1461483"/>
                </a:lnTo>
                <a:lnTo>
                  <a:pt x="731519" y="1463039"/>
                </a:lnTo>
                <a:lnTo>
                  <a:pt x="779615" y="1461483"/>
                </a:lnTo>
                <a:lnTo>
                  <a:pt x="826880" y="1456879"/>
                </a:lnTo>
                <a:lnTo>
                  <a:pt x="873218" y="1449324"/>
                </a:lnTo>
                <a:lnTo>
                  <a:pt x="918533" y="1438913"/>
                </a:lnTo>
                <a:lnTo>
                  <a:pt x="962729" y="1425744"/>
                </a:lnTo>
                <a:lnTo>
                  <a:pt x="1005708" y="1409913"/>
                </a:lnTo>
                <a:lnTo>
                  <a:pt x="1047375" y="1391515"/>
                </a:lnTo>
                <a:lnTo>
                  <a:pt x="1087633" y="1370649"/>
                </a:lnTo>
                <a:lnTo>
                  <a:pt x="1126386" y="1347409"/>
                </a:lnTo>
                <a:lnTo>
                  <a:pt x="1163537" y="1321893"/>
                </a:lnTo>
                <a:lnTo>
                  <a:pt x="1198990" y="1294196"/>
                </a:lnTo>
                <a:lnTo>
                  <a:pt x="1232648" y="1264416"/>
                </a:lnTo>
                <a:lnTo>
                  <a:pt x="1264416" y="1232648"/>
                </a:lnTo>
                <a:lnTo>
                  <a:pt x="1294196" y="1198990"/>
                </a:lnTo>
                <a:lnTo>
                  <a:pt x="1321893" y="1163537"/>
                </a:lnTo>
                <a:lnTo>
                  <a:pt x="1347409" y="1126386"/>
                </a:lnTo>
                <a:lnTo>
                  <a:pt x="1370649" y="1087633"/>
                </a:lnTo>
                <a:lnTo>
                  <a:pt x="1391515" y="1047375"/>
                </a:lnTo>
                <a:lnTo>
                  <a:pt x="1409913" y="1005708"/>
                </a:lnTo>
                <a:lnTo>
                  <a:pt x="1425744" y="962729"/>
                </a:lnTo>
                <a:lnTo>
                  <a:pt x="1438913" y="918533"/>
                </a:lnTo>
                <a:lnTo>
                  <a:pt x="1449324" y="873218"/>
                </a:lnTo>
                <a:lnTo>
                  <a:pt x="1456879" y="826880"/>
                </a:lnTo>
                <a:lnTo>
                  <a:pt x="1461483" y="779615"/>
                </a:lnTo>
                <a:lnTo>
                  <a:pt x="1463040" y="731520"/>
                </a:lnTo>
                <a:lnTo>
                  <a:pt x="1461483" y="683424"/>
                </a:lnTo>
                <a:lnTo>
                  <a:pt x="1456879" y="636159"/>
                </a:lnTo>
                <a:lnTo>
                  <a:pt x="1449324" y="589821"/>
                </a:lnTo>
                <a:lnTo>
                  <a:pt x="1438913" y="544506"/>
                </a:lnTo>
                <a:lnTo>
                  <a:pt x="1425744" y="500310"/>
                </a:lnTo>
                <a:lnTo>
                  <a:pt x="1409913" y="457331"/>
                </a:lnTo>
                <a:lnTo>
                  <a:pt x="1391515" y="415664"/>
                </a:lnTo>
                <a:lnTo>
                  <a:pt x="1370649" y="375406"/>
                </a:lnTo>
                <a:lnTo>
                  <a:pt x="1347409" y="336653"/>
                </a:lnTo>
                <a:lnTo>
                  <a:pt x="1321893" y="299502"/>
                </a:lnTo>
                <a:lnTo>
                  <a:pt x="1294196" y="264049"/>
                </a:lnTo>
                <a:lnTo>
                  <a:pt x="1264416" y="230391"/>
                </a:lnTo>
                <a:lnTo>
                  <a:pt x="1232648" y="198623"/>
                </a:lnTo>
                <a:lnTo>
                  <a:pt x="1198990" y="168843"/>
                </a:lnTo>
                <a:lnTo>
                  <a:pt x="1163537" y="141146"/>
                </a:lnTo>
                <a:lnTo>
                  <a:pt x="1126386" y="115630"/>
                </a:lnTo>
                <a:lnTo>
                  <a:pt x="1087633" y="92390"/>
                </a:lnTo>
                <a:lnTo>
                  <a:pt x="1047375" y="71524"/>
                </a:lnTo>
                <a:lnTo>
                  <a:pt x="1005708" y="53126"/>
                </a:lnTo>
                <a:lnTo>
                  <a:pt x="962729" y="37295"/>
                </a:lnTo>
                <a:lnTo>
                  <a:pt x="918533" y="24126"/>
                </a:lnTo>
                <a:lnTo>
                  <a:pt x="873218" y="13715"/>
                </a:lnTo>
                <a:lnTo>
                  <a:pt x="826880" y="6160"/>
                </a:lnTo>
                <a:lnTo>
                  <a:pt x="779615" y="1556"/>
                </a:lnTo>
                <a:lnTo>
                  <a:pt x="731519" y="0"/>
                </a:lnTo>
                <a:close/>
              </a:path>
            </a:pathLst>
          </a:custGeom>
          <a:solidFill>
            <a:srgbClr val="2C5F2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/>
          <p:nvPr/>
        </p:nvSpPr>
        <p:spPr>
          <a:xfrm>
            <a:off x="1120241" y="2380614"/>
            <a:ext cx="316230" cy="33083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2000" spc="-25" b="1">
                <a:solidFill>
                  <a:srgbClr val="FFFFFF"/>
                </a:solidFill>
                <a:latin typeface="Cambria"/>
                <a:cs typeface="Cambria"/>
              </a:rPr>
              <a:t>AS</a:t>
            </a:r>
            <a:endParaRPr sz="2000">
              <a:latin typeface="Cambria"/>
              <a:cs typeface="Cambria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273554" y="1925777"/>
            <a:ext cx="2280920" cy="64262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700" b="1">
                <a:solidFill>
                  <a:srgbClr val="1F2A1F"/>
                </a:solidFill>
                <a:latin typeface="Cambria"/>
                <a:cs typeface="Cambria"/>
              </a:rPr>
              <a:t>Aryan</a:t>
            </a:r>
            <a:r>
              <a:rPr dirty="0" sz="1700" spc="-65" b="1">
                <a:solidFill>
                  <a:srgbClr val="1F2A1F"/>
                </a:solidFill>
                <a:latin typeface="Cambria"/>
                <a:cs typeface="Cambria"/>
              </a:rPr>
              <a:t> </a:t>
            </a:r>
            <a:r>
              <a:rPr dirty="0" sz="1700" spc="-20" b="1">
                <a:solidFill>
                  <a:srgbClr val="1F2A1F"/>
                </a:solidFill>
                <a:latin typeface="Cambria"/>
                <a:cs typeface="Cambria"/>
              </a:rPr>
              <a:t>Atulya</a:t>
            </a:r>
            <a:r>
              <a:rPr dirty="0" sz="1700" spc="-65" b="1">
                <a:solidFill>
                  <a:srgbClr val="1F2A1F"/>
                </a:solidFill>
                <a:latin typeface="Cambria"/>
                <a:cs typeface="Cambria"/>
              </a:rPr>
              <a:t> </a:t>
            </a:r>
            <a:r>
              <a:rPr dirty="0" sz="1700" spc="-20" b="1">
                <a:solidFill>
                  <a:srgbClr val="1F2A1F"/>
                </a:solidFill>
                <a:latin typeface="Cambria"/>
                <a:cs typeface="Cambria"/>
              </a:rPr>
              <a:t>Swain</a:t>
            </a:r>
            <a:endParaRPr sz="1700">
              <a:latin typeface="Cambria"/>
              <a:cs typeface="Cambria"/>
            </a:endParaRPr>
          </a:p>
          <a:p>
            <a:pPr marL="12700">
              <a:lnSpc>
                <a:spcPct val="100000"/>
              </a:lnSpc>
              <a:spcBef>
                <a:spcPts val="1310"/>
              </a:spcBef>
            </a:pPr>
            <a:r>
              <a:rPr dirty="0" sz="1250">
                <a:solidFill>
                  <a:srgbClr val="5C6B5C"/>
                </a:solidFill>
                <a:latin typeface="Calibri"/>
                <a:cs typeface="Calibri"/>
              </a:rPr>
              <a:t>Founder</a:t>
            </a:r>
            <a:r>
              <a:rPr dirty="0" sz="1250" spc="-10">
                <a:solidFill>
                  <a:srgbClr val="5C6B5C"/>
                </a:solidFill>
                <a:latin typeface="Calibri"/>
                <a:cs typeface="Calibri"/>
              </a:rPr>
              <a:t> </a:t>
            </a:r>
            <a:r>
              <a:rPr dirty="0" sz="1250">
                <a:solidFill>
                  <a:srgbClr val="5C6B5C"/>
                </a:solidFill>
                <a:latin typeface="Calibri"/>
                <a:cs typeface="Calibri"/>
              </a:rPr>
              <a:t>&amp;</a:t>
            </a:r>
            <a:r>
              <a:rPr dirty="0" sz="1250" spc="-25">
                <a:solidFill>
                  <a:srgbClr val="5C6B5C"/>
                </a:solidFill>
                <a:latin typeface="Calibri"/>
                <a:cs typeface="Calibri"/>
              </a:rPr>
              <a:t> </a:t>
            </a:r>
            <a:r>
              <a:rPr dirty="0" sz="1250">
                <a:solidFill>
                  <a:srgbClr val="5C6B5C"/>
                </a:solidFill>
                <a:latin typeface="Calibri"/>
                <a:cs typeface="Calibri"/>
              </a:rPr>
              <a:t>CEO</a:t>
            </a:r>
            <a:r>
              <a:rPr dirty="0" sz="1250" spc="-15">
                <a:solidFill>
                  <a:srgbClr val="5C6B5C"/>
                </a:solidFill>
                <a:latin typeface="Calibri"/>
                <a:cs typeface="Calibri"/>
              </a:rPr>
              <a:t> </a:t>
            </a:r>
            <a:r>
              <a:rPr dirty="0" sz="1250">
                <a:solidFill>
                  <a:srgbClr val="5C6B5C"/>
                </a:solidFill>
                <a:latin typeface="Calibri"/>
                <a:cs typeface="Calibri"/>
              </a:rPr>
              <a:t>—</a:t>
            </a:r>
            <a:r>
              <a:rPr dirty="0" sz="1250" spc="-10">
                <a:solidFill>
                  <a:srgbClr val="5C6B5C"/>
                </a:solidFill>
                <a:latin typeface="Calibri"/>
                <a:cs typeface="Calibri"/>
              </a:rPr>
              <a:t> </a:t>
            </a:r>
            <a:r>
              <a:rPr dirty="0" sz="1250">
                <a:solidFill>
                  <a:srgbClr val="5C6B5C"/>
                </a:solidFill>
                <a:latin typeface="Calibri"/>
                <a:cs typeface="Calibri"/>
              </a:rPr>
              <a:t>Sri</a:t>
            </a:r>
            <a:r>
              <a:rPr dirty="0" sz="1250" spc="-20">
                <a:solidFill>
                  <a:srgbClr val="5C6B5C"/>
                </a:solidFill>
                <a:latin typeface="Calibri"/>
                <a:cs typeface="Calibri"/>
              </a:rPr>
              <a:t> </a:t>
            </a:r>
            <a:r>
              <a:rPr dirty="0" sz="1250">
                <a:solidFill>
                  <a:srgbClr val="5C6B5C"/>
                </a:solidFill>
                <a:latin typeface="Calibri"/>
                <a:cs typeface="Calibri"/>
              </a:rPr>
              <a:t>Sri</a:t>
            </a:r>
            <a:r>
              <a:rPr dirty="0" sz="1250" spc="-15">
                <a:solidFill>
                  <a:srgbClr val="5C6B5C"/>
                </a:solidFill>
                <a:latin typeface="Calibri"/>
                <a:cs typeface="Calibri"/>
              </a:rPr>
              <a:t> </a:t>
            </a:r>
            <a:r>
              <a:rPr dirty="0" sz="1250" spc="-10">
                <a:solidFill>
                  <a:srgbClr val="5C6B5C"/>
                </a:solidFill>
                <a:latin typeface="Calibri"/>
                <a:cs typeface="Calibri"/>
              </a:rPr>
              <a:t>University</a:t>
            </a:r>
            <a:endParaRPr sz="1250">
              <a:latin typeface="Calibri"/>
              <a:cs typeface="Calibri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548640" y="3566159"/>
            <a:ext cx="1463040" cy="1463040"/>
          </a:xfrm>
          <a:custGeom>
            <a:avLst/>
            <a:gdLst/>
            <a:ahLst/>
            <a:cxnLst/>
            <a:rect l="l" t="t" r="r" b="b"/>
            <a:pathLst>
              <a:path w="1463039" h="1463039">
                <a:moveTo>
                  <a:pt x="731519" y="0"/>
                </a:moveTo>
                <a:lnTo>
                  <a:pt x="683421" y="1556"/>
                </a:lnTo>
                <a:lnTo>
                  <a:pt x="636154" y="6160"/>
                </a:lnTo>
                <a:lnTo>
                  <a:pt x="589814" y="13715"/>
                </a:lnTo>
                <a:lnTo>
                  <a:pt x="544497" y="24126"/>
                </a:lnTo>
                <a:lnTo>
                  <a:pt x="500301" y="37295"/>
                </a:lnTo>
                <a:lnTo>
                  <a:pt x="457320" y="53126"/>
                </a:lnTo>
                <a:lnTo>
                  <a:pt x="415653" y="71524"/>
                </a:lnTo>
                <a:lnTo>
                  <a:pt x="375395" y="92390"/>
                </a:lnTo>
                <a:lnTo>
                  <a:pt x="336642" y="115630"/>
                </a:lnTo>
                <a:lnTo>
                  <a:pt x="299491" y="141146"/>
                </a:lnTo>
                <a:lnTo>
                  <a:pt x="264039" y="168843"/>
                </a:lnTo>
                <a:lnTo>
                  <a:pt x="230381" y="198623"/>
                </a:lnTo>
                <a:lnTo>
                  <a:pt x="198614" y="230391"/>
                </a:lnTo>
                <a:lnTo>
                  <a:pt x="168834" y="264049"/>
                </a:lnTo>
                <a:lnTo>
                  <a:pt x="141139" y="299502"/>
                </a:lnTo>
                <a:lnTo>
                  <a:pt x="115624" y="336653"/>
                </a:lnTo>
                <a:lnTo>
                  <a:pt x="92385" y="375406"/>
                </a:lnTo>
                <a:lnTo>
                  <a:pt x="71519" y="415664"/>
                </a:lnTo>
                <a:lnTo>
                  <a:pt x="53123" y="457331"/>
                </a:lnTo>
                <a:lnTo>
                  <a:pt x="37292" y="500310"/>
                </a:lnTo>
                <a:lnTo>
                  <a:pt x="24124" y="544506"/>
                </a:lnTo>
                <a:lnTo>
                  <a:pt x="13714" y="589821"/>
                </a:lnTo>
                <a:lnTo>
                  <a:pt x="6159" y="636159"/>
                </a:lnTo>
                <a:lnTo>
                  <a:pt x="1555" y="683424"/>
                </a:lnTo>
                <a:lnTo>
                  <a:pt x="0" y="731519"/>
                </a:lnTo>
                <a:lnTo>
                  <a:pt x="1555" y="779615"/>
                </a:lnTo>
                <a:lnTo>
                  <a:pt x="6159" y="826880"/>
                </a:lnTo>
                <a:lnTo>
                  <a:pt x="13714" y="873218"/>
                </a:lnTo>
                <a:lnTo>
                  <a:pt x="24124" y="918533"/>
                </a:lnTo>
                <a:lnTo>
                  <a:pt x="37292" y="962729"/>
                </a:lnTo>
                <a:lnTo>
                  <a:pt x="53123" y="1005708"/>
                </a:lnTo>
                <a:lnTo>
                  <a:pt x="71519" y="1047375"/>
                </a:lnTo>
                <a:lnTo>
                  <a:pt x="92385" y="1087633"/>
                </a:lnTo>
                <a:lnTo>
                  <a:pt x="115624" y="1126386"/>
                </a:lnTo>
                <a:lnTo>
                  <a:pt x="141139" y="1163537"/>
                </a:lnTo>
                <a:lnTo>
                  <a:pt x="168834" y="1198990"/>
                </a:lnTo>
                <a:lnTo>
                  <a:pt x="198614" y="1232648"/>
                </a:lnTo>
                <a:lnTo>
                  <a:pt x="230381" y="1264416"/>
                </a:lnTo>
                <a:lnTo>
                  <a:pt x="264039" y="1294196"/>
                </a:lnTo>
                <a:lnTo>
                  <a:pt x="299491" y="1321893"/>
                </a:lnTo>
                <a:lnTo>
                  <a:pt x="336642" y="1347409"/>
                </a:lnTo>
                <a:lnTo>
                  <a:pt x="375395" y="1370649"/>
                </a:lnTo>
                <a:lnTo>
                  <a:pt x="415653" y="1391515"/>
                </a:lnTo>
                <a:lnTo>
                  <a:pt x="457320" y="1409913"/>
                </a:lnTo>
                <a:lnTo>
                  <a:pt x="500301" y="1425744"/>
                </a:lnTo>
                <a:lnTo>
                  <a:pt x="544497" y="1438913"/>
                </a:lnTo>
                <a:lnTo>
                  <a:pt x="589814" y="1449324"/>
                </a:lnTo>
                <a:lnTo>
                  <a:pt x="636154" y="1456879"/>
                </a:lnTo>
                <a:lnTo>
                  <a:pt x="683421" y="1461483"/>
                </a:lnTo>
                <a:lnTo>
                  <a:pt x="731519" y="1463039"/>
                </a:lnTo>
                <a:lnTo>
                  <a:pt x="779615" y="1461483"/>
                </a:lnTo>
                <a:lnTo>
                  <a:pt x="826880" y="1456879"/>
                </a:lnTo>
                <a:lnTo>
                  <a:pt x="873218" y="1449324"/>
                </a:lnTo>
                <a:lnTo>
                  <a:pt x="918533" y="1438913"/>
                </a:lnTo>
                <a:lnTo>
                  <a:pt x="962729" y="1425744"/>
                </a:lnTo>
                <a:lnTo>
                  <a:pt x="1005708" y="1409913"/>
                </a:lnTo>
                <a:lnTo>
                  <a:pt x="1047375" y="1391515"/>
                </a:lnTo>
                <a:lnTo>
                  <a:pt x="1087633" y="1370649"/>
                </a:lnTo>
                <a:lnTo>
                  <a:pt x="1126386" y="1347409"/>
                </a:lnTo>
                <a:lnTo>
                  <a:pt x="1163537" y="1321893"/>
                </a:lnTo>
                <a:lnTo>
                  <a:pt x="1198990" y="1294196"/>
                </a:lnTo>
                <a:lnTo>
                  <a:pt x="1232648" y="1264416"/>
                </a:lnTo>
                <a:lnTo>
                  <a:pt x="1264416" y="1232648"/>
                </a:lnTo>
                <a:lnTo>
                  <a:pt x="1294196" y="1198990"/>
                </a:lnTo>
                <a:lnTo>
                  <a:pt x="1321893" y="1163537"/>
                </a:lnTo>
                <a:lnTo>
                  <a:pt x="1347409" y="1126386"/>
                </a:lnTo>
                <a:lnTo>
                  <a:pt x="1370649" y="1087633"/>
                </a:lnTo>
                <a:lnTo>
                  <a:pt x="1391515" y="1047375"/>
                </a:lnTo>
                <a:lnTo>
                  <a:pt x="1409913" y="1005708"/>
                </a:lnTo>
                <a:lnTo>
                  <a:pt x="1425744" y="962729"/>
                </a:lnTo>
                <a:lnTo>
                  <a:pt x="1438913" y="918533"/>
                </a:lnTo>
                <a:lnTo>
                  <a:pt x="1449324" y="873218"/>
                </a:lnTo>
                <a:lnTo>
                  <a:pt x="1456879" y="826880"/>
                </a:lnTo>
                <a:lnTo>
                  <a:pt x="1461483" y="779615"/>
                </a:lnTo>
                <a:lnTo>
                  <a:pt x="1463040" y="731519"/>
                </a:lnTo>
                <a:lnTo>
                  <a:pt x="1461483" y="683424"/>
                </a:lnTo>
                <a:lnTo>
                  <a:pt x="1456879" y="636159"/>
                </a:lnTo>
                <a:lnTo>
                  <a:pt x="1449324" y="589821"/>
                </a:lnTo>
                <a:lnTo>
                  <a:pt x="1438913" y="544506"/>
                </a:lnTo>
                <a:lnTo>
                  <a:pt x="1425744" y="500310"/>
                </a:lnTo>
                <a:lnTo>
                  <a:pt x="1409913" y="457331"/>
                </a:lnTo>
                <a:lnTo>
                  <a:pt x="1391515" y="415664"/>
                </a:lnTo>
                <a:lnTo>
                  <a:pt x="1370649" y="375406"/>
                </a:lnTo>
                <a:lnTo>
                  <a:pt x="1347409" y="336653"/>
                </a:lnTo>
                <a:lnTo>
                  <a:pt x="1321893" y="299502"/>
                </a:lnTo>
                <a:lnTo>
                  <a:pt x="1294196" y="264049"/>
                </a:lnTo>
                <a:lnTo>
                  <a:pt x="1264416" y="230391"/>
                </a:lnTo>
                <a:lnTo>
                  <a:pt x="1232648" y="198623"/>
                </a:lnTo>
                <a:lnTo>
                  <a:pt x="1198990" y="168843"/>
                </a:lnTo>
                <a:lnTo>
                  <a:pt x="1163537" y="141146"/>
                </a:lnTo>
                <a:lnTo>
                  <a:pt x="1126386" y="115630"/>
                </a:lnTo>
                <a:lnTo>
                  <a:pt x="1087633" y="92390"/>
                </a:lnTo>
                <a:lnTo>
                  <a:pt x="1047375" y="71524"/>
                </a:lnTo>
                <a:lnTo>
                  <a:pt x="1005708" y="53126"/>
                </a:lnTo>
                <a:lnTo>
                  <a:pt x="962729" y="37295"/>
                </a:lnTo>
                <a:lnTo>
                  <a:pt x="918533" y="24126"/>
                </a:lnTo>
                <a:lnTo>
                  <a:pt x="873218" y="13715"/>
                </a:lnTo>
                <a:lnTo>
                  <a:pt x="826880" y="6160"/>
                </a:lnTo>
                <a:lnTo>
                  <a:pt x="779615" y="1556"/>
                </a:lnTo>
                <a:lnTo>
                  <a:pt x="731519" y="0"/>
                </a:lnTo>
                <a:close/>
              </a:path>
            </a:pathLst>
          </a:custGeom>
          <a:solidFill>
            <a:srgbClr val="2C5F2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 txBox="1"/>
          <p:nvPr/>
        </p:nvSpPr>
        <p:spPr>
          <a:xfrm>
            <a:off x="1050137" y="4118228"/>
            <a:ext cx="460375" cy="3308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000" spc="-25" b="1">
                <a:solidFill>
                  <a:srgbClr val="FFFFFF"/>
                </a:solidFill>
                <a:latin typeface="Cambria"/>
                <a:cs typeface="Cambria"/>
              </a:rPr>
              <a:t>SSU</a:t>
            </a:r>
            <a:endParaRPr sz="2000">
              <a:latin typeface="Cambria"/>
              <a:cs typeface="Cambria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273554" y="3664077"/>
            <a:ext cx="2984500" cy="64198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700" b="1">
                <a:solidFill>
                  <a:srgbClr val="1F2A1F"/>
                </a:solidFill>
                <a:latin typeface="Cambria"/>
                <a:cs typeface="Cambria"/>
              </a:rPr>
              <a:t>Sri</a:t>
            </a:r>
            <a:r>
              <a:rPr dirty="0" sz="1700" spc="-35" b="1">
                <a:solidFill>
                  <a:srgbClr val="1F2A1F"/>
                </a:solidFill>
                <a:latin typeface="Cambria"/>
                <a:cs typeface="Cambria"/>
              </a:rPr>
              <a:t> </a:t>
            </a:r>
            <a:r>
              <a:rPr dirty="0" sz="1700" b="1">
                <a:solidFill>
                  <a:srgbClr val="1F2A1F"/>
                </a:solidFill>
                <a:latin typeface="Cambria"/>
                <a:cs typeface="Cambria"/>
              </a:rPr>
              <a:t>Sri</a:t>
            </a:r>
            <a:r>
              <a:rPr dirty="0" sz="1700" spc="-35" b="1">
                <a:solidFill>
                  <a:srgbClr val="1F2A1F"/>
                </a:solidFill>
                <a:latin typeface="Cambria"/>
                <a:cs typeface="Cambria"/>
              </a:rPr>
              <a:t> </a:t>
            </a:r>
            <a:r>
              <a:rPr dirty="0" sz="1700" spc="-10" b="1">
                <a:solidFill>
                  <a:srgbClr val="1F2A1F"/>
                </a:solidFill>
                <a:latin typeface="Cambria"/>
                <a:cs typeface="Cambria"/>
              </a:rPr>
              <a:t>University</a:t>
            </a:r>
            <a:r>
              <a:rPr dirty="0" sz="1700" spc="-45" b="1">
                <a:solidFill>
                  <a:srgbClr val="1F2A1F"/>
                </a:solidFill>
                <a:latin typeface="Cambria"/>
                <a:cs typeface="Cambria"/>
              </a:rPr>
              <a:t> </a:t>
            </a:r>
            <a:r>
              <a:rPr dirty="0" sz="1700" spc="-10" b="1">
                <a:solidFill>
                  <a:srgbClr val="1F2A1F"/>
                </a:solidFill>
                <a:latin typeface="Cambria"/>
                <a:cs typeface="Cambria"/>
              </a:rPr>
              <a:t>Mentors</a:t>
            </a:r>
            <a:endParaRPr sz="1700">
              <a:latin typeface="Cambria"/>
              <a:cs typeface="Cambria"/>
            </a:endParaRPr>
          </a:p>
          <a:p>
            <a:pPr marL="12700">
              <a:lnSpc>
                <a:spcPct val="100000"/>
              </a:lnSpc>
              <a:spcBef>
                <a:spcPts val="1310"/>
              </a:spcBef>
            </a:pPr>
            <a:r>
              <a:rPr dirty="0" sz="1250">
                <a:solidFill>
                  <a:srgbClr val="5C6B5C"/>
                </a:solidFill>
                <a:latin typeface="Calibri"/>
                <a:cs typeface="Calibri"/>
              </a:rPr>
              <a:t>Academic</a:t>
            </a:r>
            <a:r>
              <a:rPr dirty="0" sz="1250" spc="-15">
                <a:solidFill>
                  <a:srgbClr val="5C6B5C"/>
                </a:solidFill>
                <a:latin typeface="Calibri"/>
                <a:cs typeface="Calibri"/>
              </a:rPr>
              <a:t> </a:t>
            </a:r>
            <a:r>
              <a:rPr dirty="0" sz="1250" spc="-10">
                <a:solidFill>
                  <a:srgbClr val="5C6B5C"/>
                </a:solidFill>
                <a:latin typeface="Calibri"/>
                <a:cs typeface="Calibri"/>
              </a:rPr>
              <a:t>mentorship,</a:t>
            </a:r>
            <a:r>
              <a:rPr dirty="0" sz="1250" spc="-25">
                <a:solidFill>
                  <a:srgbClr val="5C6B5C"/>
                </a:solidFill>
                <a:latin typeface="Calibri"/>
                <a:cs typeface="Calibri"/>
              </a:rPr>
              <a:t> </a:t>
            </a:r>
            <a:r>
              <a:rPr dirty="0" sz="1250">
                <a:solidFill>
                  <a:srgbClr val="5C6B5C"/>
                </a:solidFill>
                <a:latin typeface="Calibri"/>
                <a:cs typeface="Calibri"/>
              </a:rPr>
              <a:t>campus</a:t>
            </a:r>
            <a:r>
              <a:rPr dirty="0" sz="1250" spc="-15">
                <a:solidFill>
                  <a:srgbClr val="5C6B5C"/>
                </a:solidFill>
                <a:latin typeface="Calibri"/>
                <a:cs typeface="Calibri"/>
              </a:rPr>
              <a:t> </a:t>
            </a:r>
            <a:r>
              <a:rPr dirty="0" sz="1250" spc="-10">
                <a:solidFill>
                  <a:srgbClr val="5C6B5C"/>
                </a:solidFill>
                <a:latin typeface="Calibri"/>
                <a:cs typeface="Calibri"/>
              </a:rPr>
              <a:t>incubation</a:t>
            </a:r>
            <a:r>
              <a:rPr dirty="0" sz="1250" spc="-20">
                <a:solidFill>
                  <a:srgbClr val="5C6B5C"/>
                </a:solidFill>
                <a:latin typeface="Calibri"/>
                <a:cs typeface="Calibri"/>
              </a:rPr>
              <a:t> cell</a:t>
            </a:r>
            <a:endParaRPr sz="1250">
              <a:latin typeface="Calibri"/>
              <a:cs typeface="Calibri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548640" y="5303520"/>
            <a:ext cx="1463040" cy="1463040"/>
          </a:xfrm>
          <a:custGeom>
            <a:avLst/>
            <a:gdLst/>
            <a:ahLst/>
            <a:cxnLst/>
            <a:rect l="l" t="t" r="r" b="b"/>
            <a:pathLst>
              <a:path w="1463039" h="1463040">
                <a:moveTo>
                  <a:pt x="731519" y="0"/>
                </a:moveTo>
                <a:lnTo>
                  <a:pt x="683421" y="1555"/>
                </a:lnTo>
                <a:lnTo>
                  <a:pt x="636154" y="6159"/>
                </a:lnTo>
                <a:lnTo>
                  <a:pt x="589814" y="13714"/>
                </a:lnTo>
                <a:lnTo>
                  <a:pt x="544497" y="24124"/>
                </a:lnTo>
                <a:lnTo>
                  <a:pt x="500301" y="37292"/>
                </a:lnTo>
                <a:lnTo>
                  <a:pt x="457320" y="53123"/>
                </a:lnTo>
                <a:lnTo>
                  <a:pt x="415653" y="71519"/>
                </a:lnTo>
                <a:lnTo>
                  <a:pt x="375395" y="92385"/>
                </a:lnTo>
                <a:lnTo>
                  <a:pt x="336642" y="115624"/>
                </a:lnTo>
                <a:lnTo>
                  <a:pt x="299491" y="141139"/>
                </a:lnTo>
                <a:lnTo>
                  <a:pt x="264039" y="168834"/>
                </a:lnTo>
                <a:lnTo>
                  <a:pt x="230381" y="198614"/>
                </a:lnTo>
                <a:lnTo>
                  <a:pt x="198614" y="230381"/>
                </a:lnTo>
                <a:lnTo>
                  <a:pt x="168834" y="264039"/>
                </a:lnTo>
                <a:lnTo>
                  <a:pt x="141139" y="299491"/>
                </a:lnTo>
                <a:lnTo>
                  <a:pt x="115624" y="336642"/>
                </a:lnTo>
                <a:lnTo>
                  <a:pt x="92385" y="375395"/>
                </a:lnTo>
                <a:lnTo>
                  <a:pt x="71519" y="415653"/>
                </a:lnTo>
                <a:lnTo>
                  <a:pt x="53123" y="457320"/>
                </a:lnTo>
                <a:lnTo>
                  <a:pt x="37292" y="500301"/>
                </a:lnTo>
                <a:lnTo>
                  <a:pt x="24124" y="544497"/>
                </a:lnTo>
                <a:lnTo>
                  <a:pt x="13714" y="589814"/>
                </a:lnTo>
                <a:lnTo>
                  <a:pt x="6159" y="636154"/>
                </a:lnTo>
                <a:lnTo>
                  <a:pt x="1555" y="683421"/>
                </a:lnTo>
                <a:lnTo>
                  <a:pt x="0" y="731519"/>
                </a:lnTo>
                <a:lnTo>
                  <a:pt x="1555" y="779618"/>
                </a:lnTo>
                <a:lnTo>
                  <a:pt x="6159" y="826885"/>
                </a:lnTo>
                <a:lnTo>
                  <a:pt x="13714" y="873225"/>
                </a:lnTo>
                <a:lnTo>
                  <a:pt x="24124" y="918542"/>
                </a:lnTo>
                <a:lnTo>
                  <a:pt x="37292" y="962738"/>
                </a:lnTo>
                <a:lnTo>
                  <a:pt x="53123" y="1005719"/>
                </a:lnTo>
                <a:lnTo>
                  <a:pt x="71519" y="1047386"/>
                </a:lnTo>
                <a:lnTo>
                  <a:pt x="92385" y="1087644"/>
                </a:lnTo>
                <a:lnTo>
                  <a:pt x="115624" y="1126397"/>
                </a:lnTo>
                <a:lnTo>
                  <a:pt x="141139" y="1163548"/>
                </a:lnTo>
                <a:lnTo>
                  <a:pt x="168834" y="1199000"/>
                </a:lnTo>
                <a:lnTo>
                  <a:pt x="198614" y="1232658"/>
                </a:lnTo>
                <a:lnTo>
                  <a:pt x="230381" y="1264425"/>
                </a:lnTo>
                <a:lnTo>
                  <a:pt x="264039" y="1294205"/>
                </a:lnTo>
                <a:lnTo>
                  <a:pt x="299491" y="1321900"/>
                </a:lnTo>
                <a:lnTo>
                  <a:pt x="336642" y="1347415"/>
                </a:lnTo>
                <a:lnTo>
                  <a:pt x="375395" y="1370654"/>
                </a:lnTo>
                <a:lnTo>
                  <a:pt x="415653" y="1391520"/>
                </a:lnTo>
                <a:lnTo>
                  <a:pt x="457320" y="1409916"/>
                </a:lnTo>
                <a:lnTo>
                  <a:pt x="500301" y="1425747"/>
                </a:lnTo>
                <a:lnTo>
                  <a:pt x="544497" y="1438915"/>
                </a:lnTo>
                <a:lnTo>
                  <a:pt x="589814" y="1449325"/>
                </a:lnTo>
                <a:lnTo>
                  <a:pt x="636154" y="1456880"/>
                </a:lnTo>
                <a:lnTo>
                  <a:pt x="683421" y="1461484"/>
                </a:lnTo>
                <a:lnTo>
                  <a:pt x="731519" y="1463039"/>
                </a:lnTo>
                <a:lnTo>
                  <a:pt x="779615" y="1461484"/>
                </a:lnTo>
                <a:lnTo>
                  <a:pt x="826880" y="1456880"/>
                </a:lnTo>
                <a:lnTo>
                  <a:pt x="873218" y="1449325"/>
                </a:lnTo>
                <a:lnTo>
                  <a:pt x="918533" y="1438915"/>
                </a:lnTo>
                <a:lnTo>
                  <a:pt x="962729" y="1425747"/>
                </a:lnTo>
                <a:lnTo>
                  <a:pt x="1005708" y="1409916"/>
                </a:lnTo>
                <a:lnTo>
                  <a:pt x="1047375" y="1391520"/>
                </a:lnTo>
                <a:lnTo>
                  <a:pt x="1087633" y="1370654"/>
                </a:lnTo>
                <a:lnTo>
                  <a:pt x="1126386" y="1347415"/>
                </a:lnTo>
                <a:lnTo>
                  <a:pt x="1163537" y="1321900"/>
                </a:lnTo>
                <a:lnTo>
                  <a:pt x="1198990" y="1294205"/>
                </a:lnTo>
                <a:lnTo>
                  <a:pt x="1232648" y="1264425"/>
                </a:lnTo>
                <a:lnTo>
                  <a:pt x="1264416" y="1232658"/>
                </a:lnTo>
                <a:lnTo>
                  <a:pt x="1294196" y="1199000"/>
                </a:lnTo>
                <a:lnTo>
                  <a:pt x="1321893" y="1163548"/>
                </a:lnTo>
                <a:lnTo>
                  <a:pt x="1347409" y="1126397"/>
                </a:lnTo>
                <a:lnTo>
                  <a:pt x="1370649" y="1087644"/>
                </a:lnTo>
                <a:lnTo>
                  <a:pt x="1391515" y="1047386"/>
                </a:lnTo>
                <a:lnTo>
                  <a:pt x="1409913" y="1005719"/>
                </a:lnTo>
                <a:lnTo>
                  <a:pt x="1425744" y="962738"/>
                </a:lnTo>
                <a:lnTo>
                  <a:pt x="1438913" y="918542"/>
                </a:lnTo>
                <a:lnTo>
                  <a:pt x="1449324" y="873225"/>
                </a:lnTo>
                <a:lnTo>
                  <a:pt x="1456879" y="826885"/>
                </a:lnTo>
                <a:lnTo>
                  <a:pt x="1461483" y="779618"/>
                </a:lnTo>
                <a:lnTo>
                  <a:pt x="1463040" y="731519"/>
                </a:lnTo>
                <a:lnTo>
                  <a:pt x="1461483" y="683421"/>
                </a:lnTo>
                <a:lnTo>
                  <a:pt x="1456879" y="636154"/>
                </a:lnTo>
                <a:lnTo>
                  <a:pt x="1449324" y="589814"/>
                </a:lnTo>
                <a:lnTo>
                  <a:pt x="1438913" y="544497"/>
                </a:lnTo>
                <a:lnTo>
                  <a:pt x="1425744" y="500301"/>
                </a:lnTo>
                <a:lnTo>
                  <a:pt x="1409913" y="457320"/>
                </a:lnTo>
                <a:lnTo>
                  <a:pt x="1391515" y="415653"/>
                </a:lnTo>
                <a:lnTo>
                  <a:pt x="1370649" y="375395"/>
                </a:lnTo>
                <a:lnTo>
                  <a:pt x="1347409" y="336642"/>
                </a:lnTo>
                <a:lnTo>
                  <a:pt x="1321893" y="299491"/>
                </a:lnTo>
                <a:lnTo>
                  <a:pt x="1294196" y="264039"/>
                </a:lnTo>
                <a:lnTo>
                  <a:pt x="1264416" y="230381"/>
                </a:lnTo>
                <a:lnTo>
                  <a:pt x="1232648" y="198614"/>
                </a:lnTo>
                <a:lnTo>
                  <a:pt x="1198990" y="168834"/>
                </a:lnTo>
                <a:lnTo>
                  <a:pt x="1163537" y="141139"/>
                </a:lnTo>
                <a:lnTo>
                  <a:pt x="1126386" y="115624"/>
                </a:lnTo>
                <a:lnTo>
                  <a:pt x="1087633" y="92385"/>
                </a:lnTo>
                <a:lnTo>
                  <a:pt x="1047375" y="71519"/>
                </a:lnTo>
                <a:lnTo>
                  <a:pt x="1005708" y="53123"/>
                </a:lnTo>
                <a:lnTo>
                  <a:pt x="962729" y="37292"/>
                </a:lnTo>
                <a:lnTo>
                  <a:pt x="918533" y="24124"/>
                </a:lnTo>
                <a:lnTo>
                  <a:pt x="873218" y="13714"/>
                </a:lnTo>
                <a:lnTo>
                  <a:pt x="826880" y="6159"/>
                </a:lnTo>
                <a:lnTo>
                  <a:pt x="779615" y="1555"/>
                </a:lnTo>
                <a:lnTo>
                  <a:pt x="731519" y="0"/>
                </a:lnTo>
                <a:close/>
              </a:path>
            </a:pathLst>
          </a:custGeom>
          <a:solidFill>
            <a:srgbClr val="96BB61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 txBox="1"/>
          <p:nvPr/>
        </p:nvSpPr>
        <p:spPr>
          <a:xfrm>
            <a:off x="1082141" y="5855919"/>
            <a:ext cx="396240" cy="3308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000" spc="-25" b="1">
                <a:solidFill>
                  <a:srgbClr val="1B3C1C"/>
                </a:solidFill>
                <a:latin typeface="Cambria"/>
                <a:cs typeface="Cambria"/>
              </a:rPr>
              <a:t>MP</a:t>
            </a:r>
            <a:endParaRPr sz="2000">
              <a:latin typeface="Cambria"/>
              <a:cs typeface="Cambria"/>
            </a:endParaRPr>
          </a:p>
        </p:txBody>
      </p:sp>
      <p:sp>
        <p:nvSpPr>
          <p:cNvPr id="14" name="object 14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955"/>
              </a:lnSpc>
            </a:pPr>
            <a:r>
              <a:rPr dirty="0" spc="-10"/>
              <a:t>AgriBridge</a:t>
            </a:r>
          </a:p>
        </p:txBody>
      </p:sp>
      <p:sp>
        <p:nvSpPr>
          <p:cNvPr id="15" name="object 15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955"/>
              </a:lnSpc>
            </a:pPr>
            <a:fld id="{81D60167-4931-47E6-BA6A-407CBD079E47}" type="slidenum">
              <a:rPr dirty="0" spc="-25"/>
              <a:t>10</a:t>
            </a:fld>
          </a:p>
        </p:txBody>
      </p:sp>
      <p:sp>
        <p:nvSpPr>
          <p:cNvPr id="12" name="object 12"/>
          <p:cNvSpPr txBox="1"/>
          <p:nvPr/>
        </p:nvSpPr>
        <p:spPr>
          <a:xfrm>
            <a:off x="2273554" y="5401767"/>
            <a:ext cx="3186430" cy="64198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700" spc="-10" b="1">
                <a:solidFill>
                  <a:srgbClr val="1F2A1F"/>
                </a:solidFill>
                <a:latin typeface="Cambria"/>
                <a:cs typeface="Cambria"/>
              </a:rPr>
              <a:t>Moonpreneur Program</a:t>
            </a:r>
            <a:r>
              <a:rPr dirty="0" sz="1700" spc="-5" b="1">
                <a:solidFill>
                  <a:srgbClr val="1F2A1F"/>
                </a:solidFill>
                <a:latin typeface="Cambria"/>
                <a:cs typeface="Cambria"/>
              </a:rPr>
              <a:t> </a:t>
            </a:r>
            <a:r>
              <a:rPr dirty="0" sz="1700" spc="-10" b="1">
                <a:solidFill>
                  <a:srgbClr val="1F2A1F"/>
                </a:solidFill>
                <a:latin typeface="Cambria"/>
                <a:cs typeface="Cambria"/>
              </a:rPr>
              <a:t>Mentors</a:t>
            </a:r>
            <a:endParaRPr sz="1700">
              <a:latin typeface="Cambria"/>
              <a:cs typeface="Cambria"/>
            </a:endParaRPr>
          </a:p>
          <a:p>
            <a:pPr marL="12700">
              <a:lnSpc>
                <a:spcPct val="100000"/>
              </a:lnSpc>
              <a:spcBef>
                <a:spcPts val="1310"/>
              </a:spcBef>
            </a:pPr>
            <a:r>
              <a:rPr dirty="0" sz="1250">
                <a:solidFill>
                  <a:srgbClr val="5C6B5C"/>
                </a:solidFill>
                <a:latin typeface="Calibri"/>
                <a:cs typeface="Calibri"/>
              </a:rPr>
              <a:t>Startup</a:t>
            </a:r>
            <a:r>
              <a:rPr dirty="0" sz="1250" spc="-45">
                <a:solidFill>
                  <a:srgbClr val="5C6B5C"/>
                </a:solidFill>
                <a:latin typeface="Calibri"/>
                <a:cs typeface="Calibri"/>
              </a:rPr>
              <a:t> </a:t>
            </a:r>
            <a:r>
              <a:rPr dirty="0" sz="1250">
                <a:solidFill>
                  <a:srgbClr val="5C6B5C"/>
                </a:solidFill>
                <a:latin typeface="Calibri"/>
                <a:cs typeface="Calibri"/>
              </a:rPr>
              <a:t>bootcamp,</a:t>
            </a:r>
            <a:r>
              <a:rPr dirty="0" sz="1250" spc="-30">
                <a:solidFill>
                  <a:srgbClr val="5C6B5C"/>
                </a:solidFill>
                <a:latin typeface="Calibri"/>
                <a:cs typeface="Calibri"/>
              </a:rPr>
              <a:t> </a:t>
            </a:r>
            <a:r>
              <a:rPr dirty="0" sz="1250">
                <a:solidFill>
                  <a:srgbClr val="5C6B5C"/>
                </a:solidFill>
                <a:latin typeface="Calibri"/>
                <a:cs typeface="Calibri"/>
              </a:rPr>
              <a:t>pitch</a:t>
            </a:r>
            <a:r>
              <a:rPr dirty="0" sz="1250" spc="-35">
                <a:solidFill>
                  <a:srgbClr val="5C6B5C"/>
                </a:solidFill>
                <a:latin typeface="Calibri"/>
                <a:cs typeface="Calibri"/>
              </a:rPr>
              <a:t> </a:t>
            </a:r>
            <a:r>
              <a:rPr dirty="0" sz="1250">
                <a:solidFill>
                  <a:srgbClr val="5C6B5C"/>
                </a:solidFill>
                <a:latin typeface="Calibri"/>
                <a:cs typeface="Calibri"/>
              </a:rPr>
              <a:t>&amp;</a:t>
            </a:r>
            <a:r>
              <a:rPr dirty="0" sz="1250" spc="-45">
                <a:solidFill>
                  <a:srgbClr val="5C6B5C"/>
                </a:solidFill>
                <a:latin typeface="Calibri"/>
                <a:cs typeface="Calibri"/>
              </a:rPr>
              <a:t> </a:t>
            </a:r>
            <a:r>
              <a:rPr dirty="0" sz="1250">
                <a:solidFill>
                  <a:srgbClr val="5C6B5C"/>
                </a:solidFill>
                <a:latin typeface="Calibri"/>
                <a:cs typeface="Calibri"/>
              </a:rPr>
              <a:t>GTM</a:t>
            </a:r>
            <a:r>
              <a:rPr dirty="0" sz="1250" spc="-45">
                <a:solidFill>
                  <a:srgbClr val="5C6B5C"/>
                </a:solidFill>
                <a:latin typeface="Calibri"/>
                <a:cs typeface="Calibri"/>
              </a:rPr>
              <a:t> </a:t>
            </a:r>
            <a:r>
              <a:rPr dirty="0" sz="1250" spc="-10">
                <a:solidFill>
                  <a:srgbClr val="5C6B5C"/>
                </a:solidFill>
                <a:latin typeface="Calibri"/>
                <a:cs typeface="Calibri"/>
              </a:rPr>
              <a:t>mentoring</a:t>
            </a:r>
            <a:endParaRPr sz="1250"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8503919" y="1783079"/>
            <a:ext cx="3108960" cy="3931920"/>
          </a:xfrm>
          <a:prstGeom prst="rect">
            <a:avLst/>
          </a:prstGeom>
          <a:solidFill>
            <a:srgbClr val="F5F5F5"/>
          </a:solidFill>
        </p:spPr>
        <p:txBody>
          <a:bodyPr wrap="square" lIns="0" tIns="12446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980"/>
              </a:spcBef>
            </a:pPr>
            <a:endParaRPr sz="1250">
              <a:latin typeface="Times New Roman"/>
              <a:cs typeface="Times New Roman"/>
            </a:endParaRPr>
          </a:p>
          <a:p>
            <a:pPr marL="274955">
              <a:lnSpc>
                <a:spcPct val="100000"/>
              </a:lnSpc>
            </a:pPr>
            <a:r>
              <a:rPr dirty="0" sz="1250" b="1">
                <a:solidFill>
                  <a:srgbClr val="2C5F2C"/>
                </a:solidFill>
                <a:latin typeface="Calibri"/>
                <a:cs typeface="Calibri"/>
              </a:rPr>
              <a:t>Advisory</a:t>
            </a:r>
            <a:r>
              <a:rPr dirty="0" sz="1250" spc="-25" b="1">
                <a:solidFill>
                  <a:srgbClr val="2C5F2C"/>
                </a:solidFill>
                <a:latin typeface="Calibri"/>
                <a:cs typeface="Calibri"/>
              </a:rPr>
              <a:t> </a:t>
            </a:r>
            <a:r>
              <a:rPr dirty="0" sz="1250" spc="-10" b="1">
                <a:solidFill>
                  <a:srgbClr val="2C5F2C"/>
                </a:solidFill>
                <a:latin typeface="Calibri"/>
                <a:cs typeface="Calibri"/>
              </a:rPr>
              <a:t>Needs</a:t>
            </a:r>
            <a:endParaRPr sz="125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180"/>
              </a:spcBef>
            </a:pPr>
            <a:endParaRPr sz="1250">
              <a:latin typeface="Calibri"/>
              <a:cs typeface="Calibri"/>
            </a:endParaRPr>
          </a:p>
          <a:p>
            <a:pPr marL="414655" indent="-139700">
              <a:lnSpc>
                <a:spcPct val="100000"/>
              </a:lnSpc>
              <a:buChar char="•"/>
              <a:tabLst>
                <a:tab pos="414655" algn="l"/>
              </a:tabLst>
            </a:pPr>
            <a:r>
              <a:rPr dirty="0" sz="1150" spc="-10">
                <a:solidFill>
                  <a:srgbClr val="1F2A1F"/>
                </a:solidFill>
                <a:latin typeface="Calibri"/>
                <a:cs typeface="Calibri"/>
              </a:rPr>
              <a:t>Agri-</a:t>
            </a:r>
            <a:r>
              <a:rPr dirty="0" sz="1150">
                <a:solidFill>
                  <a:srgbClr val="1F2A1F"/>
                </a:solidFill>
                <a:latin typeface="Calibri"/>
                <a:cs typeface="Calibri"/>
              </a:rPr>
              <a:t>supply</a:t>
            </a:r>
            <a:r>
              <a:rPr dirty="0" sz="1150" spc="-30">
                <a:solidFill>
                  <a:srgbClr val="1F2A1F"/>
                </a:solidFill>
                <a:latin typeface="Calibri"/>
                <a:cs typeface="Calibri"/>
              </a:rPr>
              <a:t> </a:t>
            </a:r>
            <a:r>
              <a:rPr dirty="0" sz="1150">
                <a:solidFill>
                  <a:srgbClr val="1F2A1F"/>
                </a:solidFill>
                <a:latin typeface="Calibri"/>
                <a:cs typeface="Calibri"/>
              </a:rPr>
              <a:t>chain</a:t>
            </a:r>
            <a:r>
              <a:rPr dirty="0" sz="1150" spc="-30">
                <a:solidFill>
                  <a:srgbClr val="1F2A1F"/>
                </a:solidFill>
                <a:latin typeface="Calibri"/>
                <a:cs typeface="Calibri"/>
              </a:rPr>
              <a:t> </a:t>
            </a:r>
            <a:r>
              <a:rPr dirty="0" sz="1150" spc="-10">
                <a:solidFill>
                  <a:srgbClr val="1F2A1F"/>
                </a:solidFill>
                <a:latin typeface="Calibri"/>
                <a:cs typeface="Calibri"/>
              </a:rPr>
              <a:t>expertise</a:t>
            </a:r>
            <a:endParaRPr sz="115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175"/>
              </a:spcBef>
              <a:buClr>
                <a:srgbClr val="1F2A1F"/>
              </a:buClr>
              <a:buFont typeface="Calibri"/>
              <a:buChar char="•"/>
            </a:pPr>
            <a:endParaRPr sz="1150">
              <a:latin typeface="Calibri"/>
              <a:cs typeface="Calibri"/>
            </a:endParaRPr>
          </a:p>
          <a:p>
            <a:pPr marL="414655" indent="-139700">
              <a:lnSpc>
                <a:spcPct val="100000"/>
              </a:lnSpc>
              <a:buChar char="•"/>
              <a:tabLst>
                <a:tab pos="414655" algn="l"/>
              </a:tabLst>
            </a:pPr>
            <a:r>
              <a:rPr dirty="0" sz="1150">
                <a:solidFill>
                  <a:srgbClr val="1F2A1F"/>
                </a:solidFill>
                <a:latin typeface="Calibri"/>
                <a:cs typeface="Calibri"/>
              </a:rPr>
              <a:t>Logistics</a:t>
            </a:r>
            <a:r>
              <a:rPr dirty="0" sz="1150" spc="-20">
                <a:solidFill>
                  <a:srgbClr val="1F2A1F"/>
                </a:solidFill>
                <a:latin typeface="Calibri"/>
                <a:cs typeface="Calibri"/>
              </a:rPr>
              <a:t> </a:t>
            </a:r>
            <a:r>
              <a:rPr dirty="0" sz="1150">
                <a:solidFill>
                  <a:srgbClr val="1F2A1F"/>
                </a:solidFill>
                <a:latin typeface="Calibri"/>
                <a:cs typeface="Calibri"/>
              </a:rPr>
              <a:t>&amp;</a:t>
            </a:r>
            <a:r>
              <a:rPr dirty="0" sz="1150" spc="-15">
                <a:solidFill>
                  <a:srgbClr val="1F2A1F"/>
                </a:solidFill>
                <a:latin typeface="Calibri"/>
                <a:cs typeface="Calibri"/>
              </a:rPr>
              <a:t> </a:t>
            </a:r>
            <a:r>
              <a:rPr dirty="0" sz="1150" spc="-10">
                <a:solidFill>
                  <a:srgbClr val="1F2A1F"/>
                </a:solidFill>
                <a:latin typeface="Calibri"/>
                <a:cs typeface="Calibri"/>
              </a:rPr>
              <a:t>cold-</a:t>
            </a:r>
            <a:r>
              <a:rPr dirty="0" sz="1150">
                <a:solidFill>
                  <a:srgbClr val="1F2A1F"/>
                </a:solidFill>
                <a:latin typeface="Calibri"/>
                <a:cs typeface="Calibri"/>
              </a:rPr>
              <a:t>chain</a:t>
            </a:r>
            <a:r>
              <a:rPr dirty="0" sz="1150" spc="-25">
                <a:solidFill>
                  <a:srgbClr val="1F2A1F"/>
                </a:solidFill>
                <a:latin typeface="Calibri"/>
                <a:cs typeface="Calibri"/>
              </a:rPr>
              <a:t> ops</a:t>
            </a:r>
            <a:endParaRPr sz="115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180"/>
              </a:spcBef>
              <a:buClr>
                <a:srgbClr val="1F2A1F"/>
              </a:buClr>
              <a:buFont typeface="Calibri"/>
              <a:buChar char="•"/>
            </a:pPr>
            <a:endParaRPr sz="1150">
              <a:latin typeface="Calibri"/>
              <a:cs typeface="Calibri"/>
            </a:endParaRPr>
          </a:p>
          <a:p>
            <a:pPr marL="414655" indent="-139700">
              <a:lnSpc>
                <a:spcPct val="100000"/>
              </a:lnSpc>
              <a:buChar char="•"/>
              <a:tabLst>
                <a:tab pos="414655" algn="l"/>
              </a:tabLst>
            </a:pPr>
            <a:r>
              <a:rPr dirty="0" sz="1150">
                <a:solidFill>
                  <a:srgbClr val="1F2A1F"/>
                </a:solidFill>
                <a:latin typeface="Calibri"/>
                <a:cs typeface="Calibri"/>
              </a:rPr>
              <a:t>Fintech</a:t>
            </a:r>
            <a:r>
              <a:rPr dirty="0" sz="1150" spc="-35">
                <a:solidFill>
                  <a:srgbClr val="1F2A1F"/>
                </a:solidFill>
                <a:latin typeface="Calibri"/>
                <a:cs typeface="Calibri"/>
              </a:rPr>
              <a:t> </a:t>
            </a:r>
            <a:r>
              <a:rPr dirty="0" sz="1150">
                <a:solidFill>
                  <a:srgbClr val="1F2A1F"/>
                </a:solidFill>
                <a:latin typeface="Calibri"/>
                <a:cs typeface="Calibri"/>
              </a:rPr>
              <a:t>/</a:t>
            </a:r>
            <a:r>
              <a:rPr dirty="0" sz="1150" spc="-20">
                <a:solidFill>
                  <a:srgbClr val="1F2A1F"/>
                </a:solidFill>
                <a:latin typeface="Calibri"/>
                <a:cs typeface="Calibri"/>
              </a:rPr>
              <a:t> </a:t>
            </a:r>
            <a:r>
              <a:rPr dirty="0" sz="1150">
                <a:solidFill>
                  <a:srgbClr val="1F2A1F"/>
                </a:solidFill>
                <a:latin typeface="Calibri"/>
                <a:cs typeface="Calibri"/>
              </a:rPr>
              <a:t>digital</a:t>
            </a:r>
            <a:r>
              <a:rPr dirty="0" sz="1150" spc="-20">
                <a:solidFill>
                  <a:srgbClr val="1F2A1F"/>
                </a:solidFill>
                <a:latin typeface="Calibri"/>
                <a:cs typeface="Calibri"/>
              </a:rPr>
              <a:t> </a:t>
            </a:r>
            <a:r>
              <a:rPr dirty="0" sz="1150" spc="-10">
                <a:solidFill>
                  <a:srgbClr val="1F2A1F"/>
                </a:solidFill>
                <a:latin typeface="Calibri"/>
                <a:cs typeface="Calibri"/>
              </a:rPr>
              <a:t>payments</a:t>
            </a:r>
            <a:endParaRPr sz="115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1B3C1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535940" y="421335"/>
            <a:ext cx="750570" cy="2235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300" b="1">
                <a:solidFill>
                  <a:srgbClr val="E8A23C"/>
                </a:solidFill>
                <a:latin typeface="Calibri"/>
                <a:cs typeface="Calibri"/>
              </a:rPr>
              <a:t>T</a:t>
            </a:r>
            <a:r>
              <a:rPr dirty="0" sz="1300" spc="-100" b="1">
                <a:solidFill>
                  <a:srgbClr val="E8A23C"/>
                </a:solidFill>
                <a:latin typeface="Calibri"/>
                <a:cs typeface="Calibri"/>
              </a:rPr>
              <a:t> </a:t>
            </a:r>
            <a:r>
              <a:rPr dirty="0" sz="1300" spc="-10" b="1">
                <a:solidFill>
                  <a:srgbClr val="E8A23C"/>
                </a:solidFill>
                <a:latin typeface="Calibri"/>
                <a:cs typeface="Calibri"/>
              </a:rPr>
              <a:t>H</a:t>
            </a:r>
            <a:r>
              <a:rPr dirty="0" sz="1300" spc="-95" b="1">
                <a:solidFill>
                  <a:srgbClr val="E8A23C"/>
                </a:solidFill>
                <a:latin typeface="Calibri"/>
                <a:cs typeface="Calibri"/>
              </a:rPr>
              <a:t> </a:t>
            </a:r>
            <a:r>
              <a:rPr dirty="0" sz="1300" b="1">
                <a:solidFill>
                  <a:srgbClr val="E8A23C"/>
                </a:solidFill>
                <a:latin typeface="Calibri"/>
                <a:cs typeface="Calibri"/>
              </a:rPr>
              <a:t>E</a:t>
            </a:r>
            <a:r>
              <a:rPr dirty="0" sz="1300" spc="415" b="1">
                <a:solidFill>
                  <a:srgbClr val="E8A23C"/>
                </a:solidFill>
                <a:latin typeface="Calibri"/>
                <a:cs typeface="Calibri"/>
              </a:rPr>
              <a:t> </a:t>
            </a:r>
            <a:r>
              <a:rPr dirty="0" sz="1300" spc="-10" b="1">
                <a:solidFill>
                  <a:srgbClr val="E8A23C"/>
                </a:solidFill>
                <a:latin typeface="Calibri"/>
                <a:cs typeface="Calibri"/>
              </a:rPr>
              <a:t>A</a:t>
            </a:r>
            <a:r>
              <a:rPr dirty="0" sz="1300" spc="-100" b="1">
                <a:solidFill>
                  <a:srgbClr val="E8A23C"/>
                </a:solidFill>
                <a:latin typeface="Calibri"/>
                <a:cs typeface="Calibri"/>
              </a:rPr>
              <a:t> </a:t>
            </a:r>
            <a:r>
              <a:rPr dirty="0" sz="1300" b="1">
                <a:solidFill>
                  <a:srgbClr val="E8A23C"/>
                </a:solidFill>
                <a:latin typeface="Calibri"/>
                <a:cs typeface="Calibri"/>
              </a:rPr>
              <a:t>S</a:t>
            </a:r>
            <a:r>
              <a:rPr dirty="0" sz="1300" spc="-95" b="1">
                <a:solidFill>
                  <a:srgbClr val="E8A23C"/>
                </a:solidFill>
                <a:latin typeface="Calibri"/>
                <a:cs typeface="Calibri"/>
              </a:rPr>
              <a:t> </a:t>
            </a:r>
            <a:r>
              <a:rPr dirty="0" sz="1300" spc="-50" b="1">
                <a:solidFill>
                  <a:srgbClr val="E8A23C"/>
                </a:solidFill>
                <a:latin typeface="Calibri"/>
                <a:cs typeface="Calibri"/>
              </a:rPr>
              <a:t>K</a:t>
            </a:r>
            <a:endParaRPr sz="1300">
              <a:latin typeface="Calibri"/>
              <a:cs typeface="Calibri"/>
            </a:endParaRPr>
          </a:p>
        </p:txBody>
      </p:sp>
      <p:sp>
        <p:nvSpPr>
          <p:cNvPr id="11" name="object 11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955"/>
              </a:lnSpc>
            </a:pPr>
            <a:r>
              <a:rPr dirty="0" spc="-10"/>
              <a:t>AgriBridge</a:t>
            </a:r>
          </a:p>
        </p:txBody>
      </p:sp>
      <p:sp>
        <p:nvSpPr>
          <p:cNvPr id="12" name="object 12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955"/>
              </a:lnSpc>
            </a:pPr>
            <a:fld id="{81D60167-4931-47E6-BA6A-407CBD079E47}" type="slidenum">
              <a:rPr dirty="0" spc="-25"/>
              <a:t>10</a:t>
            </a:fld>
          </a:p>
        </p:txBody>
      </p:sp>
      <p:sp>
        <p:nvSpPr>
          <p:cNvPr id="4" name="object 4" descr="$PPTXTitle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What</a:t>
            </a:r>
            <a:r>
              <a:rPr dirty="0" spc="-55"/>
              <a:t> We're</a:t>
            </a:r>
            <a:r>
              <a:rPr dirty="0" spc="-60"/>
              <a:t> </a:t>
            </a:r>
            <a:r>
              <a:rPr dirty="0" spc="-10"/>
              <a:t>Seeking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535940" y="1689861"/>
            <a:ext cx="8293100" cy="2540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500">
                <a:solidFill>
                  <a:srgbClr val="D7E8C2"/>
                </a:solidFill>
                <a:latin typeface="Calibri"/>
                <a:cs typeface="Calibri"/>
              </a:rPr>
              <a:t>Seed</a:t>
            </a:r>
            <a:r>
              <a:rPr dirty="0" sz="1500" spc="-15">
                <a:solidFill>
                  <a:srgbClr val="D7E8C2"/>
                </a:solidFill>
                <a:latin typeface="Calibri"/>
                <a:cs typeface="Calibri"/>
              </a:rPr>
              <a:t> </a:t>
            </a:r>
            <a:r>
              <a:rPr dirty="0" sz="1500">
                <a:solidFill>
                  <a:srgbClr val="D7E8C2"/>
                </a:solidFill>
                <a:latin typeface="Calibri"/>
                <a:cs typeface="Calibri"/>
              </a:rPr>
              <a:t>support</a:t>
            </a:r>
            <a:r>
              <a:rPr dirty="0" sz="1500" spc="-45">
                <a:solidFill>
                  <a:srgbClr val="D7E8C2"/>
                </a:solidFill>
                <a:latin typeface="Calibri"/>
                <a:cs typeface="Calibri"/>
              </a:rPr>
              <a:t> </a:t>
            </a:r>
            <a:r>
              <a:rPr dirty="0" sz="1500">
                <a:solidFill>
                  <a:srgbClr val="D7E8C2"/>
                </a:solidFill>
                <a:latin typeface="Calibri"/>
                <a:cs typeface="Calibri"/>
              </a:rPr>
              <a:t>&amp;</a:t>
            </a:r>
            <a:r>
              <a:rPr dirty="0" sz="1500" spc="-20">
                <a:solidFill>
                  <a:srgbClr val="D7E8C2"/>
                </a:solidFill>
                <a:latin typeface="Calibri"/>
                <a:cs typeface="Calibri"/>
              </a:rPr>
              <a:t> </a:t>
            </a:r>
            <a:r>
              <a:rPr dirty="0" sz="1500" spc="-10">
                <a:solidFill>
                  <a:srgbClr val="D7E8C2"/>
                </a:solidFill>
                <a:latin typeface="Calibri"/>
                <a:cs typeface="Calibri"/>
              </a:rPr>
              <a:t>mentorship</a:t>
            </a:r>
            <a:r>
              <a:rPr dirty="0" sz="1500" spc="-40">
                <a:solidFill>
                  <a:srgbClr val="D7E8C2"/>
                </a:solidFill>
                <a:latin typeface="Calibri"/>
                <a:cs typeface="Calibri"/>
              </a:rPr>
              <a:t> </a:t>
            </a:r>
            <a:r>
              <a:rPr dirty="0" sz="1500">
                <a:solidFill>
                  <a:srgbClr val="D7E8C2"/>
                </a:solidFill>
                <a:latin typeface="Calibri"/>
                <a:cs typeface="Calibri"/>
              </a:rPr>
              <a:t>to</a:t>
            </a:r>
            <a:r>
              <a:rPr dirty="0" sz="1500" spc="-35">
                <a:solidFill>
                  <a:srgbClr val="D7E8C2"/>
                </a:solidFill>
                <a:latin typeface="Calibri"/>
                <a:cs typeface="Calibri"/>
              </a:rPr>
              <a:t> </a:t>
            </a:r>
            <a:r>
              <a:rPr dirty="0" sz="1500" spc="-10">
                <a:solidFill>
                  <a:srgbClr val="D7E8C2"/>
                </a:solidFill>
                <a:latin typeface="Calibri"/>
                <a:cs typeface="Calibri"/>
              </a:rPr>
              <a:t>take</a:t>
            </a:r>
            <a:r>
              <a:rPr dirty="0" sz="1500" spc="-25">
                <a:solidFill>
                  <a:srgbClr val="D7E8C2"/>
                </a:solidFill>
                <a:latin typeface="Calibri"/>
                <a:cs typeface="Calibri"/>
              </a:rPr>
              <a:t> </a:t>
            </a:r>
            <a:r>
              <a:rPr dirty="0" sz="1500">
                <a:solidFill>
                  <a:srgbClr val="D7E8C2"/>
                </a:solidFill>
                <a:latin typeface="Calibri"/>
                <a:cs typeface="Calibri"/>
              </a:rPr>
              <a:t>AgriBridge</a:t>
            </a:r>
            <a:r>
              <a:rPr dirty="0" sz="1500" spc="-40">
                <a:solidFill>
                  <a:srgbClr val="D7E8C2"/>
                </a:solidFill>
                <a:latin typeface="Calibri"/>
                <a:cs typeface="Calibri"/>
              </a:rPr>
              <a:t> </a:t>
            </a:r>
            <a:r>
              <a:rPr dirty="0" sz="1500">
                <a:solidFill>
                  <a:srgbClr val="D7E8C2"/>
                </a:solidFill>
                <a:latin typeface="Calibri"/>
                <a:cs typeface="Calibri"/>
              </a:rPr>
              <a:t>from</a:t>
            </a:r>
            <a:r>
              <a:rPr dirty="0" sz="1500" spc="-15">
                <a:solidFill>
                  <a:srgbClr val="D7E8C2"/>
                </a:solidFill>
                <a:latin typeface="Calibri"/>
                <a:cs typeface="Calibri"/>
              </a:rPr>
              <a:t> </a:t>
            </a:r>
            <a:r>
              <a:rPr dirty="0" sz="1500" spc="-10">
                <a:solidFill>
                  <a:srgbClr val="D7E8C2"/>
                </a:solidFill>
                <a:latin typeface="Calibri"/>
                <a:cs typeface="Calibri"/>
              </a:rPr>
              <a:t>validated</a:t>
            </a:r>
            <a:r>
              <a:rPr dirty="0" sz="1500" spc="-45">
                <a:solidFill>
                  <a:srgbClr val="D7E8C2"/>
                </a:solidFill>
                <a:latin typeface="Calibri"/>
                <a:cs typeface="Calibri"/>
              </a:rPr>
              <a:t> </a:t>
            </a:r>
            <a:r>
              <a:rPr dirty="0" sz="1500">
                <a:solidFill>
                  <a:srgbClr val="D7E8C2"/>
                </a:solidFill>
                <a:latin typeface="Calibri"/>
                <a:cs typeface="Calibri"/>
              </a:rPr>
              <a:t>idea</a:t>
            </a:r>
            <a:r>
              <a:rPr dirty="0" sz="1500" spc="-25">
                <a:solidFill>
                  <a:srgbClr val="D7E8C2"/>
                </a:solidFill>
                <a:latin typeface="Calibri"/>
                <a:cs typeface="Calibri"/>
              </a:rPr>
              <a:t> </a:t>
            </a:r>
            <a:r>
              <a:rPr dirty="0" sz="1500">
                <a:solidFill>
                  <a:srgbClr val="D7E8C2"/>
                </a:solidFill>
                <a:latin typeface="Calibri"/>
                <a:cs typeface="Calibri"/>
              </a:rPr>
              <a:t>to</a:t>
            </a:r>
            <a:r>
              <a:rPr dirty="0" sz="1500" spc="-30">
                <a:solidFill>
                  <a:srgbClr val="D7E8C2"/>
                </a:solidFill>
                <a:latin typeface="Calibri"/>
                <a:cs typeface="Calibri"/>
              </a:rPr>
              <a:t> </a:t>
            </a:r>
            <a:r>
              <a:rPr dirty="0" sz="1500">
                <a:solidFill>
                  <a:srgbClr val="D7E8C2"/>
                </a:solidFill>
                <a:latin typeface="Calibri"/>
                <a:cs typeface="Calibri"/>
              </a:rPr>
              <a:t>a</a:t>
            </a:r>
            <a:r>
              <a:rPr dirty="0" sz="1500" spc="-25">
                <a:solidFill>
                  <a:srgbClr val="D7E8C2"/>
                </a:solidFill>
                <a:latin typeface="Calibri"/>
                <a:cs typeface="Calibri"/>
              </a:rPr>
              <a:t> </a:t>
            </a:r>
            <a:r>
              <a:rPr dirty="0" sz="1500">
                <a:solidFill>
                  <a:srgbClr val="D7E8C2"/>
                </a:solidFill>
                <a:latin typeface="Calibri"/>
                <a:cs typeface="Calibri"/>
              </a:rPr>
              <a:t>live</a:t>
            </a:r>
            <a:r>
              <a:rPr dirty="0" sz="1500" spc="-10">
                <a:solidFill>
                  <a:srgbClr val="D7E8C2"/>
                </a:solidFill>
                <a:latin typeface="Calibri"/>
                <a:cs typeface="Calibri"/>
              </a:rPr>
              <a:t> </a:t>
            </a:r>
            <a:r>
              <a:rPr dirty="0" sz="1500">
                <a:solidFill>
                  <a:srgbClr val="D7E8C2"/>
                </a:solidFill>
                <a:latin typeface="Calibri"/>
                <a:cs typeface="Calibri"/>
              </a:rPr>
              <a:t>pilot</a:t>
            </a:r>
            <a:r>
              <a:rPr dirty="0" sz="1500" spc="-35">
                <a:solidFill>
                  <a:srgbClr val="D7E8C2"/>
                </a:solidFill>
                <a:latin typeface="Calibri"/>
                <a:cs typeface="Calibri"/>
              </a:rPr>
              <a:t> </a:t>
            </a:r>
            <a:r>
              <a:rPr dirty="0" sz="1500">
                <a:solidFill>
                  <a:srgbClr val="D7E8C2"/>
                </a:solidFill>
                <a:latin typeface="Calibri"/>
                <a:cs typeface="Calibri"/>
              </a:rPr>
              <a:t>in</a:t>
            </a:r>
            <a:r>
              <a:rPr dirty="0" sz="1500" spc="-10">
                <a:solidFill>
                  <a:srgbClr val="D7E8C2"/>
                </a:solidFill>
                <a:latin typeface="Calibri"/>
                <a:cs typeface="Calibri"/>
              </a:rPr>
              <a:t> Bhubaneswar</a:t>
            </a:r>
            <a:r>
              <a:rPr dirty="0" sz="1500" spc="-45">
                <a:solidFill>
                  <a:srgbClr val="D7E8C2"/>
                </a:solidFill>
                <a:latin typeface="Calibri"/>
                <a:cs typeface="Calibri"/>
              </a:rPr>
              <a:t> </a:t>
            </a:r>
            <a:r>
              <a:rPr dirty="0" sz="1500">
                <a:solidFill>
                  <a:srgbClr val="D7E8C2"/>
                </a:solidFill>
                <a:latin typeface="Calibri"/>
                <a:cs typeface="Calibri"/>
              </a:rPr>
              <a:t>&amp;</a:t>
            </a:r>
            <a:r>
              <a:rPr dirty="0" sz="1500" spc="-25">
                <a:solidFill>
                  <a:srgbClr val="D7E8C2"/>
                </a:solidFill>
                <a:latin typeface="Calibri"/>
                <a:cs typeface="Calibri"/>
              </a:rPr>
              <a:t> </a:t>
            </a:r>
            <a:r>
              <a:rPr dirty="0" sz="1500" spc="-10">
                <a:solidFill>
                  <a:srgbClr val="D7E8C2"/>
                </a:solidFill>
                <a:latin typeface="Calibri"/>
                <a:cs typeface="Calibri"/>
              </a:rPr>
              <a:t>Cuttack.</a:t>
            </a:r>
            <a:endParaRPr sz="15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48640" y="2514600"/>
            <a:ext cx="2606040" cy="2377440"/>
          </a:xfrm>
          <a:prstGeom prst="rect">
            <a:avLst/>
          </a:prstGeom>
          <a:solidFill>
            <a:srgbClr val="2C5F2C"/>
          </a:solidFill>
        </p:spPr>
        <p:txBody>
          <a:bodyPr wrap="square" lIns="0" tIns="310515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2445"/>
              </a:spcBef>
            </a:pPr>
            <a:r>
              <a:rPr dirty="0" sz="3400" spc="-25" b="1">
                <a:solidFill>
                  <a:srgbClr val="E8A23C"/>
                </a:solidFill>
                <a:latin typeface="Cambria"/>
                <a:cs typeface="Cambria"/>
              </a:rPr>
              <a:t>40%</a:t>
            </a:r>
            <a:endParaRPr sz="3400">
              <a:latin typeface="Cambria"/>
              <a:cs typeface="Cambria"/>
            </a:endParaRPr>
          </a:p>
          <a:p>
            <a:pPr>
              <a:lnSpc>
                <a:spcPct val="100000"/>
              </a:lnSpc>
              <a:spcBef>
                <a:spcPts val="565"/>
              </a:spcBef>
            </a:pPr>
            <a:endParaRPr sz="3400">
              <a:latin typeface="Cambria"/>
              <a:cs typeface="Cambria"/>
            </a:endParaRPr>
          </a:p>
          <a:p>
            <a:pPr algn="ctr" marL="350520" marR="342900">
              <a:lnSpc>
                <a:spcPct val="120000"/>
              </a:lnSpc>
            </a:pPr>
            <a:r>
              <a:rPr dirty="0" sz="1100" spc="-10">
                <a:solidFill>
                  <a:srgbClr val="FFFFFF"/>
                </a:solidFill>
                <a:latin typeface="Calibri"/>
                <a:cs typeface="Calibri"/>
              </a:rPr>
              <a:t>Technology</a:t>
            </a:r>
            <a:r>
              <a:rPr dirty="0" sz="1100" spc="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100" spc="-10">
                <a:solidFill>
                  <a:srgbClr val="FFFFFF"/>
                </a:solidFill>
                <a:latin typeface="Calibri"/>
                <a:cs typeface="Calibri"/>
              </a:rPr>
              <a:t>development </a:t>
            </a:r>
            <a:r>
              <a:rPr dirty="0" sz="1100">
                <a:solidFill>
                  <a:srgbClr val="FFFFFF"/>
                </a:solidFill>
                <a:latin typeface="Calibri"/>
                <a:cs typeface="Calibri"/>
              </a:rPr>
              <a:t>(app,</a:t>
            </a:r>
            <a:r>
              <a:rPr dirty="0" sz="1100" spc="4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100" spc="-25">
                <a:solidFill>
                  <a:srgbClr val="FFFFFF"/>
                </a:solidFill>
                <a:latin typeface="Calibri"/>
                <a:cs typeface="Calibri"/>
              </a:rPr>
              <a:t>AI </a:t>
            </a:r>
            <a:r>
              <a:rPr dirty="0" sz="1100">
                <a:solidFill>
                  <a:srgbClr val="FFFFFF"/>
                </a:solidFill>
                <a:latin typeface="Calibri"/>
                <a:cs typeface="Calibri"/>
              </a:rPr>
              <a:t>pricing</a:t>
            </a:r>
            <a:r>
              <a:rPr dirty="0" sz="1100" spc="-2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100" spc="-10">
                <a:solidFill>
                  <a:srgbClr val="FFFFFF"/>
                </a:solidFill>
                <a:latin typeface="Calibri"/>
                <a:cs typeface="Calibri"/>
              </a:rPr>
              <a:t>engine)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337559" y="2514600"/>
            <a:ext cx="2606040" cy="2377440"/>
          </a:xfrm>
          <a:prstGeom prst="rect">
            <a:avLst/>
          </a:prstGeom>
          <a:solidFill>
            <a:srgbClr val="2C5F2C"/>
          </a:solidFill>
        </p:spPr>
        <p:txBody>
          <a:bodyPr wrap="square" lIns="0" tIns="310515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2445"/>
              </a:spcBef>
            </a:pPr>
            <a:r>
              <a:rPr dirty="0" sz="3400" spc="-25" b="1">
                <a:solidFill>
                  <a:srgbClr val="E8A23C"/>
                </a:solidFill>
                <a:latin typeface="Cambria"/>
                <a:cs typeface="Cambria"/>
              </a:rPr>
              <a:t>30%</a:t>
            </a:r>
            <a:endParaRPr sz="3400">
              <a:latin typeface="Cambria"/>
              <a:cs typeface="Cambria"/>
            </a:endParaRPr>
          </a:p>
          <a:p>
            <a:pPr>
              <a:lnSpc>
                <a:spcPct val="100000"/>
              </a:lnSpc>
              <a:spcBef>
                <a:spcPts val="565"/>
              </a:spcBef>
            </a:pPr>
            <a:endParaRPr sz="3400">
              <a:latin typeface="Cambria"/>
              <a:cs typeface="Cambria"/>
            </a:endParaRPr>
          </a:p>
          <a:p>
            <a:pPr algn="ctr" marL="307975" marR="300355">
              <a:lnSpc>
                <a:spcPct val="120000"/>
              </a:lnSpc>
            </a:pPr>
            <a:r>
              <a:rPr dirty="0" sz="1100">
                <a:solidFill>
                  <a:srgbClr val="FFFFFF"/>
                </a:solidFill>
                <a:latin typeface="Calibri"/>
                <a:cs typeface="Calibri"/>
              </a:rPr>
              <a:t>Farmer</a:t>
            </a:r>
            <a:r>
              <a:rPr dirty="0" sz="1100" spc="-1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100">
                <a:solidFill>
                  <a:srgbClr val="FFFFFF"/>
                </a:solidFill>
                <a:latin typeface="Calibri"/>
                <a:cs typeface="Calibri"/>
              </a:rPr>
              <a:t>onboarding</a:t>
            </a:r>
            <a:r>
              <a:rPr dirty="0" sz="1100" spc="-5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100">
                <a:solidFill>
                  <a:srgbClr val="FFFFFF"/>
                </a:solidFill>
                <a:latin typeface="Calibri"/>
                <a:cs typeface="Calibri"/>
              </a:rPr>
              <a:t>&amp;</a:t>
            </a:r>
            <a:r>
              <a:rPr dirty="0" sz="1100" spc="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100">
                <a:solidFill>
                  <a:srgbClr val="FFFFFF"/>
                </a:solidFill>
                <a:latin typeface="Calibri"/>
                <a:cs typeface="Calibri"/>
              </a:rPr>
              <a:t>pilot</a:t>
            </a:r>
            <a:r>
              <a:rPr dirty="0" sz="1100" spc="-3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100" spc="-10">
                <a:solidFill>
                  <a:srgbClr val="FFFFFF"/>
                </a:solidFill>
                <a:latin typeface="Calibri"/>
                <a:cs typeface="Calibri"/>
              </a:rPr>
              <a:t>logistics setup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126479" y="2514600"/>
            <a:ext cx="2606040" cy="2377440"/>
          </a:xfrm>
          <a:prstGeom prst="rect">
            <a:avLst/>
          </a:prstGeom>
          <a:solidFill>
            <a:srgbClr val="2C5F2C"/>
          </a:solidFill>
        </p:spPr>
        <p:txBody>
          <a:bodyPr wrap="square" lIns="0" tIns="310515" rIns="0" bIns="0" rtlCol="0" vert="horz">
            <a:spAutoFit/>
          </a:bodyPr>
          <a:lstStyle/>
          <a:p>
            <a:pPr algn="ctr" marL="1270">
              <a:lnSpc>
                <a:spcPct val="100000"/>
              </a:lnSpc>
              <a:spcBef>
                <a:spcPts val="2445"/>
              </a:spcBef>
            </a:pPr>
            <a:r>
              <a:rPr dirty="0" sz="3400" spc="-25" b="1">
                <a:solidFill>
                  <a:srgbClr val="E8A23C"/>
                </a:solidFill>
                <a:latin typeface="Cambria"/>
                <a:cs typeface="Cambria"/>
              </a:rPr>
              <a:t>20%</a:t>
            </a:r>
            <a:endParaRPr sz="3400">
              <a:latin typeface="Cambria"/>
              <a:cs typeface="Cambria"/>
            </a:endParaRPr>
          </a:p>
          <a:p>
            <a:pPr>
              <a:lnSpc>
                <a:spcPct val="100000"/>
              </a:lnSpc>
              <a:spcBef>
                <a:spcPts val="1625"/>
              </a:spcBef>
            </a:pPr>
            <a:endParaRPr sz="3400">
              <a:latin typeface="Cambria"/>
              <a:cs typeface="Cambria"/>
            </a:endParaRPr>
          </a:p>
          <a:p>
            <a:pPr algn="ctr">
              <a:lnSpc>
                <a:spcPct val="100000"/>
              </a:lnSpc>
            </a:pPr>
            <a:r>
              <a:rPr dirty="0" sz="1100">
                <a:solidFill>
                  <a:srgbClr val="FFFFFF"/>
                </a:solidFill>
                <a:latin typeface="Calibri"/>
                <a:cs typeface="Calibri"/>
              </a:rPr>
              <a:t>Marketing</a:t>
            </a:r>
            <a:r>
              <a:rPr dirty="0" sz="1100" spc="-5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100">
                <a:solidFill>
                  <a:srgbClr val="FFFFFF"/>
                </a:solidFill>
                <a:latin typeface="Calibri"/>
                <a:cs typeface="Calibri"/>
              </a:rPr>
              <a:t>&amp;</a:t>
            </a:r>
            <a:r>
              <a:rPr dirty="0" sz="1100" spc="-2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100">
                <a:solidFill>
                  <a:srgbClr val="FFFFFF"/>
                </a:solidFill>
                <a:latin typeface="Calibri"/>
                <a:cs typeface="Calibri"/>
              </a:rPr>
              <a:t>buyer</a:t>
            </a:r>
            <a:r>
              <a:rPr dirty="0" sz="1100" spc="-10">
                <a:solidFill>
                  <a:srgbClr val="FFFFFF"/>
                </a:solidFill>
                <a:latin typeface="Calibri"/>
                <a:cs typeface="Calibri"/>
              </a:rPr>
              <a:t> acquisition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8915400" y="2514600"/>
            <a:ext cx="2606040" cy="2377440"/>
          </a:xfrm>
          <a:prstGeom prst="rect">
            <a:avLst/>
          </a:prstGeom>
          <a:solidFill>
            <a:srgbClr val="2C5F2C"/>
          </a:solidFill>
        </p:spPr>
        <p:txBody>
          <a:bodyPr wrap="square" lIns="0" tIns="310515" rIns="0" bIns="0" rtlCol="0" vert="horz">
            <a:spAutoFit/>
          </a:bodyPr>
          <a:lstStyle/>
          <a:p>
            <a:pPr algn="ctr" marL="1905">
              <a:lnSpc>
                <a:spcPct val="100000"/>
              </a:lnSpc>
              <a:spcBef>
                <a:spcPts val="2445"/>
              </a:spcBef>
            </a:pPr>
            <a:r>
              <a:rPr dirty="0" sz="3400" spc="-25" b="1">
                <a:solidFill>
                  <a:srgbClr val="E8A23C"/>
                </a:solidFill>
                <a:latin typeface="Cambria"/>
                <a:cs typeface="Cambria"/>
              </a:rPr>
              <a:t>10%</a:t>
            </a:r>
            <a:endParaRPr sz="3400">
              <a:latin typeface="Cambria"/>
              <a:cs typeface="Cambria"/>
            </a:endParaRPr>
          </a:p>
          <a:p>
            <a:pPr>
              <a:lnSpc>
                <a:spcPct val="100000"/>
              </a:lnSpc>
              <a:spcBef>
                <a:spcPts val="1625"/>
              </a:spcBef>
            </a:pPr>
            <a:endParaRPr sz="3400">
              <a:latin typeface="Cambria"/>
              <a:cs typeface="Cambria"/>
            </a:endParaRPr>
          </a:p>
          <a:p>
            <a:pPr algn="ctr" marL="1270">
              <a:lnSpc>
                <a:spcPct val="100000"/>
              </a:lnSpc>
            </a:pPr>
            <a:r>
              <a:rPr dirty="0" sz="1100" spc="-10">
                <a:solidFill>
                  <a:srgbClr val="FFFFFF"/>
                </a:solidFill>
                <a:latin typeface="Calibri"/>
                <a:cs typeface="Calibri"/>
              </a:rPr>
              <a:t>Operations</a:t>
            </a:r>
            <a:r>
              <a:rPr dirty="0" sz="1100" spc="-2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100">
                <a:solidFill>
                  <a:srgbClr val="FFFFFF"/>
                </a:solidFill>
                <a:latin typeface="Calibri"/>
                <a:cs typeface="Calibri"/>
              </a:rPr>
              <a:t>&amp;</a:t>
            </a:r>
            <a:r>
              <a:rPr dirty="0" sz="1100" spc="4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100" spc="-10">
                <a:solidFill>
                  <a:srgbClr val="FFFFFF"/>
                </a:solidFill>
                <a:latin typeface="Calibri"/>
                <a:cs typeface="Calibri"/>
              </a:rPr>
              <a:t>contingency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35940" y="5237226"/>
            <a:ext cx="311340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i="1">
                <a:solidFill>
                  <a:srgbClr val="D7E8C2"/>
                </a:solidFill>
                <a:latin typeface="Calibri"/>
                <a:cs typeface="Calibri"/>
              </a:rPr>
              <a:t>Use of</a:t>
            </a:r>
            <a:r>
              <a:rPr dirty="0" sz="1200" spc="-10" i="1">
                <a:solidFill>
                  <a:srgbClr val="D7E8C2"/>
                </a:solidFill>
                <a:latin typeface="Calibri"/>
                <a:cs typeface="Calibri"/>
              </a:rPr>
              <a:t> </a:t>
            </a:r>
            <a:r>
              <a:rPr dirty="0" sz="1200" i="1">
                <a:solidFill>
                  <a:srgbClr val="D7E8C2"/>
                </a:solidFill>
                <a:latin typeface="Calibri"/>
                <a:cs typeface="Calibri"/>
              </a:rPr>
              <a:t>Funds</a:t>
            </a:r>
            <a:r>
              <a:rPr dirty="0" sz="1200" spc="-10" i="1">
                <a:solidFill>
                  <a:srgbClr val="D7E8C2"/>
                </a:solidFill>
                <a:latin typeface="Calibri"/>
                <a:cs typeface="Calibri"/>
              </a:rPr>
              <a:t> </a:t>
            </a:r>
            <a:r>
              <a:rPr dirty="0" sz="1200" i="1">
                <a:solidFill>
                  <a:srgbClr val="D7E8C2"/>
                </a:solidFill>
                <a:latin typeface="Calibri"/>
                <a:cs typeface="Calibri"/>
              </a:rPr>
              <a:t>—</a:t>
            </a:r>
            <a:r>
              <a:rPr dirty="0" sz="1200" spc="10" i="1">
                <a:solidFill>
                  <a:srgbClr val="D7E8C2"/>
                </a:solidFill>
                <a:latin typeface="Calibri"/>
                <a:cs typeface="Calibri"/>
              </a:rPr>
              <a:t> </a:t>
            </a:r>
            <a:r>
              <a:rPr dirty="0" sz="1200" i="1">
                <a:solidFill>
                  <a:srgbClr val="D7E8C2"/>
                </a:solidFill>
                <a:latin typeface="Calibri"/>
                <a:cs typeface="Calibri"/>
              </a:rPr>
              <a:t>Pilot</a:t>
            </a:r>
            <a:r>
              <a:rPr dirty="0" sz="1200" spc="-10" i="1">
                <a:solidFill>
                  <a:srgbClr val="D7E8C2"/>
                </a:solidFill>
                <a:latin typeface="Calibri"/>
                <a:cs typeface="Calibri"/>
              </a:rPr>
              <a:t> </a:t>
            </a:r>
            <a:r>
              <a:rPr dirty="0" sz="1200" i="1">
                <a:solidFill>
                  <a:srgbClr val="D7E8C2"/>
                </a:solidFill>
                <a:latin typeface="Calibri"/>
                <a:cs typeface="Calibri"/>
              </a:rPr>
              <a:t>Phase </a:t>
            </a:r>
            <a:r>
              <a:rPr dirty="0" sz="1200" spc="-10" i="1">
                <a:solidFill>
                  <a:srgbClr val="D7E8C2"/>
                </a:solidFill>
                <a:latin typeface="Calibri"/>
                <a:cs typeface="Calibri"/>
              </a:rPr>
              <a:t>(illustrative</a:t>
            </a:r>
            <a:r>
              <a:rPr dirty="0" sz="1200" spc="-20" i="1">
                <a:solidFill>
                  <a:srgbClr val="D7E8C2"/>
                </a:solidFill>
                <a:latin typeface="Calibri"/>
                <a:cs typeface="Calibri"/>
              </a:rPr>
              <a:t> </a:t>
            </a:r>
            <a:r>
              <a:rPr dirty="0" sz="1200" spc="-10" i="1">
                <a:solidFill>
                  <a:srgbClr val="D7E8C2"/>
                </a:solidFill>
                <a:latin typeface="Calibri"/>
                <a:cs typeface="Calibri"/>
              </a:rPr>
              <a:t>allocation)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1B3C1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0" y="0"/>
            <a:ext cx="3200400" cy="3200400"/>
          </a:xfrm>
          <a:custGeom>
            <a:avLst/>
            <a:gdLst/>
            <a:ahLst/>
            <a:cxnLst/>
            <a:rect l="l" t="t" r="r" b="b"/>
            <a:pathLst>
              <a:path w="3200400" h="3200400">
                <a:moveTo>
                  <a:pt x="3162377" y="0"/>
                </a:moveTo>
                <a:lnTo>
                  <a:pt x="0" y="0"/>
                </a:lnTo>
                <a:lnTo>
                  <a:pt x="0" y="3162379"/>
                </a:lnTo>
                <a:lnTo>
                  <a:pt x="77196" y="3174292"/>
                </a:lnTo>
                <a:lnTo>
                  <a:pt x="123896" y="3180355"/>
                </a:lnTo>
                <a:lnTo>
                  <a:pt x="170838" y="3185632"/>
                </a:lnTo>
                <a:lnTo>
                  <a:pt x="218015" y="3190116"/>
                </a:lnTo>
                <a:lnTo>
                  <a:pt x="265422" y="3193800"/>
                </a:lnTo>
                <a:lnTo>
                  <a:pt x="313050" y="3196677"/>
                </a:lnTo>
                <a:lnTo>
                  <a:pt x="360894" y="3198741"/>
                </a:lnTo>
                <a:lnTo>
                  <a:pt x="408946" y="3199984"/>
                </a:lnTo>
                <a:lnTo>
                  <a:pt x="457200" y="3200400"/>
                </a:lnTo>
                <a:lnTo>
                  <a:pt x="505452" y="3199984"/>
                </a:lnTo>
                <a:lnTo>
                  <a:pt x="553502" y="3198741"/>
                </a:lnTo>
                <a:lnTo>
                  <a:pt x="601344" y="3196677"/>
                </a:lnTo>
                <a:lnTo>
                  <a:pt x="648971" y="3193800"/>
                </a:lnTo>
                <a:lnTo>
                  <a:pt x="696376" y="3190116"/>
                </a:lnTo>
                <a:lnTo>
                  <a:pt x="743553" y="3185632"/>
                </a:lnTo>
                <a:lnTo>
                  <a:pt x="790494" y="3180355"/>
                </a:lnTo>
                <a:lnTo>
                  <a:pt x="837192" y="3174292"/>
                </a:lnTo>
                <a:lnTo>
                  <a:pt x="883641" y="3167448"/>
                </a:lnTo>
                <a:lnTo>
                  <a:pt x="929835" y="3159833"/>
                </a:lnTo>
                <a:lnTo>
                  <a:pt x="975766" y="3151451"/>
                </a:lnTo>
                <a:lnTo>
                  <a:pt x="1021427" y="3142310"/>
                </a:lnTo>
                <a:lnTo>
                  <a:pt x="1066812" y="3132416"/>
                </a:lnTo>
                <a:lnTo>
                  <a:pt x="1111913" y="3121777"/>
                </a:lnTo>
                <a:lnTo>
                  <a:pt x="1156725" y="3110399"/>
                </a:lnTo>
                <a:lnTo>
                  <a:pt x="1201240" y="3098289"/>
                </a:lnTo>
                <a:lnTo>
                  <a:pt x="1245452" y="3085454"/>
                </a:lnTo>
                <a:lnTo>
                  <a:pt x="1289353" y="3071901"/>
                </a:lnTo>
                <a:lnTo>
                  <a:pt x="1332937" y="3057635"/>
                </a:lnTo>
                <a:lnTo>
                  <a:pt x="1376197" y="3042666"/>
                </a:lnTo>
                <a:lnTo>
                  <a:pt x="1419126" y="3026998"/>
                </a:lnTo>
                <a:lnTo>
                  <a:pt x="1461718" y="3010639"/>
                </a:lnTo>
                <a:lnTo>
                  <a:pt x="1503965" y="2993595"/>
                </a:lnTo>
                <a:lnTo>
                  <a:pt x="1545862" y="2975874"/>
                </a:lnTo>
                <a:lnTo>
                  <a:pt x="1587400" y="2957482"/>
                </a:lnTo>
                <a:lnTo>
                  <a:pt x="1628574" y="2938427"/>
                </a:lnTo>
                <a:lnTo>
                  <a:pt x="1669376" y="2918714"/>
                </a:lnTo>
                <a:lnTo>
                  <a:pt x="1709799" y="2898350"/>
                </a:lnTo>
                <a:lnTo>
                  <a:pt x="1749838" y="2877343"/>
                </a:lnTo>
                <a:lnTo>
                  <a:pt x="1789485" y="2855700"/>
                </a:lnTo>
                <a:lnTo>
                  <a:pt x="1828732" y="2833426"/>
                </a:lnTo>
                <a:lnTo>
                  <a:pt x="1867575" y="2810529"/>
                </a:lnTo>
                <a:lnTo>
                  <a:pt x="1906005" y="2787016"/>
                </a:lnTo>
                <a:lnTo>
                  <a:pt x="1944015" y="2762893"/>
                </a:lnTo>
                <a:lnTo>
                  <a:pt x="1981600" y="2738167"/>
                </a:lnTo>
                <a:lnTo>
                  <a:pt x="2018752" y="2712845"/>
                </a:lnTo>
                <a:lnTo>
                  <a:pt x="2055465" y="2686935"/>
                </a:lnTo>
                <a:lnTo>
                  <a:pt x="2091731" y="2660441"/>
                </a:lnTo>
                <a:lnTo>
                  <a:pt x="2127544" y="2633373"/>
                </a:lnTo>
                <a:lnTo>
                  <a:pt x="2162897" y="2605735"/>
                </a:lnTo>
                <a:lnTo>
                  <a:pt x="2197783" y="2577536"/>
                </a:lnTo>
                <a:lnTo>
                  <a:pt x="2232196" y="2548781"/>
                </a:lnTo>
                <a:lnTo>
                  <a:pt x="2266128" y="2519478"/>
                </a:lnTo>
                <a:lnTo>
                  <a:pt x="2299574" y="2489633"/>
                </a:lnTo>
                <a:lnTo>
                  <a:pt x="2332525" y="2459254"/>
                </a:lnTo>
                <a:lnTo>
                  <a:pt x="2364975" y="2428347"/>
                </a:lnTo>
                <a:lnTo>
                  <a:pt x="2396918" y="2396918"/>
                </a:lnTo>
                <a:lnTo>
                  <a:pt x="2428347" y="2364975"/>
                </a:lnTo>
                <a:lnTo>
                  <a:pt x="2459254" y="2332525"/>
                </a:lnTo>
                <a:lnTo>
                  <a:pt x="2489633" y="2299574"/>
                </a:lnTo>
                <a:lnTo>
                  <a:pt x="2519478" y="2266128"/>
                </a:lnTo>
                <a:lnTo>
                  <a:pt x="2548781" y="2232196"/>
                </a:lnTo>
                <a:lnTo>
                  <a:pt x="2577536" y="2197783"/>
                </a:lnTo>
                <a:lnTo>
                  <a:pt x="2605735" y="2162897"/>
                </a:lnTo>
                <a:lnTo>
                  <a:pt x="2633373" y="2127544"/>
                </a:lnTo>
                <a:lnTo>
                  <a:pt x="2660441" y="2091731"/>
                </a:lnTo>
                <a:lnTo>
                  <a:pt x="2686935" y="2055465"/>
                </a:lnTo>
                <a:lnTo>
                  <a:pt x="2712845" y="2018752"/>
                </a:lnTo>
                <a:lnTo>
                  <a:pt x="2738167" y="1981600"/>
                </a:lnTo>
                <a:lnTo>
                  <a:pt x="2762893" y="1944015"/>
                </a:lnTo>
                <a:lnTo>
                  <a:pt x="2787016" y="1906005"/>
                </a:lnTo>
                <a:lnTo>
                  <a:pt x="2810529" y="1867575"/>
                </a:lnTo>
                <a:lnTo>
                  <a:pt x="2833426" y="1828732"/>
                </a:lnTo>
                <a:lnTo>
                  <a:pt x="2855700" y="1789485"/>
                </a:lnTo>
                <a:lnTo>
                  <a:pt x="2877343" y="1749838"/>
                </a:lnTo>
                <a:lnTo>
                  <a:pt x="2898350" y="1709799"/>
                </a:lnTo>
                <a:lnTo>
                  <a:pt x="2918714" y="1669376"/>
                </a:lnTo>
                <a:lnTo>
                  <a:pt x="2938427" y="1628574"/>
                </a:lnTo>
                <a:lnTo>
                  <a:pt x="2957482" y="1587400"/>
                </a:lnTo>
                <a:lnTo>
                  <a:pt x="2975874" y="1545862"/>
                </a:lnTo>
                <a:lnTo>
                  <a:pt x="2993595" y="1503965"/>
                </a:lnTo>
                <a:lnTo>
                  <a:pt x="3010639" y="1461718"/>
                </a:lnTo>
                <a:lnTo>
                  <a:pt x="3026998" y="1419126"/>
                </a:lnTo>
                <a:lnTo>
                  <a:pt x="3042666" y="1376197"/>
                </a:lnTo>
                <a:lnTo>
                  <a:pt x="3057635" y="1332937"/>
                </a:lnTo>
                <a:lnTo>
                  <a:pt x="3071901" y="1289353"/>
                </a:lnTo>
                <a:lnTo>
                  <a:pt x="3085454" y="1245452"/>
                </a:lnTo>
                <a:lnTo>
                  <a:pt x="3098289" y="1201240"/>
                </a:lnTo>
                <a:lnTo>
                  <a:pt x="3110399" y="1156725"/>
                </a:lnTo>
                <a:lnTo>
                  <a:pt x="3121777" y="1111913"/>
                </a:lnTo>
                <a:lnTo>
                  <a:pt x="3132416" y="1066812"/>
                </a:lnTo>
                <a:lnTo>
                  <a:pt x="3142310" y="1021427"/>
                </a:lnTo>
                <a:lnTo>
                  <a:pt x="3151451" y="975766"/>
                </a:lnTo>
                <a:lnTo>
                  <a:pt x="3159833" y="929835"/>
                </a:lnTo>
                <a:lnTo>
                  <a:pt x="3167448" y="883641"/>
                </a:lnTo>
                <a:lnTo>
                  <a:pt x="3174292" y="837192"/>
                </a:lnTo>
                <a:lnTo>
                  <a:pt x="3180355" y="790494"/>
                </a:lnTo>
                <a:lnTo>
                  <a:pt x="3185632" y="743553"/>
                </a:lnTo>
                <a:lnTo>
                  <a:pt x="3190116" y="696376"/>
                </a:lnTo>
                <a:lnTo>
                  <a:pt x="3193800" y="648971"/>
                </a:lnTo>
                <a:lnTo>
                  <a:pt x="3196677" y="601344"/>
                </a:lnTo>
                <a:lnTo>
                  <a:pt x="3198741" y="553502"/>
                </a:lnTo>
                <a:lnTo>
                  <a:pt x="3199984" y="505452"/>
                </a:lnTo>
                <a:lnTo>
                  <a:pt x="3200400" y="457200"/>
                </a:lnTo>
                <a:lnTo>
                  <a:pt x="3199984" y="408947"/>
                </a:lnTo>
                <a:lnTo>
                  <a:pt x="3198741" y="360897"/>
                </a:lnTo>
                <a:lnTo>
                  <a:pt x="3196677" y="313055"/>
                </a:lnTo>
                <a:lnTo>
                  <a:pt x="3193800" y="265428"/>
                </a:lnTo>
                <a:lnTo>
                  <a:pt x="3190116" y="218023"/>
                </a:lnTo>
                <a:lnTo>
                  <a:pt x="3185632" y="170846"/>
                </a:lnTo>
                <a:lnTo>
                  <a:pt x="3180355" y="123905"/>
                </a:lnTo>
                <a:lnTo>
                  <a:pt x="3174292" y="77207"/>
                </a:lnTo>
                <a:lnTo>
                  <a:pt x="3167448" y="30758"/>
                </a:lnTo>
                <a:lnTo>
                  <a:pt x="3162377" y="0"/>
                </a:lnTo>
                <a:close/>
              </a:path>
            </a:pathLst>
          </a:custGeom>
          <a:solidFill>
            <a:srgbClr val="2C5F2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9418319" y="4114800"/>
            <a:ext cx="2773680" cy="2743200"/>
          </a:xfrm>
          <a:custGeom>
            <a:avLst/>
            <a:gdLst/>
            <a:ahLst/>
            <a:cxnLst/>
            <a:rect l="l" t="t" r="r" b="b"/>
            <a:pathLst>
              <a:path w="2773679" h="2743200">
                <a:moveTo>
                  <a:pt x="2743200" y="0"/>
                </a:moveTo>
                <a:lnTo>
                  <a:pt x="2694947" y="415"/>
                </a:lnTo>
                <a:lnTo>
                  <a:pt x="2646897" y="1658"/>
                </a:lnTo>
                <a:lnTo>
                  <a:pt x="2599055" y="3722"/>
                </a:lnTo>
                <a:lnTo>
                  <a:pt x="2551428" y="6599"/>
                </a:lnTo>
                <a:lnTo>
                  <a:pt x="2504023" y="10283"/>
                </a:lnTo>
                <a:lnTo>
                  <a:pt x="2456846" y="14767"/>
                </a:lnTo>
                <a:lnTo>
                  <a:pt x="2409905" y="20044"/>
                </a:lnTo>
                <a:lnTo>
                  <a:pt x="2363207" y="26107"/>
                </a:lnTo>
                <a:lnTo>
                  <a:pt x="2316758" y="32951"/>
                </a:lnTo>
                <a:lnTo>
                  <a:pt x="2270564" y="40566"/>
                </a:lnTo>
                <a:lnTo>
                  <a:pt x="2224633" y="48948"/>
                </a:lnTo>
                <a:lnTo>
                  <a:pt x="2178972" y="58089"/>
                </a:lnTo>
                <a:lnTo>
                  <a:pt x="2133587" y="67983"/>
                </a:lnTo>
                <a:lnTo>
                  <a:pt x="2088486" y="78622"/>
                </a:lnTo>
                <a:lnTo>
                  <a:pt x="2043674" y="90000"/>
                </a:lnTo>
                <a:lnTo>
                  <a:pt x="1999159" y="102110"/>
                </a:lnTo>
                <a:lnTo>
                  <a:pt x="1954947" y="114945"/>
                </a:lnTo>
                <a:lnTo>
                  <a:pt x="1911046" y="128498"/>
                </a:lnTo>
                <a:lnTo>
                  <a:pt x="1867462" y="142764"/>
                </a:lnTo>
                <a:lnTo>
                  <a:pt x="1824202" y="157733"/>
                </a:lnTo>
                <a:lnTo>
                  <a:pt x="1781273" y="173401"/>
                </a:lnTo>
                <a:lnTo>
                  <a:pt x="1738681" y="189760"/>
                </a:lnTo>
                <a:lnTo>
                  <a:pt x="1696434" y="206804"/>
                </a:lnTo>
                <a:lnTo>
                  <a:pt x="1654537" y="224525"/>
                </a:lnTo>
                <a:lnTo>
                  <a:pt x="1612999" y="242917"/>
                </a:lnTo>
                <a:lnTo>
                  <a:pt x="1571825" y="261972"/>
                </a:lnTo>
                <a:lnTo>
                  <a:pt x="1531023" y="281685"/>
                </a:lnTo>
                <a:lnTo>
                  <a:pt x="1490600" y="302049"/>
                </a:lnTo>
                <a:lnTo>
                  <a:pt x="1450561" y="323056"/>
                </a:lnTo>
                <a:lnTo>
                  <a:pt x="1410914" y="344699"/>
                </a:lnTo>
                <a:lnTo>
                  <a:pt x="1371667" y="366973"/>
                </a:lnTo>
                <a:lnTo>
                  <a:pt x="1332824" y="389870"/>
                </a:lnTo>
                <a:lnTo>
                  <a:pt x="1294394" y="413383"/>
                </a:lnTo>
                <a:lnTo>
                  <a:pt x="1256384" y="437506"/>
                </a:lnTo>
                <a:lnTo>
                  <a:pt x="1218799" y="462232"/>
                </a:lnTo>
                <a:lnTo>
                  <a:pt x="1181647" y="487553"/>
                </a:lnTo>
                <a:lnTo>
                  <a:pt x="1144934" y="513464"/>
                </a:lnTo>
                <a:lnTo>
                  <a:pt x="1108668" y="539957"/>
                </a:lnTo>
                <a:lnTo>
                  <a:pt x="1072855" y="567026"/>
                </a:lnTo>
                <a:lnTo>
                  <a:pt x="1037502" y="594664"/>
                </a:lnTo>
                <a:lnTo>
                  <a:pt x="1002616" y="622863"/>
                </a:lnTo>
                <a:lnTo>
                  <a:pt x="968203" y="651618"/>
                </a:lnTo>
                <a:lnTo>
                  <a:pt x="934271" y="680921"/>
                </a:lnTo>
                <a:lnTo>
                  <a:pt x="900825" y="710766"/>
                </a:lnTo>
                <a:lnTo>
                  <a:pt x="867874" y="741145"/>
                </a:lnTo>
                <a:lnTo>
                  <a:pt x="835424" y="772052"/>
                </a:lnTo>
                <a:lnTo>
                  <a:pt x="803481" y="803481"/>
                </a:lnTo>
                <a:lnTo>
                  <a:pt x="772052" y="835424"/>
                </a:lnTo>
                <a:lnTo>
                  <a:pt x="741145" y="867874"/>
                </a:lnTo>
                <a:lnTo>
                  <a:pt x="710766" y="900825"/>
                </a:lnTo>
                <a:lnTo>
                  <a:pt x="680921" y="934270"/>
                </a:lnTo>
                <a:lnTo>
                  <a:pt x="651618" y="968203"/>
                </a:lnTo>
                <a:lnTo>
                  <a:pt x="622863" y="1002616"/>
                </a:lnTo>
                <a:lnTo>
                  <a:pt x="594664" y="1037502"/>
                </a:lnTo>
                <a:lnTo>
                  <a:pt x="567026" y="1072855"/>
                </a:lnTo>
                <a:lnTo>
                  <a:pt x="539958" y="1108668"/>
                </a:lnTo>
                <a:lnTo>
                  <a:pt x="513464" y="1144934"/>
                </a:lnTo>
                <a:lnTo>
                  <a:pt x="487554" y="1181646"/>
                </a:lnTo>
                <a:lnTo>
                  <a:pt x="462232" y="1218799"/>
                </a:lnTo>
                <a:lnTo>
                  <a:pt x="437506" y="1256383"/>
                </a:lnTo>
                <a:lnTo>
                  <a:pt x="413383" y="1294394"/>
                </a:lnTo>
                <a:lnTo>
                  <a:pt x="389870" y="1332824"/>
                </a:lnTo>
                <a:lnTo>
                  <a:pt x="366973" y="1371666"/>
                </a:lnTo>
                <a:lnTo>
                  <a:pt x="344699" y="1410914"/>
                </a:lnTo>
                <a:lnTo>
                  <a:pt x="323056" y="1450561"/>
                </a:lnTo>
                <a:lnTo>
                  <a:pt x="302049" y="1490599"/>
                </a:lnTo>
                <a:lnTo>
                  <a:pt x="281685" y="1531023"/>
                </a:lnTo>
                <a:lnTo>
                  <a:pt x="261972" y="1571825"/>
                </a:lnTo>
                <a:lnTo>
                  <a:pt x="242917" y="1612999"/>
                </a:lnTo>
                <a:lnTo>
                  <a:pt x="224525" y="1654537"/>
                </a:lnTo>
                <a:lnTo>
                  <a:pt x="206804" y="1696433"/>
                </a:lnTo>
                <a:lnTo>
                  <a:pt x="189760" y="1738681"/>
                </a:lnTo>
                <a:lnTo>
                  <a:pt x="173401" y="1781272"/>
                </a:lnTo>
                <a:lnTo>
                  <a:pt x="157733" y="1824202"/>
                </a:lnTo>
                <a:lnTo>
                  <a:pt x="142764" y="1867462"/>
                </a:lnTo>
                <a:lnTo>
                  <a:pt x="128498" y="1911046"/>
                </a:lnTo>
                <a:lnTo>
                  <a:pt x="114945" y="1954947"/>
                </a:lnTo>
                <a:lnTo>
                  <a:pt x="102110" y="1999158"/>
                </a:lnTo>
                <a:lnTo>
                  <a:pt x="90000" y="2043673"/>
                </a:lnTo>
                <a:lnTo>
                  <a:pt x="78622" y="2088485"/>
                </a:lnTo>
                <a:lnTo>
                  <a:pt x="67983" y="2133587"/>
                </a:lnTo>
                <a:lnTo>
                  <a:pt x="58089" y="2178972"/>
                </a:lnTo>
                <a:lnTo>
                  <a:pt x="48948" y="2224633"/>
                </a:lnTo>
                <a:lnTo>
                  <a:pt x="40566" y="2270563"/>
                </a:lnTo>
                <a:lnTo>
                  <a:pt x="32951" y="2316757"/>
                </a:lnTo>
                <a:lnTo>
                  <a:pt x="26107" y="2363206"/>
                </a:lnTo>
                <a:lnTo>
                  <a:pt x="20044" y="2409905"/>
                </a:lnTo>
                <a:lnTo>
                  <a:pt x="14767" y="2456846"/>
                </a:lnTo>
                <a:lnTo>
                  <a:pt x="10283" y="2504022"/>
                </a:lnTo>
                <a:lnTo>
                  <a:pt x="6599" y="2551427"/>
                </a:lnTo>
                <a:lnTo>
                  <a:pt x="3722" y="2599054"/>
                </a:lnTo>
                <a:lnTo>
                  <a:pt x="1658" y="2646896"/>
                </a:lnTo>
                <a:lnTo>
                  <a:pt x="415" y="2694947"/>
                </a:lnTo>
                <a:lnTo>
                  <a:pt x="0" y="2743200"/>
                </a:lnTo>
                <a:lnTo>
                  <a:pt x="2773679" y="2743200"/>
                </a:lnTo>
                <a:lnTo>
                  <a:pt x="2773679" y="262"/>
                </a:lnTo>
                <a:lnTo>
                  <a:pt x="2743200" y="0"/>
                </a:lnTo>
                <a:close/>
              </a:path>
            </a:pathLst>
          </a:custGeom>
          <a:solidFill>
            <a:srgbClr val="2C5F2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/>
          <p:nvPr/>
        </p:nvSpPr>
        <p:spPr>
          <a:xfrm>
            <a:off x="810259" y="1651762"/>
            <a:ext cx="3463290" cy="23939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400" b="1">
                <a:solidFill>
                  <a:srgbClr val="E8A23C"/>
                </a:solidFill>
                <a:latin typeface="Calibri"/>
                <a:cs typeface="Calibri"/>
              </a:rPr>
              <a:t>S</a:t>
            </a:r>
            <a:r>
              <a:rPr dirty="0" sz="1400" spc="-30" b="1">
                <a:solidFill>
                  <a:srgbClr val="E8A23C"/>
                </a:solidFill>
                <a:latin typeface="Calibri"/>
                <a:cs typeface="Calibri"/>
              </a:rPr>
              <a:t> </a:t>
            </a:r>
            <a:r>
              <a:rPr dirty="0" sz="1400" b="1">
                <a:solidFill>
                  <a:srgbClr val="E8A23C"/>
                </a:solidFill>
                <a:latin typeface="Calibri"/>
                <a:cs typeface="Calibri"/>
              </a:rPr>
              <a:t>S</a:t>
            </a:r>
            <a:r>
              <a:rPr dirty="0" sz="1400" spc="-30" b="1">
                <a:solidFill>
                  <a:srgbClr val="E8A23C"/>
                </a:solidFill>
                <a:latin typeface="Calibri"/>
                <a:cs typeface="Calibri"/>
              </a:rPr>
              <a:t> </a:t>
            </a:r>
            <a:r>
              <a:rPr dirty="0" sz="1400" b="1">
                <a:solidFill>
                  <a:srgbClr val="E8A23C"/>
                </a:solidFill>
                <a:latin typeface="Calibri"/>
                <a:cs typeface="Calibri"/>
              </a:rPr>
              <a:t>U</a:t>
            </a:r>
            <a:r>
              <a:rPr dirty="0" sz="1400" spc="125" b="1">
                <a:solidFill>
                  <a:srgbClr val="E8A23C"/>
                </a:solidFill>
                <a:latin typeface="Calibri"/>
                <a:cs typeface="Calibri"/>
              </a:rPr>
              <a:t>  </a:t>
            </a:r>
            <a:r>
              <a:rPr dirty="0" sz="1400" b="1">
                <a:solidFill>
                  <a:srgbClr val="E8A23C"/>
                </a:solidFill>
                <a:latin typeface="Calibri"/>
                <a:cs typeface="Calibri"/>
              </a:rPr>
              <a:t>&amp;</a:t>
            </a:r>
            <a:r>
              <a:rPr dirty="0" sz="1400" spc="135" b="1">
                <a:solidFill>
                  <a:srgbClr val="E8A23C"/>
                </a:solidFill>
                <a:latin typeface="Calibri"/>
                <a:cs typeface="Calibri"/>
              </a:rPr>
              <a:t>  </a:t>
            </a:r>
            <a:r>
              <a:rPr dirty="0" sz="1400" b="1">
                <a:solidFill>
                  <a:srgbClr val="E8A23C"/>
                </a:solidFill>
                <a:latin typeface="Calibri"/>
                <a:cs typeface="Calibri"/>
              </a:rPr>
              <a:t>M</a:t>
            </a:r>
            <a:r>
              <a:rPr dirty="0" sz="1400" spc="-25" b="1">
                <a:solidFill>
                  <a:srgbClr val="E8A23C"/>
                </a:solidFill>
                <a:latin typeface="Calibri"/>
                <a:cs typeface="Calibri"/>
              </a:rPr>
              <a:t> </a:t>
            </a:r>
            <a:r>
              <a:rPr dirty="0" sz="1400" b="1">
                <a:solidFill>
                  <a:srgbClr val="E8A23C"/>
                </a:solidFill>
                <a:latin typeface="Calibri"/>
                <a:cs typeface="Calibri"/>
              </a:rPr>
              <a:t>O</a:t>
            </a:r>
            <a:r>
              <a:rPr dirty="0" sz="1400" spc="-20" b="1">
                <a:solidFill>
                  <a:srgbClr val="E8A23C"/>
                </a:solidFill>
                <a:latin typeface="Calibri"/>
                <a:cs typeface="Calibri"/>
              </a:rPr>
              <a:t> </a:t>
            </a:r>
            <a:r>
              <a:rPr dirty="0" sz="1400" b="1">
                <a:solidFill>
                  <a:srgbClr val="E8A23C"/>
                </a:solidFill>
                <a:latin typeface="Calibri"/>
                <a:cs typeface="Calibri"/>
              </a:rPr>
              <a:t>O</a:t>
            </a:r>
            <a:r>
              <a:rPr dirty="0" sz="1400" spc="-25" b="1">
                <a:solidFill>
                  <a:srgbClr val="E8A23C"/>
                </a:solidFill>
                <a:latin typeface="Calibri"/>
                <a:cs typeface="Calibri"/>
              </a:rPr>
              <a:t> </a:t>
            </a:r>
            <a:r>
              <a:rPr dirty="0" sz="1400" b="1">
                <a:solidFill>
                  <a:srgbClr val="E8A23C"/>
                </a:solidFill>
                <a:latin typeface="Calibri"/>
                <a:cs typeface="Calibri"/>
              </a:rPr>
              <a:t>N</a:t>
            </a:r>
            <a:r>
              <a:rPr dirty="0" sz="1400" spc="-25" b="1">
                <a:solidFill>
                  <a:srgbClr val="E8A23C"/>
                </a:solidFill>
                <a:latin typeface="Calibri"/>
                <a:cs typeface="Calibri"/>
              </a:rPr>
              <a:t> </a:t>
            </a:r>
            <a:r>
              <a:rPr dirty="0" sz="1400" b="1">
                <a:solidFill>
                  <a:srgbClr val="E8A23C"/>
                </a:solidFill>
                <a:latin typeface="Calibri"/>
                <a:cs typeface="Calibri"/>
              </a:rPr>
              <a:t>P</a:t>
            </a:r>
            <a:r>
              <a:rPr dirty="0" sz="1400" spc="-25" b="1">
                <a:solidFill>
                  <a:srgbClr val="E8A23C"/>
                </a:solidFill>
                <a:latin typeface="Calibri"/>
                <a:cs typeface="Calibri"/>
              </a:rPr>
              <a:t> </a:t>
            </a:r>
            <a:r>
              <a:rPr dirty="0" sz="1400" b="1">
                <a:solidFill>
                  <a:srgbClr val="E8A23C"/>
                </a:solidFill>
                <a:latin typeface="Calibri"/>
                <a:cs typeface="Calibri"/>
              </a:rPr>
              <a:t>R</a:t>
            </a:r>
            <a:r>
              <a:rPr dirty="0" sz="1400" spc="-25" b="1">
                <a:solidFill>
                  <a:srgbClr val="E8A23C"/>
                </a:solidFill>
                <a:latin typeface="Calibri"/>
                <a:cs typeface="Calibri"/>
              </a:rPr>
              <a:t> </a:t>
            </a:r>
            <a:r>
              <a:rPr dirty="0" sz="1400" b="1">
                <a:solidFill>
                  <a:srgbClr val="E8A23C"/>
                </a:solidFill>
                <a:latin typeface="Calibri"/>
                <a:cs typeface="Calibri"/>
              </a:rPr>
              <a:t>E</a:t>
            </a:r>
            <a:r>
              <a:rPr dirty="0" sz="1400" spc="-20" b="1">
                <a:solidFill>
                  <a:srgbClr val="E8A23C"/>
                </a:solidFill>
                <a:latin typeface="Calibri"/>
                <a:cs typeface="Calibri"/>
              </a:rPr>
              <a:t> </a:t>
            </a:r>
            <a:r>
              <a:rPr dirty="0" sz="1400" b="1">
                <a:solidFill>
                  <a:srgbClr val="E8A23C"/>
                </a:solidFill>
                <a:latin typeface="Calibri"/>
                <a:cs typeface="Calibri"/>
              </a:rPr>
              <a:t>N</a:t>
            </a:r>
            <a:r>
              <a:rPr dirty="0" sz="1400" spc="-25" b="1">
                <a:solidFill>
                  <a:srgbClr val="E8A23C"/>
                </a:solidFill>
                <a:latin typeface="Calibri"/>
                <a:cs typeface="Calibri"/>
              </a:rPr>
              <a:t> </a:t>
            </a:r>
            <a:r>
              <a:rPr dirty="0" sz="1400" b="1">
                <a:solidFill>
                  <a:srgbClr val="E8A23C"/>
                </a:solidFill>
                <a:latin typeface="Calibri"/>
                <a:cs typeface="Calibri"/>
              </a:rPr>
              <a:t>E</a:t>
            </a:r>
            <a:r>
              <a:rPr dirty="0" sz="1400" spc="-20" b="1">
                <a:solidFill>
                  <a:srgbClr val="E8A23C"/>
                </a:solidFill>
                <a:latin typeface="Calibri"/>
                <a:cs typeface="Calibri"/>
              </a:rPr>
              <a:t> </a:t>
            </a:r>
            <a:r>
              <a:rPr dirty="0" sz="1400" b="1">
                <a:solidFill>
                  <a:srgbClr val="E8A23C"/>
                </a:solidFill>
                <a:latin typeface="Calibri"/>
                <a:cs typeface="Calibri"/>
              </a:rPr>
              <a:t>U</a:t>
            </a:r>
            <a:r>
              <a:rPr dirty="0" sz="1400" spc="-30" b="1">
                <a:solidFill>
                  <a:srgbClr val="E8A23C"/>
                </a:solidFill>
                <a:latin typeface="Calibri"/>
                <a:cs typeface="Calibri"/>
              </a:rPr>
              <a:t> </a:t>
            </a:r>
            <a:r>
              <a:rPr dirty="0" sz="1400" b="1">
                <a:solidFill>
                  <a:srgbClr val="E8A23C"/>
                </a:solidFill>
                <a:latin typeface="Calibri"/>
                <a:cs typeface="Calibri"/>
              </a:rPr>
              <a:t>R</a:t>
            </a:r>
            <a:r>
              <a:rPr dirty="0" sz="1400" spc="135" b="1">
                <a:solidFill>
                  <a:srgbClr val="E8A23C"/>
                </a:solidFill>
                <a:latin typeface="Calibri"/>
                <a:cs typeface="Calibri"/>
              </a:rPr>
              <a:t>  </a:t>
            </a:r>
            <a:r>
              <a:rPr dirty="0" sz="1400" b="1">
                <a:solidFill>
                  <a:srgbClr val="E8A23C"/>
                </a:solidFill>
                <a:latin typeface="Calibri"/>
                <a:cs typeface="Calibri"/>
              </a:rPr>
              <a:t>P</a:t>
            </a:r>
            <a:r>
              <a:rPr dirty="0" sz="1400" spc="-25" b="1">
                <a:solidFill>
                  <a:srgbClr val="E8A23C"/>
                </a:solidFill>
                <a:latin typeface="Calibri"/>
                <a:cs typeface="Calibri"/>
              </a:rPr>
              <a:t> </a:t>
            </a:r>
            <a:r>
              <a:rPr dirty="0" sz="1400" b="1">
                <a:solidFill>
                  <a:srgbClr val="E8A23C"/>
                </a:solidFill>
                <a:latin typeface="Calibri"/>
                <a:cs typeface="Calibri"/>
              </a:rPr>
              <a:t>R</a:t>
            </a:r>
            <a:r>
              <a:rPr dirty="0" sz="1400" spc="-25" b="1">
                <a:solidFill>
                  <a:srgbClr val="E8A23C"/>
                </a:solidFill>
                <a:latin typeface="Calibri"/>
                <a:cs typeface="Calibri"/>
              </a:rPr>
              <a:t> </a:t>
            </a:r>
            <a:r>
              <a:rPr dirty="0" sz="1400" b="1">
                <a:solidFill>
                  <a:srgbClr val="E8A23C"/>
                </a:solidFill>
                <a:latin typeface="Calibri"/>
                <a:cs typeface="Calibri"/>
              </a:rPr>
              <a:t>E</a:t>
            </a:r>
            <a:r>
              <a:rPr dirty="0" sz="1400" spc="-20" b="1">
                <a:solidFill>
                  <a:srgbClr val="E8A23C"/>
                </a:solidFill>
                <a:latin typeface="Calibri"/>
                <a:cs typeface="Calibri"/>
              </a:rPr>
              <a:t> </a:t>
            </a:r>
            <a:r>
              <a:rPr dirty="0" sz="1400" b="1">
                <a:solidFill>
                  <a:srgbClr val="E8A23C"/>
                </a:solidFill>
                <a:latin typeface="Calibri"/>
                <a:cs typeface="Calibri"/>
              </a:rPr>
              <a:t>S</a:t>
            </a:r>
            <a:r>
              <a:rPr dirty="0" sz="1400" spc="-30" b="1">
                <a:solidFill>
                  <a:srgbClr val="E8A23C"/>
                </a:solidFill>
                <a:latin typeface="Calibri"/>
                <a:cs typeface="Calibri"/>
              </a:rPr>
              <a:t> </a:t>
            </a:r>
            <a:r>
              <a:rPr dirty="0" sz="1400" b="1">
                <a:solidFill>
                  <a:srgbClr val="E8A23C"/>
                </a:solidFill>
                <a:latin typeface="Calibri"/>
                <a:cs typeface="Calibri"/>
              </a:rPr>
              <a:t>E</a:t>
            </a:r>
            <a:r>
              <a:rPr dirty="0" sz="1400" spc="-20" b="1">
                <a:solidFill>
                  <a:srgbClr val="E8A23C"/>
                </a:solidFill>
                <a:latin typeface="Calibri"/>
                <a:cs typeface="Calibri"/>
              </a:rPr>
              <a:t> </a:t>
            </a:r>
            <a:r>
              <a:rPr dirty="0" sz="1400" b="1">
                <a:solidFill>
                  <a:srgbClr val="E8A23C"/>
                </a:solidFill>
                <a:latin typeface="Calibri"/>
                <a:cs typeface="Calibri"/>
              </a:rPr>
              <a:t>N</a:t>
            </a:r>
            <a:r>
              <a:rPr dirty="0" sz="1400" spc="-25" b="1">
                <a:solidFill>
                  <a:srgbClr val="E8A23C"/>
                </a:solidFill>
                <a:latin typeface="Calibri"/>
                <a:cs typeface="Calibri"/>
              </a:rPr>
              <a:t> </a:t>
            </a:r>
            <a:r>
              <a:rPr dirty="0" sz="1400" b="1">
                <a:solidFill>
                  <a:srgbClr val="E8A23C"/>
                </a:solidFill>
                <a:latin typeface="Calibri"/>
                <a:cs typeface="Calibri"/>
              </a:rPr>
              <a:t>T</a:t>
            </a:r>
            <a:r>
              <a:rPr dirty="0" sz="1400" spc="-20" b="1">
                <a:solidFill>
                  <a:srgbClr val="E8A23C"/>
                </a:solidFill>
                <a:latin typeface="Calibri"/>
                <a:cs typeface="Calibri"/>
              </a:rPr>
              <a:t> </a:t>
            </a:r>
            <a:r>
              <a:rPr dirty="0" sz="1400" spc="-50" b="1">
                <a:solidFill>
                  <a:srgbClr val="E8A23C"/>
                </a:solidFill>
                <a:latin typeface="Calibri"/>
                <a:cs typeface="Calibri"/>
              </a:rPr>
              <a:t>S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6" name="object 6" descr="$PPTXTitle"/>
          <p:cNvSpPr txBox="1">
            <a:spLocks noGrp="1"/>
          </p:cNvSpPr>
          <p:nvPr>
            <p:ph type="title"/>
          </p:nvPr>
        </p:nvSpPr>
        <p:spPr>
          <a:xfrm>
            <a:off x="810259" y="2235834"/>
            <a:ext cx="3364865" cy="84836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199640" algn="l"/>
              </a:tabLst>
            </a:pPr>
            <a:r>
              <a:rPr dirty="0" sz="5400" spc="-10"/>
              <a:t>Thank</a:t>
            </a:r>
            <a:r>
              <a:rPr dirty="0" sz="5400"/>
              <a:t>	</a:t>
            </a:r>
            <a:r>
              <a:rPr dirty="0" sz="5400" spc="-155"/>
              <a:t>You</a:t>
            </a:r>
            <a:endParaRPr sz="5400"/>
          </a:p>
        </p:txBody>
      </p:sp>
      <p:sp>
        <p:nvSpPr>
          <p:cNvPr id="7" name="object 7"/>
          <p:cNvSpPr txBox="1"/>
          <p:nvPr/>
        </p:nvSpPr>
        <p:spPr>
          <a:xfrm>
            <a:off x="810259" y="3381882"/>
            <a:ext cx="493903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10" i="1">
                <a:solidFill>
                  <a:srgbClr val="D7E8C2"/>
                </a:solidFill>
                <a:latin typeface="Cambria"/>
                <a:cs typeface="Cambria"/>
              </a:rPr>
              <a:t>AgriBridge</a:t>
            </a:r>
            <a:r>
              <a:rPr dirty="0" sz="1800" spc="-15" i="1">
                <a:solidFill>
                  <a:srgbClr val="D7E8C2"/>
                </a:solidFill>
                <a:latin typeface="Cambria"/>
                <a:cs typeface="Cambria"/>
              </a:rPr>
              <a:t> </a:t>
            </a:r>
            <a:r>
              <a:rPr dirty="0" sz="1800" i="1">
                <a:solidFill>
                  <a:srgbClr val="D7E8C2"/>
                </a:solidFill>
                <a:latin typeface="Cambria"/>
                <a:cs typeface="Cambria"/>
              </a:rPr>
              <a:t>—</a:t>
            </a:r>
            <a:r>
              <a:rPr dirty="0" sz="1800" spc="-40" i="1">
                <a:solidFill>
                  <a:srgbClr val="D7E8C2"/>
                </a:solidFill>
                <a:latin typeface="Cambria"/>
                <a:cs typeface="Cambria"/>
              </a:rPr>
              <a:t> </a:t>
            </a:r>
            <a:r>
              <a:rPr dirty="0" sz="1800" i="1">
                <a:solidFill>
                  <a:srgbClr val="D7E8C2"/>
                </a:solidFill>
                <a:latin typeface="Cambria"/>
                <a:cs typeface="Cambria"/>
              </a:rPr>
              <a:t>Connecting</a:t>
            </a:r>
            <a:r>
              <a:rPr dirty="0" sz="1800" spc="-40" i="1">
                <a:solidFill>
                  <a:srgbClr val="D7E8C2"/>
                </a:solidFill>
                <a:latin typeface="Cambria"/>
                <a:cs typeface="Cambria"/>
              </a:rPr>
              <a:t> </a:t>
            </a:r>
            <a:r>
              <a:rPr dirty="0" sz="1800" i="1">
                <a:solidFill>
                  <a:srgbClr val="D7E8C2"/>
                </a:solidFill>
                <a:latin typeface="Cambria"/>
                <a:cs typeface="Cambria"/>
              </a:rPr>
              <a:t>Every</a:t>
            </a:r>
            <a:r>
              <a:rPr dirty="0" sz="1800" spc="-25" i="1">
                <a:solidFill>
                  <a:srgbClr val="D7E8C2"/>
                </a:solidFill>
                <a:latin typeface="Cambria"/>
                <a:cs typeface="Cambria"/>
              </a:rPr>
              <a:t> </a:t>
            </a:r>
            <a:r>
              <a:rPr dirty="0" sz="1800" i="1">
                <a:solidFill>
                  <a:srgbClr val="D7E8C2"/>
                </a:solidFill>
                <a:latin typeface="Cambria"/>
                <a:cs typeface="Cambria"/>
              </a:rPr>
              <a:t>Farm</a:t>
            </a:r>
            <a:r>
              <a:rPr dirty="0" sz="1800" spc="-25" i="1">
                <a:solidFill>
                  <a:srgbClr val="D7E8C2"/>
                </a:solidFill>
                <a:latin typeface="Cambria"/>
                <a:cs typeface="Cambria"/>
              </a:rPr>
              <a:t> </a:t>
            </a:r>
            <a:r>
              <a:rPr dirty="0" sz="1800" i="1">
                <a:solidFill>
                  <a:srgbClr val="D7E8C2"/>
                </a:solidFill>
                <a:latin typeface="Cambria"/>
                <a:cs typeface="Cambria"/>
              </a:rPr>
              <a:t>to</a:t>
            </a:r>
            <a:r>
              <a:rPr dirty="0" sz="1800" spc="-35" i="1">
                <a:solidFill>
                  <a:srgbClr val="D7E8C2"/>
                </a:solidFill>
                <a:latin typeface="Cambria"/>
                <a:cs typeface="Cambria"/>
              </a:rPr>
              <a:t> </a:t>
            </a:r>
            <a:r>
              <a:rPr dirty="0" sz="1800" i="1">
                <a:solidFill>
                  <a:srgbClr val="D7E8C2"/>
                </a:solidFill>
                <a:latin typeface="Cambria"/>
                <a:cs typeface="Cambria"/>
              </a:rPr>
              <a:t>Every</a:t>
            </a:r>
            <a:r>
              <a:rPr dirty="0" sz="1800" spc="-25" i="1">
                <a:solidFill>
                  <a:srgbClr val="D7E8C2"/>
                </a:solidFill>
                <a:latin typeface="Cambria"/>
                <a:cs typeface="Cambria"/>
              </a:rPr>
              <a:t> </a:t>
            </a:r>
            <a:r>
              <a:rPr dirty="0" sz="1800" spc="-20" i="1">
                <a:solidFill>
                  <a:srgbClr val="D7E8C2"/>
                </a:solidFill>
                <a:latin typeface="Cambria"/>
                <a:cs typeface="Cambria"/>
              </a:rPr>
              <a:t>Fork</a:t>
            </a:r>
            <a:endParaRPr sz="1800">
              <a:latin typeface="Cambria"/>
              <a:cs typeface="Cambria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822960" y="3977640"/>
            <a:ext cx="2011680" cy="0"/>
          </a:xfrm>
          <a:custGeom>
            <a:avLst/>
            <a:gdLst/>
            <a:ahLst/>
            <a:cxnLst/>
            <a:rect l="l" t="t" r="r" b="b"/>
            <a:pathLst>
              <a:path w="2011680" h="0">
                <a:moveTo>
                  <a:pt x="0" y="0"/>
                </a:moveTo>
                <a:lnTo>
                  <a:pt x="2011679" y="0"/>
                </a:lnTo>
              </a:path>
            </a:pathLst>
          </a:custGeom>
          <a:ln w="31750">
            <a:solidFill>
              <a:srgbClr val="E8A23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 txBox="1"/>
          <p:nvPr/>
        </p:nvSpPr>
        <p:spPr>
          <a:xfrm>
            <a:off x="810259" y="4349877"/>
            <a:ext cx="2311400" cy="59817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b="1">
                <a:solidFill>
                  <a:srgbClr val="FFFFFF"/>
                </a:solidFill>
                <a:latin typeface="Calibri"/>
                <a:cs typeface="Calibri"/>
              </a:rPr>
              <a:t>Aryan</a:t>
            </a:r>
            <a:r>
              <a:rPr dirty="0" sz="1400" spc="-35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400" spc="-10" b="1">
                <a:solidFill>
                  <a:srgbClr val="FFFFFF"/>
                </a:solidFill>
                <a:latin typeface="Calibri"/>
                <a:cs typeface="Calibri"/>
              </a:rPr>
              <a:t>Atulya</a:t>
            </a:r>
            <a:r>
              <a:rPr dirty="0" sz="1400" spc="-20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400" b="1">
                <a:solidFill>
                  <a:srgbClr val="FFFFFF"/>
                </a:solidFill>
                <a:latin typeface="Calibri"/>
                <a:cs typeface="Calibri"/>
              </a:rPr>
              <a:t>Swain</a:t>
            </a:r>
            <a:r>
              <a:rPr dirty="0" sz="1400" spc="235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400" b="1">
                <a:solidFill>
                  <a:srgbClr val="FFFFFF"/>
                </a:solidFill>
                <a:latin typeface="Calibri"/>
                <a:cs typeface="Calibri"/>
              </a:rPr>
              <a:t>|</a:t>
            </a:r>
            <a:r>
              <a:rPr dirty="0" sz="1400" spc="254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400" spc="-10" b="1">
                <a:solidFill>
                  <a:srgbClr val="FFFFFF"/>
                </a:solidFill>
                <a:latin typeface="Calibri"/>
                <a:cs typeface="Calibri"/>
              </a:rPr>
              <a:t>Founder</a:t>
            </a:r>
            <a:endParaRPr sz="1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265"/>
              </a:spcBef>
            </a:pPr>
            <a:r>
              <a:rPr dirty="0" sz="1300">
                <a:solidFill>
                  <a:srgbClr val="D7E8C2"/>
                </a:solidFill>
                <a:latin typeface="Calibri"/>
                <a:cs typeface="Calibri"/>
              </a:rPr>
              <a:t>Sri</a:t>
            </a:r>
            <a:r>
              <a:rPr dirty="0" sz="1300" spc="-45">
                <a:solidFill>
                  <a:srgbClr val="D7E8C2"/>
                </a:solidFill>
                <a:latin typeface="Calibri"/>
                <a:cs typeface="Calibri"/>
              </a:rPr>
              <a:t> </a:t>
            </a:r>
            <a:r>
              <a:rPr dirty="0" sz="1300">
                <a:solidFill>
                  <a:srgbClr val="D7E8C2"/>
                </a:solidFill>
                <a:latin typeface="Calibri"/>
                <a:cs typeface="Calibri"/>
              </a:rPr>
              <a:t>Sri</a:t>
            </a:r>
            <a:r>
              <a:rPr dirty="0" sz="1300" spc="-40">
                <a:solidFill>
                  <a:srgbClr val="D7E8C2"/>
                </a:solidFill>
                <a:latin typeface="Calibri"/>
                <a:cs typeface="Calibri"/>
              </a:rPr>
              <a:t> </a:t>
            </a:r>
            <a:r>
              <a:rPr dirty="0" sz="1300">
                <a:solidFill>
                  <a:srgbClr val="D7E8C2"/>
                </a:solidFill>
                <a:latin typeface="Calibri"/>
                <a:cs typeface="Calibri"/>
              </a:rPr>
              <a:t>University</a:t>
            </a:r>
            <a:r>
              <a:rPr dirty="0" sz="1300" spc="-15">
                <a:solidFill>
                  <a:srgbClr val="D7E8C2"/>
                </a:solidFill>
                <a:latin typeface="Calibri"/>
                <a:cs typeface="Calibri"/>
              </a:rPr>
              <a:t> </a:t>
            </a:r>
            <a:r>
              <a:rPr dirty="0" sz="1300">
                <a:solidFill>
                  <a:srgbClr val="D7E8C2"/>
                </a:solidFill>
                <a:latin typeface="Calibri"/>
                <a:cs typeface="Calibri"/>
              </a:rPr>
              <a:t>(SSU),</a:t>
            </a:r>
            <a:r>
              <a:rPr dirty="0" sz="1300" spc="-15">
                <a:solidFill>
                  <a:srgbClr val="D7E8C2"/>
                </a:solidFill>
                <a:latin typeface="Calibri"/>
                <a:cs typeface="Calibri"/>
              </a:rPr>
              <a:t> </a:t>
            </a:r>
            <a:r>
              <a:rPr dirty="0" sz="1300" spc="-10">
                <a:solidFill>
                  <a:srgbClr val="D7E8C2"/>
                </a:solidFill>
                <a:latin typeface="Calibri"/>
                <a:cs typeface="Calibri"/>
              </a:rPr>
              <a:t>Odisha</a:t>
            </a:r>
            <a:endParaRPr sz="13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810259" y="5922975"/>
            <a:ext cx="184785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10" b="1">
                <a:solidFill>
                  <a:srgbClr val="E8A23C"/>
                </a:solidFill>
                <a:latin typeface="Calibri"/>
                <a:cs typeface="Calibri"/>
              </a:rPr>
              <a:t>B</a:t>
            </a:r>
            <a:r>
              <a:rPr dirty="0" sz="1200" spc="-70" b="1">
                <a:solidFill>
                  <a:srgbClr val="E8A23C"/>
                </a:solidFill>
                <a:latin typeface="Calibri"/>
                <a:cs typeface="Calibri"/>
              </a:rPr>
              <a:t> </a:t>
            </a:r>
            <a:r>
              <a:rPr dirty="0" sz="1200" b="1">
                <a:solidFill>
                  <a:srgbClr val="E8A23C"/>
                </a:solidFill>
                <a:latin typeface="Calibri"/>
                <a:cs typeface="Calibri"/>
              </a:rPr>
              <a:t>E</a:t>
            </a:r>
            <a:r>
              <a:rPr dirty="0" sz="1200" spc="400" b="1">
                <a:solidFill>
                  <a:srgbClr val="E8A23C"/>
                </a:solidFill>
                <a:latin typeface="Calibri"/>
                <a:cs typeface="Calibri"/>
              </a:rPr>
              <a:t> </a:t>
            </a:r>
            <a:r>
              <a:rPr dirty="0" sz="1200" spc="-10" b="1">
                <a:solidFill>
                  <a:srgbClr val="E8A23C"/>
                </a:solidFill>
                <a:latin typeface="Calibri"/>
                <a:cs typeface="Calibri"/>
              </a:rPr>
              <a:t>I</a:t>
            </a:r>
            <a:r>
              <a:rPr dirty="0" sz="1200" spc="-65" b="1">
                <a:solidFill>
                  <a:srgbClr val="E8A23C"/>
                </a:solidFill>
                <a:latin typeface="Calibri"/>
                <a:cs typeface="Calibri"/>
              </a:rPr>
              <a:t> </a:t>
            </a:r>
            <a:r>
              <a:rPr dirty="0" sz="1200" b="1">
                <a:solidFill>
                  <a:srgbClr val="E8A23C"/>
                </a:solidFill>
                <a:latin typeface="Calibri"/>
                <a:cs typeface="Calibri"/>
              </a:rPr>
              <a:t>N</a:t>
            </a:r>
            <a:r>
              <a:rPr dirty="0" sz="1200" spc="-70" b="1">
                <a:solidFill>
                  <a:srgbClr val="E8A23C"/>
                </a:solidFill>
                <a:latin typeface="Calibri"/>
                <a:cs typeface="Calibri"/>
              </a:rPr>
              <a:t> </a:t>
            </a:r>
            <a:r>
              <a:rPr dirty="0" sz="1200" b="1">
                <a:solidFill>
                  <a:srgbClr val="E8A23C"/>
                </a:solidFill>
                <a:latin typeface="Calibri"/>
                <a:cs typeface="Calibri"/>
              </a:rPr>
              <a:t>S</a:t>
            </a:r>
            <a:r>
              <a:rPr dirty="0" sz="1200" spc="-75" b="1">
                <a:solidFill>
                  <a:srgbClr val="E8A23C"/>
                </a:solidFill>
                <a:latin typeface="Calibri"/>
                <a:cs typeface="Calibri"/>
              </a:rPr>
              <a:t> </a:t>
            </a:r>
            <a:r>
              <a:rPr dirty="0" sz="1200" b="1">
                <a:solidFill>
                  <a:srgbClr val="E8A23C"/>
                </a:solidFill>
                <a:latin typeface="Calibri"/>
                <a:cs typeface="Calibri"/>
              </a:rPr>
              <a:t>P</a:t>
            </a:r>
            <a:r>
              <a:rPr dirty="0" sz="1200" spc="-75" b="1">
                <a:solidFill>
                  <a:srgbClr val="E8A23C"/>
                </a:solidFill>
                <a:latin typeface="Calibri"/>
                <a:cs typeface="Calibri"/>
              </a:rPr>
              <a:t> </a:t>
            </a:r>
            <a:r>
              <a:rPr dirty="0" sz="1200" spc="-10" b="1">
                <a:solidFill>
                  <a:srgbClr val="E8A23C"/>
                </a:solidFill>
                <a:latin typeface="Calibri"/>
                <a:cs typeface="Calibri"/>
              </a:rPr>
              <a:t>I</a:t>
            </a:r>
            <a:r>
              <a:rPr dirty="0" sz="1200" spc="-65" b="1">
                <a:solidFill>
                  <a:srgbClr val="E8A23C"/>
                </a:solidFill>
                <a:latin typeface="Calibri"/>
                <a:cs typeface="Calibri"/>
              </a:rPr>
              <a:t> </a:t>
            </a:r>
            <a:r>
              <a:rPr dirty="0" sz="1200" b="1">
                <a:solidFill>
                  <a:srgbClr val="E8A23C"/>
                </a:solidFill>
                <a:latin typeface="Calibri"/>
                <a:cs typeface="Calibri"/>
              </a:rPr>
              <a:t>R</a:t>
            </a:r>
            <a:r>
              <a:rPr dirty="0" sz="1200" spc="-75" b="1">
                <a:solidFill>
                  <a:srgbClr val="E8A23C"/>
                </a:solidFill>
                <a:latin typeface="Calibri"/>
                <a:cs typeface="Calibri"/>
              </a:rPr>
              <a:t> </a:t>
            </a:r>
            <a:r>
              <a:rPr dirty="0" sz="1200" spc="-10" b="1">
                <a:solidFill>
                  <a:srgbClr val="E8A23C"/>
                </a:solidFill>
                <a:latin typeface="Calibri"/>
                <a:cs typeface="Calibri"/>
              </a:rPr>
              <a:t>E</a:t>
            </a:r>
            <a:r>
              <a:rPr dirty="0" sz="1200" spc="-70" b="1">
                <a:solidFill>
                  <a:srgbClr val="E8A23C"/>
                </a:solidFill>
                <a:latin typeface="Calibri"/>
                <a:cs typeface="Calibri"/>
              </a:rPr>
              <a:t> </a:t>
            </a:r>
            <a:r>
              <a:rPr dirty="0" sz="1200" b="1">
                <a:solidFill>
                  <a:srgbClr val="E8A23C"/>
                </a:solidFill>
                <a:latin typeface="Calibri"/>
                <a:cs typeface="Calibri"/>
              </a:rPr>
              <a:t>D</a:t>
            </a:r>
            <a:r>
              <a:rPr dirty="0" sz="1200" spc="385" b="1">
                <a:solidFill>
                  <a:srgbClr val="E8A23C"/>
                </a:solidFill>
                <a:latin typeface="Calibri"/>
                <a:cs typeface="Calibri"/>
              </a:rPr>
              <a:t> </a:t>
            </a:r>
            <a:r>
              <a:rPr dirty="0" sz="1200" spc="-10" b="1">
                <a:solidFill>
                  <a:srgbClr val="E8A23C"/>
                </a:solidFill>
                <a:latin typeface="Calibri"/>
                <a:cs typeface="Calibri"/>
              </a:rPr>
              <a:t>T</a:t>
            </a:r>
            <a:r>
              <a:rPr dirty="0" sz="1200" spc="-65" b="1">
                <a:solidFill>
                  <a:srgbClr val="E8A23C"/>
                </a:solidFill>
                <a:latin typeface="Calibri"/>
                <a:cs typeface="Calibri"/>
              </a:rPr>
              <a:t> </a:t>
            </a:r>
            <a:r>
              <a:rPr dirty="0" sz="1200" b="1">
                <a:solidFill>
                  <a:srgbClr val="E8A23C"/>
                </a:solidFill>
                <a:latin typeface="Calibri"/>
                <a:cs typeface="Calibri"/>
              </a:rPr>
              <a:t>O</a:t>
            </a:r>
            <a:r>
              <a:rPr dirty="0" sz="1200" spc="390" b="1">
                <a:solidFill>
                  <a:srgbClr val="E8A23C"/>
                </a:solidFill>
                <a:latin typeface="Calibri"/>
                <a:cs typeface="Calibri"/>
              </a:rPr>
              <a:t> </a:t>
            </a:r>
            <a:r>
              <a:rPr dirty="0" sz="1200" b="1">
                <a:solidFill>
                  <a:srgbClr val="E8A23C"/>
                </a:solidFill>
                <a:latin typeface="Calibri"/>
                <a:cs typeface="Calibri"/>
              </a:rPr>
              <a:t>W</a:t>
            </a:r>
            <a:r>
              <a:rPr dirty="0" sz="1200" spc="-65" b="1">
                <a:solidFill>
                  <a:srgbClr val="E8A23C"/>
                </a:solidFill>
                <a:latin typeface="Calibri"/>
                <a:cs typeface="Calibri"/>
              </a:rPr>
              <a:t> </a:t>
            </a:r>
            <a:r>
              <a:rPr dirty="0" sz="1200" spc="-10" b="1">
                <a:solidFill>
                  <a:srgbClr val="E8A23C"/>
                </a:solidFill>
                <a:latin typeface="Calibri"/>
                <a:cs typeface="Calibri"/>
              </a:rPr>
              <a:t>I</a:t>
            </a:r>
            <a:r>
              <a:rPr dirty="0" sz="1200" spc="-65" b="1">
                <a:solidFill>
                  <a:srgbClr val="E8A23C"/>
                </a:solidFill>
                <a:latin typeface="Calibri"/>
                <a:cs typeface="Calibri"/>
              </a:rPr>
              <a:t> </a:t>
            </a:r>
            <a:r>
              <a:rPr dirty="0" sz="1200" b="1">
                <a:solidFill>
                  <a:srgbClr val="E8A23C"/>
                </a:solidFill>
                <a:latin typeface="Calibri"/>
                <a:cs typeface="Calibri"/>
              </a:rPr>
              <a:t>N</a:t>
            </a:r>
            <a:r>
              <a:rPr dirty="0" sz="1200" spc="-70" b="1">
                <a:solidFill>
                  <a:srgbClr val="E8A23C"/>
                </a:solidFill>
                <a:latin typeface="Calibri"/>
                <a:cs typeface="Calibri"/>
              </a:rPr>
              <a:t> </a:t>
            </a:r>
            <a:r>
              <a:rPr dirty="0" sz="1200" spc="-50" b="1">
                <a:solidFill>
                  <a:srgbClr val="E8A23C"/>
                </a:solidFill>
                <a:latin typeface="Calibri"/>
                <a:cs typeface="Calibri"/>
              </a:rPr>
              <a:t>!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PptxGenJS</dc:creator>
  <dc:subject>PptxGenJS Presentation</dc:subject>
  <dc:title>PptxGenJS Presentation</dc:title>
  <dcterms:created xsi:type="dcterms:W3CDTF">2026-09-02T09:53:13Z</dcterms:created>
  <dcterms:modified xsi:type="dcterms:W3CDTF">2026-09-02T09:53:13Z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2026-08-01T00:00:00Z</vt:filetime>
  </property>
  <property fmtid="{D5CDD505-2E9C-101B-9397-08002B2CF9AE}" pid="3" name="Creator">
    <vt:lpwstr>Microsoft® PowerPoint® 2024</vt:lpwstr>
  </property>
  <property fmtid="{D5CDD505-2E9C-101B-9397-08002B2CF9AE}" pid="4" name="LastSaved">
    <vt:filetime>2026-09-02T00:00:00Z</vt:filetime>
  </property>
  <property fmtid="{D5CDD505-2E9C-101B-9397-08002B2CF9AE}" pid="5" name="Producer">
    <vt:lpwstr>Microsoft® PowerPoint® 2024</vt:lpwstr>
  </property>
</Properties>
</file>