
<file path=[Content_Types].xml><?xml version="1.0" encoding="utf-8"?>
<Types xmlns="http://schemas.openxmlformats.org/package/2006/content-types">
  <Default ContentType="application/vnd.openxmlformats-officedocument.spreadsheetml.sheet" Extension="xlsx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drawingml.chart+xml" PartName="/ppt/charts/chart1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6858000" cx="12192000"/>
  <p:notesSz cx="6858000" cy="12192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6" roundtripDataSignature="AMtx7mj96HLaSUsh1tirliDaRi4iAisne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6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charts/_rels/chart1.xml.rels><?xml version="1.0" encoding="UTF-8" standalone="yes"?>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Market size ($B)</c:v>
                </c:pt>
              </c:strCache>
            </c:strRef>
          </c:tx>
          <c:spPr>
            <a:solidFill>
              <a:srgbClr val="FF8A3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1B1B2F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Sheet1!$A$2:$A$4</c:f>
              <c:multiLvlStrCache>
                <c:ptCount val="3"/>
                <c:lvl>
                  <c:pt idx="0">
                    <c:v>SOM
(Year 3 target)</c:v>
                  </c:pt>
                  <c:pt idx="1">
                    <c:v>SAM
(Flex workspace, target metros)</c:v>
                  </c:pt>
                  <c:pt idx="2">
                    <c:v>TAM
(Global flexible workspace)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0.4</c:v>
                </c:pt>
                <c:pt idx="1">
                  <c:v>6.2</c:v>
                </c:pt>
                <c:pt idx="2">
                  <c:v>48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1B1B2F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B1B2F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1"/>
        <c:axPos val="b"/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" name="Google Shape;13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" name="Google Shape;14;p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" name="Google Shape;2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" name="Google Shape;25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3" name="Google Shape;5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" name="Google Shape;54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3" name="Google Shape;83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5" name="Google Shape;145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6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1" name="Google Shape;161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2" name="Google Shape;162;p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3" name="Google Shape;203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4" name="Google Shape;204;p8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5" name="Google Shape;22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6" name="Google Shape;226;p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3" name="Google Shape;253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4" name="Google Shape;254;p10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2" name="Google Shape;28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3" name="Google Shape;283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10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chart" Target="../charts/chart1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761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"/>
          <p:cNvSpPr/>
          <p:nvPr/>
        </p:nvSpPr>
        <p:spPr>
          <a:xfrm>
            <a:off x="9692640" y="-1097280"/>
            <a:ext cx="4114800" cy="4114800"/>
          </a:xfrm>
          <a:prstGeom prst="ellipse">
            <a:avLst/>
          </a:prstGeom>
          <a:solidFill>
            <a:srgbClr val="2631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" name="Google Shape;17;p1"/>
          <p:cNvSpPr/>
          <p:nvPr/>
        </p:nvSpPr>
        <p:spPr>
          <a:xfrm>
            <a:off x="-1371600" y="4754880"/>
            <a:ext cx="3657600" cy="3657600"/>
          </a:xfrm>
          <a:prstGeom prst="ellipse">
            <a:avLst/>
          </a:prstGeom>
          <a:solidFill>
            <a:srgbClr val="2631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" name="Google Shape;18;p1"/>
          <p:cNvSpPr/>
          <p:nvPr/>
        </p:nvSpPr>
        <p:spPr>
          <a:xfrm>
            <a:off x="0" y="2331720"/>
            <a:ext cx="12188952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400"/>
              <a:buFont typeface="Cambria"/>
              <a:buNone/>
            </a:pPr>
            <a:r>
              <a:rPr b="1" i="0" lang="en-US" sz="54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DESKHIVE</a:t>
            </a:r>
            <a:endParaRPr b="0" i="0" sz="5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0" y="3246120"/>
            <a:ext cx="12188952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2000"/>
              <a:buFont typeface="Calibri"/>
              <a:buNone/>
            </a:pPr>
            <a:r>
              <a:rPr b="0" i="1" lang="en-US" sz="20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On-Demand Workspace, One Tap Away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1"/>
          <p:cNvSpPr/>
          <p:nvPr/>
        </p:nvSpPr>
        <p:spPr>
          <a:xfrm>
            <a:off x="5545836" y="3977640"/>
            <a:ext cx="1097280" cy="27432"/>
          </a:xfrm>
          <a:prstGeom prst="rect">
            <a:avLst/>
          </a:prstGeom>
          <a:solidFill>
            <a:srgbClr val="FF8A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" name="Google Shape;21;p1"/>
          <p:cNvSpPr/>
          <p:nvPr/>
        </p:nvSpPr>
        <p:spPr>
          <a:xfrm>
            <a:off x="0" y="6035040"/>
            <a:ext cx="121889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300"/>
              <a:buFont typeface="Calibri"/>
              <a:buNone/>
            </a:pPr>
            <a:r>
              <a:rPr b="0" i="0" lang="en-US" sz="13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Series Seed Pitch Deck  •  2026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"/>
          <p:cNvSpPr/>
          <p:nvPr/>
        </p:nvSpPr>
        <p:spPr>
          <a:xfrm>
            <a:off x="548640" y="41148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A3D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8A3D"/>
                </a:solidFill>
                <a:latin typeface="Calibri"/>
                <a:ea typeface="Calibri"/>
                <a:cs typeface="Calibri"/>
                <a:sym typeface="Calibri"/>
              </a:rPr>
              <a:t>THE PROBLEM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"/>
          <p:cNvSpPr/>
          <p:nvPr/>
        </p:nvSpPr>
        <p:spPr>
          <a:xfrm>
            <a:off x="548640" y="713232"/>
            <a:ext cx="10515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Booking a workspace is still stuck in 2010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548640" y="1783080"/>
            <a:ext cx="5074920" cy="1691640"/>
          </a:xfrm>
          <a:prstGeom prst="roundRect">
            <a:avLst>
              <a:gd fmla="val 6486" name="adj"/>
            </a:avLst>
          </a:prstGeom>
          <a:solidFill>
            <a:srgbClr val="F4F6FC"/>
          </a:solidFill>
          <a:ln>
            <a:noFill/>
          </a:ln>
          <a:effectLst>
            <a:outerShdw blurRad="76200" rotWithShape="0" algn="bl" dir="5400000" dist="25400">
              <a:srgbClr val="9AA5C7">
                <a:alpha val="3490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" name="Google Shape;30;p2"/>
          <p:cNvSpPr/>
          <p:nvPr/>
        </p:nvSpPr>
        <p:spPr>
          <a:xfrm>
            <a:off x="804672" y="2039112"/>
            <a:ext cx="457200" cy="45720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" name="Google Shape;31;p2"/>
          <p:cNvSpPr/>
          <p:nvPr/>
        </p:nvSpPr>
        <p:spPr>
          <a:xfrm>
            <a:off x="804672" y="2039112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2"/>
          <p:cNvSpPr/>
          <p:nvPr/>
        </p:nvSpPr>
        <p:spPr>
          <a:xfrm>
            <a:off x="1417320" y="1965960"/>
            <a:ext cx="39776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Rigid contracts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2"/>
          <p:cNvSpPr/>
          <p:nvPr/>
        </p:nvSpPr>
        <p:spPr>
          <a:xfrm>
            <a:off x="1417320" y="2350008"/>
            <a:ext cx="397764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Coworking spaces sell monthly memberships even to people who need a desk for one afternoon.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2"/>
          <p:cNvSpPr/>
          <p:nvPr/>
        </p:nvSpPr>
        <p:spPr>
          <a:xfrm>
            <a:off x="5989320" y="1783080"/>
            <a:ext cx="5074920" cy="1691640"/>
          </a:xfrm>
          <a:prstGeom prst="roundRect">
            <a:avLst>
              <a:gd fmla="val 6486" name="adj"/>
            </a:avLst>
          </a:prstGeom>
          <a:solidFill>
            <a:srgbClr val="F4F6FC"/>
          </a:solidFill>
          <a:ln>
            <a:noFill/>
          </a:ln>
          <a:effectLst>
            <a:outerShdw blurRad="76200" rotWithShape="0" algn="bl" dir="5400000" dist="25400">
              <a:srgbClr val="9AA5C7">
                <a:alpha val="3490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" name="Google Shape;35;p2"/>
          <p:cNvSpPr/>
          <p:nvPr/>
        </p:nvSpPr>
        <p:spPr>
          <a:xfrm>
            <a:off x="6245352" y="2039112"/>
            <a:ext cx="457200" cy="45720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2"/>
          <p:cNvSpPr/>
          <p:nvPr/>
        </p:nvSpPr>
        <p:spPr>
          <a:xfrm>
            <a:off x="6245352" y="2039112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2"/>
          <p:cNvSpPr/>
          <p:nvPr/>
        </p:nvSpPr>
        <p:spPr>
          <a:xfrm>
            <a:off x="6858000" y="1965960"/>
            <a:ext cx="39776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No real-time visibility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" name="Google Shape;38;p2"/>
          <p:cNvSpPr/>
          <p:nvPr/>
        </p:nvSpPr>
        <p:spPr>
          <a:xfrm>
            <a:off x="6858000" y="2350008"/>
            <a:ext cx="397764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Remote workers can't see live availability, so they show up to full rooms or empty ghost-spaces.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" name="Google Shape;39;p2"/>
          <p:cNvSpPr/>
          <p:nvPr/>
        </p:nvSpPr>
        <p:spPr>
          <a:xfrm>
            <a:off x="548640" y="3749040"/>
            <a:ext cx="5074920" cy="1691640"/>
          </a:xfrm>
          <a:prstGeom prst="roundRect">
            <a:avLst>
              <a:gd fmla="val 6486" name="adj"/>
            </a:avLst>
          </a:prstGeom>
          <a:solidFill>
            <a:srgbClr val="F4F6FC"/>
          </a:solidFill>
          <a:ln>
            <a:noFill/>
          </a:ln>
          <a:effectLst>
            <a:outerShdw blurRad="76200" rotWithShape="0" algn="bl" dir="5400000" dist="25400">
              <a:srgbClr val="9AA5C7">
                <a:alpha val="3490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2"/>
          <p:cNvSpPr/>
          <p:nvPr/>
        </p:nvSpPr>
        <p:spPr>
          <a:xfrm>
            <a:off x="804672" y="4005072"/>
            <a:ext cx="457200" cy="45720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" name="Google Shape;41;p2"/>
          <p:cNvSpPr/>
          <p:nvPr/>
        </p:nvSpPr>
        <p:spPr>
          <a:xfrm>
            <a:off x="804672" y="4005072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" name="Google Shape;42;p2"/>
          <p:cNvSpPr/>
          <p:nvPr/>
        </p:nvSpPr>
        <p:spPr>
          <a:xfrm>
            <a:off x="1417320" y="3931920"/>
            <a:ext cx="39776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Fragmented booking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" name="Google Shape;43;p2"/>
          <p:cNvSpPr/>
          <p:nvPr/>
        </p:nvSpPr>
        <p:spPr>
          <a:xfrm>
            <a:off x="1417320" y="4315968"/>
            <a:ext cx="397764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Every operator has its own app, its own login, its own pricing rules — there's no single place to search.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" name="Google Shape;44;p2"/>
          <p:cNvSpPr/>
          <p:nvPr/>
        </p:nvSpPr>
        <p:spPr>
          <a:xfrm>
            <a:off x="5989320" y="3749040"/>
            <a:ext cx="5074920" cy="1691640"/>
          </a:xfrm>
          <a:prstGeom prst="roundRect">
            <a:avLst>
              <a:gd fmla="val 6486" name="adj"/>
            </a:avLst>
          </a:prstGeom>
          <a:solidFill>
            <a:srgbClr val="F4F6FC"/>
          </a:solidFill>
          <a:ln>
            <a:noFill/>
          </a:ln>
          <a:effectLst>
            <a:outerShdw blurRad="76200" rotWithShape="0" algn="bl" dir="5400000" dist="25400">
              <a:srgbClr val="9AA5C7">
                <a:alpha val="34902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" name="Google Shape;45;p2"/>
          <p:cNvSpPr/>
          <p:nvPr/>
        </p:nvSpPr>
        <p:spPr>
          <a:xfrm>
            <a:off x="6245352" y="4005072"/>
            <a:ext cx="457200" cy="457200"/>
          </a:xfrm>
          <a:prstGeom prst="ellipse">
            <a:avLst/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" name="Google Shape;46;p2"/>
          <p:cNvSpPr/>
          <p:nvPr/>
        </p:nvSpPr>
        <p:spPr>
          <a:xfrm>
            <a:off x="6245352" y="4005072"/>
            <a:ext cx="4572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r>
              <a:rPr b="1" i="0" lang="en-US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" name="Google Shape;47;p2"/>
          <p:cNvSpPr/>
          <p:nvPr/>
        </p:nvSpPr>
        <p:spPr>
          <a:xfrm>
            <a:off x="6858000" y="3931920"/>
            <a:ext cx="39776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500"/>
              <a:buFont typeface="Calibri"/>
              <a:buNone/>
            </a:pPr>
            <a:r>
              <a:rPr b="1" i="0" lang="en-US" sz="15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Wasted inventory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" name="Google Shape;48;p2"/>
          <p:cNvSpPr/>
          <p:nvPr/>
        </p:nvSpPr>
        <p:spPr>
          <a:xfrm>
            <a:off x="6858000" y="4315968"/>
            <a:ext cx="3977640" cy="1005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Meanwhile 30-40% of desks and meeting rooms sit empty on any given weekday, unmonetized.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" name="Google Shape;49;p2"/>
          <p:cNvSpPr/>
          <p:nvPr/>
        </p:nvSpPr>
        <p:spPr>
          <a:xfrm>
            <a:off x="457200" y="6537960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DeskHive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" name="Google Shape;50;p2"/>
          <p:cNvSpPr/>
          <p:nvPr/>
        </p:nvSpPr>
        <p:spPr>
          <a:xfrm>
            <a:off x="11457432" y="6537960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3"/>
          <p:cNvSpPr/>
          <p:nvPr/>
        </p:nvSpPr>
        <p:spPr>
          <a:xfrm>
            <a:off x="548640" y="41148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A3D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8A3D"/>
                </a:solidFill>
                <a:latin typeface="Calibri"/>
                <a:ea typeface="Calibri"/>
                <a:cs typeface="Calibri"/>
                <a:sym typeface="Calibri"/>
              </a:rPr>
              <a:t>THE SOLUTION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" name="Google Shape;57;p3"/>
          <p:cNvSpPr/>
          <p:nvPr/>
        </p:nvSpPr>
        <p:spPr>
          <a:xfrm>
            <a:off x="548640" y="713232"/>
            <a:ext cx="10515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One app. Every workspace. Booked in one tap.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548640" y="1737360"/>
            <a:ext cx="5577840" cy="15544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350"/>
              <a:buFont typeface="Calibri"/>
              <a:buNone/>
            </a:pPr>
            <a:r>
              <a:rPr b="0" i="0" lang="en-US" sz="13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DeskHive aggregates live inventory from coworking spaces, hotel business lounges, and cafes into a single marketplace — so a remote worker or business traveler can find, book, and pay for a desk, private room, or meeting space in under 30 seconds, anywhere in the city.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3"/>
          <p:cNvSpPr/>
          <p:nvPr/>
        </p:nvSpPr>
        <p:spPr>
          <a:xfrm>
            <a:off x="548640" y="3474720"/>
            <a:ext cx="146304" cy="146304"/>
          </a:xfrm>
          <a:prstGeom prst="ellipse">
            <a:avLst/>
          </a:prstGeom>
          <a:solidFill>
            <a:srgbClr val="FF8A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3"/>
          <p:cNvSpPr/>
          <p:nvPr/>
        </p:nvSpPr>
        <p:spPr>
          <a:xfrm>
            <a:off x="868680" y="3355848"/>
            <a:ext cx="53035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Real-time availability across every partner location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" name="Google Shape;61;p3"/>
          <p:cNvSpPr/>
          <p:nvPr/>
        </p:nvSpPr>
        <p:spPr>
          <a:xfrm>
            <a:off x="548640" y="3931920"/>
            <a:ext cx="146304" cy="146304"/>
          </a:xfrm>
          <a:prstGeom prst="ellipse">
            <a:avLst/>
          </a:prstGeom>
          <a:solidFill>
            <a:srgbClr val="FF8A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" name="Google Shape;62;p3"/>
          <p:cNvSpPr/>
          <p:nvPr/>
        </p:nvSpPr>
        <p:spPr>
          <a:xfrm>
            <a:off x="868680" y="3813048"/>
            <a:ext cx="53035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Pay-as-you-go pricing — by the hour, day, or month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"/>
          <p:cNvSpPr/>
          <p:nvPr/>
        </p:nvSpPr>
        <p:spPr>
          <a:xfrm>
            <a:off x="548640" y="4389120"/>
            <a:ext cx="146304" cy="146304"/>
          </a:xfrm>
          <a:prstGeom prst="ellipse">
            <a:avLst/>
          </a:prstGeom>
          <a:solidFill>
            <a:srgbClr val="FF8A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" name="Google Shape;64;p3"/>
          <p:cNvSpPr/>
          <p:nvPr/>
        </p:nvSpPr>
        <p:spPr>
          <a:xfrm>
            <a:off x="868680" y="4270248"/>
            <a:ext cx="53035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One login, one wallet, one booking history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" name="Google Shape;65;p3"/>
          <p:cNvSpPr/>
          <p:nvPr/>
        </p:nvSpPr>
        <p:spPr>
          <a:xfrm>
            <a:off x="548640" y="4846320"/>
            <a:ext cx="146304" cy="146304"/>
          </a:xfrm>
          <a:prstGeom prst="ellipse">
            <a:avLst/>
          </a:prstGeom>
          <a:solidFill>
            <a:srgbClr val="FF8A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" name="Google Shape;66;p3"/>
          <p:cNvSpPr/>
          <p:nvPr/>
        </p:nvSpPr>
        <p:spPr>
          <a:xfrm>
            <a:off x="868680" y="4727448"/>
            <a:ext cx="53035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Instant QR check-in, no front-desk friction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" name="Google Shape;67;p3"/>
          <p:cNvSpPr/>
          <p:nvPr/>
        </p:nvSpPr>
        <p:spPr>
          <a:xfrm>
            <a:off x="6766560" y="1600200"/>
            <a:ext cx="4892040" cy="4617720"/>
          </a:xfrm>
          <a:prstGeom prst="roundRect">
            <a:avLst>
              <a:gd fmla="val 2970" name="adj"/>
            </a:avLst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" name="Google Shape;68;p3"/>
          <p:cNvSpPr/>
          <p:nvPr/>
        </p:nvSpPr>
        <p:spPr>
          <a:xfrm>
            <a:off x="7040880" y="1828800"/>
            <a:ext cx="438912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b="1" i="0" lang="en-US" sz="16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DeskHive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" name="Google Shape;69;p3"/>
          <p:cNvSpPr/>
          <p:nvPr/>
        </p:nvSpPr>
        <p:spPr>
          <a:xfrm>
            <a:off x="7040880" y="2194560"/>
            <a:ext cx="438912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100"/>
              <a:buFont typeface="Calibri"/>
              <a:buNone/>
            </a:pPr>
            <a:r>
              <a:rPr b="0" i="1" lang="en-US" sz="11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Next-Generation Workspace Access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3"/>
          <p:cNvSpPr/>
          <p:nvPr/>
        </p:nvSpPr>
        <p:spPr>
          <a:xfrm>
            <a:off x="7040880" y="2788920"/>
            <a:ext cx="4343400" cy="914400"/>
          </a:xfrm>
          <a:prstGeom prst="roundRect">
            <a:avLst>
              <a:gd fmla="val 10000" name="adj"/>
            </a:avLst>
          </a:prstGeom>
          <a:solidFill>
            <a:srgbClr val="2A35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" name="Google Shape;71;p3"/>
          <p:cNvSpPr/>
          <p:nvPr/>
        </p:nvSpPr>
        <p:spPr>
          <a:xfrm>
            <a:off x="7269480" y="2898648"/>
            <a:ext cx="38404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A3D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8A3D"/>
                </a:solidFill>
                <a:latin typeface="Calibri"/>
                <a:ea typeface="Calibri"/>
                <a:cs typeface="Calibri"/>
                <a:sym typeface="Calibri"/>
              </a:rPr>
              <a:t>Nearby now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3"/>
          <p:cNvSpPr/>
          <p:nvPr/>
        </p:nvSpPr>
        <p:spPr>
          <a:xfrm>
            <a:off x="7269480" y="3200400"/>
            <a:ext cx="3840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12 spaces open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"/>
          <p:cNvSpPr/>
          <p:nvPr/>
        </p:nvSpPr>
        <p:spPr>
          <a:xfrm>
            <a:off x="7040880" y="3867912"/>
            <a:ext cx="4343400" cy="914400"/>
          </a:xfrm>
          <a:prstGeom prst="roundRect">
            <a:avLst>
              <a:gd fmla="val 10000" name="adj"/>
            </a:avLst>
          </a:prstGeom>
          <a:solidFill>
            <a:srgbClr val="2A35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" name="Google Shape;74;p3"/>
          <p:cNvSpPr/>
          <p:nvPr/>
        </p:nvSpPr>
        <p:spPr>
          <a:xfrm>
            <a:off x="7269480" y="3977640"/>
            <a:ext cx="38404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A3D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8A3D"/>
                </a:solidFill>
                <a:latin typeface="Calibri"/>
                <a:ea typeface="Calibri"/>
                <a:cs typeface="Calibri"/>
                <a:sym typeface="Calibri"/>
              </a:rPr>
              <a:t>Best rated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3"/>
          <p:cNvSpPr/>
          <p:nvPr/>
        </p:nvSpPr>
        <p:spPr>
          <a:xfrm>
            <a:off x="7269480" y="4279392"/>
            <a:ext cx="3840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Hive Downtown — 4.9★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3"/>
          <p:cNvSpPr/>
          <p:nvPr/>
        </p:nvSpPr>
        <p:spPr>
          <a:xfrm>
            <a:off x="7040880" y="4946904"/>
            <a:ext cx="4343400" cy="914400"/>
          </a:xfrm>
          <a:prstGeom prst="roundRect">
            <a:avLst>
              <a:gd fmla="val 10000" name="adj"/>
            </a:avLst>
          </a:prstGeom>
          <a:solidFill>
            <a:srgbClr val="2A356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3"/>
          <p:cNvSpPr/>
          <p:nvPr/>
        </p:nvSpPr>
        <p:spPr>
          <a:xfrm>
            <a:off x="7269480" y="5056632"/>
            <a:ext cx="384048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A3D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8A3D"/>
                </a:solidFill>
                <a:latin typeface="Calibri"/>
                <a:ea typeface="Calibri"/>
                <a:cs typeface="Calibri"/>
                <a:sym typeface="Calibri"/>
              </a:rPr>
              <a:t>Fastest book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" name="Google Shape;78;p3"/>
          <p:cNvSpPr/>
          <p:nvPr/>
        </p:nvSpPr>
        <p:spPr>
          <a:xfrm>
            <a:off x="7269480" y="5358384"/>
            <a:ext cx="384048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1-tap re-book from history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"/>
          <p:cNvSpPr/>
          <p:nvPr/>
        </p:nvSpPr>
        <p:spPr>
          <a:xfrm>
            <a:off x="457200" y="6537960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DeskHive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" name="Google Shape;80;p3"/>
          <p:cNvSpPr/>
          <p:nvPr/>
        </p:nvSpPr>
        <p:spPr>
          <a:xfrm>
            <a:off x="11457432" y="6537960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4"/>
          <p:cNvSpPr/>
          <p:nvPr/>
        </p:nvSpPr>
        <p:spPr>
          <a:xfrm>
            <a:off x="548640" y="41148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A3D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8A3D"/>
                </a:solidFill>
                <a:latin typeface="Calibri"/>
                <a:ea typeface="Calibri"/>
                <a:cs typeface="Calibri"/>
                <a:sym typeface="Calibri"/>
              </a:rPr>
              <a:t>INNOVATION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4"/>
          <p:cNvSpPr/>
          <p:nvPr/>
        </p:nvSpPr>
        <p:spPr>
          <a:xfrm>
            <a:off x="548640" y="713232"/>
            <a:ext cx="10515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What makes DeskHive different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4"/>
          <p:cNvSpPr/>
          <p:nvPr/>
        </p:nvSpPr>
        <p:spPr>
          <a:xfrm>
            <a:off x="548640" y="1828800"/>
            <a:ext cx="2487168" cy="3566160"/>
          </a:xfrm>
          <a:prstGeom prst="roundRect">
            <a:avLst>
              <a:gd fmla="val 4412" name="adj"/>
            </a:avLst>
          </a:prstGeom>
          <a:solidFill>
            <a:srgbClr val="F4F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4"/>
          <p:cNvSpPr/>
          <p:nvPr/>
        </p:nvSpPr>
        <p:spPr>
          <a:xfrm>
            <a:off x="1472184" y="2148840"/>
            <a:ext cx="640080" cy="640080"/>
          </a:xfrm>
          <a:prstGeom prst="ellipse">
            <a:avLst/>
          </a:prstGeom>
          <a:solidFill>
            <a:srgbClr val="FF8A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4"/>
          <p:cNvSpPr/>
          <p:nvPr/>
        </p:nvSpPr>
        <p:spPr>
          <a:xfrm>
            <a:off x="1472184" y="214884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" name="Google Shape;91;p4"/>
          <p:cNvSpPr/>
          <p:nvPr/>
        </p:nvSpPr>
        <p:spPr>
          <a:xfrm>
            <a:off x="713232" y="2971800"/>
            <a:ext cx="2157984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Live inventory sync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4"/>
          <p:cNvSpPr/>
          <p:nvPr/>
        </p:nvSpPr>
        <p:spPr>
          <a:xfrm>
            <a:off x="713232" y="3611880"/>
            <a:ext cx="2157984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Direct API integration with partner space-management systems — no stale listings.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" name="Google Shape;93;p4"/>
          <p:cNvSpPr/>
          <p:nvPr/>
        </p:nvSpPr>
        <p:spPr>
          <a:xfrm>
            <a:off x="3291840" y="1828800"/>
            <a:ext cx="2487168" cy="3566160"/>
          </a:xfrm>
          <a:prstGeom prst="roundRect">
            <a:avLst>
              <a:gd fmla="val 4412" name="adj"/>
            </a:avLst>
          </a:prstGeom>
          <a:solidFill>
            <a:srgbClr val="F4F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4"/>
          <p:cNvSpPr/>
          <p:nvPr/>
        </p:nvSpPr>
        <p:spPr>
          <a:xfrm>
            <a:off x="4215384" y="2148840"/>
            <a:ext cx="640080" cy="640080"/>
          </a:xfrm>
          <a:prstGeom prst="ellipse">
            <a:avLst/>
          </a:prstGeom>
          <a:solidFill>
            <a:srgbClr val="FF8A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p4"/>
          <p:cNvSpPr/>
          <p:nvPr/>
        </p:nvSpPr>
        <p:spPr>
          <a:xfrm>
            <a:off x="4215384" y="214884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4"/>
          <p:cNvSpPr/>
          <p:nvPr/>
        </p:nvSpPr>
        <p:spPr>
          <a:xfrm>
            <a:off x="3456432" y="2971800"/>
            <a:ext cx="2157984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Dynamic pricing engine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7" name="Google Shape;97;p4"/>
          <p:cNvSpPr/>
          <p:nvPr/>
        </p:nvSpPr>
        <p:spPr>
          <a:xfrm>
            <a:off x="3456432" y="3611880"/>
            <a:ext cx="2157984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Prices flex with real-time demand, like airline seats, maximizing partner revenue.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8" name="Google Shape;98;p4"/>
          <p:cNvSpPr/>
          <p:nvPr/>
        </p:nvSpPr>
        <p:spPr>
          <a:xfrm>
            <a:off x="6035040" y="1828800"/>
            <a:ext cx="2487168" cy="3566160"/>
          </a:xfrm>
          <a:prstGeom prst="roundRect">
            <a:avLst>
              <a:gd fmla="val 4412" name="adj"/>
            </a:avLst>
          </a:prstGeom>
          <a:solidFill>
            <a:srgbClr val="F4F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4"/>
          <p:cNvSpPr/>
          <p:nvPr/>
        </p:nvSpPr>
        <p:spPr>
          <a:xfrm>
            <a:off x="6958584" y="2148840"/>
            <a:ext cx="640080" cy="640080"/>
          </a:xfrm>
          <a:prstGeom prst="ellipse">
            <a:avLst/>
          </a:prstGeom>
          <a:solidFill>
            <a:srgbClr val="FF8A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4"/>
          <p:cNvSpPr/>
          <p:nvPr/>
        </p:nvSpPr>
        <p:spPr>
          <a:xfrm>
            <a:off x="6958584" y="214884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6199632" y="2971800"/>
            <a:ext cx="2157984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Cross-space membership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6199632" y="3611880"/>
            <a:ext cx="2157984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One subscription unlocks every partner location in the network, not just one building.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4"/>
          <p:cNvSpPr/>
          <p:nvPr/>
        </p:nvSpPr>
        <p:spPr>
          <a:xfrm>
            <a:off x="8778240" y="1828800"/>
            <a:ext cx="2487168" cy="3566160"/>
          </a:xfrm>
          <a:prstGeom prst="roundRect">
            <a:avLst>
              <a:gd fmla="val 4412" name="adj"/>
            </a:avLst>
          </a:prstGeom>
          <a:solidFill>
            <a:srgbClr val="F4F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4"/>
          <p:cNvSpPr/>
          <p:nvPr/>
        </p:nvSpPr>
        <p:spPr>
          <a:xfrm>
            <a:off x="9701784" y="2148840"/>
            <a:ext cx="640080" cy="640080"/>
          </a:xfrm>
          <a:prstGeom prst="ellipse">
            <a:avLst/>
          </a:prstGeom>
          <a:solidFill>
            <a:srgbClr val="FF8A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"/>
          <p:cNvSpPr/>
          <p:nvPr/>
        </p:nvSpPr>
        <p:spPr>
          <a:xfrm>
            <a:off x="9701784" y="214884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b="1" i="0" lang="en-US" sz="22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4"/>
          <p:cNvSpPr/>
          <p:nvPr/>
        </p:nvSpPr>
        <p:spPr>
          <a:xfrm>
            <a:off x="8942832" y="2971800"/>
            <a:ext cx="2157984" cy="5943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350"/>
              <a:buFont typeface="Calibri"/>
              <a:buNone/>
            </a:pPr>
            <a:r>
              <a:rPr b="1" i="0" lang="en-US" sz="135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Trust layer</a:t>
            </a:r>
            <a:endParaRPr b="0" i="0" sz="13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7" name="Google Shape;107;p4"/>
          <p:cNvSpPr/>
          <p:nvPr/>
        </p:nvSpPr>
        <p:spPr>
          <a:xfrm>
            <a:off x="8942832" y="3611880"/>
            <a:ext cx="2157984" cy="16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050"/>
              <a:buFont typeface="Calibri"/>
              <a:buNone/>
            </a:pPr>
            <a:r>
              <a:rPr b="0" i="0" lang="en-US" sz="10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Verified professional profiles and two-way ratings, borrowed straight from the on-demand playbook.</a:t>
            </a:r>
            <a:endParaRPr b="0" i="0" sz="10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8" name="Google Shape;108;p4"/>
          <p:cNvSpPr/>
          <p:nvPr/>
        </p:nvSpPr>
        <p:spPr>
          <a:xfrm>
            <a:off x="457200" y="6537960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DeskHive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4"/>
          <p:cNvSpPr/>
          <p:nvPr/>
        </p:nvSpPr>
        <p:spPr>
          <a:xfrm>
            <a:off x="11457432" y="6537960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5"/>
          <p:cNvSpPr/>
          <p:nvPr/>
        </p:nvSpPr>
        <p:spPr>
          <a:xfrm>
            <a:off x="548640" y="41148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A3D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8A3D"/>
                </a:solidFill>
                <a:latin typeface="Calibri"/>
                <a:ea typeface="Calibri"/>
                <a:cs typeface="Calibri"/>
                <a:sym typeface="Calibri"/>
              </a:rPr>
              <a:t>IDEATION — USE CASES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548640" y="713232"/>
            <a:ext cx="10515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Built for how people actually work today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5"/>
          <p:cNvSpPr/>
          <p:nvPr/>
        </p:nvSpPr>
        <p:spPr>
          <a:xfrm>
            <a:off x="548640" y="1783080"/>
            <a:ext cx="5074920" cy="1188720"/>
          </a:xfrm>
          <a:prstGeom prst="roundRect">
            <a:avLst>
              <a:gd fmla="val 7692" name="adj"/>
            </a:avLst>
          </a:prstGeom>
          <a:solidFill>
            <a:srgbClr val="F4F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5"/>
          <p:cNvSpPr/>
          <p:nvPr/>
        </p:nvSpPr>
        <p:spPr>
          <a:xfrm>
            <a:off x="749808" y="1984248"/>
            <a:ext cx="384048" cy="384048"/>
          </a:xfrm>
          <a:prstGeom prst="roundRect">
            <a:avLst>
              <a:gd fmla="val 19048" name="adj"/>
            </a:avLst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5"/>
          <p:cNvSpPr/>
          <p:nvPr/>
        </p:nvSpPr>
        <p:spPr>
          <a:xfrm>
            <a:off x="749808" y="1984248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0" name="Google Shape;120;p5"/>
          <p:cNvSpPr/>
          <p:nvPr/>
        </p:nvSpPr>
        <p:spPr>
          <a:xfrm>
            <a:off x="1325880" y="1920240"/>
            <a:ext cx="40690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Remote employee needs a quiet desk near home for the day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1" name="Google Shape;121;p5"/>
          <p:cNvSpPr/>
          <p:nvPr/>
        </p:nvSpPr>
        <p:spPr>
          <a:xfrm>
            <a:off x="5989320" y="1783080"/>
            <a:ext cx="5074920" cy="1188720"/>
          </a:xfrm>
          <a:prstGeom prst="roundRect">
            <a:avLst>
              <a:gd fmla="val 7692" name="adj"/>
            </a:avLst>
          </a:prstGeom>
          <a:solidFill>
            <a:srgbClr val="F4F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5"/>
          <p:cNvSpPr/>
          <p:nvPr/>
        </p:nvSpPr>
        <p:spPr>
          <a:xfrm>
            <a:off x="6190488" y="1984248"/>
            <a:ext cx="384048" cy="384048"/>
          </a:xfrm>
          <a:prstGeom prst="roundRect">
            <a:avLst>
              <a:gd fmla="val 19048" name="adj"/>
            </a:avLst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5"/>
          <p:cNvSpPr/>
          <p:nvPr/>
        </p:nvSpPr>
        <p:spPr>
          <a:xfrm>
            <a:off x="6190488" y="1984248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5"/>
          <p:cNvSpPr/>
          <p:nvPr/>
        </p:nvSpPr>
        <p:spPr>
          <a:xfrm>
            <a:off x="6766560" y="1920240"/>
            <a:ext cx="40690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Sales rep needs a private room for a client call between meetings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5"/>
          <p:cNvSpPr/>
          <p:nvPr/>
        </p:nvSpPr>
        <p:spPr>
          <a:xfrm>
            <a:off x="548640" y="3200400"/>
            <a:ext cx="5074920" cy="1188720"/>
          </a:xfrm>
          <a:prstGeom prst="roundRect">
            <a:avLst>
              <a:gd fmla="val 7692" name="adj"/>
            </a:avLst>
          </a:prstGeom>
          <a:solidFill>
            <a:srgbClr val="F4F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5"/>
          <p:cNvSpPr/>
          <p:nvPr/>
        </p:nvSpPr>
        <p:spPr>
          <a:xfrm>
            <a:off x="749808" y="3401568"/>
            <a:ext cx="384048" cy="384048"/>
          </a:xfrm>
          <a:prstGeom prst="roundRect">
            <a:avLst>
              <a:gd fmla="val 19048" name="adj"/>
            </a:avLst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5"/>
          <p:cNvSpPr/>
          <p:nvPr/>
        </p:nvSpPr>
        <p:spPr>
          <a:xfrm>
            <a:off x="749808" y="3401568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5"/>
          <p:cNvSpPr/>
          <p:nvPr/>
        </p:nvSpPr>
        <p:spPr>
          <a:xfrm>
            <a:off x="1325880" y="3337560"/>
            <a:ext cx="40690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Startup team needs a meeting room for a half-day offsite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5"/>
          <p:cNvSpPr/>
          <p:nvPr/>
        </p:nvSpPr>
        <p:spPr>
          <a:xfrm>
            <a:off x="5989320" y="3200400"/>
            <a:ext cx="5074920" cy="1188720"/>
          </a:xfrm>
          <a:prstGeom prst="roundRect">
            <a:avLst>
              <a:gd fmla="val 7692" name="adj"/>
            </a:avLst>
          </a:prstGeom>
          <a:solidFill>
            <a:srgbClr val="F4F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5"/>
          <p:cNvSpPr/>
          <p:nvPr/>
        </p:nvSpPr>
        <p:spPr>
          <a:xfrm>
            <a:off x="6190488" y="3401568"/>
            <a:ext cx="384048" cy="384048"/>
          </a:xfrm>
          <a:prstGeom prst="roundRect">
            <a:avLst>
              <a:gd fmla="val 19048" name="adj"/>
            </a:avLst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5"/>
          <p:cNvSpPr/>
          <p:nvPr/>
        </p:nvSpPr>
        <p:spPr>
          <a:xfrm>
            <a:off x="6190488" y="3401568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4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5"/>
          <p:cNvSpPr/>
          <p:nvPr/>
        </p:nvSpPr>
        <p:spPr>
          <a:xfrm>
            <a:off x="6766560" y="3337560"/>
            <a:ext cx="40690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Business traveler needs a workspace near the airport before a flight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Google Shape;133;p5"/>
          <p:cNvSpPr/>
          <p:nvPr/>
        </p:nvSpPr>
        <p:spPr>
          <a:xfrm>
            <a:off x="548640" y="4617720"/>
            <a:ext cx="5074920" cy="1188720"/>
          </a:xfrm>
          <a:prstGeom prst="roundRect">
            <a:avLst>
              <a:gd fmla="val 7692" name="adj"/>
            </a:avLst>
          </a:prstGeom>
          <a:solidFill>
            <a:srgbClr val="F4F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5"/>
          <p:cNvSpPr/>
          <p:nvPr/>
        </p:nvSpPr>
        <p:spPr>
          <a:xfrm>
            <a:off x="749808" y="4818888"/>
            <a:ext cx="384048" cy="384048"/>
          </a:xfrm>
          <a:prstGeom prst="roundRect">
            <a:avLst>
              <a:gd fmla="val 19048" name="adj"/>
            </a:avLst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" name="Google Shape;135;p5"/>
          <p:cNvSpPr/>
          <p:nvPr/>
        </p:nvSpPr>
        <p:spPr>
          <a:xfrm>
            <a:off x="749808" y="4818888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6" name="Google Shape;136;p5"/>
          <p:cNvSpPr/>
          <p:nvPr/>
        </p:nvSpPr>
        <p:spPr>
          <a:xfrm>
            <a:off x="1325880" y="4754880"/>
            <a:ext cx="40690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Freelancer wants a monthly pass across multiple neighborhoods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7" name="Google Shape;137;p5"/>
          <p:cNvSpPr/>
          <p:nvPr/>
        </p:nvSpPr>
        <p:spPr>
          <a:xfrm>
            <a:off x="5989320" y="4617720"/>
            <a:ext cx="5074920" cy="1188720"/>
          </a:xfrm>
          <a:prstGeom prst="roundRect">
            <a:avLst>
              <a:gd fmla="val 7692" name="adj"/>
            </a:avLst>
          </a:prstGeom>
          <a:solidFill>
            <a:srgbClr val="F4F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p5"/>
          <p:cNvSpPr/>
          <p:nvPr/>
        </p:nvSpPr>
        <p:spPr>
          <a:xfrm>
            <a:off x="6190488" y="4818888"/>
            <a:ext cx="384048" cy="384048"/>
          </a:xfrm>
          <a:prstGeom prst="roundRect">
            <a:avLst>
              <a:gd fmla="val 19048" name="adj"/>
            </a:avLst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" name="Google Shape;139;p5"/>
          <p:cNvSpPr/>
          <p:nvPr/>
        </p:nvSpPr>
        <p:spPr>
          <a:xfrm>
            <a:off x="6190488" y="4818888"/>
            <a:ext cx="384048" cy="3840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b="1" i="0" lang="en-US" sz="13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13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5"/>
          <p:cNvSpPr/>
          <p:nvPr/>
        </p:nvSpPr>
        <p:spPr>
          <a:xfrm>
            <a:off x="6766560" y="4754880"/>
            <a:ext cx="406908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Company books recurring team days at a partner space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5"/>
          <p:cNvSpPr/>
          <p:nvPr/>
        </p:nvSpPr>
        <p:spPr>
          <a:xfrm>
            <a:off x="457200" y="6537960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DeskHive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5"/>
          <p:cNvSpPr/>
          <p:nvPr/>
        </p:nvSpPr>
        <p:spPr>
          <a:xfrm>
            <a:off x="11457432" y="6537960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5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"/>
          <p:cNvSpPr/>
          <p:nvPr/>
        </p:nvSpPr>
        <p:spPr>
          <a:xfrm>
            <a:off x="548640" y="41148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A3D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8A3D"/>
                </a:solidFill>
                <a:latin typeface="Calibri"/>
                <a:ea typeface="Calibri"/>
                <a:cs typeface="Calibri"/>
                <a:sym typeface="Calibri"/>
              </a:rPr>
              <a:t>MARKET OPPORTUNITY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Google Shape;149;p6"/>
          <p:cNvSpPr/>
          <p:nvPr/>
        </p:nvSpPr>
        <p:spPr>
          <a:xfrm>
            <a:off x="548640" y="713232"/>
            <a:ext cx="10515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A large and fast-growing flexible-workspace market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50" name="Google Shape;150;p6"/>
          <p:cNvGraphicFramePr/>
          <p:nvPr/>
        </p:nvGraphicFramePr>
        <p:xfrm>
          <a:off x="548640" y="1783080"/>
          <a:ext cx="6035040" cy="4206240"/>
        </p:xfrm>
        <a:graphic>
          <a:graphicData uri="http://schemas.openxmlformats.org/drawingml/2006/chart">
            <c:chart r:id="rId3"/>
          </a:graphicData>
        </a:graphic>
      </p:graphicFrame>
      <p:sp>
        <p:nvSpPr>
          <p:cNvPr id="151" name="Google Shape;151;p6"/>
          <p:cNvSpPr/>
          <p:nvPr/>
        </p:nvSpPr>
        <p:spPr>
          <a:xfrm>
            <a:off x="6949440" y="1920240"/>
            <a:ext cx="20116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$48B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6"/>
          <p:cNvSpPr/>
          <p:nvPr/>
        </p:nvSpPr>
        <p:spPr>
          <a:xfrm>
            <a:off x="6949440" y="2468880"/>
            <a:ext cx="47548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Global flexible workspace market by 2027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6"/>
          <p:cNvSpPr/>
          <p:nvPr/>
        </p:nvSpPr>
        <p:spPr>
          <a:xfrm>
            <a:off x="6949440" y="3246120"/>
            <a:ext cx="20116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$6.2B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4" name="Google Shape;154;p6"/>
          <p:cNvSpPr/>
          <p:nvPr/>
        </p:nvSpPr>
        <p:spPr>
          <a:xfrm>
            <a:off x="6949440" y="3794760"/>
            <a:ext cx="47548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Serviceable market across our 10 target metros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Google Shape;155;p6"/>
          <p:cNvSpPr/>
          <p:nvPr/>
        </p:nvSpPr>
        <p:spPr>
          <a:xfrm>
            <a:off x="6949440" y="4572000"/>
            <a:ext cx="20116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2600"/>
              <a:buFont typeface="Cambria"/>
              <a:buNone/>
            </a:pPr>
            <a:r>
              <a:rPr b="1" i="0" lang="en-US" sz="26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30-40%</a:t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6" name="Google Shape;156;p6"/>
          <p:cNvSpPr/>
          <p:nvPr/>
        </p:nvSpPr>
        <p:spPr>
          <a:xfrm>
            <a:off x="6949440" y="5120640"/>
            <a:ext cx="4754880" cy="5486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Average desk vacancy DeskHive can monetize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7" name="Google Shape;157;p6"/>
          <p:cNvSpPr/>
          <p:nvPr/>
        </p:nvSpPr>
        <p:spPr>
          <a:xfrm>
            <a:off x="457200" y="6537960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DeskHive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8" name="Google Shape;158;p6"/>
          <p:cNvSpPr/>
          <p:nvPr/>
        </p:nvSpPr>
        <p:spPr>
          <a:xfrm>
            <a:off x="11457432" y="6537960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6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7"/>
          <p:cNvSpPr/>
          <p:nvPr/>
        </p:nvSpPr>
        <p:spPr>
          <a:xfrm>
            <a:off x="548640" y="41148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A3D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8A3D"/>
                </a:solidFill>
                <a:latin typeface="Calibri"/>
                <a:ea typeface="Calibri"/>
                <a:cs typeface="Calibri"/>
                <a:sym typeface="Calibri"/>
              </a:rPr>
              <a:t>COMPETITIVE ANALYSIS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7"/>
          <p:cNvSpPr/>
          <p:nvPr/>
        </p:nvSpPr>
        <p:spPr>
          <a:xfrm>
            <a:off x="548640" y="713232"/>
            <a:ext cx="10515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Positioned where no single player owns the space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6" name="Google Shape;166;p7"/>
          <p:cNvSpPr/>
          <p:nvPr/>
        </p:nvSpPr>
        <p:spPr>
          <a:xfrm>
            <a:off x="548640" y="1783080"/>
            <a:ext cx="11064240" cy="502920"/>
          </a:xfrm>
          <a:prstGeom prst="roundRect">
            <a:avLst>
              <a:gd fmla="val 14545" name="adj"/>
            </a:avLst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7"/>
          <p:cNvSpPr/>
          <p:nvPr/>
        </p:nvSpPr>
        <p:spPr>
          <a:xfrm>
            <a:off x="4160520" y="1783080"/>
            <a:ext cx="18288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WeWork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All Access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8" name="Google Shape;168;p7"/>
          <p:cNvSpPr/>
          <p:nvPr/>
        </p:nvSpPr>
        <p:spPr>
          <a:xfrm>
            <a:off x="5989320" y="1783080"/>
            <a:ext cx="18288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LiquidSpace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9" name="Google Shape;169;p7"/>
          <p:cNvSpPr/>
          <p:nvPr/>
        </p:nvSpPr>
        <p:spPr>
          <a:xfrm>
            <a:off x="7818120" y="1783080"/>
            <a:ext cx="182880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Local Cafés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0" name="Google Shape;170;p7"/>
          <p:cNvSpPr/>
          <p:nvPr/>
        </p:nvSpPr>
        <p:spPr>
          <a:xfrm>
            <a:off x="9646920" y="1783080"/>
            <a:ext cx="1965960" cy="5029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8A3D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8A3D"/>
                </a:solidFill>
                <a:latin typeface="Calibri"/>
                <a:ea typeface="Calibri"/>
                <a:cs typeface="Calibri"/>
                <a:sym typeface="Calibri"/>
              </a:rPr>
              <a:t>DeskHive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7"/>
          <p:cNvSpPr/>
          <p:nvPr/>
        </p:nvSpPr>
        <p:spPr>
          <a:xfrm>
            <a:off x="548640" y="2286000"/>
            <a:ext cx="11064240" cy="566928"/>
          </a:xfrm>
          <a:prstGeom prst="rect">
            <a:avLst/>
          </a:prstGeom>
          <a:solidFill>
            <a:srgbClr val="F4F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7"/>
          <p:cNvSpPr/>
          <p:nvPr/>
        </p:nvSpPr>
        <p:spPr>
          <a:xfrm>
            <a:off x="685800" y="2286000"/>
            <a:ext cx="34747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Real-time availability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7"/>
          <p:cNvSpPr/>
          <p:nvPr/>
        </p:nvSpPr>
        <p:spPr>
          <a:xfrm>
            <a:off x="4160520" y="2286000"/>
            <a:ext cx="182880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24444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C24444"/>
                </a:solidFill>
                <a:latin typeface="Calibri"/>
                <a:ea typeface="Calibri"/>
                <a:cs typeface="Calibri"/>
                <a:sym typeface="Calibri"/>
              </a:rPr>
              <a:t>✕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7"/>
          <p:cNvSpPr/>
          <p:nvPr/>
        </p:nvSpPr>
        <p:spPr>
          <a:xfrm>
            <a:off x="5989320" y="2286000"/>
            <a:ext cx="182880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A774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FA774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7"/>
          <p:cNvSpPr/>
          <p:nvPr/>
        </p:nvSpPr>
        <p:spPr>
          <a:xfrm>
            <a:off x="7818120" y="2286000"/>
            <a:ext cx="182880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24444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C24444"/>
                </a:solidFill>
                <a:latin typeface="Calibri"/>
                <a:ea typeface="Calibri"/>
                <a:cs typeface="Calibri"/>
                <a:sym typeface="Calibri"/>
              </a:rPr>
              <a:t>✕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7"/>
          <p:cNvSpPr/>
          <p:nvPr/>
        </p:nvSpPr>
        <p:spPr>
          <a:xfrm>
            <a:off x="9646920" y="2286000"/>
            <a:ext cx="19659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A774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FA774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7"/>
          <p:cNvSpPr/>
          <p:nvPr/>
        </p:nvSpPr>
        <p:spPr>
          <a:xfrm>
            <a:off x="685800" y="2852928"/>
            <a:ext cx="34747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Hourly pricing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7"/>
          <p:cNvSpPr/>
          <p:nvPr/>
        </p:nvSpPr>
        <p:spPr>
          <a:xfrm>
            <a:off x="4160520" y="2852928"/>
            <a:ext cx="182880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24444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C24444"/>
                </a:solidFill>
                <a:latin typeface="Calibri"/>
                <a:ea typeface="Calibri"/>
                <a:cs typeface="Calibri"/>
                <a:sym typeface="Calibri"/>
              </a:rPr>
              <a:t>✕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7"/>
          <p:cNvSpPr/>
          <p:nvPr/>
        </p:nvSpPr>
        <p:spPr>
          <a:xfrm>
            <a:off x="5989320" y="2852928"/>
            <a:ext cx="182880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A774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FA774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7"/>
          <p:cNvSpPr/>
          <p:nvPr/>
        </p:nvSpPr>
        <p:spPr>
          <a:xfrm>
            <a:off x="7818120" y="2852928"/>
            <a:ext cx="182880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A774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FA774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7"/>
          <p:cNvSpPr/>
          <p:nvPr/>
        </p:nvSpPr>
        <p:spPr>
          <a:xfrm>
            <a:off x="9646920" y="2852928"/>
            <a:ext cx="19659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A774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FA774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7"/>
          <p:cNvSpPr/>
          <p:nvPr/>
        </p:nvSpPr>
        <p:spPr>
          <a:xfrm>
            <a:off x="548640" y="3419856"/>
            <a:ext cx="11064240" cy="566928"/>
          </a:xfrm>
          <a:prstGeom prst="rect">
            <a:avLst/>
          </a:prstGeom>
          <a:solidFill>
            <a:srgbClr val="F4F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3" name="Google Shape;183;p7"/>
          <p:cNvSpPr/>
          <p:nvPr/>
        </p:nvSpPr>
        <p:spPr>
          <a:xfrm>
            <a:off x="685800" y="3419856"/>
            <a:ext cx="34747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Multi-brand network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7"/>
          <p:cNvSpPr/>
          <p:nvPr/>
        </p:nvSpPr>
        <p:spPr>
          <a:xfrm>
            <a:off x="4160520" y="3419856"/>
            <a:ext cx="182880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24444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C24444"/>
                </a:solidFill>
                <a:latin typeface="Calibri"/>
                <a:ea typeface="Calibri"/>
                <a:cs typeface="Calibri"/>
                <a:sym typeface="Calibri"/>
              </a:rPr>
              <a:t>✕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7"/>
          <p:cNvSpPr/>
          <p:nvPr/>
        </p:nvSpPr>
        <p:spPr>
          <a:xfrm>
            <a:off x="5989320" y="3419856"/>
            <a:ext cx="182880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24444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C24444"/>
                </a:solidFill>
                <a:latin typeface="Calibri"/>
                <a:ea typeface="Calibri"/>
                <a:cs typeface="Calibri"/>
                <a:sym typeface="Calibri"/>
              </a:rPr>
              <a:t>✕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7"/>
          <p:cNvSpPr/>
          <p:nvPr/>
        </p:nvSpPr>
        <p:spPr>
          <a:xfrm>
            <a:off x="7818120" y="3419856"/>
            <a:ext cx="182880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24444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C24444"/>
                </a:solidFill>
                <a:latin typeface="Calibri"/>
                <a:ea typeface="Calibri"/>
                <a:cs typeface="Calibri"/>
                <a:sym typeface="Calibri"/>
              </a:rPr>
              <a:t>✕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7"/>
          <p:cNvSpPr/>
          <p:nvPr/>
        </p:nvSpPr>
        <p:spPr>
          <a:xfrm>
            <a:off x="9646920" y="3419856"/>
            <a:ext cx="19659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A774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FA774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7"/>
          <p:cNvSpPr/>
          <p:nvPr/>
        </p:nvSpPr>
        <p:spPr>
          <a:xfrm>
            <a:off x="685800" y="3986784"/>
            <a:ext cx="34747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Verified professional trust layer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7"/>
          <p:cNvSpPr/>
          <p:nvPr/>
        </p:nvSpPr>
        <p:spPr>
          <a:xfrm>
            <a:off x="4160520" y="3986784"/>
            <a:ext cx="182880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24444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C24444"/>
                </a:solidFill>
                <a:latin typeface="Calibri"/>
                <a:ea typeface="Calibri"/>
                <a:cs typeface="Calibri"/>
                <a:sym typeface="Calibri"/>
              </a:rPr>
              <a:t>✕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7"/>
          <p:cNvSpPr/>
          <p:nvPr/>
        </p:nvSpPr>
        <p:spPr>
          <a:xfrm>
            <a:off x="5989320" y="3986784"/>
            <a:ext cx="182880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24444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C24444"/>
                </a:solidFill>
                <a:latin typeface="Calibri"/>
                <a:ea typeface="Calibri"/>
                <a:cs typeface="Calibri"/>
                <a:sym typeface="Calibri"/>
              </a:rPr>
              <a:t>✕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7"/>
          <p:cNvSpPr/>
          <p:nvPr/>
        </p:nvSpPr>
        <p:spPr>
          <a:xfrm>
            <a:off x="7818120" y="3986784"/>
            <a:ext cx="182880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24444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C24444"/>
                </a:solidFill>
                <a:latin typeface="Calibri"/>
                <a:ea typeface="Calibri"/>
                <a:cs typeface="Calibri"/>
                <a:sym typeface="Calibri"/>
              </a:rPr>
              <a:t>✕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7"/>
          <p:cNvSpPr/>
          <p:nvPr/>
        </p:nvSpPr>
        <p:spPr>
          <a:xfrm>
            <a:off x="9646920" y="3986784"/>
            <a:ext cx="19659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A774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FA774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7"/>
          <p:cNvSpPr/>
          <p:nvPr/>
        </p:nvSpPr>
        <p:spPr>
          <a:xfrm>
            <a:off x="548640" y="4553712"/>
            <a:ext cx="11064240" cy="566928"/>
          </a:xfrm>
          <a:prstGeom prst="rect">
            <a:avLst/>
          </a:prstGeom>
          <a:solidFill>
            <a:srgbClr val="F4F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7"/>
          <p:cNvSpPr/>
          <p:nvPr/>
        </p:nvSpPr>
        <p:spPr>
          <a:xfrm>
            <a:off x="685800" y="4553712"/>
            <a:ext cx="347472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Instant QR check-in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7"/>
          <p:cNvSpPr/>
          <p:nvPr/>
        </p:nvSpPr>
        <p:spPr>
          <a:xfrm>
            <a:off x="4160520" y="4553712"/>
            <a:ext cx="182880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A774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FA774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6" name="Google Shape;196;p7"/>
          <p:cNvSpPr/>
          <p:nvPr/>
        </p:nvSpPr>
        <p:spPr>
          <a:xfrm>
            <a:off x="5989320" y="4553712"/>
            <a:ext cx="182880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24444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C24444"/>
                </a:solidFill>
                <a:latin typeface="Calibri"/>
                <a:ea typeface="Calibri"/>
                <a:cs typeface="Calibri"/>
                <a:sym typeface="Calibri"/>
              </a:rPr>
              <a:t>✕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7"/>
          <p:cNvSpPr/>
          <p:nvPr/>
        </p:nvSpPr>
        <p:spPr>
          <a:xfrm>
            <a:off x="7818120" y="4553712"/>
            <a:ext cx="182880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24444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C24444"/>
                </a:solidFill>
                <a:latin typeface="Calibri"/>
                <a:ea typeface="Calibri"/>
                <a:cs typeface="Calibri"/>
                <a:sym typeface="Calibri"/>
              </a:rPr>
              <a:t>✕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7"/>
          <p:cNvSpPr/>
          <p:nvPr/>
        </p:nvSpPr>
        <p:spPr>
          <a:xfrm>
            <a:off x="9646920" y="4553712"/>
            <a:ext cx="1965960" cy="5669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FA774"/>
              </a:buClr>
              <a:buSzPts val="1600"/>
              <a:buFont typeface="Calibri"/>
              <a:buNone/>
            </a:pPr>
            <a:r>
              <a:rPr b="1" i="0" lang="en-US" sz="1600" u="none" cap="none" strike="noStrike">
                <a:solidFill>
                  <a:srgbClr val="1FA774"/>
                </a:solidFill>
                <a:latin typeface="Calibri"/>
                <a:ea typeface="Calibri"/>
                <a:cs typeface="Calibri"/>
                <a:sym typeface="Calibri"/>
              </a:rPr>
              <a:t>✓</a:t>
            </a:r>
            <a:endParaRPr b="0" i="0" sz="1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7"/>
          <p:cNvSpPr/>
          <p:nvPr/>
        </p:nvSpPr>
        <p:spPr>
          <a:xfrm>
            <a:off x="457200" y="6537960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DeskHive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7"/>
          <p:cNvSpPr/>
          <p:nvPr/>
        </p:nvSpPr>
        <p:spPr>
          <a:xfrm>
            <a:off x="11457432" y="6537960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7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8"/>
          <p:cNvSpPr/>
          <p:nvPr/>
        </p:nvSpPr>
        <p:spPr>
          <a:xfrm>
            <a:off x="548640" y="41148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A3D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8A3D"/>
                </a:solidFill>
                <a:latin typeface="Calibri"/>
                <a:ea typeface="Calibri"/>
                <a:cs typeface="Calibri"/>
                <a:sym typeface="Calibri"/>
              </a:rPr>
              <a:t>BUSINESS MODEL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7" name="Google Shape;207;p8"/>
          <p:cNvSpPr/>
          <p:nvPr/>
        </p:nvSpPr>
        <p:spPr>
          <a:xfrm>
            <a:off x="548640" y="713232"/>
            <a:ext cx="10515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A simple take-rate on every booking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8" name="Google Shape;208;p8"/>
          <p:cNvSpPr/>
          <p:nvPr/>
        </p:nvSpPr>
        <p:spPr>
          <a:xfrm>
            <a:off x="548640" y="1783080"/>
            <a:ext cx="3383280" cy="2834640"/>
          </a:xfrm>
          <a:prstGeom prst="roundRect">
            <a:avLst>
              <a:gd fmla="val 3871" name="adj"/>
            </a:avLst>
          </a:prstGeom>
          <a:solidFill>
            <a:srgbClr val="F4F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8"/>
          <p:cNvSpPr/>
          <p:nvPr/>
        </p:nvSpPr>
        <p:spPr>
          <a:xfrm>
            <a:off x="822960" y="2011680"/>
            <a:ext cx="28346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Pay-per-use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Google Shape;210;p8"/>
          <p:cNvSpPr/>
          <p:nvPr/>
        </p:nvSpPr>
        <p:spPr>
          <a:xfrm>
            <a:off x="822960" y="2423160"/>
            <a:ext cx="28346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A3D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FF8A3D"/>
                </a:solidFill>
                <a:latin typeface="Cambria"/>
                <a:ea typeface="Cambria"/>
                <a:cs typeface="Cambria"/>
                <a:sym typeface="Cambria"/>
              </a:rPr>
              <a:t>$4 - $12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822960" y="3200400"/>
            <a:ext cx="283464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per hour, charged to the end user for on-demand desk or room access.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8"/>
          <p:cNvSpPr/>
          <p:nvPr/>
        </p:nvSpPr>
        <p:spPr>
          <a:xfrm>
            <a:off x="4261104" y="1783080"/>
            <a:ext cx="3383280" cy="2834640"/>
          </a:xfrm>
          <a:prstGeom prst="roundRect">
            <a:avLst>
              <a:gd fmla="val 3871" name="adj"/>
            </a:avLst>
          </a:prstGeom>
          <a:solidFill>
            <a:srgbClr val="F4F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3" name="Google Shape;213;p8"/>
          <p:cNvSpPr/>
          <p:nvPr/>
        </p:nvSpPr>
        <p:spPr>
          <a:xfrm>
            <a:off x="4535424" y="2011680"/>
            <a:ext cx="28346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Monthly pass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8"/>
          <p:cNvSpPr/>
          <p:nvPr/>
        </p:nvSpPr>
        <p:spPr>
          <a:xfrm>
            <a:off x="4535424" y="2423160"/>
            <a:ext cx="28346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A3D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FF8A3D"/>
                </a:solidFill>
                <a:latin typeface="Cambria"/>
                <a:ea typeface="Cambria"/>
                <a:cs typeface="Cambria"/>
                <a:sym typeface="Cambria"/>
              </a:rPr>
              <a:t>$99 / mo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5" name="Google Shape;215;p8"/>
          <p:cNvSpPr/>
          <p:nvPr/>
        </p:nvSpPr>
        <p:spPr>
          <a:xfrm>
            <a:off x="4535424" y="3200400"/>
            <a:ext cx="283464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unlimited access across the network, priced below any single operator's membership.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6" name="Google Shape;216;p8"/>
          <p:cNvSpPr/>
          <p:nvPr/>
        </p:nvSpPr>
        <p:spPr>
          <a:xfrm>
            <a:off x="7973568" y="1783080"/>
            <a:ext cx="3383280" cy="2834640"/>
          </a:xfrm>
          <a:prstGeom prst="roundRect">
            <a:avLst>
              <a:gd fmla="val 3871" name="adj"/>
            </a:avLst>
          </a:prstGeom>
          <a:solidFill>
            <a:srgbClr val="1E276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7" name="Google Shape;217;p8"/>
          <p:cNvSpPr/>
          <p:nvPr/>
        </p:nvSpPr>
        <p:spPr>
          <a:xfrm>
            <a:off x="8247888" y="2011680"/>
            <a:ext cx="283464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400"/>
              <a:buFont typeface="Calibri"/>
              <a:buNone/>
            </a:pPr>
            <a:r>
              <a:rPr b="1" i="0" lang="en-US" sz="14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Take rate</a:t>
            </a:r>
            <a:endParaRPr b="0" i="0" sz="1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8"/>
          <p:cNvSpPr/>
          <p:nvPr/>
        </p:nvSpPr>
        <p:spPr>
          <a:xfrm>
            <a:off x="8247888" y="2423160"/>
            <a:ext cx="283464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18%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8"/>
          <p:cNvSpPr/>
          <p:nvPr/>
        </p:nvSpPr>
        <p:spPr>
          <a:xfrm>
            <a:off x="8247888" y="3200400"/>
            <a:ext cx="2834640" cy="128016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commission on every transaction, paid by partner spaces for demand and utilization.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p8"/>
          <p:cNvSpPr/>
          <p:nvPr/>
        </p:nvSpPr>
        <p:spPr>
          <a:xfrm>
            <a:off x="548640" y="4937760"/>
            <a:ext cx="11064240" cy="7315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1150"/>
              <a:buFont typeface="Calibri"/>
              <a:buNone/>
            </a:pPr>
            <a:r>
              <a:rPr b="0" i="1" lang="en-US" sz="115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Future optimizations: dynamic surge pricing at peak hours  •  corporate annual contracts  •  data-as-a-service for real-estate partners on utilization trends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8"/>
          <p:cNvSpPr/>
          <p:nvPr/>
        </p:nvSpPr>
        <p:spPr>
          <a:xfrm>
            <a:off x="457200" y="6537960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DeskHive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2" name="Google Shape;222;p8"/>
          <p:cNvSpPr/>
          <p:nvPr/>
        </p:nvSpPr>
        <p:spPr>
          <a:xfrm>
            <a:off x="11457432" y="6537960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8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9"/>
          <p:cNvSpPr/>
          <p:nvPr/>
        </p:nvSpPr>
        <p:spPr>
          <a:xfrm>
            <a:off x="548640" y="41148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A3D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8A3D"/>
                </a:solidFill>
                <a:latin typeface="Calibri"/>
                <a:ea typeface="Calibri"/>
                <a:cs typeface="Calibri"/>
                <a:sym typeface="Calibri"/>
              </a:rPr>
              <a:t>GO-TO-MARKET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9" name="Google Shape;229;p9"/>
          <p:cNvSpPr/>
          <p:nvPr/>
        </p:nvSpPr>
        <p:spPr>
          <a:xfrm>
            <a:off x="548640" y="713232"/>
            <a:ext cx="10515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Land in dense metros, expand city by city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0" name="Google Shape;230;p9"/>
          <p:cNvCxnSpPr/>
          <p:nvPr/>
        </p:nvCxnSpPr>
        <p:spPr>
          <a:xfrm>
            <a:off x="1280160" y="2423160"/>
            <a:ext cx="9601200" cy="0"/>
          </a:xfrm>
          <a:prstGeom prst="straightConnector1">
            <a:avLst/>
          </a:prstGeom>
          <a:noFill/>
          <a:ln cap="flat" cmpd="sng" w="38100">
            <a:solidFill>
              <a:srgbClr val="CADCFC"/>
            </a:solidFill>
            <a:prstDash val="solid"/>
            <a:round/>
            <a:headEnd len="sm" w="sm" type="none"/>
            <a:tailEnd len="sm" w="sm" type="none"/>
          </a:ln>
        </p:spPr>
      </p:cxnSp>
      <p:sp>
        <p:nvSpPr>
          <p:cNvPr id="231" name="Google Shape;231;p9"/>
          <p:cNvSpPr/>
          <p:nvPr/>
        </p:nvSpPr>
        <p:spPr>
          <a:xfrm>
            <a:off x="2194560" y="2103120"/>
            <a:ext cx="640080" cy="640080"/>
          </a:xfrm>
          <a:prstGeom prst="ellipse">
            <a:avLst/>
          </a:prstGeom>
          <a:solidFill>
            <a:srgbClr val="1E276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p9"/>
          <p:cNvSpPr/>
          <p:nvPr/>
        </p:nvSpPr>
        <p:spPr>
          <a:xfrm>
            <a:off x="2194560" y="210312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9"/>
          <p:cNvSpPr/>
          <p:nvPr/>
        </p:nvSpPr>
        <p:spPr>
          <a:xfrm>
            <a:off x="822960" y="3063240"/>
            <a:ext cx="3383280" cy="2468880"/>
          </a:xfrm>
          <a:prstGeom prst="roundRect">
            <a:avLst>
              <a:gd fmla="val 4444" name="adj"/>
            </a:avLst>
          </a:prstGeom>
          <a:solidFill>
            <a:srgbClr val="F4F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4" name="Google Shape;234;p9"/>
          <p:cNvSpPr/>
          <p:nvPr/>
        </p:nvSpPr>
        <p:spPr>
          <a:xfrm>
            <a:off x="1051560" y="3246120"/>
            <a:ext cx="29260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A3D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8A3D"/>
                </a:solidFill>
                <a:latin typeface="Calibri"/>
                <a:ea typeface="Calibri"/>
                <a:cs typeface="Calibri"/>
                <a:sym typeface="Calibri"/>
              </a:rPr>
              <a:t>Phase 1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9"/>
          <p:cNvSpPr/>
          <p:nvPr/>
        </p:nvSpPr>
        <p:spPr>
          <a:xfrm>
            <a:off x="1051560" y="3566160"/>
            <a:ext cx="2926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Launch San Francisco + Austin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9"/>
          <p:cNvSpPr/>
          <p:nvPr/>
        </p:nvSpPr>
        <p:spPr>
          <a:xfrm>
            <a:off x="1051560" y="4251960"/>
            <a:ext cx="2926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Onboard 40 partner spaces, seed supply with direct outreach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9"/>
          <p:cNvSpPr/>
          <p:nvPr/>
        </p:nvSpPr>
        <p:spPr>
          <a:xfrm>
            <a:off x="5943600" y="2103120"/>
            <a:ext cx="640080" cy="640080"/>
          </a:xfrm>
          <a:prstGeom prst="ellipse">
            <a:avLst/>
          </a:prstGeom>
          <a:solidFill>
            <a:srgbClr val="1E276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8" name="Google Shape;238;p9"/>
          <p:cNvSpPr/>
          <p:nvPr/>
        </p:nvSpPr>
        <p:spPr>
          <a:xfrm>
            <a:off x="5943600" y="210312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9"/>
          <p:cNvSpPr/>
          <p:nvPr/>
        </p:nvSpPr>
        <p:spPr>
          <a:xfrm>
            <a:off x="4572000" y="3063240"/>
            <a:ext cx="3383280" cy="2468880"/>
          </a:xfrm>
          <a:prstGeom prst="roundRect">
            <a:avLst>
              <a:gd fmla="val 4444" name="adj"/>
            </a:avLst>
          </a:prstGeom>
          <a:solidFill>
            <a:srgbClr val="F4F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9"/>
          <p:cNvSpPr/>
          <p:nvPr/>
        </p:nvSpPr>
        <p:spPr>
          <a:xfrm>
            <a:off x="4800600" y="3246120"/>
            <a:ext cx="29260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A3D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8A3D"/>
                </a:solidFill>
                <a:latin typeface="Calibri"/>
                <a:ea typeface="Calibri"/>
                <a:cs typeface="Calibri"/>
                <a:sym typeface="Calibri"/>
              </a:rPr>
              <a:t>Phase 2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9"/>
          <p:cNvSpPr/>
          <p:nvPr/>
        </p:nvSpPr>
        <p:spPr>
          <a:xfrm>
            <a:off x="4800600" y="3566160"/>
            <a:ext cx="2926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Expand to 5 more metros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9"/>
          <p:cNvSpPr/>
          <p:nvPr/>
        </p:nvSpPr>
        <p:spPr>
          <a:xfrm>
            <a:off x="4800600" y="4251960"/>
            <a:ext cx="2926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NYC, Chicago, Denver, Seattle, Boston — cities with high remote-work density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9"/>
          <p:cNvSpPr/>
          <p:nvPr/>
        </p:nvSpPr>
        <p:spPr>
          <a:xfrm>
            <a:off x="9692640" y="2103120"/>
            <a:ext cx="640080" cy="640080"/>
          </a:xfrm>
          <a:prstGeom prst="ellipse">
            <a:avLst/>
          </a:prstGeom>
          <a:solidFill>
            <a:srgbClr val="1E2761"/>
          </a:solidFill>
          <a:ln cap="flat" cmpd="sng" w="38100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4" name="Google Shape;244;p9"/>
          <p:cNvSpPr/>
          <p:nvPr/>
        </p:nvSpPr>
        <p:spPr>
          <a:xfrm>
            <a:off x="9692640" y="2103120"/>
            <a:ext cx="640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Calibri"/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5" name="Google Shape;245;p9"/>
          <p:cNvSpPr/>
          <p:nvPr/>
        </p:nvSpPr>
        <p:spPr>
          <a:xfrm>
            <a:off x="8321040" y="3063240"/>
            <a:ext cx="3383280" cy="2468880"/>
          </a:xfrm>
          <a:prstGeom prst="roundRect">
            <a:avLst>
              <a:gd fmla="val 4444" name="adj"/>
            </a:avLst>
          </a:prstGeom>
          <a:solidFill>
            <a:srgbClr val="F4F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6" name="Google Shape;246;p9"/>
          <p:cNvSpPr/>
          <p:nvPr/>
        </p:nvSpPr>
        <p:spPr>
          <a:xfrm>
            <a:off x="8549640" y="3246120"/>
            <a:ext cx="292608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A3D"/>
              </a:buClr>
              <a:buSzPts val="1100"/>
              <a:buFont typeface="Calibri"/>
              <a:buNone/>
            </a:pPr>
            <a:r>
              <a:rPr b="1" i="0" lang="en-US" sz="1100" u="none" cap="none" strike="noStrike">
                <a:solidFill>
                  <a:srgbClr val="FF8A3D"/>
                </a:solidFill>
                <a:latin typeface="Calibri"/>
                <a:ea typeface="Calibri"/>
                <a:cs typeface="Calibri"/>
                <a:sym typeface="Calibri"/>
              </a:rPr>
              <a:t>Phase 3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9"/>
          <p:cNvSpPr/>
          <p:nvPr/>
        </p:nvSpPr>
        <p:spPr>
          <a:xfrm>
            <a:off x="8549640" y="3566160"/>
            <a:ext cx="2926080" cy="640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450"/>
              <a:buFont typeface="Calibri"/>
              <a:buNone/>
            </a:pPr>
            <a:r>
              <a:rPr b="1" i="0" lang="en-US" sz="145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National network</a:t>
            </a:r>
            <a:endParaRPr b="0" i="0" sz="14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8" name="Google Shape;248;p9"/>
          <p:cNvSpPr/>
          <p:nvPr/>
        </p:nvSpPr>
        <p:spPr>
          <a:xfrm>
            <a:off x="8549640" y="4251960"/>
            <a:ext cx="292608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100"/>
              <a:buFont typeface="Calibri"/>
              <a:buNone/>
            </a:pPr>
            <a:r>
              <a:rPr b="0" i="0" lang="en-US" sz="110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Cover the top 20 US metros, representing ~50% of the flexible workspace market</a:t>
            </a:r>
            <a:endParaRPr b="0" i="0" sz="1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9"/>
          <p:cNvSpPr/>
          <p:nvPr/>
        </p:nvSpPr>
        <p:spPr>
          <a:xfrm>
            <a:off x="457200" y="6537960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DeskHive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0" name="Google Shape;250;p9"/>
          <p:cNvSpPr/>
          <p:nvPr/>
        </p:nvSpPr>
        <p:spPr>
          <a:xfrm>
            <a:off x="11457432" y="6537960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9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10"/>
          <p:cNvSpPr/>
          <p:nvPr/>
        </p:nvSpPr>
        <p:spPr>
          <a:xfrm>
            <a:off x="548640" y="411480"/>
            <a:ext cx="5486400" cy="32004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FF8A3D"/>
              </a:buClr>
              <a:buSzPts val="1200"/>
              <a:buFont typeface="Calibri"/>
              <a:buNone/>
            </a:pPr>
            <a:r>
              <a:rPr b="1" i="0" lang="en-US" sz="1200" u="none" cap="none" strike="noStrike">
                <a:solidFill>
                  <a:srgbClr val="FF8A3D"/>
                </a:solidFill>
                <a:latin typeface="Calibri"/>
                <a:ea typeface="Calibri"/>
                <a:cs typeface="Calibri"/>
                <a:sym typeface="Calibri"/>
              </a:rPr>
              <a:t>PROGRESS SO FAR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7" name="Google Shape;257;p10"/>
          <p:cNvSpPr/>
          <p:nvPr/>
        </p:nvSpPr>
        <p:spPr>
          <a:xfrm>
            <a:off x="548640" y="713232"/>
            <a:ext cx="1051560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200"/>
              <a:buFont typeface="Cambria"/>
              <a:buNone/>
            </a:pPr>
            <a:r>
              <a:rPr b="1" i="0" lang="en-US" sz="32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Early traction validates the model</a:t>
            </a:r>
            <a:endParaRPr b="0" i="0" sz="3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8" name="Google Shape;258;p10"/>
          <p:cNvSpPr/>
          <p:nvPr/>
        </p:nvSpPr>
        <p:spPr>
          <a:xfrm>
            <a:off x="548640" y="1920240"/>
            <a:ext cx="2514600" cy="1920240"/>
          </a:xfrm>
          <a:prstGeom prst="roundRect">
            <a:avLst>
              <a:gd fmla="val 5714" name="adj"/>
            </a:avLst>
          </a:prstGeom>
          <a:solidFill>
            <a:srgbClr val="F4F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0"/>
          <p:cNvSpPr/>
          <p:nvPr/>
        </p:nvSpPr>
        <p:spPr>
          <a:xfrm>
            <a:off x="685800" y="2148840"/>
            <a:ext cx="224028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22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0" name="Google Shape;260;p10"/>
          <p:cNvSpPr/>
          <p:nvPr/>
        </p:nvSpPr>
        <p:spPr>
          <a:xfrm>
            <a:off x="731520" y="2926080"/>
            <a:ext cx="21488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Partner spaces signed in SF pilot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10"/>
          <p:cNvSpPr/>
          <p:nvPr/>
        </p:nvSpPr>
        <p:spPr>
          <a:xfrm>
            <a:off x="3355848" y="1920240"/>
            <a:ext cx="2514600" cy="1920240"/>
          </a:xfrm>
          <a:prstGeom prst="roundRect">
            <a:avLst>
              <a:gd fmla="val 5714" name="adj"/>
            </a:avLst>
          </a:prstGeom>
          <a:solidFill>
            <a:srgbClr val="F4F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10"/>
          <p:cNvSpPr/>
          <p:nvPr/>
        </p:nvSpPr>
        <p:spPr>
          <a:xfrm>
            <a:off x="3493008" y="2148840"/>
            <a:ext cx="224028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1,400+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0"/>
          <p:cNvSpPr/>
          <p:nvPr/>
        </p:nvSpPr>
        <p:spPr>
          <a:xfrm>
            <a:off x="3538728" y="2926080"/>
            <a:ext cx="21488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App waitlist sign-ups in 6 weeks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4" name="Google Shape;264;p10"/>
          <p:cNvSpPr/>
          <p:nvPr/>
        </p:nvSpPr>
        <p:spPr>
          <a:xfrm>
            <a:off x="6163056" y="1920240"/>
            <a:ext cx="2514600" cy="1920240"/>
          </a:xfrm>
          <a:prstGeom prst="roundRect">
            <a:avLst>
              <a:gd fmla="val 5714" name="adj"/>
            </a:avLst>
          </a:prstGeom>
          <a:solidFill>
            <a:srgbClr val="F4F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5" name="Google Shape;265;p10"/>
          <p:cNvSpPr/>
          <p:nvPr/>
        </p:nvSpPr>
        <p:spPr>
          <a:xfrm>
            <a:off x="6300216" y="2148840"/>
            <a:ext cx="224028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4.8 / 5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0"/>
          <p:cNvSpPr/>
          <p:nvPr/>
        </p:nvSpPr>
        <p:spPr>
          <a:xfrm>
            <a:off x="6345936" y="2926080"/>
            <a:ext cx="21488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Average pilot user rating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0"/>
          <p:cNvSpPr/>
          <p:nvPr/>
        </p:nvSpPr>
        <p:spPr>
          <a:xfrm>
            <a:off x="8970264" y="1920240"/>
            <a:ext cx="2514600" cy="1920240"/>
          </a:xfrm>
          <a:prstGeom prst="roundRect">
            <a:avLst>
              <a:gd fmla="val 5714" name="adj"/>
            </a:avLst>
          </a:prstGeom>
          <a:solidFill>
            <a:srgbClr val="F4F6F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10"/>
          <p:cNvSpPr/>
          <p:nvPr/>
        </p:nvSpPr>
        <p:spPr>
          <a:xfrm>
            <a:off x="9107424" y="2148840"/>
            <a:ext cx="2240280" cy="73152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3000"/>
              <a:buFont typeface="Cambria"/>
              <a:buNone/>
            </a:pPr>
            <a:r>
              <a:rPr b="1" i="0" lang="en-US" sz="3000" u="none" cap="none" strike="noStrike">
                <a:solidFill>
                  <a:srgbClr val="1E2761"/>
                </a:solidFill>
                <a:latin typeface="Cambria"/>
                <a:ea typeface="Cambria"/>
                <a:cs typeface="Cambria"/>
                <a:sym typeface="Cambria"/>
              </a:rPr>
              <a:t>$18K</a:t>
            </a:r>
            <a:endParaRPr b="0"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0"/>
          <p:cNvSpPr/>
          <p:nvPr/>
        </p:nvSpPr>
        <p:spPr>
          <a:xfrm>
            <a:off x="9153144" y="2926080"/>
            <a:ext cx="2148840" cy="7772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150"/>
              <a:buFont typeface="Calibri"/>
              <a:buNone/>
            </a:pPr>
            <a:r>
              <a:rPr b="0" i="0" lang="en-US" sz="11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Gross bookings processed in pilot month</a:t>
            </a:r>
            <a:endParaRPr b="0" i="0" sz="11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0"/>
          <p:cNvSpPr/>
          <p:nvPr/>
        </p:nvSpPr>
        <p:spPr>
          <a:xfrm>
            <a:off x="548640" y="4325112"/>
            <a:ext cx="164592" cy="164592"/>
          </a:xfrm>
          <a:prstGeom prst="ellipse">
            <a:avLst/>
          </a:prstGeom>
          <a:solidFill>
            <a:srgbClr val="1FA77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1" name="Google Shape;271;p10"/>
          <p:cNvSpPr/>
          <p:nvPr/>
        </p:nvSpPr>
        <p:spPr>
          <a:xfrm>
            <a:off x="868680" y="420624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DeskHive.com + iOS/Android dev accounts secured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0"/>
          <p:cNvSpPr/>
          <p:nvPr/>
        </p:nvSpPr>
        <p:spPr>
          <a:xfrm>
            <a:off x="548640" y="4736592"/>
            <a:ext cx="164592" cy="164592"/>
          </a:xfrm>
          <a:prstGeom prst="ellipse">
            <a:avLst/>
          </a:prstGeom>
          <a:solidFill>
            <a:srgbClr val="1FA77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0"/>
          <p:cNvSpPr/>
          <p:nvPr/>
        </p:nvSpPr>
        <p:spPr>
          <a:xfrm>
            <a:off x="868680" y="461772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Delaware C-Corp incorporated, trademark filed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4" name="Google Shape;274;p10"/>
          <p:cNvSpPr/>
          <p:nvPr/>
        </p:nvSpPr>
        <p:spPr>
          <a:xfrm>
            <a:off x="548640" y="5148072"/>
            <a:ext cx="164592" cy="164592"/>
          </a:xfrm>
          <a:prstGeom prst="ellipse">
            <a:avLst/>
          </a:prstGeom>
          <a:solidFill>
            <a:srgbClr val="1FA77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10"/>
          <p:cNvSpPr/>
          <p:nvPr/>
        </p:nvSpPr>
        <p:spPr>
          <a:xfrm>
            <a:off x="868680" y="502920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B1B2F"/>
              </a:buClr>
              <a:buSzPts val="1250"/>
              <a:buFont typeface="Calibri"/>
              <a:buNone/>
            </a:pPr>
            <a:r>
              <a:rPr b="0" i="0" lang="en-US" sz="1250" u="none" cap="none" strike="noStrike">
                <a:solidFill>
                  <a:srgbClr val="1B1B2F"/>
                </a:solidFill>
                <a:latin typeface="Calibri"/>
                <a:ea typeface="Calibri"/>
                <a:cs typeface="Calibri"/>
                <a:sym typeface="Calibri"/>
              </a:rPr>
              <a:t>Partner agreement template signed by first 22 spaces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0"/>
          <p:cNvSpPr/>
          <p:nvPr/>
        </p:nvSpPr>
        <p:spPr>
          <a:xfrm>
            <a:off x="548640" y="5559552"/>
            <a:ext cx="164592" cy="164592"/>
          </a:xfrm>
          <a:prstGeom prst="ellipse">
            <a:avLst/>
          </a:prstGeom>
          <a:solidFill>
            <a:srgbClr val="FF8A3D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10"/>
          <p:cNvSpPr/>
          <p:nvPr/>
        </p:nvSpPr>
        <p:spPr>
          <a:xfrm>
            <a:off x="868680" y="5440680"/>
            <a:ext cx="10515600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1E2761"/>
              </a:buClr>
              <a:buSzPts val="1250"/>
              <a:buFont typeface="Calibri"/>
              <a:buNone/>
            </a:pPr>
            <a:r>
              <a:rPr b="1" i="0" lang="en-US" sz="1250" u="none" cap="none" strike="noStrike">
                <a:solidFill>
                  <a:srgbClr val="1E2761"/>
                </a:solidFill>
                <a:latin typeface="Calibri"/>
                <a:ea typeface="Calibri"/>
                <a:cs typeface="Calibri"/>
                <a:sym typeface="Calibri"/>
              </a:rPr>
              <a:t>NEXT: close seed round, hire 2 city launch leads, public launch Q1</a:t>
            </a:r>
            <a:endParaRPr b="0" i="0" sz="125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8" name="Google Shape;278;p10"/>
          <p:cNvSpPr/>
          <p:nvPr/>
        </p:nvSpPr>
        <p:spPr>
          <a:xfrm>
            <a:off x="457200" y="6537960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DeskHive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" name="Google Shape;279;p10"/>
          <p:cNvSpPr/>
          <p:nvPr/>
        </p:nvSpPr>
        <p:spPr>
          <a:xfrm>
            <a:off x="11457432" y="6537960"/>
            <a:ext cx="365760" cy="2743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Clr>
                <a:srgbClr val="6B7280"/>
              </a:buClr>
              <a:buSzPts val="900"/>
              <a:buFont typeface="Calibri"/>
              <a:buNone/>
            </a:pPr>
            <a:r>
              <a:rPr b="0" i="0" lang="en-US" sz="900" u="none" cap="none" strike="noStrike">
                <a:solidFill>
                  <a:srgbClr val="6B7280"/>
                </a:solidFill>
                <a:latin typeface="Calibri"/>
                <a:ea typeface="Calibri"/>
                <a:cs typeface="Calibri"/>
                <a:sym typeface="Calibri"/>
              </a:rPr>
              <a:t>10</a:t>
            </a:r>
            <a:endParaRPr b="0" i="0" sz="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E2761"/>
        </a:solidFill>
      </p:bgPr>
    </p:bg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11"/>
          <p:cNvSpPr/>
          <p:nvPr/>
        </p:nvSpPr>
        <p:spPr>
          <a:xfrm>
            <a:off x="9692640" y="-1097280"/>
            <a:ext cx="4114800" cy="4114800"/>
          </a:xfrm>
          <a:prstGeom prst="ellipse">
            <a:avLst/>
          </a:prstGeom>
          <a:solidFill>
            <a:srgbClr val="2631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11"/>
          <p:cNvSpPr/>
          <p:nvPr/>
        </p:nvSpPr>
        <p:spPr>
          <a:xfrm>
            <a:off x="-1371600" y="4754880"/>
            <a:ext cx="3657600" cy="3657600"/>
          </a:xfrm>
          <a:prstGeom prst="ellipse">
            <a:avLst/>
          </a:prstGeom>
          <a:solidFill>
            <a:srgbClr val="26317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1"/>
          <p:cNvSpPr/>
          <p:nvPr/>
        </p:nvSpPr>
        <p:spPr>
          <a:xfrm>
            <a:off x="0" y="2651760"/>
            <a:ext cx="12188952" cy="8229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Cambria"/>
              <a:buNone/>
            </a:pPr>
            <a:r>
              <a:rPr b="1" i="0" lang="en-US" sz="4000" u="none" cap="none" strike="noStrik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BE INSPIRED TO WIN!</a:t>
            </a:r>
            <a:endParaRPr b="0" i="0" sz="4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8" name="Google Shape;288;p11"/>
          <p:cNvSpPr/>
          <p:nvPr/>
        </p:nvSpPr>
        <p:spPr>
          <a:xfrm>
            <a:off x="0" y="3474720"/>
            <a:ext cx="12188952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500"/>
              <a:buFont typeface="Calibri"/>
              <a:buNone/>
            </a:pPr>
            <a:r>
              <a:rPr b="0" i="1" lang="en-US" sz="15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Thank you — let's build the future of flexible work together.</a:t>
            </a:r>
            <a:endParaRPr b="0" i="0" sz="15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Google Shape;289;p11"/>
          <p:cNvSpPr/>
          <p:nvPr/>
        </p:nvSpPr>
        <p:spPr>
          <a:xfrm>
            <a:off x="0" y="5943600"/>
            <a:ext cx="12188952" cy="36576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CADCFC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rgbClr val="CADCFC"/>
                </a:solidFill>
                <a:latin typeface="Calibri"/>
                <a:ea typeface="Calibri"/>
                <a:cs typeface="Calibri"/>
                <a:sym typeface="Calibri"/>
              </a:rPr>
              <a:t>hello@deskhive.com</a:t>
            </a:r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