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Default Extension="png" ContentType="image/png"/>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2192000" cy="6858000"/>
  <p:notesSz cx="12192000" cy="68580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200" b="1" i="0">
                <a:solidFill>
                  <a:schemeClr val="bg1"/>
                </a:solidFill>
                <a:latin typeface="Cambria"/>
                <a:cs typeface="Cambria"/>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idx="5" sz="quarter"/>
          </p:nvPr>
        </p:nvSpPr>
        <p:spPr/>
        <p:txBody>
          <a:bodyPr lIns="0" tIns="0" rIns="0" bIns="0"/>
          <a:lstStyle>
            <a:lvl1pPr>
              <a:defRPr sz="950" b="0" i="0">
                <a:solidFill>
                  <a:srgbClr val="796069"/>
                </a:solidFill>
                <a:latin typeface="Calibri"/>
                <a:cs typeface="Calibri"/>
              </a:defRPr>
            </a:lvl1pPr>
          </a:lstStyle>
          <a:p>
            <a:pPr marL="12700">
              <a:lnSpc>
                <a:spcPts val="1025"/>
              </a:lnSpc>
            </a:pPr>
            <a:r>
              <a:rPr dirty="0" spc="-10"/>
              <a:t>RANGREZ</a:t>
            </a:r>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mbria"/>
                <a:cs typeface="Cambria"/>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idx="5" sz="quarter"/>
          </p:nvPr>
        </p:nvSpPr>
        <p:spPr/>
        <p:txBody>
          <a:bodyPr lIns="0" tIns="0" rIns="0" bIns="0"/>
          <a:lstStyle>
            <a:lvl1pPr>
              <a:defRPr sz="950" b="0" i="0">
                <a:solidFill>
                  <a:srgbClr val="796069"/>
                </a:solidFill>
                <a:latin typeface="Calibri"/>
                <a:cs typeface="Calibri"/>
              </a:defRPr>
            </a:lvl1pPr>
          </a:lstStyle>
          <a:p>
            <a:pPr marL="12700">
              <a:lnSpc>
                <a:spcPts val="1025"/>
              </a:lnSpc>
            </a:pPr>
            <a:r>
              <a:rPr dirty="0" spc="-10"/>
              <a:t>RANGREZ</a:t>
            </a:r>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mbria"/>
                <a:cs typeface="Cambria"/>
              </a:defRPr>
            </a:lvl1pPr>
          </a:lstStyle>
          <a:p/>
        </p:txBody>
      </p:sp>
      <p:sp>
        <p:nvSpPr>
          <p:cNvPr id="3" name="Holder 3"/>
          <p:cNvSpPr>
            <a:spLocks noGrp="1"/>
          </p:cNvSpPr>
          <p:nvPr>
            <p:ph idx="2" sz="half"/>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defRPr sz="950" b="0" i="0">
                <a:solidFill>
                  <a:srgbClr val="796069"/>
                </a:solidFill>
                <a:latin typeface="Calibri"/>
                <a:cs typeface="Calibri"/>
              </a:defRPr>
            </a:lvl1pPr>
          </a:lstStyle>
          <a:p>
            <a:pPr marL="12700">
              <a:lnSpc>
                <a:spcPts val="1025"/>
              </a:lnSpc>
            </a:pPr>
            <a:r>
              <a:rPr dirty="0" spc="-10"/>
              <a:t>RANGREZ</a:t>
            </a:r>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showMasterSp="0">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sp>
        <p:nvSpPr>
          <p:cNvPr id="17" name="bg object 17"/>
          <p:cNvSpPr/>
          <p:nvPr/>
        </p:nvSpPr>
        <p:spPr>
          <a:xfrm>
            <a:off x="0" y="0"/>
            <a:ext cx="3662679" cy="3662679"/>
          </a:xfrm>
          <a:custGeom>
            <a:avLst/>
            <a:gdLst/>
            <a:ahLst/>
            <a:cxnLst/>
            <a:rect l="l" t="t" r="r" b="b"/>
            <a:pathLst>
              <a:path w="3662679" h="3662679">
                <a:moveTo>
                  <a:pt x="3629258" y="0"/>
                </a:moveTo>
                <a:lnTo>
                  <a:pt x="0" y="0"/>
                </a:lnTo>
                <a:lnTo>
                  <a:pt x="0" y="3629127"/>
                </a:lnTo>
                <a:lnTo>
                  <a:pt x="78624" y="3639578"/>
                </a:lnTo>
                <a:lnTo>
                  <a:pt x="125861" y="3644862"/>
                </a:lnTo>
                <a:lnTo>
                  <a:pt x="173302" y="3649457"/>
                </a:lnTo>
                <a:lnTo>
                  <a:pt x="220943" y="3653360"/>
                </a:lnTo>
                <a:lnTo>
                  <a:pt x="268778" y="3656564"/>
                </a:lnTo>
                <a:lnTo>
                  <a:pt x="316803" y="3659065"/>
                </a:lnTo>
                <a:lnTo>
                  <a:pt x="365012" y="3660858"/>
                </a:lnTo>
                <a:lnTo>
                  <a:pt x="413400" y="3661938"/>
                </a:lnTo>
                <a:lnTo>
                  <a:pt x="461962" y="3662299"/>
                </a:lnTo>
                <a:lnTo>
                  <a:pt x="510524" y="3661938"/>
                </a:lnTo>
                <a:lnTo>
                  <a:pt x="558912" y="3660858"/>
                </a:lnTo>
                <a:lnTo>
                  <a:pt x="607121" y="3659065"/>
                </a:lnTo>
                <a:lnTo>
                  <a:pt x="655146" y="3656564"/>
                </a:lnTo>
                <a:lnTo>
                  <a:pt x="702981" y="3653360"/>
                </a:lnTo>
                <a:lnTo>
                  <a:pt x="750622" y="3649457"/>
                </a:lnTo>
                <a:lnTo>
                  <a:pt x="798063" y="3644862"/>
                </a:lnTo>
                <a:lnTo>
                  <a:pt x="845300" y="3639578"/>
                </a:lnTo>
                <a:lnTo>
                  <a:pt x="892327" y="3633612"/>
                </a:lnTo>
                <a:lnTo>
                  <a:pt x="939140" y="3626967"/>
                </a:lnTo>
                <a:lnTo>
                  <a:pt x="985732" y="3619650"/>
                </a:lnTo>
                <a:lnTo>
                  <a:pt x="1032100" y="3611666"/>
                </a:lnTo>
                <a:lnTo>
                  <a:pt x="1078237" y="3603019"/>
                </a:lnTo>
                <a:lnTo>
                  <a:pt x="1124140" y="3593714"/>
                </a:lnTo>
                <a:lnTo>
                  <a:pt x="1169802" y="3583757"/>
                </a:lnTo>
                <a:lnTo>
                  <a:pt x="1215219" y="3573153"/>
                </a:lnTo>
                <a:lnTo>
                  <a:pt x="1260385" y="3561907"/>
                </a:lnTo>
                <a:lnTo>
                  <a:pt x="1305296" y="3550023"/>
                </a:lnTo>
                <a:lnTo>
                  <a:pt x="1349947" y="3537508"/>
                </a:lnTo>
                <a:lnTo>
                  <a:pt x="1394332" y="3524365"/>
                </a:lnTo>
                <a:lnTo>
                  <a:pt x="1438446" y="3510601"/>
                </a:lnTo>
                <a:lnTo>
                  <a:pt x="1482284" y="3496220"/>
                </a:lnTo>
                <a:lnTo>
                  <a:pt x="1525842" y="3481227"/>
                </a:lnTo>
                <a:lnTo>
                  <a:pt x="1569113" y="3465628"/>
                </a:lnTo>
                <a:lnTo>
                  <a:pt x="1612093" y="3449427"/>
                </a:lnTo>
                <a:lnTo>
                  <a:pt x="1654777" y="3432630"/>
                </a:lnTo>
                <a:lnTo>
                  <a:pt x="1697160" y="3415242"/>
                </a:lnTo>
                <a:lnTo>
                  <a:pt x="1739236" y="3397267"/>
                </a:lnTo>
                <a:lnTo>
                  <a:pt x="1781001" y="3378711"/>
                </a:lnTo>
                <a:lnTo>
                  <a:pt x="1822450" y="3359579"/>
                </a:lnTo>
                <a:lnTo>
                  <a:pt x="1863577" y="3339877"/>
                </a:lnTo>
                <a:lnTo>
                  <a:pt x="1904377" y="3319608"/>
                </a:lnTo>
                <a:lnTo>
                  <a:pt x="1944845" y="3298778"/>
                </a:lnTo>
                <a:lnTo>
                  <a:pt x="1984976" y="3277393"/>
                </a:lnTo>
                <a:lnTo>
                  <a:pt x="2024766" y="3255457"/>
                </a:lnTo>
                <a:lnTo>
                  <a:pt x="2064208" y="3232976"/>
                </a:lnTo>
                <a:lnTo>
                  <a:pt x="2103298" y="3209954"/>
                </a:lnTo>
                <a:lnTo>
                  <a:pt x="2142031" y="3186397"/>
                </a:lnTo>
                <a:lnTo>
                  <a:pt x="2180402" y="3162310"/>
                </a:lnTo>
                <a:lnTo>
                  <a:pt x="2218405" y="3137697"/>
                </a:lnTo>
                <a:lnTo>
                  <a:pt x="2256035" y="3112565"/>
                </a:lnTo>
                <a:lnTo>
                  <a:pt x="2293288" y="3086917"/>
                </a:lnTo>
                <a:lnTo>
                  <a:pt x="2330159" y="3060760"/>
                </a:lnTo>
                <a:lnTo>
                  <a:pt x="2366641" y="3034097"/>
                </a:lnTo>
                <a:lnTo>
                  <a:pt x="2402731" y="3006935"/>
                </a:lnTo>
                <a:lnTo>
                  <a:pt x="2438422" y="2979278"/>
                </a:lnTo>
                <a:lnTo>
                  <a:pt x="2473711" y="2951132"/>
                </a:lnTo>
                <a:lnTo>
                  <a:pt x="2508591" y="2922501"/>
                </a:lnTo>
                <a:lnTo>
                  <a:pt x="2543059" y="2893391"/>
                </a:lnTo>
                <a:lnTo>
                  <a:pt x="2577108" y="2863807"/>
                </a:lnTo>
                <a:lnTo>
                  <a:pt x="2610733" y="2833753"/>
                </a:lnTo>
                <a:lnTo>
                  <a:pt x="2643930" y="2803235"/>
                </a:lnTo>
                <a:lnTo>
                  <a:pt x="2676694" y="2772258"/>
                </a:lnTo>
                <a:lnTo>
                  <a:pt x="2709018" y="2740827"/>
                </a:lnTo>
                <a:lnTo>
                  <a:pt x="2740899" y="2708948"/>
                </a:lnTo>
                <a:lnTo>
                  <a:pt x="2772332" y="2676624"/>
                </a:lnTo>
                <a:lnTo>
                  <a:pt x="2803310" y="2643862"/>
                </a:lnTo>
                <a:lnTo>
                  <a:pt x="2833829" y="2610666"/>
                </a:lnTo>
                <a:lnTo>
                  <a:pt x="2863884" y="2577042"/>
                </a:lnTo>
                <a:lnTo>
                  <a:pt x="2893470" y="2542994"/>
                </a:lnTo>
                <a:lnTo>
                  <a:pt x="2922581" y="2508528"/>
                </a:lnTo>
                <a:lnTo>
                  <a:pt x="2951214" y="2473649"/>
                </a:lnTo>
                <a:lnTo>
                  <a:pt x="2979361" y="2438361"/>
                </a:lnTo>
                <a:lnTo>
                  <a:pt x="3007020" y="2402671"/>
                </a:lnTo>
                <a:lnTo>
                  <a:pt x="3034183" y="2366582"/>
                </a:lnTo>
                <a:lnTo>
                  <a:pt x="3060847" y="2330101"/>
                </a:lnTo>
                <a:lnTo>
                  <a:pt x="3087006" y="2293231"/>
                </a:lnTo>
                <a:lnTo>
                  <a:pt x="3112655" y="2255979"/>
                </a:lnTo>
                <a:lnTo>
                  <a:pt x="3137789" y="2218350"/>
                </a:lnTo>
                <a:lnTo>
                  <a:pt x="3162403" y="2180348"/>
                </a:lnTo>
                <a:lnTo>
                  <a:pt x="3186491" y="2141978"/>
                </a:lnTo>
                <a:lnTo>
                  <a:pt x="3210050" y="2103246"/>
                </a:lnTo>
                <a:lnTo>
                  <a:pt x="3233073" y="2064156"/>
                </a:lnTo>
                <a:lnTo>
                  <a:pt x="3255556" y="2024715"/>
                </a:lnTo>
                <a:lnTo>
                  <a:pt x="3277493" y="1984926"/>
                </a:lnTo>
                <a:lnTo>
                  <a:pt x="3298879" y="1944795"/>
                </a:lnTo>
                <a:lnTo>
                  <a:pt x="3319710" y="1904328"/>
                </a:lnTo>
                <a:lnTo>
                  <a:pt x="3339980" y="1863528"/>
                </a:lnTo>
                <a:lnTo>
                  <a:pt x="3359684" y="1822402"/>
                </a:lnTo>
                <a:lnTo>
                  <a:pt x="3378817" y="1780954"/>
                </a:lnTo>
                <a:lnTo>
                  <a:pt x="3397374" y="1739189"/>
                </a:lnTo>
                <a:lnTo>
                  <a:pt x="3415350" y="1697113"/>
                </a:lnTo>
                <a:lnTo>
                  <a:pt x="3432740" y="1654731"/>
                </a:lnTo>
                <a:lnTo>
                  <a:pt x="3449538" y="1612047"/>
                </a:lnTo>
                <a:lnTo>
                  <a:pt x="3465740" y="1569067"/>
                </a:lnTo>
                <a:lnTo>
                  <a:pt x="3481340" y="1525796"/>
                </a:lnTo>
                <a:lnTo>
                  <a:pt x="3496334" y="1482238"/>
                </a:lnTo>
                <a:lnTo>
                  <a:pt x="3510716" y="1438400"/>
                </a:lnTo>
                <a:lnTo>
                  <a:pt x="3524481" y="1394286"/>
                </a:lnTo>
                <a:lnTo>
                  <a:pt x="3537625" y="1349901"/>
                </a:lnTo>
                <a:lnTo>
                  <a:pt x="3550141" y="1305250"/>
                </a:lnTo>
                <a:lnTo>
                  <a:pt x="3562025" y="1260339"/>
                </a:lnTo>
                <a:lnTo>
                  <a:pt x="3573273" y="1215172"/>
                </a:lnTo>
                <a:lnTo>
                  <a:pt x="3583878" y="1169755"/>
                </a:lnTo>
                <a:lnTo>
                  <a:pt x="3593835" y="1124092"/>
                </a:lnTo>
                <a:lnTo>
                  <a:pt x="3603141" y="1078189"/>
                </a:lnTo>
                <a:lnTo>
                  <a:pt x="3611789" y="1032051"/>
                </a:lnTo>
                <a:lnTo>
                  <a:pt x="3619774" y="985682"/>
                </a:lnTo>
                <a:lnTo>
                  <a:pt x="3627091" y="939089"/>
                </a:lnTo>
                <a:lnTo>
                  <a:pt x="3633736" y="892276"/>
                </a:lnTo>
                <a:lnTo>
                  <a:pt x="3639703" y="845248"/>
                </a:lnTo>
                <a:lnTo>
                  <a:pt x="3644987" y="798010"/>
                </a:lnTo>
                <a:lnTo>
                  <a:pt x="3649583" y="750567"/>
                </a:lnTo>
                <a:lnTo>
                  <a:pt x="3653486" y="702925"/>
                </a:lnTo>
                <a:lnTo>
                  <a:pt x="3656691" y="655088"/>
                </a:lnTo>
                <a:lnTo>
                  <a:pt x="3659192" y="607062"/>
                </a:lnTo>
                <a:lnTo>
                  <a:pt x="3660985" y="558852"/>
                </a:lnTo>
                <a:lnTo>
                  <a:pt x="3662065" y="510462"/>
                </a:lnTo>
                <a:lnTo>
                  <a:pt x="3662426" y="461899"/>
                </a:lnTo>
                <a:lnTo>
                  <a:pt x="3662065" y="413338"/>
                </a:lnTo>
                <a:lnTo>
                  <a:pt x="3660985" y="364952"/>
                </a:lnTo>
                <a:lnTo>
                  <a:pt x="3659192" y="316745"/>
                </a:lnTo>
                <a:lnTo>
                  <a:pt x="3656691" y="268722"/>
                </a:lnTo>
                <a:lnTo>
                  <a:pt x="3653486" y="220888"/>
                </a:lnTo>
                <a:lnTo>
                  <a:pt x="3649583" y="173249"/>
                </a:lnTo>
                <a:lnTo>
                  <a:pt x="3644987" y="125809"/>
                </a:lnTo>
                <a:lnTo>
                  <a:pt x="3639703" y="78573"/>
                </a:lnTo>
                <a:lnTo>
                  <a:pt x="3633736" y="31548"/>
                </a:lnTo>
                <a:lnTo>
                  <a:pt x="3629258" y="0"/>
                </a:lnTo>
                <a:close/>
              </a:path>
            </a:pathLst>
          </a:custGeom>
          <a:solidFill>
            <a:srgbClr val="6C2D46">
              <a:alpha val="59999"/>
            </a:srgbClr>
          </a:solidFill>
        </p:spPr>
        <p:txBody>
          <a:bodyPr wrap="square" lIns="0" tIns="0" rIns="0" bIns="0" rtlCol="0"/>
          <a:lstStyle/>
          <a:p/>
        </p:txBody>
      </p:sp>
      <p:sp>
        <p:nvSpPr>
          <p:cNvPr id="18" name="bg object 18"/>
          <p:cNvSpPr/>
          <p:nvPr/>
        </p:nvSpPr>
        <p:spPr>
          <a:xfrm>
            <a:off x="0" y="0"/>
            <a:ext cx="3662679" cy="3662679"/>
          </a:xfrm>
          <a:custGeom>
            <a:avLst/>
            <a:gdLst/>
            <a:ahLst/>
            <a:cxnLst/>
            <a:rect l="l" t="t" r="r" b="b"/>
            <a:pathLst>
              <a:path w="3662679" h="3662679">
                <a:moveTo>
                  <a:pt x="3629258" y="0"/>
                </a:moveTo>
                <a:lnTo>
                  <a:pt x="3639703" y="78573"/>
                </a:lnTo>
                <a:lnTo>
                  <a:pt x="3644987" y="125809"/>
                </a:lnTo>
                <a:lnTo>
                  <a:pt x="3649583" y="173249"/>
                </a:lnTo>
                <a:lnTo>
                  <a:pt x="3653486" y="220888"/>
                </a:lnTo>
                <a:lnTo>
                  <a:pt x="3656691" y="268722"/>
                </a:lnTo>
                <a:lnTo>
                  <a:pt x="3659192" y="316745"/>
                </a:lnTo>
                <a:lnTo>
                  <a:pt x="3660985" y="364952"/>
                </a:lnTo>
                <a:lnTo>
                  <a:pt x="3662065" y="413338"/>
                </a:lnTo>
                <a:lnTo>
                  <a:pt x="3662426" y="461899"/>
                </a:lnTo>
                <a:lnTo>
                  <a:pt x="3662065" y="510462"/>
                </a:lnTo>
                <a:lnTo>
                  <a:pt x="3660985" y="558852"/>
                </a:lnTo>
                <a:lnTo>
                  <a:pt x="3659192" y="607062"/>
                </a:lnTo>
                <a:lnTo>
                  <a:pt x="3656691" y="655088"/>
                </a:lnTo>
                <a:lnTo>
                  <a:pt x="3653486" y="702925"/>
                </a:lnTo>
                <a:lnTo>
                  <a:pt x="3649583" y="750567"/>
                </a:lnTo>
                <a:lnTo>
                  <a:pt x="3644987" y="798010"/>
                </a:lnTo>
                <a:lnTo>
                  <a:pt x="3639703" y="845248"/>
                </a:lnTo>
                <a:lnTo>
                  <a:pt x="3633736" y="892276"/>
                </a:lnTo>
                <a:lnTo>
                  <a:pt x="3627091" y="939089"/>
                </a:lnTo>
                <a:lnTo>
                  <a:pt x="3619774" y="985682"/>
                </a:lnTo>
                <a:lnTo>
                  <a:pt x="3611789" y="1032051"/>
                </a:lnTo>
                <a:lnTo>
                  <a:pt x="3603141" y="1078189"/>
                </a:lnTo>
                <a:lnTo>
                  <a:pt x="3593835" y="1124092"/>
                </a:lnTo>
                <a:lnTo>
                  <a:pt x="3583878" y="1169755"/>
                </a:lnTo>
                <a:lnTo>
                  <a:pt x="3573273" y="1215172"/>
                </a:lnTo>
                <a:lnTo>
                  <a:pt x="3562025" y="1260339"/>
                </a:lnTo>
                <a:lnTo>
                  <a:pt x="3550141" y="1305250"/>
                </a:lnTo>
                <a:lnTo>
                  <a:pt x="3537625" y="1349901"/>
                </a:lnTo>
                <a:lnTo>
                  <a:pt x="3524481" y="1394286"/>
                </a:lnTo>
                <a:lnTo>
                  <a:pt x="3510716" y="1438400"/>
                </a:lnTo>
                <a:lnTo>
                  <a:pt x="3496334" y="1482238"/>
                </a:lnTo>
                <a:lnTo>
                  <a:pt x="3481340" y="1525796"/>
                </a:lnTo>
                <a:lnTo>
                  <a:pt x="3465740" y="1569067"/>
                </a:lnTo>
                <a:lnTo>
                  <a:pt x="3449538" y="1612047"/>
                </a:lnTo>
                <a:lnTo>
                  <a:pt x="3432740" y="1654731"/>
                </a:lnTo>
                <a:lnTo>
                  <a:pt x="3415350" y="1697113"/>
                </a:lnTo>
                <a:lnTo>
                  <a:pt x="3397374" y="1739189"/>
                </a:lnTo>
                <a:lnTo>
                  <a:pt x="3378817" y="1780954"/>
                </a:lnTo>
                <a:lnTo>
                  <a:pt x="3359684" y="1822402"/>
                </a:lnTo>
                <a:lnTo>
                  <a:pt x="3339980" y="1863528"/>
                </a:lnTo>
                <a:lnTo>
                  <a:pt x="3319710" y="1904328"/>
                </a:lnTo>
                <a:lnTo>
                  <a:pt x="3298879" y="1944795"/>
                </a:lnTo>
                <a:lnTo>
                  <a:pt x="3277493" y="1984926"/>
                </a:lnTo>
                <a:lnTo>
                  <a:pt x="3255556" y="2024715"/>
                </a:lnTo>
                <a:lnTo>
                  <a:pt x="3233073" y="2064156"/>
                </a:lnTo>
                <a:lnTo>
                  <a:pt x="3210050" y="2103246"/>
                </a:lnTo>
                <a:lnTo>
                  <a:pt x="3186491" y="2141978"/>
                </a:lnTo>
                <a:lnTo>
                  <a:pt x="3162403" y="2180348"/>
                </a:lnTo>
                <a:lnTo>
                  <a:pt x="3137789" y="2218350"/>
                </a:lnTo>
                <a:lnTo>
                  <a:pt x="3112655" y="2255979"/>
                </a:lnTo>
                <a:lnTo>
                  <a:pt x="3087006" y="2293231"/>
                </a:lnTo>
                <a:lnTo>
                  <a:pt x="3060847" y="2330101"/>
                </a:lnTo>
                <a:lnTo>
                  <a:pt x="3034183" y="2366582"/>
                </a:lnTo>
                <a:lnTo>
                  <a:pt x="3007020" y="2402671"/>
                </a:lnTo>
                <a:lnTo>
                  <a:pt x="2979361" y="2438361"/>
                </a:lnTo>
                <a:lnTo>
                  <a:pt x="2951214" y="2473649"/>
                </a:lnTo>
                <a:lnTo>
                  <a:pt x="2922581" y="2508528"/>
                </a:lnTo>
                <a:lnTo>
                  <a:pt x="2893470" y="2542994"/>
                </a:lnTo>
                <a:lnTo>
                  <a:pt x="2863884" y="2577042"/>
                </a:lnTo>
                <a:lnTo>
                  <a:pt x="2833829" y="2610666"/>
                </a:lnTo>
                <a:lnTo>
                  <a:pt x="2803310" y="2643862"/>
                </a:lnTo>
                <a:lnTo>
                  <a:pt x="2772332" y="2676624"/>
                </a:lnTo>
                <a:lnTo>
                  <a:pt x="2740899" y="2708948"/>
                </a:lnTo>
                <a:lnTo>
                  <a:pt x="2709018" y="2740827"/>
                </a:lnTo>
                <a:lnTo>
                  <a:pt x="2676694" y="2772258"/>
                </a:lnTo>
                <a:lnTo>
                  <a:pt x="2643930" y="2803235"/>
                </a:lnTo>
                <a:lnTo>
                  <a:pt x="2610733" y="2833753"/>
                </a:lnTo>
                <a:lnTo>
                  <a:pt x="2577108" y="2863807"/>
                </a:lnTo>
                <a:lnTo>
                  <a:pt x="2543059" y="2893391"/>
                </a:lnTo>
                <a:lnTo>
                  <a:pt x="2508591" y="2922501"/>
                </a:lnTo>
                <a:lnTo>
                  <a:pt x="2473711" y="2951132"/>
                </a:lnTo>
                <a:lnTo>
                  <a:pt x="2438422" y="2979278"/>
                </a:lnTo>
                <a:lnTo>
                  <a:pt x="2402731" y="3006935"/>
                </a:lnTo>
                <a:lnTo>
                  <a:pt x="2366641" y="3034097"/>
                </a:lnTo>
                <a:lnTo>
                  <a:pt x="2330159" y="3060760"/>
                </a:lnTo>
                <a:lnTo>
                  <a:pt x="2293288" y="3086917"/>
                </a:lnTo>
                <a:lnTo>
                  <a:pt x="2256035" y="3112565"/>
                </a:lnTo>
                <a:lnTo>
                  <a:pt x="2218405" y="3137697"/>
                </a:lnTo>
                <a:lnTo>
                  <a:pt x="2180402" y="3162310"/>
                </a:lnTo>
                <a:lnTo>
                  <a:pt x="2142031" y="3186397"/>
                </a:lnTo>
                <a:lnTo>
                  <a:pt x="2103298" y="3209954"/>
                </a:lnTo>
                <a:lnTo>
                  <a:pt x="2064208" y="3232976"/>
                </a:lnTo>
                <a:lnTo>
                  <a:pt x="2024766" y="3255457"/>
                </a:lnTo>
                <a:lnTo>
                  <a:pt x="1984976" y="3277393"/>
                </a:lnTo>
                <a:lnTo>
                  <a:pt x="1944845" y="3298778"/>
                </a:lnTo>
                <a:lnTo>
                  <a:pt x="1904377" y="3319608"/>
                </a:lnTo>
                <a:lnTo>
                  <a:pt x="1863577" y="3339877"/>
                </a:lnTo>
                <a:lnTo>
                  <a:pt x="1822450" y="3359579"/>
                </a:lnTo>
                <a:lnTo>
                  <a:pt x="1781001" y="3378711"/>
                </a:lnTo>
                <a:lnTo>
                  <a:pt x="1739236" y="3397267"/>
                </a:lnTo>
                <a:lnTo>
                  <a:pt x="1697160" y="3415242"/>
                </a:lnTo>
                <a:lnTo>
                  <a:pt x="1654777" y="3432630"/>
                </a:lnTo>
                <a:lnTo>
                  <a:pt x="1612093" y="3449427"/>
                </a:lnTo>
                <a:lnTo>
                  <a:pt x="1569113" y="3465628"/>
                </a:lnTo>
                <a:lnTo>
                  <a:pt x="1525842" y="3481227"/>
                </a:lnTo>
                <a:lnTo>
                  <a:pt x="1482284" y="3496220"/>
                </a:lnTo>
                <a:lnTo>
                  <a:pt x="1438446" y="3510601"/>
                </a:lnTo>
                <a:lnTo>
                  <a:pt x="1394332" y="3524365"/>
                </a:lnTo>
                <a:lnTo>
                  <a:pt x="1349947" y="3537508"/>
                </a:lnTo>
                <a:lnTo>
                  <a:pt x="1305296" y="3550023"/>
                </a:lnTo>
                <a:lnTo>
                  <a:pt x="1260385" y="3561907"/>
                </a:lnTo>
                <a:lnTo>
                  <a:pt x="1215219" y="3573153"/>
                </a:lnTo>
                <a:lnTo>
                  <a:pt x="1169802" y="3583757"/>
                </a:lnTo>
                <a:lnTo>
                  <a:pt x="1124140" y="3593714"/>
                </a:lnTo>
                <a:lnTo>
                  <a:pt x="1078237" y="3603019"/>
                </a:lnTo>
                <a:lnTo>
                  <a:pt x="1032100" y="3611666"/>
                </a:lnTo>
                <a:lnTo>
                  <a:pt x="985732" y="3619650"/>
                </a:lnTo>
                <a:lnTo>
                  <a:pt x="939140" y="3626967"/>
                </a:lnTo>
                <a:lnTo>
                  <a:pt x="892327" y="3633612"/>
                </a:lnTo>
                <a:lnTo>
                  <a:pt x="845300" y="3639578"/>
                </a:lnTo>
                <a:lnTo>
                  <a:pt x="798063" y="3644862"/>
                </a:lnTo>
                <a:lnTo>
                  <a:pt x="750622" y="3649457"/>
                </a:lnTo>
                <a:lnTo>
                  <a:pt x="702981" y="3653360"/>
                </a:lnTo>
                <a:lnTo>
                  <a:pt x="655146" y="3656564"/>
                </a:lnTo>
                <a:lnTo>
                  <a:pt x="607121" y="3659065"/>
                </a:lnTo>
                <a:lnTo>
                  <a:pt x="558912" y="3660858"/>
                </a:lnTo>
                <a:lnTo>
                  <a:pt x="510524" y="3661938"/>
                </a:lnTo>
                <a:lnTo>
                  <a:pt x="461962" y="3662299"/>
                </a:lnTo>
                <a:lnTo>
                  <a:pt x="413400" y="3661938"/>
                </a:lnTo>
                <a:lnTo>
                  <a:pt x="365012" y="3660858"/>
                </a:lnTo>
                <a:lnTo>
                  <a:pt x="316803" y="3659065"/>
                </a:lnTo>
                <a:lnTo>
                  <a:pt x="268778" y="3656564"/>
                </a:lnTo>
                <a:lnTo>
                  <a:pt x="220943" y="3653360"/>
                </a:lnTo>
                <a:lnTo>
                  <a:pt x="173302" y="3649457"/>
                </a:lnTo>
                <a:lnTo>
                  <a:pt x="125861" y="3644862"/>
                </a:lnTo>
                <a:lnTo>
                  <a:pt x="78624" y="3639578"/>
                </a:lnTo>
                <a:lnTo>
                  <a:pt x="31597" y="3633612"/>
                </a:lnTo>
                <a:lnTo>
                  <a:pt x="0" y="3629127"/>
                </a:lnTo>
              </a:path>
            </a:pathLst>
          </a:custGeom>
          <a:ln w="12700">
            <a:solidFill>
              <a:srgbClr val="6C2D46"/>
            </a:solidFill>
          </a:ln>
        </p:spPr>
        <p:txBody>
          <a:bodyPr wrap="square" lIns="0" tIns="0" rIns="0" bIns="0" rtlCol="0"/>
          <a:lstStyle/>
          <a:p/>
        </p:txBody>
      </p:sp>
      <p:sp>
        <p:nvSpPr>
          <p:cNvPr id="2" name="Holder 2"/>
          <p:cNvSpPr>
            <a:spLocks noGrp="1"/>
          </p:cNvSpPr>
          <p:nvPr>
            <p:ph type="title"/>
          </p:nvPr>
        </p:nvSpPr>
        <p:spPr/>
        <p:txBody>
          <a:bodyPr lIns="0" tIns="0" rIns="0" bIns="0"/>
          <a:lstStyle>
            <a:lvl1pPr>
              <a:defRPr sz="3200" b="1" i="0">
                <a:solidFill>
                  <a:schemeClr val="bg1"/>
                </a:solidFill>
                <a:latin typeface="Cambria"/>
                <a:cs typeface="Cambria"/>
              </a:defRPr>
            </a:lvl1pPr>
          </a:lstStyle>
          <a:p/>
        </p:txBody>
      </p:sp>
      <p:sp>
        <p:nvSpPr>
          <p:cNvPr id="3" name="Holder 3"/>
          <p:cNvSpPr>
            <a:spLocks noGrp="1"/>
          </p:cNvSpPr>
          <p:nvPr>
            <p:ph type="ftr" idx="5" sz="quarter"/>
          </p:nvPr>
        </p:nvSpPr>
        <p:spPr/>
        <p:txBody>
          <a:bodyPr lIns="0" tIns="0" rIns="0" bIns="0"/>
          <a:lstStyle>
            <a:lvl1pPr>
              <a:defRPr sz="950" b="0" i="0">
                <a:solidFill>
                  <a:srgbClr val="796069"/>
                </a:solidFill>
                <a:latin typeface="Calibri"/>
                <a:cs typeface="Calibri"/>
              </a:defRPr>
            </a:lvl1pPr>
          </a:lstStyle>
          <a:p>
            <a:pPr marL="12700">
              <a:lnSpc>
                <a:spcPts val="1025"/>
              </a:lnSpc>
            </a:pPr>
            <a:r>
              <a:rPr dirty="0" spc="-10"/>
              <a:t>RANGREZ</a:t>
            </a:r>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defRPr sz="950" b="0" i="0">
                <a:solidFill>
                  <a:srgbClr val="796069"/>
                </a:solidFill>
                <a:latin typeface="Calibri"/>
                <a:cs typeface="Calibri"/>
              </a:defRPr>
            </a:lvl1pPr>
          </a:lstStyle>
          <a:p>
            <a:pPr marL="12700">
              <a:lnSpc>
                <a:spcPts val="1025"/>
              </a:lnSpc>
            </a:pPr>
            <a:r>
              <a:rPr dirty="0" spc="-10"/>
              <a:t>RANGREZ</a:t>
            </a:r>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2615" y="813180"/>
            <a:ext cx="10332720" cy="518159"/>
          </a:xfrm>
          <a:prstGeom prst="rect">
            <a:avLst/>
          </a:prstGeom>
        </p:spPr>
        <p:txBody>
          <a:bodyPr wrap="square" lIns="0" tIns="0" rIns="0" bIns="0">
            <a:spAutoFit/>
          </a:bodyPr>
          <a:lstStyle>
            <a:lvl1pPr>
              <a:defRPr sz="3200" b="1" i="0">
                <a:solidFill>
                  <a:schemeClr val="bg1"/>
                </a:solidFill>
                <a:latin typeface="Cambria"/>
                <a:cs typeface="Cambria"/>
              </a:defRPr>
            </a:lvl1pPr>
          </a:lstStyle>
          <a:p/>
        </p:txBody>
      </p:sp>
      <p:sp>
        <p:nvSpPr>
          <p:cNvPr id="3" name="Holder 3"/>
          <p:cNvSpPr>
            <a:spLocks noGrp="1"/>
          </p:cNvSpPr>
          <p:nvPr>
            <p:ph type="body" idx="1"/>
          </p:nvPr>
        </p:nvSpPr>
        <p:spPr>
          <a:xfrm>
            <a:off x="504190" y="1593850"/>
            <a:ext cx="11153140" cy="447802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idx="5" sz="quarter"/>
          </p:nvPr>
        </p:nvSpPr>
        <p:spPr>
          <a:xfrm>
            <a:off x="536257" y="6552485"/>
            <a:ext cx="523240" cy="149859"/>
          </a:xfrm>
          <a:prstGeom prst="rect">
            <a:avLst/>
          </a:prstGeom>
        </p:spPr>
        <p:txBody>
          <a:bodyPr wrap="square" lIns="0" tIns="0" rIns="0" bIns="0">
            <a:spAutoFit/>
          </a:bodyPr>
          <a:lstStyle>
            <a:lvl1pPr>
              <a:defRPr sz="950" b="0" i="0">
                <a:solidFill>
                  <a:srgbClr val="796069"/>
                </a:solidFill>
                <a:latin typeface="Calibri"/>
                <a:cs typeface="Calibri"/>
              </a:defRPr>
            </a:lvl1pPr>
          </a:lstStyle>
          <a:p>
            <a:pPr marL="12700">
              <a:lnSpc>
                <a:spcPts val="1025"/>
              </a:lnSpc>
            </a:pPr>
            <a:r>
              <a:rPr dirty="0" spc="-10"/>
              <a:t>RANGREZ</a:t>
            </a:r>
          </a:p>
        </p:txBody>
      </p:sp>
      <p:sp>
        <p:nvSpPr>
          <p:cNvPr id="5" name="Holder 5"/>
          <p:cNvSpPr>
            <a:spLocks noGrp="1"/>
          </p:cNvSpPr>
          <p:nvPr>
            <p:ph type="dt" idx="6" sz="half"/>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11477625" y="6552485"/>
            <a:ext cx="196850" cy="149859"/>
          </a:xfrm>
          <a:prstGeom prst="rect">
            <a:avLst/>
          </a:prstGeom>
        </p:spPr>
        <p:txBody>
          <a:bodyPr wrap="square" lIns="0" tIns="0" rIns="0" bIns="0">
            <a:spAutoFit/>
          </a:bodyPr>
          <a:lstStyle>
            <a:lvl1pPr>
              <a:defRPr sz="950" b="0" i="0">
                <a:solidFill>
                  <a:srgbClr val="796069"/>
                </a:solidFill>
                <a:latin typeface="Calibri"/>
                <a:cs typeface="Calibri"/>
              </a:defRPr>
            </a:lvl1pPr>
          </a:lstStyle>
          <a:p>
            <a:pPr marL="12700">
              <a:lnSpc>
                <a:spcPts val="1025"/>
              </a:lnSpc>
            </a:pPr>
            <a:fld id="{81D60167-4931-47E6-BA6A-407CBD079E47}" type="slidenum">
              <a:rPr dirty="0" spc="-25"/>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png"/><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grpSp>
        <p:nvGrpSpPr>
          <p:cNvPr id="3" name="object 3"/>
          <p:cNvGrpSpPr/>
          <p:nvPr/>
        </p:nvGrpSpPr>
        <p:grpSpPr>
          <a:xfrm>
            <a:off x="8780526" y="-6350"/>
            <a:ext cx="3418204" cy="3951604"/>
            <a:chOff x="8780526" y="-6350"/>
            <a:chExt cx="3418204" cy="3951604"/>
          </a:xfrm>
        </p:grpSpPr>
        <p:sp>
          <p:nvSpPr>
            <p:cNvPr id="4" name="object 4"/>
            <p:cNvSpPr/>
            <p:nvPr/>
          </p:nvSpPr>
          <p:spPr>
            <a:xfrm>
              <a:off x="8786876" y="0"/>
              <a:ext cx="3405504" cy="3938904"/>
            </a:xfrm>
            <a:custGeom>
              <a:avLst/>
              <a:gdLst/>
              <a:ahLst/>
              <a:cxnLst/>
              <a:rect l="l" t="t" r="r" b="b"/>
              <a:pathLst>
                <a:path w="3405504" h="3938904">
                  <a:moveTo>
                    <a:pt x="3405124" y="0"/>
                  </a:moveTo>
                  <a:lnTo>
                    <a:pt x="160790" y="0"/>
                  </a:lnTo>
                  <a:lnTo>
                    <a:pt x="160286" y="1431"/>
                  </a:lnTo>
                  <a:lnTo>
                    <a:pt x="145768" y="44818"/>
                  </a:lnTo>
                  <a:lnTo>
                    <a:pt x="131903" y="88499"/>
                  </a:lnTo>
                  <a:lnTo>
                    <a:pt x="118695" y="132469"/>
                  </a:lnTo>
                  <a:lnTo>
                    <a:pt x="106150" y="176722"/>
                  </a:lnTo>
                  <a:lnTo>
                    <a:pt x="94275" y="221252"/>
                  </a:lnTo>
                  <a:lnTo>
                    <a:pt x="83075" y="266053"/>
                  </a:lnTo>
                  <a:lnTo>
                    <a:pt x="72556" y="311120"/>
                  </a:lnTo>
                  <a:lnTo>
                    <a:pt x="62723" y="356447"/>
                  </a:lnTo>
                  <a:lnTo>
                    <a:pt x="53583" y="402028"/>
                  </a:lnTo>
                  <a:lnTo>
                    <a:pt x="45141" y="447858"/>
                  </a:lnTo>
                  <a:lnTo>
                    <a:pt x="37402" y="493930"/>
                  </a:lnTo>
                  <a:lnTo>
                    <a:pt x="30374" y="540239"/>
                  </a:lnTo>
                  <a:lnTo>
                    <a:pt x="24060" y="586779"/>
                  </a:lnTo>
                  <a:lnTo>
                    <a:pt x="18468" y="633544"/>
                  </a:lnTo>
                  <a:lnTo>
                    <a:pt x="13603" y="680529"/>
                  </a:lnTo>
                  <a:lnTo>
                    <a:pt x="9470" y="727727"/>
                  </a:lnTo>
                  <a:lnTo>
                    <a:pt x="6076" y="775133"/>
                  </a:lnTo>
                  <a:lnTo>
                    <a:pt x="3426" y="822742"/>
                  </a:lnTo>
                  <a:lnTo>
                    <a:pt x="1526" y="870547"/>
                  </a:lnTo>
                  <a:lnTo>
                    <a:pt x="382" y="918543"/>
                  </a:lnTo>
                  <a:lnTo>
                    <a:pt x="0" y="966724"/>
                  </a:lnTo>
                  <a:lnTo>
                    <a:pt x="382" y="1014908"/>
                  </a:lnTo>
                  <a:lnTo>
                    <a:pt x="1526" y="1062907"/>
                  </a:lnTo>
                  <a:lnTo>
                    <a:pt x="3426" y="1110716"/>
                  </a:lnTo>
                  <a:lnTo>
                    <a:pt x="6076" y="1158327"/>
                  </a:lnTo>
                  <a:lnTo>
                    <a:pt x="9470" y="1205737"/>
                  </a:lnTo>
                  <a:lnTo>
                    <a:pt x="13603" y="1252938"/>
                  </a:lnTo>
                  <a:lnTo>
                    <a:pt x="18468" y="1299926"/>
                  </a:lnTo>
                  <a:lnTo>
                    <a:pt x="24060" y="1346694"/>
                  </a:lnTo>
                  <a:lnTo>
                    <a:pt x="30374" y="1393236"/>
                  </a:lnTo>
                  <a:lnTo>
                    <a:pt x="37402" y="1439547"/>
                  </a:lnTo>
                  <a:lnTo>
                    <a:pt x="45141" y="1485622"/>
                  </a:lnTo>
                  <a:lnTo>
                    <a:pt x="53583" y="1531453"/>
                  </a:lnTo>
                  <a:lnTo>
                    <a:pt x="62723" y="1577037"/>
                  </a:lnTo>
                  <a:lnTo>
                    <a:pt x="72556" y="1622366"/>
                  </a:lnTo>
                  <a:lnTo>
                    <a:pt x="83075" y="1667434"/>
                  </a:lnTo>
                  <a:lnTo>
                    <a:pt x="94275" y="1712238"/>
                  </a:lnTo>
                  <a:lnTo>
                    <a:pt x="106150" y="1756769"/>
                  </a:lnTo>
                  <a:lnTo>
                    <a:pt x="118695" y="1801024"/>
                  </a:lnTo>
                  <a:lnTo>
                    <a:pt x="131903" y="1844995"/>
                  </a:lnTo>
                  <a:lnTo>
                    <a:pt x="145768" y="1888677"/>
                  </a:lnTo>
                  <a:lnTo>
                    <a:pt x="160286" y="1932065"/>
                  </a:lnTo>
                  <a:lnTo>
                    <a:pt x="175450" y="1975153"/>
                  </a:lnTo>
                  <a:lnTo>
                    <a:pt x="191254" y="2017934"/>
                  </a:lnTo>
                  <a:lnTo>
                    <a:pt x="207693" y="2060404"/>
                  </a:lnTo>
                  <a:lnTo>
                    <a:pt x="224761" y="2102556"/>
                  </a:lnTo>
                  <a:lnTo>
                    <a:pt x="242452" y="2144384"/>
                  </a:lnTo>
                  <a:lnTo>
                    <a:pt x="260760" y="2185884"/>
                  </a:lnTo>
                  <a:lnTo>
                    <a:pt x="279680" y="2227048"/>
                  </a:lnTo>
                  <a:lnTo>
                    <a:pt x="299206" y="2267872"/>
                  </a:lnTo>
                  <a:lnTo>
                    <a:pt x="319332" y="2308349"/>
                  </a:lnTo>
                  <a:lnTo>
                    <a:pt x="340053" y="2348474"/>
                  </a:lnTo>
                  <a:lnTo>
                    <a:pt x="361362" y="2388241"/>
                  </a:lnTo>
                  <a:lnTo>
                    <a:pt x="383253" y="2427644"/>
                  </a:lnTo>
                  <a:lnTo>
                    <a:pt x="405722" y="2466678"/>
                  </a:lnTo>
                  <a:lnTo>
                    <a:pt x="428762" y="2505337"/>
                  </a:lnTo>
                  <a:lnTo>
                    <a:pt x="452368" y="2543614"/>
                  </a:lnTo>
                  <a:lnTo>
                    <a:pt x="476533" y="2581505"/>
                  </a:lnTo>
                  <a:lnTo>
                    <a:pt x="501253" y="2619003"/>
                  </a:lnTo>
                  <a:lnTo>
                    <a:pt x="526520" y="2656102"/>
                  </a:lnTo>
                  <a:lnTo>
                    <a:pt x="552330" y="2692798"/>
                  </a:lnTo>
                  <a:lnTo>
                    <a:pt x="578677" y="2729084"/>
                  </a:lnTo>
                  <a:lnTo>
                    <a:pt x="605555" y="2764954"/>
                  </a:lnTo>
                  <a:lnTo>
                    <a:pt x="632957" y="2800402"/>
                  </a:lnTo>
                  <a:lnTo>
                    <a:pt x="660880" y="2835424"/>
                  </a:lnTo>
                  <a:lnTo>
                    <a:pt x="689315" y="2870012"/>
                  </a:lnTo>
                  <a:lnTo>
                    <a:pt x="718259" y="2904162"/>
                  </a:lnTo>
                  <a:lnTo>
                    <a:pt x="747705" y="2937867"/>
                  </a:lnTo>
                  <a:lnTo>
                    <a:pt x="777647" y="2971123"/>
                  </a:lnTo>
                  <a:lnTo>
                    <a:pt x="808080" y="3003922"/>
                  </a:lnTo>
                  <a:lnTo>
                    <a:pt x="838997" y="3036259"/>
                  </a:lnTo>
                  <a:lnTo>
                    <a:pt x="870394" y="3068129"/>
                  </a:lnTo>
                  <a:lnTo>
                    <a:pt x="902264" y="3099526"/>
                  </a:lnTo>
                  <a:lnTo>
                    <a:pt x="934601" y="3130443"/>
                  </a:lnTo>
                  <a:lnTo>
                    <a:pt x="967400" y="3160876"/>
                  </a:lnTo>
                  <a:lnTo>
                    <a:pt x="1000656" y="3190818"/>
                  </a:lnTo>
                  <a:lnTo>
                    <a:pt x="1034361" y="3220264"/>
                  </a:lnTo>
                  <a:lnTo>
                    <a:pt x="1068511" y="3249208"/>
                  </a:lnTo>
                  <a:lnTo>
                    <a:pt x="1103099" y="3277643"/>
                  </a:lnTo>
                  <a:lnTo>
                    <a:pt x="1138121" y="3305566"/>
                  </a:lnTo>
                  <a:lnTo>
                    <a:pt x="1173569" y="3332968"/>
                  </a:lnTo>
                  <a:lnTo>
                    <a:pt x="1209439" y="3359846"/>
                  </a:lnTo>
                  <a:lnTo>
                    <a:pt x="1245725" y="3386193"/>
                  </a:lnTo>
                  <a:lnTo>
                    <a:pt x="1282421" y="3412003"/>
                  </a:lnTo>
                  <a:lnTo>
                    <a:pt x="1319520" y="3437270"/>
                  </a:lnTo>
                  <a:lnTo>
                    <a:pt x="1357018" y="3461990"/>
                  </a:lnTo>
                  <a:lnTo>
                    <a:pt x="1394909" y="3486155"/>
                  </a:lnTo>
                  <a:lnTo>
                    <a:pt x="1433186" y="3509761"/>
                  </a:lnTo>
                  <a:lnTo>
                    <a:pt x="1471845" y="3532801"/>
                  </a:lnTo>
                  <a:lnTo>
                    <a:pt x="1510879" y="3555270"/>
                  </a:lnTo>
                  <a:lnTo>
                    <a:pt x="1550282" y="3577161"/>
                  </a:lnTo>
                  <a:lnTo>
                    <a:pt x="1590049" y="3598470"/>
                  </a:lnTo>
                  <a:lnTo>
                    <a:pt x="1630174" y="3619191"/>
                  </a:lnTo>
                  <a:lnTo>
                    <a:pt x="1670651" y="3639317"/>
                  </a:lnTo>
                  <a:lnTo>
                    <a:pt x="1711475" y="3658843"/>
                  </a:lnTo>
                  <a:lnTo>
                    <a:pt x="1752639" y="3677763"/>
                  </a:lnTo>
                  <a:lnTo>
                    <a:pt x="1794139" y="3696071"/>
                  </a:lnTo>
                  <a:lnTo>
                    <a:pt x="1835967" y="3713762"/>
                  </a:lnTo>
                  <a:lnTo>
                    <a:pt x="1878119" y="3730830"/>
                  </a:lnTo>
                  <a:lnTo>
                    <a:pt x="1920589" y="3747269"/>
                  </a:lnTo>
                  <a:lnTo>
                    <a:pt x="1963370" y="3763073"/>
                  </a:lnTo>
                  <a:lnTo>
                    <a:pt x="2006458" y="3778237"/>
                  </a:lnTo>
                  <a:lnTo>
                    <a:pt x="2049846" y="3792755"/>
                  </a:lnTo>
                  <a:lnTo>
                    <a:pt x="2093528" y="3806620"/>
                  </a:lnTo>
                  <a:lnTo>
                    <a:pt x="2137499" y="3819828"/>
                  </a:lnTo>
                  <a:lnTo>
                    <a:pt x="2181754" y="3832373"/>
                  </a:lnTo>
                  <a:lnTo>
                    <a:pt x="2226285" y="3844248"/>
                  </a:lnTo>
                  <a:lnTo>
                    <a:pt x="2271089" y="3855448"/>
                  </a:lnTo>
                  <a:lnTo>
                    <a:pt x="2316157" y="3865967"/>
                  </a:lnTo>
                  <a:lnTo>
                    <a:pt x="2361486" y="3875800"/>
                  </a:lnTo>
                  <a:lnTo>
                    <a:pt x="2407070" y="3884940"/>
                  </a:lnTo>
                  <a:lnTo>
                    <a:pt x="2452901" y="3893382"/>
                  </a:lnTo>
                  <a:lnTo>
                    <a:pt x="2498976" y="3901121"/>
                  </a:lnTo>
                  <a:lnTo>
                    <a:pt x="2545287" y="3908149"/>
                  </a:lnTo>
                  <a:lnTo>
                    <a:pt x="2591829" y="3914463"/>
                  </a:lnTo>
                  <a:lnTo>
                    <a:pt x="2638597" y="3920055"/>
                  </a:lnTo>
                  <a:lnTo>
                    <a:pt x="2685585" y="3924920"/>
                  </a:lnTo>
                  <a:lnTo>
                    <a:pt x="2732786" y="3929053"/>
                  </a:lnTo>
                  <a:lnTo>
                    <a:pt x="2780196" y="3932447"/>
                  </a:lnTo>
                  <a:lnTo>
                    <a:pt x="2827807" y="3935097"/>
                  </a:lnTo>
                  <a:lnTo>
                    <a:pt x="2875616" y="3936997"/>
                  </a:lnTo>
                  <a:lnTo>
                    <a:pt x="2923615" y="3938141"/>
                  </a:lnTo>
                  <a:lnTo>
                    <a:pt x="2971800" y="3938524"/>
                  </a:lnTo>
                  <a:lnTo>
                    <a:pt x="3019980" y="3938141"/>
                  </a:lnTo>
                  <a:lnTo>
                    <a:pt x="3067976" y="3936997"/>
                  </a:lnTo>
                  <a:lnTo>
                    <a:pt x="3115781" y="3935097"/>
                  </a:lnTo>
                  <a:lnTo>
                    <a:pt x="3163390" y="3932447"/>
                  </a:lnTo>
                  <a:lnTo>
                    <a:pt x="3210796" y="3929053"/>
                  </a:lnTo>
                  <a:lnTo>
                    <a:pt x="3257994" y="3924920"/>
                  </a:lnTo>
                  <a:lnTo>
                    <a:pt x="3304979" y="3920055"/>
                  </a:lnTo>
                  <a:lnTo>
                    <a:pt x="3351744" y="3914463"/>
                  </a:lnTo>
                  <a:lnTo>
                    <a:pt x="3398284" y="3908149"/>
                  </a:lnTo>
                  <a:lnTo>
                    <a:pt x="3405124" y="3907111"/>
                  </a:lnTo>
                  <a:lnTo>
                    <a:pt x="3405124" y="0"/>
                  </a:lnTo>
                  <a:close/>
                </a:path>
              </a:pathLst>
            </a:custGeom>
            <a:solidFill>
              <a:srgbClr val="6C2D46">
                <a:alpha val="70195"/>
              </a:srgbClr>
            </a:solidFill>
          </p:spPr>
          <p:txBody>
            <a:bodyPr wrap="square" lIns="0" tIns="0" rIns="0" bIns="0" rtlCol="0"/>
            <a:lstStyle/>
            <a:p/>
          </p:txBody>
        </p:sp>
        <p:sp>
          <p:nvSpPr>
            <p:cNvPr id="5" name="object 5"/>
            <p:cNvSpPr/>
            <p:nvPr/>
          </p:nvSpPr>
          <p:spPr>
            <a:xfrm>
              <a:off x="8786876" y="0"/>
              <a:ext cx="3405504" cy="3938904"/>
            </a:xfrm>
            <a:custGeom>
              <a:avLst/>
              <a:gdLst/>
              <a:ahLst/>
              <a:cxnLst/>
              <a:rect l="l" t="t" r="r" b="b"/>
              <a:pathLst>
                <a:path w="3405504" h="3938904">
                  <a:moveTo>
                    <a:pt x="3405124" y="3907111"/>
                  </a:moveTo>
                  <a:lnTo>
                    <a:pt x="3351744" y="3914463"/>
                  </a:lnTo>
                  <a:lnTo>
                    <a:pt x="3304979" y="3920055"/>
                  </a:lnTo>
                  <a:lnTo>
                    <a:pt x="3257994" y="3924920"/>
                  </a:lnTo>
                  <a:lnTo>
                    <a:pt x="3210796" y="3929053"/>
                  </a:lnTo>
                  <a:lnTo>
                    <a:pt x="3163390" y="3932447"/>
                  </a:lnTo>
                  <a:lnTo>
                    <a:pt x="3115781" y="3935097"/>
                  </a:lnTo>
                  <a:lnTo>
                    <a:pt x="3067976" y="3936997"/>
                  </a:lnTo>
                  <a:lnTo>
                    <a:pt x="3019980" y="3938141"/>
                  </a:lnTo>
                  <a:lnTo>
                    <a:pt x="2971800" y="3938524"/>
                  </a:lnTo>
                  <a:lnTo>
                    <a:pt x="2923615" y="3938141"/>
                  </a:lnTo>
                  <a:lnTo>
                    <a:pt x="2875616" y="3936997"/>
                  </a:lnTo>
                  <a:lnTo>
                    <a:pt x="2827807" y="3935097"/>
                  </a:lnTo>
                  <a:lnTo>
                    <a:pt x="2780196" y="3932447"/>
                  </a:lnTo>
                  <a:lnTo>
                    <a:pt x="2732786" y="3929053"/>
                  </a:lnTo>
                  <a:lnTo>
                    <a:pt x="2685585" y="3924920"/>
                  </a:lnTo>
                  <a:lnTo>
                    <a:pt x="2638597" y="3920055"/>
                  </a:lnTo>
                  <a:lnTo>
                    <a:pt x="2591829" y="3914463"/>
                  </a:lnTo>
                  <a:lnTo>
                    <a:pt x="2545287" y="3908149"/>
                  </a:lnTo>
                  <a:lnTo>
                    <a:pt x="2498976" y="3901121"/>
                  </a:lnTo>
                  <a:lnTo>
                    <a:pt x="2452901" y="3893382"/>
                  </a:lnTo>
                  <a:lnTo>
                    <a:pt x="2407070" y="3884940"/>
                  </a:lnTo>
                  <a:lnTo>
                    <a:pt x="2361486" y="3875800"/>
                  </a:lnTo>
                  <a:lnTo>
                    <a:pt x="2316157" y="3865967"/>
                  </a:lnTo>
                  <a:lnTo>
                    <a:pt x="2271089" y="3855448"/>
                  </a:lnTo>
                  <a:lnTo>
                    <a:pt x="2226285" y="3844248"/>
                  </a:lnTo>
                  <a:lnTo>
                    <a:pt x="2181754" y="3832373"/>
                  </a:lnTo>
                  <a:lnTo>
                    <a:pt x="2137499" y="3819828"/>
                  </a:lnTo>
                  <a:lnTo>
                    <a:pt x="2093528" y="3806620"/>
                  </a:lnTo>
                  <a:lnTo>
                    <a:pt x="2049846" y="3792755"/>
                  </a:lnTo>
                  <a:lnTo>
                    <a:pt x="2006458" y="3778237"/>
                  </a:lnTo>
                  <a:lnTo>
                    <a:pt x="1963370" y="3763073"/>
                  </a:lnTo>
                  <a:lnTo>
                    <a:pt x="1920589" y="3747269"/>
                  </a:lnTo>
                  <a:lnTo>
                    <a:pt x="1878119" y="3730830"/>
                  </a:lnTo>
                  <a:lnTo>
                    <a:pt x="1835967" y="3713762"/>
                  </a:lnTo>
                  <a:lnTo>
                    <a:pt x="1794139" y="3696071"/>
                  </a:lnTo>
                  <a:lnTo>
                    <a:pt x="1752639" y="3677763"/>
                  </a:lnTo>
                  <a:lnTo>
                    <a:pt x="1711475" y="3658843"/>
                  </a:lnTo>
                  <a:lnTo>
                    <a:pt x="1670651" y="3639317"/>
                  </a:lnTo>
                  <a:lnTo>
                    <a:pt x="1630174" y="3619191"/>
                  </a:lnTo>
                  <a:lnTo>
                    <a:pt x="1590049" y="3598470"/>
                  </a:lnTo>
                  <a:lnTo>
                    <a:pt x="1550282" y="3577161"/>
                  </a:lnTo>
                  <a:lnTo>
                    <a:pt x="1510879" y="3555270"/>
                  </a:lnTo>
                  <a:lnTo>
                    <a:pt x="1471845" y="3532801"/>
                  </a:lnTo>
                  <a:lnTo>
                    <a:pt x="1433186" y="3509761"/>
                  </a:lnTo>
                  <a:lnTo>
                    <a:pt x="1394909" y="3486155"/>
                  </a:lnTo>
                  <a:lnTo>
                    <a:pt x="1357018" y="3461990"/>
                  </a:lnTo>
                  <a:lnTo>
                    <a:pt x="1319520" y="3437270"/>
                  </a:lnTo>
                  <a:lnTo>
                    <a:pt x="1282421" y="3412003"/>
                  </a:lnTo>
                  <a:lnTo>
                    <a:pt x="1245725" y="3386193"/>
                  </a:lnTo>
                  <a:lnTo>
                    <a:pt x="1209439" y="3359846"/>
                  </a:lnTo>
                  <a:lnTo>
                    <a:pt x="1173569" y="3332968"/>
                  </a:lnTo>
                  <a:lnTo>
                    <a:pt x="1138121" y="3305566"/>
                  </a:lnTo>
                  <a:lnTo>
                    <a:pt x="1103099" y="3277643"/>
                  </a:lnTo>
                  <a:lnTo>
                    <a:pt x="1068511" y="3249208"/>
                  </a:lnTo>
                  <a:lnTo>
                    <a:pt x="1034361" y="3220264"/>
                  </a:lnTo>
                  <a:lnTo>
                    <a:pt x="1000656" y="3190818"/>
                  </a:lnTo>
                  <a:lnTo>
                    <a:pt x="967400" y="3160876"/>
                  </a:lnTo>
                  <a:lnTo>
                    <a:pt x="934601" y="3130443"/>
                  </a:lnTo>
                  <a:lnTo>
                    <a:pt x="902264" y="3099526"/>
                  </a:lnTo>
                  <a:lnTo>
                    <a:pt x="870394" y="3068129"/>
                  </a:lnTo>
                  <a:lnTo>
                    <a:pt x="838997" y="3036259"/>
                  </a:lnTo>
                  <a:lnTo>
                    <a:pt x="808080" y="3003922"/>
                  </a:lnTo>
                  <a:lnTo>
                    <a:pt x="777647" y="2971123"/>
                  </a:lnTo>
                  <a:lnTo>
                    <a:pt x="747705" y="2937867"/>
                  </a:lnTo>
                  <a:lnTo>
                    <a:pt x="718259" y="2904162"/>
                  </a:lnTo>
                  <a:lnTo>
                    <a:pt x="689315" y="2870012"/>
                  </a:lnTo>
                  <a:lnTo>
                    <a:pt x="660880" y="2835424"/>
                  </a:lnTo>
                  <a:lnTo>
                    <a:pt x="632957" y="2800402"/>
                  </a:lnTo>
                  <a:lnTo>
                    <a:pt x="605555" y="2764954"/>
                  </a:lnTo>
                  <a:lnTo>
                    <a:pt x="578677" y="2729084"/>
                  </a:lnTo>
                  <a:lnTo>
                    <a:pt x="552330" y="2692798"/>
                  </a:lnTo>
                  <a:lnTo>
                    <a:pt x="526520" y="2656102"/>
                  </a:lnTo>
                  <a:lnTo>
                    <a:pt x="501253" y="2619003"/>
                  </a:lnTo>
                  <a:lnTo>
                    <a:pt x="476533" y="2581505"/>
                  </a:lnTo>
                  <a:lnTo>
                    <a:pt x="452368" y="2543614"/>
                  </a:lnTo>
                  <a:lnTo>
                    <a:pt x="428762" y="2505337"/>
                  </a:lnTo>
                  <a:lnTo>
                    <a:pt x="405722" y="2466678"/>
                  </a:lnTo>
                  <a:lnTo>
                    <a:pt x="383253" y="2427644"/>
                  </a:lnTo>
                  <a:lnTo>
                    <a:pt x="361362" y="2388241"/>
                  </a:lnTo>
                  <a:lnTo>
                    <a:pt x="340053" y="2348474"/>
                  </a:lnTo>
                  <a:lnTo>
                    <a:pt x="319332" y="2308349"/>
                  </a:lnTo>
                  <a:lnTo>
                    <a:pt x="299206" y="2267872"/>
                  </a:lnTo>
                  <a:lnTo>
                    <a:pt x="279680" y="2227048"/>
                  </a:lnTo>
                  <a:lnTo>
                    <a:pt x="260760" y="2185884"/>
                  </a:lnTo>
                  <a:lnTo>
                    <a:pt x="242452" y="2144384"/>
                  </a:lnTo>
                  <a:lnTo>
                    <a:pt x="224761" y="2102556"/>
                  </a:lnTo>
                  <a:lnTo>
                    <a:pt x="207693" y="2060404"/>
                  </a:lnTo>
                  <a:lnTo>
                    <a:pt x="191254" y="2017934"/>
                  </a:lnTo>
                  <a:lnTo>
                    <a:pt x="175450" y="1975153"/>
                  </a:lnTo>
                  <a:lnTo>
                    <a:pt x="160286" y="1932065"/>
                  </a:lnTo>
                  <a:lnTo>
                    <a:pt x="145768" y="1888677"/>
                  </a:lnTo>
                  <a:lnTo>
                    <a:pt x="131903" y="1844995"/>
                  </a:lnTo>
                  <a:lnTo>
                    <a:pt x="118695" y="1801024"/>
                  </a:lnTo>
                  <a:lnTo>
                    <a:pt x="106150" y="1756769"/>
                  </a:lnTo>
                  <a:lnTo>
                    <a:pt x="94275" y="1712238"/>
                  </a:lnTo>
                  <a:lnTo>
                    <a:pt x="83075" y="1667434"/>
                  </a:lnTo>
                  <a:lnTo>
                    <a:pt x="72556" y="1622366"/>
                  </a:lnTo>
                  <a:lnTo>
                    <a:pt x="62723" y="1577037"/>
                  </a:lnTo>
                  <a:lnTo>
                    <a:pt x="53583" y="1531453"/>
                  </a:lnTo>
                  <a:lnTo>
                    <a:pt x="45141" y="1485622"/>
                  </a:lnTo>
                  <a:lnTo>
                    <a:pt x="37402" y="1439547"/>
                  </a:lnTo>
                  <a:lnTo>
                    <a:pt x="30374" y="1393236"/>
                  </a:lnTo>
                  <a:lnTo>
                    <a:pt x="24060" y="1346694"/>
                  </a:lnTo>
                  <a:lnTo>
                    <a:pt x="18468" y="1299926"/>
                  </a:lnTo>
                  <a:lnTo>
                    <a:pt x="13603" y="1252938"/>
                  </a:lnTo>
                  <a:lnTo>
                    <a:pt x="9470" y="1205737"/>
                  </a:lnTo>
                  <a:lnTo>
                    <a:pt x="6076" y="1158327"/>
                  </a:lnTo>
                  <a:lnTo>
                    <a:pt x="3426" y="1110716"/>
                  </a:lnTo>
                  <a:lnTo>
                    <a:pt x="1526" y="1062907"/>
                  </a:lnTo>
                  <a:lnTo>
                    <a:pt x="382" y="1014908"/>
                  </a:lnTo>
                  <a:lnTo>
                    <a:pt x="0" y="966724"/>
                  </a:lnTo>
                  <a:lnTo>
                    <a:pt x="382" y="918543"/>
                  </a:lnTo>
                  <a:lnTo>
                    <a:pt x="1526" y="870547"/>
                  </a:lnTo>
                  <a:lnTo>
                    <a:pt x="3426" y="822742"/>
                  </a:lnTo>
                  <a:lnTo>
                    <a:pt x="6076" y="775133"/>
                  </a:lnTo>
                  <a:lnTo>
                    <a:pt x="9470" y="727727"/>
                  </a:lnTo>
                  <a:lnTo>
                    <a:pt x="13603" y="680529"/>
                  </a:lnTo>
                  <a:lnTo>
                    <a:pt x="18468" y="633544"/>
                  </a:lnTo>
                  <a:lnTo>
                    <a:pt x="24060" y="586779"/>
                  </a:lnTo>
                  <a:lnTo>
                    <a:pt x="30374" y="540239"/>
                  </a:lnTo>
                  <a:lnTo>
                    <a:pt x="37402" y="493930"/>
                  </a:lnTo>
                  <a:lnTo>
                    <a:pt x="45141" y="447858"/>
                  </a:lnTo>
                  <a:lnTo>
                    <a:pt x="53583" y="402028"/>
                  </a:lnTo>
                  <a:lnTo>
                    <a:pt x="62723" y="356447"/>
                  </a:lnTo>
                  <a:lnTo>
                    <a:pt x="72556" y="311120"/>
                  </a:lnTo>
                  <a:lnTo>
                    <a:pt x="83075" y="266053"/>
                  </a:lnTo>
                  <a:lnTo>
                    <a:pt x="94275" y="221252"/>
                  </a:lnTo>
                  <a:lnTo>
                    <a:pt x="106150" y="176722"/>
                  </a:lnTo>
                  <a:lnTo>
                    <a:pt x="118695" y="132469"/>
                  </a:lnTo>
                  <a:lnTo>
                    <a:pt x="131903" y="88499"/>
                  </a:lnTo>
                  <a:lnTo>
                    <a:pt x="145768" y="44818"/>
                  </a:lnTo>
                  <a:lnTo>
                    <a:pt x="160286" y="1431"/>
                  </a:lnTo>
                  <a:lnTo>
                    <a:pt x="160790" y="0"/>
                  </a:lnTo>
                </a:path>
              </a:pathLst>
            </a:custGeom>
            <a:ln w="12700">
              <a:solidFill>
                <a:srgbClr val="6C2D46"/>
              </a:solidFill>
            </a:ln>
          </p:spPr>
          <p:txBody>
            <a:bodyPr wrap="square" lIns="0" tIns="0" rIns="0" bIns="0" rtlCol="0"/>
            <a:lstStyle/>
            <a:p/>
          </p:txBody>
        </p:sp>
      </p:grpSp>
      <p:grpSp>
        <p:nvGrpSpPr>
          <p:cNvPr id="6" name="object 6"/>
          <p:cNvGrpSpPr/>
          <p:nvPr/>
        </p:nvGrpSpPr>
        <p:grpSpPr>
          <a:xfrm>
            <a:off x="-6350" y="4208526"/>
            <a:ext cx="2760980" cy="2656205"/>
            <a:chOff x="-6350" y="4208526"/>
            <a:chExt cx="2760980" cy="2656205"/>
          </a:xfrm>
        </p:grpSpPr>
        <p:sp>
          <p:nvSpPr>
            <p:cNvPr id="7" name="object 7"/>
            <p:cNvSpPr/>
            <p:nvPr/>
          </p:nvSpPr>
          <p:spPr>
            <a:xfrm>
              <a:off x="0" y="4214876"/>
              <a:ext cx="2748280" cy="2643505"/>
            </a:xfrm>
            <a:custGeom>
              <a:avLst/>
              <a:gdLst/>
              <a:ahLst/>
              <a:cxnLst/>
              <a:rect l="l" t="t" r="r" b="b"/>
              <a:pathLst>
                <a:path w="2748280" h="2643504">
                  <a:moveTo>
                    <a:pt x="233362" y="0"/>
                  </a:moveTo>
                  <a:lnTo>
                    <a:pt x="185025" y="455"/>
                  </a:lnTo>
                  <a:lnTo>
                    <a:pt x="136908" y="1815"/>
                  </a:lnTo>
                  <a:lnTo>
                    <a:pt x="89022" y="4072"/>
                  </a:lnTo>
                  <a:lnTo>
                    <a:pt x="41373" y="7219"/>
                  </a:lnTo>
                  <a:lnTo>
                    <a:pt x="0" y="10733"/>
                  </a:lnTo>
                  <a:lnTo>
                    <a:pt x="0" y="2643124"/>
                  </a:lnTo>
                  <a:lnTo>
                    <a:pt x="2744695" y="2643124"/>
                  </a:lnTo>
                  <a:lnTo>
                    <a:pt x="2746210" y="2610990"/>
                  </a:lnTo>
                  <a:lnTo>
                    <a:pt x="2747570" y="2562873"/>
                  </a:lnTo>
                  <a:lnTo>
                    <a:pt x="2748026" y="2514536"/>
                  </a:lnTo>
                  <a:lnTo>
                    <a:pt x="2747570" y="2466197"/>
                  </a:lnTo>
                  <a:lnTo>
                    <a:pt x="2746210" y="2418080"/>
                  </a:lnTo>
                  <a:lnTo>
                    <a:pt x="2743952" y="2370193"/>
                  </a:lnTo>
                  <a:lnTo>
                    <a:pt x="2740806" y="2322543"/>
                  </a:lnTo>
                  <a:lnTo>
                    <a:pt x="2736778" y="2275139"/>
                  </a:lnTo>
                  <a:lnTo>
                    <a:pt x="2731878" y="2227990"/>
                  </a:lnTo>
                  <a:lnTo>
                    <a:pt x="2726114" y="2181102"/>
                  </a:lnTo>
                  <a:lnTo>
                    <a:pt x="2719493" y="2134485"/>
                  </a:lnTo>
                  <a:lnTo>
                    <a:pt x="2712024" y="2088147"/>
                  </a:lnTo>
                  <a:lnTo>
                    <a:pt x="2703715" y="2042095"/>
                  </a:lnTo>
                  <a:lnTo>
                    <a:pt x="2694574" y="1996338"/>
                  </a:lnTo>
                  <a:lnTo>
                    <a:pt x="2684609" y="1950884"/>
                  </a:lnTo>
                  <a:lnTo>
                    <a:pt x="2673828" y="1905741"/>
                  </a:lnTo>
                  <a:lnTo>
                    <a:pt x="2662240" y="1860918"/>
                  </a:lnTo>
                  <a:lnTo>
                    <a:pt x="2649852" y="1816421"/>
                  </a:lnTo>
                  <a:lnTo>
                    <a:pt x="2636674" y="1772261"/>
                  </a:lnTo>
                  <a:lnTo>
                    <a:pt x="2622712" y="1728443"/>
                  </a:lnTo>
                  <a:lnTo>
                    <a:pt x="2607975" y="1684978"/>
                  </a:lnTo>
                  <a:lnTo>
                    <a:pt x="2592471" y="1641872"/>
                  </a:lnTo>
                  <a:lnTo>
                    <a:pt x="2576209" y="1599135"/>
                  </a:lnTo>
                  <a:lnTo>
                    <a:pt x="2559196" y="1556773"/>
                  </a:lnTo>
                  <a:lnTo>
                    <a:pt x="2541441" y="1514796"/>
                  </a:lnTo>
                  <a:lnTo>
                    <a:pt x="2522951" y="1473211"/>
                  </a:lnTo>
                  <a:lnTo>
                    <a:pt x="2503735" y="1432027"/>
                  </a:lnTo>
                  <a:lnTo>
                    <a:pt x="2483801" y="1391252"/>
                  </a:lnTo>
                  <a:lnTo>
                    <a:pt x="2463158" y="1350894"/>
                  </a:lnTo>
                  <a:lnTo>
                    <a:pt x="2441813" y="1310960"/>
                  </a:lnTo>
                  <a:lnTo>
                    <a:pt x="2419774" y="1271460"/>
                  </a:lnTo>
                  <a:lnTo>
                    <a:pt x="2397049" y="1232401"/>
                  </a:lnTo>
                  <a:lnTo>
                    <a:pt x="2373648" y="1193791"/>
                  </a:lnTo>
                  <a:lnTo>
                    <a:pt x="2349577" y="1155639"/>
                  </a:lnTo>
                  <a:lnTo>
                    <a:pt x="2324845" y="1117953"/>
                  </a:lnTo>
                  <a:lnTo>
                    <a:pt x="2299461" y="1080740"/>
                  </a:lnTo>
                  <a:lnTo>
                    <a:pt x="2273431" y="1044009"/>
                  </a:lnTo>
                  <a:lnTo>
                    <a:pt x="2246765" y="1007769"/>
                  </a:lnTo>
                  <a:lnTo>
                    <a:pt x="2219471" y="972027"/>
                  </a:lnTo>
                  <a:lnTo>
                    <a:pt x="2191556" y="936791"/>
                  </a:lnTo>
                  <a:lnTo>
                    <a:pt x="2163029" y="902069"/>
                  </a:lnTo>
                  <a:lnTo>
                    <a:pt x="2133898" y="867870"/>
                  </a:lnTo>
                  <a:lnTo>
                    <a:pt x="2104171" y="834202"/>
                  </a:lnTo>
                  <a:lnTo>
                    <a:pt x="2073857" y="801073"/>
                  </a:lnTo>
                  <a:lnTo>
                    <a:pt x="2042963" y="768491"/>
                  </a:lnTo>
                  <a:lnTo>
                    <a:pt x="2011497" y="736465"/>
                  </a:lnTo>
                  <a:lnTo>
                    <a:pt x="1979468" y="705001"/>
                  </a:lnTo>
                  <a:lnTo>
                    <a:pt x="1946884" y="674109"/>
                  </a:lnTo>
                  <a:lnTo>
                    <a:pt x="1913752" y="643797"/>
                  </a:lnTo>
                  <a:lnTo>
                    <a:pt x="1880082" y="614072"/>
                  </a:lnTo>
                  <a:lnTo>
                    <a:pt x="1845881" y="584943"/>
                  </a:lnTo>
                  <a:lnTo>
                    <a:pt x="1811158" y="556419"/>
                  </a:lnTo>
                  <a:lnTo>
                    <a:pt x="1775920" y="528506"/>
                  </a:lnTo>
                  <a:lnTo>
                    <a:pt x="1740175" y="501214"/>
                  </a:lnTo>
                  <a:lnTo>
                    <a:pt x="1703932" y="474550"/>
                  </a:lnTo>
                  <a:lnTo>
                    <a:pt x="1667200" y="448523"/>
                  </a:lnTo>
                  <a:lnTo>
                    <a:pt x="1629985" y="423140"/>
                  </a:lnTo>
                  <a:lnTo>
                    <a:pt x="1592297" y="398410"/>
                  </a:lnTo>
                  <a:lnTo>
                    <a:pt x="1554142" y="374342"/>
                  </a:lnTo>
                  <a:lnTo>
                    <a:pt x="1515531" y="350942"/>
                  </a:lnTo>
                  <a:lnTo>
                    <a:pt x="1476470" y="328220"/>
                  </a:lnTo>
                  <a:lnTo>
                    <a:pt x="1436968" y="306183"/>
                  </a:lnTo>
                  <a:lnTo>
                    <a:pt x="1397032" y="284839"/>
                  </a:lnTo>
                  <a:lnTo>
                    <a:pt x="1356672" y="264198"/>
                  </a:lnTo>
                  <a:lnTo>
                    <a:pt x="1315895" y="244266"/>
                  </a:lnTo>
                  <a:lnTo>
                    <a:pt x="1274709" y="225052"/>
                  </a:lnTo>
                  <a:lnTo>
                    <a:pt x="1233123" y="206564"/>
                  </a:lnTo>
                  <a:lnTo>
                    <a:pt x="1191144" y="188810"/>
                  </a:lnTo>
                  <a:lnTo>
                    <a:pt x="1148781" y="171799"/>
                  </a:lnTo>
                  <a:lnTo>
                    <a:pt x="1106042" y="155538"/>
                  </a:lnTo>
                  <a:lnTo>
                    <a:pt x="1062935" y="140036"/>
                  </a:lnTo>
                  <a:lnTo>
                    <a:pt x="1019468" y="125300"/>
                  </a:lnTo>
                  <a:lnTo>
                    <a:pt x="975649" y="111340"/>
                  </a:lnTo>
                  <a:lnTo>
                    <a:pt x="931487" y="98162"/>
                  </a:lnTo>
                  <a:lnTo>
                    <a:pt x="886989" y="85776"/>
                  </a:lnTo>
                  <a:lnTo>
                    <a:pt x="842164" y="74189"/>
                  </a:lnTo>
                  <a:lnTo>
                    <a:pt x="797020" y="63410"/>
                  </a:lnTo>
                  <a:lnTo>
                    <a:pt x="751565" y="53446"/>
                  </a:lnTo>
                  <a:lnTo>
                    <a:pt x="705807" y="44306"/>
                  </a:lnTo>
                  <a:lnTo>
                    <a:pt x="659755" y="35997"/>
                  </a:lnTo>
                  <a:lnTo>
                    <a:pt x="613416" y="28529"/>
                  </a:lnTo>
                  <a:lnTo>
                    <a:pt x="566798" y="21909"/>
                  </a:lnTo>
                  <a:lnTo>
                    <a:pt x="519910" y="16145"/>
                  </a:lnTo>
                  <a:lnTo>
                    <a:pt x="472760" y="11246"/>
                  </a:lnTo>
                  <a:lnTo>
                    <a:pt x="425356" y="7219"/>
                  </a:lnTo>
                  <a:lnTo>
                    <a:pt x="377706" y="4072"/>
                  </a:lnTo>
                  <a:lnTo>
                    <a:pt x="329818" y="1815"/>
                  </a:lnTo>
                  <a:lnTo>
                    <a:pt x="281701" y="455"/>
                  </a:lnTo>
                  <a:lnTo>
                    <a:pt x="233362" y="0"/>
                  </a:lnTo>
                  <a:close/>
                </a:path>
              </a:pathLst>
            </a:custGeom>
            <a:solidFill>
              <a:srgbClr val="A16769">
                <a:alpha val="45097"/>
              </a:srgbClr>
            </a:solidFill>
          </p:spPr>
          <p:txBody>
            <a:bodyPr wrap="square" lIns="0" tIns="0" rIns="0" bIns="0" rtlCol="0"/>
            <a:lstStyle/>
            <a:p/>
          </p:txBody>
        </p:sp>
        <p:sp>
          <p:nvSpPr>
            <p:cNvPr id="8" name="object 8"/>
            <p:cNvSpPr/>
            <p:nvPr/>
          </p:nvSpPr>
          <p:spPr>
            <a:xfrm>
              <a:off x="0" y="4214876"/>
              <a:ext cx="2748280" cy="2643505"/>
            </a:xfrm>
            <a:custGeom>
              <a:avLst/>
              <a:gdLst/>
              <a:ahLst/>
              <a:cxnLst/>
              <a:rect l="l" t="t" r="r" b="b"/>
              <a:pathLst>
                <a:path w="2748280" h="2643504">
                  <a:moveTo>
                    <a:pt x="0" y="10733"/>
                  </a:moveTo>
                  <a:lnTo>
                    <a:pt x="41373" y="7219"/>
                  </a:lnTo>
                  <a:lnTo>
                    <a:pt x="89022" y="4072"/>
                  </a:lnTo>
                  <a:lnTo>
                    <a:pt x="136908" y="1815"/>
                  </a:lnTo>
                  <a:lnTo>
                    <a:pt x="185025" y="455"/>
                  </a:lnTo>
                  <a:lnTo>
                    <a:pt x="233362" y="0"/>
                  </a:lnTo>
                  <a:lnTo>
                    <a:pt x="281701" y="455"/>
                  </a:lnTo>
                  <a:lnTo>
                    <a:pt x="329818" y="1815"/>
                  </a:lnTo>
                  <a:lnTo>
                    <a:pt x="377706" y="4072"/>
                  </a:lnTo>
                  <a:lnTo>
                    <a:pt x="425356" y="7219"/>
                  </a:lnTo>
                  <a:lnTo>
                    <a:pt x="472760" y="11246"/>
                  </a:lnTo>
                  <a:lnTo>
                    <a:pt x="519910" y="16145"/>
                  </a:lnTo>
                  <a:lnTo>
                    <a:pt x="566798" y="21909"/>
                  </a:lnTo>
                  <a:lnTo>
                    <a:pt x="613416" y="28529"/>
                  </a:lnTo>
                  <a:lnTo>
                    <a:pt x="659755" y="35997"/>
                  </a:lnTo>
                  <a:lnTo>
                    <a:pt x="705807" y="44306"/>
                  </a:lnTo>
                  <a:lnTo>
                    <a:pt x="751565" y="53446"/>
                  </a:lnTo>
                  <a:lnTo>
                    <a:pt x="797020" y="63410"/>
                  </a:lnTo>
                  <a:lnTo>
                    <a:pt x="842164" y="74189"/>
                  </a:lnTo>
                  <a:lnTo>
                    <a:pt x="886989" y="85776"/>
                  </a:lnTo>
                  <a:lnTo>
                    <a:pt x="931487" y="98162"/>
                  </a:lnTo>
                  <a:lnTo>
                    <a:pt x="975649" y="111340"/>
                  </a:lnTo>
                  <a:lnTo>
                    <a:pt x="1019468" y="125300"/>
                  </a:lnTo>
                  <a:lnTo>
                    <a:pt x="1062935" y="140036"/>
                  </a:lnTo>
                  <a:lnTo>
                    <a:pt x="1106042" y="155538"/>
                  </a:lnTo>
                  <a:lnTo>
                    <a:pt x="1148781" y="171799"/>
                  </a:lnTo>
                  <a:lnTo>
                    <a:pt x="1191144" y="188810"/>
                  </a:lnTo>
                  <a:lnTo>
                    <a:pt x="1233123" y="206564"/>
                  </a:lnTo>
                  <a:lnTo>
                    <a:pt x="1274709" y="225052"/>
                  </a:lnTo>
                  <a:lnTo>
                    <a:pt x="1315895" y="244266"/>
                  </a:lnTo>
                  <a:lnTo>
                    <a:pt x="1356672" y="264198"/>
                  </a:lnTo>
                  <a:lnTo>
                    <a:pt x="1397032" y="284839"/>
                  </a:lnTo>
                  <a:lnTo>
                    <a:pt x="1436968" y="306183"/>
                  </a:lnTo>
                  <a:lnTo>
                    <a:pt x="1476470" y="328220"/>
                  </a:lnTo>
                  <a:lnTo>
                    <a:pt x="1515531" y="350942"/>
                  </a:lnTo>
                  <a:lnTo>
                    <a:pt x="1554142" y="374342"/>
                  </a:lnTo>
                  <a:lnTo>
                    <a:pt x="1592297" y="398410"/>
                  </a:lnTo>
                  <a:lnTo>
                    <a:pt x="1629985" y="423140"/>
                  </a:lnTo>
                  <a:lnTo>
                    <a:pt x="1667200" y="448523"/>
                  </a:lnTo>
                  <a:lnTo>
                    <a:pt x="1703932" y="474550"/>
                  </a:lnTo>
                  <a:lnTo>
                    <a:pt x="1740175" y="501214"/>
                  </a:lnTo>
                  <a:lnTo>
                    <a:pt x="1775920" y="528506"/>
                  </a:lnTo>
                  <a:lnTo>
                    <a:pt x="1811158" y="556419"/>
                  </a:lnTo>
                  <a:lnTo>
                    <a:pt x="1845881" y="584943"/>
                  </a:lnTo>
                  <a:lnTo>
                    <a:pt x="1880082" y="614072"/>
                  </a:lnTo>
                  <a:lnTo>
                    <a:pt x="1913752" y="643797"/>
                  </a:lnTo>
                  <a:lnTo>
                    <a:pt x="1946884" y="674109"/>
                  </a:lnTo>
                  <a:lnTo>
                    <a:pt x="1979468" y="705001"/>
                  </a:lnTo>
                  <a:lnTo>
                    <a:pt x="2011497" y="736465"/>
                  </a:lnTo>
                  <a:lnTo>
                    <a:pt x="2042963" y="768491"/>
                  </a:lnTo>
                  <a:lnTo>
                    <a:pt x="2073857" y="801073"/>
                  </a:lnTo>
                  <a:lnTo>
                    <a:pt x="2104171" y="834202"/>
                  </a:lnTo>
                  <a:lnTo>
                    <a:pt x="2133898" y="867870"/>
                  </a:lnTo>
                  <a:lnTo>
                    <a:pt x="2163029" y="902069"/>
                  </a:lnTo>
                  <a:lnTo>
                    <a:pt x="2191556" y="936791"/>
                  </a:lnTo>
                  <a:lnTo>
                    <a:pt x="2219471" y="972027"/>
                  </a:lnTo>
                  <a:lnTo>
                    <a:pt x="2246765" y="1007769"/>
                  </a:lnTo>
                  <a:lnTo>
                    <a:pt x="2273431" y="1044009"/>
                  </a:lnTo>
                  <a:lnTo>
                    <a:pt x="2299461" y="1080740"/>
                  </a:lnTo>
                  <a:lnTo>
                    <a:pt x="2324845" y="1117953"/>
                  </a:lnTo>
                  <a:lnTo>
                    <a:pt x="2349577" y="1155639"/>
                  </a:lnTo>
                  <a:lnTo>
                    <a:pt x="2373648" y="1193791"/>
                  </a:lnTo>
                  <a:lnTo>
                    <a:pt x="2397049" y="1232401"/>
                  </a:lnTo>
                  <a:lnTo>
                    <a:pt x="2419774" y="1271460"/>
                  </a:lnTo>
                  <a:lnTo>
                    <a:pt x="2441813" y="1310960"/>
                  </a:lnTo>
                  <a:lnTo>
                    <a:pt x="2463158" y="1350894"/>
                  </a:lnTo>
                  <a:lnTo>
                    <a:pt x="2483801" y="1391252"/>
                  </a:lnTo>
                  <a:lnTo>
                    <a:pt x="2503735" y="1432027"/>
                  </a:lnTo>
                  <a:lnTo>
                    <a:pt x="2522951" y="1473211"/>
                  </a:lnTo>
                  <a:lnTo>
                    <a:pt x="2541441" y="1514796"/>
                  </a:lnTo>
                  <a:lnTo>
                    <a:pt x="2559196" y="1556773"/>
                  </a:lnTo>
                  <a:lnTo>
                    <a:pt x="2576209" y="1599135"/>
                  </a:lnTo>
                  <a:lnTo>
                    <a:pt x="2592471" y="1641872"/>
                  </a:lnTo>
                  <a:lnTo>
                    <a:pt x="2607975" y="1684978"/>
                  </a:lnTo>
                  <a:lnTo>
                    <a:pt x="2622712" y="1728443"/>
                  </a:lnTo>
                  <a:lnTo>
                    <a:pt x="2636674" y="1772261"/>
                  </a:lnTo>
                  <a:lnTo>
                    <a:pt x="2649852" y="1816421"/>
                  </a:lnTo>
                  <a:lnTo>
                    <a:pt x="2662240" y="1860918"/>
                  </a:lnTo>
                  <a:lnTo>
                    <a:pt x="2673828" y="1905741"/>
                  </a:lnTo>
                  <a:lnTo>
                    <a:pt x="2684609" y="1950884"/>
                  </a:lnTo>
                  <a:lnTo>
                    <a:pt x="2694574" y="1996338"/>
                  </a:lnTo>
                  <a:lnTo>
                    <a:pt x="2703715" y="2042095"/>
                  </a:lnTo>
                  <a:lnTo>
                    <a:pt x="2712024" y="2088147"/>
                  </a:lnTo>
                  <a:lnTo>
                    <a:pt x="2719493" y="2134485"/>
                  </a:lnTo>
                  <a:lnTo>
                    <a:pt x="2726114" y="2181102"/>
                  </a:lnTo>
                  <a:lnTo>
                    <a:pt x="2731878" y="2227990"/>
                  </a:lnTo>
                  <a:lnTo>
                    <a:pt x="2736778" y="2275139"/>
                  </a:lnTo>
                  <a:lnTo>
                    <a:pt x="2740806" y="2322543"/>
                  </a:lnTo>
                  <a:lnTo>
                    <a:pt x="2743952" y="2370193"/>
                  </a:lnTo>
                  <a:lnTo>
                    <a:pt x="2746210" y="2418080"/>
                  </a:lnTo>
                  <a:lnTo>
                    <a:pt x="2747570" y="2466197"/>
                  </a:lnTo>
                  <a:lnTo>
                    <a:pt x="2748026" y="2514536"/>
                  </a:lnTo>
                  <a:lnTo>
                    <a:pt x="2747570" y="2562873"/>
                  </a:lnTo>
                  <a:lnTo>
                    <a:pt x="2746210" y="2610990"/>
                  </a:lnTo>
                  <a:lnTo>
                    <a:pt x="2744695" y="2643124"/>
                  </a:lnTo>
                </a:path>
              </a:pathLst>
            </a:custGeom>
            <a:ln w="12700">
              <a:solidFill>
                <a:srgbClr val="A16769"/>
              </a:solidFill>
            </a:ln>
          </p:spPr>
          <p:txBody>
            <a:bodyPr wrap="square" lIns="0" tIns="0" rIns="0" bIns="0" rtlCol="0"/>
            <a:lstStyle/>
            <a:p/>
          </p:txBody>
        </p:sp>
      </p:grpSp>
      <p:sp>
        <p:nvSpPr>
          <p:cNvPr id="9" name="object 9"/>
          <p:cNvSpPr txBox="1"/>
          <p:nvPr/>
        </p:nvSpPr>
        <p:spPr>
          <a:xfrm>
            <a:off x="4104259" y="1969198"/>
            <a:ext cx="3888104" cy="254635"/>
          </a:xfrm>
          <a:prstGeom prst="rect">
            <a:avLst/>
          </a:prstGeom>
        </p:spPr>
        <p:txBody>
          <a:bodyPr wrap="square" lIns="0" tIns="12700" rIns="0" bIns="0" rtlCol="0" vert="horz">
            <a:spAutoFit/>
          </a:bodyPr>
          <a:lstStyle/>
          <a:p>
            <a:pPr marL="12700">
              <a:lnSpc>
                <a:spcPct val="100000"/>
              </a:lnSpc>
              <a:spcBef>
                <a:spcPts val="100"/>
              </a:spcBef>
              <a:tabLst>
                <a:tab pos="593090" algn="l"/>
                <a:tab pos="926465" algn="l"/>
                <a:tab pos="2812415" algn="l"/>
              </a:tabLst>
            </a:pPr>
            <a:r>
              <a:rPr dirty="0" sz="1500" b="1">
                <a:solidFill>
                  <a:srgbClr val="C8A127"/>
                </a:solidFill>
                <a:latin typeface="Calibri"/>
                <a:cs typeface="Calibri"/>
              </a:rPr>
              <a:t>S</a:t>
            </a:r>
            <a:r>
              <a:rPr dirty="0" sz="1500" spc="-10" b="1">
                <a:solidFill>
                  <a:srgbClr val="C8A127"/>
                </a:solidFill>
                <a:latin typeface="Calibri"/>
                <a:cs typeface="Calibri"/>
              </a:rPr>
              <a:t> </a:t>
            </a:r>
            <a:r>
              <a:rPr dirty="0" sz="1500" b="1">
                <a:solidFill>
                  <a:srgbClr val="C8A127"/>
                </a:solidFill>
                <a:latin typeface="Calibri"/>
                <a:cs typeface="Calibri"/>
              </a:rPr>
              <a:t>S</a:t>
            </a:r>
            <a:r>
              <a:rPr dirty="0" sz="1500" spc="-80" b="1">
                <a:solidFill>
                  <a:srgbClr val="C8A127"/>
                </a:solidFill>
                <a:latin typeface="Calibri"/>
                <a:cs typeface="Calibri"/>
              </a:rPr>
              <a:t> </a:t>
            </a:r>
            <a:r>
              <a:rPr dirty="0" sz="1500" spc="-50" b="1">
                <a:solidFill>
                  <a:srgbClr val="C8A127"/>
                </a:solidFill>
                <a:latin typeface="Calibri"/>
                <a:cs typeface="Calibri"/>
              </a:rPr>
              <a:t>U</a:t>
            </a:r>
            <a:r>
              <a:rPr dirty="0" sz="1500" b="1">
                <a:solidFill>
                  <a:srgbClr val="C8A127"/>
                </a:solidFill>
                <a:latin typeface="Calibri"/>
                <a:cs typeface="Calibri"/>
              </a:rPr>
              <a:t>	</a:t>
            </a:r>
            <a:r>
              <a:rPr dirty="0" sz="1500" spc="-50" b="1">
                <a:solidFill>
                  <a:srgbClr val="C8A127"/>
                </a:solidFill>
                <a:latin typeface="Calibri"/>
                <a:cs typeface="Calibri"/>
              </a:rPr>
              <a:t>&amp;</a:t>
            </a:r>
            <a:r>
              <a:rPr dirty="0" sz="1500" b="1">
                <a:solidFill>
                  <a:srgbClr val="C8A127"/>
                </a:solidFill>
                <a:latin typeface="Calibri"/>
                <a:cs typeface="Calibri"/>
              </a:rPr>
              <a:t>	M</a:t>
            </a:r>
            <a:r>
              <a:rPr dirty="0" sz="1500" spc="-10" b="1">
                <a:solidFill>
                  <a:srgbClr val="C8A127"/>
                </a:solidFill>
                <a:latin typeface="Calibri"/>
                <a:cs typeface="Calibri"/>
              </a:rPr>
              <a:t> </a:t>
            </a:r>
            <a:r>
              <a:rPr dirty="0" sz="1500" b="1">
                <a:solidFill>
                  <a:srgbClr val="C8A127"/>
                </a:solidFill>
                <a:latin typeface="Calibri"/>
                <a:cs typeface="Calibri"/>
              </a:rPr>
              <a:t>O</a:t>
            </a:r>
            <a:r>
              <a:rPr dirty="0" sz="1500" spc="-85" b="1">
                <a:solidFill>
                  <a:srgbClr val="C8A127"/>
                </a:solidFill>
                <a:latin typeface="Calibri"/>
                <a:cs typeface="Calibri"/>
              </a:rPr>
              <a:t> </a:t>
            </a:r>
            <a:r>
              <a:rPr dirty="0" sz="1500" b="1">
                <a:solidFill>
                  <a:srgbClr val="C8A127"/>
                </a:solidFill>
                <a:latin typeface="Calibri"/>
                <a:cs typeface="Calibri"/>
              </a:rPr>
              <a:t>O</a:t>
            </a:r>
            <a:r>
              <a:rPr dirty="0" sz="1500" spc="-5" b="1">
                <a:solidFill>
                  <a:srgbClr val="C8A127"/>
                </a:solidFill>
                <a:latin typeface="Calibri"/>
                <a:cs typeface="Calibri"/>
              </a:rPr>
              <a:t> </a:t>
            </a:r>
            <a:r>
              <a:rPr dirty="0" sz="1500" b="1">
                <a:solidFill>
                  <a:srgbClr val="C8A127"/>
                </a:solidFill>
                <a:latin typeface="Calibri"/>
                <a:cs typeface="Calibri"/>
              </a:rPr>
              <a:t>N</a:t>
            </a:r>
            <a:r>
              <a:rPr dirty="0" sz="1500" spc="-60" b="1">
                <a:solidFill>
                  <a:srgbClr val="C8A127"/>
                </a:solidFill>
                <a:latin typeface="Calibri"/>
                <a:cs typeface="Calibri"/>
              </a:rPr>
              <a:t> </a:t>
            </a:r>
            <a:r>
              <a:rPr dirty="0" sz="1500" b="1">
                <a:solidFill>
                  <a:srgbClr val="C8A127"/>
                </a:solidFill>
                <a:latin typeface="Calibri"/>
                <a:cs typeface="Calibri"/>
              </a:rPr>
              <a:t>P</a:t>
            </a:r>
            <a:r>
              <a:rPr dirty="0" sz="1500" spc="-20" b="1">
                <a:solidFill>
                  <a:srgbClr val="C8A127"/>
                </a:solidFill>
                <a:latin typeface="Calibri"/>
                <a:cs typeface="Calibri"/>
              </a:rPr>
              <a:t> </a:t>
            </a:r>
            <a:r>
              <a:rPr dirty="0" sz="1500" b="1">
                <a:solidFill>
                  <a:srgbClr val="C8A127"/>
                </a:solidFill>
                <a:latin typeface="Calibri"/>
                <a:cs typeface="Calibri"/>
              </a:rPr>
              <a:t>R</a:t>
            </a:r>
            <a:r>
              <a:rPr dirty="0" sz="1500" spc="-60" b="1">
                <a:solidFill>
                  <a:srgbClr val="C8A127"/>
                </a:solidFill>
                <a:latin typeface="Calibri"/>
                <a:cs typeface="Calibri"/>
              </a:rPr>
              <a:t> </a:t>
            </a:r>
            <a:r>
              <a:rPr dirty="0" sz="1500" b="1">
                <a:solidFill>
                  <a:srgbClr val="C8A127"/>
                </a:solidFill>
                <a:latin typeface="Calibri"/>
                <a:cs typeface="Calibri"/>
              </a:rPr>
              <a:t>E</a:t>
            </a:r>
            <a:r>
              <a:rPr dirty="0" sz="1500" spc="-30" b="1">
                <a:solidFill>
                  <a:srgbClr val="C8A127"/>
                </a:solidFill>
                <a:latin typeface="Calibri"/>
                <a:cs typeface="Calibri"/>
              </a:rPr>
              <a:t> </a:t>
            </a:r>
            <a:r>
              <a:rPr dirty="0" sz="1500" b="1">
                <a:solidFill>
                  <a:srgbClr val="C8A127"/>
                </a:solidFill>
                <a:latin typeface="Calibri"/>
                <a:cs typeface="Calibri"/>
              </a:rPr>
              <a:t>N</a:t>
            </a:r>
            <a:r>
              <a:rPr dirty="0" sz="1500" spc="-55" b="1">
                <a:solidFill>
                  <a:srgbClr val="C8A127"/>
                </a:solidFill>
                <a:latin typeface="Calibri"/>
                <a:cs typeface="Calibri"/>
              </a:rPr>
              <a:t> </a:t>
            </a:r>
            <a:r>
              <a:rPr dirty="0" sz="1500" b="1">
                <a:solidFill>
                  <a:srgbClr val="C8A127"/>
                </a:solidFill>
                <a:latin typeface="Calibri"/>
                <a:cs typeface="Calibri"/>
              </a:rPr>
              <a:t>E</a:t>
            </a:r>
            <a:r>
              <a:rPr dirty="0" sz="1500" spc="-30" b="1">
                <a:solidFill>
                  <a:srgbClr val="C8A127"/>
                </a:solidFill>
                <a:latin typeface="Calibri"/>
                <a:cs typeface="Calibri"/>
              </a:rPr>
              <a:t> </a:t>
            </a:r>
            <a:r>
              <a:rPr dirty="0" sz="1500" b="1">
                <a:solidFill>
                  <a:srgbClr val="C8A127"/>
                </a:solidFill>
                <a:latin typeface="Calibri"/>
                <a:cs typeface="Calibri"/>
              </a:rPr>
              <a:t>U</a:t>
            </a:r>
            <a:r>
              <a:rPr dirty="0" sz="1500" spc="-50" b="1">
                <a:solidFill>
                  <a:srgbClr val="C8A127"/>
                </a:solidFill>
                <a:latin typeface="Calibri"/>
                <a:cs typeface="Calibri"/>
              </a:rPr>
              <a:t> R</a:t>
            </a:r>
            <a:r>
              <a:rPr dirty="0" sz="1500" b="1">
                <a:solidFill>
                  <a:srgbClr val="C8A127"/>
                </a:solidFill>
                <a:latin typeface="Calibri"/>
                <a:cs typeface="Calibri"/>
              </a:rPr>
              <a:t>	P</a:t>
            </a:r>
            <a:r>
              <a:rPr dirty="0" sz="1500" spc="-25" b="1">
                <a:solidFill>
                  <a:srgbClr val="C8A127"/>
                </a:solidFill>
                <a:latin typeface="Calibri"/>
                <a:cs typeface="Calibri"/>
              </a:rPr>
              <a:t> </a:t>
            </a:r>
            <a:r>
              <a:rPr dirty="0" sz="1500" b="1">
                <a:solidFill>
                  <a:srgbClr val="C8A127"/>
                </a:solidFill>
                <a:latin typeface="Calibri"/>
                <a:cs typeface="Calibri"/>
              </a:rPr>
              <a:t>R</a:t>
            </a:r>
            <a:r>
              <a:rPr dirty="0" sz="1500" spc="-65" b="1">
                <a:solidFill>
                  <a:srgbClr val="C8A127"/>
                </a:solidFill>
                <a:latin typeface="Calibri"/>
                <a:cs typeface="Calibri"/>
              </a:rPr>
              <a:t> </a:t>
            </a:r>
            <a:r>
              <a:rPr dirty="0" sz="1500" b="1">
                <a:solidFill>
                  <a:srgbClr val="C8A127"/>
                </a:solidFill>
                <a:latin typeface="Calibri"/>
                <a:cs typeface="Calibri"/>
              </a:rPr>
              <a:t>E</a:t>
            </a:r>
            <a:r>
              <a:rPr dirty="0" sz="1500" spc="-30" b="1">
                <a:solidFill>
                  <a:srgbClr val="C8A127"/>
                </a:solidFill>
                <a:latin typeface="Calibri"/>
                <a:cs typeface="Calibri"/>
              </a:rPr>
              <a:t> </a:t>
            </a:r>
            <a:r>
              <a:rPr dirty="0" sz="1500" b="1">
                <a:solidFill>
                  <a:srgbClr val="C8A127"/>
                </a:solidFill>
                <a:latin typeface="Calibri"/>
                <a:cs typeface="Calibri"/>
              </a:rPr>
              <a:t>S</a:t>
            </a:r>
            <a:r>
              <a:rPr dirty="0" sz="1500" spc="-80" b="1">
                <a:solidFill>
                  <a:srgbClr val="C8A127"/>
                </a:solidFill>
                <a:latin typeface="Calibri"/>
                <a:cs typeface="Calibri"/>
              </a:rPr>
              <a:t> </a:t>
            </a:r>
            <a:r>
              <a:rPr dirty="0" sz="1500" b="1">
                <a:solidFill>
                  <a:srgbClr val="C8A127"/>
                </a:solidFill>
                <a:latin typeface="Calibri"/>
                <a:cs typeface="Calibri"/>
              </a:rPr>
              <a:t>E</a:t>
            </a:r>
            <a:r>
              <a:rPr dirty="0" sz="1500" spc="-30" b="1">
                <a:solidFill>
                  <a:srgbClr val="C8A127"/>
                </a:solidFill>
                <a:latin typeface="Calibri"/>
                <a:cs typeface="Calibri"/>
              </a:rPr>
              <a:t> </a:t>
            </a:r>
            <a:r>
              <a:rPr dirty="0" sz="1500" b="1">
                <a:solidFill>
                  <a:srgbClr val="C8A127"/>
                </a:solidFill>
                <a:latin typeface="Calibri"/>
                <a:cs typeface="Calibri"/>
              </a:rPr>
              <a:t>N</a:t>
            </a:r>
            <a:r>
              <a:rPr dirty="0" sz="1500" spc="-60" b="1">
                <a:solidFill>
                  <a:srgbClr val="C8A127"/>
                </a:solidFill>
                <a:latin typeface="Calibri"/>
                <a:cs typeface="Calibri"/>
              </a:rPr>
              <a:t> </a:t>
            </a:r>
            <a:r>
              <a:rPr dirty="0" sz="1500" b="1">
                <a:solidFill>
                  <a:srgbClr val="C8A127"/>
                </a:solidFill>
                <a:latin typeface="Calibri"/>
                <a:cs typeface="Calibri"/>
              </a:rPr>
              <a:t>T</a:t>
            </a:r>
            <a:r>
              <a:rPr dirty="0" sz="1500" spc="-40" b="1">
                <a:solidFill>
                  <a:srgbClr val="C8A127"/>
                </a:solidFill>
                <a:latin typeface="Calibri"/>
                <a:cs typeface="Calibri"/>
              </a:rPr>
              <a:t> </a:t>
            </a:r>
            <a:r>
              <a:rPr dirty="0" sz="1500" spc="-50" b="1">
                <a:solidFill>
                  <a:srgbClr val="C8A127"/>
                </a:solidFill>
                <a:latin typeface="Calibri"/>
                <a:cs typeface="Calibri"/>
              </a:rPr>
              <a:t>S</a:t>
            </a:r>
            <a:endParaRPr sz="1500">
              <a:latin typeface="Calibri"/>
              <a:cs typeface="Calibri"/>
            </a:endParaRPr>
          </a:p>
        </p:txBody>
      </p:sp>
      <p:sp>
        <p:nvSpPr>
          <p:cNvPr id="10" name="object 10" descr="$PPTXTitle"/>
          <p:cNvSpPr txBox="1">
            <a:spLocks noGrp="1"/>
          </p:cNvSpPr>
          <p:nvPr>
            <p:ph type="title"/>
          </p:nvPr>
        </p:nvSpPr>
        <p:spPr>
          <a:xfrm>
            <a:off x="4209034" y="2366009"/>
            <a:ext cx="3750945" cy="1033144"/>
          </a:xfrm>
          <a:prstGeom prst="rect"/>
        </p:spPr>
        <p:txBody>
          <a:bodyPr wrap="square" lIns="0" tIns="13970" rIns="0" bIns="0" rtlCol="0" vert="horz">
            <a:spAutoFit/>
          </a:bodyPr>
          <a:lstStyle/>
          <a:p>
            <a:pPr marL="12700">
              <a:lnSpc>
                <a:spcPct val="100000"/>
              </a:lnSpc>
              <a:spcBef>
                <a:spcPts val="110"/>
              </a:spcBef>
            </a:pPr>
            <a:r>
              <a:rPr dirty="0" sz="6600" spc="-10"/>
              <a:t>RANGREZ</a:t>
            </a:r>
            <a:endParaRPr sz="6600"/>
          </a:p>
        </p:txBody>
      </p:sp>
      <p:sp>
        <p:nvSpPr>
          <p:cNvPr id="11" name="object 11"/>
          <p:cNvSpPr txBox="1"/>
          <p:nvPr/>
        </p:nvSpPr>
        <p:spPr>
          <a:xfrm>
            <a:off x="4080890" y="3493135"/>
            <a:ext cx="4009390" cy="732155"/>
          </a:xfrm>
          <a:prstGeom prst="rect">
            <a:avLst/>
          </a:prstGeom>
        </p:spPr>
        <p:txBody>
          <a:bodyPr wrap="square" lIns="0" tIns="13335" rIns="0" bIns="0" rtlCol="0" vert="horz">
            <a:spAutoFit/>
          </a:bodyPr>
          <a:lstStyle/>
          <a:p>
            <a:pPr algn="ctr">
              <a:lnSpc>
                <a:spcPct val="100000"/>
              </a:lnSpc>
              <a:spcBef>
                <a:spcPts val="105"/>
              </a:spcBef>
            </a:pPr>
            <a:r>
              <a:rPr dirty="0" sz="2100" i="1">
                <a:solidFill>
                  <a:srgbClr val="EBE1D0"/>
                </a:solidFill>
                <a:latin typeface="Calibri"/>
                <a:cs typeface="Calibri"/>
              </a:rPr>
              <a:t>The</a:t>
            </a:r>
            <a:r>
              <a:rPr dirty="0" sz="2100" spc="-15" i="1">
                <a:solidFill>
                  <a:srgbClr val="EBE1D0"/>
                </a:solidFill>
                <a:latin typeface="Calibri"/>
                <a:cs typeface="Calibri"/>
              </a:rPr>
              <a:t> </a:t>
            </a:r>
            <a:r>
              <a:rPr dirty="0" sz="2100" spc="-10" i="1">
                <a:solidFill>
                  <a:srgbClr val="EBE1D0"/>
                </a:solidFill>
                <a:latin typeface="Calibri"/>
                <a:cs typeface="Calibri"/>
              </a:rPr>
              <a:t>Phygital</a:t>
            </a:r>
            <a:r>
              <a:rPr dirty="0" sz="2100" spc="-85" i="1">
                <a:solidFill>
                  <a:srgbClr val="EBE1D0"/>
                </a:solidFill>
                <a:latin typeface="Calibri"/>
                <a:cs typeface="Calibri"/>
              </a:rPr>
              <a:t> </a:t>
            </a:r>
            <a:r>
              <a:rPr dirty="0" sz="2100" i="1">
                <a:solidFill>
                  <a:srgbClr val="EBE1D0"/>
                </a:solidFill>
                <a:latin typeface="Calibri"/>
                <a:cs typeface="Calibri"/>
              </a:rPr>
              <a:t>Boutique</a:t>
            </a:r>
            <a:r>
              <a:rPr dirty="0" sz="2100" spc="-75" i="1">
                <a:solidFill>
                  <a:srgbClr val="EBE1D0"/>
                </a:solidFill>
                <a:latin typeface="Calibri"/>
                <a:cs typeface="Calibri"/>
              </a:rPr>
              <a:t> </a:t>
            </a:r>
            <a:r>
              <a:rPr dirty="0" sz="2100" spc="-10" i="1">
                <a:solidFill>
                  <a:srgbClr val="EBE1D0"/>
                </a:solidFill>
                <a:latin typeface="Calibri"/>
                <a:cs typeface="Calibri"/>
              </a:rPr>
              <a:t>Studio</a:t>
            </a:r>
            <a:endParaRPr sz="2100">
              <a:latin typeface="Calibri"/>
              <a:cs typeface="Calibri"/>
            </a:endParaRPr>
          </a:p>
          <a:p>
            <a:pPr algn="ctr">
              <a:lnSpc>
                <a:spcPct val="100000"/>
              </a:lnSpc>
              <a:spcBef>
                <a:spcPts val="1350"/>
              </a:spcBef>
            </a:pPr>
            <a:r>
              <a:rPr dirty="0" sz="1400">
                <a:solidFill>
                  <a:srgbClr val="A16769"/>
                </a:solidFill>
                <a:latin typeface="Calibri"/>
                <a:cs typeface="Calibri"/>
              </a:rPr>
              <a:t>Where</a:t>
            </a:r>
            <a:r>
              <a:rPr dirty="0" sz="1400" spc="-30">
                <a:solidFill>
                  <a:srgbClr val="A16769"/>
                </a:solidFill>
                <a:latin typeface="Calibri"/>
                <a:cs typeface="Calibri"/>
              </a:rPr>
              <a:t> </a:t>
            </a:r>
            <a:r>
              <a:rPr dirty="0" sz="1400">
                <a:solidFill>
                  <a:srgbClr val="A16769"/>
                </a:solidFill>
                <a:latin typeface="Calibri"/>
                <a:cs typeface="Calibri"/>
              </a:rPr>
              <a:t>local</a:t>
            </a:r>
            <a:r>
              <a:rPr dirty="0" sz="1400" spc="-25">
                <a:solidFill>
                  <a:srgbClr val="A16769"/>
                </a:solidFill>
                <a:latin typeface="Calibri"/>
                <a:cs typeface="Calibri"/>
              </a:rPr>
              <a:t> </a:t>
            </a:r>
            <a:r>
              <a:rPr dirty="0" sz="1400">
                <a:solidFill>
                  <a:srgbClr val="A16769"/>
                </a:solidFill>
                <a:latin typeface="Calibri"/>
                <a:cs typeface="Calibri"/>
              </a:rPr>
              <a:t>artisans</a:t>
            </a:r>
            <a:r>
              <a:rPr dirty="0" sz="1400" spc="-30">
                <a:solidFill>
                  <a:srgbClr val="A16769"/>
                </a:solidFill>
                <a:latin typeface="Calibri"/>
                <a:cs typeface="Calibri"/>
              </a:rPr>
              <a:t> </a:t>
            </a:r>
            <a:r>
              <a:rPr dirty="0" sz="1400">
                <a:solidFill>
                  <a:srgbClr val="A16769"/>
                </a:solidFill>
                <a:latin typeface="Calibri"/>
                <a:cs typeface="Calibri"/>
              </a:rPr>
              <a:t>meet</a:t>
            </a:r>
            <a:r>
              <a:rPr dirty="0" sz="1400" spc="-25">
                <a:solidFill>
                  <a:srgbClr val="A16769"/>
                </a:solidFill>
                <a:latin typeface="Calibri"/>
                <a:cs typeface="Calibri"/>
              </a:rPr>
              <a:t> </a:t>
            </a:r>
            <a:r>
              <a:rPr dirty="0" sz="1400">
                <a:solidFill>
                  <a:srgbClr val="A16769"/>
                </a:solidFill>
                <a:latin typeface="Calibri"/>
                <a:cs typeface="Calibri"/>
              </a:rPr>
              <a:t>modern,</a:t>
            </a:r>
            <a:r>
              <a:rPr dirty="0" sz="1400" spc="-45">
                <a:solidFill>
                  <a:srgbClr val="A16769"/>
                </a:solidFill>
                <a:latin typeface="Calibri"/>
                <a:cs typeface="Calibri"/>
              </a:rPr>
              <a:t> </a:t>
            </a:r>
            <a:r>
              <a:rPr dirty="0" sz="1400" spc="-10">
                <a:solidFill>
                  <a:srgbClr val="A16769"/>
                </a:solidFill>
                <a:latin typeface="Calibri"/>
                <a:cs typeface="Calibri"/>
              </a:rPr>
              <a:t>made-to-</a:t>
            </a:r>
            <a:r>
              <a:rPr dirty="0" sz="1400">
                <a:solidFill>
                  <a:srgbClr val="A16769"/>
                </a:solidFill>
                <a:latin typeface="Calibri"/>
                <a:cs typeface="Calibri"/>
              </a:rPr>
              <a:t>fit</a:t>
            </a:r>
            <a:r>
              <a:rPr dirty="0" sz="1400" spc="-25">
                <a:solidFill>
                  <a:srgbClr val="A16769"/>
                </a:solidFill>
                <a:latin typeface="Calibri"/>
                <a:cs typeface="Calibri"/>
              </a:rPr>
              <a:t> </a:t>
            </a:r>
            <a:r>
              <a:rPr dirty="0" sz="1400" spc="-10">
                <a:solidFill>
                  <a:srgbClr val="A16769"/>
                </a:solidFill>
                <a:latin typeface="Calibri"/>
                <a:cs typeface="Calibri"/>
              </a:rPr>
              <a:t>fashion</a:t>
            </a:r>
            <a:endParaRPr sz="1400">
              <a:latin typeface="Calibri"/>
              <a:cs typeface="Calibri"/>
            </a:endParaRPr>
          </a:p>
        </p:txBody>
      </p:sp>
      <p:grpSp>
        <p:nvGrpSpPr>
          <p:cNvPr id="12" name="object 12"/>
          <p:cNvGrpSpPr/>
          <p:nvPr/>
        </p:nvGrpSpPr>
        <p:grpSpPr>
          <a:xfrm>
            <a:off x="3560826" y="5075301"/>
            <a:ext cx="5041900" cy="1060450"/>
            <a:chOff x="3560826" y="5075301"/>
            <a:chExt cx="5041900" cy="1060450"/>
          </a:xfrm>
        </p:grpSpPr>
        <p:sp>
          <p:nvSpPr>
            <p:cNvPr id="13" name="object 13"/>
            <p:cNvSpPr/>
            <p:nvPr/>
          </p:nvSpPr>
          <p:spPr>
            <a:xfrm>
              <a:off x="3567176" y="5081651"/>
              <a:ext cx="5029200" cy="1047750"/>
            </a:xfrm>
            <a:custGeom>
              <a:avLst/>
              <a:gdLst/>
              <a:ahLst/>
              <a:cxnLst/>
              <a:rect l="l" t="t" r="r" b="b"/>
              <a:pathLst>
                <a:path w="5029200" h="1047750">
                  <a:moveTo>
                    <a:pt x="4956302" y="0"/>
                  </a:moveTo>
                  <a:lnTo>
                    <a:pt x="72771" y="0"/>
                  </a:lnTo>
                  <a:lnTo>
                    <a:pt x="44416" y="5709"/>
                  </a:lnTo>
                  <a:lnTo>
                    <a:pt x="21288" y="21288"/>
                  </a:lnTo>
                  <a:lnTo>
                    <a:pt x="5709" y="44416"/>
                  </a:lnTo>
                  <a:lnTo>
                    <a:pt x="0" y="72771"/>
                  </a:lnTo>
                  <a:lnTo>
                    <a:pt x="0" y="974801"/>
                  </a:lnTo>
                  <a:lnTo>
                    <a:pt x="5709" y="1003168"/>
                  </a:lnTo>
                  <a:lnTo>
                    <a:pt x="21288" y="1026336"/>
                  </a:lnTo>
                  <a:lnTo>
                    <a:pt x="44416" y="1041957"/>
                  </a:lnTo>
                  <a:lnTo>
                    <a:pt x="72771" y="1047686"/>
                  </a:lnTo>
                  <a:lnTo>
                    <a:pt x="4956302" y="1047686"/>
                  </a:lnTo>
                  <a:lnTo>
                    <a:pt x="4984676" y="1041957"/>
                  </a:lnTo>
                  <a:lnTo>
                    <a:pt x="5007848" y="1026336"/>
                  </a:lnTo>
                  <a:lnTo>
                    <a:pt x="5023471" y="1003168"/>
                  </a:lnTo>
                  <a:lnTo>
                    <a:pt x="5029200" y="974801"/>
                  </a:lnTo>
                  <a:lnTo>
                    <a:pt x="5029200" y="72771"/>
                  </a:lnTo>
                  <a:lnTo>
                    <a:pt x="5023471" y="44416"/>
                  </a:lnTo>
                  <a:lnTo>
                    <a:pt x="5007848" y="21288"/>
                  </a:lnTo>
                  <a:lnTo>
                    <a:pt x="4984676" y="5709"/>
                  </a:lnTo>
                  <a:lnTo>
                    <a:pt x="4956302" y="0"/>
                  </a:lnTo>
                  <a:close/>
                </a:path>
              </a:pathLst>
            </a:custGeom>
            <a:solidFill>
              <a:srgbClr val="6C2D46"/>
            </a:solidFill>
          </p:spPr>
          <p:txBody>
            <a:bodyPr wrap="square" lIns="0" tIns="0" rIns="0" bIns="0" rtlCol="0"/>
            <a:lstStyle/>
            <a:p/>
          </p:txBody>
        </p:sp>
        <p:sp>
          <p:nvSpPr>
            <p:cNvPr id="14" name="object 14"/>
            <p:cNvSpPr/>
            <p:nvPr/>
          </p:nvSpPr>
          <p:spPr>
            <a:xfrm>
              <a:off x="3567176" y="5081651"/>
              <a:ext cx="5029200" cy="1047750"/>
            </a:xfrm>
            <a:custGeom>
              <a:avLst/>
              <a:gdLst/>
              <a:ahLst/>
              <a:cxnLst/>
              <a:rect l="l" t="t" r="r" b="b"/>
              <a:pathLst>
                <a:path w="5029200" h="1047750">
                  <a:moveTo>
                    <a:pt x="0" y="72771"/>
                  </a:moveTo>
                  <a:lnTo>
                    <a:pt x="5709" y="44416"/>
                  </a:lnTo>
                  <a:lnTo>
                    <a:pt x="21288" y="21288"/>
                  </a:lnTo>
                  <a:lnTo>
                    <a:pt x="44416" y="5709"/>
                  </a:lnTo>
                  <a:lnTo>
                    <a:pt x="72771" y="0"/>
                  </a:lnTo>
                  <a:lnTo>
                    <a:pt x="4956302" y="0"/>
                  </a:lnTo>
                  <a:lnTo>
                    <a:pt x="4984676" y="5709"/>
                  </a:lnTo>
                  <a:lnTo>
                    <a:pt x="5007848" y="21288"/>
                  </a:lnTo>
                  <a:lnTo>
                    <a:pt x="5023471" y="44416"/>
                  </a:lnTo>
                  <a:lnTo>
                    <a:pt x="5029200" y="72771"/>
                  </a:lnTo>
                  <a:lnTo>
                    <a:pt x="5029200" y="974801"/>
                  </a:lnTo>
                  <a:lnTo>
                    <a:pt x="5023471" y="1003168"/>
                  </a:lnTo>
                  <a:lnTo>
                    <a:pt x="5007848" y="1026336"/>
                  </a:lnTo>
                  <a:lnTo>
                    <a:pt x="4984676" y="1041957"/>
                  </a:lnTo>
                  <a:lnTo>
                    <a:pt x="4956302" y="1047686"/>
                  </a:lnTo>
                  <a:lnTo>
                    <a:pt x="72771" y="1047686"/>
                  </a:lnTo>
                  <a:lnTo>
                    <a:pt x="44416" y="1041957"/>
                  </a:lnTo>
                  <a:lnTo>
                    <a:pt x="21288" y="1026336"/>
                  </a:lnTo>
                  <a:lnTo>
                    <a:pt x="5709" y="1003168"/>
                  </a:lnTo>
                  <a:lnTo>
                    <a:pt x="0" y="974801"/>
                  </a:lnTo>
                  <a:lnTo>
                    <a:pt x="0" y="72771"/>
                  </a:lnTo>
                  <a:close/>
                </a:path>
              </a:pathLst>
            </a:custGeom>
            <a:ln w="12700">
              <a:solidFill>
                <a:srgbClr val="FFFFFF"/>
              </a:solidFill>
            </a:ln>
          </p:spPr>
          <p:txBody>
            <a:bodyPr wrap="square" lIns="0" tIns="0" rIns="0" bIns="0" rtlCol="0"/>
            <a:lstStyle/>
            <a:p/>
          </p:txBody>
        </p:sp>
      </p:grpSp>
      <p:sp>
        <p:nvSpPr>
          <p:cNvPr id="15" name="object 15"/>
          <p:cNvSpPr txBox="1"/>
          <p:nvPr/>
        </p:nvSpPr>
        <p:spPr>
          <a:xfrm>
            <a:off x="4391025" y="5128163"/>
            <a:ext cx="3383279" cy="887730"/>
          </a:xfrm>
          <a:prstGeom prst="rect">
            <a:avLst/>
          </a:prstGeom>
        </p:spPr>
        <p:txBody>
          <a:bodyPr wrap="square" lIns="0" tIns="90805" rIns="0" bIns="0" rtlCol="0" vert="horz">
            <a:spAutoFit/>
          </a:bodyPr>
          <a:lstStyle/>
          <a:p>
            <a:pPr algn="ctr" marL="2540">
              <a:lnSpc>
                <a:spcPct val="100000"/>
              </a:lnSpc>
              <a:spcBef>
                <a:spcPts val="715"/>
              </a:spcBef>
            </a:pPr>
            <a:r>
              <a:rPr dirty="0" sz="1200">
                <a:solidFill>
                  <a:srgbClr val="EBE1D0"/>
                </a:solidFill>
                <a:latin typeface="Calibri"/>
                <a:cs typeface="Calibri"/>
              </a:rPr>
              <a:t>A</a:t>
            </a:r>
            <a:r>
              <a:rPr dirty="0" sz="1200" spc="-15">
                <a:solidFill>
                  <a:srgbClr val="EBE1D0"/>
                </a:solidFill>
                <a:latin typeface="Calibri"/>
                <a:cs typeface="Calibri"/>
              </a:rPr>
              <a:t> </a:t>
            </a:r>
            <a:r>
              <a:rPr dirty="0" sz="1200">
                <a:solidFill>
                  <a:srgbClr val="EBE1D0"/>
                </a:solidFill>
                <a:latin typeface="Calibri"/>
                <a:cs typeface="Calibri"/>
              </a:rPr>
              <a:t>Startup</a:t>
            </a:r>
            <a:r>
              <a:rPr dirty="0" sz="1200" spc="-25">
                <a:solidFill>
                  <a:srgbClr val="EBE1D0"/>
                </a:solidFill>
                <a:latin typeface="Calibri"/>
                <a:cs typeface="Calibri"/>
              </a:rPr>
              <a:t> </a:t>
            </a:r>
            <a:r>
              <a:rPr dirty="0" sz="1200">
                <a:solidFill>
                  <a:srgbClr val="EBE1D0"/>
                </a:solidFill>
                <a:latin typeface="Calibri"/>
                <a:cs typeface="Calibri"/>
              </a:rPr>
              <a:t>Business</a:t>
            </a:r>
            <a:r>
              <a:rPr dirty="0" sz="1200" spc="-15">
                <a:solidFill>
                  <a:srgbClr val="EBE1D0"/>
                </a:solidFill>
                <a:latin typeface="Calibri"/>
                <a:cs typeface="Calibri"/>
              </a:rPr>
              <a:t> </a:t>
            </a:r>
            <a:r>
              <a:rPr dirty="0" sz="1200">
                <a:solidFill>
                  <a:srgbClr val="EBE1D0"/>
                </a:solidFill>
                <a:latin typeface="Calibri"/>
                <a:cs typeface="Calibri"/>
              </a:rPr>
              <a:t>Plan</a:t>
            </a:r>
            <a:r>
              <a:rPr dirty="0" sz="1200" spc="-20">
                <a:solidFill>
                  <a:srgbClr val="EBE1D0"/>
                </a:solidFill>
                <a:latin typeface="Calibri"/>
                <a:cs typeface="Calibri"/>
              </a:rPr>
              <a:t> </a:t>
            </a:r>
            <a:r>
              <a:rPr dirty="0" sz="1200" spc="-10">
                <a:solidFill>
                  <a:srgbClr val="EBE1D0"/>
                </a:solidFill>
                <a:latin typeface="Calibri"/>
                <a:cs typeface="Calibri"/>
              </a:rPr>
              <a:t>Presentation</a:t>
            </a:r>
            <a:endParaRPr sz="1200">
              <a:latin typeface="Calibri"/>
              <a:cs typeface="Calibri"/>
            </a:endParaRPr>
          </a:p>
          <a:p>
            <a:pPr algn="ctr">
              <a:lnSpc>
                <a:spcPct val="100000"/>
              </a:lnSpc>
              <a:spcBef>
                <a:spcPts val="830"/>
              </a:spcBef>
            </a:pPr>
            <a:r>
              <a:rPr dirty="0" sz="1550" b="1">
                <a:solidFill>
                  <a:srgbClr val="FFFFFF"/>
                </a:solidFill>
                <a:latin typeface="Cambria"/>
                <a:cs typeface="Cambria"/>
              </a:rPr>
              <a:t>Founder</a:t>
            </a:r>
            <a:r>
              <a:rPr dirty="0" sz="1550" spc="90" b="1">
                <a:solidFill>
                  <a:srgbClr val="FFFFFF"/>
                </a:solidFill>
                <a:latin typeface="Cambria"/>
                <a:cs typeface="Cambria"/>
              </a:rPr>
              <a:t> </a:t>
            </a:r>
            <a:r>
              <a:rPr dirty="0" sz="1550" b="1">
                <a:solidFill>
                  <a:srgbClr val="FFFFFF"/>
                </a:solidFill>
                <a:latin typeface="Cambria"/>
                <a:cs typeface="Cambria"/>
              </a:rPr>
              <a:t>&amp;</a:t>
            </a:r>
            <a:r>
              <a:rPr dirty="0" sz="1550" spc="25" b="1">
                <a:solidFill>
                  <a:srgbClr val="FFFFFF"/>
                </a:solidFill>
                <a:latin typeface="Cambria"/>
                <a:cs typeface="Cambria"/>
              </a:rPr>
              <a:t> </a:t>
            </a:r>
            <a:r>
              <a:rPr dirty="0" sz="1550" b="1">
                <a:solidFill>
                  <a:srgbClr val="FFFFFF"/>
                </a:solidFill>
                <a:latin typeface="Cambria"/>
                <a:cs typeface="Cambria"/>
              </a:rPr>
              <a:t>CEO</a:t>
            </a:r>
            <a:r>
              <a:rPr dirty="0" sz="1550" spc="30" b="1">
                <a:solidFill>
                  <a:srgbClr val="FFFFFF"/>
                </a:solidFill>
                <a:latin typeface="Cambria"/>
                <a:cs typeface="Cambria"/>
              </a:rPr>
              <a:t> </a:t>
            </a:r>
            <a:r>
              <a:rPr dirty="0" sz="1550" b="1">
                <a:solidFill>
                  <a:srgbClr val="FFFFFF"/>
                </a:solidFill>
                <a:latin typeface="Cambria"/>
                <a:cs typeface="Cambria"/>
              </a:rPr>
              <a:t>—</a:t>
            </a:r>
            <a:r>
              <a:rPr dirty="0" sz="1550" spc="65" b="1">
                <a:solidFill>
                  <a:srgbClr val="FFFFFF"/>
                </a:solidFill>
                <a:latin typeface="Cambria"/>
                <a:cs typeface="Cambria"/>
              </a:rPr>
              <a:t> </a:t>
            </a:r>
            <a:r>
              <a:rPr dirty="0" sz="1550" b="1">
                <a:solidFill>
                  <a:srgbClr val="FFFFFF"/>
                </a:solidFill>
                <a:latin typeface="Cambria"/>
                <a:cs typeface="Cambria"/>
              </a:rPr>
              <a:t>Yashita</a:t>
            </a:r>
            <a:r>
              <a:rPr dirty="0" sz="1550" spc="45" b="1">
                <a:solidFill>
                  <a:srgbClr val="FFFFFF"/>
                </a:solidFill>
                <a:latin typeface="Cambria"/>
                <a:cs typeface="Cambria"/>
              </a:rPr>
              <a:t> </a:t>
            </a:r>
            <a:r>
              <a:rPr dirty="0" sz="1550" spc="-10" b="1">
                <a:solidFill>
                  <a:srgbClr val="FFFFFF"/>
                </a:solidFill>
                <a:latin typeface="Cambria"/>
                <a:cs typeface="Cambria"/>
              </a:rPr>
              <a:t>Moharana</a:t>
            </a:r>
            <a:endParaRPr sz="1550">
              <a:latin typeface="Cambria"/>
              <a:cs typeface="Cambria"/>
            </a:endParaRPr>
          </a:p>
          <a:p>
            <a:pPr algn="ctr" marL="6985">
              <a:lnSpc>
                <a:spcPct val="100000"/>
              </a:lnSpc>
              <a:spcBef>
                <a:spcPts val="715"/>
              </a:spcBef>
            </a:pPr>
            <a:r>
              <a:rPr dirty="0" sz="1100">
                <a:solidFill>
                  <a:srgbClr val="C8A127"/>
                </a:solidFill>
                <a:latin typeface="Calibri"/>
                <a:cs typeface="Calibri"/>
              </a:rPr>
              <a:t>Sri</a:t>
            </a:r>
            <a:r>
              <a:rPr dirty="0" sz="1100" spc="-10">
                <a:solidFill>
                  <a:srgbClr val="C8A127"/>
                </a:solidFill>
                <a:latin typeface="Calibri"/>
                <a:cs typeface="Calibri"/>
              </a:rPr>
              <a:t> </a:t>
            </a:r>
            <a:r>
              <a:rPr dirty="0" sz="1100">
                <a:solidFill>
                  <a:srgbClr val="C8A127"/>
                </a:solidFill>
                <a:latin typeface="Calibri"/>
                <a:cs typeface="Calibri"/>
              </a:rPr>
              <a:t>Sri</a:t>
            </a:r>
            <a:r>
              <a:rPr dirty="0" sz="1100" spc="5">
                <a:solidFill>
                  <a:srgbClr val="C8A127"/>
                </a:solidFill>
                <a:latin typeface="Calibri"/>
                <a:cs typeface="Calibri"/>
              </a:rPr>
              <a:t> </a:t>
            </a:r>
            <a:r>
              <a:rPr dirty="0" sz="1100">
                <a:solidFill>
                  <a:srgbClr val="C8A127"/>
                </a:solidFill>
                <a:latin typeface="Calibri"/>
                <a:cs typeface="Calibri"/>
              </a:rPr>
              <a:t>University</a:t>
            </a:r>
            <a:r>
              <a:rPr dirty="0" sz="1100" spc="265">
                <a:solidFill>
                  <a:srgbClr val="C8A127"/>
                </a:solidFill>
                <a:latin typeface="Calibri"/>
                <a:cs typeface="Calibri"/>
              </a:rPr>
              <a:t> </a:t>
            </a:r>
            <a:r>
              <a:rPr dirty="0" sz="1100">
                <a:solidFill>
                  <a:srgbClr val="C8A127"/>
                </a:solidFill>
                <a:latin typeface="Calibri"/>
                <a:cs typeface="Calibri"/>
              </a:rPr>
              <a:t>|</a:t>
            </a:r>
            <a:r>
              <a:rPr dirty="0" sz="1100" spc="180">
                <a:solidFill>
                  <a:srgbClr val="C8A127"/>
                </a:solidFill>
                <a:latin typeface="Calibri"/>
                <a:cs typeface="Calibri"/>
              </a:rPr>
              <a:t> </a:t>
            </a:r>
            <a:r>
              <a:rPr dirty="0" sz="1100">
                <a:solidFill>
                  <a:srgbClr val="C8A127"/>
                </a:solidFill>
                <a:latin typeface="Calibri"/>
                <a:cs typeface="Calibri"/>
              </a:rPr>
              <a:t>Department</a:t>
            </a:r>
            <a:r>
              <a:rPr dirty="0" sz="1100" spc="-40">
                <a:solidFill>
                  <a:srgbClr val="C8A127"/>
                </a:solidFill>
                <a:latin typeface="Calibri"/>
                <a:cs typeface="Calibri"/>
              </a:rPr>
              <a:t> </a:t>
            </a:r>
            <a:r>
              <a:rPr dirty="0" sz="1100">
                <a:solidFill>
                  <a:srgbClr val="C8A127"/>
                </a:solidFill>
                <a:latin typeface="Calibri"/>
                <a:cs typeface="Calibri"/>
              </a:rPr>
              <a:t>of</a:t>
            </a:r>
            <a:r>
              <a:rPr dirty="0" sz="1100" spc="-5">
                <a:solidFill>
                  <a:srgbClr val="C8A127"/>
                </a:solidFill>
                <a:latin typeface="Calibri"/>
                <a:cs typeface="Calibri"/>
              </a:rPr>
              <a:t> </a:t>
            </a:r>
            <a:r>
              <a:rPr dirty="0" sz="1100">
                <a:solidFill>
                  <a:srgbClr val="C8A127"/>
                </a:solidFill>
                <a:latin typeface="Calibri"/>
                <a:cs typeface="Calibri"/>
              </a:rPr>
              <a:t>FET</a:t>
            </a:r>
            <a:r>
              <a:rPr dirty="0" sz="1100" spc="225">
                <a:solidFill>
                  <a:srgbClr val="C8A127"/>
                </a:solidFill>
                <a:latin typeface="Calibri"/>
                <a:cs typeface="Calibri"/>
              </a:rPr>
              <a:t> </a:t>
            </a:r>
            <a:r>
              <a:rPr dirty="0" sz="1100">
                <a:solidFill>
                  <a:srgbClr val="C8A127"/>
                </a:solidFill>
                <a:latin typeface="Calibri"/>
                <a:cs typeface="Calibri"/>
              </a:rPr>
              <a:t>|</a:t>
            </a:r>
            <a:r>
              <a:rPr dirty="0" sz="1100" spc="254">
                <a:solidFill>
                  <a:srgbClr val="C8A127"/>
                </a:solidFill>
                <a:latin typeface="Calibri"/>
                <a:cs typeface="Calibri"/>
              </a:rPr>
              <a:t> </a:t>
            </a:r>
            <a:r>
              <a:rPr dirty="0" sz="1100">
                <a:solidFill>
                  <a:srgbClr val="C8A127"/>
                </a:solidFill>
                <a:latin typeface="Calibri"/>
                <a:cs typeface="Calibri"/>
              </a:rPr>
              <a:t>BCA</a:t>
            </a:r>
            <a:r>
              <a:rPr dirty="0" sz="1100" spc="-75">
                <a:solidFill>
                  <a:srgbClr val="C8A127"/>
                </a:solidFill>
                <a:latin typeface="Calibri"/>
                <a:cs typeface="Calibri"/>
              </a:rPr>
              <a:t> </a:t>
            </a:r>
            <a:r>
              <a:rPr dirty="0" sz="1100" spc="-10">
                <a:solidFill>
                  <a:srgbClr val="C8A127"/>
                </a:solidFill>
                <a:latin typeface="Calibri"/>
                <a:cs typeface="Calibri"/>
              </a:rPr>
              <a:t>Program</a:t>
            </a:r>
            <a:endParaRPr sz="1100">
              <a:latin typeface="Calibri"/>
              <a:cs typeface="Calibri"/>
            </a:endParaRPr>
          </a:p>
        </p:txBody>
      </p:sp>
      <p:pic>
        <p:nvPicPr>
          <p:cNvPr id="16" name="object 16"/>
          <p:cNvPicPr/>
          <p:nvPr/>
        </p:nvPicPr>
        <p:blipFill>
          <a:blip r:embed="rId2" cstate="print"/>
          <a:stretch>
            <a:fillRect/>
          </a:stretch>
        </p:blipFill>
        <p:spPr>
          <a:xfrm>
            <a:off x="5934075" y="0"/>
            <a:ext cx="6257925" cy="981075"/>
          </a:xfrm>
          <a:prstGeom prst="rect">
            <a:avLst/>
          </a:prstGeom>
        </p:spPr>
      </p:pic>
      <p:grpSp>
        <p:nvGrpSpPr>
          <p:cNvPr id="17" name="object 17" descr="Initial RZ feminine logo collections template. handwriting logo of initial  signature, wedding, fashion, jewerly, boutique, floral and botanical with  creative template for any company or business. 20786846 Vector Art at  Vecteezy"/>
          <p:cNvGrpSpPr/>
          <p:nvPr/>
        </p:nvGrpSpPr>
        <p:grpSpPr>
          <a:xfrm>
            <a:off x="9525" y="0"/>
            <a:ext cx="1314450" cy="1000125"/>
            <a:chOff x="9525" y="0"/>
            <a:chExt cx="1314450" cy="1000125"/>
          </a:xfrm>
        </p:grpSpPr>
        <p:pic>
          <p:nvPicPr>
            <p:cNvPr id="18" name="object 18" descr="Initial RZ feminine logo collections template. handwriting logo of initial  signature, wedding, fashion, jewerly, boutique, floral and botanical with  creative template for any company or business. 20786846 Vector Art at  Vecteezy"/>
            <p:cNvPicPr/>
            <p:nvPr/>
          </p:nvPicPr>
          <p:blipFill>
            <a:blip r:embed="rId3" cstate="print"/>
            <a:stretch>
              <a:fillRect/>
            </a:stretch>
          </p:blipFill>
          <p:spPr>
            <a:xfrm>
              <a:off x="9525" y="0"/>
              <a:ext cx="1314449" cy="1000125"/>
            </a:xfrm>
            <a:prstGeom prst="rect">
              <a:avLst/>
            </a:prstGeom>
          </p:spPr>
        </p:pic>
        <p:sp>
          <p:nvSpPr>
            <p:cNvPr id="19" name="object 19"/>
            <p:cNvSpPr/>
            <p:nvPr/>
          </p:nvSpPr>
          <p:spPr>
            <a:xfrm>
              <a:off x="742950" y="533400"/>
              <a:ext cx="203835" cy="0"/>
            </a:xfrm>
            <a:custGeom>
              <a:avLst/>
              <a:gdLst/>
              <a:ahLst/>
              <a:cxnLst/>
              <a:rect l="l" t="t" r="r" b="b"/>
              <a:pathLst>
                <a:path w="203834" h="0">
                  <a:moveTo>
                    <a:pt x="0" y="0"/>
                  </a:moveTo>
                  <a:lnTo>
                    <a:pt x="203834" y="0"/>
                  </a:lnTo>
                </a:path>
              </a:pathLst>
            </a:custGeom>
            <a:ln w="19050">
              <a:solidFill>
                <a:srgbClr val="FFFFFF"/>
              </a:solidFill>
            </a:ln>
          </p:spPr>
          <p:txBody>
            <a:bodyPr wrap="square" lIns="0" tIns="0" rIns="0" bIns="0" rtlCol="0"/>
            <a:lstStyle/>
            <a:p/>
          </p:txBody>
        </p:sp>
      </p:grpSp>
      <p:sp>
        <p:nvSpPr>
          <p:cNvPr id="20" name="object 20"/>
          <p:cNvSpPr txBox="1"/>
          <p:nvPr/>
        </p:nvSpPr>
        <p:spPr>
          <a:xfrm>
            <a:off x="763269" y="502920"/>
            <a:ext cx="147955" cy="59690"/>
          </a:xfrm>
          <a:prstGeom prst="rect">
            <a:avLst/>
          </a:prstGeom>
        </p:spPr>
        <p:txBody>
          <a:bodyPr wrap="square" lIns="0" tIns="15875" rIns="0" bIns="0" rtlCol="0" vert="horz">
            <a:spAutoFit/>
          </a:bodyPr>
          <a:lstStyle/>
          <a:p>
            <a:pPr marL="12700">
              <a:lnSpc>
                <a:spcPct val="100000"/>
              </a:lnSpc>
              <a:spcBef>
                <a:spcPts val="125"/>
              </a:spcBef>
            </a:pPr>
            <a:r>
              <a:rPr dirty="0" sz="200" spc="-10">
                <a:latin typeface="Algerian"/>
                <a:cs typeface="Algerian"/>
              </a:rPr>
              <a:t>BOUTIQUE</a:t>
            </a:r>
            <a:endParaRPr sz="200">
              <a:latin typeface="Algerian"/>
              <a:cs typeface="Algeri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37922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W</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A</a:t>
            </a:r>
            <a:r>
              <a:rPr dirty="0" sz="1250" spc="-75" b="1">
                <a:solidFill>
                  <a:srgbClr val="6C2D46"/>
                </a:solidFill>
                <a:latin typeface="Calibri"/>
                <a:cs typeface="Calibri"/>
              </a:rPr>
              <a:t> </a:t>
            </a: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a:t>
            </a:r>
            <a:r>
              <a:rPr dirty="0" sz="1250" spc="-50" b="1">
                <a:solidFill>
                  <a:srgbClr val="6C2D46"/>
                </a:solidFill>
                <a:latin typeface="Calibri"/>
                <a:cs typeface="Calibri"/>
              </a:rPr>
              <a:t> </a:t>
            </a:r>
            <a:r>
              <a:rPr dirty="0" sz="1250" b="1">
                <a:solidFill>
                  <a:srgbClr val="6C2D46"/>
                </a:solidFill>
                <a:latin typeface="Calibri"/>
                <a:cs typeface="Calibri"/>
              </a:rPr>
              <a:t>S</a:t>
            </a:r>
            <a:r>
              <a:rPr dirty="0" sz="1250" spc="495" b="1">
                <a:solidFill>
                  <a:srgbClr val="6C2D46"/>
                </a:solidFill>
                <a:latin typeface="Calibri"/>
                <a:cs typeface="Calibri"/>
              </a:rPr>
              <a:t> </a:t>
            </a:r>
            <a:r>
              <a:rPr dirty="0" sz="1250" b="1">
                <a:solidFill>
                  <a:srgbClr val="6C2D46"/>
                </a:solidFill>
                <a:latin typeface="Calibri"/>
                <a:cs typeface="Calibri"/>
              </a:rPr>
              <a:t>I</a:t>
            </a:r>
            <a:r>
              <a:rPr dirty="0" sz="1250" spc="-95" b="1">
                <a:solidFill>
                  <a:srgbClr val="6C2D46"/>
                </a:solidFill>
                <a:latin typeface="Calibri"/>
                <a:cs typeface="Calibri"/>
              </a:rPr>
              <a:t> </a:t>
            </a:r>
            <a:r>
              <a:rPr dirty="0" sz="1250" b="1">
                <a:solidFill>
                  <a:srgbClr val="6C2D46"/>
                </a:solidFill>
                <a:latin typeface="Calibri"/>
                <a:cs typeface="Calibri"/>
              </a:rPr>
              <a:t>N</a:t>
            </a:r>
            <a:r>
              <a:rPr dirty="0" sz="1250" spc="-75"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b="1">
                <a:solidFill>
                  <a:srgbClr val="6C2D46"/>
                </a:solidFill>
                <a:latin typeface="Calibri"/>
                <a:cs typeface="Calibri"/>
              </a:rPr>
              <a:t>I</a:t>
            </a:r>
            <a:r>
              <a:rPr dirty="0" sz="1250" spc="-95" b="1">
                <a:solidFill>
                  <a:srgbClr val="6C2D46"/>
                </a:solidFill>
                <a:latin typeface="Calibri"/>
                <a:cs typeface="Calibri"/>
              </a:rPr>
              <a:t> </a:t>
            </a:r>
            <a:r>
              <a:rPr dirty="0" sz="1250" b="1">
                <a:solidFill>
                  <a:srgbClr val="6C2D46"/>
                </a:solidFill>
                <a:latin typeface="Calibri"/>
                <a:cs typeface="Calibri"/>
              </a:rPr>
              <a:t>D</a:t>
            </a:r>
            <a:r>
              <a:rPr dirty="0" sz="1250" spc="-30" b="1">
                <a:solidFill>
                  <a:srgbClr val="6C2D46"/>
                </a:solidFill>
                <a:latin typeface="Calibri"/>
                <a:cs typeface="Calibri"/>
              </a:rPr>
              <a:t> </a:t>
            </a:r>
            <a:r>
              <a:rPr dirty="0" sz="1250" spc="-50" b="1">
                <a:solidFill>
                  <a:srgbClr val="6C2D46"/>
                </a:solidFill>
                <a:latin typeface="Calibri"/>
                <a:cs typeface="Calibri"/>
              </a:rPr>
              <a:t>E</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Presentation</a:t>
            </a:r>
            <a:r>
              <a:rPr dirty="0" spc="-100">
                <a:solidFill>
                  <a:srgbClr val="2B161F"/>
                </a:solidFill>
              </a:rPr>
              <a:t> </a:t>
            </a:r>
            <a:r>
              <a:rPr dirty="0" spc="-10">
                <a:solidFill>
                  <a:srgbClr val="2B161F"/>
                </a:solidFill>
              </a:rPr>
              <a:t>Agenda</a:t>
            </a:r>
          </a:p>
        </p:txBody>
      </p:sp>
      <p:sp>
        <p:nvSpPr>
          <p:cNvPr id="4" name="object 4"/>
          <p:cNvSpPr/>
          <p:nvPr/>
        </p:nvSpPr>
        <p:spPr>
          <a:xfrm>
            <a:off x="552450" y="1600200"/>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5" name="object 5"/>
          <p:cNvSpPr txBox="1"/>
          <p:nvPr/>
        </p:nvSpPr>
        <p:spPr>
          <a:xfrm>
            <a:off x="674687" y="1692592"/>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01</a:t>
            </a:r>
            <a:endParaRPr sz="1400">
              <a:latin typeface="Calibri"/>
              <a:cs typeface="Calibri"/>
            </a:endParaRPr>
          </a:p>
        </p:txBody>
      </p:sp>
      <p:sp>
        <p:nvSpPr>
          <p:cNvPr id="6" name="object 6"/>
          <p:cNvSpPr txBox="1"/>
          <p:nvPr/>
        </p:nvSpPr>
        <p:spPr>
          <a:xfrm>
            <a:off x="1268349" y="1694497"/>
            <a:ext cx="2395855"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Executive</a:t>
            </a:r>
            <a:r>
              <a:rPr dirty="0" sz="1500" spc="-20">
                <a:solidFill>
                  <a:srgbClr val="2B161F"/>
                </a:solidFill>
                <a:latin typeface="Calibri"/>
                <a:cs typeface="Calibri"/>
              </a:rPr>
              <a:t> </a:t>
            </a:r>
            <a:r>
              <a:rPr dirty="0" sz="1500">
                <a:solidFill>
                  <a:srgbClr val="2B161F"/>
                </a:solidFill>
                <a:latin typeface="Calibri"/>
                <a:cs typeface="Calibri"/>
              </a:rPr>
              <a:t>Summary</a:t>
            </a:r>
            <a:r>
              <a:rPr dirty="0" sz="1500" spc="-85">
                <a:solidFill>
                  <a:srgbClr val="2B161F"/>
                </a:solidFill>
                <a:latin typeface="Calibri"/>
                <a:cs typeface="Calibri"/>
              </a:rPr>
              <a:t> </a:t>
            </a:r>
            <a:r>
              <a:rPr dirty="0" sz="1500">
                <a:solidFill>
                  <a:srgbClr val="2B161F"/>
                </a:solidFill>
                <a:latin typeface="Calibri"/>
                <a:cs typeface="Calibri"/>
              </a:rPr>
              <a:t>&amp;</a:t>
            </a:r>
            <a:r>
              <a:rPr dirty="0" sz="1500" spc="5">
                <a:solidFill>
                  <a:srgbClr val="2B161F"/>
                </a:solidFill>
                <a:latin typeface="Calibri"/>
                <a:cs typeface="Calibri"/>
              </a:rPr>
              <a:t> </a:t>
            </a:r>
            <a:r>
              <a:rPr dirty="0" sz="1500" spc="-10">
                <a:solidFill>
                  <a:srgbClr val="2B161F"/>
                </a:solidFill>
                <a:latin typeface="Calibri"/>
                <a:cs typeface="Calibri"/>
              </a:rPr>
              <a:t>Founder</a:t>
            </a:r>
            <a:endParaRPr sz="1500">
              <a:latin typeface="Calibri"/>
              <a:cs typeface="Calibri"/>
            </a:endParaRPr>
          </a:p>
        </p:txBody>
      </p:sp>
      <p:sp>
        <p:nvSpPr>
          <p:cNvPr id="7" name="object 7"/>
          <p:cNvSpPr/>
          <p:nvPr/>
        </p:nvSpPr>
        <p:spPr>
          <a:xfrm>
            <a:off x="552450" y="2314575"/>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8" name="object 8"/>
          <p:cNvSpPr txBox="1"/>
          <p:nvPr/>
        </p:nvSpPr>
        <p:spPr>
          <a:xfrm>
            <a:off x="674687" y="2406967"/>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02</a:t>
            </a:r>
            <a:endParaRPr sz="1400">
              <a:latin typeface="Calibri"/>
              <a:cs typeface="Calibri"/>
            </a:endParaRPr>
          </a:p>
        </p:txBody>
      </p:sp>
      <p:sp>
        <p:nvSpPr>
          <p:cNvPr id="9" name="object 9"/>
          <p:cNvSpPr txBox="1"/>
          <p:nvPr/>
        </p:nvSpPr>
        <p:spPr>
          <a:xfrm>
            <a:off x="1268349" y="2408872"/>
            <a:ext cx="1527175" cy="254635"/>
          </a:xfrm>
          <a:prstGeom prst="rect">
            <a:avLst/>
          </a:prstGeom>
        </p:spPr>
        <p:txBody>
          <a:bodyPr wrap="square" lIns="0" tIns="12700" rIns="0" bIns="0" rtlCol="0" vert="horz">
            <a:spAutoFit/>
          </a:bodyPr>
          <a:lstStyle/>
          <a:p>
            <a:pPr marL="12700">
              <a:lnSpc>
                <a:spcPct val="100000"/>
              </a:lnSpc>
              <a:spcBef>
                <a:spcPts val="100"/>
              </a:spcBef>
            </a:pPr>
            <a:r>
              <a:rPr dirty="0" sz="1500" spc="-10">
                <a:solidFill>
                  <a:srgbClr val="2B161F"/>
                </a:solidFill>
                <a:latin typeface="Calibri"/>
                <a:cs typeface="Calibri"/>
              </a:rPr>
              <a:t>Problem</a:t>
            </a:r>
            <a:r>
              <a:rPr dirty="0" sz="1500" spc="-20">
                <a:solidFill>
                  <a:srgbClr val="2B161F"/>
                </a:solidFill>
                <a:latin typeface="Calibri"/>
                <a:cs typeface="Calibri"/>
              </a:rPr>
              <a:t> </a:t>
            </a:r>
            <a:r>
              <a:rPr dirty="0" sz="1500" spc="-10">
                <a:solidFill>
                  <a:srgbClr val="2B161F"/>
                </a:solidFill>
                <a:latin typeface="Calibri"/>
                <a:cs typeface="Calibri"/>
              </a:rPr>
              <a:t>Statement</a:t>
            </a:r>
            <a:endParaRPr sz="1500">
              <a:latin typeface="Calibri"/>
              <a:cs typeface="Calibri"/>
            </a:endParaRPr>
          </a:p>
        </p:txBody>
      </p:sp>
      <p:sp>
        <p:nvSpPr>
          <p:cNvPr id="10" name="object 10"/>
          <p:cNvSpPr/>
          <p:nvPr/>
        </p:nvSpPr>
        <p:spPr>
          <a:xfrm>
            <a:off x="552450" y="3028950"/>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11" name="object 11"/>
          <p:cNvSpPr txBox="1"/>
          <p:nvPr/>
        </p:nvSpPr>
        <p:spPr>
          <a:xfrm>
            <a:off x="674687" y="3120961"/>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03</a:t>
            </a:r>
            <a:endParaRPr sz="1400">
              <a:latin typeface="Calibri"/>
              <a:cs typeface="Calibri"/>
            </a:endParaRPr>
          </a:p>
        </p:txBody>
      </p:sp>
      <p:sp>
        <p:nvSpPr>
          <p:cNvPr id="12" name="object 12"/>
          <p:cNvSpPr txBox="1"/>
          <p:nvPr/>
        </p:nvSpPr>
        <p:spPr>
          <a:xfrm>
            <a:off x="1268349" y="3122866"/>
            <a:ext cx="1001394"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Our</a:t>
            </a:r>
            <a:r>
              <a:rPr dirty="0" sz="1500" spc="-40">
                <a:solidFill>
                  <a:srgbClr val="2B161F"/>
                </a:solidFill>
                <a:latin typeface="Calibri"/>
                <a:cs typeface="Calibri"/>
              </a:rPr>
              <a:t> </a:t>
            </a:r>
            <a:r>
              <a:rPr dirty="0" sz="1500" spc="-10">
                <a:solidFill>
                  <a:srgbClr val="2B161F"/>
                </a:solidFill>
                <a:latin typeface="Calibri"/>
                <a:cs typeface="Calibri"/>
              </a:rPr>
              <a:t>Solution</a:t>
            </a:r>
            <a:endParaRPr sz="1500">
              <a:latin typeface="Calibri"/>
              <a:cs typeface="Calibri"/>
            </a:endParaRPr>
          </a:p>
        </p:txBody>
      </p:sp>
      <p:sp>
        <p:nvSpPr>
          <p:cNvPr id="13" name="object 13"/>
          <p:cNvSpPr/>
          <p:nvPr/>
        </p:nvSpPr>
        <p:spPr>
          <a:xfrm>
            <a:off x="552450" y="3743325"/>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14" name="object 14"/>
          <p:cNvSpPr txBox="1"/>
          <p:nvPr/>
        </p:nvSpPr>
        <p:spPr>
          <a:xfrm>
            <a:off x="674687" y="3835336"/>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04</a:t>
            </a:r>
            <a:endParaRPr sz="1400">
              <a:latin typeface="Calibri"/>
              <a:cs typeface="Calibri"/>
            </a:endParaRPr>
          </a:p>
        </p:txBody>
      </p:sp>
      <p:sp>
        <p:nvSpPr>
          <p:cNvPr id="15" name="object 15"/>
          <p:cNvSpPr txBox="1"/>
          <p:nvPr/>
        </p:nvSpPr>
        <p:spPr>
          <a:xfrm>
            <a:off x="1268349" y="3837368"/>
            <a:ext cx="1315085"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Vision</a:t>
            </a:r>
            <a:r>
              <a:rPr dirty="0" sz="1500" spc="-20">
                <a:solidFill>
                  <a:srgbClr val="2B161F"/>
                </a:solidFill>
                <a:latin typeface="Calibri"/>
                <a:cs typeface="Calibri"/>
              </a:rPr>
              <a:t> </a:t>
            </a:r>
            <a:r>
              <a:rPr dirty="0" sz="1500">
                <a:solidFill>
                  <a:srgbClr val="2B161F"/>
                </a:solidFill>
                <a:latin typeface="Calibri"/>
                <a:cs typeface="Calibri"/>
              </a:rPr>
              <a:t>&amp;</a:t>
            </a:r>
            <a:r>
              <a:rPr dirty="0" sz="1500" spc="-30">
                <a:solidFill>
                  <a:srgbClr val="2B161F"/>
                </a:solidFill>
                <a:latin typeface="Calibri"/>
                <a:cs typeface="Calibri"/>
              </a:rPr>
              <a:t> </a:t>
            </a:r>
            <a:r>
              <a:rPr dirty="0" sz="1500" spc="-10">
                <a:solidFill>
                  <a:srgbClr val="2B161F"/>
                </a:solidFill>
                <a:latin typeface="Calibri"/>
                <a:cs typeface="Calibri"/>
              </a:rPr>
              <a:t>Mission</a:t>
            </a:r>
            <a:endParaRPr sz="1500">
              <a:latin typeface="Calibri"/>
              <a:cs typeface="Calibri"/>
            </a:endParaRPr>
          </a:p>
        </p:txBody>
      </p:sp>
      <p:sp>
        <p:nvSpPr>
          <p:cNvPr id="16" name="object 16"/>
          <p:cNvSpPr/>
          <p:nvPr/>
        </p:nvSpPr>
        <p:spPr>
          <a:xfrm>
            <a:off x="552450" y="4457700"/>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17" name="object 17"/>
          <p:cNvSpPr txBox="1"/>
          <p:nvPr/>
        </p:nvSpPr>
        <p:spPr>
          <a:xfrm>
            <a:off x="674687" y="4549457"/>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05</a:t>
            </a:r>
            <a:endParaRPr sz="1400">
              <a:latin typeface="Calibri"/>
              <a:cs typeface="Calibri"/>
            </a:endParaRPr>
          </a:p>
        </p:txBody>
      </p:sp>
      <p:sp>
        <p:nvSpPr>
          <p:cNvPr id="18" name="object 18"/>
          <p:cNvSpPr txBox="1"/>
          <p:nvPr/>
        </p:nvSpPr>
        <p:spPr>
          <a:xfrm>
            <a:off x="1268349" y="4551362"/>
            <a:ext cx="2538730" cy="254635"/>
          </a:xfrm>
          <a:prstGeom prst="rect">
            <a:avLst/>
          </a:prstGeom>
        </p:spPr>
        <p:txBody>
          <a:bodyPr wrap="square" lIns="0" tIns="12700" rIns="0" bIns="0" rtlCol="0" vert="horz">
            <a:spAutoFit/>
          </a:bodyPr>
          <a:lstStyle/>
          <a:p>
            <a:pPr marL="12700">
              <a:lnSpc>
                <a:spcPct val="100000"/>
              </a:lnSpc>
              <a:spcBef>
                <a:spcPts val="100"/>
              </a:spcBef>
            </a:pPr>
            <a:r>
              <a:rPr dirty="0" sz="1500" spc="-10">
                <a:solidFill>
                  <a:srgbClr val="2B161F"/>
                </a:solidFill>
                <a:latin typeface="Calibri"/>
                <a:cs typeface="Calibri"/>
              </a:rPr>
              <a:t>Market</a:t>
            </a:r>
            <a:r>
              <a:rPr dirty="0" sz="1500" spc="-65">
                <a:solidFill>
                  <a:srgbClr val="2B161F"/>
                </a:solidFill>
                <a:latin typeface="Calibri"/>
                <a:cs typeface="Calibri"/>
              </a:rPr>
              <a:t> </a:t>
            </a:r>
            <a:r>
              <a:rPr dirty="0" sz="1500">
                <a:solidFill>
                  <a:srgbClr val="2B161F"/>
                </a:solidFill>
                <a:latin typeface="Calibri"/>
                <a:cs typeface="Calibri"/>
              </a:rPr>
              <a:t>Size</a:t>
            </a:r>
            <a:r>
              <a:rPr dirty="0" sz="1500" spc="10">
                <a:solidFill>
                  <a:srgbClr val="2B161F"/>
                </a:solidFill>
                <a:latin typeface="Calibri"/>
                <a:cs typeface="Calibri"/>
              </a:rPr>
              <a:t> </a:t>
            </a:r>
            <a:r>
              <a:rPr dirty="0" sz="1500">
                <a:solidFill>
                  <a:srgbClr val="2B161F"/>
                </a:solidFill>
                <a:latin typeface="Calibri"/>
                <a:cs typeface="Calibri"/>
              </a:rPr>
              <a:t>—</a:t>
            </a:r>
            <a:r>
              <a:rPr dirty="0" sz="1500" spc="-25">
                <a:solidFill>
                  <a:srgbClr val="2B161F"/>
                </a:solidFill>
                <a:latin typeface="Calibri"/>
                <a:cs typeface="Calibri"/>
              </a:rPr>
              <a:t> </a:t>
            </a:r>
            <a:r>
              <a:rPr dirty="0" sz="1500" spc="-45">
                <a:solidFill>
                  <a:srgbClr val="2B161F"/>
                </a:solidFill>
                <a:latin typeface="Calibri"/>
                <a:cs typeface="Calibri"/>
              </a:rPr>
              <a:t>TAM</a:t>
            </a:r>
            <a:r>
              <a:rPr dirty="0" sz="1500" spc="-50">
                <a:solidFill>
                  <a:srgbClr val="2B161F"/>
                </a:solidFill>
                <a:latin typeface="Calibri"/>
                <a:cs typeface="Calibri"/>
              </a:rPr>
              <a:t> </a:t>
            </a:r>
            <a:r>
              <a:rPr dirty="0" sz="1500">
                <a:solidFill>
                  <a:srgbClr val="2B161F"/>
                </a:solidFill>
                <a:latin typeface="Calibri"/>
                <a:cs typeface="Calibri"/>
              </a:rPr>
              <a:t>· SAM</a:t>
            </a:r>
            <a:r>
              <a:rPr dirty="0" sz="1500" spc="-5">
                <a:solidFill>
                  <a:srgbClr val="2B161F"/>
                </a:solidFill>
                <a:latin typeface="Calibri"/>
                <a:cs typeface="Calibri"/>
              </a:rPr>
              <a:t> </a:t>
            </a:r>
            <a:r>
              <a:rPr dirty="0" sz="1500">
                <a:solidFill>
                  <a:srgbClr val="2B161F"/>
                </a:solidFill>
                <a:latin typeface="Calibri"/>
                <a:cs typeface="Calibri"/>
              </a:rPr>
              <a:t>·</a:t>
            </a:r>
            <a:r>
              <a:rPr dirty="0" sz="1500" spc="-65">
                <a:solidFill>
                  <a:srgbClr val="2B161F"/>
                </a:solidFill>
                <a:latin typeface="Calibri"/>
                <a:cs typeface="Calibri"/>
              </a:rPr>
              <a:t> </a:t>
            </a:r>
            <a:r>
              <a:rPr dirty="0" sz="1500" spc="-25">
                <a:solidFill>
                  <a:srgbClr val="2B161F"/>
                </a:solidFill>
                <a:latin typeface="Calibri"/>
                <a:cs typeface="Calibri"/>
              </a:rPr>
              <a:t>SOM</a:t>
            </a:r>
            <a:endParaRPr sz="1500">
              <a:latin typeface="Calibri"/>
              <a:cs typeface="Calibri"/>
            </a:endParaRPr>
          </a:p>
        </p:txBody>
      </p:sp>
      <p:sp>
        <p:nvSpPr>
          <p:cNvPr id="19" name="object 19"/>
          <p:cNvSpPr/>
          <p:nvPr/>
        </p:nvSpPr>
        <p:spPr>
          <a:xfrm>
            <a:off x="552450" y="5162550"/>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sp>
        <p:nvSpPr>
          <p:cNvPr id="20" name="object 20"/>
          <p:cNvSpPr txBox="1"/>
          <p:nvPr/>
        </p:nvSpPr>
        <p:spPr>
          <a:xfrm>
            <a:off x="674687" y="5263832"/>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06</a:t>
            </a:r>
            <a:endParaRPr sz="1400">
              <a:latin typeface="Calibri"/>
              <a:cs typeface="Calibri"/>
            </a:endParaRPr>
          </a:p>
        </p:txBody>
      </p:sp>
      <p:sp>
        <p:nvSpPr>
          <p:cNvPr id="21" name="object 21"/>
          <p:cNvSpPr txBox="1"/>
          <p:nvPr/>
        </p:nvSpPr>
        <p:spPr>
          <a:xfrm>
            <a:off x="1268349" y="5265737"/>
            <a:ext cx="1365250" cy="254635"/>
          </a:xfrm>
          <a:prstGeom prst="rect">
            <a:avLst/>
          </a:prstGeom>
        </p:spPr>
        <p:txBody>
          <a:bodyPr wrap="square" lIns="0" tIns="12700" rIns="0" bIns="0" rtlCol="0" vert="horz">
            <a:spAutoFit/>
          </a:bodyPr>
          <a:lstStyle/>
          <a:p>
            <a:pPr marL="12700">
              <a:lnSpc>
                <a:spcPct val="100000"/>
              </a:lnSpc>
              <a:spcBef>
                <a:spcPts val="100"/>
              </a:spcBef>
            </a:pPr>
            <a:r>
              <a:rPr dirty="0" sz="1500" spc="-20">
                <a:solidFill>
                  <a:srgbClr val="2B161F"/>
                </a:solidFill>
                <a:latin typeface="Calibri"/>
                <a:cs typeface="Calibri"/>
              </a:rPr>
              <a:t>Target</a:t>
            </a:r>
            <a:r>
              <a:rPr dirty="0" sz="1500" spc="-50">
                <a:solidFill>
                  <a:srgbClr val="2B161F"/>
                </a:solidFill>
                <a:latin typeface="Calibri"/>
                <a:cs typeface="Calibri"/>
              </a:rPr>
              <a:t> </a:t>
            </a:r>
            <a:r>
              <a:rPr dirty="0" sz="1500" spc="-10">
                <a:solidFill>
                  <a:srgbClr val="2B161F"/>
                </a:solidFill>
                <a:latin typeface="Calibri"/>
                <a:cs typeface="Calibri"/>
              </a:rPr>
              <a:t>Customers</a:t>
            </a:r>
            <a:endParaRPr sz="1500">
              <a:latin typeface="Calibri"/>
              <a:cs typeface="Calibri"/>
            </a:endParaRPr>
          </a:p>
        </p:txBody>
      </p:sp>
      <p:sp>
        <p:nvSpPr>
          <p:cNvPr id="22" name="object 22"/>
          <p:cNvSpPr/>
          <p:nvPr/>
        </p:nvSpPr>
        <p:spPr>
          <a:xfrm>
            <a:off x="6400800" y="1600200"/>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23" name="object 23"/>
          <p:cNvSpPr txBox="1"/>
          <p:nvPr/>
        </p:nvSpPr>
        <p:spPr>
          <a:xfrm>
            <a:off x="6531356" y="1692592"/>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07</a:t>
            </a:r>
            <a:endParaRPr sz="1400">
              <a:latin typeface="Calibri"/>
              <a:cs typeface="Calibri"/>
            </a:endParaRPr>
          </a:p>
        </p:txBody>
      </p:sp>
      <p:sp>
        <p:nvSpPr>
          <p:cNvPr id="24" name="object 24"/>
          <p:cNvSpPr txBox="1"/>
          <p:nvPr/>
        </p:nvSpPr>
        <p:spPr>
          <a:xfrm>
            <a:off x="7125081" y="1694497"/>
            <a:ext cx="1577975" cy="254635"/>
          </a:xfrm>
          <a:prstGeom prst="rect">
            <a:avLst/>
          </a:prstGeom>
        </p:spPr>
        <p:txBody>
          <a:bodyPr wrap="square" lIns="0" tIns="12700" rIns="0" bIns="0" rtlCol="0" vert="horz">
            <a:spAutoFit/>
          </a:bodyPr>
          <a:lstStyle/>
          <a:p>
            <a:pPr marL="12700">
              <a:lnSpc>
                <a:spcPct val="100000"/>
              </a:lnSpc>
              <a:spcBef>
                <a:spcPts val="100"/>
              </a:spcBef>
            </a:pPr>
            <a:r>
              <a:rPr dirty="0" sz="1500" spc="-10">
                <a:solidFill>
                  <a:srgbClr val="2B161F"/>
                </a:solidFill>
                <a:latin typeface="Calibri"/>
                <a:cs typeface="Calibri"/>
              </a:rPr>
              <a:t>Competitor</a:t>
            </a:r>
            <a:r>
              <a:rPr dirty="0" sz="1500" spc="10">
                <a:solidFill>
                  <a:srgbClr val="2B161F"/>
                </a:solidFill>
                <a:latin typeface="Calibri"/>
                <a:cs typeface="Calibri"/>
              </a:rPr>
              <a:t> </a:t>
            </a:r>
            <a:r>
              <a:rPr dirty="0" sz="1500" spc="-10">
                <a:solidFill>
                  <a:srgbClr val="2B161F"/>
                </a:solidFill>
                <a:latin typeface="Calibri"/>
                <a:cs typeface="Calibri"/>
              </a:rPr>
              <a:t>Analysis</a:t>
            </a:r>
            <a:endParaRPr sz="1500">
              <a:latin typeface="Calibri"/>
              <a:cs typeface="Calibri"/>
            </a:endParaRPr>
          </a:p>
        </p:txBody>
      </p:sp>
      <p:sp>
        <p:nvSpPr>
          <p:cNvPr id="25" name="object 25"/>
          <p:cNvSpPr/>
          <p:nvPr/>
        </p:nvSpPr>
        <p:spPr>
          <a:xfrm>
            <a:off x="6400800" y="2314575"/>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26" name="object 26"/>
          <p:cNvSpPr txBox="1"/>
          <p:nvPr/>
        </p:nvSpPr>
        <p:spPr>
          <a:xfrm>
            <a:off x="6531356" y="2406967"/>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08</a:t>
            </a:r>
            <a:endParaRPr sz="1400">
              <a:latin typeface="Calibri"/>
              <a:cs typeface="Calibri"/>
            </a:endParaRPr>
          </a:p>
        </p:txBody>
      </p:sp>
      <p:sp>
        <p:nvSpPr>
          <p:cNvPr id="27" name="object 27"/>
          <p:cNvSpPr txBox="1"/>
          <p:nvPr/>
        </p:nvSpPr>
        <p:spPr>
          <a:xfrm>
            <a:off x="7125081" y="2408872"/>
            <a:ext cx="1242060"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Business</a:t>
            </a:r>
            <a:r>
              <a:rPr dirty="0" sz="1500" spc="-15">
                <a:solidFill>
                  <a:srgbClr val="2B161F"/>
                </a:solidFill>
                <a:latin typeface="Calibri"/>
                <a:cs typeface="Calibri"/>
              </a:rPr>
              <a:t> </a:t>
            </a:r>
            <a:r>
              <a:rPr dirty="0" sz="1500" spc="-10">
                <a:solidFill>
                  <a:srgbClr val="2B161F"/>
                </a:solidFill>
                <a:latin typeface="Calibri"/>
                <a:cs typeface="Calibri"/>
              </a:rPr>
              <a:t>Model</a:t>
            </a:r>
            <a:endParaRPr sz="1500">
              <a:latin typeface="Calibri"/>
              <a:cs typeface="Calibri"/>
            </a:endParaRPr>
          </a:p>
        </p:txBody>
      </p:sp>
      <p:sp>
        <p:nvSpPr>
          <p:cNvPr id="28" name="object 28"/>
          <p:cNvSpPr/>
          <p:nvPr/>
        </p:nvSpPr>
        <p:spPr>
          <a:xfrm>
            <a:off x="6400800" y="3028950"/>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29" name="object 29"/>
          <p:cNvSpPr txBox="1"/>
          <p:nvPr/>
        </p:nvSpPr>
        <p:spPr>
          <a:xfrm>
            <a:off x="6531356" y="3120961"/>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09</a:t>
            </a:r>
            <a:endParaRPr sz="1400">
              <a:latin typeface="Calibri"/>
              <a:cs typeface="Calibri"/>
            </a:endParaRPr>
          </a:p>
        </p:txBody>
      </p:sp>
      <p:sp>
        <p:nvSpPr>
          <p:cNvPr id="30" name="object 30"/>
          <p:cNvSpPr txBox="1"/>
          <p:nvPr/>
        </p:nvSpPr>
        <p:spPr>
          <a:xfrm>
            <a:off x="7125081" y="3122866"/>
            <a:ext cx="1985010"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Revenue</a:t>
            </a:r>
            <a:r>
              <a:rPr dirty="0" sz="1500" spc="-15">
                <a:solidFill>
                  <a:srgbClr val="2B161F"/>
                </a:solidFill>
                <a:latin typeface="Calibri"/>
                <a:cs typeface="Calibri"/>
              </a:rPr>
              <a:t> </a:t>
            </a:r>
            <a:r>
              <a:rPr dirty="0" sz="1500">
                <a:solidFill>
                  <a:srgbClr val="2B161F"/>
                </a:solidFill>
                <a:latin typeface="Calibri"/>
                <a:cs typeface="Calibri"/>
              </a:rPr>
              <a:t>Model</a:t>
            </a:r>
            <a:r>
              <a:rPr dirty="0" sz="1500" spc="-50">
                <a:solidFill>
                  <a:srgbClr val="2B161F"/>
                </a:solidFill>
                <a:latin typeface="Calibri"/>
                <a:cs typeface="Calibri"/>
              </a:rPr>
              <a:t> </a:t>
            </a:r>
            <a:r>
              <a:rPr dirty="0" sz="1500">
                <a:solidFill>
                  <a:srgbClr val="2B161F"/>
                </a:solidFill>
                <a:latin typeface="Calibri"/>
                <a:cs typeface="Calibri"/>
              </a:rPr>
              <a:t>&amp;</a:t>
            </a:r>
            <a:r>
              <a:rPr dirty="0" sz="1500" spc="-55">
                <a:solidFill>
                  <a:srgbClr val="2B161F"/>
                </a:solidFill>
                <a:latin typeface="Calibri"/>
                <a:cs typeface="Calibri"/>
              </a:rPr>
              <a:t> </a:t>
            </a:r>
            <a:r>
              <a:rPr dirty="0" sz="1500" spc="-10">
                <a:solidFill>
                  <a:srgbClr val="2B161F"/>
                </a:solidFill>
                <a:latin typeface="Calibri"/>
                <a:cs typeface="Calibri"/>
              </a:rPr>
              <a:t>Pricing</a:t>
            </a:r>
            <a:endParaRPr sz="1500">
              <a:latin typeface="Calibri"/>
              <a:cs typeface="Calibri"/>
            </a:endParaRPr>
          </a:p>
        </p:txBody>
      </p:sp>
      <p:sp>
        <p:nvSpPr>
          <p:cNvPr id="31" name="object 31"/>
          <p:cNvSpPr/>
          <p:nvPr/>
        </p:nvSpPr>
        <p:spPr>
          <a:xfrm>
            <a:off x="6400800" y="3743325"/>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32" name="object 32"/>
          <p:cNvSpPr txBox="1"/>
          <p:nvPr/>
        </p:nvSpPr>
        <p:spPr>
          <a:xfrm>
            <a:off x="6531356" y="3835336"/>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10</a:t>
            </a:r>
            <a:endParaRPr sz="1400">
              <a:latin typeface="Calibri"/>
              <a:cs typeface="Calibri"/>
            </a:endParaRPr>
          </a:p>
        </p:txBody>
      </p:sp>
      <p:sp>
        <p:nvSpPr>
          <p:cNvPr id="33" name="object 33"/>
          <p:cNvSpPr txBox="1"/>
          <p:nvPr/>
        </p:nvSpPr>
        <p:spPr>
          <a:xfrm>
            <a:off x="7125081" y="3837368"/>
            <a:ext cx="2091055" cy="254635"/>
          </a:xfrm>
          <a:prstGeom prst="rect">
            <a:avLst/>
          </a:prstGeom>
        </p:spPr>
        <p:txBody>
          <a:bodyPr wrap="square" lIns="0" tIns="12700" rIns="0" bIns="0" rtlCol="0" vert="horz">
            <a:spAutoFit/>
          </a:bodyPr>
          <a:lstStyle/>
          <a:p>
            <a:pPr marL="12700">
              <a:lnSpc>
                <a:spcPct val="100000"/>
              </a:lnSpc>
              <a:spcBef>
                <a:spcPts val="100"/>
              </a:spcBef>
            </a:pPr>
            <a:r>
              <a:rPr dirty="0" sz="1500" spc="-10">
                <a:solidFill>
                  <a:srgbClr val="2B161F"/>
                </a:solidFill>
                <a:latin typeface="Calibri"/>
                <a:cs typeface="Calibri"/>
              </a:rPr>
              <a:t>Go-to-Market</a:t>
            </a:r>
            <a:r>
              <a:rPr dirty="0" sz="1500" spc="-30">
                <a:solidFill>
                  <a:srgbClr val="2B161F"/>
                </a:solidFill>
                <a:latin typeface="Calibri"/>
                <a:cs typeface="Calibri"/>
              </a:rPr>
              <a:t> </a:t>
            </a:r>
            <a:r>
              <a:rPr dirty="0" sz="1500">
                <a:solidFill>
                  <a:srgbClr val="2B161F"/>
                </a:solidFill>
                <a:latin typeface="Calibri"/>
                <a:cs typeface="Calibri"/>
              </a:rPr>
              <a:t>&amp;</a:t>
            </a:r>
            <a:r>
              <a:rPr dirty="0" sz="1500" spc="-20">
                <a:solidFill>
                  <a:srgbClr val="2B161F"/>
                </a:solidFill>
                <a:latin typeface="Calibri"/>
                <a:cs typeface="Calibri"/>
              </a:rPr>
              <a:t> </a:t>
            </a:r>
            <a:r>
              <a:rPr dirty="0" sz="1500" spc="-10">
                <a:solidFill>
                  <a:srgbClr val="2B161F"/>
                </a:solidFill>
                <a:latin typeface="Calibri"/>
                <a:cs typeface="Calibri"/>
              </a:rPr>
              <a:t>Marketing</a:t>
            </a:r>
            <a:endParaRPr sz="1500">
              <a:latin typeface="Calibri"/>
              <a:cs typeface="Calibri"/>
            </a:endParaRPr>
          </a:p>
        </p:txBody>
      </p:sp>
      <p:sp>
        <p:nvSpPr>
          <p:cNvPr id="34" name="object 34"/>
          <p:cNvSpPr/>
          <p:nvPr/>
        </p:nvSpPr>
        <p:spPr>
          <a:xfrm>
            <a:off x="6400800" y="4457700"/>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35" name="object 35"/>
          <p:cNvSpPr txBox="1"/>
          <p:nvPr/>
        </p:nvSpPr>
        <p:spPr>
          <a:xfrm>
            <a:off x="6531356" y="4549457"/>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11</a:t>
            </a:r>
            <a:endParaRPr sz="1400">
              <a:latin typeface="Calibri"/>
              <a:cs typeface="Calibri"/>
            </a:endParaRPr>
          </a:p>
        </p:txBody>
      </p:sp>
      <p:sp>
        <p:nvSpPr>
          <p:cNvPr id="36" name="object 36"/>
          <p:cNvSpPr txBox="1"/>
          <p:nvPr/>
        </p:nvSpPr>
        <p:spPr>
          <a:xfrm>
            <a:off x="7125081" y="4551362"/>
            <a:ext cx="1413510"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Product</a:t>
            </a:r>
            <a:r>
              <a:rPr dirty="0" sz="1500" spc="-75">
                <a:solidFill>
                  <a:srgbClr val="2B161F"/>
                </a:solidFill>
                <a:latin typeface="Calibri"/>
                <a:cs typeface="Calibri"/>
              </a:rPr>
              <a:t> </a:t>
            </a:r>
            <a:r>
              <a:rPr dirty="0" sz="1500" spc="-10">
                <a:solidFill>
                  <a:srgbClr val="2B161F"/>
                </a:solidFill>
                <a:latin typeface="Calibri"/>
                <a:cs typeface="Calibri"/>
              </a:rPr>
              <a:t>Roadmap</a:t>
            </a:r>
            <a:endParaRPr sz="1500">
              <a:latin typeface="Calibri"/>
              <a:cs typeface="Calibri"/>
            </a:endParaRPr>
          </a:p>
        </p:txBody>
      </p:sp>
      <p:sp>
        <p:nvSpPr>
          <p:cNvPr id="37" name="object 37"/>
          <p:cNvSpPr/>
          <p:nvPr/>
        </p:nvSpPr>
        <p:spPr>
          <a:xfrm>
            <a:off x="6400800" y="5162550"/>
            <a:ext cx="457200" cy="457200"/>
          </a:xfrm>
          <a:custGeom>
            <a:avLst/>
            <a:gdLst/>
            <a:ahLst/>
            <a:cxnLst/>
            <a:rect l="l" t="t" r="r" b="b"/>
            <a:pathLst>
              <a:path w="457200" h="457200">
                <a:moveTo>
                  <a:pt x="228600" y="0"/>
                </a:moveTo>
                <a:lnTo>
                  <a:pt x="182533" y="4644"/>
                </a:lnTo>
                <a:lnTo>
                  <a:pt x="139624" y="17966"/>
                </a:lnTo>
                <a:lnTo>
                  <a:pt x="100793" y="39045"/>
                </a:lnTo>
                <a:lnTo>
                  <a:pt x="66960" y="66960"/>
                </a:lnTo>
                <a:lnTo>
                  <a:pt x="39045" y="100793"/>
                </a:lnTo>
                <a:lnTo>
                  <a:pt x="17966" y="139624"/>
                </a:lnTo>
                <a:lnTo>
                  <a:pt x="4644" y="182533"/>
                </a:lnTo>
                <a:lnTo>
                  <a:pt x="0" y="228600"/>
                </a:lnTo>
                <a:lnTo>
                  <a:pt x="4644" y="274666"/>
                </a:lnTo>
                <a:lnTo>
                  <a:pt x="17966" y="317575"/>
                </a:lnTo>
                <a:lnTo>
                  <a:pt x="39045" y="356406"/>
                </a:lnTo>
                <a:lnTo>
                  <a:pt x="66960" y="390239"/>
                </a:lnTo>
                <a:lnTo>
                  <a:pt x="100793" y="418154"/>
                </a:lnTo>
                <a:lnTo>
                  <a:pt x="139624" y="439233"/>
                </a:lnTo>
                <a:lnTo>
                  <a:pt x="182533" y="452555"/>
                </a:lnTo>
                <a:lnTo>
                  <a:pt x="228600" y="457200"/>
                </a:lnTo>
                <a:lnTo>
                  <a:pt x="274666" y="452555"/>
                </a:lnTo>
                <a:lnTo>
                  <a:pt x="317575" y="439233"/>
                </a:lnTo>
                <a:lnTo>
                  <a:pt x="356406" y="418154"/>
                </a:lnTo>
                <a:lnTo>
                  <a:pt x="390239" y="390239"/>
                </a:lnTo>
                <a:lnTo>
                  <a:pt x="418154" y="356406"/>
                </a:lnTo>
                <a:lnTo>
                  <a:pt x="439233" y="317575"/>
                </a:lnTo>
                <a:lnTo>
                  <a:pt x="452555" y="274666"/>
                </a:lnTo>
                <a:lnTo>
                  <a:pt x="457200" y="228600"/>
                </a:lnTo>
                <a:lnTo>
                  <a:pt x="452555" y="182533"/>
                </a:lnTo>
                <a:lnTo>
                  <a:pt x="439233" y="139624"/>
                </a:lnTo>
                <a:lnTo>
                  <a:pt x="418154" y="100793"/>
                </a:lnTo>
                <a:lnTo>
                  <a:pt x="390239" y="66960"/>
                </a:lnTo>
                <a:lnTo>
                  <a:pt x="356406" y="39045"/>
                </a:lnTo>
                <a:lnTo>
                  <a:pt x="317575" y="17966"/>
                </a:lnTo>
                <a:lnTo>
                  <a:pt x="274666" y="4644"/>
                </a:lnTo>
                <a:lnTo>
                  <a:pt x="228600" y="0"/>
                </a:lnTo>
                <a:close/>
              </a:path>
            </a:pathLst>
          </a:custGeom>
          <a:solidFill>
            <a:srgbClr val="A16769"/>
          </a:solidFill>
        </p:spPr>
        <p:txBody>
          <a:bodyPr wrap="square" lIns="0" tIns="0" rIns="0" bIns="0" rtlCol="0"/>
          <a:lstStyle/>
          <a:p/>
        </p:txBody>
      </p:sp>
      <p:sp>
        <p:nvSpPr>
          <p:cNvPr id="38" name="object 38"/>
          <p:cNvSpPr txBox="1"/>
          <p:nvPr/>
        </p:nvSpPr>
        <p:spPr>
          <a:xfrm>
            <a:off x="6531356" y="5263832"/>
            <a:ext cx="216535" cy="243204"/>
          </a:xfrm>
          <a:prstGeom prst="rect">
            <a:avLst/>
          </a:prstGeom>
        </p:spPr>
        <p:txBody>
          <a:bodyPr wrap="square" lIns="0" tIns="15875" rIns="0" bIns="0" rtlCol="0" vert="horz">
            <a:spAutoFit/>
          </a:bodyPr>
          <a:lstStyle/>
          <a:p>
            <a:pPr marL="12700">
              <a:lnSpc>
                <a:spcPct val="100000"/>
              </a:lnSpc>
              <a:spcBef>
                <a:spcPts val="125"/>
              </a:spcBef>
            </a:pPr>
            <a:r>
              <a:rPr dirty="0" sz="1400" spc="-25" b="1">
                <a:solidFill>
                  <a:srgbClr val="FFFFFF"/>
                </a:solidFill>
                <a:latin typeface="Calibri"/>
                <a:cs typeface="Calibri"/>
              </a:rPr>
              <a:t>12</a:t>
            </a:r>
            <a:endParaRPr sz="1400">
              <a:latin typeface="Calibri"/>
              <a:cs typeface="Calibri"/>
            </a:endParaRPr>
          </a:p>
        </p:txBody>
      </p:sp>
      <p:sp>
        <p:nvSpPr>
          <p:cNvPr id="40" name="object 4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41" name="object 4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a:t>
            </a:r>
          </a:p>
        </p:txBody>
      </p:sp>
      <p:sp>
        <p:nvSpPr>
          <p:cNvPr id="39" name="object 39"/>
          <p:cNvSpPr txBox="1"/>
          <p:nvPr/>
        </p:nvSpPr>
        <p:spPr>
          <a:xfrm>
            <a:off x="7125081" y="5265737"/>
            <a:ext cx="1951989" cy="254635"/>
          </a:xfrm>
          <a:prstGeom prst="rect">
            <a:avLst/>
          </a:prstGeom>
        </p:spPr>
        <p:txBody>
          <a:bodyPr wrap="square" lIns="0" tIns="12700" rIns="0" bIns="0" rtlCol="0" vert="horz">
            <a:spAutoFit/>
          </a:bodyPr>
          <a:lstStyle/>
          <a:p>
            <a:pPr marL="12700">
              <a:lnSpc>
                <a:spcPct val="100000"/>
              </a:lnSpc>
              <a:spcBef>
                <a:spcPts val="100"/>
              </a:spcBef>
            </a:pPr>
            <a:r>
              <a:rPr dirty="0" sz="1500">
                <a:solidFill>
                  <a:srgbClr val="2B161F"/>
                </a:solidFill>
                <a:latin typeface="Calibri"/>
                <a:cs typeface="Calibri"/>
              </a:rPr>
              <a:t>Financial</a:t>
            </a:r>
            <a:r>
              <a:rPr dirty="0" sz="1500" spc="-25">
                <a:solidFill>
                  <a:srgbClr val="2B161F"/>
                </a:solidFill>
                <a:latin typeface="Calibri"/>
                <a:cs typeface="Calibri"/>
              </a:rPr>
              <a:t> </a:t>
            </a:r>
            <a:r>
              <a:rPr dirty="0" sz="1500">
                <a:solidFill>
                  <a:srgbClr val="2B161F"/>
                </a:solidFill>
                <a:latin typeface="Calibri"/>
                <a:cs typeface="Calibri"/>
              </a:rPr>
              <a:t>Snapshot</a:t>
            </a:r>
            <a:r>
              <a:rPr dirty="0" sz="1500" spc="-35">
                <a:solidFill>
                  <a:srgbClr val="2B161F"/>
                </a:solidFill>
                <a:latin typeface="Calibri"/>
                <a:cs typeface="Calibri"/>
              </a:rPr>
              <a:t> </a:t>
            </a:r>
            <a:r>
              <a:rPr dirty="0" sz="1500">
                <a:solidFill>
                  <a:srgbClr val="2B161F"/>
                </a:solidFill>
                <a:latin typeface="Calibri"/>
                <a:cs typeface="Calibri"/>
              </a:rPr>
              <a:t>&amp;</a:t>
            </a:r>
            <a:r>
              <a:rPr dirty="0" sz="1500" spc="-30">
                <a:solidFill>
                  <a:srgbClr val="2B161F"/>
                </a:solidFill>
                <a:latin typeface="Calibri"/>
                <a:cs typeface="Calibri"/>
              </a:rPr>
              <a:t> </a:t>
            </a:r>
            <a:r>
              <a:rPr dirty="0" sz="1500" spc="-25">
                <a:solidFill>
                  <a:srgbClr val="2B161F"/>
                </a:solidFill>
                <a:latin typeface="Calibri"/>
                <a:cs typeface="Calibri"/>
              </a:rPr>
              <a:t>Ask</a:t>
            </a:r>
            <a:endParaRPr sz="15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95250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O</a:t>
            </a:r>
            <a:r>
              <a:rPr dirty="0" sz="1250" spc="-95" b="1">
                <a:solidFill>
                  <a:srgbClr val="6C2D46"/>
                </a:solidFill>
                <a:latin typeface="Calibri"/>
                <a:cs typeface="Calibri"/>
              </a:rPr>
              <a:t> </a:t>
            </a:r>
            <a:r>
              <a:rPr dirty="0" sz="1250" b="1">
                <a:solidFill>
                  <a:srgbClr val="6C2D46"/>
                </a:solidFill>
                <a:latin typeface="Calibri"/>
                <a:cs typeface="Calibri"/>
              </a:rPr>
              <a:t>V</a:t>
            </a:r>
            <a:r>
              <a:rPr dirty="0" sz="1250" spc="-5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V</a:t>
            </a:r>
            <a:r>
              <a:rPr dirty="0" sz="1250" spc="-55" b="1">
                <a:solidFill>
                  <a:srgbClr val="6C2D46"/>
                </a:solidFill>
                <a:latin typeface="Calibri"/>
                <a:cs typeface="Calibri"/>
              </a:rPr>
              <a:t> </a:t>
            </a:r>
            <a:r>
              <a:rPr dirty="0" sz="1250" b="1">
                <a:solidFill>
                  <a:srgbClr val="6C2D46"/>
                </a:solidFill>
                <a:latin typeface="Calibri"/>
                <a:cs typeface="Calibri"/>
              </a:rPr>
              <a:t>I</a:t>
            </a:r>
            <a:r>
              <a:rPr dirty="0" sz="1250" spc="-90"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spc="-50" b="1">
                <a:solidFill>
                  <a:srgbClr val="6C2D46"/>
                </a:solidFill>
                <a:latin typeface="Calibri"/>
                <a:cs typeface="Calibri"/>
              </a:rPr>
              <a:t>W</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30">
                <a:solidFill>
                  <a:srgbClr val="2B161F"/>
                </a:solidFill>
              </a:rPr>
              <a:t>Executive</a:t>
            </a:r>
            <a:r>
              <a:rPr dirty="0" spc="-114">
                <a:solidFill>
                  <a:srgbClr val="2B161F"/>
                </a:solidFill>
              </a:rPr>
              <a:t> </a:t>
            </a:r>
            <a:r>
              <a:rPr dirty="0" spc="-10">
                <a:solidFill>
                  <a:srgbClr val="2B161F"/>
                </a:solidFill>
              </a:rPr>
              <a:t>Summary</a:t>
            </a:r>
          </a:p>
        </p:txBody>
      </p:sp>
      <p:grpSp>
        <p:nvGrpSpPr>
          <p:cNvPr id="4" name="object 4"/>
          <p:cNvGrpSpPr/>
          <p:nvPr/>
        </p:nvGrpSpPr>
        <p:grpSpPr>
          <a:xfrm>
            <a:off x="485758" y="1561932"/>
            <a:ext cx="5481955" cy="2138680"/>
            <a:chOff x="485758" y="1561932"/>
            <a:chExt cx="5481955" cy="2138680"/>
          </a:xfrm>
        </p:grpSpPr>
        <p:pic>
          <p:nvPicPr>
            <p:cNvPr id="5" name="object 5"/>
            <p:cNvPicPr/>
            <p:nvPr/>
          </p:nvPicPr>
          <p:blipFill>
            <a:blip r:embed="rId2" cstate="print"/>
            <a:stretch>
              <a:fillRect/>
            </a:stretch>
          </p:blipFill>
          <p:spPr>
            <a:xfrm>
              <a:off x="485758" y="1561932"/>
              <a:ext cx="5481733" cy="2138528"/>
            </a:xfrm>
            <a:prstGeom prst="rect">
              <a:avLst/>
            </a:prstGeom>
          </p:spPr>
        </p:pic>
        <p:sp>
          <p:nvSpPr>
            <p:cNvPr id="6" name="object 6"/>
            <p:cNvSpPr/>
            <p:nvPr/>
          </p:nvSpPr>
          <p:spPr>
            <a:xfrm>
              <a:off x="557212" y="1605026"/>
              <a:ext cx="5344160" cy="2009775"/>
            </a:xfrm>
            <a:custGeom>
              <a:avLst/>
              <a:gdLst/>
              <a:ahLst/>
              <a:cxnLst/>
              <a:rect l="l" t="t" r="r" b="b"/>
              <a:pathLst>
                <a:path w="5344160" h="2009775">
                  <a:moveTo>
                    <a:pt x="5270436" y="0"/>
                  </a:moveTo>
                  <a:lnTo>
                    <a:pt x="73075" y="0"/>
                  </a:lnTo>
                  <a:lnTo>
                    <a:pt x="44630" y="5730"/>
                  </a:lnTo>
                  <a:lnTo>
                    <a:pt x="21402" y="21367"/>
                  </a:lnTo>
                  <a:lnTo>
                    <a:pt x="5742" y="44576"/>
                  </a:lnTo>
                  <a:lnTo>
                    <a:pt x="0" y="73025"/>
                  </a:lnTo>
                  <a:lnTo>
                    <a:pt x="0" y="1936623"/>
                  </a:lnTo>
                  <a:lnTo>
                    <a:pt x="5742" y="1965090"/>
                  </a:lnTo>
                  <a:lnTo>
                    <a:pt x="21402" y="1988343"/>
                  </a:lnTo>
                  <a:lnTo>
                    <a:pt x="44630" y="2004024"/>
                  </a:lnTo>
                  <a:lnTo>
                    <a:pt x="73075" y="2009775"/>
                  </a:lnTo>
                  <a:lnTo>
                    <a:pt x="5270436" y="2009775"/>
                  </a:lnTo>
                  <a:lnTo>
                    <a:pt x="5298904" y="2004024"/>
                  </a:lnTo>
                  <a:lnTo>
                    <a:pt x="5322157" y="1988343"/>
                  </a:lnTo>
                  <a:lnTo>
                    <a:pt x="5337837" y="1965090"/>
                  </a:lnTo>
                  <a:lnTo>
                    <a:pt x="5343588" y="1936623"/>
                  </a:lnTo>
                  <a:lnTo>
                    <a:pt x="5343588" y="73025"/>
                  </a:lnTo>
                  <a:lnTo>
                    <a:pt x="5337837" y="44576"/>
                  </a:lnTo>
                  <a:lnTo>
                    <a:pt x="5322157" y="21367"/>
                  </a:lnTo>
                  <a:lnTo>
                    <a:pt x="5298904" y="5730"/>
                  </a:lnTo>
                  <a:lnTo>
                    <a:pt x="5270436" y="0"/>
                  </a:lnTo>
                  <a:close/>
                </a:path>
              </a:pathLst>
            </a:custGeom>
            <a:solidFill>
              <a:srgbClr val="FFFFFF"/>
            </a:solidFill>
          </p:spPr>
          <p:txBody>
            <a:bodyPr wrap="square" lIns="0" tIns="0" rIns="0" bIns="0" rtlCol="0"/>
            <a:lstStyle/>
            <a:p/>
          </p:txBody>
        </p:sp>
        <p:sp>
          <p:nvSpPr>
            <p:cNvPr id="7" name="object 7"/>
            <p:cNvSpPr/>
            <p:nvPr/>
          </p:nvSpPr>
          <p:spPr>
            <a:xfrm>
              <a:off x="557212" y="1605026"/>
              <a:ext cx="5344160" cy="2009775"/>
            </a:xfrm>
            <a:custGeom>
              <a:avLst/>
              <a:gdLst/>
              <a:ahLst/>
              <a:cxnLst/>
              <a:rect l="l" t="t" r="r" b="b"/>
              <a:pathLst>
                <a:path w="5344160" h="2009775">
                  <a:moveTo>
                    <a:pt x="0" y="73025"/>
                  </a:moveTo>
                  <a:lnTo>
                    <a:pt x="5742" y="44576"/>
                  </a:lnTo>
                  <a:lnTo>
                    <a:pt x="21402" y="21367"/>
                  </a:lnTo>
                  <a:lnTo>
                    <a:pt x="44630" y="5730"/>
                  </a:lnTo>
                  <a:lnTo>
                    <a:pt x="73075" y="0"/>
                  </a:lnTo>
                  <a:lnTo>
                    <a:pt x="5270436" y="0"/>
                  </a:lnTo>
                  <a:lnTo>
                    <a:pt x="5298904" y="5730"/>
                  </a:lnTo>
                  <a:lnTo>
                    <a:pt x="5322157" y="21367"/>
                  </a:lnTo>
                  <a:lnTo>
                    <a:pt x="5337837" y="44576"/>
                  </a:lnTo>
                  <a:lnTo>
                    <a:pt x="5343588" y="73025"/>
                  </a:lnTo>
                  <a:lnTo>
                    <a:pt x="5343588" y="1936623"/>
                  </a:lnTo>
                  <a:lnTo>
                    <a:pt x="5337837" y="1965090"/>
                  </a:lnTo>
                  <a:lnTo>
                    <a:pt x="5322157" y="1988343"/>
                  </a:lnTo>
                  <a:lnTo>
                    <a:pt x="5298904" y="2004024"/>
                  </a:lnTo>
                  <a:lnTo>
                    <a:pt x="5270436" y="2009775"/>
                  </a:lnTo>
                  <a:lnTo>
                    <a:pt x="73075" y="2009775"/>
                  </a:lnTo>
                  <a:lnTo>
                    <a:pt x="44630" y="2004024"/>
                  </a:lnTo>
                  <a:lnTo>
                    <a:pt x="21402" y="1988343"/>
                  </a:lnTo>
                  <a:lnTo>
                    <a:pt x="5742" y="1965090"/>
                  </a:lnTo>
                  <a:lnTo>
                    <a:pt x="0" y="1936623"/>
                  </a:lnTo>
                  <a:lnTo>
                    <a:pt x="0" y="73025"/>
                  </a:lnTo>
                  <a:close/>
                </a:path>
              </a:pathLst>
            </a:custGeom>
            <a:ln w="12700">
              <a:solidFill>
                <a:srgbClr val="EBE1D0"/>
              </a:solidFill>
            </a:ln>
          </p:spPr>
          <p:txBody>
            <a:bodyPr wrap="square" lIns="0" tIns="0" rIns="0" bIns="0" rtlCol="0"/>
            <a:lstStyle/>
            <a:p/>
          </p:txBody>
        </p:sp>
        <p:sp>
          <p:nvSpPr>
            <p:cNvPr id="8" name="object 8"/>
            <p:cNvSpPr/>
            <p:nvPr/>
          </p:nvSpPr>
          <p:spPr>
            <a:xfrm>
              <a:off x="871537" y="1881251"/>
              <a:ext cx="76200" cy="457200"/>
            </a:xfrm>
            <a:custGeom>
              <a:avLst/>
              <a:gdLst/>
              <a:ahLst/>
              <a:cxnLst/>
              <a:rect l="l" t="t" r="r" b="b"/>
              <a:pathLst>
                <a:path w="76200" h="457200">
                  <a:moveTo>
                    <a:pt x="76200" y="0"/>
                  </a:moveTo>
                  <a:lnTo>
                    <a:pt x="0" y="0"/>
                  </a:lnTo>
                  <a:lnTo>
                    <a:pt x="0" y="457200"/>
                  </a:lnTo>
                  <a:lnTo>
                    <a:pt x="76200" y="457200"/>
                  </a:lnTo>
                  <a:lnTo>
                    <a:pt x="76200" y="0"/>
                  </a:lnTo>
                  <a:close/>
                </a:path>
              </a:pathLst>
            </a:custGeom>
            <a:solidFill>
              <a:srgbClr val="C8A127"/>
            </a:solidFill>
          </p:spPr>
          <p:txBody>
            <a:bodyPr wrap="square" lIns="0" tIns="0" rIns="0" bIns="0" rtlCol="0"/>
            <a:lstStyle/>
            <a:p/>
          </p:txBody>
        </p:sp>
        <p:sp>
          <p:nvSpPr>
            <p:cNvPr id="9" name="object 9"/>
            <p:cNvSpPr/>
            <p:nvPr/>
          </p:nvSpPr>
          <p:spPr>
            <a:xfrm>
              <a:off x="871537" y="1881251"/>
              <a:ext cx="76200" cy="457200"/>
            </a:xfrm>
            <a:custGeom>
              <a:avLst/>
              <a:gdLst/>
              <a:ahLst/>
              <a:cxnLst/>
              <a:rect l="l" t="t" r="r" b="b"/>
              <a:pathLst>
                <a:path w="76200" h="457200">
                  <a:moveTo>
                    <a:pt x="0" y="457200"/>
                  </a:moveTo>
                  <a:lnTo>
                    <a:pt x="76200" y="457200"/>
                  </a:lnTo>
                  <a:lnTo>
                    <a:pt x="76200" y="0"/>
                  </a:lnTo>
                  <a:lnTo>
                    <a:pt x="0" y="0"/>
                  </a:lnTo>
                  <a:lnTo>
                    <a:pt x="0" y="457200"/>
                  </a:lnTo>
                  <a:close/>
                </a:path>
              </a:pathLst>
            </a:custGeom>
            <a:ln w="12700">
              <a:solidFill>
                <a:srgbClr val="C8A127"/>
              </a:solidFill>
            </a:ln>
          </p:spPr>
          <p:txBody>
            <a:bodyPr wrap="square" lIns="0" tIns="0" rIns="0" bIns="0" rtlCol="0"/>
            <a:lstStyle/>
            <a:p/>
          </p:txBody>
        </p:sp>
      </p:grpSp>
      <p:sp>
        <p:nvSpPr>
          <p:cNvPr id="10" name="object 10"/>
          <p:cNvSpPr txBox="1"/>
          <p:nvPr/>
        </p:nvSpPr>
        <p:spPr>
          <a:xfrm>
            <a:off x="948055" y="1865566"/>
            <a:ext cx="4448175" cy="1140460"/>
          </a:xfrm>
          <a:prstGeom prst="rect">
            <a:avLst/>
          </a:prstGeom>
        </p:spPr>
        <p:txBody>
          <a:bodyPr wrap="square" lIns="0" tIns="15875" rIns="0" bIns="0" rtlCol="0" vert="horz">
            <a:spAutoFit/>
          </a:bodyPr>
          <a:lstStyle/>
          <a:p>
            <a:pPr marL="195580">
              <a:lnSpc>
                <a:spcPct val="100000"/>
              </a:lnSpc>
              <a:spcBef>
                <a:spcPts val="125"/>
              </a:spcBef>
            </a:pPr>
            <a:r>
              <a:rPr dirty="0" sz="1850" spc="-10" b="1">
                <a:solidFill>
                  <a:srgbClr val="6C2D46"/>
                </a:solidFill>
                <a:latin typeface="Cambria"/>
                <a:cs typeface="Cambria"/>
              </a:rPr>
              <a:t>Problem</a:t>
            </a:r>
            <a:endParaRPr sz="1850">
              <a:latin typeface="Cambria"/>
              <a:cs typeface="Cambria"/>
            </a:endParaRPr>
          </a:p>
          <a:p>
            <a:pPr algn="just" marL="12700" marR="5080">
              <a:lnSpc>
                <a:spcPct val="100000"/>
              </a:lnSpc>
              <a:spcBef>
                <a:spcPts val="2020"/>
              </a:spcBef>
            </a:pPr>
            <a:r>
              <a:rPr dirty="0" sz="1250">
                <a:solidFill>
                  <a:srgbClr val="2B161F"/>
                </a:solidFill>
                <a:latin typeface="Calibri"/>
                <a:cs typeface="Calibri"/>
              </a:rPr>
              <a:t>70%+</a:t>
            </a:r>
            <a:r>
              <a:rPr dirty="0" sz="1250" spc="-40">
                <a:solidFill>
                  <a:srgbClr val="2B161F"/>
                </a:solidFill>
                <a:latin typeface="Calibri"/>
                <a:cs typeface="Calibri"/>
              </a:rPr>
              <a:t> </a:t>
            </a:r>
            <a:r>
              <a:rPr dirty="0" sz="1250">
                <a:solidFill>
                  <a:srgbClr val="2B161F"/>
                </a:solidFill>
                <a:latin typeface="Calibri"/>
                <a:cs typeface="Calibri"/>
              </a:rPr>
              <a:t>of</a:t>
            </a:r>
            <a:r>
              <a:rPr dirty="0" sz="1250" spc="-10">
                <a:solidFill>
                  <a:srgbClr val="2B161F"/>
                </a:solidFill>
                <a:latin typeface="Calibri"/>
                <a:cs typeface="Calibri"/>
              </a:rPr>
              <a:t> </a:t>
            </a:r>
            <a:r>
              <a:rPr dirty="0" sz="1250">
                <a:solidFill>
                  <a:srgbClr val="2B161F"/>
                </a:solidFill>
                <a:latin typeface="Calibri"/>
                <a:cs typeface="Calibri"/>
              </a:rPr>
              <a:t>India's</a:t>
            </a:r>
            <a:r>
              <a:rPr dirty="0" sz="1250" spc="30">
                <a:solidFill>
                  <a:srgbClr val="2B161F"/>
                </a:solidFill>
                <a:latin typeface="Calibri"/>
                <a:cs typeface="Calibri"/>
              </a:rPr>
              <a:t> </a:t>
            </a:r>
            <a:r>
              <a:rPr dirty="0" sz="1250" spc="-10">
                <a:solidFill>
                  <a:srgbClr val="2B161F"/>
                </a:solidFill>
                <a:latin typeface="Calibri"/>
                <a:cs typeface="Calibri"/>
              </a:rPr>
              <a:t>tailoring</a:t>
            </a:r>
            <a:r>
              <a:rPr dirty="0" sz="1250" spc="-65">
                <a:solidFill>
                  <a:srgbClr val="2B161F"/>
                </a:solidFill>
                <a:latin typeface="Calibri"/>
                <a:cs typeface="Calibri"/>
              </a:rPr>
              <a:t> </a:t>
            </a:r>
            <a:r>
              <a:rPr dirty="0" sz="1250">
                <a:solidFill>
                  <a:srgbClr val="2B161F"/>
                </a:solidFill>
                <a:latin typeface="Calibri"/>
                <a:cs typeface="Calibri"/>
              </a:rPr>
              <a:t>&amp;</a:t>
            </a:r>
            <a:r>
              <a:rPr dirty="0" sz="1250" spc="35">
                <a:solidFill>
                  <a:srgbClr val="2B161F"/>
                </a:solidFill>
                <a:latin typeface="Calibri"/>
                <a:cs typeface="Calibri"/>
              </a:rPr>
              <a:t> </a:t>
            </a:r>
            <a:r>
              <a:rPr dirty="0" sz="1250" spc="-10">
                <a:solidFill>
                  <a:srgbClr val="2B161F"/>
                </a:solidFill>
                <a:latin typeface="Calibri"/>
                <a:cs typeface="Calibri"/>
              </a:rPr>
              <a:t>boutique</a:t>
            </a:r>
            <a:r>
              <a:rPr dirty="0" sz="1250" spc="-30">
                <a:solidFill>
                  <a:srgbClr val="2B161F"/>
                </a:solidFill>
                <a:latin typeface="Calibri"/>
                <a:cs typeface="Calibri"/>
              </a:rPr>
              <a:t> </a:t>
            </a:r>
            <a:r>
              <a:rPr dirty="0" sz="1250">
                <a:solidFill>
                  <a:srgbClr val="2B161F"/>
                </a:solidFill>
                <a:latin typeface="Calibri"/>
                <a:cs typeface="Calibri"/>
              </a:rPr>
              <a:t>trade</a:t>
            </a:r>
            <a:r>
              <a:rPr dirty="0" sz="1250" spc="-30">
                <a:solidFill>
                  <a:srgbClr val="2B161F"/>
                </a:solidFill>
                <a:latin typeface="Calibri"/>
                <a:cs typeface="Calibri"/>
              </a:rPr>
              <a:t> </a:t>
            </a:r>
            <a:r>
              <a:rPr dirty="0" sz="1250">
                <a:solidFill>
                  <a:srgbClr val="2B161F"/>
                </a:solidFill>
                <a:latin typeface="Calibri"/>
                <a:cs typeface="Calibri"/>
              </a:rPr>
              <a:t>is</a:t>
            </a:r>
            <a:r>
              <a:rPr dirty="0" sz="1250" spc="-45">
                <a:solidFill>
                  <a:srgbClr val="2B161F"/>
                </a:solidFill>
                <a:latin typeface="Calibri"/>
                <a:cs typeface="Calibri"/>
              </a:rPr>
              <a:t> </a:t>
            </a:r>
            <a:r>
              <a:rPr dirty="0" sz="1250">
                <a:solidFill>
                  <a:srgbClr val="2B161F"/>
                </a:solidFill>
                <a:latin typeface="Calibri"/>
                <a:cs typeface="Calibri"/>
              </a:rPr>
              <a:t>unorganized;</a:t>
            </a:r>
            <a:r>
              <a:rPr dirty="0" sz="1250" spc="35">
                <a:solidFill>
                  <a:srgbClr val="2B161F"/>
                </a:solidFill>
                <a:latin typeface="Calibri"/>
                <a:cs typeface="Calibri"/>
              </a:rPr>
              <a:t> </a:t>
            </a:r>
            <a:r>
              <a:rPr dirty="0" sz="1250" spc="-10">
                <a:solidFill>
                  <a:srgbClr val="2B161F"/>
                </a:solidFill>
                <a:latin typeface="Calibri"/>
                <a:cs typeface="Calibri"/>
              </a:rPr>
              <a:t>customers </a:t>
            </a:r>
            <a:r>
              <a:rPr dirty="0" sz="1250">
                <a:solidFill>
                  <a:srgbClr val="2B161F"/>
                </a:solidFill>
                <a:latin typeface="Calibri"/>
                <a:cs typeface="Calibri"/>
              </a:rPr>
              <a:t>face</a:t>
            </a:r>
            <a:r>
              <a:rPr dirty="0" sz="1250" spc="-20">
                <a:solidFill>
                  <a:srgbClr val="2B161F"/>
                </a:solidFill>
                <a:latin typeface="Calibri"/>
                <a:cs typeface="Calibri"/>
              </a:rPr>
              <a:t> </a:t>
            </a:r>
            <a:r>
              <a:rPr dirty="0" sz="1250">
                <a:solidFill>
                  <a:srgbClr val="2B161F"/>
                </a:solidFill>
                <a:latin typeface="Calibri"/>
                <a:cs typeface="Calibri"/>
              </a:rPr>
              <a:t>poor</a:t>
            </a:r>
            <a:r>
              <a:rPr dirty="0" sz="1250" spc="-55">
                <a:solidFill>
                  <a:srgbClr val="2B161F"/>
                </a:solidFill>
                <a:latin typeface="Calibri"/>
                <a:cs typeface="Calibri"/>
              </a:rPr>
              <a:t> </a:t>
            </a:r>
            <a:r>
              <a:rPr dirty="0" sz="1250">
                <a:solidFill>
                  <a:srgbClr val="2B161F"/>
                </a:solidFill>
                <a:latin typeface="Calibri"/>
                <a:cs typeface="Calibri"/>
              </a:rPr>
              <a:t>fit, no</a:t>
            </a:r>
            <a:r>
              <a:rPr dirty="0" sz="1250" spc="-55">
                <a:solidFill>
                  <a:srgbClr val="2B161F"/>
                </a:solidFill>
                <a:latin typeface="Calibri"/>
                <a:cs typeface="Calibri"/>
              </a:rPr>
              <a:t> </a:t>
            </a:r>
            <a:r>
              <a:rPr dirty="0" sz="1250" spc="-10">
                <a:solidFill>
                  <a:srgbClr val="2B161F"/>
                </a:solidFill>
                <a:latin typeface="Calibri"/>
                <a:cs typeface="Calibri"/>
              </a:rPr>
              <a:t>discovery,</a:t>
            </a:r>
            <a:r>
              <a:rPr dirty="0" sz="1250" spc="-5">
                <a:solidFill>
                  <a:srgbClr val="2B161F"/>
                </a:solidFill>
                <a:latin typeface="Calibri"/>
                <a:cs typeface="Calibri"/>
              </a:rPr>
              <a:t> </a:t>
            </a:r>
            <a:r>
              <a:rPr dirty="0" sz="1250">
                <a:solidFill>
                  <a:srgbClr val="2B161F"/>
                </a:solidFill>
                <a:latin typeface="Calibri"/>
                <a:cs typeface="Calibri"/>
              </a:rPr>
              <a:t>and</a:t>
            </a:r>
            <a:r>
              <a:rPr dirty="0" sz="1250" spc="-50">
                <a:solidFill>
                  <a:srgbClr val="2B161F"/>
                </a:solidFill>
                <a:latin typeface="Calibri"/>
                <a:cs typeface="Calibri"/>
              </a:rPr>
              <a:t> </a:t>
            </a:r>
            <a:r>
              <a:rPr dirty="0" sz="1250">
                <a:solidFill>
                  <a:srgbClr val="2B161F"/>
                </a:solidFill>
                <a:latin typeface="Calibri"/>
                <a:cs typeface="Calibri"/>
              </a:rPr>
              <a:t>slow</a:t>
            </a:r>
            <a:r>
              <a:rPr dirty="0" sz="1250" spc="5">
                <a:solidFill>
                  <a:srgbClr val="2B161F"/>
                </a:solidFill>
                <a:latin typeface="Calibri"/>
                <a:cs typeface="Calibri"/>
              </a:rPr>
              <a:t> </a:t>
            </a:r>
            <a:r>
              <a:rPr dirty="0" sz="1250" spc="-10">
                <a:solidFill>
                  <a:srgbClr val="2B161F"/>
                </a:solidFill>
                <a:latin typeface="Calibri"/>
                <a:cs typeface="Calibri"/>
              </a:rPr>
              <a:t>turnaround;</a:t>
            </a:r>
            <a:r>
              <a:rPr dirty="0" sz="1250" spc="-25">
                <a:solidFill>
                  <a:srgbClr val="2B161F"/>
                </a:solidFill>
                <a:latin typeface="Calibri"/>
                <a:cs typeface="Calibri"/>
              </a:rPr>
              <a:t> </a:t>
            </a:r>
            <a:r>
              <a:rPr dirty="0" sz="1250">
                <a:solidFill>
                  <a:srgbClr val="2B161F"/>
                </a:solidFill>
                <a:latin typeface="Calibri"/>
                <a:cs typeface="Calibri"/>
              </a:rPr>
              <a:t>skilled</a:t>
            </a:r>
            <a:r>
              <a:rPr dirty="0" sz="1250" spc="20">
                <a:solidFill>
                  <a:srgbClr val="2B161F"/>
                </a:solidFill>
                <a:latin typeface="Calibri"/>
                <a:cs typeface="Calibri"/>
              </a:rPr>
              <a:t> </a:t>
            </a:r>
            <a:r>
              <a:rPr dirty="0" sz="1250">
                <a:solidFill>
                  <a:srgbClr val="2B161F"/>
                </a:solidFill>
                <a:latin typeface="Calibri"/>
                <a:cs typeface="Calibri"/>
              </a:rPr>
              <a:t>artisans</a:t>
            </a:r>
            <a:r>
              <a:rPr dirty="0" sz="1250" spc="40">
                <a:solidFill>
                  <a:srgbClr val="2B161F"/>
                </a:solidFill>
                <a:latin typeface="Calibri"/>
                <a:cs typeface="Calibri"/>
              </a:rPr>
              <a:t> </a:t>
            </a:r>
            <a:r>
              <a:rPr dirty="0" sz="1250" spc="-20">
                <a:solidFill>
                  <a:srgbClr val="2B161F"/>
                </a:solidFill>
                <a:latin typeface="Calibri"/>
                <a:cs typeface="Calibri"/>
              </a:rPr>
              <a:t>stay </a:t>
            </a:r>
            <a:r>
              <a:rPr dirty="0" sz="1250">
                <a:solidFill>
                  <a:srgbClr val="2B161F"/>
                </a:solidFill>
                <a:latin typeface="Calibri"/>
                <a:cs typeface="Calibri"/>
              </a:rPr>
              <a:t>invisible</a:t>
            </a:r>
            <a:r>
              <a:rPr dirty="0" sz="1250" spc="-50">
                <a:solidFill>
                  <a:srgbClr val="2B161F"/>
                </a:solidFill>
                <a:latin typeface="Calibri"/>
                <a:cs typeface="Calibri"/>
              </a:rPr>
              <a:t> </a:t>
            </a:r>
            <a:r>
              <a:rPr dirty="0" sz="1250" spc="-10">
                <a:solidFill>
                  <a:srgbClr val="2B161F"/>
                </a:solidFill>
                <a:latin typeface="Calibri"/>
                <a:cs typeface="Calibri"/>
              </a:rPr>
              <a:t>online.</a:t>
            </a:r>
            <a:endParaRPr sz="1250">
              <a:latin typeface="Calibri"/>
              <a:cs typeface="Calibri"/>
            </a:endParaRPr>
          </a:p>
        </p:txBody>
      </p:sp>
      <p:grpSp>
        <p:nvGrpSpPr>
          <p:cNvPr id="11" name="object 11"/>
          <p:cNvGrpSpPr/>
          <p:nvPr/>
        </p:nvGrpSpPr>
        <p:grpSpPr>
          <a:xfrm>
            <a:off x="6286483" y="1561932"/>
            <a:ext cx="5491480" cy="2138680"/>
            <a:chOff x="6286483" y="1561932"/>
            <a:chExt cx="5491480" cy="2138680"/>
          </a:xfrm>
        </p:grpSpPr>
        <p:pic>
          <p:nvPicPr>
            <p:cNvPr id="12" name="object 12"/>
            <p:cNvPicPr/>
            <p:nvPr/>
          </p:nvPicPr>
          <p:blipFill>
            <a:blip r:embed="rId3" cstate="print"/>
            <a:stretch>
              <a:fillRect/>
            </a:stretch>
          </p:blipFill>
          <p:spPr>
            <a:xfrm>
              <a:off x="6286483" y="1561932"/>
              <a:ext cx="5491258" cy="2138528"/>
            </a:xfrm>
            <a:prstGeom prst="rect">
              <a:avLst/>
            </a:prstGeom>
          </p:spPr>
        </p:pic>
        <p:sp>
          <p:nvSpPr>
            <p:cNvPr id="13" name="object 13"/>
            <p:cNvSpPr/>
            <p:nvPr/>
          </p:nvSpPr>
          <p:spPr>
            <a:xfrm>
              <a:off x="6358000" y="1605026"/>
              <a:ext cx="5353050" cy="2009775"/>
            </a:xfrm>
            <a:custGeom>
              <a:avLst/>
              <a:gdLst/>
              <a:ahLst/>
              <a:cxnLst/>
              <a:rect l="l" t="t" r="r" b="b"/>
              <a:pathLst>
                <a:path w="5353050" h="2009775">
                  <a:moveTo>
                    <a:pt x="5279898" y="0"/>
                  </a:moveTo>
                  <a:lnTo>
                    <a:pt x="73025" y="0"/>
                  </a:lnTo>
                  <a:lnTo>
                    <a:pt x="44576" y="5730"/>
                  </a:lnTo>
                  <a:lnTo>
                    <a:pt x="21367" y="21367"/>
                  </a:lnTo>
                  <a:lnTo>
                    <a:pt x="5730" y="44576"/>
                  </a:lnTo>
                  <a:lnTo>
                    <a:pt x="0" y="73025"/>
                  </a:lnTo>
                  <a:lnTo>
                    <a:pt x="0" y="1936623"/>
                  </a:lnTo>
                  <a:lnTo>
                    <a:pt x="5730" y="1965090"/>
                  </a:lnTo>
                  <a:lnTo>
                    <a:pt x="21367" y="1988343"/>
                  </a:lnTo>
                  <a:lnTo>
                    <a:pt x="44576" y="2004024"/>
                  </a:lnTo>
                  <a:lnTo>
                    <a:pt x="73025" y="2009775"/>
                  </a:lnTo>
                  <a:lnTo>
                    <a:pt x="5279898" y="2009775"/>
                  </a:lnTo>
                  <a:lnTo>
                    <a:pt x="5308365" y="2004024"/>
                  </a:lnTo>
                  <a:lnTo>
                    <a:pt x="5331618" y="1988343"/>
                  </a:lnTo>
                  <a:lnTo>
                    <a:pt x="5347299" y="1965090"/>
                  </a:lnTo>
                  <a:lnTo>
                    <a:pt x="5353050" y="1936623"/>
                  </a:lnTo>
                  <a:lnTo>
                    <a:pt x="5353050" y="73025"/>
                  </a:lnTo>
                  <a:lnTo>
                    <a:pt x="5347299" y="44576"/>
                  </a:lnTo>
                  <a:lnTo>
                    <a:pt x="5331618" y="21367"/>
                  </a:lnTo>
                  <a:lnTo>
                    <a:pt x="5308365" y="5730"/>
                  </a:lnTo>
                  <a:lnTo>
                    <a:pt x="5279898" y="0"/>
                  </a:lnTo>
                  <a:close/>
                </a:path>
              </a:pathLst>
            </a:custGeom>
            <a:solidFill>
              <a:srgbClr val="FFFFFF"/>
            </a:solidFill>
          </p:spPr>
          <p:txBody>
            <a:bodyPr wrap="square" lIns="0" tIns="0" rIns="0" bIns="0" rtlCol="0"/>
            <a:lstStyle/>
            <a:p/>
          </p:txBody>
        </p:sp>
        <p:sp>
          <p:nvSpPr>
            <p:cNvPr id="14" name="object 14"/>
            <p:cNvSpPr/>
            <p:nvPr/>
          </p:nvSpPr>
          <p:spPr>
            <a:xfrm>
              <a:off x="6358000" y="1605026"/>
              <a:ext cx="5353050" cy="2009775"/>
            </a:xfrm>
            <a:custGeom>
              <a:avLst/>
              <a:gdLst/>
              <a:ahLst/>
              <a:cxnLst/>
              <a:rect l="l" t="t" r="r" b="b"/>
              <a:pathLst>
                <a:path w="5353050" h="2009775">
                  <a:moveTo>
                    <a:pt x="0" y="73025"/>
                  </a:moveTo>
                  <a:lnTo>
                    <a:pt x="5730" y="44576"/>
                  </a:lnTo>
                  <a:lnTo>
                    <a:pt x="21367" y="21367"/>
                  </a:lnTo>
                  <a:lnTo>
                    <a:pt x="44576" y="5730"/>
                  </a:lnTo>
                  <a:lnTo>
                    <a:pt x="73025" y="0"/>
                  </a:lnTo>
                  <a:lnTo>
                    <a:pt x="5279898" y="0"/>
                  </a:lnTo>
                  <a:lnTo>
                    <a:pt x="5308365" y="5730"/>
                  </a:lnTo>
                  <a:lnTo>
                    <a:pt x="5331618" y="21367"/>
                  </a:lnTo>
                  <a:lnTo>
                    <a:pt x="5347299" y="44576"/>
                  </a:lnTo>
                  <a:lnTo>
                    <a:pt x="5353050" y="73025"/>
                  </a:lnTo>
                  <a:lnTo>
                    <a:pt x="5353050" y="1936623"/>
                  </a:lnTo>
                  <a:lnTo>
                    <a:pt x="5347299" y="1965090"/>
                  </a:lnTo>
                  <a:lnTo>
                    <a:pt x="5331618" y="1988343"/>
                  </a:lnTo>
                  <a:lnTo>
                    <a:pt x="5308365" y="2004024"/>
                  </a:lnTo>
                  <a:lnTo>
                    <a:pt x="5279898" y="2009775"/>
                  </a:lnTo>
                  <a:lnTo>
                    <a:pt x="73025" y="2009775"/>
                  </a:lnTo>
                  <a:lnTo>
                    <a:pt x="44576" y="2004024"/>
                  </a:lnTo>
                  <a:lnTo>
                    <a:pt x="21367" y="1988343"/>
                  </a:lnTo>
                  <a:lnTo>
                    <a:pt x="5730" y="1965090"/>
                  </a:lnTo>
                  <a:lnTo>
                    <a:pt x="0" y="1936623"/>
                  </a:lnTo>
                  <a:lnTo>
                    <a:pt x="0" y="73025"/>
                  </a:lnTo>
                  <a:close/>
                </a:path>
              </a:pathLst>
            </a:custGeom>
            <a:ln w="12700">
              <a:solidFill>
                <a:srgbClr val="EBE1D0"/>
              </a:solidFill>
            </a:ln>
          </p:spPr>
          <p:txBody>
            <a:bodyPr wrap="square" lIns="0" tIns="0" rIns="0" bIns="0" rtlCol="0"/>
            <a:lstStyle/>
            <a:p/>
          </p:txBody>
        </p:sp>
        <p:sp>
          <p:nvSpPr>
            <p:cNvPr id="15" name="object 15"/>
            <p:cNvSpPr/>
            <p:nvPr/>
          </p:nvSpPr>
          <p:spPr>
            <a:xfrm>
              <a:off x="6681850" y="1881251"/>
              <a:ext cx="66675" cy="457200"/>
            </a:xfrm>
            <a:custGeom>
              <a:avLst/>
              <a:gdLst/>
              <a:ahLst/>
              <a:cxnLst/>
              <a:rect l="l" t="t" r="r" b="b"/>
              <a:pathLst>
                <a:path w="66675" h="457200">
                  <a:moveTo>
                    <a:pt x="66675" y="0"/>
                  </a:moveTo>
                  <a:lnTo>
                    <a:pt x="0" y="0"/>
                  </a:lnTo>
                  <a:lnTo>
                    <a:pt x="0" y="457200"/>
                  </a:lnTo>
                  <a:lnTo>
                    <a:pt x="66675" y="457200"/>
                  </a:lnTo>
                  <a:lnTo>
                    <a:pt x="66675" y="0"/>
                  </a:lnTo>
                  <a:close/>
                </a:path>
              </a:pathLst>
            </a:custGeom>
            <a:solidFill>
              <a:srgbClr val="C8A127"/>
            </a:solidFill>
          </p:spPr>
          <p:txBody>
            <a:bodyPr wrap="square" lIns="0" tIns="0" rIns="0" bIns="0" rtlCol="0"/>
            <a:lstStyle/>
            <a:p/>
          </p:txBody>
        </p:sp>
        <p:sp>
          <p:nvSpPr>
            <p:cNvPr id="16" name="object 16"/>
            <p:cNvSpPr/>
            <p:nvPr/>
          </p:nvSpPr>
          <p:spPr>
            <a:xfrm>
              <a:off x="6681850" y="1881251"/>
              <a:ext cx="66675" cy="457200"/>
            </a:xfrm>
            <a:custGeom>
              <a:avLst/>
              <a:gdLst/>
              <a:ahLst/>
              <a:cxnLst/>
              <a:rect l="l" t="t" r="r" b="b"/>
              <a:pathLst>
                <a:path w="66675" h="457200">
                  <a:moveTo>
                    <a:pt x="0" y="457200"/>
                  </a:moveTo>
                  <a:lnTo>
                    <a:pt x="66675" y="457200"/>
                  </a:lnTo>
                  <a:lnTo>
                    <a:pt x="66675" y="0"/>
                  </a:lnTo>
                  <a:lnTo>
                    <a:pt x="0" y="0"/>
                  </a:lnTo>
                  <a:lnTo>
                    <a:pt x="0" y="457200"/>
                  </a:lnTo>
                  <a:close/>
                </a:path>
              </a:pathLst>
            </a:custGeom>
            <a:ln w="12700">
              <a:solidFill>
                <a:srgbClr val="C8A127"/>
              </a:solidFill>
            </a:ln>
          </p:spPr>
          <p:txBody>
            <a:bodyPr wrap="square" lIns="0" tIns="0" rIns="0" bIns="0" rtlCol="0"/>
            <a:lstStyle/>
            <a:p/>
          </p:txBody>
        </p:sp>
      </p:grpSp>
      <p:sp>
        <p:nvSpPr>
          <p:cNvPr id="17" name="object 17"/>
          <p:cNvSpPr txBox="1"/>
          <p:nvPr/>
        </p:nvSpPr>
        <p:spPr>
          <a:xfrm>
            <a:off x="6942201" y="1865566"/>
            <a:ext cx="958850" cy="311785"/>
          </a:xfrm>
          <a:prstGeom prst="rect">
            <a:avLst/>
          </a:prstGeom>
        </p:spPr>
        <p:txBody>
          <a:bodyPr wrap="square" lIns="0" tIns="15875" rIns="0" bIns="0" rtlCol="0" vert="horz">
            <a:spAutoFit/>
          </a:bodyPr>
          <a:lstStyle/>
          <a:p>
            <a:pPr marL="12700">
              <a:lnSpc>
                <a:spcPct val="100000"/>
              </a:lnSpc>
              <a:spcBef>
                <a:spcPts val="125"/>
              </a:spcBef>
            </a:pPr>
            <a:r>
              <a:rPr dirty="0" sz="1850" spc="-10" b="1">
                <a:solidFill>
                  <a:srgbClr val="6C2D46"/>
                </a:solidFill>
                <a:latin typeface="Cambria"/>
                <a:cs typeface="Cambria"/>
              </a:rPr>
              <a:t>Solution</a:t>
            </a:r>
            <a:endParaRPr sz="1850">
              <a:latin typeface="Cambria"/>
              <a:cs typeface="Cambria"/>
            </a:endParaRPr>
          </a:p>
        </p:txBody>
      </p:sp>
      <p:sp>
        <p:nvSpPr>
          <p:cNvPr id="18" name="object 18"/>
          <p:cNvSpPr txBox="1"/>
          <p:nvPr/>
        </p:nvSpPr>
        <p:spPr>
          <a:xfrm>
            <a:off x="6758940" y="2404173"/>
            <a:ext cx="4366895" cy="601980"/>
          </a:xfrm>
          <a:prstGeom prst="rect">
            <a:avLst/>
          </a:prstGeom>
        </p:spPr>
        <p:txBody>
          <a:bodyPr wrap="square" lIns="0" tIns="15875" rIns="0" bIns="0" rtlCol="0" vert="horz">
            <a:spAutoFit/>
          </a:bodyPr>
          <a:lstStyle/>
          <a:p>
            <a:pPr marL="12700" marR="5080">
              <a:lnSpc>
                <a:spcPct val="100000"/>
              </a:lnSpc>
              <a:spcBef>
                <a:spcPts val="125"/>
              </a:spcBef>
            </a:pPr>
            <a:r>
              <a:rPr dirty="0" sz="1250">
                <a:solidFill>
                  <a:srgbClr val="2B161F"/>
                </a:solidFill>
                <a:latin typeface="Calibri"/>
                <a:cs typeface="Calibri"/>
              </a:rPr>
              <a:t>A</a:t>
            </a:r>
            <a:r>
              <a:rPr dirty="0" sz="1250" spc="-10">
                <a:solidFill>
                  <a:srgbClr val="2B161F"/>
                </a:solidFill>
                <a:latin typeface="Calibri"/>
                <a:cs typeface="Calibri"/>
              </a:rPr>
              <a:t> phygital marketplace</a:t>
            </a:r>
            <a:r>
              <a:rPr dirty="0" sz="1250" spc="-45">
                <a:solidFill>
                  <a:srgbClr val="2B161F"/>
                </a:solidFill>
                <a:latin typeface="Calibri"/>
                <a:cs typeface="Calibri"/>
              </a:rPr>
              <a:t> </a:t>
            </a:r>
            <a:r>
              <a:rPr dirty="0" sz="1250">
                <a:solidFill>
                  <a:srgbClr val="2B161F"/>
                </a:solidFill>
                <a:latin typeface="Calibri"/>
                <a:cs typeface="Calibri"/>
              </a:rPr>
              <a:t>connecting</a:t>
            </a:r>
            <a:r>
              <a:rPr dirty="0" sz="1250" spc="-15">
                <a:solidFill>
                  <a:srgbClr val="2B161F"/>
                </a:solidFill>
                <a:latin typeface="Calibri"/>
                <a:cs typeface="Calibri"/>
              </a:rPr>
              <a:t> </a:t>
            </a:r>
            <a:r>
              <a:rPr dirty="0" sz="1250">
                <a:solidFill>
                  <a:srgbClr val="2B161F"/>
                </a:solidFill>
                <a:latin typeface="Calibri"/>
                <a:cs typeface="Calibri"/>
              </a:rPr>
              <a:t>customers</a:t>
            </a:r>
            <a:r>
              <a:rPr dirty="0" sz="1250" spc="-60">
                <a:solidFill>
                  <a:srgbClr val="2B161F"/>
                </a:solidFill>
                <a:latin typeface="Calibri"/>
                <a:cs typeface="Calibri"/>
              </a:rPr>
              <a:t> </a:t>
            </a:r>
            <a:r>
              <a:rPr dirty="0" sz="1250">
                <a:solidFill>
                  <a:srgbClr val="2B161F"/>
                </a:solidFill>
                <a:latin typeface="Calibri"/>
                <a:cs typeface="Calibri"/>
              </a:rPr>
              <a:t>with</a:t>
            </a:r>
            <a:r>
              <a:rPr dirty="0" sz="1250" spc="-10">
                <a:solidFill>
                  <a:srgbClr val="2B161F"/>
                </a:solidFill>
                <a:latin typeface="Calibri"/>
                <a:cs typeface="Calibri"/>
              </a:rPr>
              <a:t> </a:t>
            </a:r>
            <a:r>
              <a:rPr dirty="0" sz="1250">
                <a:solidFill>
                  <a:srgbClr val="2B161F"/>
                </a:solidFill>
                <a:latin typeface="Calibri"/>
                <a:cs typeface="Calibri"/>
              </a:rPr>
              <a:t>verified</a:t>
            </a:r>
            <a:r>
              <a:rPr dirty="0" sz="1250" spc="-10">
                <a:solidFill>
                  <a:srgbClr val="2B161F"/>
                </a:solidFill>
                <a:latin typeface="Calibri"/>
                <a:cs typeface="Calibri"/>
              </a:rPr>
              <a:t> local </a:t>
            </a:r>
            <a:r>
              <a:rPr dirty="0" sz="1250">
                <a:solidFill>
                  <a:srgbClr val="2B161F"/>
                </a:solidFill>
                <a:latin typeface="Calibri"/>
                <a:cs typeface="Calibri"/>
              </a:rPr>
              <a:t>boutique</a:t>
            </a:r>
            <a:r>
              <a:rPr dirty="0" sz="1250" spc="-50">
                <a:solidFill>
                  <a:srgbClr val="2B161F"/>
                </a:solidFill>
                <a:latin typeface="Calibri"/>
                <a:cs typeface="Calibri"/>
              </a:rPr>
              <a:t> </a:t>
            </a:r>
            <a:r>
              <a:rPr dirty="0" sz="1250" spc="-10">
                <a:solidFill>
                  <a:srgbClr val="2B161F"/>
                </a:solidFill>
                <a:latin typeface="Calibri"/>
                <a:cs typeface="Calibri"/>
              </a:rPr>
              <a:t>partners</a:t>
            </a:r>
            <a:r>
              <a:rPr dirty="0" sz="1250" spc="-65">
                <a:solidFill>
                  <a:srgbClr val="2B161F"/>
                </a:solidFill>
                <a:latin typeface="Calibri"/>
                <a:cs typeface="Calibri"/>
              </a:rPr>
              <a:t> </a:t>
            </a:r>
            <a:r>
              <a:rPr dirty="0" sz="1250">
                <a:solidFill>
                  <a:srgbClr val="2B161F"/>
                </a:solidFill>
                <a:latin typeface="Calibri"/>
                <a:cs typeface="Calibri"/>
              </a:rPr>
              <a:t>—</a:t>
            </a:r>
            <a:r>
              <a:rPr dirty="0" sz="1250" spc="-30">
                <a:solidFill>
                  <a:srgbClr val="2B161F"/>
                </a:solidFill>
                <a:latin typeface="Calibri"/>
                <a:cs typeface="Calibri"/>
              </a:rPr>
              <a:t> </a:t>
            </a:r>
            <a:r>
              <a:rPr dirty="0" sz="1250">
                <a:solidFill>
                  <a:srgbClr val="2B161F"/>
                </a:solidFill>
                <a:latin typeface="Calibri"/>
                <a:cs typeface="Calibri"/>
              </a:rPr>
              <a:t>combining</a:t>
            </a:r>
            <a:r>
              <a:rPr dirty="0" sz="1250" spc="-10">
                <a:solidFill>
                  <a:srgbClr val="2B161F"/>
                </a:solidFill>
                <a:latin typeface="Calibri"/>
                <a:cs typeface="Calibri"/>
              </a:rPr>
              <a:t> </a:t>
            </a:r>
            <a:r>
              <a:rPr dirty="0" sz="1250">
                <a:solidFill>
                  <a:srgbClr val="2B161F"/>
                </a:solidFill>
                <a:latin typeface="Calibri"/>
                <a:cs typeface="Calibri"/>
              </a:rPr>
              <a:t>a</a:t>
            </a:r>
            <a:r>
              <a:rPr dirty="0" sz="1250" spc="-20">
                <a:solidFill>
                  <a:srgbClr val="2B161F"/>
                </a:solidFill>
                <a:latin typeface="Calibri"/>
                <a:cs typeface="Calibri"/>
              </a:rPr>
              <a:t> </a:t>
            </a:r>
            <a:r>
              <a:rPr dirty="0" sz="1250">
                <a:solidFill>
                  <a:srgbClr val="2B161F"/>
                </a:solidFill>
                <a:latin typeface="Calibri"/>
                <a:cs typeface="Calibri"/>
              </a:rPr>
              <a:t>digital design</a:t>
            </a:r>
            <a:r>
              <a:rPr dirty="0" sz="1250" spc="-5">
                <a:solidFill>
                  <a:srgbClr val="2B161F"/>
                </a:solidFill>
                <a:latin typeface="Calibri"/>
                <a:cs typeface="Calibri"/>
              </a:rPr>
              <a:t> </a:t>
            </a:r>
            <a:r>
              <a:rPr dirty="0" sz="1250">
                <a:solidFill>
                  <a:srgbClr val="2B161F"/>
                </a:solidFill>
                <a:latin typeface="Calibri"/>
                <a:cs typeface="Calibri"/>
              </a:rPr>
              <a:t>catalog,</a:t>
            </a:r>
            <a:r>
              <a:rPr dirty="0" sz="1250" spc="-25">
                <a:solidFill>
                  <a:srgbClr val="2B161F"/>
                </a:solidFill>
                <a:latin typeface="Calibri"/>
                <a:cs typeface="Calibri"/>
              </a:rPr>
              <a:t> </a:t>
            </a:r>
            <a:r>
              <a:rPr dirty="0" sz="1250" spc="-10">
                <a:solidFill>
                  <a:srgbClr val="2B161F"/>
                </a:solidFill>
                <a:latin typeface="Calibri"/>
                <a:cs typeface="Calibri"/>
              </a:rPr>
              <a:t>AI-assisted </a:t>
            </a:r>
            <a:r>
              <a:rPr dirty="0" sz="1250">
                <a:solidFill>
                  <a:srgbClr val="2B161F"/>
                </a:solidFill>
                <a:latin typeface="Calibri"/>
                <a:cs typeface="Calibri"/>
              </a:rPr>
              <a:t>measurement,</a:t>
            </a:r>
            <a:r>
              <a:rPr dirty="0" sz="1250" spc="-55">
                <a:solidFill>
                  <a:srgbClr val="2B161F"/>
                </a:solidFill>
                <a:latin typeface="Calibri"/>
                <a:cs typeface="Calibri"/>
              </a:rPr>
              <a:t> </a:t>
            </a:r>
            <a:r>
              <a:rPr dirty="0" sz="1250">
                <a:solidFill>
                  <a:srgbClr val="2B161F"/>
                </a:solidFill>
                <a:latin typeface="Calibri"/>
                <a:cs typeface="Calibri"/>
              </a:rPr>
              <a:t>and</a:t>
            </a:r>
            <a:r>
              <a:rPr dirty="0" sz="1250" spc="-75">
                <a:solidFill>
                  <a:srgbClr val="2B161F"/>
                </a:solidFill>
                <a:latin typeface="Calibri"/>
                <a:cs typeface="Calibri"/>
              </a:rPr>
              <a:t> </a:t>
            </a:r>
            <a:r>
              <a:rPr dirty="0" sz="1250">
                <a:solidFill>
                  <a:srgbClr val="2B161F"/>
                </a:solidFill>
                <a:latin typeface="Calibri"/>
                <a:cs typeface="Calibri"/>
              </a:rPr>
              <a:t>doorstep</a:t>
            </a:r>
            <a:r>
              <a:rPr dirty="0" sz="1250" spc="-20">
                <a:solidFill>
                  <a:srgbClr val="2B161F"/>
                </a:solidFill>
                <a:latin typeface="Calibri"/>
                <a:cs typeface="Calibri"/>
              </a:rPr>
              <a:t> </a:t>
            </a:r>
            <a:r>
              <a:rPr dirty="0" sz="1250" spc="-10">
                <a:solidFill>
                  <a:srgbClr val="2B161F"/>
                </a:solidFill>
                <a:latin typeface="Calibri"/>
                <a:cs typeface="Calibri"/>
              </a:rPr>
              <a:t>fulfilment.</a:t>
            </a:r>
            <a:endParaRPr sz="1250">
              <a:latin typeface="Calibri"/>
              <a:cs typeface="Calibri"/>
            </a:endParaRPr>
          </a:p>
        </p:txBody>
      </p:sp>
      <p:grpSp>
        <p:nvGrpSpPr>
          <p:cNvPr id="19" name="object 19"/>
          <p:cNvGrpSpPr/>
          <p:nvPr/>
        </p:nvGrpSpPr>
        <p:grpSpPr>
          <a:xfrm>
            <a:off x="485758" y="3943245"/>
            <a:ext cx="5481955" cy="2138680"/>
            <a:chOff x="485758" y="3943245"/>
            <a:chExt cx="5481955" cy="2138680"/>
          </a:xfrm>
        </p:grpSpPr>
        <p:pic>
          <p:nvPicPr>
            <p:cNvPr id="20" name="object 20"/>
            <p:cNvPicPr/>
            <p:nvPr/>
          </p:nvPicPr>
          <p:blipFill>
            <a:blip r:embed="rId2" cstate="print"/>
            <a:stretch>
              <a:fillRect/>
            </a:stretch>
          </p:blipFill>
          <p:spPr>
            <a:xfrm>
              <a:off x="485758" y="3943245"/>
              <a:ext cx="5481733" cy="2138528"/>
            </a:xfrm>
            <a:prstGeom prst="rect">
              <a:avLst/>
            </a:prstGeom>
          </p:spPr>
        </p:pic>
        <p:sp>
          <p:nvSpPr>
            <p:cNvPr id="21" name="object 21"/>
            <p:cNvSpPr/>
            <p:nvPr/>
          </p:nvSpPr>
          <p:spPr>
            <a:xfrm>
              <a:off x="557212" y="3986276"/>
              <a:ext cx="5344160" cy="2009775"/>
            </a:xfrm>
            <a:custGeom>
              <a:avLst/>
              <a:gdLst/>
              <a:ahLst/>
              <a:cxnLst/>
              <a:rect l="l" t="t" r="r" b="b"/>
              <a:pathLst>
                <a:path w="5344160" h="2009775">
                  <a:moveTo>
                    <a:pt x="5270436" y="0"/>
                  </a:moveTo>
                  <a:lnTo>
                    <a:pt x="73075" y="0"/>
                  </a:lnTo>
                  <a:lnTo>
                    <a:pt x="44630" y="5730"/>
                  </a:lnTo>
                  <a:lnTo>
                    <a:pt x="21402" y="21367"/>
                  </a:lnTo>
                  <a:lnTo>
                    <a:pt x="5742" y="44576"/>
                  </a:lnTo>
                  <a:lnTo>
                    <a:pt x="0" y="73025"/>
                  </a:lnTo>
                  <a:lnTo>
                    <a:pt x="0" y="1936635"/>
                  </a:lnTo>
                  <a:lnTo>
                    <a:pt x="5742" y="1965080"/>
                  </a:lnTo>
                  <a:lnTo>
                    <a:pt x="21402" y="1988308"/>
                  </a:lnTo>
                  <a:lnTo>
                    <a:pt x="44630" y="2003969"/>
                  </a:lnTo>
                  <a:lnTo>
                    <a:pt x="73075" y="2009711"/>
                  </a:lnTo>
                  <a:lnTo>
                    <a:pt x="5270436" y="2009711"/>
                  </a:lnTo>
                  <a:lnTo>
                    <a:pt x="5298904" y="2003969"/>
                  </a:lnTo>
                  <a:lnTo>
                    <a:pt x="5322157" y="1988308"/>
                  </a:lnTo>
                  <a:lnTo>
                    <a:pt x="5337837" y="1965080"/>
                  </a:lnTo>
                  <a:lnTo>
                    <a:pt x="5343588" y="1936635"/>
                  </a:lnTo>
                  <a:lnTo>
                    <a:pt x="5343588" y="73025"/>
                  </a:lnTo>
                  <a:lnTo>
                    <a:pt x="5337837" y="44576"/>
                  </a:lnTo>
                  <a:lnTo>
                    <a:pt x="5322157" y="21367"/>
                  </a:lnTo>
                  <a:lnTo>
                    <a:pt x="5298904" y="5730"/>
                  </a:lnTo>
                  <a:lnTo>
                    <a:pt x="5270436" y="0"/>
                  </a:lnTo>
                  <a:close/>
                </a:path>
              </a:pathLst>
            </a:custGeom>
            <a:solidFill>
              <a:srgbClr val="FFFFFF"/>
            </a:solidFill>
          </p:spPr>
          <p:txBody>
            <a:bodyPr wrap="square" lIns="0" tIns="0" rIns="0" bIns="0" rtlCol="0"/>
            <a:lstStyle/>
            <a:p/>
          </p:txBody>
        </p:sp>
        <p:sp>
          <p:nvSpPr>
            <p:cNvPr id="22" name="object 22"/>
            <p:cNvSpPr/>
            <p:nvPr/>
          </p:nvSpPr>
          <p:spPr>
            <a:xfrm>
              <a:off x="557212" y="3986276"/>
              <a:ext cx="5344160" cy="2009775"/>
            </a:xfrm>
            <a:custGeom>
              <a:avLst/>
              <a:gdLst/>
              <a:ahLst/>
              <a:cxnLst/>
              <a:rect l="l" t="t" r="r" b="b"/>
              <a:pathLst>
                <a:path w="5344160" h="2009775">
                  <a:moveTo>
                    <a:pt x="0" y="73025"/>
                  </a:moveTo>
                  <a:lnTo>
                    <a:pt x="5742" y="44576"/>
                  </a:lnTo>
                  <a:lnTo>
                    <a:pt x="21402" y="21367"/>
                  </a:lnTo>
                  <a:lnTo>
                    <a:pt x="44630" y="5730"/>
                  </a:lnTo>
                  <a:lnTo>
                    <a:pt x="73075" y="0"/>
                  </a:lnTo>
                  <a:lnTo>
                    <a:pt x="5270436" y="0"/>
                  </a:lnTo>
                  <a:lnTo>
                    <a:pt x="5298904" y="5730"/>
                  </a:lnTo>
                  <a:lnTo>
                    <a:pt x="5322157" y="21367"/>
                  </a:lnTo>
                  <a:lnTo>
                    <a:pt x="5337837" y="44576"/>
                  </a:lnTo>
                  <a:lnTo>
                    <a:pt x="5343588" y="73025"/>
                  </a:lnTo>
                  <a:lnTo>
                    <a:pt x="5343588" y="1936635"/>
                  </a:lnTo>
                  <a:lnTo>
                    <a:pt x="5337837" y="1965080"/>
                  </a:lnTo>
                  <a:lnTo>
                    <a:pt x="5322157" y="1988308"/>
                  </a:lnTo>
                  <a:lnTo>
                    <a:pt x="5298904" y="2003969"/>
                  </a:lnTo>
                  <a:lnTo>
                    <a:pt x="5270436" y="2009711"/>
                  </a:lnTo>
                  <a:lnTo>
                    <a:pt x="73075" y="2009711"/>
                  </a:lnTo>
                  <a:lnTo>
                    <a:pt x="44630" y="2003969"/>
                  </a:lnTo>
                  <a:lnTo>
                    <a:pt x="21402" y="1988308"/>
                  </a:lnTo>
                  <a:lnTo>
                    <a:pt x="5742" y="1965080"/>
                  </a:lnTo>
                  <a:lnTo>
                    <a:pt x="0" y="1936635"/>
                  </a:lnTo>
                  <a:lnTo>
                    <a:pt x="0" y="73025"/>
                  </a:lnTo>
                  <a:close/>
                </a:path>
              </a:pathLst>
            </a:custGeom>
            <a:ln w="12700">
              <a:solidFill>
                <a:srgbClr val="EBE1D0"/>
              </a:solidFill>
            </a:ln>
          </p:spPr>
          <p:txBody>
            <a:bodyPr wrap="square" lIns="0" tIns="0" rIns="0" bIns="0" rtlCol="0"/>
            <a:lstStyle/>
            <a:p/>
          </p:txBody>
        </p:sp>
        <p:sp>
          <p:nvSpPr>
            <p:cNvPr id="23" name="object 23"/>
            <p:cNvSpPr/>
            <p:nvPr/>
          </p:nvSpPr>
          <p:spPr>
            <a:xfrm>
              <a:off x="871537" y="4252976"/>
              <a:ext cx="76200" cy="457200"/>
            </a:xfrm>
            <a:custGeom>
              <a:avLst/>
              <a:gdLst/>
              <a:ahLst/>
              <a:cxnLst/>
              <a:rect l="l" t="t" r="r" b="b"/>
              <a:pathLst>
                <a:path w="76200" h="457200">
                  <a:moveTo>
                    <a:pt x="76200" y="0"/>
                  </a:moveTo>
                  <a:lnTo>
                    <a:pt x="0" y="0"/>
                  </a:lnTo>
                  <a:lnTo>
                    <a:pt x="0" y="457200"/>
                  </a:lnTo>
                  <a:lnTo>
                    <a:pt x="76200" y="457200"/>
                  </a:lnTo>
                  <a:lnTo>
                    <a:pt x="76200" y="0"/>
                  </a:lnTo>
                  <a:close/>
                </a:path>
              </a:pathLst>
            </a:custGeom>
            <a:solidFill>
              <a:srgbClr val="C8A127"/>
            </a:solidFill>
          </p:spPr>
          <p:txBody>
            <a:bodyPr wrap="square" lIns="0" tIns="0" rIns="0" bIns="0" rtlCol="0"/>
            <a:lstStyle/>
            <a:p/>
          </p:txBody>
        </p:sp>
        <p:sp>
          <p:nvSpPr>
            <p:cNvPr id="24" name="object 24"/>
            <p:cNvSpPr/>
            <p:nvPr/>
          </p:nvSpPr>
          <p:spPr>
            <a:xfrm>
              <a:off x="871537" y="4252976"/>
              <a:ext cx="76200" cy="457200"/>
            </a:xfrm>
            <a:custGeom>
              <a:avLst/>
              <a:gdLst/>
              <a:ahLst/>
              <a:cxnLst/>
              <a:rect l="l" t="t" r="r" b="b"/>
              <a:pathLst>
                <a:path w="76200" h="457200">
                  <a:moveTo>
                    <a:pt x="0" y="457200"/>
                  </a:moveTo>
                  <a:lnTo>
                    <a:pt x="76200" y="457200"/>
                  </a:lnTo>
                  <a:lnTo>
                    <a:pt x="76200" y="0"/>
                  </a:lnTo>
                  <a:lnTo>
                    <a:pt x="0" y="0"/>
                  </a:lnTo>
                  <a:lnTo>
                    <a:pt x="0" y="457200"/>
                  </a:lnTo>
                  <a:close/>
                </a:path>
              </a:pathLst>
            </a:custGeom>
            <a:ln w="12700">
              <a:solidFill>
                <a:srgbClr val="C8A127"/>
              </a:solidFill>
            </a:ln>
          </p:spPr>
          <p:txBody>
            <a:bodyPr wrap="square" lIns="0" tIns="0" rIns="0" bIns="0" rtlCol="0"/>
            <a:lstStyle/>
            <a:p/>
          </p:txBody>
        </p:sp>
      </p:grpSp>
      <p:sp>
        <p:nvSpPr>
          <p:cNvPr id="25" name="object 25"/>
          <p:cNvSpPr txBox="1"/>
          <p:nvPr/>
        </p:nvSpPr>
        <p:spPr>
          <a:xfrm>
            <a:off x="948055" y="4246181"/>
            <a:ext cx="4482465" cy="1140460"/>
          </a:xfrm>
          <a:prstGeom prst="rect">
            <a:avLst/>
          </a:prstGeom>
        </p:spPr>
        <p:txBody>
          <a:bodyPr wrap="square" lIns="0" tIns="15875" rIns="0" bIns="0" rtlCol="0" vert="horz">
            <a:spAutoFit/>
          </a:bodyPr>
          <a:lstStyle/>
          <a:p>
            <a:pPr marL="195580">
              <a:lnSpc>
                <a:spcPct val="100000"/>
              </a:lnSpc>
              <a:spcBef>
                <a:spcPts val="125"/>
              </a:spcBef>
            </a:pPr>
            <a:r>
              <a:rPr dirty="0" sz="1850" spc="-10" b="1">
                <a:solidFill>
                  <a:srgbClr val="6C2D46"/>
                </a:solidFill>
                <a:latin typeface="Cambria"/>
                <a:cs typeface="Cambria"/>
              </a:rPr>
              <a:t>Market</a:t>
            </a:r>
            <a:endParaRPr sz="1850">
              <a:latin typeface="Cambria"/>
              <a:cs typeface="Cambria"/>
            </a:endParaRPr>
          </a:p>
          <a:p>
            <a:pPr marL="12700" marR="5080">
              <a:lnSpc>
                <a:spcPct val="100000"/>
              </a:lnSpc>
              <a:spcBef>
                <a:spcPts val="2025"/>
              </a:spcBef>
            </a:pPr>
            <a:r>
              <a:rPr dirty="0" sz="1250">
                <a:solidFill>
                  <a:srgbClr val="2B161F"/>
                </a:solidFill>
                <a:latin typeface="Calibri"/>
                <a:cs typeface="Calibri"/>
              </a:rPr>
              <a:t>India's</a:t>
            </a:r>
            <a:r>
              <a:rPr dirty="0" sz="1250" spc="25">
                <a:solidFill>
                  <a:srgbClr val="2B161F"/>
                </a:solidFill>
                <a:latin typeface="Calibri"/>
                <a:cs typeface="Calibri"/>
              </a:rPr>
              <a:t> </a:t>
            </a:r>
            <a:r>
              <a:rPr dirty="0" sz="1250">
                <a:solidFill>
                  <a:srgbClr val="2B161F"/>
                </a:solidFill>
                <a:latin typeface="Calibri"/>
                <a:cs typeface="Calibri"/>
              </a:rPr>
              <a:t>apparel</a:t>
            </a:r>
            <a:r>
              <a:rPr dirty="0" sz="1250" spc="10">
                <a:solidFill>
                  <a:srgbClr val="2B161F"/>
                </a:solidFill>
                <a:latin typeface="Calibri"/>
                <a:cs typeface="Calibri"/>
              </a:rPr>
              <a:t> </a:t>
            </a:r>
            <a:r>
              <a:rPr dirty="0" sz="1250">
                <a:solidFill>
                  <a:srgbClr val="2B161F"/>
                </a:solidFill>
                <a:latin typeface="Calibri"/>
                <a:cs typeface="Calibri"/>
              </a:rPr>
              <a:t>&amp;</a:t>
            </a:r>
            <a:r>
              <a:rPr dirty="0" sz="1250" spc="-40">
                <a:solidFill>
                  <a:srgbClr val="2B161F"/>
                </a:solidFill>
                <a:latin typeface="Calibri"/>
                <a:cs typeface="Calibri"/>
              </a:rPr>
              <a:t> </a:t>
            </a:r>
            <a:r>
              <a:rPr dirty="0" sz="1250" spc="-10">
                <a:solidFill>
                  <a:srgbClr val="2B161F"/>
                </a:solidFill>
                <a:latin typeface="Calibri"/>
                <a:cs typeface="Calibri"/>
              </a:rPr>
              <a:t>custom-</a:t>
            </a:r>
            <a:r>
              <a:rPr dirty="0" sz="1250">
                <a:solidFill>
                  <a:srgbClr val="2B161F"/>
                </a:solidFill>
                <a:latin typeface="Calibri"/>
                <a:cs typeface="Calibri"/>
              </a:rPr>
              <a:t>tailoring economy</a:t>
            </a:r>
            <a:r>
              <a:rPr dirty="0" sz="1250" spc="-40">
                <a:solidFill>
                  <a:srgbClr val="2B161F"/>
                </a:solidFill>
                <a:latin typeface="Calibri"/>
                <a:cs typeface="Calibri"/>
              </a:rPr>
              <a:t> </a:t>
            </a:r>
            <a:r>
              <a:rPr dirty="0" sz="1250">
                <a:solidFill>
                  <a:srgbClr val="2B161F"/>
                </a:solidFill>
                <a:latin typeface="Calibri"/>
                <a:cs typeface="Calibri"/>
              </a:rPr>
              <a:t>is</a:t>
            </a:r>
            <a:r>
              <a:rPr dirty="0" sz="1250" spc="-45">
                <a:solidFill>
                  <a:srgbClr val="2B161F"/>
                </a:solidFill>
                <a:latin typeface="Calibri"/>
                <a:cs typeface="Calibri"/>
              </a:rPr>
              <a:t> </a:t>
            </a:r>
            <a:r>
              <a:rPr dirty="0" sz="1250">
                <a:solidFill>
                  <a:srgbClr val="2B161F"/>
                </a:solidFill>
                <a:latin typeface="Calibri"/>
                <a:cs typeface="Calibri"/>
              </a:rPr>
              <a:t>a</a:t>
            </a:r>
            <a:r>
              <a:rPr dirty="0" sz="1250" spc="-10">
                <a:solidFill>
                  <a:srgbClr val="2B161F"/>
                </a:solidFill>
                <a:latin typeface="Calibri"/>
                <a:cs typeface="Calibri"/>
              </a:rPr>
              <a:t> multi-billion-dollar opportunity,</a:t>
            </a:r>
            <a:r>
              <a:rPr dirty="0" sz="1250" spc="-5">
                <a:solidFill>
                  <a:srgbClr val="2B161F"/>
                </a:solidFill>
                <a:latin typeface="Calibri"/>
                <a:cs typeface="Calibri"/>
              </a:rPr>
              <a:t> </a:t>
            </a:r>
            <a:r>
              <a:rPr dirty="0" sz="1250" spc="-10">
                <a:solidFill>
                  <a:srgbClr val="2B161F"/>
                </a:solidFill>
                <a:latin typeface="Calibri"/>
                <a:cs typeface="Calibri"/>
              </a:rPr>
              <a:t>growing</a:t>
            </a:r>
            <a:r>
              <a:rPr dirty="0" sz="1250" spc="-60">
                <a:solidFill>
                  <a:srgbClr val="2B161F"/>
                </a:solidFill>
                <a:latin typeface="Calibri"/>
                <a:cs typeface="Calibri"/>
              </a:rPr>
              <a:t> </a:t>
            </a:r>
            <a:r>
              <a:rPr dirty="0" sz="1250">
                <a:solidFill>
                  <a:srgbClr val="2B161F"/>
                </a:solidFill>
                <a:latin typeface="Calibri"/>
                <a:cs typeface="Calibri"/>
              </a:rPr>
              <a:t>fastest</a:t>
            </a:r>
            <a:r>
              <a:rPr dirty="0" sz="1250" spc="35">
                <a:solidFill>
                  <a:srgbClr val="2B161F"/>
                </a:solidFill>
                <a:latin typeface="Calibri"/>
                <a:cs typeface="Calibri"/>
              </a:rPr>
              <a:t> </a:t>
            </a:r>
            <a:r>
              <a:rPr dirty="0" sz="1250">
                <a:solidFill>
                  <a:srgbClr val="2B161F"/>
                </a:solidFill>
                <a:latin typeface="Calibri"/>
                <a:cs typeface="Calibri"/>
              </a:rPr>
              <a:t>in</a:t>
            </a:r>
            <a:r>
              <a:rPr dirty="0" sz="1250" spc="-50">
                <a:solidFill>
                  <a:srgbClr val="2B161F"/>
                </a:solidFill>
                <a:latin typeface="Calibri"/>
                <a:cs typeface="Calibri"/>
              </a:rPr>
              <a:t> </a:t>
            </a:r>
            <a:r>
              <a:rPr dirty="0" sz="1250">
                <a:solidFill>
                  <a:srgbClr val="2B161F"/>
                </a:solidFill>
                <a:latin typeface="Calibri"/>
                <a:cs typeface="Calibri"/>
              </a:rPr>
              <a:t>Tier</a:t>
            </a:r>
            <a:r>
              <a:rPr dirty="0" sz="1250" spc="-55">
                <a:solidFill>
                  <a:srgbClr val="2B161F"/>
                </a:solidFill>
                <a:latin typeface="Calibri"/>
                <a:cs typeface="Calibri"/>
              </a:rPr>
              <a:t> </a:t>
            </a:r>
            <a:r>
              <a:rPr dirty="0" sz="1250">
                <a:solidFill>
                  <a:srgbClr val="2B161F"/>
                </a:solidFill>
                <a:latin typeface="Calibri"/>
                <a:cs typeface="Calibri"/>
              </a:rPr>
              <a:t>2/3</a:t>
            </a:r>
            <a:r>
              <a:rPr dirty="0" sz="1250" spc="40">
                <a:solidFill>
                  <a:srgbClr val="2B161F"/>
                </a:solidFill>
                <a:latin typeface="Calibri"/>
                <a:cs typeface="Calibri"/>
              </a:rPr>
              <a:t> </a:t>
            </a:r>
            <a:r>
              <a:rPr dirty="0" sz="1250" spc="-10">
                <a:solidFill>
                  <a:srgbClr val="2B161F"/>
                </a:solidFill>
                <a:latin typeface="Calibri"/>
                <a:cs typeface="Calibri"/>
              </a:rPr>
              <a:t>cities</a:t>
            </a:r>
            <a:r>
              <a:rPr dirty="0" sz="1250" spc="-30">
                <a:solidFill>
                  <a:srgbClr val="2B161F"/>
                </a:solidFill>
                <a:latin typeface="Calibri"/>
                <a:cs typeface="Calibri"/>
              </a:rPr>
              <a:t> </a:t>
            </a:r>
            <a:r>
              <a:rPr dirty="0" sz="1250">
                <a:solidFill>
                  <a:srgbClr val="2B161F"/>
                </a:solidFill>
                <a:latin typeface="Calibri"/>
                <a:cs typeface="Calibri"/>
              </a:rPr>
              <a:t>where</a:t>
            </a:r>
            <a:r>
              <a:rPr dirty="0" sz="1250" spc="-20">
                <a:solidFill>
                  <a:srgbClr val="2B161F"/>
                </a:solidFill>
                <a:latin typeface="Calibri"/>
                <a:cs typeface="Calibri"/>
              </a:rPr>
              <a:t> </a:t>
            </a:r>
            <a:r>
              <a:rPr dirty="0" sz="1250">
                <a:solidFill>
                  <a:srgbClr val="2B161F"/>
                </a:solidFill>
                <a:latin typeface="Calibri"/>
                <a:cs typeface="Calibri"/>
              </a:rPr>
              <a:t>boutique</a:t>
            </a:r>
            <a:r>
              <a:rPr dirty="0" sz="1250" spc="-20">
                <a:solidFill>
                  <a:srgbClr val="2B161F"/>
                </a:solidFill>
                <a:latin typeface="Calibri"/>
                <a:cs typeface="Calibri"/>
              </a:rPr>
              <a:t> </a:t>
            </a:r>
            <a:r>
              <a:rPr dirty="0" sz="1250" spc="-10">
                <a:solidFill>
                  <a:srgbClr val="2B161F"/>
                </a:solidFill>
                <a:latin typeface="Calibri"/>
                <a:cs typeface="Calibri"/>
              </a:rPr>
              <a:t>culture </a:t>
            </a:r>
            <a:r>
              <a:rPr dirty="0" sz="1250">
                <a:solidFill>
                  <a:srgbClr val="2B161F"/>
                </a:solidFill>
                <a:latin typeface="Calibri"/>
                <a:cs typeface="Calibri"/>
              </a:rPr>
              <a:t>is</a:t>
            </a:r>
            <a:r>
              <a:rPr dirty="0" sz="1250" spc="-20">
                <a:solidFill>
                  <a:srgbClr val="2B161F"/>
                </a:solidFill>
                <a:latin typeface="Calibri"/>
                <a:cs typeface="Calibri"/>
              </a:rPr>
              <a:t> </a:t>
            </a:r>
            <a:r>
              <a:rPr dirty="0" sz="1250" spc="-10">
                <a:solidFill>
                  <a:srgbClr val="2B161F"/>
                </a:solidFill>
                <a:latin typeface="Calibri"/>
                <a:cs typeface="Calibri"/>
              </a:rPr>
              <a:t>strongest.</a:t>
            </a:r>
            <a:endParaRPr sz="1250">
              <a:latin typeface="Calibri"/>
              <a:cs typeface="Calibri"/>
            </a:endParaRPr>
          </a:p>
        </p:txBody>
      </p:sp>
      <p:grpSp>
        <p:nvGrpSpPr>
          <p:cNvPr id="26" name="object 26"/>
          <p:cNvGrpSpPr/>
          <p:nvPr/>
        </p:nvGrpSpPr>
        <p:grpSpPr>
          <a:xfrm>
            <a:off x="6286483" y="3943245"/>
            <a:ext cx="5491480" cy="2138680"/>
            <a:chOff x="6286483" y="3943245"/>
            <a:chExt cx="5491480" cy="2138680"/>
          </a:xfrm>
        </p:grpSpPr>
        <p:pic>
          <p:nvPicPr>
            <p:cNvPr id="27" name="object 27"/>
            <p:cNvPicPr/>
            <p:nvPr/>
          </p:nvPicPr>
          <p:blipFill>
            <a:blip r:embed="rId3" cstate="print"/>
            <a:stretch>
              <a:fillRect/>
            </a:stretch>
          </p:blipFill>
          <p:spPr>
            <a:xfrm>
              <a:off x="6286483" y="3943245"/>
              <a:ext cx="5491258" cy="2138528"/>
            </a:xfrm>
            <a:prstGeom prst="rect">
              <a:avLst/>
            </a:prstGeom>
          </p:spPr>
        </p:pic>
        <p:sp>
          <p:nvSpPr>
            <p:cNvPr id="28" name="object 28"/>
            <p:cNvSpPr/>
            <p:nvPr/>
          </p:nvSpPr>
          <p:spPr>
            <a:xfrm>
              <a:off x="6358000" y="3986276"/>
              <a:ext cx="5353050" cy="2009775"/>
            </a:xfrm>
            <a:custGeom>
              <a:avLst/>
              <a:gdLst/>
              <a:ahLst/>
              <a:cxnLst/>
              <a:rect l="l" t="t" r="r" b="b"/>
              <a:pathLst>
                <a:path w="5353050" h="2009775">
                  <a:moveTo>
                    <a:pt x="5279898" y="0"/>
                  </a:moveTo>
                  <a:lnTo>
                    <a:pt x="73025" y="0"/>
                  </a:lnTo>
                  <a:lnTo>
                    <a:pt x="44576" y="5730"/>
                  </a:lnTo>
                  <a:lnTo>
                    <a:pt x="21367" y="21367"/>
                  </a:lnTo>
                  <a:lnTo>
                    <a:pt x="5730" y="44576"/>
                  </a:lnTo>
                  <a:lnTo>
                    <a:pt x="0" y="73025"/>
                  </a:lnTo>
                  <a:lnTo>
                    <a:pt x="0" y="1936635"/>
                  </a:lnTo>
                  <a:lnTo>
                    <a:pt x="5730" y="1965080"/>
                  </a:lnTo>
                  <a:lnTo>
                    <a:pt x="21367" y="1988308"/>
                  </a:lnTo>
                  <a:lnTo>
                    <a:pt x="44576" y="2003969"/>
                  </a:lnTo>
                  <a:lnTo>
                    <a:pt x="73025" y="2009711"/>
                  </a:lnTo>
                  <a:lnTo>
                    <a:pt x="5279898" y="2009711"/>
                  </a:lnTo>
                  <a:lnTo>
                    <a:pt x="5308365" y="2003969"/>
                  </a:lnTo>
                  <a:lnTo>
                    <a:pt x="5331618" y="1988308"/>
                  </a:lnTo>
                  <a:lnTo>
                    <a:pt x="5347299" y="1965080"/>
                  </a:lnTo>
                  <a:lnTo>
                    <a:pt x="5353050" y="1936635"/>
                  </a:lnTo>
                  <a:lnTo>
                    <a:pt x="5353050" y="73025"/>
                  </a:lnTo>
                  <a:lnTo>
                    <a:pt x="5347299" y="44576"/>
                  </a:lnTo>
                  <a:lnTo>
                    <a:pt x="5331618" y="21367"/>
                  </a:lnTo>
                  <a:lnTo>
                    <a:pt x="5308365" y="5730"/>
                  </a:lnTo>
                  <a:lnTo>
                    <a:pt x="5279898" y="0"/>
                  </a:lnTo>
                  <a:close/>
                </a:path>
              </a:pathLst>
            </a:custGeom>
            <a:solidFill>
              <a:srgbClr val="FFFFFF"/>
            </a:solidFill>
          </p:spPr>
          <p:txBody>
            <a:bodyPr wrap="square" lIns="0" tIns="0" rIns="0" bIns="0" rtlCol="0"/>
            <a:lstStyle/>
            <a:p/>
          </p:txBody>
        </p:sp>
        <p:sp>
          <p:nvSpPr>
            <p:cNvPr id="29" name="object 29"/>
            <p:cNvSpPr/>
            <p:nvPr/>
          </p:nvSpPr>
          <p:spPr>
            <a:xfrm>
              <a:off x="6358000" y="3986276"/>
              <a:ext cx="5353050" cy="2009775"/>
            </a:xfrm>
            <a:custGeom>
              <a:avLst/>
              <a:gdLst/>
              <a:ahLst/>
              <a:cxnLst/>
              <a:rect l="l" t="t" r="r" b="b"/>
              <a:pathLst>
                <a:path w="5353050" h="2009775">
                  <a:moveTo>
                    <a:pt x="0" y="73025"/>
                  </a:moveTo>
                  <a:lnTo>
                    <a:pt x="5730" y="44576"/>
                  </a:lnTo>
                  <a:lnTo>
                    <a:pt x="21367" y="21367"/>
                  </a:lnTo>
                  <a:lnTo>
                    <a:pt x="44576" y="5730"/>
                  </a:lnTo>
                  <a:lnTo>
                    <a:pt x="73025" y="0"/>
                  </a:lnTo>
                  <a:lnTo>
                    <a:pt x="5279898" y="0"/>
                  </a:lnTo>
                  <a:lnTo>
                    <a:pt x="5308365" y="5730"/>
                  </a:lnTo>
                  <a:lnTo>
                    <a:pt x="5331618" y="21367"/>
                  </a:lnTo>
                  <a:lnTo>
                    <a:pt x="5347299" y="44576"/>
                  </a:lnTo>
                  <a:lnTo>
                    <a:pt x="5353050" y="73025"/>
                  </a:lnTo>
                  <a:lnTo>
                    <a:pt x="5353050" y="1936635"/>
                  </a:lnTo>
                  <a:lnTo>
                    <a:pt x="5347299" y="1965080"/>
                  </a:lnTo>
                  <a:lnTo>
                    <a:pt x="5331618" y="1988308"/>
                  </a:lnTo>
                  <a:lnTo>
                    <a:pt x="5308365" y="2003969"/>
                  </a:lnTo>
                  <a:lnTo>
                    <a:pt x="5279898" y="2009711"/>
                  </a:lnTo>
                  <a:lnTo>
                    <a:pt x="73025" y="2009711"/>
                  </a:lnTo>
                  <a:lnTo>
                    <a:pt x="44576" y="2003969"/>
                  </a:lnTo>
                  <a:lnTo>
                    <a:pt x="21367" y="1988308"/>
                  </a:lnTo>
                  <a:lnTo>
                    <a:pt x="5730" y="1965080"/>
                  </a:lnTo>
                  <a:lnTo>
                    <a:pt x="0" y="1936635"/>
                  </a:lnTo>
                  <a:lnTo>
                    <a:pt x="0" y="73025"/>
                  </a:lnTo>
                  <a:close/>
                </a:path>
              </a:pathLst>
            </a:custGeom>
            <a:ln w="12700">
              <a:solidFill>
                <a:srgbClr val="EBE1D0"/>
              </a:solidFill>
            </a:ln>
          </p:spPr>
          <p:txBody>
            <a:bodyPr wrap="square" lIns="0" tIns="0" rIns="0" bIns="0" rtlCol="0"/>
            <a:lstStyle/>
            <a:p/>
          </p:txBody>
        </p:sp>
        <p:sp>
          <p:nvSpPr>
            <p:cNvPr id="30" name="object 30"/>
            <p:cNvSpPr/>
            <p:nvPr/>
          </p:nvSpPr>
          <p:spPr>
            <a:xfrm>
              <a:off x="6681850" y="4252976"/>
              <a:ext cx="66675" cy="457200"/>
            </a:xfrm>
            <a:custGeom>
              <a:avLst/>
              <a:gdLst/>
              <a:ahLst/>
              <a:cxnLst/>
              <a:rect l="l" t="t" r="r" b="b"/>
              <a:pathLst>
                <a:path w="66675" h="457200">
                  <a:moveTo>
                    <a:pt x="66675" y="0"/>
                  </a:moveTo>
                  <a:lnTo>
                    <a:pt x="0" y="0"/>
                  </a:lnTo>
                  <a:lnTo>
                    <a:pt x="0" y="457200"/>
                  </a:lnTo>
                  <a:lnTo>
                    <a:pt x="66675" y="457200"/>
                  </a:lnTo>
                  <a:lnTo>
                    <a:pt x="66675" y="0"/>
                  </a:lnTo>
                  <a:close/>
                </a:path>
              </a:pathLst>
            </a:custGeom>
            <a:solidFill>
              <a:srgbClr val="C8A127"/>
            </a:solidFill>
          </p:spPr>
          <p:txBody>
            <a:bodyPr wrap="square" lIns="0" tIns="0" rIns="0" bIns="0" rtlCol="0"/>
            <a:lstStyle/>
            <a:p/>
          </p:txBody>
        </p:sp>
        <p:sp>
          <p:nvSpPr>
            <p:cNvPr id="31" name="object 31"/>
            <p:cNvSpPr/>
            <p:nvPr/>
          </p:nvSpPr>
          <p:spPr>
            <a:xfrm>
              <a:off x="6681850" y="4252976"/>
              <a:ext cx="66675" cy="457200"/>
            </a:xfrm>
            <a:custGeom>
              <a:avLst/>
              <a:gdLst/>
              <a:ahLst/>
              <a:cxnLst/>
              <a:rect l="l" t="t" r="r" b="b"/>
              <a:pathLst>
                <a:path w="66675" h="457200">
                  <a:moveTo>
                    <a:pt x="0" y="457200"/>
                  </a:moveTo>
                  <a:lnTo>
                    <a:pt x="66675" y="457200"/>
                  </a:lnTo>
                  <a:lnTo>
                    <a:pt x="66675" y="0"/>
                  </a:lnTo>
                  <a:lnTo>
                    <a:pt x="0" y="0"/>
                  </a:lnTo>
                  <a:lnTo>
                    <a:pt x="0" y="457200"/>
                  </a:lnTo>
                  <a:close/>
                </a:path>
              </a:pathLst>
            </a:custGeom>
            <a:ln w="12700">
              <a:solidFill>
                <a:srgbClr val="C8A127"/>
              </a:solidFill>
            </a:ln>
          </p:spPr>
          <p:txBody>
            <a:bodyPr wrap="square" lIns="0" tIns="0" rIns="0" bIns="0" rtlCol="0"/>
            <a:lstStyle/>
            <a:p/>
          </p:txBody>
        </p:sp>
      </p:grpSp>
      <p:sp>
        <p:nvSpPr>
          <p:cNvPr id="32" name="object 32"/>
          <p:cNvSpPr txBox="1"/>
          <p:nvPr/>
        </p:nvSpPr>
        <p:spPr>
          <a:xfrm>
            <a:off x="6942201" y="4246181"/>
            <a:ext cx="918844" cy="311785"/>
          </a:xfrm>
          <a:prstGeom prst="rect">
            <a:avLst/>
          </a:prstGeom>
        </p:spPr>
        <p:txBody>
          <a:bodyPr wrap="square" lIns="0" tIns="15875" rIns="0" bIns="0" rtlCol="0" vert="horz">
            <a:spAutoFit/>
          </a:bodyPr>
          <a:lstStyle/>
          <a:p>
            <a:pPr marL="12700">
              <a:lnSpc>
                <a:spcPct val="100000"/>
              </a:lnSpc>
              <a:spcBef>
                <a:spcPts val="125"/>
              </a:spcBef>
            </a:pPr>
            <a:r>
              <a:rPr dirty="0" sz="1850" b="1">
                <a:solidFill>
                  <a:srgbClr val="6C2D46"/>
                </a:solidFill>
                <a:latin typeface="Cambria"/>
                <a:cs typeface="Cambria"/>
              </a:rPr>
              <a:t>The</a:t>
            </a:r>
            <a:r>
              <a:rPr dirty="0" sz="1850" spc="50" b="1">
                <a:solidFill>
                  <a:srgbClr val="6C2D46"/>
                </a:solidFill>
                <a:latin typeface="Cambria"/>
                <a:cs typeface="Cambria"/>
              </a:rPr>
              <a:t> </a:t>
            </a:r>
            <a:r>
              <a:rPr dirty="0" sz="1850" spc="-25" b="1">
                <a:solidFill>
                  <a:srgbClr val="6C2D46"/>
                </a:solidFill>
                <a:latin typeface="Cambria"/>
                <a:cs typeface="Cambria"/>
              </a:rPr>
              <a:t>Ask</a:t>
            </a:r>
            <a:endParaRPr sz="1850">
              <a:latin typeface="Cambria"/>
              <a:cs typeface="Cambria"/>
            </a:endParaRPr>
          </a:p>
        </p:txBody>
      </p:sp>
      <p:sp>
        <p:nvSpPr>
          <p:cNvPr id="34" name="object 34"/>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5" name="object 35"/>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a:t>
            </a:r>
          </a:p>
        </p:txBody>
      </p:sp>
      <p:sp>
        <p:nvSpPr>
          <p:cNvPr id="33" name="object 33"/>
          <p:cNvSpPr txBox="1"/>
          <p:nvPr/>
        </p:nvSpPr>
        <p:spPr>
          <a:xfrm>
            <a:off x="6758940" y="4785359"/>
            <a:ext cx="4552315" cy="4108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Seeking</a:t>
            </a:r>
            <a:r>
              <a:rPr dirty="0" sz="1250" spc="-55">
                <a:solidFill>
                  <a:srgbClr val="2B161F"/>
                </a:solidFill>
                <a:latin typeface="Calibri"/>
                <a:cs typeface="Calibri"/>
              </a:rPr>
              <a:t> </a:t>
            </a:r>
            <a:r>
              <a:rPr dirty="0" sz="1250">
                <a:solidFill>
                  <a:srgbClr val="2B161F"/>
                </a:solidFill>
                <a:latin typeface="Calibri"/>
                <a:cs typeface="Calibri"/>
              </a:rPr>
              <a:t>incubation</a:t>
            </a:r>
            <a:r>
              <a:rPr dirty="0" sz="1250" spc="-45">
                <a:solidFill>
                  <a:srgbClr val="2B161F"/>
                </a:solidFill>
                <a:latin typeface="Calibri"/>
                <a:cs typeface="Calibri"/>
              </a:rPr>
              <a:t> </a:t>
            </a:r>
            <a:r>
              <a:rPr dirty="0" sz="1250">
                <a:solidFill>
                  <a:srgbClr val="2B161F"/>
                </a:solidFill>
                <a:latin typeface="Calibri"/>
                <a:cs typeface="Calibri"/>
              </a:rPr>
              <a:t>support</a:t>
            </a:r>
            <a:r>
              <a:rPr dirty="0" sz="1250" spc="-25">
                <a:solidFill>
                  <a:srgbClr val="2B161F"/>
                </a:solidFill>
                <a:latin typeface="Calibri"/>
                <a:cs typeface="Calibri"/>
              </a:rPr>
              <a:t> </a:t>
            </a:r>
            <a:r>
              <a:rPr dirty="0" sz="1250">
                <a:solidFill>
                  <a:srgbClr val="2B161F"/>
                </a:solidFill>
                <a:latin typeface="Calibri"/>
                <a:cs typeface="Calibri"/>
              </a:rPr>
              <a:t>&amp;</a:t>
            </a:r>
            <a:r>
              <a:rPr dirty="0" sz="1250" spc="-15">
                <a:solidFill>
                  <a:srgbClr val="2B161F"/>
                </a:solidFill>
                <a:latin typeface="Calibri"/>
                <a:cs typeface="Calibri"/>
              </a:rPr>
              <a:t> </a:t>
            </a:r>
            <a:r>
              <a:rPr dirty="0" sz="1250">
                <a:solidFill>
                  <a:srgbClr val="2B161F"/>
                </a:solidFill>
                <a:latin typeface="Calibri"/>
                <a:cs typeface="Calibri"/>
              </a:rPr>
              <a:t>seed</a:t>
            </a:r>
            <a:r>
              <a:rPr dirty="0" sz="1250" spc="-50">
                <a:solidFill>
                  <a:srgbClr val="2B161F"/>
                </a:solidFill>
                <a:latin typeface="Calibri"/>
                <a:cs typeface="Calibri"/>
              </a:rPr>
              <a:t> </a:t>
            </a:r>
            <a:r>
              <a:rPr dirty="0" sz="1250">
                <a:solidFill>
                  <a:srgbClr val="2B161F"/>
                </a:solidFill>
                <a:latin typeface="Calibri"/>
                <a:cs typeface="Calibri"/>
              </a:rPr>
              <a:t>capital</a:t>
            </a:r>
            <a:r>
              <a:rPr dirty="0" sz="1250" spc="35">
                <a:solidFill>
                  <a:srgbClr val="2B161F"/>
                </a:solidFill>
                <a:latin typeface="Calibri"/>
                <a:cs typeface="Calibri"/>
              </a:rPr>
              <a:t> </a:t>
            </a:r>
            <a:r>
              <a:rPr dirty="0" sz="1250">
                <a:solidFill>
                  <a:srgbClr val="2B161F"/>
                </a:solidFill>
                <a:latin typeface="Calibri"/>
                <a:cs typeface="Calibri"/>
              </a:rPr>
              <a:t>to</a:t>
            </a:r>
            <a:r>
              <a:rPr dirty="0" sz="1250" spc="25">
                <a:solidFill>
                  <a:srgbClr val="2B161F"/>
                </a:solidFill>
                <a:latin typeface="Calibri"/>
                <a:cs typeface="Calibri"/>
              </a:rPr>
              <a:t> </a:t>
            </a:r>
            <a:r>
              <a:rPr dirty="0" sz="1250">
                <a:solidFill>
                  <a:srgbClr val="2B161F"/>
                </a:solidFill>
                <a:latin typeface="Calibri"/>
                <a:cs typeface="Calibri"/>
              </a:rPr>
              <a:t>launch</a:t>
            </a:r>
            <a:r>
              <a:rPr dirty="0" sz="1250" spc="35">
                <a:solidFill>
                  <a:srgbClr val="2B161F"/>
                </a:solidFill>
                <a:latin typeface="Calibri"/>
                <a:cs typeface="Calibri"/>
              </a:rPr>
              <a:t> </a:t>
            </a:r>
            <a:r>
              <a:rPr dirty="0" sz="1250">
                <a:solidFill>
                  <a:srgbClr val="2B161F"/>
                </a:solidFill>
                <a:latin typeface="Calibri"/>
                <a:cs typeface="Calibri"/>
              </a:rPr>
              <a:t>our</a:t>
            </a:r>
            <a:r>
              <a:rPr dirty="0" sz="1250" spc="-45">
                <a:solidFill>
                  <a:srgbClr val="2B161F"/>
                </a:solidFill>
                <a:latin typeface="Calibri"/>
                <a:cs typeface="Calibri"/>
              </a:rPr>
              <a:t> </a:t>
            </a:r>
            <a:r>
              <a:rPr dirty="0" sz="1250">
                <a:solidFill>
                  <a:srgbClr val="2B161F"/>
                </a:solidFill>
                <a:latin typeface="Calibri"/>
                <a:cs typeface="Calibri"/>
              </a:rPr>
              <a:t>pilot</a:t>
            </a:r>
            <a:r>
              <a:rPr dirty="0" sz="1250" spc="-25">
                <a:solidFill>
                  <a:srgbClr val="2B161F"/>
                </a:solidFill>
                <a:latin typeface="Calibri"/>
                <a:cs typeface="Calibri"/>
              </a:rPr>
              <a:t> </a:t>
            </a:r>
            <a:r>
              <a:rPr dirty="0" sz="1250" spc="-10">
                <a:solidFill>
                  <a:srgbClr val="2B161F"/>
                </a:solidFill>
                <a:latin typeface="Calibri"/>
                <a:cs typeface="Calibri"/>
              </a:rPr>
              <a:t>city,</a:t>
            </a:r>
            <a:endParaRPr sz="1250">
              <a:latin typeface="Calibri"/>
              <a:cs typeface="Calibri"/>
            </a:endParaRPr>
          </a:p>
          <a:p>
            <a:pPr marL="12700">
              <a:lnSpc>
                <a:spcPct val="100000"/>
              </a:lnSpc>
            </a:pPr>
            <a:r>
              <a:rPr dirty="0" sz="1250">
                <a:solidFill>
                  <a:srgbClr val="2B161F"/>
                </a:solidFill>
                <a:latin typeface="Calibri"/>
                <a:cs typeface="Calibri"/>
              </a:rPr>
              <a:t>onboard 50</a:t>
            </a:r>
            <a:r>
              <a:rPr dirty="0" sz="1250" spc="-45">
                <a:solidFill>
                  <a:srgbClr val="2B161F"/>
                </a:solidFill>
                <a:latin typeface="Calibri"/>
                <a:cs typeface="Calibri"/>
              </a:rPr>
              <a:t> </a:t>
            </a:r>
            <a:r>
              <a:rPr dirty="0" sz="1250">
                <a:solidFill>
                  <a:srgbClr val="2B161F"/>
                </a:solidFill>
                <a:latin typeface="Calibri"/>
                <a:cs typeface="Calibri"/>
              </a:rPr>
              <a:t>boutique</a:t>
            </a:r>
            <a:r>
              <a:rPr dirty="0" sz="1250" spc="-35">
                <a:solidFill>
                  <a:srgbClr val="2B161F"/>
                </a:solidFill>
                <a:latin typeface="Calibri"/>
                <a:cs typeface="Calibri"/>
              </a:rPr>
              <a:t> </a:t>
            </a:r>
            <a:r>
              <a:rPr dirty="0" sz="1250" spc="-10">
                <a:solidFill>
                  <a:srgbClr val="2B161F"/>
                </a:solidFill>
                <a:latin typeface="Calibri"/>
                <a:cs typeface="Calibri"/>
              </a:rPr>
              <a:t>partners,</a:t>
            </a:r>
            <a:r>
              <a:rPr dirty="0" sz="1250" spc="-25">
                <a:solidFill>
                  <a:srgbClr val="2B161F"/>
                </a:solidFill>
                <a:latin typeface="Calibri"/>
                <a:cs typeface="Calibri"/>
              </a:rPr>
              <a:t> </a:t>
            </a:r>
            <a:r>
              <a:rPr dirty="0" sz="1250">
                <a:solidFill>
                  <a:srgbClr val="2B161F"/>
                </a:solidFill>
                <a:latin typeface="Calibri"/>
                <a:cs typeface="Calibri"/>
              </a:rPr>
              <a:t>and</a:t>
            </a:r>
            <a:r>
              <a:rPr dirty="0" sz="1250" spc="5">
                <a:solidFill>
                  <a:srgbClr val="2B161F"/>
                </a:solidFill>
                <a:latin typeface="Calibri"/>
                <a:cs typeface="Calibri"/>
              </a:rPr>
              <a:t> </a:t>
            </a:r>
            <a:r>
              <a:rPr dirty="0" sz="1250">
                <a:solidFill>
                  <a:srgbClr val="2B161F"/>
                </a:solidFill>
                <a:latin typeface="Calibri"/>
                <a:cs typeface="Calibri"/>
              </a:rPr>
              <a:t>build the</a:t>
            </a:r>
            <a:r>
              <a:rPr dirty="0" sz="1250" spc="-35">
                <a:solidFill>
                  <a:srgbClr val="2B161F"/>
                </a:solidFill>
                <a:latin typeface="Calibri"/>
                <a:cs typeface="Calibri"/>
              </a:rPr>
              <a:t> </a:t>
            </a:r>
            <a:r>
              <a:rPr dirty="0" sz="1250">
                <a:solidFill>
                  <a:srgbClr val="2B161F"/>
                </a:solidFill>
                <a:latin typeface="Calibri"/>
                <a:cs typeface="Calibri"/>
              </a:rPr>
              <a:t>AI</a:t>
            </a:r>
            <a:r>
              <a:rPr dirty="0" sz="1250" spc="-25">
                <a:solidFill>
                  <a:srgbClr val="2B161F"/>
                </a:solidFill>
                <a:latin typeface="Calibri"/>
                <a:cs typeface="Calibri"/>
              </a:rPr>
              <a:t> </a:t>
            </a:r>
            <a:r>
              <a:rPr dirty="0" sz="1250">
                <a:solidFill>
                  <a:srgbClr val="2B161F"/>
                </a:solidFill>
                <a:latin typeface="Calibri"/>
                <a:cs typeface="Calibri"/>
              </a:rPr>
              <a:t>measurement</a:t>
            </a:r>
            <a:r>
              <a:rPr dirty="0" sz="1250" spc="15">
                <a:solidFill>
                  <a:srgbClr val="2B161F"/>
                </a:solidFill>
                <a:latin typeface="Calibri"/>
                <a:cs typeface="Calibri"/>
              </a:rPr>
              <a:t> </a:t>
            </a:r>
            <a:r>
              <a:rPr dirty="0" sz="1250" spc="-10">
                <a:solidFill>
                  <a:srgbClr val="2B161F"/>
                </a:solidFill>
                <a:latin typeface="Calibri"/>
                <a:cs typeface="Calibri"/>
              </a:rPr>
              <a:t>engine.</a:t>
            </a:r>
            <a:endParaRPr sz="125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grpSp>
        <p:nvGrpSpPr>
          <p:cNvPr id="3" name="object 3"/>
          <p:cNvGrpSpPr/>
          <p:nvPr/>
        </p:nvGrpSpPr>
        <p:grpSpPr>
          <a:xfrm>
            <a:off x="-1586" y="-1523"/>
            <a:ext cx="12176760" cy="6866255"/>
            <a:chOff x="-1586" y="-1523"/>
            <a:chExt cx="12176760" cy="6866255"/>
          </a:xfrm>
        </p:grpSpPr>
        <p:sp>
          <p:nvSpPr>
            <p:cNvPr id="4" name="object 4"/>
            <p:cNvSpPr/>
            <p:nvPr/>
          </p:nvSpPr>
          <p:spPr>
            <a:xfrm>
              <a:off x="4763" y="4826"/>
              <a:ext cx="12164060" cy="6853555"/>
            </a:xfrm>
            <a:custGeom>
              <a:avLst/>
              <a:gdLst/>
              <a:ahLst/>
              <a:cxnLst/>
              <a:rect l="l" t="t" r="r" b="b"/>
              <a:pathLst>
                <a:path w="12164060" h="6853555">
                  <a:moveTo>
                    <a:pt x="12090208" y="0"/>
                  </a:moveTo>
                  <a:lnTo>
                    <a:pt x="73174" y="0"/>
                  </a:lnTo>
                  <a:lnTo>
                    <a:pt x="44691" y="5732"/>
                  </a:lnTo>
                  <a:lnTo>
                    <a:pt x="21432" y="21383"/>
                  </a:lnTo>
                  <a:lnTo>
                    <a:pt x="5750" y="44630"/>
                  </a:lnTo>
                  <a:lnTo>
                    <a:pt x="0" y="73151"/>
                  </a:lnTo>
                  <a:lnTo>
                    <a:pt x="0" y="6784761"/>
                  </a:lnTo>
                  <a:lnTo>
                    <a:pt x="5750" y="6813244"/>
                  </a:lnTo>
                  <a:lnTo>
                    <a:pt x="21432" y="6836504"/>
                  </a:lnTo>
                  <a:lnTo>
                    <a:pt x="44691" y="6852186"/>
                  </a:lnTo>
                  <a:lnTo>
                    <a:pt x="49584" y="6853174"/>
                  </a:lnTo>
                  <a:lnTo>
                    <a:pt x="12113847" y="6853174"/>
                  </a:lnTo>
                  <a:lnTo>
                    <a:pt x="12118750" y="6852186"/>
                  </a:lnTo>
                  <a:lnTo>
                    <a:pt x="12142040" y="6836504"/>
                  </a:lnTo>
                  <a:lnTo>
                    <a:pt x="12157735" y="6813244"/>
                  </a:lnTo>
                  <a:lnTo>
                    <a:pt x="12163487" y="6784761"/>
                  </a:lnTo>
                  <a:lnTo>
                    <a:pt x="12163487" y="73151"/>
                  </a:lnTo>
                  <a:lnTo>
                    <a:pt x="12157735" y="44630"/>
                  </a:lnTo>
                  <a:lnTo>
                    <a:pt x="12142040" y="21383"/>
                  </a:lnTo>
                  <a:lnTo>
                    <a:pt x="12118750" y="5732"/>
                  </a:lnTo>
                  <a:lnTo>
                    <a:pt x="12090208" y="0"/>
                  </a:lnTo>
                  <a:close/>
                </a:path>
              </a:pathLst>
            </a:custGeom>
            <a:solidFill>
              <a:srgbClr val="EBE1D0"/>
            </a:solidFill>
          </p:spPr>
          <p:txBody>
            <a:bodyPr wrap="square" lIns="0" tIns="0" rIns="0" bIns="0" rtlCol="0"/>
            <a:lstStyle/>
            <a:p/>
          </p:txBody>
        </p:sp>
        <p:sp>
          <p:nvSpPr>
            <p:cNvPr id="5" name="object 5"/>
            <p:cNvSpPr/>
            <p:nvPr/>
          </p:nvSpPr>
          <p:spPr>
            <a:xfrm>
              <a:off x="4763" y="4826"/>
              <a:ext cx="12164060" cy="6853555"/>
            </a:xfrm>
            <a:custGeom>
              <a:avLst/>
              <a:gdLst/>
              <a:ahLst/>
              <a:cxnLst/>
              <a:rect l="l" t="t" r="r" b="b"/>
              <a:pathLst>
                <a:path w="12164060" h="6853555">
                  <a:moveTo>
                    <a:pt x="49584" y="6853174"/>
                  </a:moveTo>
                  <a:lnTo>
                    <a:pt x="44691" y="6852186"/>
                  </a:lnTo>
                  <a:lnTo>
                    <a:pt x="21432" y="6836504"/>
                  </a:lnTo>
                  <a:lnTo>
                    <a:pt x="5750" y="6813244"/>
                  </a:lnTo>
                  <a:lnTo>
                    <a:pt x="0" y="6784761"/>
                  </a:lnTo>
                  <a:lnTo>
                    <a:pt x="0" y="73151"/>
                  </a:lnTo>
                  <a:lnTo>
                    <a:pt x="5750" y="44630"/>
                  </a:lnTo>
                  <a:lnTo>
                    <a:pt x="21432" y="21383"/>
                  </a:lnTo>
                  <a:lnTo>
                    <a:pt x="44691" y="5732"/>
                  </a:lnTo>
                  <a:lnTo>
                    <a:pt x="73174" y="0"/>
                  </a:lnTo>
                  <a:lnTo>
                    <a:pt x="12090208" y="0"/>
                  </a:lnTo>
                  <a:lnTo>
                    <a:pt x="12118750" y="5732"/>
                  </a:lnTo>
                  <a:lnTo>
                    <a:pt x="12142040" y="21383"/>
                  </a:lnTo>
                  <a:lnTo>
                    <a:pt x="12157735" y="44630"/>
                  </a:lnTo>
                  <a:lnTo>
                    <a:pt x="12163487" y="73151"/>
                  </a:lnTo>
                  <a:lnTo>
                    <a:pt x="12163487" y="6784761"/>
                  </a:lnTo>
                  <a:lnTo>
                    <a:pt x="12157735" y="6813244"/>
                  </a:lnTo>
                  <a:lnTo>
                    <a:pt x="12142040" y="6836504"/>
                  </a:lnTo>
                  <a:lnTo>
                    <a:pt x="12118750" y="6852186"/>
                  </a:lnTo>
                  <a:lnTo>
                    <a:pt x="12113847" y="6853174"/>
                  </a:lnTo>
                </a:path>
              </a:pathLst>
            </a:custGeom>
            <a:ln w="12700">
              <a:solidFill>
                <a:srgbClr val="FFFFFF"/>
              </a:solidFill>
            </a:ln>
          </p:spPr>
          <p:txBody>
            <a:bodyPr wrap="square" lIns="0" tIns="0" rIns="0" bIns="0" rtlCol="0"/>
            <a:lstStyle/>
            <a:p/>
          </p:txBody>
        </p:sp>
      </p:grpSp>
      <p:sp>
        <p:nvSpPr>
          <p:cNvPr id="6" name="object 6"/>
          <p:cNvSpPr txBox="1"/>
          <p:nvPr/>
        </p:nvSpPr>
        <p:spPr>
          <a:xfrm>
            <a:off x="628015" y="423227"/>
            <a:ext cx="909319"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E</a:t>
            </a:r>
            <a:r>
              <a:rPr dirty="0" sz="1250" spc="470" b="1">
                <a:solidFill>
                  <a:srgbClr val="6C2D46"/>
                </a:solidFill>
                <a:latin typeface="Calibri"/>
                <a:cs typeface="Calibri"/>
              </a:rPr>
              <a:t> </a:t>
            </a: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A</a:t>
            </a:r>
            <a:r>
              <a:rPr dirty="0" sz="1250" spc="-80" b="1">
                <a:solidFill>
                  <a:srgbClr val="6C2D46"/>
                </a:solidFill>
                <a:latin typeface="Calibri"/>
                <a:cs typeface="Calibri"/>
              </a:rPr>
              <a:t> </a:t>
            </a:r>
            <a:r>
              <a:rPr dirty="0" sz="1250" spc="-50" b="1">
                <a:solidFill>
                  <a:srgbClr val="6C2D46"/>
                </a:solidFill>
                <a:latin typeface="Calibri"/>
                <a:cs typeface="Calibri"/>
              </a:rPr>
              <a:t>M</a:t>
            </a:r>
            <a:endParaRPr sz="1250">
              <a:latin typeface="Calibri"/>
              <a:cs typeface="Calibri"/>
            </a:endParaRPr>
          </a:p>
        </p:txBody>
      </p:sp>
      <p:sp>
        <p:nvSpPr>
          <p:cNvPr id="7" name="object 7"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About</a:t>
            </a:r>
            <a:r>
              <a:rPr dirty="0" spc="-55">
                <a:solidFill>
                  <a:srgbClr val="2B161F"/>
                </a:solidFill>
              </a:rPr>
              <a:t> </a:t>
            </a:r>
            <a:r>
              <a:rPr dirty="0">
                <a:solidFill>
                  <a:srgbClr val="2B161F"/>
                </a:solidFill>
              </a:rPr>
              <a:t>the</a:t>
            </a:r>
            <a:r>
              <a:rPr dirty="0" spc="-60">
                <a:solidFill>
                  <a:srgbClr val="2B161F"/>
                </a:solidFill>
              </a:rPr>
              <a:t> </a:t>
            </a:r>
            <a:r>
              <a:rPr dirty="0" spc="-10">
                <a:solidFill>
                  <a:srgbClr val="2B161F"/>
                </a:solidFill>
              </a:rPr>
              <a:t>Founder</a:t>
            </a:r>
          </a:p>
        </p:txBody>
      </p:sp>
      <p:grpSp>
        <p:nvGrpSpPr>
          <p:cNvPr id="8" name="object 8"/>
          <p:cNvGrpSpPr/>
          <p:nvPr/>
        </p:nvGrpSpPr>
        <p:grpSpPr>
          <a:xfrm>
            <a:off x="798512" y="1712976"/>
            <a:ext cx="2794635" cy="2794000"/>
            <a:chOff x="798512" y="1712976"/>
            <a:chExt cx="2794635" cy="2794000"/>
          </a:xfrm>
        </p:grpSpPr>
        <p:sp>
          <p:nvSpPr>
            <p:cNvPr id="9" name="object 9"/>
            <p:cNvSpPr/>
            <p:nvPr/>
          </p:nvSpPr>
          <p:spPr>
            <a:xfrm>
              <a:off x="823912" y="1738376"/>
              <a:ext cx="2743835" cy="2743200"/>
            </a:xfrm>
            <a:custGeom>
              <a:avLst/>
              <a:gdLst/>
              <a:ahLst/>
              <a:cxnLst/>
              <a:rect l="l" t="t" r="r" b="b"/>
              <a:pathLst>
                <a:path w="2743835" h="2743200">
                  <a:moveTo>
                    <a:pt x="1371663" y="0"/>
                  </a:moveTo>
                  <a:lnTo>
                    <a:pt x="1323508" y="829"/>
                  </a:lnTo>
                  <a:lnTo>
                    <a:pt x="1275769" y="3299"/>
                  </a:lnTo>
                  <a:lnTo>
                    <a:pt x="1228475" y="7382"/>
                  </a:lnTo>
                  <a:lnTo>
                    <a:pt x="1181652" y="13052"/>
                  </a:lnTo>
                  <a:lnTo>
                    <a:pt x="1135327" y="20281"/>
                  </a:lnTo>
                  <a:lnTo>
                    <a:pt x="1089528" y="29042"/>
                  </a:lnTo>
                  <a:lnTo>
                    <a:pt x="1044282" y="39307"/>
                  </a:lnTo>
                  <a:lnTo>
                    <a:pt x="999615" y="51050"/>
                  </a:lnTo>
                  <a:lnTo>
                    <a:pt x="955556" y="64243"/>
                  </a:lnTo>
                  <a:lnTo>
                    <a:pt x="912132" y="78860"/>
                  </a:lnTo>
                  <a:lnTo>
                    <a:pt x="869369" y="94872"/>
                  </a:lnTo>
                  <a:lnTo>
                    <a:pt x="827295" y="112253"/>
                  </a:lnTo>
                  <a:lnTo>
                    <a:pt x="785936" y="130975"/>
                  </a:lnTo>
                  <a:lnTo>
                    <a:pt x="745321" y="151012"/>
                  </a:lnTo>
                  <a:lnTo>
                    <a:pt x="705477" y="172336"/>
                  </a:lnTo>
                  <a:lnTo>
                    <a:pt x="666430" y="194920"/>
                  </a:lnTo>
                  <a:lnTo>
                    <a:pt x="628208" y="218737"/>
                  </a:lnTo>
                  <a:lnTo>
                    <a:pt x="590838" y="243759"/>
                  </a:lnTo>
                  <a:lnTo>
                    <a:pt x="554347" y="269960"/>
                  </a:lnTo>
                  <a:lnTo>
                    <a:pt x="518763" y="297312"/>
                  </a:lnTo>
                  <a:lnTo>
                    <a:pt x="484112" y="325788"/>
                  </a:lnTo>
                  <a:lnTo>
                    <a:pt x="450422" y="355360"/>
                  </a:lnTo>
                  <a:lnTo>
                    <a:pt x="417720" y="386003"/>
                  </a:lnTo>
                  <a:lnTo>
                    <a:pt x="386033" y="417687"/>
                  </a:lnTo>
                  <a:lnTo>
                    <a:pt x="355389" y="450387"/>
                  </a:lnTo>
                  <a:lnTo>
                    <a:pt x="325814" y="484075"/>
                  </a:lnTo>
                  <a:lnTo>
                    <a:pt x="297337" y="518724"/>
                  </a:lnTo>
                  <a:lnTo>
                    <a:pt x="269983" y="554306"/>
                  </a:lnTo>
                  <a:lnTo>
                    <a:pt x="243780" y="590795"/>
                  </a:lnTo>
                  <a:lnTo>
                    <a:pt x="218756" y="628163"/>
                  </a:lnTo>
                  <a:lnTo>
                    <a:pt x="194937" y="666384"/>
                  </a:lnTo>
                  <a:lnTo>
                    <a:pt x="172352" y="705429"/>
                  </a:lnTo>
                  <a:lnTo>
                    <a:pt x="151026" y="745272"/>
                  </a:lnTo>
                  <a:lnTo>
                    <a:pt x="130987" y="785885"/>
                  </a:lnTo>
                  <a:lnTo>
                    <a:pt x="112263" y="827241"/>
                  </a:lnTo>
                  <a:lnTo>
                    <a:pt x="94881" y="869314"/>
                  </a:lnTo>
                  <a:lnTo>
                    <a:pt x="78867" y="912076"/>
                  </a:lnTo>
                  <a:lnTo>
                    <a:pt x="64249" y="955499"/>
                  </a:lnTo>
                  <a:lnTo>
                    <a:pt x="51055" y="999557"/>
                  </a:lnTo>
                  <a:lnTo>
                    <a:pt x="39311" y="1044222"/>
                  </a:lnTo>
                  <a:lnTo>
                    <a:pt x="29045" y="1089467"/>
                  </a:lnTo>
                  <a:lnTo>
                    <a:pt x="20283" y="1135266"/>
                  </a:lnTo>
                  <a:lnTo>
                    <a:pt x="13054" y="1181590"/>
                  </a:lnTo>
                  <a:lnTo>
                    <a:pt x="7383" y="1228412"/>
                  </a:lnTo>
                  <a:lnTo>
                    <a:pt x="3299" y="1275706"/>
                  </a:lnTo>
                  <a:lnTo>
                    <a:pt x="829" y="1323444"/>
                  </a:lnTo>
                  <a:lnTo>
                    <a:pt x="0" y="1371600"/>
                  </a:lnTo>
                  <a:lnTo>
                    <a:pt x="829" y="1419747"/>
                  </a:lnTo>
                  <a:lnTo>
                    <a:pt x="3299" y="1467477"/>
                  </a:lnTo>
                  <a:lnTo>
                    <a:pt x="7383" y="1514764"/>
                  </a:lnTo>
                  <a:lnTo>
                    <a:pt x="13054" y="1561580"/>
                  </a:lnTo>
                  <a:lnTo>
                    <a:pt x="20283" y="1607897"/>
                  </a:lnTo>
                  <a:lnTo>
                    <a:pt x="29045" y="1653689"/>
                  </a:lnTo>
                  <a:lnTo>
                    <a:pt x="39311" y="1698928"/>
                  </a:lnTo>
                  <a:lnTo>
                    <a:pt x="51055" y="1743588"/>
                  </a:lnTo>
                  <a:lnTo>
                    <a:pt x="64249" y="1787640"/>
                  </a:lnTo>
                  <a:lnTo>
                    <a:pt x="78867" y="1831058"/>
                  </a:lnTo>
                  <a:lnTo>
                    <a:pt x="94881" y="1873815"/>
                  </a:lnTo>
                  <a:lnTo>
                    <a:pt x="112263" y="1915883"/>
                  </a:lnTo>
                  <a:lnTo>
                    <a:pt x="130987" y="1957235"/>
                  </a:lnTo>
                  <a:lnTo>
                    <a:pt x="151026" y="1997844"/>
                  </a:lnTo>
                  <a:lnTo>
                    <a:pt x="172352" y="2037683"/>
                  </a:lnTo>
                  <a:lnTo>
                    <a:pt x="194937" y="2076725"/>
                  </a:lnTo>
                  <a:lnTo>
                    <a:pt x="218756" y="2114942"/>
                  </a:lnTo>
                  <a:lnTo>
                    <a:pt x="243780" y="2152307"/>
                  </a:lnTo>
                  <a:lnTo>
                    <a:pt x="269983" y="2188792"/>
                  </a:lnTo>
                  <a:lnTo>
                    <a:pt x="297337" y="2224372"/>
                  </a:lnTo>
                  <a:lnTo>
                    <a:pt x="325814" y="2259018"/>
                  </a:lnTo>
                  <a:lnTo>
                    <a:pt x="355389" y="2292704"/>
                  </a:lnTo>
                  <a:lnTo>
                    <a:pt x="386033" y="2325402"/>
                  </a:lnTo>
                  <a:lnTo>
                    <a:pt x="417720" y="2357084"/>
                  </a:lnTo>
                  <a:lnTo>
                    <a:pt x="450422" y="2387725"/>
                  </a:lnTo>
                  <a:lnTo>
                    <a:pt x="484112" y="2417296"/>
                  </a:lnTo>
                  <a:lnTo>
                    <a:pt x="518763" y="2445770"/>
                  </a:lnTo>
                  <a:lnTo>
                    <a:pt x="554347" y="2473120"/>
                  </a:lnTo>
                  <a:lnTo>
                    <a:pt x="590838" y="2499320"/>
                  </a:lnTo>
                  <a:lnTo>
                    <a:pt x="628208" y="2524341"/>
                  </a:lnTo>
                  <a:lnTo>
                    <a:pt x="666430" y="2548157"/>
                  </a:lnTo>
                  <a:lnTo>
                    <a:pt x="705477" y="2570740"/>
                  </a:lnTo>
                  <a:lnTo>
                    <a:pt x="745321" y="2592063"/>
                  </a:lnTo>
                  <a:lnTo>
                    <a:pt x="785936" y="2612099"/>
                  </a:lnTo>
                  <a:lnTo>
                    <a:pt x="827295" y="2630821"/>
                  </a:lnTo>
                  <a:lnTo>
                    <a:pt x="869369" y="2648202"/>
                  </a:lnTo>
                  <a:lnTo>
                    <a:pt x="912132" y="2664214"/>
                  </a:lnTo>
                  <a:lnTo>
                    <a:pt x="955556" y="2678830"/>
                  </a:lnTo>
                  <a:lnTo>
                    <a:pt x="999615" y="2692023"/>
                  </a:lnTo>
                  <a:lnTo>
                    <a:pt x="1044282" y="2703765"/>
                  </a:lnTo>
                  <a:lnTo>
                    <a:pt x="1089528" y="2714030"/>
                  </a:lnTo>
                  <a:lnTo>
                    <a:pt x="1135327" y="2722791"/>
                  </a:lnTo>
                  <a:lnTo>
                    <a:pt x="1181652" y="2730020"/>
                  </a:lnTo>
                  <a:lnTo>
                    <a:pt x="1228475" y="2735690"/>
                  </a:lnTo>
                  <a:lnTo>
                    <a:pt x="1275769" y="2739773"/>
                  </a:lnTo>
                  <a:lnTo>
                    <a:pt x="1323508" y="2742243"/>
                  </a:lnTo>
                  <a:lnTo>
                    <a:pt x="1371663" y="2743073"/>
                  </a:lnTo>
                  <a:lnTo>
                    <a:pt x="1419810" y="2742243"/>
                  </a:lnTo>
                  <a:lnTo>
                    <a:pt x="1467541" y="2739773"/>
                  </a:lnTo>
                  <a:lnTo>
                    <a:pt x="1514829" y="2735690"/>
                  </a:lnTo>
                  <a:lnTo>
                    <a:pt x="1561646" y="2730020"/>
                  </a:lnTo>
                  <a:lnTo>
                    <a:pt x="1607965" y="2722791"/>
                  </a:lnTo>
                  <a:lnTo>
                    <a:pt x="1653758" y="2714030"/>
                  </a:lnTo>
                  <a:lnTo>
                    <a:pt x="1698999" y="2703765"/>
                  </a:lnTo>
                  <a:lnTo>
                    <a:pt x="1743661" y="2692023"/>
                  </a:lnTo>
                  <a:lnTo>
                    <a:pt x="1787716" y="2678830"/>
                  </a:lnTo>
                  <a:lnTo>
                    <a:pt x="1831137" y="2664214"/>
                  </a:lnTo>
                  <a:lnTo>
                    <a:pt x="1873896" y="2648202"/>
                  </a:lnTo>
                  <a:lnTo>
                    <a:pt x="1915967" y="2630821"/>
                  </a:lnTo>
                  <a:lnTo>
                    <a:pt x="1957323" y="2612099"/>
                  </a:lnTo>
                  <a:lnTo>
                    <a:pt x="1997935" y="2592063"/>
                  </a:lnTo>
                  <a:lnTo>
                    <a:pt x="2037777" y="2570740"/>
                  </a:lnTo>
                  <a:lnTo>
                    <a:pt x="2076822" y="2548157"/>
                  </a:lnTo>
                  <a:lnTo>
                    <a:pt x="2115043" y="2524341"/>
                  </a:lnTo>
                  <a:lnTo>
                    <a:pt x="2152412" y="2499320"/>
                  </a:lnTo>
                  <a:lnTo>
                    <a:pt x="2188901" y="2473120"/>
                  </a:lnTo>
                  <a:lnTo>
                    <a:pt x="2224485" y="2445770"/>
                  </a:lnTo>
                  <a:lnTo>
                    <a:pt x="2259135" y="2417296"/>
                  </a:lnTo>
                  <a:lnTo>
                    <a:pt x="2292825" y="2387725"/>
                  </a:lnTo>
                  <a:lnTo>
                    <a:pt x="2325527" y="2357084"/>
                  </a:lnTo>
                  <a:lnTo>
                    <a:pt x="2357213" y="2325402"/>
                  </a:lnTo>
                  <a:lnTo>
                    <a:pt x="2387858" y="2292704"/>
                  </a:lnTo>
                  <a:lnTo>
                    <a:pt x="2417433" y="2259018"/>
                  </a:lnTo>
                  <a:lnTo>
                    <a:pt x="2445911" y="2224372"/>
                  </a:lnTo>
                  <a:lnTo>
                    <a:pt x="2473265" y="2188792"/>
                  </a:lnTo>
                  <a:lnTo>
                    <a:pt x="2499469" y="2152307"/>
                  </a:lnTo>
                  <a:lnTo>
                    <a:pt x="2524494" y="2114942"/>
                  </a:lnTo>
                  <a:lnTo>
                    <a:pt x="2548313" y="2076725"/>
                  </a:lnTo>
                  <a:lnTo>
                    <a:pt x="2570900" y="2037683"/>
                  </a:lnTo>
                  <a:lnTo>
                    <a:pt x="2592226" y="1997844"/>
                  </a:lnTo>
                  <a:lnTo>
                    <a:pt x="2612266" y="1957235"/>
                  </a:lnTo>
                  <a:lnTo>
                    <a:pt x="2630991" y="1915883"/>
                  </a:lnTo>
                  <a:lnTo>
                    <a:pt x="2648375" y="1873815"/>
                  </a:lnTo>
                  <a:lnTo>
                    <a:pt x="2664389" y="1831058"/>
                  </a:lnTo>
                  <a:lnTo>
                    <a:pt x="2679008" y="1787640"/>
                  </a:lnTo>
                  <a:lnTo>
                    <a:pt x="2692203" y="1743588"/>
                  </a:lnTo>
                  <a:lnTo>
                    <a:pt x="2703948" y="1698928"/>
                  </a:lnTo>
                  <a:lnTo>
                    <a:pt x="2714215" y="1653689"/>
                  </a:lnTo>
                  <a:lnTo>
                    <a:pt x="2722978" y="1607897"/>
                  </a:lnTo>
                  <a:lnTo>
                    <a:pt x="2730208" y="1561580"/>
                  </a:lnTo>
                  <a:lnTo>
                    <a:pt x="2735879" y="1514764"/>
                  </a:lnTo>
                  <a:lnTo>
                    <a:pt x="2739963" y="1467477"/>
                  </a:lnTo>
                  <a:lnTo>
                    <a:pt x="2742433" y="1419747"/>
                  </a:lnTo>
                  <a:lnTo>
                    <a:pt x="2743263" y="1371600"/>
                  </a:lnTo>
                  <a:lnTo>
                    <a:pt x="2742433" y="1323444"/>
                  </a:lnTo>
                  <a:lnTo>
                    <a:pt x="2739963" y="1275706"/>
                  </a:lnTo>
                  <a:lnTo>
                    <a:pt x="2735879" y="1228412"/>
                  </a:lnTo>
                  <a:lnTo>
                    <a:pt x="2730208" y="1181590"/>
                  </a:lnTo>
                  <a:lnTo>
                    <a:pt x="2722978" y="1135266"/>
                  </a:lnTo>
                  <a:lnTo>
                    <a:pt x="2714215" y="1089467"/>
                  </a:lnTo>
                  <a:lnTo>
                    <a:pt x="2703948" y="1044222"/>
                  </a:lnTo>
                  <a:lnTo>
                    <a:pt x="2692203" y="999557"/>
                  </a:lnTo>
                  <a:lnTo>
                    <a:pt x="2679008" y="955499"/>
                  </a:lnTo>
                  <a:lnTo>
                    <a:pt x="2664389" y="912076"/>
                  </a:lnTo>
                  <a:lnTo>
                    <a:pt x="2648375" y="869314"/>
                  </a:lnTo>
                  <a:lnTo>
                    <a:pt x="2630991" y="827241"/>
                  </a:lnTo>
                  <a:lnTo>
                    <a:pt x="2612266" y="785885"/>
                  </a:lnTo>
                  <a:lnTo>
                    <a:pt x="2592226" y="745272"/>
                  </a:lnTo>
                  <a:lnTo>
                    <a:pt x="2570900" y="705429"/>
                  </a:lnTo>
                  <a:lnTo>
                    <a:pt x="2548313" y="666384"/>
                  </a:lnTo>
                  <a:lnTo>
                    <a:pt x="2524494" y="628163"/>
                  </a:lnTo>
                  <a:lnTo>
                    <a:pt x="2499469" y="590795"/>
                  </a:lnTo>
                  <a:lnTo>
                    <a:pt x="2473265" y="554306"/>
                  </a:lnTo>
                  <a:lnTo>
                    <a:pt x="2445911" y="518724"/>
                  </a:lnTo>
                  <a:lnTo>
                    <a:pt x="2417433" y="484075"/>
                  </a:lnTo>
                  <a:lnTo>
                    <a:pt x="2387858" y="450387"/>
                  </a:lnTo>
                  <a:lnTo>
                    <a:pt x="2357213" y="417687"/>
                  </a:lnTo>
                  <a:lnTo>
                    <a:pt x="2325527" y="386003"/>
                  </a:lnTo>
                  <a:lnTo>
                    <a:pt x="2292825" y="355360"/>
                  </a:lnTo>
                  <a:lnTo>
                    <a:pt x="2259135" y="325788"/>
                  </a:lnTo>
                  <a:lnTo>
                    <a:pt x="2224485" y="297312"/>
                  </a:lnTo>
                  <a:lnTo>
                    <a:pt x="2188901" y="269960"/>
                  </a:lnTo>
                  <a:lnTo>
                    <a:pt x="2152412" y="243759"/>
                  </a:lnTo>
                  <a:lnTo>
                    <a:pt x="2115043" y="218737"/>
                  </a:lnTo>
                  <a:lnTo>
                    <a:pt x="2076822" y="194920"/>
                  </a:lnTo>
                  <a:lnTo>
                    <a:pt x="2037777" y="172336"/>
                  </a:lnTo>
                  <a:lnTo>
                    <a:pt x="1997935" y="151012"/>
                  </a:lnTo>
                  <a:lnTo>
                    <a:pt x="1957323" y="130975"/>
                  </a:lnTo>
                  <a:lnTo>
                    <a:pt x="1915967" y="112253"/>
                  </a:lnTo>
                  <a:lnTo>
                    <a:pt x="1873896" y="94872"/>
                  </a:lnTo>
                  <a:lnTo>
                    <a:pt x="1831137" y="78860"/>
                  </a:lnTo>
                  <a:lnTo>
                    <a:pt x="1787716" y="64243"/>
                  </a:lnTo>
                  <a:lnTo>
                    <a:pt x="1743661" y="51050"/>
                  </a:lnTo>
                  <a:lnTo>
                    <a:pt x="1698999" y="39307"/>
                  </a:lnTo>
                  <a:lnTo>
                    <a:pt x="1653758" y="29042"/>
                  </a:lnTo>
                  <a:lnTo>
                    <a:pt x="1607965" y="20281"/>
                  </a:lnTo>
                  <a:lnTo>
                    <a:pt x="1561646" y="13052"/>
                  </a:lnTo>
                  <a:lnTo>
                    <a:pt x="1514829" y="7382"/>
                  </a:lnTo>
                  <a:lnTo>
                    <a:pt x="1467541" y="3299"/>
                  </a:lnTo>
                  <a:lnTo>
                    <a:pt x="1419810" y="829"/>
                  </a:lnTo>
                  <a:lnTo>
                    <a:pt x="1371663" y="0"/>
                  </a:lnTo>
                  <a:close/>
                </a:path>
              </a:pathLst>
            </a:custGeom>
            <a:solidFill>
              <a:srgbClr val="6C2D46"/>
            </a:solidFill>
          </p:spPr>
          <p:txBody>
            <a:bodyPr wrap="square" lIns="0" tIns="0" rIns="0" bIns="0" rtlCol="0"/>
            <a:lstStyle/>
            <a:p/>
          </p:txBody>
        </p:sp>
        <p:sp>
          <p:nvSpPr>
            <p:cNvPr id="10" name="object 10"/>
            <p:cNvSpPr/>
            <p:nvPr/>
          </p:nvSpPr>
          <p:spPr>
            <a:xfrm>
              <a:off x="823912" y="1738376"/>
              <a:ext cx="2743835" cy="2743200"/>
            </a:xfrm>
            <a:custGeom>
              <a:avLst/>
              <a:gdLst/>
              <a:ahLst/>
              <a:cxnLst/>
              <a:rect l="l" t="t" r="r" b="b"/>
              <a:pathLst>
                <a:path w="2743835" h="2743200">
                  <a:moveTo>
                    <a:pt x="0" y="1371600"/>
                  </a:moveTo>
                  <a:lnTo>
                    <a:pt x="829" y="1323444"/>
                  </a:lnTo>
                  <a:lnTo>
                    <a:pt x="3299" y="1275706"/>
                  </a:lnTo>
                  <a:lnTo>
                    <a:pt x="7383" y="1228412"/>
                  </a:lnTo>
                  <a:lnTo>
                    <a:pt x="13054" y="1181590"/>
                  </a:lnTo>
                  <a:lnTo>
                    <a:pt x="20283" y="1135266"/>
                  </a:lnTo>
                  <a:lnTo>
                    <a:pt x="29045" y="1089467"/>
                  </a:lnTo>
                  <a:lnTo>
                    <a:pt x="39311" y="1044222"/>
                  </a:lnTo>
                  <a:lnTo>
                    <a:pt x="51055" y="999557"/>
                  </a:lnTo>
                  <a:lnTo>
                    <a:pt x="64249" y="955499"/>
                  </a:lnTo>
                  <a:lnTo>
                    <a:pt x="78867" y="912076"/>
                  </a:lnTo>
                  <a:lnTo>
                    <a:pt x="94881" y="869314"/>
                  </a:lnTo>
                  <a:lnTo>
                    <a:pt x="112263" y="827241"/>
                  </a:lnTo>
                  <a:lnTo>
                    <a:pt x="130987" y="785885"/>
                  </a:lnTo>
                  <a:lnTo>
                    <a:pt x="151026" y="745272"/>
                  </a:lnTo>
                  <a:lnTo>
                    <a:pt x="172352" y="705429"/>
                  </a:lnTo>
                  <a:lnTo>
                    <a:pt x="194937" y="666384"/>
                  </a:lnTo>
                  <a:lnTo>
                    <a:pt x="218756" y="628163"/>
                  </a:lnTo>
                  <a:lnTo>
                    <a:pt x="243780" y="590795"/>
                  </a:lnTo>
                  <a:lnTo>
                    <a:pt x="269983" y="554306"/>
                  </a:lnTo>
                  <a:lnTo>
                    <a:pt x="297337" y="518724"/>
                  </a:lnTo>
                  <a:lnTo>
                    <a:pt x="325814" y="484075"/>
                  </a:lnTo>
                  <a:lnTo>
                    <a:pt x="355389" y="450387"/>
                  </a:lnTo>
                  <a:lnTo>
                    <a:pt x="386033" y="417687"/>
                  </a:lnTo>
                  <a:lnTo>
                    <a:pt x="417720" y="386003"/>
                  </a:lnTo>
                  <a:lnTo>
                    <a:pt x="450422" y="355360"/>
                  </a:lnTo>
                  <a:lnTo>
                    <a:pt x="484112" y="325788"/>
                  </a:lnTo>
                  <a:lnTo>
                    <a:pt x="518763" y="297312"/>
                  </a:lnTo>
                  <a:lnTo>
                    <a:pt x="554347" y="269960"/>
                  </a:lnTo>
                  <a:lnTo>
                    <a:pt x="590838" y="243759"/>
                  </a:lnTo>
                  <a:lnTo>
                    <a:pt x="628208" y="218737"/>
                  </a:lnTo>
                  <a:lnTo>
                    <a:pt x="666430" y="194920"/>
                  </a:lnTo>
                  <a:lnTo>
                    <a:pt x="705477" y="172336"/>
                  </a:lnTo>
                  <a:lnTo>
                    <a:pt x="745321" y="151012"/>
                  </a:lnTo>
                  <a:lnTo>
                    <a:pt x="785936" y="130975"/>
                  </a:lnTo>
                  <a:lnTo>
                    <a:pt x="827295" y="112253"/>
                  </a:lnTo>
                  <a:lnTo>
                    <a:pt x="869369" y="94872"/>
                  </a:lnTo>
                  <a:lnTo>
                    <a:pt x="912132" y="78860"/>
                  </a:lnTo>
                  <a:lnTo>
                    <a:pt x="955556" y="64243"/>
                  </a:lnTo>
                  <a:lnTo>
                    <a:pt x="999615" y="51050"/>
                  </a:lnTo>
                  <a:lnTo>
                    <a:pt x="1044282" y="39307"/>
                  </a:lnTo>
                  <a:lnTo>
                    <a:pt x="1089528" y="29042"/>
                  </a:lnTo>
                  <a:lnTo>
                    <a:pt x="1135327" y="20281"/>
                  </a:lnTo>
                  <a:lnTo>
                    <a:pt x="1181652" y="13052"/>
                  </a:lnTo>
                  <a:lnTo>
                    <a:pt x="1228475" y="7382"/>
                  </a:lnTo>
                  <a:lnTo>
                    <a:pt x="1275769" y="3299"/>
                  </a:lnTo>
                  <a:lnTo>
                    <a:pt x="1323508" y="829"/>
                  </a:lnTo>
                  <a:lnTo>
                    <a:pt x="1371663" y="0"/>
                  </a:lnTo>
                  <a:lnTo>
                    <a:pt x="1419810" y="829"/>
                  </a:lnTo>
                  <a:lnTo>
                    <a:pt x="1467541" y="3299"/>
                  </a:lnTo>
                  <a:lnTo>
                    <a:pt x="1514829" y="7382"/>
                  </a:lnTo>
                  <a:lnTo>
                    <a:pt x="1561646" y="13052"/>
                  </a:lnTo>
                  <a:lnTo>
                    <a:pt x="1607965" y="20281"/>
                  </a:lnTo>
                  <a:lnTo>
                    <a:pt x="1653758" y="29042"/>
                  </a:lnTo>
                  <a:lnTo>
                    <a:pt x="1698999" y="39307"/>
                  </a:lnTo>
                  <a:lnTo>
                    <a:pt x="1743661" y="51050"/>
                  </a:lnTo>
                  <a:lnTo>
                    <a:pt x="1787716" y="64243"/>
                  </a:lnTo>
                  <a:lnTo>
                    <a:pt x="1831137" y="78860"/>
                  </a:lnTo>
                  <a:lnTo>
                    <a:pt x="1873896" y="94872"/>
                  </a:lnTo>
                  <a:lnTo>
                    <a:pt x="1915967" y="112253"/>
                  </a:lnTo>
                  <a:lnTo>
                    <a:pt x="1957323" y="130975"/>
                  </a:lnTo>
                  <a:lnTo>
                    <a:pt x="1997935" y="151012"/>
                  </a:lnTo>
                  <a:lnTo>
                    <a:pt x="2037777" y="172336"/>
                  </a:lnTo>
                  <a:lnTo>
                    <a:pt x="2076822" y="194920"/>
                  </a:lnTo>
                  <a:lnTo>
                    <a:pt x="2115043" y="218737"/>
                  </a:lnTo>
                  <a:lnTo>
                    <a:pt x="2152412" y="243759"/>
                  </a:lnTo>
                  <a:lnTo>
                    <a:pt x="2188901" y="269960"/>
                  </a:lnTo>
                  <a:lnTo>
                    <a:pt x="2224485" y="297312"/>
                  </a:lnTo>
                  <a:lnTo>
                    <a:pt x="2259135" y="325788"/>
                  </a:lnTo>
                  <a:lnTo>
                    <a:pt x="2292825" y="355360"/>
                  </a:lnTo>
                  <a:lnTo>
                    <a:pt x="2325527" y="386003"/>
                  </a:lnTo>
                  <a:lnTo>
                    <a:pt x="2357213" y="417687"/>
                  </a:lnTo>
                  <a:lnTo>
                    <a:pt x="2387858" y="450387"/>
                  </a:lnTo>
                  <a:lnTo>
                    <a:pt x="2417433" y="484075"/>
                  </a:lnTo>
                  <a:lnTo>
                    <a:pt x="2445911" y="518724"/>
                  </a:lnTo>
                  <a:lnTo>
                    <a:pt x="2473265" y="554306"/>
                  </a:lnTo>
                  <a:lnTo>
                    <a:pt x="2499469" y="590795"/>
                  </a:lnTo>
                  <a:lnTo>
                    <a:pt x="2524494" y="628163"/>
                  </a:lnTo>
                  <a:lnTo>
                    <a:pt x="2548313" y="666384"/>
                  </a:lnTo>
                  <a:lnTo>
                    <a:pt x="2570900" y="705429"/>
                  </a:lnTo>
                  <a:lnTo>
                    <a:pt x="2592226" y="745272"/>
                  </a:lnTo>
                  <a:lnTo>
                    <a:pt x="2612266" y="785885"/>
                  </a:lnTo>
                  <a:lnTo>
                    <a:pt x="2630991" y="827241"/>
                  </a:lnTo>
                  <a:lnTo>
                    <a:pt x="2648375" y="869314"/>
                  </a:lnTo>
                  <a:lnTo>
                    <a:pt x="2664389" y="912076"/>
                  </a:lnTo>
                  <a:lnTo>
                    <a:pt x="2679008" y="955499"/>
                  </a:lnTo>
                  <a:lnTo>
                    <a:pt x="2692203" y="999557"/>
                  </a:lnTo>
                  <a:lnTo>
                    <a:pt x="2703948" y="1044222"/>
                  </a:lnTo>
                  <a:lnTo>
                    <a:pt x="2714215" y="1089467"/>
                  </a:lnTo>
                  <a:lnTo>
                    <a:pt x="2722978" y="1135266"/>
                  </a:lnTo>
                  <a:lnTo>
                    <a:pt x="2730208" y="1181590"/>
                  </a:lnTo>
                  <a:lnTo>
                    <a:pt x="2735879" y="1228412"/>
                  </a:lnTo>
                  <a:lnTo>
                    <a:pt x="2739963" y="1275706"/>
                  </a:lnTo>
                  <a:lnTo>
                    <a:pt x="2742433" y="1323444"/>
                  </a:lnTo>
                  <a:lnTo>
                    <a:pt x="2743263" y="1371600"/>
                  </a:lnTo>
                  <a:lnTo>
                    <a:pt x="2742433" y="1419747"/>
                  </a:lnTo>
                  <a:lnTo>
                    <a:pt x="2739963" y="1467477"/>
                  </a:lnTo>
                  <a:lnTo>
                    <a:pt x="2735879" y="1514764"/>
                  </a:lnTo>
                  <a:lnTo>
                    <a:pt x="2730208" y="1561580"/>
                  </a:lnTo>
                  <a:lnTo>
                    <a:pt x="2722978" y="1607897"/>
                  </a:lnTo>
                  <a:lnTo>
                    <a:pt x="2714215" y="1653689"/>
                  </a:lnTo>
                  <a:lnTo>
                    <a:pt x="2703948" y="1698928"/>
                  </a:lnTo>
                  <a:lnTo>
                    <a:pt x="2692203" y="1743588"/>
                  </a:lnTo>
                  <a:lnTo>
                    <a:pt x="2679008" y="1787640"/>
                  </a:lnTo>
                  <a:lnTo>
                    <a:pt x="2664389" y="1831058"/>
                  </a:lnTo>
                  <a:lnTo>
                    <a:pt x="2648375" y="1873815"/>
                  </a:lnTo>
                  <a:lnTo>
                    <a:pt x="2630991" y="1915883"/>
                  </a:lnTo>
                  <a:lnTo>
                    <a:pt x="2612266" y="1957235"/>
                  </a:lnTo>
                  <a:lnTo>
                    <a:pt x="2592226" y="1997844"/>
                  </a:lnTo>
                  <a:lnTo>
                    <a:pt x="2570900" y="2037683"/>
                  </a:lnTo>
                  <a:lnTo>
                    <a:pt x="2548313" y="2076725"/>
                  </a:lnTo>
                  <a:lnTo>
                    <a:pt x="2524494" y="2114942"/>
                  </a:lnTo>
                  <a:lnTo>
                    <a:pt x="2499469" y="2152307"/>
                  </a:lnTo>
                  <a:lnTo>
                    <a:pt x="2473265" y="2188792"/>
                  </a:lnTo>
                  <a:lnTo>
                    <a:pt x="2445911" y="2224372"/>
                  </a:lnTo>
                  <a:lnTo>
                    <a:pt x="2417433" y="2259018"/>
                  </a:lnTo>
                  <a:lnTo>
                    <a:pt x="2387858" y="2292704"/>
                  </a:lnTo>
                  <a:lnTo>
                    <a:pt x="2357213" y="2325402"/>
                  </a:lnTo>
                  <a:lnTo>
                    <a:pt x="2325527" y="2357084"/>
                  </a:lnTo>
                  <a:lnTo>
                    <a:pt x="2292825" y="2387725"/>
                  </a:lnTo>
                  <a:lnTo>
                    <a:pt x="2259135" y="2417296"/>
                  </a:lnTo>
                  <a:lnTo>
                    <a:pt x="2224485" y="2445770"/>
                  </a:lnTo>
                  <a:lnTo>
                    <a:pt x="2188901" y="2473120"/>
                  </a:lnTo>
                  <a:lnTo>
                    <a:pt x="2152412" y="2499320"/>
                  </a:lnTo>
                  <a:lnTo>
                    <a:pt x="2115043" y="2524341"/>
                  </a:lnTo>
                  <a:lnTo>
                    <a:pt x="2076822" y="2548157"/>
                  </a:lnTo>
                  <a:lnTo>
                    <a:pt x="2037777" y="2570740"/>
                  </a:lnTo>
                  <a:lnTo>
                    <a:pt x="1997935" y="2592063"/>
                  </a:lnTo>
                  <a:lnTo>
                    <a:pt x="1957323" y="2612099"/>
                  </a:lnTo>
                  <a:lnTo>
                    <a:pt x="1915967" y="2630821"/>
                  </a:lnTo>
                  <a:lnTo>
                    <a:pt x="1873896" y="2648202"/>
                  </a:lnTo>
                  <a:lnTo>
                    <a:pt x="1831137" y="2664214"/>
                  </a:lnTo>
                  <a:lnTo>
                    <a:pt x="1787716" y="2678830"/>
                  </a:lnTo>
                  <a:lnTo>
                    <a:pt x="1743661" y="2692023"/>
                  </a:lnTo>
                  <a:lnTo>
                    <a:pt x="1698999" y="2703765"/>
                  </a:lnTo>
                  <a:lnTo>
                    <a:pt x="1653758" y="2714030"/>
                  </a:lnTo>
                  <a:lnTo>
                    <a:pt x="1607965" y="2722791"/>
                  </a:lnTo>
                  <a:lnTo>
                    <a:pt x="1561646" y="2730020"/>
                  </a:lnTo>
                  <a:lnTo>
                    <a:pt x="1514829" y="2735690"/>
                  </a:lnTo>
                  <a:lnTo>
                    <a:pt x="1467541" y="2739773"/>
                  </a:lnTo>
                  <a:lnTo>
                    <a:pt x="1419810" y="2742243"/>
                  </a:lnTo>
                  <a:lnTo>
                    <a:pt x="1371663" y="2743073"/>
                  </a:lnTo>
                  <a:lnTo>
                    <a:pt x="1323508" y="2742243"/>
                  </a:lnTo>
                  <a:lnTo>
                    <a:pt x="1275769" y="2739773"/>
                  </a:lnTo>
                  <a:lnTo>
                    <a:pt x="1228475" y="2735690"/>
                  </a:lnTo>
                  <a:lnTo>
                    <a:pt x="1181652" y="2730020"/>
                  </a:lnTo>
                  <a:lnTo>
                    <a:pt x="1135327" y="2722791"/>
                  </a:lnTo>
                  <a:lnTo>
                    <a:pt x="1089528" y="2714030"/>
                  </a:lnTo>
                  <a:lnTo>
                    <a:pt x="1044282" y="2703765"/>
                  </a:lnTo>
                  <a:lnTo>
                    <a:pt x="999615" y="2692023"/>
                  </a:lnTo>
                  <a:lnTo>
                    <a:pt x="955556" y="2678830"/>
                  </a:lnTo>
                  <a:lnTo>
                    <a:pt x="912132" y="2664214"/>
                  </a:lnTo>
                  <a:lnTo>
                    <a:pt x="869369" y="2648202"/>
                  </a:lnTo>
                  <a:lnTo>
                    <a:pt x="827295" y="2630821"/>
                  </a:lnTo>
                  <a:lnTo>
                    <a:pt x="785936" y="2612099"/>
                  </a:lnTo>
                  <a:lnTo>
                    <a:pt x="745321" y="2592063"/>
                  </a:lnTo>
                  <a:lnTo>
                    <a:pt x="705477" y="2570740"/>
                  </a:lnTo>
                  <a:lnTo>
                    <a:pt x="666430" y="2548157"/>
                  </a:lnTo>
                  <a:lnTo>
                    <a:pt x="628208" y="2524341"/>
                  </a:lnTo>
                  <a:lnTo>
                    <a:pt x="590838" y="2499320"/>
                  </a:lnTo>
                  <a:lnTo>
                    <a:pt x="554347" y="2473120"/>
                  </a:lnTo>
                  <a:lnTo>
                    <a:pt x="518763" y="2445770"/>
                  </a:lnTo>
                  <a:lnTo>
                    <a:pt x="484112" y="2417296"/>
                  </a:lnTo>
                  <a:lnTo>
                    <a:pt x="450422" y="2387725"/>
                  </a:lnTo>
                  <a:lnTo>
                    <a:pt x="417720" y="2357084"/>
                  </a:lnTo>
                  <a:lnTo>
                    <a:pt x="386033" y="2325402"/>
                  </a:lnTo>
                  <a:lnTo>
                    <a:pt x="355389" y="2292704"/>
                  </a:lnTo>
                  <a:lnTo>
                    <a:pt x="325814" y="2259018"/>
                  </a:lnTo>
                  <a:lnTo>
                    <a:pt x="297337" y="2224372"/>
                  </a:lnTo>
                  <a:lnTo>
                    <a:pt x="269983" y="2188792"/>
                  </a:lnTo>
                  <a:lnTo>
                    <a:pt x="243780" y="2152307"/>
                  </a:lnTo>
                  <a:lnTo>
                    <a:pt x="218756" y="2114942"/>
                  </a:lnTo>
                  <a:lnTo>
                    <a:pt x="194937" y="2076725"/>
                  </a:lnTo>
                  <a:lnTo>
                    <a:pt x="172352" y="2037683"/>
                  </a:lnTo>
                  <a:lnTo>
                    <a:pt x="151026" y="1997844"/>
                  </a:lnTo>
                  <a:lnTo>
                    <a:pt x="130987" y="1957235"/>
                  </a:lnTo>
                  <a:lnTo>
                    <a:pt x="112263" y="1915883"/>
                  </a:lnTo>
                  <a:lnTo>
                    <a:pt x="94881" y="1873815"/>
                  </a:lnTo>
                  <a:lnTo>
                    <a:pt x="78867" y="1831058"/>
                  </a:lnTo>
                  <a:lnTo>
                    <a:pt x="64249" y="1787640"/>
                  </a:lnTo>
                  <a:lnTo>
                    <a:pt x="51055" y="1743588"/>
                  </a:lnTo>
                  <a:lnTo>
                    <a:pt x="39311" y="1698928"/>
                  </a:lnTo>
                  <a:lnTo>
                    <a:pt x="29045" y="1653689"/>
                  </a:lnTo>
                  <a:lnTo>
                    <a:pt x="20283" y="1607897"/>
                  </a:lnTo>
                  <a:lnTo>
                    <a:pt x="13054" y="1561580"/>
                  </a:lnTo>
                  <a:lnTo>
                    <a:pt x="7383" y="1514764"/>
                  </a:lnTo>
                  <a:lnTo>
                    <a:pt x="3299" y="1467477"/>
                  </a:lnTo>
                  <a:lnTo>
                    <a:pt x="829" y="1419747"/>
                  </a:lnTo>
                  <a:lnTo>
                    <a:pt x="0" y="1371600"/>
                  </a:lnTo>
                  <a:close/>
                </a:path>
              </a:pathLst>
            </a:custGeom>
            <a:ln w="50800">
              <a:solidFill>
                <a:srgbClr val="FFFFFF"/>
              </a:solidFill>
            </a:ln>
          </p:spPr>
          <p:txBody>
            <a:bodyPr wrap="square" lIns="0" tIns="0" rIns="0" bIns="0" rtlCol="0"/>
            <a:lstStyle/>
            <a:p/>
          </p:txBody>
        </p:sp>
      </p:grpSp>
      <p:sp>
        <p:nvSpPr>
          <p:cNvPr id="11" name="object 11"/>
          <p:cNvSpPr txBox="1"/>
          <p:nvPr/>
        </p:nvSpPr>
        <p:spPr>
          <a:xfrm>
            <a:off x="1685670" y="2650426"/>
            <a:ext cx="1031240" cy="849630"/>
          </a:xfrm>
          <a:prstGeom prst="rect">
            <a:avLst/>
          </a:prstGeom>
        </p:spPr>
        <p:txBody>
          <a:bodyPr wrap="square" lIns="0" tIns="13335" rIns="0" bIns="0" rtlCol="0" vert="horz">
            <a:spAutoFit/>
          </a:bodyPr>
          <a:lstStyle/>
          <a:p>
            <a:pPr marL="12700">
              <a:lnSpc>
                <a:spcPct val="100000"/>
              </a:lnSpc>
              <a:spcBef>
                <a:spcPts val="105"/>
              </a:spcBef>
            </a:pPr>
            <a:r>
              <a:rPr dirty="0" sz="5400" spc="-25" b="1">
                <a:solidFill>
                  <a:srgbClr val="FFFFFF"/>
                </a:solidFill>
                <a:latin typeface="Cambria"/>
                <a:cs typeface="Cambria"/>
              </a:rPr>
              <a:t>YM</a:t>
            </a:r>
            <a:endParaRPr sz="5400">
              <a:latin typeface="Cambria"/>
              <a:cs typeface="Cambria"/>
            </a:endParaRPr>
          </a:p>
        </p:txBody>
      </p:sp>
      <p:sp>
        <p:nvSpPr>
          <p:cNvPr id="12" name="object 12"/>
          <p:cNvSpPr txBox="1"/>
          <p:nvPr/>
        </p:nvSpPr>
        <p:spPr>
          <a:xfrm>
            <a:off x="1243012" y="4496183"/>
            <a:ext cx="1899920" cy="753110"/>
          </a:xfrm>
          <a:prstGeom prst="rect">
            <a:avLst/>
          </a:prstGeom>
        </p:spPr>
        <p:txBody>
          <a:bodyPr wrap="square" lIns="0" tIns="164465" rIns="0" bIns="0" rtlCol="0" vert="horz">
            <a:spAutoFit/>
          </a:bodyPr>
          <a:lstStyle/>
          <a:p>
            <a:pPr algn="ctr">
              <a:lnSpc>
                <a:spcPct val="100000"/>
              </a:lnSpc>
              <a:spcBef>
                <a:spcPts val="1295"/>
              </a:spcBef>
            </a:pPr>
            <a:r>
              <a:rPr dirty="0" sz="1800" spc="-20" b="1">
                <a:solidFill>
                  <a:srgbClr val="6C2D46"/>
                </a:solidFill>
                <a:latin typeface="Cambria"/>
                <a:cs typeface="Cambria"/>
              </a:rPr>
              <a:t>Yashita</a:t>
            </a:r>
            <a:r>
              <a:rPr dirty="0" sz="1800" spc="-60" b="1">
                <a:solidFill>
                  <a:srgbClr val="6C2D46"/>
                </a:solidFill>
                <a:latin typeface="Cambria"/>
                <a:cs typeface="Cambria"/>
              </a:rPr>
              <a:t> </a:t>
            </a:r>
            <a:r>
              <a:rPr dirty="0" sz="1800" spc="-10" b="1">
                <a:solidFill>
                  <a:srgbClr val="6C2D46"/>
                </a:solidFill>
                <a:latin typeface="Cambria"/>
                <a:cs typeface="Cambria"/>
              </a:rPr>
              <a:t>Moharana</a:t>
            </a:r>
            <a:endParaRPr sz="1800">
              <a:latin typeface="Cambria"/>
              <a:cs typeface="Cambria"/>
            </a:endParaRPr>
          </a:p>
          <a:p>
            <a:pPr algn="ctr">
              <a:lnSpc>
                <a:spcPct val="100000"/>
              </a:lnSpc>
              <a:spcBef>
                <a:spcPts val="865"/>
              </a:spcBef>
            </a:pPr>
            <a:r>
              <a:rPr dirty="0" sz="1250" i="1">
                <a:solidFill>
                  <a:srgbClr val="A16769"/>
                </a:solidFill>
                <a:latin typeface="Calibri"/>
                <a:cs typeface="Calibri"/>
              </a:rPr>
              <a:t>Founder</a:t>
            </a:r>
            <a:r>
              <a:rPr dirty="0" sz="1250" spc="60" i="1">
                <a:solidFill>
                  <a:srgbClr val="A16769"/>
                </a:solidFill>
                <a:latin typeface="Calibri"/>
                <a:cs typeface="Calibri"/>
              </a:rPr>
              <a:t> </a:t>
            </a:r>
            <a:r>
              <a:rPr dirty="0" sz="1250" i="1">
                <a:solidFill>
                  <a:srgbClr val="A16769"/>
                </a:solidFill>
                <a:latin typeface="Calibri"/>
                <a:cs typeface="Calibri"/>
              </a:rPr>
              <a:t>&amp;</a:t>
            </a:r>
            <a:r>
              <a:rPr dirty="0" sz="1250" spc="80" i="1">
                <a:solidFill>
                  <a:srgbClr val="A16769"/>
                </a:solidFill>
                <a:latin typeface="Calibri"/>
                <a:cs typeface="Calibri"/>
              </a:rPr>
              <a:t> </a:t>
            </a:r>
            <a:r>
              <a:rPr dirty="0" sz="1250" spc="-25" i="1">
                <a:solidFill>
                  <a:srgbClr val="A16769"/>
                </a:solidFill>
                <a:latin typeface="Calibri"/>
                <a:cs typeface="Calibri"/>
              </a:rPr>
              <a:t>CEO</a:t>
            </a:r>
            <a:endParaRPr sz="1250">
              <a:latin typeface="Calibri"/>
              <a:cs typeface="Calibri"/>
            </a:endParaRPr>
          </a:p>
        </p:txBody>
      </p:sp>
      <p:grpSp>
        <p:nvGrpSpPr>
          <p:cNvPr id="13" name="object 13"/>
          <p:cNvGrpSpPr/>
          <p:nvPr/>
        </p:nvGrpSpPr>
        <p:grpSpPr>
          <a:xfrm>
            <a:off x="4124325" y="1542986"/>
            <a:ext cx="7577455" cy="4748530"/>
            <a:chOff x="4124325" y="1542986"/>
            <a:chExt cx="7577455" cy="4748530"/>
          </a:xfrm>
        </p:grpSpPr>
        <p:pic>
          <p:nvPicPr>
            <p:cNvPr id="14" name="object 14"/>
            <p:cNvPicPr/>
            <p:nvPr/>
          </p:nvPicPr>
          <p:blipFill>
            <a:blip r:embed="rId2" cstate="print"/>
            <a:stretch>
              <a:fillRect/>
            </a:stretch>
          </p:blipFill>
          <p:spPr>
            <a:xfrm>
              <a:off x="4124325" y="1542986"/>
              <a:ext cx="7577201" cy="4748276"/>
            </a:xfrm>
            <a:prstGeom prst="rect">
              <a:avLst/>
            </a:prstGeom>
          </p:spPr>
        </p:pic>
        <p:sp>
          <p:nvSpPr>
            <p:cNvPr id="15" name="object 15"/>
            <p:cNvSpPr/>
            <p:nvPr/>
          </p:nvSpPr>
          <p:spPr>
            <a:xfrm>
              <a:off x="4214876" y="1605026"/>
              <a:ext cx="7400925" cy="4572000"/>
            </a:xfrm>
            <a:custGeom>
              <a:avLst/>
              <a:gdLst/>
              <a:ahLst/>
              <a:cxnLst/>
              <a:rect l="l" t="t" r="r" b="b"/>
              <a:pathLst>
                <a:path w="7400925" h="4572000">
                  <a:moveTo>
                    <a:pt x="7327646" y="0"/>
                  </a:moveTo>
                  <a:lnTo>
                    <a:pt x="73025" y="0"/>
                  </a:lnTo>
                  <a:lnTo>
                    <a:pt x="44576" y="5730"/>
                  </a:lnTo>
                  <a:lnTo>
                    <a:pt x="21367" y="21367"/>
                  </a:lnTo>
                  <a:lnTo>
                    <a:pt x="5730" y="44576"/>
                  </a:lnTo>
                  <a:lnTo>
                    <a:pt x="0" y="73025"/>
                  </a:lnTo>
                  <a:lnTo>
                    <a:pt x="0" y="4498784"/>
                  </a:lnTo>
                  <a:lnTo>
                    <a:pt x="5730" y="4527257"/>
                  </a:lnTo>
                  <a:lnTo>
                    <a:pt x="21367" y="4550510"/>
                  </a:lnTo>
                  <a:lnTo>
                    <a:pt x="44576" y="4566187"/>
                  </a:lnTo>
                  <a:lnTo>
                    <a:pt x="73025" y="4571936"/>
                  </a:lnTo>
                  <a:lnTo>
                    <a:pt x="7327646" y="4571936"/>
                  </a:lnTo>
                  <a:lnTo>
                    <a:pt x="7356187" y="4566187"/>
                  </a:lnTo>
                  <a:lnTo>
                    <a:pt x="7379477" y="4550510"/>
                  </a:lnTo>
                  <a:lnTo>
                    <a:pt x="7395172" y="4527257"/>
                  </a:lnTo>
                  <a:lnTo>
                    <a:pt x="7400925" y="4498784"/>
                  </a:lnTo>
                  <a:lnTo>
                    <a:pt x="7400925" y="73025"/>
                  </a:lnTo>
                  <a:lnTo>
                    <a:pt x="7395172" y="44576"/>
                  </a:lnTo>
                  <a:lnTo>
                    <a:pt x="7379477" y="21367"/>
                  </a:lnTo>
                  <a:lnTo>
                    <a:pt x="7356187" y="5730"/>
                  </a:lnTo>
                  <a:lnTo>
                    <a:pt x="7327646" y="0"/>
                  </a:lnTo>
                  <a:close/>
                </a:path>
              </a:pathLst>
            </a:custGeom>
            <a:solidFill>
              <a:srgbClr val="FFFFFF"/>
            </a:solidFill>
          </p:spPr>
          <p:txBody>
            <a:bodyPr wrap="square" lIns="0" tIns="0" rIns="0" bIns="0" rtlCol="0"/>
            <a:lstStyle/>
            <a:p/>
          </p:txBody>
        </p:sp>
        <p:sp>
          <p:nvSpPr>
            <p:cNvPr id="16" name="object 16"/>
            <p:cNvSpPr/>
            <p:nvPr/>
          </p:nvSpPr>
          <p:spPr>
            <a:xfrm>
              <a:off x="4214876" y="1605026"/>
              <a:ext cx="7400925" cy="4572000"/>
            </a:xfrm>
            <a:custGeom>
              <a:avLst/>
              <a:gdLst/>
              <a:ahLst/>
              <a:cxnLst/>
              <a:rect l="l" t="t" r="r" b="b"/>
              <a:pathLst>
                <a:path w="7400925" h="4572000">
                  <a:moveTo>
                    <a:pt x="0" y="73025"/>
                  </a:moveTo>
                  <a:lnTo>
                    <a:pt x="5730" y="44576"/>
                  </a:lnTo>
                  <a:lnTo>
                    <a:pt x="21367" y="21367"/>
                  </a:lnTo>
                  <a:lnTo>
                    <a:pt x="44576" y="5730"/>
                  </a:lnTo>
                  <a:lnTo>
                    <a:pt x="73025" y="0"/>
                  </a:lnTo>
                  <a:lnTo>
                    <a:pt x="7327646" y="0"/>
                  </a:lnTo>
                  <a:lnTo>
                    <a:pt x="7356187" y="5730"/>
                  </a:lnTo>
                  <a:lnTo>
                    <a:pt x="7379477" y="21367"/>
                  </a:lnTo>
                  <a:lnTo>
                    <a:pt x="7395172" y="44576"/>
                  </a:lnTo>
                  <a:lnTo>
                    <a:pt x="7400925" y="73025"/>
                  </a:lnTo>
                  <a:lnTo>
                    <a:pt x="7400925" y="4498784"/>
                  </a:lnTo>
                  <a:lnTo>
                    <a:pt x="7395172" y="4527257"/>
                  </a:lnTo>
                  <a:lnTo>
                    <a:pt x="7379477" y="4550510"/>
                  </a:lnTo>
                  <a:lnTo>
                    <a:pt x="7356187" y="4566187"/>
                  </a:lnTo>
                  <a:lnTo>
                    <a:pt x="7327646" y="4571936"/>
                  </a:lnTo>
                  <a:lnTo>
                    <a:pt x="73025" y="4571936"/>
                  </a:lnTo>
                  <a:lnTo>
                    <a:pt x="44576" y="4566187"/>
                  </a:lnTo>
                  <a:lnTo>
                    <a:pt x="21367" y="4550510"/>
                  </a:lnTo>
                  <a:lnTo>
                    <a:pt x="5730" y="4527257"/>
                  </a:lnTo>
                  <a:lnTo>
                    <a:pt x="0" y="4498784"/>
                  </a:lnTo>
                  <a:lnTo>
                    <a:pt x="0" y="73025"/>
                  </a:lnTo>
                  <a:close/>
                </a:path>
              </a:pathLst>
            </a:custGeom>
            <a:ln w="12700">
              <a:solidFill>
                <a:srgbClr val="EBE1D0"/>
              </a:solidFill>
            </a:ln>
          </p:spPr>
          <p:txBody>
            <a:bodyPr wrap="square" lIns="0" tIns="0" rIns="0" bIns="0" rtlCol="0"/>
            <a:lstStyle/>
            <a:p/>
          </p:txBody>
        </p:sp>
      </p:grpSp>
      <p:sp>
        <p:nvSpPr>
          <p:cNvPr id="17" name="object 17"/>
          <p:cNvSpPr txBox="1"/>
          <p:nvPr/>
        </p:nvSpPr>
        <p:spPr>
          <a:xfrm>
            <a:off x="4608576" y="2106612"/>
            <a:ext cx="6488430" cy="712470"/>
          </a:xfrm>
          <a:prstGeom prst="rect">
            <a:avLst/>
          </a:prstGeom>
        </p:spPr>
        <p:txBody>
          <a:bodyPr wrap="square" lIns="0" tIns="12700" rIns="0" bIns="0" rtlCol="0" vert="horz">
            <a:spAutoFit/>
          </a:bodyPr>
          <a:lstStyle/>
          <a:p>
            <a:pPr marL="12700" marR="5080">
              <a:lnSpc>
                <a:spcPct val="100000"/>
              </a:lnSpc>
              <a:spcBef>
                <a:spcPts val="100"/>
              </a:spcBef>
            </a:pPr>
            <a:r>
              <a:rPr dirty="0" sz="1500" spc="-10" i="1">
                <a:solidFill>
                  <a:srgbClr val="2B161F"/>
                </a:solidFill>
                <a:latin typeface="Cambria"/>
                <a:cs typeface="Cambria"/>
              </a:rPr>
              <a:t>“Rangrez</a:t>
            </a:r>
            <a:r>
              <a:rPr dirty="0" sz="1500" i="1">
                <a:solidFill>
                  <a:srgbClr val="2B161F"/>
                </a:solidFill>
                <a:latin typeface="Cambria"/>
                <a:cs typeface="Cambria"/>
              </a:rPr>
              <a:t> was</a:t>
            </a:r>
            <a:r>
              <a:rPr dirty="0" sz="1500" spc="-35" i="1">
                <a:solidFill>
                  <a:srgbClr val="2B161F"/>
                </a:solidFill>
                <a:latin typeface="Cambria"/>
                <a:cs typeface="Cambria"/>
              </a:rPr>
              <a:t> </a:t>
            </a:r>
            <a:r>
              <a:rPr dirty="0" sz="1500" i="1">
                <a:solidFill>
                  <a:srgbClr val="2B161F"/>
                </a:solidFill>
                <a:latin typeface="Cambria"/>
                <a:cs typeface="Cambria"/>
              </a:rPr>
              <a:t>born</a:t>
            </a:r>
            <a:r>
              <a:rPr dirty="0" sz="1500" spc="-40" i="1">
                <a:solidFill>
                  <a:srgbClr val="2B161F"/>
                </a:solidFill>
                <a:latin typeface="Cambria"/>
                <a:cs typeface="Cambria"/>
              </a:rPr>
              <a:t> </a:t>
            </a:r>
            <a:r>
              <a:rPr dirty="0" sz="1500" i="1">
                <a:solidFill>
                  <a:srgbClr val="2B161F"/>
                </a:solidFill>
                <a:latin typeface="Cambria"/>
                <a:cs typeface="Cambria"/>
              </a:rPr>
              <a:t>from</a:t>
            </a:r>
            <a:r>
              <a:rPr dirty="0" sz="1500" spc="-55" i="1">
                <a:solidFill>
                  <a:srgbClr val="2B161F"/>
                </a:solidFill>
                <a:latin typeface="Cambria"/>
                <a:cs typeface="Cambria"/>
              </a:rPr>
              <a:t> </a:t>
            </a:r>
            <a:r>
              <a:rPr dirty="0" sz="1500" i="1">
                <a:solidFill>
                  <a:srgbClr val="2B161F"/>
                </a:solidFill>
                <a:latin typeface="Cambria"/>
                <a:cs typeface="Cambria"/>
              </a:rPr>
              <a:t>a</a:t>
            </a:r>
            <a:r>
              <a:rPr dirty="0" sz="1500" spc="-25" i="1">
                <a:solidFill>
                  <a:srgbClr val="2B161F"/>
                </a:solidFill>
                <a:latin typeface="Cambria"/>
                <a:cs typeface="Cambria"/>
              </a:rPr>
              <a:t> </a:t>
            </a:r>
            <a:r>
              <a:rPr dirty="0" sz="1500" i="1">
                <a:solidFill>
                  <a:srgbClr val="2B161F"/>
                </a:solidFill>
                <a:latin typeface="Cambria"/>
                <a:cs typeface="Cambria"/>
              </a:rPr>
              <a:t>simple</a:t>
            </a:r>
            <a:r>
              <a:rPr dirty="0" sz="1500" spc="-65" i="1">
                <a:solidFill>
                  <a:srgbClr val="2B161F"/>
                </a:solidFill>
                <a:latin typeface="Cambria"/>
                <a:cs typeface="Cambria"/>
              </a:rPr>
              <a:t> </a:t>
            </a:r>
            <a:r>
              <a:rPr dirty="0" sz="1500" i="1">
                <a:solidFill>
                  <a:srgbClr val="2B161F"/>
                </a:solidFill>
                <a:latin typeface="Cambria"/>
                <a:cs typeface="Cambria"/>
              </a:rPr>
              <a:t>frustration</a:t>
            </a:r>
            <a:r>
              <a:rPr dirty="0" sz="1500" spc="25" i="1">
                <a:solidFill>
                  <a:srgbClr val="2B161F"/>
                </a:solidFill>
                <a:latin typeface="Cambria"/>
                <a:cs typeface="Cambria"/>
              </a:rPr>
              <a:t> </a:t>
            </a:r>
            <a:r>
              <a:rPr dirty="0" sz="1500" i="1">
                <a:solidFill>
                  <a:srgbClr val="2B161F"/>
                </a:solidFill>
                <a:latin typeface="Cambria"/>
                <a:cs typeface="Cambria"/>
              </a:rPr>
              <a:t>—</a:t>
            </a:r>
            <a:r>
              <a:rPr dirty="0" sz="1500" spc="-35" i="1">
                <a:solidFill>
                  <a:srgbClr val="2B161F"/>
                </a:solidFill>
                <a:latin typeface="Cambria"/>
                <a:cs typeface="Cambria"/>
              </a:rPr>
              <a:t> </a:t>
            </a:r>
            <a:r>
              <a:rPr dirty="0" sz="1500" i="1">
                <a:solidFill>
                  <a:srgbClr val="2B161F"/>
                </a:solidFill>
                <a:latin typeface="Cambria"/>
                <a:cs typeface="Cambria"/>
              </a:rPr>
              <a:t>finding</a:t>
            </a:r>
            <a:r>
              <a:rPr dirty="0" sz="1500" spc="-20" i="1">
                <a:solidFill>
                  <a:srgbClr val="2B161F"/>
                </a:solidFill>
                <a:latin typeface="Cambria"/>
                <a:cs typeface="Cambria"/>
              </a:rPr>
              <a:t> </a:t>
            </a:r>
            <a:r>
              <a:rPr dirty="0" sz="1500" i="1">
                <a:solidFill>
                  <a:srgbClr val="2B161F"/>
                </a:solidFill>
                <a:latin typeface="Cambria"/>
                <a:cs typeface="Cambria"/>
              </a:rPr>
              <a:t>a</a:t>
            </a:r>
            <a:r>
              <a:rPr dirty="0" sz="1500" spc="-80" i="1">
                <a:solidFill>
                  <a:srgbClr val="2B161F"/>
                </a:solidFill>
                <a:latin typeface="Cambria"/>
                <a:cs typeface="Cambria"/>
              </a:rPr>
              <a:t> </a:t>
            </a:r>
            <a:r>
              <a:rPr dirty="0" sz="1500" i="1">
                <a:solidFill>
                  <a:srgbClr val="2B161F"/>
                </a:solidFill>
                <a:latin typeface="Cambria"/>
                <a:cs typeface="Cambria"/>
              </a:rPr>
              <a:t>boutique</a:t>
            </a:r>
            <a:r>
              <a:rPr dirty="0" sz="1500" spc="10" i="1">
                <a:solidFill>
                  <a:srgbClr val="2B161F"/>
                </a:solidFill>
                <a:latin typeface="Cambria"/>
                <a:cs typeface="Cambria"/>
              </a:rPr>
              <a:t> </a:t>
            </a:r>
            <a:r>
              <a:rPr dirty="0" sz="1500" i="1">
                <a:solidFill>
                  <a:srgbClr val="2B161F"/>
                </a:solidFill>
                <a:latin typeface="Cambria"/>
                <a:cs typeface="Cambria"/>
              </a:rPr>
              <a:t>that</a:t>
            </a:r>
            <a:r>
              <a:rPr dirty="0" sz="1500" spc="-50" i="1">
                <a:solidFill>
                  <a:srgbClr val="2B161F"/>
                </a:solidFill>
                <a:latin typeface="Cambria"/>
                <a:cs typeface="Cambria"/>
              </a:rPr>
              <a:t> </a:t>
            </a:r>
            <a:r>
              <a:rPr dirty="0" sz="1500" spc="-10" i="1">
                <a:solidFill>
                  <a:srgbClr val="2B161F"/>
                </a:solidFill>
                <a:latin typeface="Cambria"/>
                <a:cs typeface="Cambria"/>
              </a:rPr>
              <a:t>truly</a:t>
            </a:r>
            <a:r>
              <a:rPr dirty="0" sz="1500" spc="-10" i="1">
                <a:solidFill>
                  <a:srgbClr val="2B161F"/>
                </a:solidFill>
                <a:latin typeface="Cambria"/>
                <a:cs typeface="Cambria"/>
              </a:rPr>
              <a:t> understood </a:t>
            </a:r>
            <a:r>
              <a:rPr dirty="0" sz="1500" i="1">
                <a:solidFill>
                  <a:srgbClr val="2B161F"/>
                </a:solidFill>
                <a:latin typeface="Cambria"/>
                <a:cs typeface="Cambria"/>
              </a:rPr>
              <a:t>fit,</a:t>
            </a:r>
            <a:r>
              <a:rPr dirty="0" sz="1500" spc="30" i="1">
                <a:solidFill>
                  <a:srgbClr val="2B161F"/>
                </a:solidFill>
                <a:latin typeface="Cambria"/>
                <a:cs typeface="Cambria"/>
              </a:rPr>
              <a:t> </a:t>
            </a:r>
            <a:r>
              <a:rPr dirty="0" sz="1500" spc="-10" i="1">
                <a:solidFill>
                  <a:srgbClr val="2B161F"/>
                </a:solidFill>
                <a:latin typeface="Cambria"/>
                <a:cs typeface="Cambria"/>
              </a:rPr>
              <a:t>fabric,</a:t>
            </a:r>
            <a:r>
              <a:rPr dirty="0" sz="1500" spc="-45" i="1">
                <a:solidFill>
                  <a:srgbClr val="2B161F"/>
                </a:solidFill>
                <a:latin typeface="Cambria"/>
                <a:cs typeface="Cambria"/>
              </a:rPr>
              <a:t> </a:t>
            </a:r>
            <a:r>
              <a:rPr dirty="0" sz="1500" i="1">
                <a:solidFill>
                  <a:srgbClr val="2B161F"/>
                </a:solidFill>
                <a:latin typeface="Cambria"/>
                <a:cs typeface="Cambria"/>
              </a:rPr>
              <a:t>and</a:t>
            </a:r>
            <a:r>
              <a:rPr dirty="0" sz="1500" spc="-10" i="1">
                <a:solidFill>
                  <a:srgbClr val="2B161F"/>
                </a:solidFill>
                <a:latin typeface="Cambria"/>
                <a:cs typeface="Cambria"/>
              </a:rPr>
              <a:t> </a:t>
            </a:r>
            <a:r>
              <a:rPr dirty="0" sz="1500" i="1">
                <a:solidFill>
                  <a:srgbClr val="2B161F"/>
                </a:solidFill>
                <a:latin typeface="Cambria"/>
                <a:cs typeface="Cambria"/>
              </a:rPr>
              <a:t>my</a:t>
            </a:r>
            <a:r>
              <a:rPr dirty="0" sz="1500" spc="-55" i="1">
                <a:solidFill>
                  <a:srgbClr val="2B161F"/>
                </a:solidFill>
                <a:latin typeface="Cambria"/>
                <a:cs typeface="Cambria"/>
              </a:rPr>
              <a:t> </a:t>
            </a:r>
            <a:r>
              <a:rPr dirty="0" sz="1500" i="1">
                <a:solidFill>
                  <a:srgbClr val="2B161F"/>
                </a:solidFill>
                <a:latin typeface="Cambria"/>
                <a:cs typeface="Cambria"/>
              </a:rPr>
              <a:t>own</a:t>
            </a:r>
            <a:r>
              <a:rPr dirty="0" sz="1500" spc="-25" i="1">
                <a:solidFill>
                  <a:srgbClr val="2B161F"/>
                </a:solidFill>
                <a:latin typeface="Cambria"/>
                <a:cs typeface="Cambria"/>
              </a:rPr>
              <a:t> </a:t>
            </a:r>
            <a:r>
              <a:rPr dirty="0" sz="1500" spc="-10" i="1">
                <a:solidFill>
                  <a:srgbClr val="2B161F"/>
                </a:solidFill>
                <a:latin typeface="Cambria"/>
                <a:cs typeface="Cambria"/>
              </a:rPr>
              <a:t>sense</a:t>
            </a:r>
            <a:r>
              <a:rPr dirty="0" sz="1500" spc="-55" i="1">
                <a:solidFill>
                  <a:srgbClr val="2B161F"/>
                </a:solidFill>
                <a:latin typeface="Cambria"/>
                <a:cs typeface="Cambria"/>
              </a:rPr>
              <a:t> </a:t>
            </a:r>
            <a:r>
              <a:rPr dirty="0" sz="1500" i="1">
                <a:solidFill>
                  <a:srgbClr val="2B161F"/>
                </a:solidFill>
                <a:latin typeface="Cambria"/>
                <a:cs typeface="Cambria"/>
              </a:rPr>
              <a:t>of</a:t>
            </a:r>
            <a:r>
              <a:rPr dirty="0" sz="1500" spc="35" i="1">
                <a:solidFill>
                  <a:srgbClr val="2B161F"/>
                </a:solidFill>
                <a:latin typeface="Cambria"/>
                <a:cs typeface="Cambria"/>
              </a:rPr>
              <a:t> </a:t>
            </a:r>
            <a:r>
              <a:rPr dirty="0" sz="1500" i="1">
                <a:solidFill>
                  <a:srgbClr val="2B161F"/>
                </a:solidFill>
                <a:latin typeface="Cambria"/>
                <a:cs typeface="Cambria"/>
              </a:rPr>
              <a:t>style</a:t>
            </a:r>
            <a:r>
              <a:rPr dirty="0" sz="1500" spc="-55" i="1">
                <a:solidFill>
                  <a:srgbClr val="2B161F"/>
                </a:solidFill>
                <a:latin typeface="Cambria"/>
                <a:cs typeface="Cambria"/>
              </a:rPr>
              <a:t> </a:t>
            </a:r>
            <a:r>
              <a:rPr dirty="0" sz="1500" i="1">
                <a:solidFill>
                  <a:srgbClr val="2B161F"/>
                </a:solidFill>
                <a:latin typeface="Cambria"/>
                <a:cs typeface="Cambria"/>
              </a:rPr>
              <a:t>always</a:t>
            </a:r>
            <a:r>
              <a:rPr dirty="0" sz="1500" spc="-20" i="1">
                <a:solidFill>
                  <a:srgbClr val="2B161F"/>
                </a:solidFill>
                <a:latin typeface="Cambria"/>
                <a:cs typeface="Cambria"/>
              </a:rPr>
              <a:t> </a:t>
            </a:r>
            <a:r>
              <a:rPr dirty="0" sz="1500" i="1">
                <a:solidFill>
                  <a:srgbClr val="2B161F"/>
                </a:solidFill>
                <a:latin typeface="Cambria"/>
                <a:cs typeface="Cambria"/>
              </a:rPr>
              <a:t>meant</a:t>
            </a:r>
            <a:r>
              <a:rPr dirty="0" sz="1500" spc="-35" i="1">
                <a:solidFill>
                  <a:srgbClr val="2B161F"/>
                </a:solidFill>
                <a:latin typeface="Cambria"/>
                <a:cs typeface="Cambria"/>
              </a:rPr>
              <a:t> </a:t>
            </a:r>
            <a:r>
              <a:rPr dirty="0" sz="1500" spc="-10" i="1">
                <a:solidFill>
                  <a:srgbClr val="2B161F"/>
                </a:solidFill>
                <a:latin typeface="Cambria"/>
                <a:cs typeface="Cambria"/>
              </a:rPr>
              <a:t>hours</a:t>
            </a:r>
            <a:r>
              <a:rPr dirty="0" sz="1500" spc="-20" i="1">
                <a:solidFill>
                  <a:srgbClr val="2B161F"/>
                </a:solidFill>
                <a:latin typeface="Cambria"/>
                <a:cs typeface="Cambria"/>
              </a:rPr>
              <a:t> </a:t>
            </a:r>
            <a:r>
              <a:rPr dirty="0" sz="1500" i="1">
                <a:solidFill>
                  <a:srgbClr val="2B161F"/>
                </a:solidFill>
                <a:latin typeface="Cambria"/>
                <a:cs typeface="Cambria"/>
              </a:rPr>
              <a:t>of</a:t>
            </a:r>
            <a:r>
              <a:rPr dirty="0" sz="1500" spc="-30" i="1">
                <a:solidFill>
                  <a:srgbClr val="2B161F"/>
                </a:solidFill>
                <a:latin typeface="Cambria"/>
                <a:cs typeface="Cambria"/>
              </a:rPr>
              <a:t> </a:t>
            </a:r>
            <a:r>
              <a:rPr dirty="0" sz="1500" i="1">
                <a:solidFill>
                  <a:srgbClr val="2B161F"/>
                </a:solidFill>
                <a:latin typeface="Cambria"/>
                <a:cs typeface="Cambria"/>
              </a:rPr>
              <a:t>hunting</a:t>
            </a:r>
            <a:r>
              <a:rPr dirty="0" sz="1500" spc="-10" i="1">
                <a:solidFill>
                  <a:srgbClr val="2B161F"/>
                </a:solidFill>
                <a:latin typeface="Cambria"/>
                <a:cs typeface="Cambria"/>
              </a:rPr>
              <a:t> </a:t>
            </a:r>
            <a:r>
              <a:rPr dirty="0" sz="1500" spc="-25" i="1">
                <a:solidFill>
                  <a:srgbClr val="2B161F"/>
                </a:solidFill>
                <a:latin typeface="Cambria"/>
                <a:cs typeface="Cambria"/>
              </a:rPr>
              <a:t>or </a:t>
            </a:r>
            <a:r>
              <a:rPr dirty="0" sz="1500" i="1">
                <a:solidFill>
                  <a:srgbClr val="2B161F"/>
                </a:solidFill>
                <a:latin typeface="Cambria"/>
                <a:cs typeface="Cambria"/>
              </a:rPr>
              <a:t>settling</a:t>
            </a:r>
            <a:r>
              <a:rPr dirty="0" sz="1500" spc="-40" i="1">
                <a:solidFill>
                  <a:srgbClr val="2B161F"/>
                </a:solidFill>
                <a:latin typeface="Cambria"/>
                <a:cs typeface="Cambria"/>
              </a:rPr>
              <a:t> </a:t>
            </a:r>
            <a:r>
              <a:rPr dirty="0" sz="1500" i="1">
                <a:solidFill>
                  <a:srgbClr val="2B161F"/>
                </a:solidFill>
                <a:latin typeface="Cambria"/>
                <a:cs typeface="Cambria"/>
              </a:rPr>
              <a:t>for</a:t>
            </a:r>
            <a:r>
              <a:rPr dirty="0" sz="1500" spc="-80" i="1">
                <a:solidFill>
                  <a:srgbClr val="2B161F"/>
                </a:solidFill>
                <a:latin typeface="Cambria"/>
                <a:cs typeface="Cambria"/>
              </a:rPr>
              <a:t> </a:t>
            </a:r>
            <a:r>
              <a:rPr dirty="0" sz="1500" spc="-10" i="1">
                <a:solidFill>
                  <a:srgbClr val="2B161F"/>
                </a:solidFill>
                <a:latin typeface="Cambria"/>
                <a:cs typeface="Cambria"/>
              </a:rPr>
              <a:t>less.”</a:t>
            </a:r>
            <a:endParaRPr sz="1500">
              <a:latin typeface="Cambria"/>
              <a:cs typeface="Cambria"/>
            </a:endParaRPr>
          </a:p>
        </p:txBody>
      </p:sp>
      <p:sp>
        <p:nvSpPr>
          <p:cNvPr id="18" name="object 18"/>
          <p:cNvSpPr/>
          <p:nvPr/>
        </p:nvSpPr>
        <p:spPr>
          <a:xfrm>
            <a:off x="4524375" y="3248025"/>
            <a:ext cx="295275" cy="295275"/>
          </a:xfrm>
          <a:custGeom>
            <a:avLst/>
            <a:gdLst/>
            <a:ahLst/>
            <a:cxnLst/>
            <a:rect l="l" t="t" r="r" b="b"/>
            <a:pathLst>
              <a:path w="295275" h="295275">
                <a:moveTo>
                  <a:pt x="147700" y="0"/>
                </a:moveTo>
                <a:lnTo>
                  <a:pt x="100982" y="7520"/>
                </a:lnTo>
                <a:lnTo>
                  <a:pt x="60432" y="28464"/>
                </a:lnTo>
                <a:lnTo>
                  <a:pt x="28472" y="60405"/>
                </a:lnTo>
                <a:lnTo>
                  <a:pt x="7521" y="100917"/>
                </a:lnTo>
                <a:lnTo>
                  <a:pt x="0" y="147574"/>
                </a:lnTo>
                <a:lnTo>
                  <a:pt x="7521" y="194292"/>
                </a:lnTo>
                <a:lnTo>
                  <a:pt x="28472" y="234842"/>
                </a:lnTo>
                <a:lnTo>
                  <a:pt x="60432" y="266802"/>
                </a:lnTo>
                <a:lnTo>
                  <a:pt x="100982" y="287753"/>
                </a:lnTo>
                <a:lnTo>
                  <a:pt x="147700" y="295275"/>
                </a:lnTo>
                <a:lnTo>
                  <a:pt x="194357" y="287753"/>
                </a:lnTo>
                <a:lnTo>
                  <a:pt x="234869" y="266802"/>
                </a:lnTo>
                <a:lnTo>
                  <a:pt x="266810" y="234842"/>
                </a:lnTo>
                <a:lnTo>
                  <a:pt x="287754" y="194292"/>
                </a:lnTo>
                <a:lnTo>
                  <a:pt x="295275" y="147574"/>
                </a:lnTo>
                <a:lnTo>
                  <a:pt x="287754" y="100917"/>
                </a:lnTo>
                <a:lnTo>
                  <a:pt x="266810" y="60405"/>
                </a:lnTo>
                <a:lnTo>
                  <a:pt x="234869" y="28464"/>
                </a:lnTo>
                <a:lnTo>
                  <a:pt x="194357" y="7520"/>
                </a:lnTo>
                <a:lnTo>
                  <a:pt x="147700" y="0"/>
                </a:lnTo>
                <a:close/>
              </a:path>
            </a:pathLst>
          </a:custGeom>
          <a:solidFill>
            <a:srgbClr val="C8A127"/>
          </a:solidFill>
        </p:spPr>
        <p:txBody>
          <a:bodyPr wrap="square" lIns="0" tIns="0" rIns="0" bIns="0" rtlCol="0"/>
          <a:lstStyle/>
          <a:p/>
        </p:txBody>
      </p:sp>
      <p:sp>
        <p:nvSpPr>
          <p:cNvPr id="19" name="object 19"/>
          <p:cNvSpPr txBox="1"/>
          <p:nvPr/>
        </p:nvSpPr>
        <p:spPr>
          <a:xfrm>
            <a:off x="4618990" y="3258502"/>
            <a:ext cx="11620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a:t>
            </a:r>
            <a:endParaRPr sz="1400">
              <a:latin typeface="Calibri"/>
              <a:cs typeface="Calibri"/>
            </a:endParaRPr>
          </a:p>
        </p:txBody>
      </p:sp>
      <p:sp>
        <p:nvSpPr>
          <p:cNvPr id="20" name="object 20"/>
          <p:cNvSpPr txBox="1"/>
          <p:nvPr/>
        </p:nvSpPr>
        <p:spPr>
          <a:xfrm>
            <a:off x="5020309" y="3334956"/>
            <a:ext cx="4282440"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5th</a:t>
            </a:r>
            <a:r>
              <a:rPr dirty="0" sz="1250" spc="70">
                <a:solidFill>
                  <a:srgbClr val="2B161F"/>
                </a:solidFill>
                <a:latin typeface="Calibri"/>
                <a:cs typeface="Calibri"/>
              </a:rPr>
              <a:t> </a:t>
            </a:r>
            <a:r>
              <a:rPr dirty="0" sz="1250">
                <a:solidFill>
                  <a:srgbClr val="2B161F"/>
                </a:solidFill>
                <a:latin typeface="Calibri"/>
                <a:cs typeface="Calibri"/>
              </a:rPr>
              <a:t>Semester</a:t>
            </a:r>
            <a:r>
              <a:rPr dirty="0" sz="1250" spc="70">
                <a:solidFill>
                  <a:srgbClr val="2B161F"/>
                </a:solidFill>
                <a:latin typeface="Calibri"/>
                <a:cs typeface="Calibri"/>
              </a:rPr>
              <a:t> </a:t>
            </a:r>
            <a:r>
              <a:rPr dirty="0" sz="1250">
                <a:solidFill>
                  <a:srgbClr val="2B161F"/>
                </a:solidFill>
                <a:latin typeface="Calibri"/>
                <a:cs typeface="Calibri"/>
              </a:rPr>
              <a:t>BCA</a:t>
            </a:r>
            <a:r>
              <a:rPr dirty="0" sz="1250" spc="85">
                <a:solidFill>
                  <a:srgbClr val="2B161F"/>
                </a:solidFill>
                <a:latin typeface="Calibri"/>
                <a:cs typeface="Calibri"/>
              </a:rPr>
              <a:t> </a:t>
            </a:r>
            <a:r>
              <a:rPr dirty="0" sz="1250">
                <a:solidFill>
                  <a:srgbClr val="2B161F"/>
                </a:solidFill>
                <a:latin typeface="Calibri"/>
                <a:cs typeface="Calibri"/>
              </a:rPr>
              <a:t>student,</a:t>
            </a:r>
            <a:r>
              <a:rPr dirty="0" sz="1250" spc="45">
                <a:solidFill>
                  <a:srgbClr val="2B161F"/>
                </a:solidFill>
                <a:latin typeface="Calibri"/>
                <a:cs typeface="Calibri"/>
              </a:rPr>
              <a:t> </a:t>
            </a:r>
            <a:r>
              <a:rPr dirty="0" sz="1250">
                <a:solidFill>
                  <a:srgbClr val="2B161F"/>
                </a:solidFill>
                <a:latin typeface="Calibri"/>
                <a:cs typeface="Calibri"/>
              </a:rPr>
              <a:t>Department</a:t>
            </a:r>
            <a:r>
              <a:rPr dirty="0" sz="1250" spc="95">
                <a:solidFill>
                  <a:srgbClr val="2B161F"/>
                </a:solidFill>
                <a:latin typeface="Calibri"/>
                <a:cs typeface="Calibri"/>
              </a:rPr>
              <a:t> </a:t>
            </a:r>
            <a:r>
              <a:rPr dirty="0" sz="1250">
                <a:solidFill>
                  <a:srgbClr val="2B161F"/>
                </a:solidFill>
                <a:latin typeface="Calibri"/>
                <a:cs typeface="Calibri"/>
              </a:rPr>
              <a:t>of</a:t>
            </a:r>
            <a:r>
              <a:rPr dirty="0" sz="1250" spc="145">
                <a:solidFill>
                  <a:srgbClr val="2B161F"/>
                </a:solidFill>
                <a:latin typeface="Calibri"/>
                <a:cs typeface="Calibri"/>
              </a:rPr>
              <a:t> </a:t>
            </a:r>
            <a:r>
              <a:rPr dirty="0" sz="1250" spc="-10">
                <a:solidFill>
                  <a:srgbClr val="2B161F"/>
                </a:solidFill>
                <a:latin typeface="Calibri"/>
                <a:cs typeface="Calibri"/>
              </a:rPr>
              <a:t>FET,</a:t>
            </a:r>
            <a:r>
              <a:rPr dirty="0" sz="1250" spc="45">
                <a:solidFill>
                  <a:srgbClr val="2B161F"/>
                </a:solidFill>
                <a:latin typeface="Calibri"/>
                <a:cs typeface="Calibri"/>
              </a:rPr>
              <a:t> </a:t>
            </a:r>
            <a:r>
              <a:rPr dirty="0" sz="1250">
                <a:solidFill>
                  <a:srgbClr val="2B161F"/>
                </a:solidFill>
                <a:latin typeface="Calibri"/>
                <a:cs typeface="Calibri"/>
              </a:rPr>
              <a:t>Sri</a:t>
            </a:r>
            <a:r>
              <a:rPr dirty="0" sz="1250" spc="80">
                <a:solidFill>
                  <a:srgbClr val="2B161F"/>
                </a:solidFill>
                <a:latin typeface="Calibri"/>
                <a:cs typeface="Calibri"/>
              </a:rPr>
              <a:t> </a:t>
            </a:r>
            <a:r>
              <a:rPr dirty="0" sz="1250">
                <a:solidFill>
                  <a:srgbClr val="2B161F"/>
                </a:solidFill>
                <a:latin typeface="Calibri"/>
                <a:cs typeface="Calibri"/>
              </a:rPr>
              <a:t>Sri</a:t>
            </a:r>
            <a:r>
              <a:rPr dirty="0" sz="1250" spc="75">
                <a:solidFill>
                  <a:srgbClr val="2B161F"/>
                </a:solidFill>
                <a:latin typeface="Calibri"/>
                <a:cs typeface="Calibri"/>
              </a:rPr>
              <a:t> </a:t>
            </a:r>
            <a:r>
              <a:rPr dirty="0" sz="1250" spc="-10">
                <a:solidFill>
                  <a:srgbClr val="2B161F"/>
                </a:solidFill>
                <a:latin typeface="Calibri"/>
                <a:cs typeface="Calibri"/>
              </a:rPr>
              <a:t>University</a:t>
            </a:r>
            <a:endParaRPr sz="1250">
              <a:latin typeface="Calibri"/>
              <a:cs typeface="Calibri"/>
            </a:endParaRPr>
          </a:p>
        </p:txBody>
      </p:sp>
      <p:sp>
        <p:nvSpPr>
          <p:cNvPr id="21" name="object 21"/>
          <p:cNvSpPr/>
          <p:nvPr/>
        </p:nvSpPr>
        <p:spPr>
          <a:xfrm>
            <a:off x="4524375" y="3867150"/>
            <a:ext cx="295275" cy="295275"/>
          </a:xfrm>
          <a:custGeom>
            <a:avLst/>
            <a:gdLst/>
            <a:ahLst/>
            <a:cxnLst/>
            <a:rect l="l" t="t" r="r" b="b"/>
            <a:pathLst>
              <a:path w="295275" h="295275">
                <a:moveTo>
                  <a:pt x="147700" y="0"/>
                </a:moveTo>
                <a:lnTo>
                  <a:pt x="100982" y="7520"/>
                </a:lnTo>
                <a:lnTo>
                  <a:pt x="60432" y="28464"/>
                </a:lnTo>
                <a:lnTo>
                  <a:pt x="28472" y="60405"/>
                </a:lnTo>
                <a:lnTo>
                  <a:pt x="7521" y="100917"/>
                </a:lnTo>
                <a:lnTo>
                  <a:pt x="0" y="147574"/>
                </a:lnTo>
                <a:lnTo>
                  <a:pt x="7521" y="194292"/>
                </a:lnTo>
                <a:lnTo>
                  <a:pt x="28472" y="234842"/>
                </a:lnTo>
                <a:lnTo>
                  <a:pt x="60432" y="266802"/>
                </a:lnTo>
                <a:lnTo>
                  <a:pt x="100982" y="287753"/>
                </a:lnTo>
                <a:lnTo>
                  <a:pt x="147700" y="295275"/>
                </a:lnTo>
                <a:lnTo>
                  <a:pt x="194357" y="287753"/>
                </a:lnTo>
                <a:lnTo>
                  <a:pt x="234869" y="266802"/>
                </a:lnTo>
                <a:lnTo>
                  <a:pt x="266810" y="234842"/>
                </a:lnTo>
                <a:lnTo>
                  <a:pt x="287754" y="194292"/>
                </a:lnTo>
                <a:lnTo>
                  <a:pt x="295275" y="147574"/>
                </a:lnTo>
                <a:lnTo>
                  <a:pt x="287754" y="100917"/>
                </a:lnTo>
                <a:lnTo>
                  <a:pt x="266810" y="60405"/>
                </a:lnTo>
                <a:lnTo>
                  <a:pt x="234869" y="28464"/>
                </a:lnTo>
                <a:lnTo>
                  <a:pt x="194357" y="7520"/>
                </a:lnTo>
                <a:lnTo>
                  <a:pt x="147700" y="0"/>
                </a:lnTo>
                <a:close/>
              </a:path>
            </a:pathLst>
          </a:custGeom>
          <a:solidFill>
            <a:srgbClr val="C8A127"/>
          </a:solidFill>
        </p:spPr>
        <p:txBody>
          <a:bodyPr wrap="square" lIns="0" tIns="0" rIns="0" bIns="0" rtlCol="0"/>
          <a:lstStyle/>
          <a:p/>
        </p:txBody>
      </p:sp>
      <p:sp>
        <p:nvSpPr>
          <p:cNvPr id="22" name="object 22"/>
          <p:cNvSpPr txBox="1"/>
          <p:nvPr/>
        </p:nvSpPr>
        <p:spPr>
          <a:xfrm>
            <a:off x="4618990" y="3881056"/>
            <a:ext cx="11620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a:t>
            </a:r>
            <a:endParaRPr sz="1400">
              <a:latin typeface="Calibri"/>
              <a:cs typeface="Calibri"/>
            </a:endParaRPr>
          </a:p>
        </p:txBody>
      </p:sp>
      <p:sp>
        <p:nvSpPr>
          <p:cNvPr id="23" name="object 23"/>
          <p:cNvSpPr txBox="1"/>
          <p:nvPr/>
        </p:nvSpPr>
        <p:spPr>
          <a:xfrm>
            <a:off x="5020309" y="3957637"/>
            <a:ext cx="4124325"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Deep</a:t>
            </a:r>
            <a:r>
              <a:rPr dirty="0" sz="1250" spc="60">
                <a:solidFill>
                  <a:srgbClr val="2B161F"/>
                </a:solidFill>
                <a:latin typeface="Calibri"/>
                <a:cs typeface="Calibri"/>
              </a:rPr>
              <a:t> </a:t>
            </a:r>
            <a:r>
              <a:rPr dirty="0" sz="1250">
                <a:solidFill>
                  <a:srgbClr val="2B161F"/>
                </a:solidFill>
                <a:latin typeface="Calibri"/>
                <a:cs typeface="Calibri"/>
              </a:rPr>
              <a:t>interest in</a:t>
            </a:r>
            <a:r>
              <a:rPr dirty="0" sz="1250" spc="150">
                <a:solidFill>
                  <a:srgbClr val="2B161F"/>
                </a:solidFill>
                <a:latin typeface="Calibri"/>
                <a:cs typeface="Calibri"/>
              </a:rPr>
              <a:t> </a:t>
            </a:r>
            <a:r>
              <a:rPr dirty="0" sz="1250">
                <a:solidFill>
                  <a:srgbClr val="2B161F"/>
                </a:solidFill>
                <a:latin typeface="Calibri"/>
                <a:cs typeface="Calibri"/>
              </a:rPr>
              <a:t>fashion,</a:t>
            </a:r>
            <a:r>
              <a:rPr dirty="0" sz="1250" spc="125">
                <a:solidFill>
                  <a:srgbClr val="2B161F"/>
                </a:solidFill>
                <a:latin typeface="Calibri"/>
                <a:cs typeface="Calibri"/>
              </a:rPr>
              <a:t> </a:t>
            </a:r>
            <a:r>
              <a:rPr dirty="0" sz="1250">
                <a:solidFill>
                  <a:srgbClr val="2B161F"/>
                </a:solidFill>
                <a:latin typeface="Calibri"/>
                <a:cs typeface="Calibri"/>
              </a:rPr>
              <a:t>design</a:t>
            </a:r>
            <a:r>
              <a:rPr dirty="0" sz="1250" spc="150">
                <a:solidFill>
                  <a:srgbClr val="2B161F"/>
                </a:solidFill>
                <a:latin typeface="Calibri"/>
                <a:cs typeface="Calibri"/>
              </a:rPr>
              <a:t> </a:t>
            </a:r>
            <a:r>
              <a:rPr dirty="0" sz="1250">
                <a:solidFill>
                  <a:srgbClr val="2B161F"/>
                </a:solidFill>
                <a:latin typeface="Calibri"/>
                <a:cs typeface="Calibri"/>
              </a:rPr>
              <a:t>&amp;</a:t>
            </a:r>
            <a:r>
              <a:rPr dirty="0" sz="1250" spc="10">
                <a:solidFill>
                  <a:srgbClr val="2B161F"/>
                </a:solidFill>
                <a:latin typeface="Calibri"/>
                <a:cs typeface="Calibri"/>
              </a:rPr>
              <a:t> </a:t>
            </a:r>
            <a:r>
              <a:rPr dirty="0" sz="1250">
                <a:solidFill>
                  <a:srgbClr val="2B161F"/>
                </a:solidFill>
                <a:latin typeface="Calibri"/>
                <a:cs typeface="Calibri"/>
              </a:rPr>
              <a:t>consumer</a:t>
            </a:r>
            <a:r>
              <a:rPr dirty="0" sz="1250" spc="65">
                <a:solidFill>
                  <a:srgbClr val="2B161F"/>
                </a:solidFill>
                <a:latin typeface="Calibri"/>
                <a:cs typeface="Calibri"/>
              </a:rPr>
              <a:t> </a:t>
            </a:r>
            <a:r>
              <a:rPr dirty="0" sz="1250">
                <a:solidFill>
                  <a:srgbClr val="2B161F"/>
                </a:solidFill>
                <a:latin typeface="Calibri"/>
                <a:cs typeface="Calibri"/>
              </a:rPr>
              <a:t>travel</a:t>
            </a:r>
            <a:r>
              <a:rPr dirty="0" sz="1250" spc="70">
                <a:solidFill>
                  <a:srgbClr val="2B161F"/>
                </a:solidFill>
                <a:latin typeface="Calibri"/>
                <a:cs typeface="Calibri"/>
              </a:rPr>
              <a:t> </a:t>
            </a:r>
            <a:r>
              <a:rPr dirty="0" sz="1250" spc="-10">
                <a:solidFill>
                  <a:srgbClr val="2B161F"/>
                </a:solidFill>
                <a:latin typeface="Calibri"/>
                <a:cs typeface="Calibri"/>
              </a:rPr>
              <a:t>behaviour</a:t>
            </a:r>
            <a:endParaRPr sz="1250">
              <a:latin typeface="Calibri"/>
              <a:cs typeface="Calibri"/>
            </a:endParaRPr>
          </a:p>
        </p:txBody>
      </p:sp>
      <p:sp>
        <p:nvSpPr>
          <p:cNvPr id="24" name="object 24"/>
          <p:cNvSpPr/>
          <p:nvPr/>
        </p:nvSpPr>
        <p:spPr>
          <a:xfrm>
            <a:off x="4524375" y="4486275"/>
            <a:ext cx="295275" cy="295275"/>
          </a:xfrm>
          <a:custGeom>
            <a:avLst/>
            <a:gdLst/>
            <a:ahLst/>
            <a:cxnLst/>
            <a:rect l="l" t="t" r="r" b="b"/>
            <a:pathLst>
              <a:path w="295275" h="295275">
                <a:moveTo>
                  <a:pt x="147700" y="0"/>
                </a:moveTo>
                <a:lnTo>
                  <a:pt x="100982" y="7520"/>
                </a:lnTo>
                <a:lnTo>
                  <a:pt x="60432" y="28464"/>
                </a:lnTo>
                <a:lnTo>
                  <a:pt x="28472" y="60405"/>
                </a:lnTo>
                <a:lnTo>
                  <a:pt x="7521" y="100917"/>
                </a:lnTo>
                <a:lnTo>
                  <a:pt x="0" y="147574"/>
                </a:lnTo>
                <a:lnTo>
                  <a:pt x="7521" y="194292"/>
                </a:lnTo>
                <a:lnTo>
                  <a:pt x="28472" y="234842"/>
                </a:lnTo>
                <a:lnTo>
                  <a:pt x="60432" y="266802"/>
                </a:lnTo>
                <a:lnTo>
                  <a:pt x="100982" y="287753"/>
                </a:lnTo>
                <a:lnTo>
                  <a:pt x="147700" y="295275"/>
                </a:lnTo>
                <a:lnTo>
                  <a:pt x="194357" y="287753"/>
                </a:lnTo>
                <a:lnTo>
                  <a:pt x="234869" y="266802"/>
                </a:lnTo>
                <a:lnTo>
                  <a:pt x="266810" y="234842"/>
                </a:lnTo>
                <a:lnTo>
                  <a:pt x="287754" y="194292"/>
                </a:lnTo>
                <a:lnTo>
                  <a:pt x="295275" y="147574"/>
                </a:lnTo>
                <a:lnTo>
                  <a:pt x="287754" y="100917"/>
                </a:lnTo>
                <a:lnTo>
                  <a:pt x="266810" y="60405"/>
                </a:lnTo>
                <a:lnTo>
                  <a:pt x="234869" y="28464"/>
                </a:lnTo>
                <a:lnTo>
                  <a:pt x="194357" y="7520"/>
                </a:lnTo>
                <a:lnTo>
                  <a:pt x="147700" y="0"/>
                </a:lnTo>
                <a:close/>
              </a:path>
            </a:pathLst>
          </a:custGeom>
          <a:solidFill>
            <a:srgbClr val="C8A127"/>
          </a:solidFill>
        </p:spPr>
        <p:txBody>
          <a:bodyPr wrap="square" lIns="0" tIns="0" rIns="0" bIns="0" rtlCol="0"/>
          <a:lstStyle/>
          <a:p/>
        </p:txBody>
      </p:sp>
      <p:sp>
        <p:nvSpPr>
          <p:cNvPr id="25" name="object 25"/>
          <p:cNvSpPr txBox="1"/>
          <p:nvPr/>
        </p:nvSpPr>
        <p:spPr>
          <a:xfrm>
            <a:off x="4618990" y="4503737"/>
            <a:ext cx="11620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a:t>
            </a:r>
            <a:endParaRPr sz="1400">
              <a:latin typeface="Calibri"/>
              <a:cs typeface="Calibri"/>
            </a:endParaRPr>
          </a:p>
        </p:txBody>
      </p:sp>
      <p:sp>
        <p:nvSpPr>
          <p:cNvPr id="26" name="object 26"/>
          <p:cNvSpPr txBox="1"/>
          <p:nvPr/>
        </p:nvSpPr>
        <p:spPr>
          <a:xfrm>
            <a:off x="5020309" y="4580318"/>
            <a:ext cx="5334000"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Built</a:t>
            </a:r>
            <a:r>
              <a:rPr dirty="0" sz="1250" spc="165">
                <a:solidFill>
                  <a:srgbClr val="2B161F"/>
                </a:solidFill>
                <a:latin typeface="Calibri"/>
                <a:cs typeface="Calibri"/>
              </a:rPr>
              <a:t> </a:t>
            </a:r>
            <a:r>
              <a:rPr dirty="0" sz="1250">
                <a:solidFill>
                  <a:srgbClr val="2B161F"/>
                </a:solidFill>
                <a:latin typeface="Calibri"/>
                <a:cs typeface="Calibri"/>
              </a:rPr>
              <a:t>and</a:t>
            </a:r>
            <a:r>
              <a:rPr dirty="0" sz="1250" spc="140">
                <a:solidFill>
                  <a:srgbClr val="2B161F"/>
                </a:solidFill>
                <a:latin typeface="Calibri"/>
                <a:cs typeface="Calibri"/>
              </a:rPr>
              <a:t> </a:t>
            </a:r>
            <a:r>
              <a:rPr dirty="0" sz="1250">
                <a:solidFill>
                  <a:srgbClr val="2B161F"/>
                </a:solidFill>
                <a:latin typeface="Calibri"/>
                <a:cs typeface="Calibri"/>
              </a:rPr>
              <a:t>shipped</a:t>
            </a:r>
            <a:r>
              <a:rPr dirty="0" sz="1250" spc="140">
                <a:solidFill>
                  <a:srgbClr val="2B161F"/>
                </a:solidFill>
                <a:latin typeface="Calibri"/>
                <a:cs typeface="Calibri"/>
              </a:rPr>
              <a:t> </a:t>
            </a:r>
            <a:r>
              <a:rPr dirty="0" sz="1250">
                <a:solidFill>
                  <a:srgbClr val="2B161F"/>
                </a:solidFill>
                <a:latin typeface="Calibri"/>
                <a:cs typeface="Calibri"/>
              </a:rPr>
              <a:t>multiple</a:t>
            </a:r>
            <a:r>
              <a:rPr dirty="0" sz="1250" spc="185">
                <a:solidFill>
                  <a:srgbClr val="2B161F"/>
                </a:solidFill>
                <a:latin typeface="Calibri"/>
                <a:cs typeface="Calibri"/>
              </a:rPr>
              <a:t> </a:t>
            </a:r>
            <a:r>
              <a:rPr dirty="0" sz="1250">
                <a:solidFill>
                  <a:srgbClr val="2B161F"/>
                </a:solidFill>
                <a:latin typeface="Calibri"/>
                <a:cs typeface="Calibri"/>
              </a:rPr>
              <a:t>web-development</a:t>
            </a:r>
            <a:r>
              <a:rPr dirty="0" sz="1250" spc="170">
                <a:solidFill>
                  <a:srgbClr val="2B161F"/>
                </a:solidFill>
                <a:latin typeface="Calibri"/>
                <a:cs typeface="Calibri"/>
              </a:rPr>
              <a:t> </a:t>
            </a:r>
            <a:r>
              <a:rPr dirty="0" sz="1250">
                <a:solidFill>
                  <a:srgbClr val="2B161F"/>
                </a:solidFill>
                <a:latin typeface="Calibri"/>
                <a:cs typeface="Calibri"/>
              </a:rPr>
              <a:t>projects,</a:t>
            </a:r>
            <a:r>
              <a:rPr dirty="0" sz="1250" spc="110">
                <a:solidFill>
                  <a:srgbClr val="2B161F"/>
                </a:solidFill>
                <a:latin typeface="Calibri"/>
                <a:cs typeface="Calibri"/>
              </a:rPr>
              <a:t> </a:t>
            </a:r>
            <a:r>
              <a:rPr dirty="0" sz="1250">
                <a:solidFill>
                  <a:srgbClr val="2B161F"/>
                </a:solidFill>
                <a:latin typeface="Calibri"/>
                <a:cs typeface="Calibri"/>
              </a:rPr>
              <a:t>including</a:t>
            </a:r>
            <a:r>
              <a:rPr dirty="0" sz="1250" spc="140">
                <a:solidFill>
                  <a:srgbClr val="2B161F"/>
                </a:solidFill>
                <a:latin typeface="Calibri"/>
                <a:cs typeface="Calibri"/>
              </a:rPr>
              <a:t> </a:t>
            </a:r>
            <a:r>
              <a:rPr dirty="0" sz="1250">
                <a:solidFill>
                  <a:srgbClr val="2B161F"/>
                </a:solidFill>
                <a:latin typeface="Calibri"/>
                <a:cs typeface="Calibri"/>
              </a:rPr>
              <a:t>full-stack</a:t>
            </a:r>
            <a:r>
              <a:rPr dirty="0" sz="1250" spc="160">
                <a:solidFill>
                  <a:srgbClr val="2B161F"/>
                </a:solidFill>
                <a:latin typeface="Calibri"/>
                <a:cs typeface="Calibri"/>
              </a:rPr>
              <a:t> </a:t>
            </a:r>
            <a:r>
              <a:rPr dirty="0" sz="1250" spc="-20">
                <a:solidFill>
                  <a:srgbClr val="2B161F"/>
                </a:solidFill>
                <a:latin typeface="Calibri"/>
                <a:cs typeface="Calibri"/>
              </a:rPr>
              <a:t>apps</a:t>
            </a:r>
            <a:endParaRPr sz="1250">
              <a:latin typeface="Calibri"/>
              <a:cs typeface="Calibri"/>
            </a:endParaRPr>
          </a:p>
        </p:txBody>
      </p:sp>
      <p:sp>
        <p:nvSpPr>
          <p:cNvPr id="27" name="object 27"/>
          <p:cNvSpPr/>
          <p:nvPr/>
        </p:nvSpPr>
        <p:spPr>
          <a:xfrm>
            <a:off x="4524375" y="5114925"/>
            <a:ext cx="295275" cy="285750"/>
          </a:xfrm>
          <a:custGeom>
            <a:avLst/>
            <a:gdLst/>
            <a:ahLst/>
            <a:cxnLst/>
            <a:rect l="l" t="t" r="r" b="b"/>
            <a:pathLst>
              <a:path w="295275" h="285750">
                <a:moveTo>
                  <a:pt x="147700" y="0"/>
                </a:moveTo>
                <a:lnTo>
                  <a:pt x="100982" y="7287"/>
                </a:lnTo>
                <a:lnTo>
                  <a:pt x="60432" y="27578"/>
                </a:lnTo>
                <a:lnTo>
                  <a:pt x="28472" y="58512"/>
                </a:lnTo>
                <a:lnTo>
                  <a:pt x="7521" y="97731"/>
                </a:lnTo>
                <a:lnTo>
                  <a:pt x="0" y="142875"/>
                </a:lnTo>
                <a:lnTo>
                  <a:pt x="7521" y="188018"/>
                </a:lnTo>
                <a:lnTo>
                  <a:pt x="28472" y="227237"/>
                </a:lnTo>
                <a:lnTo>
                  <a:pt x="60432" y="258171"/>
                </a:lnTo>
                <a:lnTo>
                  <a:pt x="100982" y="278462"/>
                </a:lnTo>
                <a:lnTo>
                  <a:pt x="147700" y="285750"/>
                </a:lnTo>
                <a:lnTo>
                  <a:pt x="194357" y="278462"/>
                </a:lnTo>
                <a:lnTo>
                  <a:pt x="234869" y="258171"/>
                </a:lnTo>
                <a:lnTo>
                  <a:pt x="266810" y="227237"/>
                </a:lnTo>
                <a:lnTo>
                  <a:pt x="287754" y="188018"/>
                </a:lnTo>
                <a:lnTo>
                  <a:pt x="295275" y="142875"/>
                </a:lnTo>
                <a:lnTo>
                  <a:pt x="287754" y="97731"/>
                </a:lnTo>
                <a:lnTo>
                  <a:pt x="266810" y="58512"/>
                </a:lnTo>
                <a:lnTo>
                  <a:pt x="234869" y="27578"/>
                </a:lnTo>
                <a:lnTo>
                  <a:pt x="194357" y="7287"/>
                </a:lnTo>
                <a:lnTo>
                  <a:pt x="147700" y="0"/>
                </a:lnTo>
                <a:close/>
              </a:path>
            </a:pathLst>
          </a:custGeom>
          <a:solidFill>
            <a:srgbClr val="C8A127"/>
          </a:solidFill>
        </p:spPr>
        <p:txBody>
          <a:bodyPr wrap="square" lIns="0" tIns="0" rIns="0" bIns="0" rtlCol="0"/>
          <a:lstStyle/>
          <a:p/>
        </p:txBody>
      </p:sp>
      <p:sp>
        <p:nvSpPr>
          <p:cNvPr id="28" name="object 28"/>
          <p:cNvSpPr txBox="1"/>
          <p:nvPr/>
        </p:nvSpPr>
        <p:spPr>
          <a:xfrm>
            <a:off x="4618990" y="5126291"/>
            <a:ext cx="11620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a:t>
            </a:r>
            <a:endParaRPr sz="1400">
              <a:latin typeface="Calibri"/>
              <a:cs typeface="Calibri"/>
            </a:endParaRPr>
          </a:p>
        </p:txBody>
      </p:sp>
      <p:sp>
        <p:nvSpPr>
          <p:cNvPr id="30" name="object 3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1" name="object 3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3</a:t>
            </a:r>
          </a:p>
        </p:txBody>
      </p:sp>
      <p:sp>
        <p:nvSpPr>
          <p:cNvPr id="29" name="object 29"/>
          <p:cNvSpPr txBox="1"/>
          <p:nvPr/>
        </p:nvSpPr>
        <p:spPr>
          <a:xfrm>
            <a:off x="5020309" y="5203444"/>
            <a:ext cx="5025390" cy="219710"/>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Driven</a:t>
            </a:r>
            <a:r>
              <a:rPr dirty="0" sz="1250" spc="135">
                <a:solidFill>
                  <a:srgbClr val="2B161F"/>
                </a:solidFill>
                <a:latin typeface="Calibri"/>
                <a:cs typeface="Calibri"/>
              </a:rPr>
              <a:t> </a:t>
            </a:r>
            <a:r>
              <a:rPr dirty="0" sz="1250">
                <a:solidFill>
                  <a:srgbClr val="2B161F"/>
                </a:solidFill>
                <a:latin typeface="Calibri"/>
                <a:cs typeface="Calibri"/>
              </a:rPr>
              <a:t>to</a:t>
            </a:r>
            <a:r>
              <a:rPr dirty="0" sz="1250" spc="135">
                <a:solidFill>
                  <a:srgbClr val="2B161F"/>
                </a:solidFill>
                <a:latin typeface="Calibri"/>
                <a:cs typeface="Calibri"/>
              </a:rPr>
              <a:t> </a:t>
            </a:r>
            <a:r>
              <a:rPr dirty="0" sz="1250">
                <a:solidFill>
                  <a:srgbClr val="2B161F"/>
                </a:solidFill>
                <a:latin typeface="Calibri"/>
                <a:cs typeface="Calibri"/>
              </a:rPr>
              <a:t>blend</a:t>
            </a:r>
            <a:r>
              <a:rPr dirty="0" sz="1250" spc="135">
                <a:solidFill>
                  <a:srgbClr val="2B161F"/>
                </a:solidFill>
                <a:latin typeface="Calibri"/>
                <a:cs typeface="Calibri"/>
              </a:rPr>
              <a:t> </a:t>
            </a:r>
            <a:r>
              <a:rPr dirty="0" sz="1250">
                <a:solidFill>
                  <a:srgbClr val="2B161F"/>
                </a:solidFill>
                <a:latin typeface="Calibri"/>
                <a:cs typeface="Calibri"/>
              </a:rPr>
              <a:t>technology</a:t>
            </a:r>
            <a:r>
              <a:rPr dirty="0" sz="1250" spc="60">
                <a:solidFill>
                  <a:srgbClr val="2B161F"/>
                </a:solidFill>
                <a:latin typeface="Calibri"/>
                <a:cs typeface="Calibri"/>
              </a:rPr>
              <a:t> </a:t>
            </a:r>
            <a:r>
              <a:rPr dirty="0" sz="1250">
                <a:solidFill>
                  <a:srgbClr val="2B161F"/>
                </a:solidFill>
                <a:latin typeface="Calibri"/>
                <a:cs typeface="Calibri"/>
              </a:rPr>
              <a:t>with</a:t>
            </a:r>
            <a:r>
              <a:rPr dirty="0" sz="1250" spc="135">
                <a:solidFill>
                  <a:srgbClr val="2B161F"/>
                </a:solidFill>
                <a:latin typeface="Calibri"/>
                <a:cs typeface="Calibri"/>
              </a:rPr>
              <a:t> </a:t>
            </a:r>
            <a:r>
              <a:rPr dirty="0" sz="1250">
                <a:solidFill>
                  <a:srgbClr val="2B161F"/>
                </a:solidFill>
                <a:latin typeface="Calibri"/>
                <a:cs typeface="Calibri"/>
              </a:rPr>
              <a:t>India's</a:t>
            </a:r>
            <a:r>
              <a:rPr dirty="0" sz="1250" spc="65">
                <a:solidFill>
                  <a:srgbClr val="2B161F"/>
                </a:solidFill>
                <a:latin typeface="Calibri"/>
                <a:cs typeface="Calibri"/>
              </a:rPr>
              <a:t> </a:t>
            </a:r>
            <a:r>
              <a:rPr dirty="0" sz="1250">
                <a:solidFill>
                  <a:srgbClr val="2B161F"/>
                </a:solidFill>
                <a:latin typeface="Calibri"/>
                <a:cs typeface="Calibri"/>
              </a:rPr>
              <a:t>traditional</a:t>
            </a:r>
            <a:r>
              <a:rPr dirty="0" sz="1250" spc="145">
                <a:solidFill>
                  <a:srgbClr val="2B161F"/>
                </a:solidFill>
                <a:latin typeface="Calibri"/>
                <a:cs typeface="Calibri"/>
              </a:rPr>
              <a:t> </a:t>
            </a:r>
            <a:r>
              <a:rPr dirty="0" sz="1250">
                <a:solidFill>
                  <a:srgbClr val="2B161F"/>
                </a:solidFill>
                <a:latin typeface="Calibri"/>
                <a:cs typeface="Calibri"/>
              </a:rPr>
              <a:t>boutique</a:t>
            </a:r>
            <a:r>
              <a:rPr dirty="0" sz="1250" spc="90">
                <a:solidFill>
                  <a:srgbClr val="2B161F"/>
                </a:solidFill>
                <a:latin typeface="Calibri"/>
                <a:cs typeface="Calibri"/>
              </a:rPr>
              <a:t> </a:t>
            </a:r>
            <a:r>
              <a:rPr dirty="0" sz="1250" spc="-10">
                <a:solidFill>
                  <a:srgbClr val="2B161F"/>
                </a:solidFill>
                <a:latin typeface="Calibri"/>
                <a:cs typeface="Calibri"/>
              </a:rPr>
              <a:t>craftsmanship</a:t>
            </a:r>
            <a:endParaRPr sz="125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26174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0" b="1">
                <a:solidFill>
                  <a:srgbClr val="6C2D46"/>
                </a:solidFill>
                <a:latin typeface="Calibri"/>
                <a:cs typeface="Calibri"/>
              </a:rPr>
              <a:t> </a:t>
            </a:r>
            <a:r>
              <a:rPr dirty="0" sz="1250" b="1">
                <a:solidFill>
                  <a:srgbClr val="6C2D46"/>
                </a:solidFill>
                <a:latin typeface="Calibri"/>
                <a:cs typeface="Calibri"/>
              </a:rPr>
              <a:t>E</a:t>
            </a:r>
            <a:r>
              <a:rPr dirty="0" sz="1250" spc="480" b="1">
                <a:solidFill>
                  <a:srgbClr val="6C2D46"/>
                </a:solidFill>
                <a:latin typeface="Calibri"/>
                <a:cs typeface="Calibri"/>
              </a:rPr>
              <a:t> </a:t>
            </a:r>
            <a:r>
              <a:rPr dirty="0" sz="1250" b="1">
                <a:solidFill>
                  <a:srgbClr val="6C2D46"/>
                </a:solidFill>
                <a:latin typeface="Calibri"/>
                <a:cs typeface="Calibri"/>
              </a:rPr>
              <a:t>P</a:t>
            </a:r>
            <a:r>
              <a:rPr dirty="0" sz="1250" spc="-60" b="1">
                <a:solidFill>
                  <a:srgbClr val="6C2D46"/>
                </a:solidFill>
                <a:latin typeface="Calibri"/>
                <a:cs typeface="Calibri"/>
              </a:rPr>
              <a:t> </a:t>
            </a:r>
            <a:r>
              <a:rPr dirty="0" sz="1250" b="1">
                <a:solidFill>
                  <a:srgbClr val="6C2D46"/>
                </a:solidFill>
                <a:latin typeface="Calibri"/>
                <a:cs typeface="Calibri"/>
              </a:rPr>
              <a:t>R</a:t>
            </a:r>
            <a:r>
              <a:rPr dirty="0" sz="1250" spc="-95" b="1">
                <a:solidFill>
                  <a:srgbClr val="6C2D46"/>
                </a:solidFill>
                <a:latin typeface="Calibri"/>
                <a:cs typeface="Calibri"/>
              </a:rPr>
              <a:t> </a:t>
            </a:r>
            <a:r>
              <a:rPr dirty="0" sz="1250" b="1">
                <a:solidFill>
                  <a:srgbClr val="6C2D46"/>
                </a:solidFill>
                <a:latin typeface="Calibri"/>
                <a:cs typeface="Calibri"/>
              </a:rPr>
              <a:t>O</a:t>
            </a:r>
            <a:r>
              <a:rPr dirty="0" sz="1250" spc="-95" b="1">
                <a:solidFill>
                  <a:srgbClr val="6C2D46"/>
                </a:solidFill>
                <a:latin typeface="Calibri"/>
                <a:cs typeface="Calibri"/>
              </a:rPr>
              <a:t> </a:t>
            </a:r>
            <a:r>
              <a:rPr dirty="0" sz="1250" b="1">
                <a:solidFill>
                  <a:srgbClr val="6C2D46"/>
                </a:solidFill>
                <a:latin typeface="Calibri"/>
                <a:cs typeface="Calibri"/>
              </a:rPr>
              <a:t>B</a:t>
            </a:r>
            <a:r>
              <a:rPr dirty="0" sz="1250" spc="-20" b="1">
                <a:solidFill>
                  <a:srgbClr val="6C2D46"/>
                </a:solidFill>
                <a:latin typeface="Calibri"/>
                <a:cs typeface="Calibri"/>
              </a:rPr>
              <a:t> </a:t>
            </a:r>
            <a:r>
              <a:rPr dirty="0" sz="1250" b="1">
                <a:solidFill>
                  <a:srgbClr val="6C2D46"/>
                </a:solidFill>
                <a:latin typeface="Calibri"/>
                <a:cs typeface="Calibri"/>
              </a:rPr>
              <a:t>L</a:t>
            </a:r>
            <a:r>
              <a:rPr dirty="0" sz="1250" spc="-6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spc="-50" b="1">
                <a:solidFill>
                  <a:srgbClr val="6C2D46"/>
                </a:solidFill>
                <a:latin typeface="Calibri"/>
                <a:cs typeface="Calibri"/>
              </a:rPr>
              <a:t>M</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Fashion</a:t>
            </a:r>
            <a:r>
              <a:rPr dirty="0" spc="-40">
                <a:solidFill>
                  <a:srgbClr val="2B161F"/>
                </a:solidFill>
              </a:rPr>
              <a:t> </a:t>
            </a:r>
            <a:r>
              <a:rPr dirty="0">
                <a:solidFill>
                  <a:srgbClr val="2B161F"/>
                </a:solidFill>
              </a:rPr>
              <a:t>Is</a:t>
            </a:r>
            <a:r>
              <a:rPr dirty="0" spc="-100">
                <a:solidFill>
                  <a:srgbClr val="2B161F"/>
                </a:solidFill>
              </a:rPr>
              <a:t> </a:t>
            </a:r>
            <a:r>
              <a:rPr dirty="0">
                <a:solidFill>
                  <a:srgbClr val="2B161F"/>
                </a:solidFill>
              </a:rPr>
              <a:t>Booming</a:t>
            </a:r>
            <a:r>
              <a:rPr dirty="0" spc="-20">
                <a:solidFill>
                  <a:srgbClr val="2B161F"/>
                </a:solidFill>
              </a:rPr>
              <a:t> </a:t>
            </a:r>
            <a:r>
              <a:rPr dirty="0">
                <a:solidFill>
                  <a:srgbClr val="2B161F"/>
                </a:solidFill>
              </a:rPr>
              <a:t>—</a:t>
            </a:r>
            <a:r>
              <a:rPr dirty="0" spc="-105">
                <a:solidFill>
                  <a:srgbClr val="2B161F"/>
                </a:solidFill>
              </a:rPr>
              <a:t> </a:t>
            </a:r>
            <a:r>
              <a:rPr dirty="0">
                <a:solidFill>
                  <a:srgbClr val="2B161F"/>
                </a:solidFill>
              </a:rPr>
              <a:t>Boutiques</a:t>
            </a:r>
            <a:r>
              <a:rPr dirty="0" spc="-90">
                <a:solidFill>
                  <a:srgbClr val="2B161F"/>
                </a:solidFill>
              </a:rPr>
              <a:t> </a:t>
            </a:r>
            <a:r>
              <a:rPr dirty="0">
                <a:solidFill>
                  <a:srgbClr val="2B161F"/>
                </a:solidFill>
              </a:rPr>
              <a:t>Are</a:t>
            </a:r>
            <a:r>
              <a:rPr dirty="0" spc="-100">
                <a:solidFill>
                  <a:srgbClr val="2B161F"/>
                </a:solidFill>
              </a:rPr>
              <a:t> </a:t>
            </a:r>
            <a:r>
              <a:rPr dirty="0">
                <a:solidFill>
                  <a:srgbClr val="2B161F"/>
                </a:solidFill>
              </a:rPr>
              <a:t>Being</a:t>
            </a:r>
            <a:r>
              <a:rPr dirty="0" spc="-125">
                <a:solidFill>
                  <a:srgbClr val="2B161F"/>
                </a:solidFill>
              </a:rPr>
              <a:t> </a:t>
            </a:r>
            <a:r>
              <a:rPr dirty="0">
                <a:solidFill>
                  <a:srgbClr val="2B161F"/>
                </a:solidFill>
              </a:rPr>
              <a:t>Left</a:t>
            </a:r>
            <a:r>
              <a:rPr dirty="0" spc="-95">
                <a:solidFill>
                  <a:srgbClr val="2B161F"/>
                </a:solidFill>
              </a:rPr>
              <a:t> </a:t>
            </a:r>
            <a:r>
              <a:rPr dirty="0" spc="-10">
                <a:solidFill>
                  <a:srgbClr val="2B161F"/>
                </a:solidFill>
              </a:rPr>
              <a:t>Behind</a:t>
            </a:r>
          </a:p>
        </p:txBody>
      </p:sp>
      <p:grpSp>
        <p:nvGrpSpPr>
          <p:cNvPr id="4" name="object 4"/>
          <p:cNvGrpSpPr/>
          <p:nvPr/>
        </p:nvGrpSpPr>
        <p:grpSpPr>
          <a:xfrm>
            <a:off x="485751" y="1657326"/>
            <a:ext cx="3748404" cy="3691254"/>
            <a:chOff x="485751" y="1657326"/>
            <a:chExt cx="3748404" cy="3691254"/>
          </a:xfrm>
        </p:grpSpPr>
        <p:pic>
          <p:nvPicPr>
            <p:cNvPr id="5" name="object 5"/>
            <p:cNvPicPr/>
            <p:nvPr/>
          </p:nvPicPr>
          <p:blipFill>
            <a:blip r:embed="rId2" cstate="print"/>
            <a:stretch>
              <a:fillRect/>
            </a:stretch>
          </p:blipFill>
          <p:spPr>
            <a:xfrm>
              <a:off x="485751" y="1657326"/>
              <a:ext cx="3748198" cy="3691060"/>
            </a:xfrm>
            <a:prstGeom prst="rect">
              <a:avLst/>
            </a:prstGeom>
          </p:spPr>
        </p:pic>
        <p:sp>
          <p:nvSpPr>
            <p:cNvPr id="6" name="object 6"/>
            <p:cNvSpPr/>
            <p:nvPr/>
          </p:nvSpPr>
          <p:spPr>
            <a:xfrm>
              <a:off x="557212" y="1700276"/>
              <a:ext cx="3610610" cy="3562350"/>
            </a:xfrm>
            <a:custGeom>
              <a:avLst/>
              <a:gdLst/>
              <a:ahLst/>
              <a:cxnLst/>
              <a:rect l="l" t="t" r="r" b="b"/>
              <a:pathLst>
                <a:path w="3610610" h="3562350">
                  <a:moveTo>
                    <a:pt x="3536886" y="0"/>
                  </a:moveTo>
                  <a:lnTo>
                    <a:pt x="73063" y="0"/>
                  </a:lnTo>
                  <a:lnTo>
                    <a:pt x="44625" y="5730"/>
                  </a:lnTo>
                  <a:lnTo>
                    <a:pt x="21401" y="21367"/>
                  </a:lnTo>
                  <a:lnTo>
                    <a:pt x="5742" y="44576"/>
                  </a:lnTo>
                  <a:lnTo>
                    <a:pt x="0" y="73025"/>
                  </a:lnTo>
                  <a:lnTo>
                    <a:pt x="0" y="3489198"/>
                  </a:lnTo>
                  <a:lnTo>
                    <a:pt x="5742" y="3517665"/>
                  </a:lnTo>
                  <a:lnTo>
                    <a:pt x="21401" y="3540918"/>
                  </a:lnTo>
                  <a:lnTo>
                    <a:pt x="44625" y="3556599"/>
                  </a:lnTo>
                  <a:lnTo>
                    <a:pt x="73063" y="3562350"/>
                  </a:lnTo>
                  <a:lnTo>
                    <a:pt x="3536886" y="3562350"/>
                  </a:lnTo>
                  <a:lnTo>
                    <a:pt x="3565354" y="3556599"/>
                  </a:lnTo>
                  <a:lnTo>
                    <a:pt x="3588607" y="3540918"/>
                  </a:lnTo>
                  <a:lnTo>
                    <a:pt x="3604287" y="3517665"/>
                  </a:lnTo>
                  <a:lnTo>
                    <a:pt x="3610038" y="3489198"/>
                  </a:lnTo>
                  <a:lnTo>
                    <a:pt x="3610038" y="73025"/>
                  </a:lnTo>
                  <a:lnTo>
                    <a:pt x="3604287" y="44576"/>
                  </a:lnTo>
                  <a:lnTo>
                    <a:pt x="3588607" y="21367"/>
                  </a:lnTo>
                  <a:lnTo>
                    <a:pt x="3565354" y="5730"/>
                  </a:lnTo>
                  <a:lnTo>
                    <a:pt x="3536886" y="0"/>
                  </a:lnTo>
                  <a:close/>
                </a:path>
              </a:pathLst>
            </a:custGeom>
            <a:solidFill>
              <a:srgbClr val="FFFFFF"/>
            </a:solidFill>
          </p:spPr>
          <p:txBody>
            <a:bodyPr wrap="square" lIns="0" tIns="0" rIns="0" bIns="0" rtlCol="0"/>
            <a:lstStyle/>
            <a:p/>
          </p:txBody>
        </p:sp>
        <p:sp>
          <p:nvSpPr>
            <p:cNvPr id="7" name="object 7"/>
            <p:cNvSpPr/>
            <p:nvPr/>
          </p:nvSpPr>
          <p:spPr>
            <a:xfrm>
              <a:off x="557212" y="1700276"/>
              <a:ext cx="3610610" cy="3562350"/>
            </a:xfrm>
            <a:custGeom>
              <a:avLst/>
              <a:gdLst/>
              <a:ahLst/>
              <a:cxnLst/>
              <a:rect l="l" t="t" r="r" b="b"/>
              <a:pathLst>
                <a:path w="3610610" h="3562350">
                  <a:moveTo>
                    <a:pt x="0" y="73025"/>
                  </a:moveTo>
                  <a:lnTo>
                    <a:pt x="5742" y="44576"/>
                  </a:lnTo>
                  <a:lnTo>
                    <a:pt x="21401" y="21367"/>
                  </a:lnTo>
                  <a:lnTo>
                    <a:pt x="44625" y="5730"/>
                  </a:lnTo>
                  <a:lnTo>
                    <a:pt x="73063" y="0"/>
                  </a:lnTo>
                  <a:lnTo>
                    <a:pt x="3536886" y="0"/>
                  </a:lnTo>
                  <a:lnTo>
                    <a:pt x="3565354" y="5730"/>
                  </a:lnTo>
                  <a:lnTo>
                    <a:pt x="3588607" y="21367"/>
                  </a:lnTo>
                  <a:lnTo>
                    <a:pt x="3604287" y="44576"/>
                  </a:lnTo>
                  <a:lnTo>
                    <a:pt x="3610038" y="73025"/>
                  </a:lnTo>
                  <a:lnTo>
                    <a:pt x="3610038" y="3489198"/>
                  </a:lnTo>
                  <a:lnTo>
                    <a:pt x="3604287" y="3517665"/>
                  </a:lnTo>
                  <a:lnTo>
                    <a:pt x="3588607" y="3540918"/>
                  </a:lnTo>
                  <a:lnTo>
                    <a:pt x="3565354" y="3556599"/>
                  </a:lnTo>
                  <a:lnTo>
                    <a:pt x="3536886" y="3562350"/>
                  </a:lnTo>
                  <a:lnTo>
                    <a:pt x="73063" y="3562350"/>
                  </a:lnTo>
                  <a:lnTo>
                    <a:pt x="44625" y="3556599"/>
                  </a:lnTo>
                  <a:lnTo>
                    <a:pt x="21401" y="3540918"/>
                  </a:lnTo>
                  <a:lnTo>
                    <a:pt x="5742" y="3517665"/>
                  </a:lnTo>
                  <a:lnTo>
                    <a:pt x="0" y="3489198"/>
                  </a:lnTo>
                  <a:lnTo>
                    <a:pt x="0" y="73025"/>
                  </a:lnTo>
                  <a:close/>
                </a:path>
              </a:pathLst>
            </a:custGeom>
            <a:ln w="12700">
              <a:solidFill>
                <a:srgbClr val="EBE1D0"/>
              </a:solidFill>
            </a:ln>
          </p:spPr>
          <p:txBody>
            <a:bodyPr wrap="square" lIns="0" tIns="0" rIns="0" bIns="0" rtlCol="0"/>
            <a:lstStyle/>
            <a:p/>
          </p:txBody>
        </p:sp>
        <p:sp>
          <p:nvSpPr>
            <p:cNvPr id="8" name="object 8"/>
            <p:cNvSpPr/>
            <p:nvPr/>
          </p:nvSpPr>
          <p:spPr>
            <a:xfrm>
              <a:off x="866775" y="2009775"/>
              <a:ext cx="638175" cy="638175"/>
            </a:xfrm>
            <a:custGeom>
              <a:avLst/>
              <a:gdLst/>
              <a:ahLst/>
              <a:cxnLst/>
              <a:rect l="l" t="t" r="r" b="b"/>
              <a:pathLst>
                <a:path w="638175" h="638175">
                  <a:moveTo>
                    <a:pt x="319087" y="0"/>
                  </a:moveTo>
                  <a:lnTo>
                    <a:pt x="271935" y="3460"/>
                  </a:lnTo>
                  <a:lnTo>
                    <a:pt x="226931" y="13510"/>
                  </a:lnTo>
                  <a:lnTo>
                    <a:pt x="184569" y="29657"/>
                  </a:lnTo>
                  <a:lnTo>
                    <a:pt x="145341" y="51407"/>
                  </a:lnTo>
                  <a:lnTo>
                    <a:pt x="109743" y="78265"/>
                  </a:lnTo>
                  <a:lnTo>
                    <a:pt x="78267" y="109738"/>
                  </a:lnTo>
                  <a:lnTo>
                    <a:pt x="51407" y="145331"/>
                  </a:lnTo>
                  <a:lnTo>
                    <a:pt x="29657" y="184550"/>
                  </a:lnTo>
                  <a:lnTo>
                    <a:pt x="13510" y="226901"/>
                  </a:lnTo>
                  <a:lnTo>
                    <a:pt x="3459" y="271890"/>
                  </a:lnTo>
                  <a:lnTo>
                    <a:pt x="0" y="319024"/>
                  </a:lnTo>
                  <a:lnTo>
                    <a:pt x="3459" y="366188"/>
                  </a:lnTo>
                  <a:lnTo>
                    <a:pt x="13510" y="411204"/>
                  </a:lnTo>
                  <a:lnTo>
                    <a:pt x="29657" y="453575"/>
                  </a:lnTo>
                  <a:lnTo>
                    <a:pt x="51407" y="492811"/>
                  </a:lnTo>
                  <a:lnTo>
                    <a:pt x="78267" y="528416"/>
                  </a:lnTo>
                  <a:lnTo>
                    <a:pt x="109743" y="559897"/>
                  </a:lnTo>
                  <a:lnTo>
                    <a:pt x="145341" y="586761"/>
                  </a:lnTo>
                  <a:lnTo>
                    <a:pt x="184569" y="608514"/>
                  </a:lnTo>
                  <a:lnTo>
                    <a:pt x="226931" y="624663"/>
                  </a:lnTo>
                  <a:lnTo>
                    <a:pt x="271935" y="634714"/>
                  </a:lnTo>
                  <a:lnTo>
                    <a:pt x="319087" y="638175"/>
                  </a:lnTo>
                  <a:lnTo>
                    <a:pt x="366236" y="634714"/>
                  </a:lnTo>
                  <a:lnTo>
                    <a:pt x="411238" y="624663"/>
                  </a:lnTo>
                  <a:lnTo>
                    <a:pt x="453600" y="608514"/>
                  </a:lnTo>
                  <a:lnTo>
                    <a:pt x="492827" y="586761"/>
                  </a:lnTo>
                  <a:lnTo>
                    <a:pt x="528426" y="559897"/>
                  </a:lnTo>
                  <a:lnTo>
                    <a:pt x="559903" y="528416"/>
                  </a:lnTo>
                  <a:lnTo>
                    <a:pt x="586764" y="492811"/>
                  </a:lnTo>
                  <a:lnTo>
                    <a:pt x="608515" y="453575"/>
                  </a:lnTo>
                  <a:lnTo>
                    <a:pt x="624663" y="411204"/>
                  </a:lnTo>
                  <a:lnTo>
                    <a:pt x="634714" y="366188"/>
                  </a:lnTo>
                  <a:lnTo>
                    <a:pt x="638175" y="319024"/>
                  </a:lnTo>
                  <a:lnTo>
                    <a:pt x="634714" y="271890"/>
                  </a:lnTo>
                  <a:lnTo>
                    <a:pt x="624663" y="226901"/>
                  </a:lnTo>
                  <a:lnTo>
                    <a:pt x="608515" y="184550"/>
                  </a:lnTo>
                  <a:lnTo>
                    <a:pt x="586764" y="145331"/>
                  </a:lnTo>
                  <a:lnTo>
                    <a:pt x="559903" y="109738"/>
                  </a:lnTo>
                  <a:lnTo>
                    <a:pt x="528426" y="78265"/>
                  </a:lnTo>
                  <a:lnTo>
                    <a:pt x="492827" y="51407"/>
                  </a:lnTo>
                  <a:lnTo>
                    <a:pt x="453600" y="29657"/>
                  </a:lnTo>
                  <a:lnTo>
                    <a:pt x="411238" y="13510"/>
                  </a:lnTo>
                  <a:lnTo>
                    <a:pt x="366236" y="3460"/>
                  </a:lnTo>
                  <a:lnTo>
                    <a:pt x="319087" y="0"/>
                  </a:lnTo>
                  <a:close/>
                </a:path>
              </a:pathLst>
            </a:custGeom>
            <a:solidFill>
              <a:srgbClr val="6C2D46"/>
            </a:solidFill>
          </p:spPr>
          <p:txBody>
            <a:bodyPr wrap="square" lIns="0" tIns="0" rIns="0" bIns="0" rtlCol="0"/>
            <a:lstStyle/>
            <a:p/>
          </p:txBody>
        </p:sp>
      </p:grpSp>
      <p:sp>
        <p:nvSpPr>
          <p:cNvPr id="9" name="object 9"/>
          <p:cNvSpPr txBox="1"/>
          <p:nvPr/>
        </p:nvSpPr>
        <p:spPr>
          <a:xfrm>
            <a:off x="1093469" y="2095563"/>
            <a:ext cx="194945"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FFFFFF"/>
                </a:solidFill>
                <a:latin typeface="Calibri"/>
                <a:cs typeface="Calibri"/>
              </a:rPr>
              <a:t>1</a:t>
            </a:r>
            <a:endParaRPr sz="2600">
              <a:latin typeface="Calibri"/>
              <a:cs typeface="Calibri"/>
            </a:endParaRPr>
          </a:p>
        </p:txBody>
      </p:sp>
      <p:sp>
        <p:nvSpPr>
          <p:cNvPr id="10" name="object 10"/>
          <p:cNvSpPr txBox="1"/>
          <p:nvPr/>
        </p:nvSpPr>
        <p:spPr>
          <a:xfrm>
            <a:off x="948055" y="3020377"/>
            <a:ext cx="2338070" cy="288925"/>
          </a:xfrm>
          <a:prstGeom prst="rect">
            <a:avLst/>
          </a:prstGeom>
        </p:spPr>
        <p:txBody>
          <a:bodyPr wrap="square" lIns="0" tIns="15875" rIns="0" bIns="0" rtlCol="0" vert="horz">
            <a:spAutoFit/>
          </a:bodyPr>
          <a:lstStyle/>
          <a:p>
            <a:pPr marL="12700">
              <a:lnSpc>
                <a:spcPct val="100000"/>
              </a:lnSpc>
              <a:spcBef>
                <a:spcPts val="125"/>
              </a:spcBef>
            </a:pPr>
            <a:r>
              <a:rPr dirty="0" sz="1700" spc="-10" b="1">
                <a:solidFill>
                  <a:srgbClr val="6C2D46"/>
                </a:solidFill>
                <a:latin typeface="Cambria"/>
                <a:cs typeface="Cambria"/>
              </a:rPr>
              <a:t>Fragmented</a:t>
            </a:r>
            <a:r>
              <a:rPr dirty="0" sz="1700" b="1">
                <a:solidFill>
                  <a:srgbClr val="6C2D46"/>
                </a:solidFill>
                <a:latin typeface="Cambria"/>
                <a:cs typeface="Cambria"/>
              </a:rPr>
              <a:t> &amp;</a:t>
            </a:r>
            <a:r>
              <a:rPr dirty="0" sz="1700" spc="-90" b="1">
                <a:solidFill>
                  <a:srgbClr val="6C2D46"/>
                </a:solidFill>
                <a:latin typeface="Cambria"/>
                <a:cs typeface="Cambria"/>
              </a:rPr>
              <a:t> </a:t>
            </a:r>
            <a:r>
              <a:rPr dirty="0" sz="1700" spc="-10" b="1">
                <a:solidFill>
                  <a:srgbClr val="6C2D46"/>
                </a:solidFill>
                <a:latin typeface="Cambria"/>
                <a:cs typeface="Cambria"/>
              </a:rPr>
              <a:t>Invisible</a:t>
            </a:r>
            <a:endParaRPr sz="1700">
              <a:latin typeface="Cambria"/>
              <a:cs typeface="Cambria"/>
            </a:endParaRPr>
          </a:p>
        </p:txBody>
      </p:sp>
      <p:sp>
        <p:nvSpPr>
          <p:cNvPr id="11" name="object 11"/>
          <p:cNvSpPr txBox="1"/>
          <p:nvPr/>
        </p:nvSpPr>
        <p:spPr>
          <a:xfrm>
            <a:off x="948055" y="3930332"/>
            <a:ext cx="2577465" cy="821055"/>
          </a:xfrm>
          <a:prstGeom prst="rect">
            <a:avLst/>
          </a:prstGeom>
        </p:spPr>
        <p:txBody>
          <a:bodyPr wrap="square" lIns="0" tIns="6350" rIns="0" bIns="0" rtlCol="0" vert="horz">
            <a:spAutoFit/>
          </a:bodyPr>
          <a:lstStyle/>
          <a:p>
            <a:pPr marL="12700" marR="5080">
              <a:lnSpc>
                <a:spcPct val="105100"/>
              </a:lnSpc>
              <a:spcBef>
                <a:spcPts val="50"/>
              </a:spcBef>
            </a:pPr>
            <a:r>
              <a:rPr dirty="0" sz="1250">
                <a:solidFill>
                  <a:srgbClr val="2B161F"/>
                </a:solidFill>
                <a:latin typeface="Calibri"/>
                <a:cs typeface="Calibri"/>
              </a:rPr>
              <a:t>Millions</a:t>
            </a:r>
            <a:r>
              <a:rPr dirty="0" sz="1250" spc="105">
                <a:solidFill>
                  <a:srgbClr val="2B161F"/>
                </a:solidFill>
                <a:latin typeface="Calibri"/>
                <a:cs typeface="Calibri"/>
              </a:rPr>
              <a:t> </a:t>
            </a:r>
            <a:r>
              <a:rPr dirty="0" sz="1250">
                <a:solidFill>
                  <a:srgbClr val="2B161F"/>
                </a:solidFill>
                <a:latin typeface="Calibri"/>
                <a:cs typeface="Calibri"/>
              </a:rPr>
              <a:t>of</a:t>
            </a:r>
            <a:r>
              <a:rPr dirty="0" sz="1250" spc="145">
                <a:solidFill>
                  <a:srgbClr val="2B161F"/>
                </a:solidFill>
                <a:latin typeface="Calibri"/>
                <a:cs typeface="Calibri"/>
              </a:rPr>
              <a:t> </a:t>
            </a:r>
            <a:r>
              <a:rPr dirty="0" sz="1250">
                <a:solidFill>
                  <a:srgbClr val="2B161F"/>
                </a:solidFill>
                <a:latin typeface="Calibri"/>
                <a:cs typeface="Calibri"/>
              </a:rPr>
              <a:t>skilled</a:t>
            </a:r>
            <a:r>
              <a:rPr dirty="0" sz="1250" spc="85">
                <a:solidFill>
                  <a:srgbClr val="2B161F"/>
                </a:solidFill>
                <a:latin typeface="Calibri"/>
                <a:cs typeface="Calibri"/>
              </a:rPr>
              <a:t> </a:t>
            </a:r>
            <a:r>
              <a:rPr dirty="0" sz="1250">
                <a:solidFill>
                  <a:srgbClr val="2B161F"/>
                </a:solidFill>
                <a:latin typeface="Calibri"/>
                <a:cs typeface="Calibri"/>
              </a:rPr>
              <a:t>local</a:t>
            </a:r>
            <a:r>
              <a:rPr dirty="0" sz="1250" spc="85">
                <a:solidFill>
                  <a:srgbClr val="2B161F"/>
                </a:solidFill>
                <a:latin typeface="Calibri"/>
                <a:cs typeface="Calibri"/>
              </a:rPr>
              <a:t> </a:t>
            </a:r>
            <a:r>
              <a:rPr dirty="0" sz="1250">
                <a:solidFill>
                  <a:srgbClr val="2B161F"/>
                </a:solidFill>
                <a:latin typeface="Calibri"/>
                <a:cs typeface="Calibri"/>
              </a:rPr>
              <a:t>tailors</a:t>
            </a:r>
            <a:r>
              <a:rPr dirty="0" sz="1250" spc="15">
                <a:solidFill>
                  <a:srgbClr val="2B161F"/>
                </a:solidFill>
                <a:latin typeface="Calibri"/>
                <a:cs typeface="Calibri"/>
              </a:rPr>
              <a:t> </a:t>
            </a:r>
            <a:r>
              <a:rPr dirty="0" sz="1250" spc="-25">
                <a:solidFill>
                  <a:srgbClr val="2B161F"/>
                </a:solidFill>
                <a:latin typeface="Calibri"/>
                <a:cs typeface="Calibri"/>
              </a:rPr>
              <a:t>and </a:t>
            </a:r>
            <a:r>
              <a:rPr dirty="0" sz="1250">
                <a:solidFill>
                  <a:srgbClr val="2B161F"/>
                </a:solidFill>
                <a:latin typeface="Calibri"/>
                <a:cs typeface="Calibri"/>
              </a:rPr>
              <a:t>boutique</a:t>
            </a:r>
            <a:r>
              <a:rPr dirty="0" sz="1250" spc="50">
                <a:solidFill>
                  <a:srgbClr val="2B161F"/>
                </a:solidFill>
                <a:latin typeface="Calibri"/>
                <a:cs typeface="Calibri"/>
              </a:rPr>
              <a:t> </a:t>
            </a:r>
            <a:r>
              <a:rPr dirty="0" sz="1250">
                <a:solidFill>
                  <a:srgbClr val="2B161F"/>
                </a:solidFill>
                <a:latin typeface="Calibri"/>
                <a:cs typeface="Calibri"/>
              </a:rPr>
              <a:t>owners</a:t>
            </a:r>
            <a:r>
              <a:rPr dirty="0" sz="1250" spc="130">
                <a:solidFill>
                  <a:srgbClr val="2B161F"/>
                </a:solidFill>
                <a:latin typeface="Calibri"/>
                <a:cs typeface="Calibri"/>
              </a:rPr>
              <a:t> </a:t>
            </a:r>
            <a:r>
              <a:rPr dirty="0" sz="1250">
                <a:solidFill>
                  <a:srgbClr val="2B161F"/>
                </a:solidFill>
                <a:latin typeface="Calibri"/>
                <a:cs typeface="Calibri"/>
              </a:rPr>
              <a:t>have</a:t>
            </a:r>
            <a:r>
              <a:rPr dirty="0" sz="1250" spc="145">
                <a:solidFill>
                  <a:srgbClr val="2B161F"/>
                </a:solidFill>
                <a:latin typeface="Calibri"/>
                <a:cs typeface="Calibri"/>
              </a:rPr>
              <a:t> </a:t>
            </a:r>
            <a:r>
              <a:rPr dirty="0" sz="1250">
                <a:solidFill>
                  <a:srgbClr val="2B161F"/>
                </a:solidFill>
                <a:latin typeface="Calibri"/>
                <a:cs typeface="Calibri"/>
              </a:rPr>
              <a:t>no</a:t>
            </a:r>
            <a:r>
              <a:rPr dirty="0" sz="1250" spc="95">
                <a:solidFill>
                  <a:srgbClr val="2B161F"/>
                </a:solidFill>
                <a:latin typeface="Calibri"/>
                <a:cs typeface="Calibri"/>
              </a:rPr>
              <a:t> </a:t>
            </a:r>
            <a:r>
              <a:rPr dirty="0" sz="1250" spc="-10">
                <a:solidFill>
                  <a:srgbClr val="2B161F"/>
                </a:solidFill>
                <a:latin typeface="Calibri"/>
                <a:cs typeface="Calibri"/>
              </a:rPr>
              <a:t>digital </a:t>
            </a:r>
            <a:r>
              <a:rPr dirty="0" sz="1250">
                <a:solidFill>
                  <a:srgbClr val="2B161F"/>
                </a:solidFill>
                <a:latin typeface="Calibri"/>
                <a:cs typeface="Calibri"/>
              </a:rPr>
              <a:t>presence,</a:t>
            </a:r>
            <a:r>
              <a:rPr dirty="0" sz="1250" spc="130">
                <a:solidFill>
                  <a:srgbClr val="2B161F"/>
                </a:solidFill>
                <a:latin typeface="Calibri"/>
                <a:cs typeface="Calibri"/>
              </a:rPr>
              <a:t> </a:t>
            </a:r>
            <a:r>
              <a:rPr dirty="0" sz="1250">
                <a:solidFill>
                  <a:srgbClr val="2B161F"/>
                </a:solidFill>
                <a:latin typeface="Calibri"/>
                <a:cs typeface="Calibri"/>
              </a:rPr>
              <a:t>so</a:t>
            </a:r>
            <a:r>
              <a:rPr dirty="0" sz="1250" spc="150">
                <a:solidFill>
                  <a:srgbClr val="2B161F"/>
                </a:solidFill>
                <a:latin typeface="Calibri"/>
                <a:cs typeface="Calibri"/>
              </a:rPr>
              <a:t> </a:t>
            </a:r>
            <a:r>
              <a:rPr dirty="0" sz="1250">
                <a:solidFill>
                  <a:srgbClr val="2B161F"/>
                </a:solidFill>
                <a:latin typeface="Calibri"/>
                <a:cs typeface="Calibri"/>
              </a:rPr>
              <a:t>customers</a:t>
            </a:r>
            <a:r>
              <a:rPr dirty="0" sz="1250" spc="100">
                <a:solidFill>
                  <a:srgbClr val="2B161F"/>
                </a:solidFill>
                <a:latin typeface="Calibri"/>
                <a:cs typeface="Calibri"/>
              </a:rPr>
              <a:t> </a:t>
            </a:r>
            <a:r>
              <a:rPr dirty="0" sz="1250">
                <a:solidFill>
                  <a:srgbClr val="2B161F"/>
                </a:solidFill>
                <a:latin typeface="Calibri"/>
                <a:cs typeface="Calibri"/>
              </a:rPr>
              <a:t>simply</a:t>
            </a:r>
            <a:r>
              <a:rPr dirty="0" sz="1250" spc="95">
                <a:solidFill>
                  <a:srgbClr val="2B161F"/>
                </a:solidFill>
                <a:latin typeface="Calibri"/>
                <a:cs typeface="Calibri"/>
              </a:rPr>
              <a:t> </a:t>
            </a:r>
            <a:r>
              <a:rPr dirty="0" sz="1250" spc="-10">
                <a:solidFill>
                  <a:srgbClr val="2B161F"/>
                </a:solidFill>
                <a:latin typeface="Calibri"/>
                <a:cs typeface="Calibri"/>
              </a:rPr>
              <a:t>cannot </a:t>
            </a:r>
            <a:r>
              <a:rPr dirty="0" sz="1250">
                <a:solidFill>
                  <a:srgbClr val="2B161F"/>
                </a:solidFill>
                <a:latin typeface="Calibri"/>
                <a:cs typeface="Calibri"/>
              </a:rPr>
              <a:t>find</a:t>
            </a:r>
            <a:r>
              <a:rPr dirty="0" sz="1250" spc="105">
                <a:solidFill>
                  <a:srgbClr val="2B161F"/>
                </a:solidFill>
                <a:latin typeface="Calibri"/>
                <a:cs typeface="Calibri"/>
              </a:rPr>
              <a:t> </a:t>
            </a:r>
            <a:r>
              <a:rPr dirty="0" sz="1250" spc="-10">
                <a:solidFill>
                  <a:srgbClr val="2B161F"/>
                </a:solidFill>
                <a:latin typeface="Calibri"/>
                <a:cs typeface="Calibri"/>
              </a:rPr>
              <a:t>them.</a:t>
            </a:r>
            <a:endParaRPr sz="1250">
              <a:latin typeface="Calibri"/>
              <a:cs typeface="Calibri"/>
            </a:endParaRPr>
          </a:p>
        </p:txBody>
      </p:sp>
      <p:grpSp>
        <p:nvGrpSpPr>
          <p:cNvPr id="12" name="object 12"/>
          <p:cNvGrpSpPr/>
          <p:nvPr/>
        </p:nvGrpSpPr>
        <p:grpSpPr>
          <a:xfrm>
            <a:off x="4410051" y="1657326"/>
            <a:ext cx="3757929" cy="3691254"/>
            <a:chOff x="4410051" y="1657326"/>
            <a:chExt cx="3757929" cy="3691254"/>
          </a:xfrm>
        </p:grpSpPr>
        <p:pic>
          <p:nvPicPr>
            <p:cNvPr id="13" name="object 13"/>
            <p:cNvPicPr/>
            <p:nvPr/>
          </p:nvPicPr>
          <p:blipFill>
            <a:blip r:embed="rId3" cstate="print"/>
            <a:stretch>
              <a:fillRect/>
            </a:stretch>
          </p:blipFill>
          <p:spPr>
            <a:xfrm>
              <a:off x="4410051" y="1657326"/>
              <a:ext cx="3757723" cy="3691060"/>
            </a:xfrm>
            <a:prstGeom prst="rect">
              <a:avLst/>
            </a:prstGeom>
          </p:spPr>
        </p:pic>
        <p:sp>
          <p:nvSpPr>
            <p:cNvPr id="14" name="object 14"/>
            <p:cNvSpPr/>
            <p:nvPr/>
          </p:nvSpPr>
          <p:spPr>
            <a:xfrm>
              <a:off x="4481575" y="1700276"/>
              <a:ext cx="3619500" cy="3562350"/>
            </a:xfrm>
            <a:custGeom>
              <a:avLst/>
              <a:gdLst/>
              <a:ahLst/>
              <a:cxnLst/>
              <a:rect l="l" t="t" r="r" b="b"/>
              <a:pathLst>
                <a:path w="3619500" h="3562350">
                  <a:moveTo>
                    <a:pt x="3546348" y="0"/>
                  </a:moveTo>
                  <a:lnTo>
                    <a:pt x="73025" y="0"/>
                  </a:lnTo>
                  <a:lnTo>
                    <a:pt x="44576" y="5730"/>
                  </a:lnTo>
                  <a:lnTo>
                    <a:pt x="21367" y="21367"/>
                  </a:lnTo>
                  <a:lnTo>
                    <a:pt x="5730" y="44576"/>
                  </a:lnTo>
                  <a:lnTo>
                    <a:pt x="0" y="73025"/>
                  </a:lnTo>
                  <a:lnTo>
                    <a:pt x="0" y="3489198"/>
                  </a:lnTo>
                  <a:lnTo>
                    <a:pt x="5730" y="3517665"/>
                  </a:lnTo>
                  <a:lnTo>
                    <a:pt x="21367" y="3540918"/>
                  </a:lnTo>
                  <a:lnTo>
                    <a:pt x="44576" y="3556599"/>
                  </a:lnTo>
                  <a:lnTo>
                    <a:pt x="73025" y="3562350"/>
                  </a:lnTo>
                  <a:lnTo>
                    <a:pt x="3546348" y="3562350"/>
                  </a:lnTo>
                  <a:lnTo>
                    <a:pt x="3574815" y="3556599"/>
                  </a:lnTo>
                  <a:lnTo>
                    <a:pt x="3598068" y="3540918"/>
                  </a:lnTo>
                  <a:lnTo>
                    <a:pt x="3613749" y="3517665"/>
                  </a:lnTo>
                  <a:lnTo>
                    <a:pt x="3619500" y="3489198"/>
                  </a:lnTo>
                  <a:lnTo>
                    <a:pt x="3619500" y="73025"/>
                  </a:lnTo>
                  <a:lnTo>
                    <a:pt x="3613749" y="44576"/>
                  </a:lnTo>
                  <a:lnTo>
                    <a:pt x="3598068" y="21367"/>
                  </a:lnTo>
                  <a:lnTo>
                    <a:pt x="3574815" y="5730"/>
                  </a:lnTo>
                  <a:lnTo>
                    <a:pt x="3546348" y="0"/>
                  </a:lnTo>
                  <a:close/>
                </a:path>
              </a:pathLst>
            </a:custGeom>
            <a:solidFill>
              <a:srgbClr val="FFFFFF"/>
            </a:solidFill>
          </p:spPr>
          <p:txBody>
            <a:bodyPr wrap="square" lIns="0" tIns="0" rIns="0" bIns="0" rtlCol="0"/>
            <a:lstStyle/>
            <a:p/>
          </p:txBody>
        </p:sp>
        <p:sp>
          <p:nvSpPr>
            <p:cNvPr id="15" name="object 15"/>
            <p:cNvSpPr/>
            <p:nvPr/>
          </p:nvSpPr>
          <p:spPr>
            <a:xfrm>
              <a:off x="4481575" y="1700276"/>
              <a:ext cx="3619500" cy="3562350"/>
            </a:xfrm>
            <a:custGeom>
              <a:avLst/>
              <a:gdLst/>
              <a:ahLst/>
              <a:cxnLst/>
              <a:rect l="l" t="t" r="r" b="b"/>
              <a:pathLst>
                <a:path w="3619500" h="3562350">
                  <a:moveTo>
                    <a:pt x="0" y="73025"/>
                  </a:moveTo>
                  <a:lnTo>
                    <a:pt x="5730" y="44576"/>
                  </a:lnTo>
                  <a:lnTo>
                    <a:pt x="21367" y="21367"/>
                  </a:lnTo>
                  <a:lnTo>
                    <a:pt x="44576" y="5730"/>
                  </a:lnTo>
                  <a:lnTo>
                    <a:pt x="73025" y="0"/>
                  </a:lnTo>
                  <a:lnTo>
                    <a:pt x="3546348" y="0"/>
                  </a:lnTo>
                  <a:lnTo>
                    <a:pt x="3574815" y="5730"/>
                  </a:lnTo>
                  <a:lnTo>
                    <a:pt x="3598068" y="21367"/>
                  </a:lnTo>
                  <a:lnTo>
                    <a:pt x="3613749" y="44576"/>
                  </a:lnTo>
                  <a:lnTo>
                    <a:pt x="3619500" y="73025"/>
                  </a:lnTo>
                  <a:lnTo>
                    <a:pt x="3619500" y="3489198"/>
                  </a:lnTo>
                  <a:lnTo>
                    <a:pt x="3613749" y="3517665"/>
                  </a:lnTo>
                  <a:lnTo>
                    <a:pt x="3598068" y="3540918"/>
                  </a:lnTo>
                  <a:lnTo>
                    <a:pt x="3574815" y="3556599"/>
                  </a:lnTo>
                  <a:lnTo>
                    <a:pt x="3546348" y="3562350"/>
                  </a:lnTo>
                  <a:lnTo>
                    <a:pt x="73025" y="3562350"/>
                  </a:lnTo>
                  <a:lnTo>
                    <a:pt x="44576" y="3556599"/>
                  </a:lnTo>
                  <a:lnTo>
                    <a:pt x="21367" y="3540918"/>
                  </a:lnTo>
                  <a:lnTo>
                    <a:pt x="5730" y="3517665"/>
                  </a:lnTo>
                  <a:lnTo>
                    <a:pt x="0" y="3489198"/>
                  </a:lnTo>
                  <a:lnTo>
                    <a:pt x="0" y="73025"/>
                  </a:lnTo>
                  <a:close/>
                </a:path>
              </a:pathLst>
            </a:custGeom>
            <a:ln w="12700">
              <a:solidFill>
                <a:srgbClr val="EBE1D0"/>
              </a:solidFill>
            </a:ln>
          </p:spPr>
          <p:txBody>
            <a:bodyPr wrap="square" lIns="0" tIns="0" rIns="0" bIns="0" rtlCol="0"/>
            <a:lstStyle/>
            <a:p/>
          </p:txBody>
        </p:sp>
        <p:sp>
          <p:nvSpPr>
            <p:cNvPr id="16" name="object 16"/>
            <p:cNvSpPr/>
            <p:nvPr/>
          </p:nvSpPr>
          <p:spPr>
            <a:xfrm>
              <a:off x="4800599" y="200977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6C2D46"/>
            </a:solidFill>
          </p:spPr>
          <p:txBody>
            <a:bodyPr wrap="square" lIns="0" tIns="0" rIns="0" bIns="0" rtlCol="0"/>
            <a:lstStyle/>
            <a:p/>
          </p:txBody>
        </p:sp>
      </p:grpSp>
      <p:sp>
        <p:nvSpPr>
          <p:cNvPr id="17" name="object 17"/>
          <p:cNvSpPr txBox="1"/>
          <p:nvPr/>
        </p:nvSpPr>
        <p:spPr>
          <a:xfrm>
            <a:off x="5028565" y="2095563"/>
            <a:ext cx="194945"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FFFFFF"/>
                </a:solidFill>
                <a:latin typeface="Calibri"/>
                <a:cs typeface="Calibri"/>
              </a:rPr>
              <a:t>2</a:t>
            </a:r>
            <a:endParaRPr sz="2600">
              <a:latin typeface="Calibri"/>
              <a:cs typeface="Calibri"/>
            </a:endParaRPr>
          </a:p>
        </p:txBody>
      </p:sp>
      <p:sp>
        <p:nvSpPr>
          <p:cNvPr id="18" name="object 18"/>
          <p:cNvSpPr txBox="1"/>
          <p:nvPr/>
        </p:nvSpPr>
        <p:spPr>
          <a:xfrm>
            <a:off x="4883150" y="3020377"/>
            <a:ext cx="2211070" cy="288925"/>
          </a:xfrm>
          <a:prstGeom prst="rect">
            <a:avLst/>
          </a:prstGeom>
        </p:spPr>
        <p:txBody>
          <a:bodyPr wrap="square" lIns="0" tIns="15875" rIns="0" bIns="0" rtlCol="0" vert="horz">
            <a:spAutoFit/>
          </a:bodyPr>
          <a:lstStyle/>
          <a:p>
            <a:pPr marL="12700">
              <a:lnSpc>
                <a:spcPct val="100000"/>
              </a:lnSpc>
              <a:spcBef>
                <a:spcPts val="125"/>
              </a:spcBef>
            </a:pPr>
            <a:r>
              <a:rPr dirty="0" sz="1700" b="1">
                <a:solidFill>
                  <a:srgbClr val="6C2D46"/>
                </a:solidFill>
                <a:latin typeface="Cambria"/>
                <a:cs typeface="Cambria"/>
              </a:rPr>
              <a:t>Poor</a:t>
            </a:r>
            <a:r>
              <a:rPr dirty="0" sz="1700" spc="-60" b="1">
                <a:solidFill>
                  <a:srgbClr val="6C2D46"/>
                </a:solidFill>
                <a:latin typeface="Cambria"/>
                <a:cs typeface="Cambria"/>
              </a:rPr>
              <a:t> </a:t>
            </a:r>
            <a:r>
              <a:rPr dirty="0" sz="1700" b="1">
                <a:solidFill>
                  <a:srgbClr val="6C2D46"/>
                </a:solidFill>
                <a:latin typeface="Cambria"/>
                <a:cs typeface="Cambria"/>
              </a:rPr>
              <a:t>Fit,</a:t>
            </a:r>
            <a:r>
              <a:rPr dirty="0" sz="1700" spc="-35" b="1">
                <a:solidFill>
                  <a:srgbClr val="6C2D46"/>
                </a:solidFill>
                <a:latin typeface="Cambria"/>
                <a:cs typeface="Cambria"/>
              </a:rPr>
              <a:t> </a:t>
            </a:r>
            <a:r>
              <a:rPr dirty="0" sz="1700" b="1">
                <a:solidFill>
                  <a:srgbClr val="6C2D46"/>
                </a:solidFill>
                <a:latin typeface="Cambria"/>
                <a:cs typeface="Cambria"/>
              </a:rPr>
              <a:t>High</a:t>
            </a:r>
            <a:r>
              <a:rPr dirty="0" sz="1700" spc="5" b="1">
                <a:solidFill>
                  <a:srgbClr val="6C2D46"/>
                </a:solidFill>
                <a:latin typeface="Cambria"/>
                <a:cs typeface="Cambria"/>
              </a:rPr>
              <a:t> </a:t>
            </a:r>
            <a:r>
              <a:rPr dirty="0" sz="1700" spc="-10" b="1">
                <a:solidFill>
                  <a:srgbClr val="6C2D46"/>
                </a:solidFill>
                <a:latin typeface="Cambria"/>
                <a:cs typeface="Cambria"/>
              </a:rPr>
              <a:t>Returns</a:t>
            </a:r>
            <a:endParaRPr sz="1700">
              <a:latin typeface="Cambria"/>
              <a:cs typeface="Cambria"/>
            </a:endParaRPr>
          </a:p>
        </p:txBody>
      </p:sp>
      <p:sp>
        <p:nvSpPr>
          <p:cNvPr id="19" name="object 19"/>
          <p:cNvSpPr txBox="1"/>
          <p:nvPr/>
        </p:nvSpPr>
        <p:spPr>
          <a:xfrm>
            <a:off x="4883150" y="3930332"/>
            <a:ext cx="2390140" cy="821055"/>
          </a:xfrm>
          <a:prstGeom prst="rect">
            <a:avLst/>
          </a:prstGeom>
        </p:spPr>
        <p:txBody>
          <a:bodyPr wrap="square" lIns="0" tIns="6350" rIns="0" bIns="0" rtlCol="0" vert="horz">
            <a:spAutoFit/>
          </a:bodyPr>
          <a:lstStyle/>
          <a:p>
            <a:pPr marL="12700" marR="5080">
              <a:lnSpc>
                <a:spcPct val="105100"/>
              </a:lnSpc>
              <a:spcBef>
                <a:spcPts val="50"/>
              </a:spcBef>
            </a:pPr>
            <a:r>
              <a:rPr dirty="0" sz="1250">
                <a:solidFill>
                  <a:srgbClr val="2B161F"/>
                </a:solidFill>
                <a:latin typeface="Calibri"/>
                <a:cs typeface="Calibri"/>
              </a:rPr>
              <a:t>Online</a:t>
            </a:r>
            <a:r>
              <a:rPr dirty="0" sz="1250" spc="145">
                <a:solidFill>
                  <a:srgbClr val="2B161F"/>
                </a:solidFill>
                <a:latin typeface="Calibri"/>
                <a:cs typeface="Calibri"/>
              </a:rPr>
              <a:t> </a:t>
            </a:r>
            <a:r>
              <a:rPr dirty="0" sz="1250">
                <a:solidFill>
                  <a:srgbClr val="2B161F"/>
                </a:solidFill>
                <a:latin typeface="Calibri"/>
                <a:cs typeface="Calibri"/>
              </a:rPr>
              <a:t>ethnic</a:t>
            </a:r>
            <a:r>
              <a:rPr dirty="0" sz="1250" spc="180">
                <a:solidFill>
                  <a:srgbClr val="2B161F"/>
                </a:solidFill>
                <a:latin typeface="Calibri"/>
                <a:cs typeface="Calibri"/>
              </a:rPr>
              <a:t> </a:t>
            </a:r>
            <a:r>
              <a:rPr dirty="0" sz="1250">
                <a:solidFill>
                  <a:srgbClr val="2B161F"/>
                </a:solidFill>
                <a:latin typeface="Calibri"/>
                <a:cs typeface="Calibri"/>
              </a:rPr>
              <a:t>and</a:t>
            </a:r>
            <a:r>
              <a:rPr dirty="0" sz="1250" spc="105">
                <a:solidFill>
                  <a:srgbClr val="2B161F"/>
                </a:solidFill>
                <a:latin typeface="Calibri"/>
                <a:cs typeface="Calibri"/>
              </a:rPr>
              <a:t> </a:t>
            </a:r>
            <a:r>
              <a:rPr dirty="0" sz="1250">
                <a:solidFill>
                  <a:srgbClr val="2B161F"/>
                </a:solidFill>
                <a:latin typeface="Calibri"/>
                <a:cs typeface="Calibri"/>
              </a:rPr>
              <a:t>custom-</a:t>
            </a:r>
            <a:r>
              <a:rPr dirty="0" sz="1250" spc="-20">
                <a:solidFill>
                  <a:srgbClr val="2B161F"/>
                </a:solidFill>
                <a:latin typeface="Calibri"/>
                <a:cs typeface="Calibri"/>
              </a:rPr>
              <a:t>wear </a:t>
            </a:r>
            <a:r>
              <a:rPr dirty="0" sz="1250">
                <a:solidFill>
                  <a:srgbClr val="2B161F"/>
                </a:solidFill>
                <a:latin typeface="Calibri"/>
                <a:cs typeface="Calibri"/>
              </a:rPr>
              <a:t>purchases</a:t>
            </a:r>
            <a:r>
              <a:rPr dirty="0" sz="1250" spc="105">
                <a:solidFill>
                  <a:srgbClr val="2B161F"/>
                </a:solidFill>
                <a:latin typeface="Calibri"/>
                <a:cs typeface="Calibri"/>
              </a:rPr>
              <a:t> </a:t>
            </a:r>
            <a:r>
              <a:rPr dirty="0" sz="1250">
                <a:solidFill>
                  <a:srgbClr val="2B161F"/>
                </a:solidFill>
                <a:latin typeface="Calibri"/>
                <a:cs typeface="Calibri"/>
              </a:rPr>
              <a:t>suffer</a:t>
            </a:r>
            <a:r>
              <a:rPr dirty="0" sz="1250" spc="85">
                <a:solidFill>
                  <a:srgbClr val="2B161F"/>
                </a:solidFill>
                <a:latin typeface="Calibri"/>
                <a:cs typeface="Calibri"/>
              </a:rPr>
              <a:t> </a:t>
            </a:r>
            <a:r>
              <a:rPr dirty="0" sz="1250">
                <a:solidFill>
                  <a:srgbClr val="2B161F"/>
                </a:solidFill>
                <a:latin typeface="Calibri"/>
                <a:cs typeface="Calibri"/>
              </a:rPr>
              <a:t>heavy</a:t>
            </a:r>
            <a:r>
              <a:rPr dirty="0" sz="1250" spc="105">
                <a:solidFill>
                  <a:srgbClr val="2B161F"/>
                </a:solidFill>
                <a:latin typeface="Calibri"/>
                <a:cs typeface="Calibri"/>
              </a:rPr>
              <a:t> </a:t>
            </a:r>
            <a:r>
              <a:rPr dirty="0" sz="1250">
                <a:solidFill>
                  <a:srgbClr val="2B161F"/>
                </a:solidFill>
                <a:latin typeface="Calibri"/>
                <a:cs typeface="Calibri"/>
              </a:rPr>
              <a:t>return</a:t>
            </a:r>
            <a:r>
              <a:rPr dirty="0" sz="1250" spc="80">
                <a:solidFill>
                  <a:srgbClr val="2B161F"/>
                </a:solidFill>
                <a:latin typeface="Calibri"/>
                <a:cs typeface="Calibri"/>
              </a:rPr>
              <a:t> </a:t>
            </a:r>
            <a:r>
              <a:rPr dirty="0" sz="1250" spc="-20">
                <a:solidFill>
                  <a:srgbClr val="2B161F"/>
                </a:solidFill>
                <a:latin typeface="Calibri"/>
                <a:cs typeface="Calibri"/>
              </a:rPr>
              <a:t>rates </a:t>
            </a:r>
            <a:r>
              <a:rPr dirty="0" sz="1250">
                <a:solidFill>
                  <a:srgbClr val="2B161F"/>
                </a:solidFill>
                <a:latin typeface="Calibri"/>
                <a:cs typeface="Calibri"/>
              </a:rPr>
              <a:t>because</a:t>
            </a:r>
            <a:r>
              <a:rPr dirty="0" sz="1250" spc="145">
                <a:solidFill>
                  <a:srgbClr val="2B161F"/>
                </a:solidFill>
                <a:latin typeface="Calibri"/>
                <a:cs typeface="Calibri"/>
              </a:rPr>
              <a:t> </a:t>
            </a:r>
            <a:r>
              <a:rPr dirty="0" sz="1250">
                <a:solidFill>
                  <a:srgbClr val="2B161F"/>
                </a:solidFill>
                <a:latin typeface="Calibri"/>
                <a:cs typeface="Calibri"/>
              </a:rPr>
              <a:t>sizing</a:t>
            </a:r>
            <a:r>
              <a:rPr dirty="0" sz="1250" spc="100">
                <a:solidFill>
                  <a:srgbClr val="2B161F"/>
                </a:solidFill>
                <a:latin typeface="Calibri"/>
                <a:cs typeface="Calibri"/>
              </a:rPr>
              <a:t> </a:t>
            </a:r>
            <a:r>
              <a:rPr dirty="0" sz="1250">
                <a:solidFill>
                  <a:srgbClr val="2B161F"/>
                </a:solidFill>
                <a:latin typeface="Calibri"/>
                <a:cs typeface="Calibri"/>
              </a:rPr>
              <a:t>is</a:t>
            </a:r>
            <a:r>
              <a:rPr dirty="0" sz="1250" spc="135">
                <a:solidFill>
                  <a:srgbClr val="2B161F"/>
                </a:solidFill>
                <a:latin typeface="Calibri"/>
                <a:cs typeface="Calibri"/>
              </a:rPr>
              <a:t> </a:t>
            </a:r>
            <a:r>
              <a:rPr dirty="0" sz="1250">
                <a:solidFill>
                  <a:srgbClr val="2B161F"/>
                </a:solidFill>
                <a:latin typeface="Calibri"/>
                <a:cs typeface="Calibri"/>
              </a:rPr>
              <a:t>guesswork,</a:t>
            </a:r>
            <a:r>
              <a:rPr dirty="0" sz="1250" spc="80">
                <a:solidFill>
                  <a:srgbClr val="2B161F"/>
                </a:solidFill>
                <a:latin typeface="Calibri"/>
                <a:cs typeface="Calibri"/>
              </a:rPr>
              <a:t> </a:t>
            </a:r>
            <a:r>
              <a:rPr dirty="0" sz="1250" spc="-25">
                <a:solidFill>
                  <a:srgbClr val="2B161F"/>
                </a:solidFill>
                <a:latin typeface="Calibri"/>
                <a:cs typeface="Calibri"/>
              </a:rPr>
              <a:t>not </a:t>
            </a:r>
            <a:r>
              <a:rPr dirty="0" sz="1250" spc="-10">
                <a:solidFill>
                  <a:srgbClr val="2B161F"/>
                </a:solidFill>
                <a:latin typeface="Calibri"/>
                <a:cs typeface="Calibri"/>
              </a:rPr>
              <a:t>measurement.</a:t>
            </a:r>
            <a:endParaRPr sz="1250">
              <a:latin typeface="Calibri"/>
              <a:cs typeface="Calibri"/>
            </a:endParaRPr>
          </a:p>
        </p:txBody>
      </p:sp>
      <p:grpSp>
        <p:nvGrpSpPr>
          <p:cNvPr id="20" name="object 20"/>
          <p:cNvGrpSpPr/>
          <p:nvPr/>
        </p:nvGrpSpPr>
        <p:grpSpPr>
          <a:xfrm>
            <a:off x="8343876" y="1657326"/>
            <a:ext cx="3748404" cy="3691254"/>
            <a:chOff x="8343876" y="1657326"/>
            <a:chExt cx="3748404" cy="3691254"/>
          </a:xfrm>
        </p:grpSpPr>
        <p:pic>
          <p:nvPicPr>
            <p:cNvPr id="21" name="object 21"/>
            <p:cNvPicPr/>
            <p:nvPr/>
          </p:nvPicPr>
          <p:blipFill>
            <a:blip r:embed="rId2" cstate="print"/>
            <a:stretch>
              <a:fillRect/>
            </a:stretch>
          </p:blipFill>
          <p:spPr>
            <a:xfrm>
              <a:off x="8343876" y="1657326"/>
              <a:ext cx="3748198" cy="3691060"/>
            </a:xfrm>
            <a:prstGeom prst="rect">
              <a:avLst/>
            </a:prstGeom>
          </p:spPr>
        </p:pic>
        <p:sp>
          <p:nvSpPr>
            <p:cNvPr id="22" name="object 22"/>
            <p:cNvSpPr/>
            <p:nvPr/>
          </p:nvSpPr>
          <p:spPr>
            <a:xfrm>
              <a:off x="8415401" y="1700276"/>
              <a:ext cx="3609975" cy="3562350"/>
            </a:xfrm>
            <a:custGeom>
              <a:avLst/>
              <a:gdLst/>
              <a:ahLst/>
              <a:cxnLst/>
              <a:rect l="l" t="t" r="r" b="b"/>
              <a:pathLst>
                <a:path w="3609975" h="3562350">
                  <a:moveTo>
                    <a:pt x="3536823" y="0"/>
                  </a:moveTo>
                  <a:lnTo>
                    <a:pt x="73025" y="0"/>
                  </a:lnTo>
                  <a:lnTo>
                    <a:pt x="44576" y="5730"/>
                  </a:lnTo>
                  <a:lnTo>
                    <a:pt x="21367" y="21367"/>
                  </a:lnTo>
                  <a:lnTo>
                    <a:pt x="5730" y="44576"/>
                  </a:lnTo>
                  <a:lnTo>
                    <a:pt x="0" y="73025"/>
                  </a:lnTo>
                  <a:lnTo>
                    <a:pt x="0" y="3489198"/>
                  </a:lnTo>
                  <a:lnTo>
                    <a:pt x="5730" y="3517665"/>
                  </a:lnTo>
                  <a:lnTo>
                    <a:pt x="21367" y="3540918"/>
                  </a:lnTo>
                  <a:lnTo>
                    <a:pt x="44576" y="3556599"/>
                  </a:lnTo>
                  <a:lnTo>
                    <a:pt x="73025" y="3562350"/>
                  </a:lnTo>
                  <a:lnTo>
                    <a:pt x="3536823" y="3562350"/>
                  </a:lnTo>
                  <a:lnTo>
                    <a:pt x="3565290" y="3556599"/>
                  </a:lnTo>
                  <a:lnTo>
                    <a:pt x="3588543" y="3540918"/>
                  </a:lnTo>
                  <a:lnTo>
                    <a:pt x="3604224" y="3517665"/>
                  </a:lnTo>
                  <a:lnTo>
                    <a:pt x="3609975" y="3489198"/>
                  </a:lnTo>
                  <a:lnTo>
                    <a:pt x="3609975" y="73025"/>
                  </a:lnTo>
                  <a:lnTo>
                    <a:pt x="3604224" y="44576"/>
                  </a:lnTo>
                  <a:lnTo>
                    <a:pt x="3588543" y="21367"/>
                  </a:lnTo>
                  <a:lnTo>
                    <a:pt x="3565290" y="5730"/>
                  </a:lnTo>
                  <a:lnTo>
                    <a:pt x="3536823" y="0"/>
                  </a:lnTo>
                  <a:close/>
                </a:path>
              </a:pathLst>
            </a:custGeom>
            <a:solidFill>
              <a:srgbClr val="FFFFFF"/>
            </a:solidFill>
          </p:spPr>
          <p:txBody>
            <a:bodyPr wrap="square" lIns="0" tIns="0" rIns="0" bIns="0" rtlCol="0"/>
            <a:lstStyle/>
            <a:p/>
          </p:txBody>
        </p:sp>
        <p:sp>
          <p:nvSpPr>
            <p:cNvPr id="23" name="object 23"/>
            <p:cNvSpPr/>
            <p:nvPr/>
          </p:nvSpPr>
          <p:spPr>
            <a:xfrm>
              <a:off x="8415401" y="1700276"/>
              <a:ext cx="3609975" cy="3562350"/>
            </a:xfrm>
            <a:custGeom>
              <a:avLst/>
              <a:gdLst/>
              <a:ahLst/>
              <a:cxnLst/>
              <a:rect l="l" t="t" r="r" b="b"/>
              <a:pathLst>
                <a:path w="3609975" h="3562350">
                  <a:moveTo>
                    <a:pt x="0" y="73025"/>
                  </a:moveTo>
                  <a:lnTo>
                    <a:pt x="5730" y="44576"/>
                  </a:lnTo>
                  <a:lnTo>
                    <a:pt x="21367" y="21367"/>
                  </a:lnTo>
                  <a:lnTo>
                    <a:pt x="44576" y="5730"/>
                  </a:lnTo>
                  <a:lnTo>
                    <a:pt x="73025" y="0"/>
                  </a:lnTo>
                  <a:lnTo>
                    <a:pt x="3536823" y="0"/>
                  </a:lnTo>
                  <a:lnTo>
                    <a:pt x="3565290" y="5730"/>
                  </a:lnTo>
                  <a:lnTo>
                    <a:pt x="3588543" y="21367"/>
                  </a:lnTo>
                  <a:lnTo>
                    <a:pt x="3604224" y="44576"/>
                  </a:lnTo>
                  <a:lnTo>
                    <a:pt x="3609975" y="73025"/>
                  </a:lnTo>
                  <a:lnTo>
                    <a:pt x="3609975" y="3489198"/>
                  </a:lnTo>
                  <a:lnTo>
                    <a:pt x="3604224" y="3517665"/>
                  </a:lnTo>
                  <a:lnTo>
                    <a:pt x="3588543" y="3540918"/>
                  </a:lnTo>
                  <a:lnTo>
                    <a:pt x="3565290" y="3556599"/>
                  </a:lnTo>
                  <a:lnTo>
                    <a:pt x="3536823" y="3562350"/>
                  </a:lnTo>
                  <a:lnTo>
                    <a:pt x="73025" y="3562350"/>
                  </a:lnTo>
                  <a:lnTo>
                    <a:pt x="44576" y="3556599"/>
                  </a:lnTo>
                  <a:lnTo>
                    <a:pt x="21367" y="3540918"/>
                  </a:lnTo>
                  <a:lnTo>
                    <a:pt x="5730" y="3517665"/>
                  </a:lnTo>
                  <a:lnTo>
                    <a:pt x="0" y="3489198"/>
                  </a:lnTo>
                  <a:lnTo>
                    <a:pt x="0" y="73025"/>
                  </a:lnTo>
                  <a:close/>
                </a:path>
              </a:pathLst>
            </a:custGeom>
            <a:ln w="12700">
              <a:solidFill>
                <a:srgbClr val="EBE1D0"/>
              </a:solidFill>
            </a:ln>
          </p:spPr>
          <p:txBody>
            <a:bodyPr wrap="square" lIns="0" tIns="0" rIns="0" bIns="0" rtlCol="0"/>
            <a:lstStyle/>
            <a:p/>
          </p:txBody>
        </p:sp>
        <p:sp>
          <p:nvSpPr>
            <p:cNvPr id="24" name="object 24"/>
            <p:cNvSpPr/>
            <p:nvPr/>
          </p:nvSpPr>
          <p:spPr>
            <a:xfrm>
              <a:off x="8734425" y="200977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6C2D46"/>
            </a:solidFill>
          </p:spPr>
          <p:txBody>
            <a:bodyPr wrap="square" lIns="0" tIns="0" rIns="0" bIns="0" rtlCol="0"/>
            <a:lstStyle/>
            <a:p/>
          </p:txBody>
        </p:sp>
      </p:grpSp>
      <p:sp>
        <p:nvSpPr>
          <p:cNvPr id="25" name="object 25"/>
          <p:cNvSpPr txBox="1"/>
          <p:nvPr/>
        </p:nvSpPr>
        <p:spPr>
          <a:xfrm>
            <a:off x="8963406" y="2095563"/>
            <a:ext cx="194945"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FFFFFF"/>
                </a:solidFill>
                <a:latin typeface="Calibri"/>
                <a:cs typeface="Calibri"/>
              </a:rPr>
              <a:t>3</a:t>
            </a:r>
            <a:endParaRPr sz="2600">
              <a:latin typeface="Calibri"/>
              <a:cs typeface="Calibri"/>
            </a:endParaRPr>
          </a:p>
        </p:txBody>
      </p:sp>
      <p:sp>
        <p:nvSpPr>
          <p:cNvPr id="28" name="object 28"/>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29" name="object 29"/>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4</a:t>
            </a:r>
          </a:p>
        </p:txBody>
      </p:sp>
      <p:sp>
        <p:nvSpPr>
          <p:cNvPr id="26" name="object 26"/>
          <p:cNvSpPr txBox="1"/>
          <p:nvPr/>
        </p:nvSpPr>
        <p:spPr>
          <a:xfrm>
            <a:off x="8817864" y="3020377"/>
            <a:ext cx="2350770" cy="288925"/>
          </a:xfrm>
          <a:prstGeom prst="rect">
            <a:avLst/>
          </a:prstGeom>
        </p:spPr>
        <p:txBody>
          <a:bodyPr wrap="square" lIns="0" tIns="15875" rIns="0" bIns="0" rtlCol="0" vert="horz">
            <a:spAutoFit/>
          </a:bodyPr>
          <a:lstStyle/>
          <a:p>
            <a:pPr marL="12700">
              <a:lnSpc>
                <a:spcPct val="100000"/>
              </a:lnSpc>
              <a:spcBef>
                <a:spcPts val="125"/>
              </a:spcBef>
            </a:pPr>
            <a:r>
              <a:rPr dirty="0" sz="1700" spc="-25" b="1">
                <a:solidFill>
                  <a:srgbClr val="6C2D46"/>
                </a:solidFill>
                <a:latin typeface="Cambria"/>
                <a:cs typeface="Cambria"/>
              </a:rPr>
              <a:t>Slow,</a:t>
            </a:r>
            <a:r>
              <a:rPr dirty="0" sz="1700" spc="-30" b="1">
                <a:solidFill>
                  <a:srgbClr val="6C2D46"/>
                </a:solidFill>
                <a:latin typeface="Cambria"/>
                <a:cs typeface="Cambria"/>
              </a:rPr>
              <a:t> </a:t>
            </a:r>
            <a:r>
              <a:rPr dirty="0" sz="1700" spc="-10" b="1">
                <a:solidFill>
                  <a:srgbClr val="6C2D46"/>
                </a:solidFill>
                <a:latin typeface="Cambria"/>
                <a:cs typeface="Cambria"/>
              </a:rPr>
              <a:t>Untracked</a:t>
            </a:r>
            <a:r>
              <a:rPr dirty="0" sz="1700" spc="-85" b="1">
                <a:solidFill>
                  <a:srgbClr val="6C2D46"/>
                </a:solidFill>
                <a:latin typeface="Cambria"/>
                <a:cs typeface="Cambria"/>
              </a:rPr>
              <a:t> </a:t>
            </a:r>
            <a:r>
              <a:rPr dirty="0" sz="1700" spc="-10" b="1">
                <a:solidFill>
                  <a:srgbClr val="6C2D46"/>
                </a:solidFill>
                <a:latin typeface="Cambria"/>
                <a:cs typeface="Cambria"/>
              </a:rPr>
              <a:t>Orders</a:t>
            </a:r>
            <a:endParaRPr sz="1700">
              <a:latin typeface="Cambria"/>
              <a:cs typeface="Cambria"/>
            </a:endParaRPr>
          </a:p>
        </p:txBody>
      </p:sp>
      <p:sp>
        <p:nvSpPr>
          <p:cNvPr id="27" name="object 27"/>
          <p:cNvSpPr txBox="1"/>
          <p:nvPr/>
        </p:nvSpPr>
        <p:spPr>
          <a:xfrm>
            <a:off x="8817864" y="4029392"/>
            <a:ext cx="2677160" cy="621030"/>
          </a:xfrm>
          <a:prstGeom prst="rect">
            <a:avLst/>
          </a:prstGeom>
        </p:spPr>
        <p:txBody>
          <a:bodyPr wrap="square" lIns="0" tIns="6350" rIns="0" bIns="0" rtlCol="0" vert="horz">
            <a:spAutoFit/>
          </a:bodyPr>
          <a:lstStyle/>
          <a:p>
            <a:pPr marL="12700" marR="5080">
              <a:lnSpc>
                <a:spcPct val="105200"/>
              </a:lnSpc>
              <a:spcBef>
                <a:spcPts val="50"/>
              </a:spcBef>
            </a:pPr>
            <a:r>
              <a:rPr dirty="0" sz="1250">
                <a:solidFill>
                  <a:srgbClr val="2B161F"/>
                </a:solidFill>
                <a:latin typeface="Calibri"/>
                <a:cs typeface="Calibri"/>
              </a:rPr>
              <a:t>Boutique</a:t>
            </a:r>
            <a:r>
              <a:rPr dirty="0" sz="1250" spc="114">
                <a:solidFill>
                  <a:srgbClr val="2B161F"/>
                </a:solidFill>
                <a:latin typeface="Calibri"/>
                <a:cs typeface="Calibri"/>
              </a:rPr>
              <a:t> </a:t>
            </a:r>
            <a:r>
              <a:rPr dirty="0" sz="1250">
                <a:solidFill>
                  <a:srgbClr val="2B161F"/>
                </a:solidFill>
                <a:latin typeface="Calibri"/>
                <a:cs typeface="Calibri"/>
              </a:rPr>
              <a:t>orders</a:t>
            </a:r>
            <a:r>
              <a:rPr dirty="0" sz="1250" spc="95">
                <a:solidFill>
                  <a:srgbClr val="2B161F"/>
                </a:solidFill>
                <a:latin typeface="Calibri"/>
                <a:cs typeface="Calibri"/>
              </a:rPr>
              <a:t> </a:t>
            </a:r>
            <a:r>
              <a:rPr dirty="0" sz="1250">
                <a:solidFill>
                  <a:srgbClr val="2B161F"/>
                </a:solidFill>
                <a:latin typeface="Calibri"/>
                <a:cs typeface="Calibri"/>
              </a:rPr>
              <a:t>are</a:t>
            </a:r>
            <a:r>
              <a:rPr dirty="0" sz="1250" spc="114">
                <a:solidFill>
                  <a:srgbClr val="2B161F"/>
                </a:solidFill>
                <a:latin typeface="Calibri"/>
                <a:cs typeface="Calibri"/>
              </a:rPr>
              <a:t> </a:t>
            </a:r>
            <a:r>
              <a:rPr dirty="0" sz="1250">
                <a:solidFill>
                  <a:srgbClr val="2B161F"/>
                </a:solidFill>
                <a:latin typeface="Calibri"/>
                <a:cs typeface="Calibri"/>
              </a:rPr>
              <a:t>managed</a:t>
            </a:r>
            <a:r>
              <a:rPr dirty="0" sz="1250" spc="75">
                <a:solidFill>
                  <a:srgbClr val="2B161F"/>
                </a:solidFill>
                <a:latin typeface="Calibri"/>
                <a:cs typeface="Calibri"/>
              </a:rPr>
              <a:t> </a:t>
            </a:r>
            <a:r>
              <a:rPr dirty="0" sz="1250">
                <a:solidFill>
                  <a:srgbClr val="2B161F"/>
                </a:solidFill>
                <a:latin typeface="Calibri"/>
                <a:cs typeface="Calibri"/>
              </a:rPr>
              <a:t>on</a:t>
            </a:r>
            <a:r>
              <a:rPr dirty="0" sz="1250" spc="160">
                <a:solidFill>
                  <a:srgbClr val="2B161F"/>
                </a:solidFill>
                <a:latin typeface="Calibri"/>
                <a:cs typeface="Calibri"/>
              </a:rPr>
              <a:t> </a:t>
            </a:r>
            <a:r>
              <a:rPr dirty="0" sz="1250" spc="-20">
                <a:solidFill>
                  <a:srgbClr val="2B161F"/>
                </a:solidFill>
                <a:latin typeface="Calibri"/>
                <a:cs typeface="Calibri"/>
              </a:rPr>
              <a:t>paper </a:t>
            </a:r>
            <a:r>
              <a:rPr dirty="0" sz="1250">
                <a:solidFill>
                  <a:srgbClr val="2B161F"/>
                </a:solidFill>
                <a:latin typeface="Calibri"/>
                <a:cs typeface="Calibri"/>
              </a:rPr>
              <a:t>registers</a:t>
            </a:r>
            <a:r>
              <a:rPr dirty="0" sz="1250" spc="105">
                <a:solidFill>
                  <a:srgbClr val="2B161F"/>
                </a:solidFill>
                <a:latin typeface="Calibri"/>
                <a:cs typeface="Calibri"/>
              </a:rPr>
              <a:t> </a:t>
            </a:r>
            <a:r>
              <a:rPr dirty="0" sz="1250">
                <a:solidFill>
                  <a:srgbClr val="2B161F"/>
                </a:solidFill>
                <a:latin typeface="Calibri"/>
                <a:cs typeface="Calibri"/>
              </a:rPr>
              <a:t>—</a:t>
            </a:r>
            <a:r>
              <a:rPr dirty="0" sz="1250" spc="100">
                <a:solidFill>
                  <a:srgbClr val="2B161F"/>
                </a:solidFill>
                <a:latin typeface="Calibri"/>
                <a:cs typeface="Calibri"/>
              </a:rPr>
              <a:t> </a:t>
            </a:r>
            <a:r>
              <a:rPr dirty="0" sz="1250">
                <a:solidFill>
                  <a:srgbClr val="2B161F"/>
                </a:solidFill>
                <a:latin typeface="Calibri"/>
                <a:cs typeface="Calibri"/>
              </a:rPr>
              <a:t>no</a:t>
            </a:r>
            <a:r>
              <a:rPr dirty="0" sz="1250" spc="75">
                <a:solidFill>
                  <a:srgbClr val="2B161F"/>
                </a:solidFill>
                <a:latin typeface="Calibri"/>
                <a:cs typeface="Calibri"/>
              </a:rPr>
              <a:t> </a:t>
            </a:r>
            <a:r>
              <a:rPr dirty="0" sz="1250">
                <a:solidFill>
                  <a:srgbClr val="2B161F"/>
                </a:solidFill>
                <a:latin typeface="Calibri"/>
                <a:cs typeface="Calibri"/>
              </a:rPr>
              <a:t>order</a:t>
            </a:r>
            <a:r>
              <a:rPr dirty="0" sz="1250" spc="70">
                <a:solidFill>
                  <a:srgbClr val="2B161F"/>
                </a:solidFill>
                <a:latin typeface="Calibri"/>
                <a:cs typeface="Calibri"/>
              </a:rPr>
              <a:t> </a:t>
            </a:r>
            <a:r>
              <a:rPr dirty="0" sz="1250">
                <a:solidFill>
                  <a:srgbClr val="2B161F"/>
                </a:solidFill>
                <a:latin typeface="Calibri"/>
                <a:cs typeface="Calibri"/>
              </a:rPr>
              <a:t>tracking,</a:t>
            </a:r>
            <a:r>
              <a:rPr dirty="0" sz="1250" spc="50">
                <a:solidFill>
                  <a:srgbClr val="2B161F"/>
                </a:solidFill>
                <a:latin typeface="Calibri"/>
                <a:cs typeface="Calibri"/>
              </a:rPr>
              <a:t> </a:t>
            </a:r>
            <a:r>
              <a:rPr dirty="0" sz="1250" spc="-25">
                <a:solidFill>
                  <a:srgbClr val="2B161F"/>
                </a:solidFill>
                <a:latin typeface="Calibri"/>
                <a:cs typeface="Calibri"/>
              </a:rPr>
              <a:t>no </a:t>
            </a:r>
            <a:r>
              <a:rPr dirty="0" sz="1250">
                <a:solidFill>
                  <a:srgbClr val="2B161F"/>
                </a:solidFill>
                <a:latin typeface="Calibri"/>
                <a:cs typeface="Calibri"/>
              </a:rPr>
              <a:t>reminders,</a:t>
            </a:r>
            <a:r>
              <a:rPr dirty="0" sz="1250" spc="105">
                <a:solidFill>
                  <a:srgbClr val="2B161F"/>
                </a:solidFill>
                <a:latin typeface="Calibri"/>
                <a:cs typeface="Calibri"/>
              </a:rPr>
              <a:t> </a:t>
            </a:r>
            <a:r>
              <a:rPr dirty="0" sz="1250">
                <a:solidFill>
                  <a:srgbClr val="2B161F"/>
                </a:solidFill>
                <a:latin typeface="Calibri"/>
                <a:cs typeface="Calibri"/>
              </a:rPr>
              <a:t>no</a:t>
            </a:r>
            <a:r>
              <a:rPr dirty="0" sz="1250" spc="140">
                <a:solidFill>
                  <a:srgbClr val="2B161F"/>
                </a:solidFill>
                <a:latin typeface="Calibri"/>
                <a:cs typeface="Calibri"/>
              </a:rPr>
              <a:t> </a:t>
            </a:r>
            <a:r>
              <a:rPr dirty="0" sz="1250">
                <a:solidFill>
                  <a:srgbClr val="2B161F"/>
                </a:solidFill>
                <a:latin typeface="Calibri"/>
                <a:cs typeface="Calibri"/>
              </a:rPr>
              <a:t>repeat-customer</a:t>
            </a:r>
            <a:r>
              <a:rPr dirty="0" sz="1250" spc="140">
                <a:solidFill>
                  <a:srgbClr val="2B161F"/>
                </a:solidFill>
                <a:latin typeface="Calibri"/>
                <a:cs typeface="Calibri"/>
              </a:rPr>
              <a:t> </a:t>
            </a:r>
            <a:r>
              <a:rPr dirty="0" sz="1250" spc="-10">
                <a:solidFill>
                  <a:srgbClr val="2B161F"/>
                </a:solidFill>
                <a:latin typeface="Calibri"/>
                <a:cs typeface="Calibri"/>
              </a:rPr>
              <a:t>history.</a:t>
            </a:r>
            <a:endParaRPr sz="125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sp>
        <p:nvSpPr>
          <p:cNvPr id="3" name="object 3"/>
          <p:cNvSpPr txBox="1"/>
          <p:nvPr/>
        </p:nvSpPr>
        <p:spPr>
          <a:xfrm>
            <a:off x="628015" y="423227"/>
            <a:ext cx="155765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C8A127"/>
                </a:solidFill>
                <a:latin typeface="Calibri"/>
                <a:cs typeface="Calibri"/>
              </a:rPr>
              <a:t>W</a:t>
            </a:r>
            <a:r>
              <a:rPr dirty="0" sz="1250" spc="-90" b="1">
                <a:solidFill>
                  <a:srgbClr val="C8A127"/>
                </a:solidFill>
                <a:latin typeface="Calibri"/>
                <a:cs typeface="Calibri"/>
              </a:rPr>
              <a:t> </a:t>
            </a:r>
            <a:r>
              <a:rPr dirty="0" sz="1250" b="1">
                <a:solidFill>
                  <a:srgbClr val="C8A127"/>
                </a:solidFill>
                <a:latin typeface="Calibri"/>
                <a:cs typeface="Calibri"/>
              </a:rPr>
              <a:t>H</a:t>
            </a:r>
            <a:r>
              <a:rPr dirty="0" sz="1250" spc="-35" b="1">
                <a:solidFill>
                  <a:srgbClr val="C8A127"/>
                </a:solidFill>
                <a:latin typeface="Calibri"/>
                <a:cs typeface="Calibri"/>
              </a:rPr>
              <a:t> </a:t>
            </a:r>
            <a:r>
              <a:rPr dirty="0" sz="1250" b="1">
                <a:solidFill>
                  <a:srgbClr val="C8A127"/>
                </a:solidFill>
                <a:latin typeface="Calibri"/>
                <a:cs typeface="Calibri"/>
              </a:rPr>
              <a:t>Y</a:t>
            </a:r>
            <a:r>
              <a:rPr dirty="0" sz="1250" spc="415" b="1">
                <a:solidFill>
                  <a:srgbClr val="C8A127"/>
                </a:solidFill>
                <a:latin typeface="Calibri"/>
                <a:cs typeface="Calibri"/>
              </a:rPr>
              <a:t> </a:t>
            </a:r>
            <a:r>
              <a:rPr dirty="0" sz="1250" b="1">
                <a:solidFill>
                  <a:srgbClr val="C8A127"/>
                </a:solidFill>
                <a:latin typeface="Calibri"/>
                <a:cs typeface="Calibri"/>
              </a:rPr>
              <a:t>I</a:t>
            </a:r>
            <a:r>
              <a:rPr dirty="0" sz="1250" spc="-15" b="1">
                <a:solidFill>
                  <a:srgbClr val="C8A127"/>
                </a:solidFill>
                <a:latin typeface="Calibri"/>
                <a:cs typeface="Calibri"/>
              </a:rPr>
              <a:t> </a:t>
            </a:r>
            <a:r>
              <a:rPr dirty="0" sz="1250" b="1">
                <a:solidFill>
                  <a:srgbClr val="C8A127"/>
                </a:solidFill>
                <a:latin typeface="Calibri"/>
                <a:cs typeface="Calibri"/>
              </a:rPr>
              <a:t>T</a:t>
            </a:r>
            <a:r>
              <a:rPr dirty="0" sz="1250" spc="455" b="1">
                <a:solidFill>
                  <a:srgbClr val="C8A127"/>
                </a:solidFill>
                <a:latin typeface="Calibri"/>
                <a:cs typeface="Calibri"/>
              </a:rPr>
              <a:t> </a:t>
            </a:r>
            <a:r>
              <a:rPr dirty="0" sz="1250" spc="90" b="1">
                <a:solidFill>
                  <a:srgbClr val="C8A127"/>
                </a:solidFill>
                <a:latin typeface="Calibri"/>
                <a:cs typeface="Calibri"/>
              </a:rPr>
              <a:t>MA</a:t>
            </a:r>
            <a:r>
              <a:rPr dirty="0" sz="1250" b="1">
                <a:solidFill>
                  <a:srgbClr val="C8A127"/>
                </a:solidFill>
                <a:latin typeface="Calibri"/>
                <a:cs typeface="Calibri"/>
              </a:rPr>
              <a:t> T</a:t>
            </a:r>
            <a:r>
              <a:rPr dirty="0" sz="1250" spc="-90" b="1">
                <a:solidFill>
                  <a:srgbClr val="C8A127"/>
                </a:solidFill>
                <a:latin typeface="Calibri"/>
                <a:cs typeface="Calibri"/>
              </a:rPr>
              <a:t> </a:t>
            </a:r>
            <a:r>
              <a:rPr dirty="0" sz="1250" b="1">
                <a:solidFill>
                  <a:srgbClr val="C8A127"/>
                </a:solidFill>
                <a:latin typeface="Calibri"/>
                <a:cs typeface="Calibri"/>
              </a:rPr>
              <a:t>T</a:t>
            </a:r>
            <a:r>
              <a:rPr dirty="0" sz="1250" spc="-90" b="1">
                <a:solidFill>
                  <a:srgbClr val="C8A127"/>
                </a:solidFill>
                <a:latin typeface="Calibri"/>
                <a:cs typeface="Calibri"/>
              </a:rPr>
              <a:t> </a:t>
            </a:r>
            <a:r>
              <a:rPr dirty="0" sz="1250" b="1">
                <a:solidFill>
                  <a:srgbClr val="C8A127"/>
                </a:solidFill>
                <a:latin typeface="Calibri"/>
                <a:cs typeface="Calibri"/>
              </a:rPr>
              <a:t>E</a:t>
            </a:r>
            <a:r>
              <a:rPr dirty="0" sz="1250" spc="-80" b="1">
                <a:solidFill>
                  <a:srgbClr val="C8A127"/>
                </a:solidFill>
                <a:latin typeface="Calibri"/>
                <a:cs typeface="Calibri"/>
              </a:rPr>
              <a:t> </a:t>
            </a:r>
            <a:r>
              <a:rPr dirty="0" sz="1250" b="1">
                <a:solidFill>
                  <a:srgbClr val="C8A127"/>
                </a:solidFill>
                <a:latin typeface="Calibri"/>
                <a:cs typeface="Calibri"/>
              </a:rPr>
              <a:t>R</a:t>
            </a:r>
            <a:r>
              <a:rPr dirty="0" sz="1250" spc="-25" b="1">
                <a:solidFill>
                  <a:srgbClr val="C8A127"/>
                </a:solidFill>
                <a:latin typeface="Calibri"/>
                <a:cs typeface="Calibri"/>
              </a:rPr>
              <a:t> </a:t>
            </a:r>
            <a:r>
              <a:rPr dirty="0" sz="1250" spc="-50" b="1">
                <a:solidFill>
                  <a:srgbClr val="C8A127"/>
                </a:solidFill>
                <a:latin typeface="Calibri"/>
                <a:cs typeface="Calibri"/>
              </a:rPr>
              <a:t>S</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t>The</a:t>
            </a:r>
            <a:r>
              <a:rPr dirty="0" spc="-85"/>
              <a:t> </a:t>
            </a:r>
            <a:r>
              <a:rPr dirty="0"/>
              <a:t>Problem,</a:t>
            </a:r>
            <a:r>
              <a:rPr dirty="0" spc="-30"/>
              <a:t> </a:t>
            </a:r>
            <a:r>
              <a:rPr dirty="0"/>
              <a:t>In</a:t>
            </a:r>
            <a:r>
              <a:rPr dirty="0" spc="-95"/>
              <a:t> </a:t>
            </a:r>
            <a:r>
              <a:rPr dirty="0" spc="-10"/>
              <a:t>Numbers</a:t>
            </a:r>
          </a:p>
        </p:txBody>
      </p:sp>
      <p:grpSp>
        <p:nvGrpSpPr>
          <p:cNvPr id="5" name="object 5"/>
          <p:cNvGrpSpPr/>
          <p:nvPr/>
        </p:nvGrpSpPr>
        <p:grpSpPr>
          <a:xfrm>
            <a:off x="466725" y="1771650"/>
            <a:ext cx="2776855" cy="3472179"/>
            <a:chOff x="466725" y="1771650"/>
            <a:chExt cx="2776855" cy="3472179"/>
          </a:xfrm>
        </p:grpSpPr>
        <p:pic>
          <p:nvPicPr>
            <p:cNvPr id="6" name="object 6"/>
            <p:cNvPicPr/>
            <p:nvPr/>
          </p:nvPicPr>
          <p:blipFill>
            <a:blip r:embed="rId2" cstate="print"/>
            <a:stretch>
              <a:fillRect/>
            </a:stretch>
          </p:blipFill>
          <p:spPr>
            <a:xfrm>
              <a:off x="466725" y="1771650"/>
              <a:ext cx="2776601" cy="3471926"/>
            </a:xfrm>
            <a:prstGeom prst="rect">
              <a:avLst/>
            </a:prstGeom>
          </p:spPr>
        </p:pic>
        <p:sp>
          <p:nvSpPr>
            <p:cNvPr id="7" name="object 7"/>
            <p:cNvSpPr/>
            <p:nvPr/>
          </p:nvSpPr>
          <p:spPr>
            <a:xfrm>
              <a:off x="557212" y="1833626"/>
              <a:ext cx="2600960" cy="3295650"/>
            </a:xfrm>
            <a:custGeom>
              <a:avLst/>
              <a:gdLst/>
              <a:ahLst/>
              <a:cxnLst/>
              <a:rect l="l" t="t" r="r" b="b"/>
              <a:pathLst>
                <a:path w="2600960" h="3295650">
                  <a:moveTo>
                    <a:pt x="2527363" y="0"/>
                  </a:moveTo>
                  <a:lnTo>
                    <a:pt x="72986" y="0"/>
                  </a:lnTo>
                  <a:lnTo>
                    <a:pt x="44576" y="5728"/>
                  </a:lnTo>
                  <a:lnTo>
                    <a:pt x="21377" y="21351"/>
                  </a:lnTo>
                  <a:lnTo>
                    <a:pt x="5735" y="44523"/>
                  </a:lnTo>
                  <a:lnTo>
                    <a:pt x="0" y="72898"/>
                  </a:lnTo>
                  <a:lnTo>
                    <a:pt x="0" y="3222625"/>
                  </a:lnTo>
                  <a:lnTo>
                    <a:pt x="5735" y="3250999"/>
                  </a:lnTo>
                  <a:lnTo>
                    <a:pt x="21377" y="3274171"/>
                  </a:lnTo>
                  <a:lnTo>
                    <a:pt x="44576" y="3289794"/>
                  </a:lnTo>
                  <a:lnTo>
                    <a:pt x="72986" y="3295523"/>
                  </a:lnTo>
                  <a:lnTo>
                    <a:pt x="2527363" y="3295523"/>
                  </a:lnTo>
                  <a:lnTo>
                    <a:pt x="2555757" y="3289794"/>
                  </a:lnTo>
                  <a:lnTo>
                    <a:pt x="2578973" y="3274171"/>
                  </a:lnTo>
                  <a:lnTo>
                    <a:pt x="2594639" y="3250999"/>
                  </a:lnTo>
                  <a:lnTo>
                    <a:pt x="2600388" y="3222625"/>
                  </a:lnTo>
                  <a:lnTo>
                    <a:pt x="2600388" y="72898"/>
                  </a:lnTo>
                  <a:lnTo>
                    <a:pt x="2594639" y="44523"/>
                  </a:lnTo>
                  <a:lnTo>
                    <a:pt x="2578973" y="21351"/>
                  </a:lnTo>
                  <a:lnTo>
                    <a:pt x="2555757" y="5728"/>
                  </a:lnTo>
                  <a:lnTo>
                    <a:pt x="2527363" y="0"/>
                  </a:lnTo>
                  <a:close/>
                </a:path>
              </a:pathLst>
            </a:custGeom>
            <a:solidFill>
              <a:srgbClr val="6C2D46"/>
            </a:solidFill>
          </p:spPr>
          <p:txBody>
            <a:bodyPr wrap="square" lIns="0" tIns="0" rIns="0" bIns="0" rtlCol="0"/>
            <a:lstStyle/>
            <a:p/>
          </p:txBody>
        </p:sp>
        <p:sp>
          <p:nvSpPr>
            <p:cNvPr id="8" name="object 8"/>
            <p:cNvSpPr/>
            <p:nvPr/>
          </p:nvSpPr>
          <p:spPr>
            <a:xfrm>
              <a:off x="557212" y="1833626"/>
              <a:ext cx="2600960" cy="3295650"/>
            </a:xfrm>
            <a:custGeom>
              <a:avLst/>
              <a:gdLst/>
              <a:ahLst/>
              <a:cxnLst/>
              <a:rect l="l" t="t" r="r" b="b"/>
              <a:pathLst>
                <a:path w="2600960" h="3295650">
                  <a:moveTo>
                    <a:pt x="0" y="72898"/>
                  </a:moveTo>
                  <a:lnTo>
                    <a:pt x="5735" y="44523"/>
                  </a:lnTo>
                  <a:lnTo>
                    <a:pt x="21377" y="21351"/>
                  </a:lnTo>
                  <a:lnTo>
                    <a:pt x="44576" y="5728"/>
                  </a:lnTo>
                  <a:lnTo>
                    <a:pt x="72986" y="0"/>
                  </a:lnTo>
                  <a:lnTo>
                    <a:pt x="2527363" y="0"/>
                  </a:lnTo>
                  <a:lnTo>
                    <a:pt x="2555757" y="5728"/>
                  </a:lnTo>
                  <a:lnTo>
                    <a:pt x="2578973" y="21351"/>
                  </a:lnTo>
                  <a:lnTo>
                    <a:pt x="2594639" y="44523"/>
                  </a:lnTo>
                  <a:lnTo>
                    <a:pt x="2600388" y="72898"/>
                  </a:lnTo>
                  <a:lnTo>
                    <a:pt x="2600388" y="3222625"/>
                  </a:lnTo>
                  <a:lnTo>
                    <a:pt x="2594639" y="3250999"/>
                  </a:lnTo>
                  <a:lnTo>
                    <a:pt x="2578973" y="3274171"/>
                  </a:lnTo>
                  <a:lnTo>
                    <a:pt x="2555757" y="3289794"/>
                  </a:lnTo>
                  <a:lnTo>
                    <a:pt x="2527363" y="3295523"/>
                  </a:lnTo>
                  <a:lnTo>
                    <a:pt x="72986" y="3295523"/>
                  </a:lnTo>
                  <a:lnTo>
                    <a:pt x="44576" y="3289794"/>
                  </a:lnTo>
                  <a:lnTo>
                    <a:pt x="21377" y="3274171"/>
                  </a:lnTo>
                  <a:lnTo>
                    <a:pt x="5735" y="3250999"/>
                  </a:lnTo>
                  <a:lnTo>
                    <a:pt x="0" y="3222625"/>
                  </a:lnTo>
                  <a:lnTo>
                    <a:pt x="0" y="72898"/>
                  </a:lnTo>
                  <a:close/>
                </a:path>
              </a:pathLst>
            </a:custGeom>
            <a:ln w="12700">
              <a:solidFill>
                <a:srgbClr val="A16769"/>
              </a:solidFill>
            </a:ln>
          </p:spPr>
          <p:txBody>
            <a:bodyPr wrap="square" lIns="0" tIns="0" rIns="0" bIns="0" rtlCol="0"/>
            <a:lstStyle/>
            <a:p/>
          </p:txBody>
        </p:sp>
      </p:grpSp>
      <p:sp>
        <p:nvSpPr>
          <p:cNvPr id="9" name="object 9"/>
          <p:cNvSpPr txBox="1"/>
          <p:nvPr/>
        </p:nvSpPr>
        <p:spPr>
          <a:xfrm>
            <a:off x="1246187" y="2364105"/>
            <a:ext cx="1221105" cy="541020"/>
          </a:xfrm>
          <a:prstGeom prst="rect">
            <a:avLst/>
          </a:prstGeom>
        </p:spPr>
        <p:txBody>
          <a:bodyPr wrap="square" lIns="0" tIns="16510" rIns="0" bIns="0" rtlCol="0" vert="horz">
            <a:spAutoFit/>
          </a:bodyPr>
          <a:lstStyle/>
          <a:p>
            <a:pPr marL="12700">
              <a:lnSpc>
                <a:spcPct val="100000"/>
              </a:lnSpc>
              <a:spcBef>
                <a:spcPts val="130"/>
              </a:spcBef>
            </a:pPr>
            <a:r>
              <a:rPr dirty="0" sz="3350" spc="-20" b="1">
                <a:solidFill>
                  <a:srgbClr val="C8A127"/>
                </a:solidFill>
                <a:latin typeface="Cambria"/>
                <a:cs typeface="Cambria"/>
              </a:rPr>
              <a:t>~75%</a:t>
            </a:r>
            <a:endParaRPr sz="3350">
              <a:latin typeface="Cambria"/>
              <a:cs typeface="Cambria"/>
            </a:endParaRPr>
          </a:p>
        </p:txBody>
      </p:sp>
      <p:sp>
        <p:nvSpPr>
          <p:cNvPr id="10" name="object 10"/>
          <p:cNvSpPr txBox="1"/>
          <p:nvPr/>
        </p:nvSpPr>
        <p:spPr>
          <a:xfrm>
            <a:off x="924877" y="3811841"/>
            <a:ext cx="1852930" cy="601980"/>
          </a:xfrm>
          <a:prstGeom prst="rect">
            <a:avLst/>
          </a:prstGeom>
        </p:spPr>
        <p:txBody>
          <a:bodyPr wrap="square" lIns="0" tIns="15875" rIns="0" bIns="0" rtlCol="0" vert="horz">
            <a:spAutoFit/>
          </a:bodyPr>
          <a:lstStyle/>
          <a:p>
            <a:pPr algn="ctr" marL="12065" marR="5080">
              <a:lnSpc>
                <a:spcPct val="100000"/>
              </a:lnSpc>
              <a:spcBef>
                <a:spcPts val="125"/>
              </a:spcBef>
            </a:pPr>
            <a:r>
              <a:rPr dirty="0" sz="1250">
                <a:solidFill>
                  <a:srgbClr val="EBE1D0"/>
                </a:solidFill>
                <a:latin typeface="Calibri"/>
                <a:cs typeface="Calibri"/>
              </a:rPr>
              <a:t>of</a:t>
            </a:r>
            <a:r>
              <a:rPr dirty="0" sz="1250" spc="-20">
                <a:solidFill>
                  <a:srgbClr val="EBE1D0"/>
                </a:solidFill>
                <a:latin typeface="Calibri"/>
                <a:cs typeface="Calibri"/>
              </a:rPr>
              <a:t> </a:t>
            </a:r>
            <a:r>
              <a:rPr dirty="0" sz="1250">
                <a:solidFill>
                  <a:srgbClr val="EBE1D0"/>
                </a:solidFill>
                <a:latin typeface="Calibri"/>
                <a:cs typeface="Calibri"/>
              </a:rPr>
              <a:t>India's</a:t>
            </a:r>
            <a:r>
              <a:rPr dirty="0" sz="1250" spc="25">
                <a:solidFill>
                  <a:srgbClr val="EBE1D0"/>
                </a:solidFill>
                <a:latin typeface="Calibri"/>
                <a:cs typeface="Calibri"/>
              </a:rPr>
              <a:t> </a:t>
            </a:r>
            <a:r>
              <a:rPr dirty="0" sz="1250" spc="-10">
                <a:solidFill>
                  <a:srgbClr val="EBE1D0"/>
                </a:solidFill>
                <a:latin typeface="Calibri"/>
                <a:cs typeface="Calibri"/>
              </a:rPr>
              <a:t>apparel</a:t>
            </a:r>
            <a:r>
              <a:rPr dirty="0" sz="1250">
                <a:solidFill>
                  <a:srgbClr val="EBE1D0"/>
                </a:solidFill>
                <a:latin typeface="Calibri"/>
                <a:cs typeface="Calibri"/>
              </a:rPr>
              <a:t> &amp;</a:t>
            </a:r>
            <a:r>
              <a:rPr dirty="0" sz="1250" spc="-45">
                <a:solidFill>
                  <a:srgbClr val="EBE1D0"/>
                </a:solidFill>
                <a:latin typeface="Calibri"/>
                <a:cs typeface="Calibri"/>
              </a:rPr>
              <a:t> </a:t>
            </a:r>
            <a:r>
              <a:rPr dirty="0" sz="1250" spc="-10">
                <a:solidFill>
                  <a:srgbClr val="EBE1D0"/>
                </a:solidFill>
                <a:latin typeface="Calibri"/>
                <a:cs typeface="Calibri"/>
              </a:rPr>
              <a:t>tailoring </a:t>
            </a:r>
            <a:r>
              <a:rPr dirty="0" sz="1250">
                <a:solidFill>
                  <a:srgbClr val="EBE1D0"/>
                </a:solidFill>
                <a:latin typeface="Calibri"/>
                <a:cs typeface="Calibri"/>
              </a:rPr>
              <a:t>trade</a:t>
            </a:r>
            <a:r>
              <a:rPr dirty="0" sz="1250" spc="-25">
                <a:solidFill>
                  <a:srgbClr val="EBE1D0"/>
                </a:solidFill>
                <a:latin typeface="Calibri"/>
                <a:cs typeface="Calibri"/>
              </a:rPr>
              <a:t> </a:t>
            </a:r>
            <a:r>
              <a:rPr dirty="0" sz="1250" spc="-10">
                <a:solidFill>
                  <a:srgbClr val="EBE1D0"/>
                </a:solidFill>
                <a:latin typeface="Calibri"/>
                <a:cs typeface="Calibri"/>
              </a:rPr>
              <a:t>remains</a:t>
            </a:r>
            <a:r>
              <a:rPr dirty="0" sz="1250" spc="-35">
                <a:solidFill>
                  <a:srgbClr val="EBE1D0"/>
                </a:solidFill>
                <a:latin typeface="Calibri"/>
                <a:cs typeface="Calibri"/>
              </a:rPr>
              <a:t> </a:t>
            </a:r>
            <a:r>
              <a:rPr dirty="0" sz="1250" spc="-10">
                <a:solidFill>
                  <a:srgbClr val="EBE1D0"/>
                </a:solidFill>
                <a:latin typeface="Calibri"/>
                <a:cs typeface="Calibri"/>
              </a:rPr>
              <a:t>unorganized </a:t>
            </a:r>
            <a:r>
              <a:rPr dirty="0" sz="1250">
                <a:solidFill>
                  <a:srgbClr val="EBE1D0"/>
                </a:solidFill>
                <a:latin typeface="Calibri"/>
                <a:cs typeface="Calibri"/>
              </a:rPr>
              <a:t>and</a:t>
            </a:r>
            <a:r>
              <a:rPr dirty="0" sz="1250" spc="15">
                <a:solidFill>
                  <a:srgbClr val="EBE1D0"/>
                </a:solidFill>
                <a:latin typeface="Calibri"/>
                <a:cs typeface="Calibri"/>
              </a:rPr>
              <a:t> </a:t>
            </a:r>
            <a:r>
              <a:rPr dirty="0" sz="1250" spc="-10">
                <a:solidFill>
                  <a:srgbClr val="EBE1D0"/>
                </a:solidFill>
                <a:latin typeface="Calibri"/>
                <a:cs typeface="Calibri"/>
              </a:rPr>
              <a:t>offline-</a:t>
            </a:r>
            <a:r>
              <a:rPr dirty="0" sz="1250" spc="-20">
                <a:solidFill>
                  <a:srgbClr val="EBE1D0"/>
                </a:solidFill>
                <a:latin typeface="Calibri"/>
                <a:cs typeface="Calibri"/>
              </a:rPr>
              <a:t>only</a:t>
            </a:r>
            <a:endParaRPr sz="1250">
              <a:latin typeface="Calibri"/>
              <a:cs typeface="Calibri"/>
            </a:endParaRPr>
          </a:p>
        </p:txBody>
      </p:sp>
      <p:grpSp>
        <p:nvGrpSpPr>
          <p:cNvPr id="11" name="object 11"/>
          <p:cNvGrpSpPr/>
          <p:nvPr/>
        </p:nvGrpSpPr>
        <p:grpSpPr>
          <a:xfrm>
            <a:off x="3324225" y="1771650"/>
            <a:ext cx="2786380" cy="3472179"/>
            <a:chOff x="3324225" y="1771650"/>
            <a:chExt cx="2786380" cy="3472179"/>
          </a:xfrm>
        </p:grpSpPr>
        <p:pic>
          <p:nvPicPr>
            <p:cNvPr id="12" name="object 12"/>
            <p:cNvPicPr/>
            <p:nvPr/>
          </p:nvPicPr>
          <p:blipFill>
            <a:blip r:embed="rId3" cstate="print"/>
            <a:stretch>
              <a:fillRect/>
            </a:stretch>
          </p:blipFill>
          <p:spPr>
            <a:xfrm>
              <a:off x="3324225" y="1771650"/>
              <a:ext cx="2786126" cy="3471926"/>
            </a:xfrm>
            <a:prstGeom prst="rect">
              <a:avLst/>
            </a:prstGeom>
          </p:spPr>
        </p:pic>
        <p:sp>
          <p:nvSpPr>
            <p:cNvPr id="13" name="object 13"/>
            <p:cNvSpPr/>
            <p:nvPr/>
          </p:nvSpPr>
          <p:spPr>
            <a:xfrm>
              <a:off x="3414776" y="1833626"/>
              <a:ext cx="2609850" cy="3295650"/>
            </a:xfrm>
            <a:custGeom>
              <a:avLst/>
              <a:gdLst/>
              <a:ahLst/>
              <a:cxnLst/>
              <a:rect l="l" t="t" r="r" b="b"/>
              <a:pathLst>
                <a:path w="2609850" h="3295650">
                  <a:moveTo>
                    <a:pt x="2536571" y="0"/>
                  </a:moveTo>
                  <a:lnTo>
                    <a:pt x="73151" y="0"/>
                  </a:lnTo>
                  <a:lnTo>
                    <a:pt x="44684" y="5750"/>
                  </a:lnTo>
                  <a:lnTo>
                    <a:pt x="21431" y="21431"/>
                  </a:lnTo>
                  <a:lnTo>
                    <a:pt x="5750" y="44684"/>
                  </a:lnTo>
                  <a:lnTo>
                    <a:pt x="0" y="73151"/>
                  </a:lnTo>
                  <a:lnTo>
                    <a:pt x="0" y="3222371"/>
                  </a:lnTo>
                  <a:lnTo>
                    <a:pt x="5750" y="3250838"/>
                  </a:lnTo>
                  <a:lnTo>
                    <a:pt x="21431" y="3274091"/>
                  </a:lnTo>
                  <a:lnTo>
                    <a:pt x="44684" y="3289772"/>
                  </a:lnTo>
                  <a:lnTo>
                    <a:pt x="73151" y="3295523"/>
                  </a:lnTo>
                  <a:lnTo>
                    <a:pt x="2536571" y="3295523"/>
                  </a:lnTo>
                  <a:lnTo>
                    <a:pt x="2565058" y="3289772"/>
                  </a:lnTo>
                  <a:lnTo>
                    <a:pt x="2588355" y="3274091"/>
                  </a:lnTo>
                  <a:lnTo>
                    <a:pt x="2604079" y="3250838"/>
                  </a:lnTo>
                  <a:lnTo>
                    <a:pt x="2609850" y="3222371"/>
                  </a:lnTo>
                  <a:lnTo>
                    <a:pt x="2609850" y="73151"/>
                  </a:lnTo>
                  <a:lnTo>
                    <a:pt x="2604079" y="44684"/>
                  </a:lnTo>
                  <a:lnTo>
                    <a:pt x="2588355" y="21431"/>
                  </a:lnTo>
                  <a:lnTo>
                    <a:pt x="2565058" y="5750"/>
                  </a:lnTo>
                  <a:lnTo>
                    <a:pt x="2536571" y="0"/>
                  </a:lnTo>
                  <a:close/>
                </a:path>
              </a:pathLst>
            </a:custGeom>
            <a:solidFill>
              <a:srgbClr val="6C2D46"/>
            </a:solidFill>
          </p:spPr>
          <p:txBody>
            <a:bodyPr wrap="square" lIns="0" tIns="0" rIns="0" bIns="0" rtlCol="0"/>
            <a:lstStyle/>
            <a:p/>
          </p:txBody>
        </p:sp>
        <p:sp>
          <p:nvSpPr>
            <p:cNvPr id="14" name="object 14"/>
            <p:cNvSpPr/>
            <p:nvPr/>
          </p:nvSpPr>
          <p:spPr>
            <a:xfrm>
              <a:off x="3414776" y="1833626"/>
              <a:ext cx="2609850" cy="3295650"/>
            </a:xfrm>
            <a:custGeom>
              <a:avLst/>
              <a:gdLst/>
              <a:ahLst/>
              <a:cxnLst/>
              <a:rect l="l" t="t" r="r" b="b"/>
              <a:pathLst>
                <a:path w="2609850" h="3295650">
                  <a:moveTo>
                    <a:pt x="0" y="73151"/>
                  </a:moveTo>
                  <a:lnTo>
                    <a:pt x="5750" y="44684"/>
                  </a:lnTo>
                  <a:lnTo>
                    <a:pt x="21431" y="21431"/>
                  </a:lnTo>
                  <a:lnTo>
                    <a:pt x="44684" y="5750"/>
                  </a:lnTo>
                  <a:lnTo>
                    <a:pt x="73151" y="0"/>
                  </a:lnTo>
                  <a:lnTo>
                    <a:pt x="2536571" y="0"/>
                  </a:lnTo>
                  <a:lnTo>
                    <a:pt x="2565058" y="5750"/>
                  </a:lnTo>
                  <a:lnTo>
                    <a:pt x="2588355" y="21431"/>
                  </a:lnTo>
                  <a:lnTo>
                    <a:pt x="2604079" y="44684"/>
                  </a:lnTo>
                  <a:lnTo>
                    <a:pt x="2609850" y="73151"/>
                  </a:lnTo>
                  <a:lnTo>
                    <a:pt x="2609850" y="3222371"/>
                  </a:lnTo>
                  <a:lnTo>
                    <a:pt x="2604079" y="3250838"/>
                  </a:lnTo>
                  <a:lnTo>
                    <a:pt x="2588355" y="3274091"/>
                  </a:lnTo>
                  <a:lnTo>
                    <a:pt x="2565058" y="3289772"/>
                  </a:lnTo>
                  <a:lnTo>
                    <a:pt x="2536571" y="3295523"/>
                  </a:lnTo>
                  <a:lnTo>
                    <a:pt x="73151" y="3295523"/>
                  </a:lnTo>
                  <a:lnTo>
                    <a:pt x="44684" y="3289772"/>
                  </a:lnTo>
                  <a:lnTo>
                    <a:pt x="21431" y="3274091"/>
                  </a:lnTo>
                  <a:lnTo>
                    <a:pt x="5750" y="3250838"/>
                  </a:lnTo>
                  <a:lnTo>
                    <a:pt x="0" y="3222371"/>
                  </a:lnTo>
                  <a:lnTo>
                    <a:pt x="0" y="73151"/>
                  </a:lnTo>
                  <a:close/>
                </a:path>
              </a:pathLst>
            </a:custGeom>
            <a:ln w="12700">
              <a:solidFill>
                <a:srgbClr val="A16769"/>
              </a:solidFill>
            </a:ln>
          </p:spPr>
          <p:txBody>
            <a:bodyPr wrap="square" lIns="0" tIns="0" rIns="0" bIns="0" rtlCol="0"/>
            <a:lstStyle/>
            <a:p/>
          </p:txBody>
        </p:sp>
      </p:grpSp>
      <p:sp>
        <p:nvSpPr>
          <p:cNvPr id="15" name="object 15"/>
          <p:cNvSpPr txBox="1"/>
          <p:nvPr/>
        </p:nvSpPr>
        <p:spPr>
          <a:xfrm>
            <a:off x="4110354" y="2364105"/>
            <a:ext cx="1212850" cy="541020"/>
          </a:xfrm>
          <a:prstGeom prst="rect">
            <a:avLst/>
          </a:prstGeom>
        </p:spPr>
        <p:txBody>
          <a:bodyPr wrap="square" lIns="0" tIns="16510" rIns="0" bIns="0" rtlCol="0" vert="horz">
            <a:spAutoFit/>
          </a:bodyPr>
          <a:lstStyle/>
          <a:p>
            <a:pPr marL="12700">
              <a:lnSpc>
                <a:spcPct val="100000"/>
              </a:lnSpc>
              <a:spcBef>
                <a:spcPts val="130"/>
              </a:spcBef>
            </a:pPr>
            <a:r>
              <a:rPr dirty="0" sz="3350" spc="-20" b="1">
                <a:solidFill>
                  <a:srgbClr val="C8A127"/>
                </a:solidFill>
                <a:latin typeface="Cambria"/>
                <a:cs typeface="Cambria"/>
              </a:rPr>
              <a:t>30%+</a:t>
            </a:r>
            <a:endParaRPr sz="3350">
              <a:latin typeface="Cambria"/>
              <a:cs typeface="Cambria"/>
            </a:endParaRPr>
          </a:p>
        </p:txBody>
      </p:sp>
      <p:sp>
        <p:nvSpPr>
          <p:cNvPr id="16" name="object 16"/>
          <p:cNvSpPr txBox="1"/>
          <p:nvPr/>
        </p:nvSpPr>
        <p:spPr>
          <a:xfrm>
            <a:off x="3808095" y="3716591"/>
            <a:ext cx="1821814" cy="792480"/>
          </a:xfrm>
          <a:prstGeom prst="rect">
            <a:avLst/>
          </a:prstGeom>
        </p:spPr>
        <p:txBody>
          <a:bodyPr wrap="square" lIns="0" tIns="15875" rIns="0" bIns="0" rtlCol="0" vert="horz">
            <a:spAutoFit/>
          </a:bodyPr>
          <a:lstStyle/>
          <a:p>
            <a:pPr algn="ctr" marL="12700" marR="5080" indent="-3175">
              <a:lnSpc>
                <a:spcPct val="100000"/>
              </a:lnSpc>
              <a:spcBef>
                <a:spcPts val="125"/>
              </a:spcBef>
            </a:pPr>
            <a:r>
              <a:rPr dirty="0" sz="1250" spc="-10">
                <a:solidFill>
                  <a:srgbClr val="EBE1D0"/>
                </a:solidFill>
                <a:latin typeface="Calibri"/>
                <a:cs typeface="Calibri"/>
              </a:rPr>
              <a:t>average</a:t>
            </a:r>
            <a:r>
              <a:rPr dirty="0" sz="1250" spc="-45">
                <a:solidFill>
                  <a:srgbClr val="EBE1D0"/>
                </a:solidFill>
                <a:latin typeface="Calibri"/>
                <a:cs typeface="Calibri"/>
              </a:rPr>
              <a:t> </a:t>
            </a:r>
            <a:r>
              <a:rPr dirty="0" sz="1250" spc="-10">
                <a:solidFill>
                  <a:srgbClr val="EBE1D0"/>
                </a:solidFill>
                <a:latin typeface="Calibri"/>
                <a:cs typeface="Calibri"/>
              </a:rPr>
              <a:t>return</a:t>
            </a:r>
            <a:r>
              <a:rPr dirty="0" sz="1250" spc="-60">
                <a:solidFill>
                  <a:srgbClr val="EBE1D0"/>
                </a:solidFill>
                <a:latin typeface="Calibri"/>
                <a:cs typeface="Calibri"/>
              </a:rPr>
              <a:t> </a:t>
            </a:r>
            <a:r>
              <a:rPr dirty="0" sz="1250">
                <a:solidFill>
                  <a:srgbClr val="EBE1D0"/>
                </a:solidFill>
                <a:latin typeface="Calibri"/>
                <a:cs typeface="Calibri"/>
              </a:rPr>
              <a:t>rate</a:t>
            </a:r>
            <a:r>
              <a:rPr dirty="0" sz="1250" spc="-30">
                <a:solidFill>
                  <a:srgbClr val="EBE1D0"/>
                </a:solidFill>
                <a:latin typeface="Calibri"/>
                <a:cs typeface="Calibri"/>
              </a:rPr>
              <a:t> </a:t>
            </a:r>
            <a:r>
              <a:rPr dirty="0" sz="1250" spc="-25">
                <a:solidFill>
                  <a:srgbClr val="EBE1D0"/>
                </a:solidFill>
                <a:latin typeface="Calibri"/>
                <a:cs typeface="Calibri"/>
              </a:rPr>
              <a:t>for </a:t>
            </a:r>
            <a:r>
              <a:rPr dirty="0" sz="1250" spc="-10">
                <a:solidFill>
                  <a:srgbClr val="EBE1D0"/>
                </a:solidFill>
                <a:latin typeface="Calibri"/>
                <a:cs typeface="Calibri"/>
              </a:rPr>
              <a:t>custom/ethnic</a:t>
            </a:r>
            <a:r>
              <a:rPr dirty="0" sz="1250" spc="-5">
                <a:solidFill>
                  <a:srgbClr val="EBE1D0"/>
                </a:solidFill>
                <a:latin typeface="Calibri"/>
                <a:cs typeface="Calibri"/>
              </a:rPr>
              <a:t> </a:t>
            </a:r>
            <a:r>
              <a:rPr dirty="0" sz="1250">
                <a:solidFill>
                  <a:srgbClr val="EBE1D0"/>
                </a:solidFill>
                <a:latin typeface="Calibri"/>
                <a:cs typeface="Calibri"/>
              </a:rPr>
              <a:t>wear</a:t>
            </a:r>
            <a:r>
              <a:rPr dirty="0" sz="1250" spc="15">
                <a:solidFill>
                  <a:srgbClr val="EBE1D0"/>
                </a:solidFill>
                <a:latin typeface="Calibri"/>
                <a:cs typeface="Calibri"/>
              </a:rPr>
              <a:t> </a:t>
            </a:r>
            <a:r>
              <a:rPr dirty="0" sz="1250" spc="-10">
                <a:solidFill>
                  <a:srgbClr val="EBE1D0"/>
                </a:solidFill>
                <a:latin typeface="Calibri"/>
                <a:cs typeface="Calibri"/>
              </a:rPr>
              <a:t>bought </a:t>
            </a:r>
            <a:r>
              <a:rPr dirty="0" sz="1250">
                <a:solidFill>
                  <a:srgbClr val="EBE1D0"/>
                </a:solidFill>
                <a:latin typeface="Calibri"/>
                <a:cs typeface="Calibri"/>
              </a:rPr>
              <a:t>online,</a:t>
            </a:r>
            <a:r>
              <a:rPr dirty="0" sz="1250" spc="-45">
                <a:solidFill>
                  <a:srgbClr val="EBE1D0"/>
                </a:solidFill>
                <a:latin typeface="Calibri"/>
                <a:cs typeface="Calibri"/>
              </a:rPr>
              <a:t> </a:t>
            </a:r>
            <a:r>
              <a:rPr dirty="0" sz="1250">
                <a:solidFill>
                  <a:srgbClr val="EBE1D0"/>
                </a:solidFill>
                <a:latin typeface="Calibri"/>
                <a:cs typeface="Calibri"/>
              </a:rPr>
              <a:t>mainly</a:t>
            </a:r>
            <a:r>
              <a:rPr dirty="0" sz="1250" spc="-10">
                <a:solidFill>
                  <a:srgbClr val="EBE1D0"/>
                </a:solidFill>
                <a:latin typeface="Calibri"/>
                <a:cs typeface="Calibri"/>
              </a:rPr>
              <a:t> </a:t>
            </a:r>
            <a:r>
              <a:rPr dirty="0" sz="1250">
                <a:solidFill>
                  <a:srgbClr val="EBE1D0"/>
                </a:solidFill>
                <a:latin typeface="Calibri"/>
                <a:cs typeface="Calibri"/>
              </a:rPr>
              <a:t>due</a:t>
            </a:r>
            <a:r>
              <a:rPr dirty="0" sz="1250" spc="5">
                <a:solidFill>
                  <a:srgbClr val="EBE1D0"/>
                </a:solidFill>
                <a:latin typeface="Calibri"/>
                <a:cs typeface="Calibri"/>
              </a:rPr>
              <a:t> </a:t>
            </a:r>
            <a:r>
              <a:rPr dirty="0" sz="1250">
                <a:solidFill>
                  <a:srgbClr val="EBE1D0"/>
                </a:solidFill>
                <a:latin typeface="Calibri"/>
                <a:cs typeface="Calibri"/>
              </a:rPr>
              <a:t>to</a:t>
            </a:r>
            <a:r>
              <a:rPr dirty="0" sz="1250" spc="-25">
                <a:solidFill>
                  <a:srgbClr val="EBE1D0"/>
                </a:solidFill>
                <a:latin typeface="Calibri"/>
                <a:cs typeface="Calibri"/>
              </a:rPr>
              <a:t> fit </a:t>
            </a:r>
            <a:r>
              <a:rPr dirty="0" sz="1250" spc="-10">
                <a:solidFill>
                  <a:srgbClr val="EBE1D0"/>
                </a:solidFill>
                <a:latin typeface="Calibri"/>
                <a:cs typeface="Calibri"/>
              </a:rPr>
              <a:t>issues</a:t>
            </a:r>
            <a:endParaRPr sz="1250">
              <a:latin typeface="Calibri"/>
              <a:cs typeface="Calibri"/>
            </a:endParaRPr>
          </a:p>
        </p:txBody>
      </p:sp>
      <p:grpSp>
        <p:nvGrpSpPr>
          <p:cNvPr id="17" name="object 17"/>
          <p:cNvGrpSpPr/>
          <p:nvPr/>
        </p:nvGrpSpPr>
        <p:grpSpPr>
          <a:xfrm>
            <a:off x="6191250" y="1771650"/>
            <a:ext cx="2776855" cy="3472179"/>
            <a:chOff x="6191250" y="1771650"/>
            <a:chExt cx="2776855" cy="3472179"/>
          </a:xfrm>
        </p:grpSpPr>
        <p:pic>
          <p:nvPicPr>
            <p:cNvPr id="18" name="object 18"/>
            <p:cNvPicPr/>
            <p:nvPr/>
          </p:nvPicPr>
          <p:blipFill>
            <a:blip r:embed="rId2" cstate="print"/>
            <a:stretch>
              <a:fillRect/>
            </a:stretch>
          </p:blipFill>
          <p:spPr>
            <a:xfrm>
              <a:off x="6191250" y="1771650"/>
              <a:ext cx="2776601" cy="3471926"/>
            </a:xfrm>
            <a:prstGeom prst="rect">
              <a:avLst/>
            </a:prstGeom>
          </p:spPr>
        </p:pic>
        <p:sp>
          <p:nvSpPr>
            <p:cNvPr id="19" name="object 19"/>
            <p:cNvSpPr/>
            <p:nvPr/>
          </p:nvSpPr>
          <p:spPr>
            <a:xfrm>
              <a:off x="6281801" y="1833626"/>
              <a:ext cx="2600325" cy="3295650"/>
            </a:xfrm>
            <a:custGeom>
              <a:avLst/>
              <a:gdLst/>
              <a:ahLst/>
              <a:cxnLst/>
              <a:rect l="l" t="t" r="r" b="b"/>
              <a:pathLst>
                <a:path w="2600325" h="3295650">
                  <a:moveTo>
                    <a:pt x="2527300" y="0"/>
                  </a:moveTo>
                  <a:lnTo>
                    <a:pt x="72898" y="0"/>
                  </a:lnTo>
                  <a:lnTo>
                    <a:pt x="44523" y="5728"/>
                  </a:lnTo>
                  <a:lnTo>
                    <a:pt x="21351" y="21351"/>
                  </a:lnTo>
                  <a:lnTo>
                    <a:pt x="5728" y="44523"/>
                  </a:lnTo>
                  <a:lnTo>
                    <a:pt x="0" y="72898"/>
                  </a:lnTo>
                  <a:lnTo>
                    <a:pt x="0" y="3222625"/>
                  </a:lnTo>
                  <a:lnTo>
                    <a:pt x="5728" y="3250999"/>
                  </a:lnTo>
                  <a:lnTo>
                    <a:pt x="21351" y="3274171"/>
                  </a:lnTo>
                  <a:lnTo>
                    <a:pt x="44523" y="3289794"/>
                  </a:lnTo>
                  <a:lnTo>
                    <a:pt x="72898" y="3295523"/>
                  </a:lnTo>
                  <a:lnTo>
                    <a:pt x="2527300" y="3295523"/>
                  </a:lnTo>
                  <a:lnTo>
                    <a:pt x="2555694" y="3289794"/>
                  </a:lnTo>
                  <a:lnTo>
                    <a:pt x="2578909" y="3274171"/>
                  </a:lnTo>
                  <a:lnTo>
                    <a:pt x="2594576" y="3250999"/>
                  </a:lnTo>
                  <a:lnTo>
                    <a:pt x="2600325" y="3222625"/>
                  </a:lnTo>
                  <a:lnTo>
                    <a:pt x="2600325" y="72898"/>
                  </a:lnTo>
                  <a:lnTo>
                    <a:pt x="2594576" y="44523"/>
                  </a:lnTo>
                  <a:lnTo>
                    <a:pt x="2578909" y="21351"/>
                  </a:lnTo>
                  <a:lnTo>
                    <a:pt x="2555694" y="5728"/>
                  </a:lnTo>
                  <a:lnTo>
                    <a:pt x="2527300" y="0"/>
                  </a:lnTo>
                  <a:close/>
                </a:path>
              </a:pathLst>
            </a:custGeom>
            <a:solidFill>
              <a:srgbClr val="6C2D46"/>
            </a:solidFill>
          </p:spPr>
          <p:txBody>
            <a:bodyPr wrap="square" lIns="0" tIns="0" rIns="0" bIns="0" rtlCol="0"/>
            <a:lstStyle/>
            <a:p/>
          </p:txBody>
        </p:sp>
        <p:sp>
          <p:nvSpPr>
            <p:cNvPr id="20" name="object 20"/>
            <p:cNvSpPr/>
            <p:nvPr/>
          </p:nvSpPr>
          <p:spPr>
            <a:xfrm>
              <a:off x="6281801" y="1833626"/>
              <a:ext cx="2600325" cy="3295650"/>
            </a:xfrm>
            <a:custGeom>
              <a:avLst/>
              <a:gdLst/>
              <a:ahLst/>
              <a:cxnLst/>
              <a:rect l="l" t="t" r="r" b="b"/>
              <a:pathLst>
                <a:path w="2600325" h="3295650">
                  <a:moveTo>
                    <a:pt x="0" y="72898"/>
                  </a:moveTo>
                  <a:lnTo>
                    <a:pt x="5728" y="44523"/>
                  </a:lnTo>
                  <a:lnTo>
                    <a:pt x="21351" y="21351"/>
                  </a:lnTo>
                  <a:lnTo>
                    <a:pt x="44523" y="5728"/>
                  </a:lnTo>
                  <a:lnTo>
                    <a:pt x="72898" y="0"/>
                  </a:lnTo>
                  <a:lnTo>
                    <a:pt x="2527300" y="0"/>
                  </a:lnTo>
                  <a:lnTo>
                    <a:pt x="2555694" y="5728"/>
                  </a:lnTo>
                  <a:lnTo>
                    <a:pt x="2578909" y="21351"/>
                  </a:lnTo>
                  <a:lnTo>
                    <a:pt x="2594576" y="44523"/>
                  </a:lnTo>
                  <a:lnTo>
                    <a:pt x="2600325" y="72898"/>
                  </a:lnTo>
                  <a:lnTo>
                    <a:pt x="2600325" y="3222625"/>
                  </a:lnTo>
                  <a:lnTo>
                    <a:pt x="2594576" y="3250999"/>
                  </a:lnTo>
                  <a:lnTo>
                    <a:pt x="2578909" y="3274171"/>
                  </a:lnTo>
                  <a:lnTo>
                    <a:pt x="2555694" y="3289794"/>
                  </a:lnTo>
                  <a:lnTo>
                    <a:pt x="2527300" y="3295523"/>
                  </a:lnTo>
                  <a:lnTo>
                    <a:pt x="72898" y="3295523"/>
                  </a:lnTo>
                  <a:lnTo>
                    <a:pt x="44523" y="3289794"/>
                  </a:lnTo>
                  <a:lnTo>
                    <a:pt x="21351" y="3274171"/>
                  </a:lnTo>
                  <a:lnTo>
                    <a:pt x="5728" y="3250999"/>
                  </a:lnTo>
                  <a:lnTo>
                    <a:pt x="0" y="3222625"/>
                  </a:lnTo>
                  <a:lnTo>
                    <a:pt x="0" y="72898"/>
                  </a:lnTo>
                  <a:close/>
                </a:path>
              </a:pathLst>
            </a:custGeom>
            <a:ln w="12700">
              <a:solidFill>
                <a:srgbClr val="A16769"/>
              </a:solidFill>
            </a:ln>
          </p:spPr>
          <p:txBody>
            <a:bodyPr wrap="square" lIns="0" tIns="0" rIns="0" bIns="0" rtlCol="0"/>
            <a:lstStyle/>
            <a:p/>
          </p:txBody>
        </p:sp>
      </p:grpSp>
      <p:sp>
        <p:nvSpPr>
          <p:cNvPr id="21" name="object 21"/>
          <p:cNvSpPr txBox="1"/>
          <p:nvPr/>
        </p:nvSpPr>
        <p:spPr>
          <a:xfrm>
            <a:off x="6794881" y="2364105"/>
            <a:ext cx="1567815" cy="541020"/>
          </a:xfrm>
          <a:prstGeom prst="rect">
            <a:avLst/>
          </a:prstGeom>
        </p:spPr>
        <p:txBody>
          <a:bodyPr wrap="square" lIns="0" tIns="16510" rIns="0" bIns="0" rtlCol="0" vert="horz">
            <a:spAutoFit/>
          </a:bodyPr>
          <a:lstStyle/>
          <a:p>
            <a:pPr marL="12700">
              <a:lnSpc>
                <a:spcPct val="100000"/>
              </a:lnSpc>
              <a:spcBef>
                <a:spcPts val="130"/>
              </a:spcBef>
            </a:pPr>
            <a:r>
              <a:rPr dirty="0" sz="3350" b="1">
                <a:solidFill>
                  <a:srgbClr val="C8A127"/>
                </a:solidFill>
                <a:latin typeface="Cambria"/>
                <a:cs typeface="Cambria"/>
              </a:rPr>
              <a:t>2-3</a:t>
            </a:r>
            <a:r>
              <a:rPr dirty="0" sz="3350" spc="55" b="1">
                <a:solidFill>
                  <a:srgbClr val="C8A127"/>
                </a:solidFill>
                <a:latin typeface="Cambria"/>
                <a:cs typeface="Cambria"/>
              </a:rPr>
              <a:t> </a:t>
            </a:r>
            <a:r>
              <a:rPr dirty="0" sz="3350" spc="-25" b="1">
                <a:solidFill>
                  <a:srgbClr val="C8A127"/>
                </a:solidFill>
                <a:latin typeface="Cambria"/>
                <a:cs typeface="Cambria"/>
              </a:rPr>
              <a:t>wks</a:t>
            </a:r>
            <a:endParaRPr sz="3350">
              <a:latin typeface="Cambria"/>
              <a:cs typeface="Cambria"/>
            </a:endParaRPr>
          </a:p>
        </p:txBody>
      </p:sp>
      <p:sp>
        <p:nvSpPr>
          <p:cNvPr id="22" name="object 22"/>
          <p:cNvSpPr txBox="1"/>
          <p:nvPr/>
        </p:nvSpPr>
        <p:spPr>
          <a:xfrm>
            <a:off x="6759575" y="3811841"/>
            <a:ext cx="1642745" cy="601980"/>
          </a:xfrm>
          <a:prstGeom prst="rect">
            <a:avLst/>
          </a:prstGeom>
        </p:spPr>
        <p:txBody>
          <a:bodyPr wrap="square" lIns="0" tIns="15875" rIns="0" bIns="0" rtlCol="0" vert="horz">
            <a:spAutoFit/>
          </a:bodyPr>
          <a:lstStyle/>
          <a:p>
            <a:pPr algn="ctr" marL="12065" marR="5080" indent="-1270">
              <a:lnSpc>
                <a:spcPct val="100000"/>
              </a:lnSpc>
              <a:spcBef>
                <a:spcPts val="125"/>
              </a:spcBef>
            </a:pPr>
            <a:r>
              <a:rPr dirty="0" sz="1250">
                <a:solidFill>
                  <a:srgbClr val="EBE1D0"/>
                </a:solidFill>
                <a:latin typeface="Calibri"/>
                <a:cs typeface="Calibri"/>
              </a:rPr>
              <a:t>typical</a:t>
            </a:r>
            <a:r>
              <a:rPr dirty="0" sz="1250" spc="-70">
                <a:solidFill>
                  <a:srgbClr val="EBE1D0"/>
                </a:solidFill>
                <a:latin typeface="Calibri"/>
                <a:cs typeface="Calibri"/>
              </a:rPr>
              <a:t> </a:t>
            </a:r>
            <a:r>
              <a:rPr dirty="0" sz="1250">
                <a:solidFill>
                  <a:srgbClr val="EBE1D0"/>
                </a:solidFill>
                <a:latin typeface="Calibri"/>
                <a:cs typeface="Calibri"/>
              </a:rPr>
              <a:t>wait</a:t>
            </a:r>
            <a:r>
              <a:rPr dirty="0" sz="1250" spc="-55">
                <a:solidFill>
                  <a:srgbClr val="EBE1D0"/>
                </a:solidFill>
                <a:latin typeface="Calibri"/>
                <a:cs typeface="Calibri"/>
              </a:rPr>
              <a:t> </a:t>
            </a:r>
            <a:r>
              <a:rPr dirty="0" sz="1250">
                <a:solidFill>
                  <a:srgbClr val="EBE1D0"/>
                </a:solidFill>
                <a:latin typeface="Calibri"/>
                <a:cs typeface="Calibri"/>
              </a:rPr>
              <a:t>time</a:t>
            </a:r>
            <a:r>
              <a:rPr dirty="0" sz="1250" spc="-35">
                <a:solidFill>
                  <a:srgbClr val="EBE1D0"/>
                </a:solidFill>
                <a:latin typeface="Calibri"/>
                <a:cs typeface="Calibri"/>
              </a:rPr>
              <a:t> </a:t>
            </a:r>
            <a:r>
              <a:rPr dirty="0" sz="1250">
                <a:solidFill>
                  <a:srgbClr val="EBE1D0"/>
                </a:solidFill>
                <a:latin typeface="Calibri"/>
                <a:cs typeface="Calibri"/>
              </a:rPr>
              <a:t>for</a:t>
            </a:r>
            <a:r>
              <a:rPr dirty="0" sz="1250" spc="-5">
                <a:solidFill>
                  <a:srgbClr val="EBE1D0"/>
                </a:solidFill>
                <a:latin typeface="Calibri"/>
                <a:cs typeface="Calibri"/>
              </a:rPr>
              <a:t> </a:t>
            </a:r>
            <a:r>
              <a:rPr dirty="0" sz="1250" spc="-50">
                <a:solidFill>
                  <a:srgbClr val="EBE1D0"/>
                </a:solidFill>
                <a:latin typeface="Calibri"/>
                <a:cs typeface="Calibri"/>
              </a:rPr>
              <a:t>a </a:t>
            </a:r>
            <a:r>
              <a:rPr dirty="0" sz="1250">
                <a:solidFill>
                  <a:srgbClr val="EBE1D0"/>
                </a:solidFill>
                <a:latin typeface="Calibri"/>
                <a:cs typeface="Calibri"/>
              </a:rPr>
              <a:t>boutique</a:t>
            </a:r>
            <a:r>
              <a:rPr dirty="0" sz="1250" spc="-55">
                <a:solidFill>
                  <a:srgbClr val="EBE1D0"/>
                </a:solidFill>
                <a:latin typeface="Calibri"/>
                <a:cs typeface="Calibri"/>
              </a:rPr>
              <a:t> </a:t>
            </a:r>
            <a:r>
              <a:rPr dirty="0" sz="1250">
                <a:solidFill>
                  <a:srgbClr val="EBE1D0"/>
                </a:solidFill>
                <a:latin typeface="Calibri"/>
                <a:cs typeface="Calibri"/>
              </a:rPr>
              <a:t>order</a:t>
            </a:r>
            <a:r>
              <a:rPr dirty="0" sz="1250" spc="-25">
                <a:solidFill>
                  <a:srgbClr val="EBE1D0"/>
                </a:solidFill>
                <a:latin typeface="Calibri"/>
                <a:cs typeface="Calibri"/>
              </a:rPr>
              <a:t> </a:t>
            </a:r>
            <a:r>
              <a:rPr dirty="0" sz="1250">
                <a:solidFill>
                  <a:srgbClr val="EBE1D0"/>
                </a:solidFill>
                <a:latin typeface="Calibri"/>
                <a:cs typeface="Calibri"/>
              </a:rPr>
              <a:t>with</a:t>
            </a:r>
            <a:r>
              <a:rPr dirty="0" sz="1250" spc="-20">
                <a:solidFill>
                  <a:srgbClr val="EBE1D0"/>
                </a:solidFill>
                <a:latin typeface="Calibri"/>
                <a:cs typeface="Calibri"/>
              </a:rPr>
              <a:t> zero </a:t>
            </a:r>
            <a:r>
              <a:rPr dirty="0" sz="1250">
                <a:solidFill>
                  <a:srgbClr val="EBE1D0"/>
                </a:solidFill>
                <a:latin typeface="Calibri"/>
                <a:cs typeface="Calibri"/>
              </a:rPr>
              <a:t>visibility</a:t>
            </a:r>
            <a:r>
              <a:rPr dirty="0" sz="1250" spc="-30">
                <a:solidFill>
                  <a:srgbClr val="EBE1D0"/>
                </a:solidFill>
                <a:latin typeface="Calibri"/>
                <a:cs typeface="Calibri"/>
              </a:rPr>
              <a:t> </a:t>
            </a:r>
            <a:r>
              <a:rPr dirty="0" sz="1250" spc="-10">
                <a:solidFill>
                  <a:srgbClr val="EBE1D0"/>
                </a:solidFill>
                <a:latin typeface="Calibri"/>
                <a:cs typeface="Calibri"/>
              </a:rPr>
              <a:t>into</a:t>
            </a:r>
            <a:r>
              <a:rPr dirty="0" sz="1250" spc="-55">
                <a:solidFill>
                  <a:srgbClr val="EBE1D0"/>
                </a:solidFill>
                <a:latin typeface="Calibri"/>
                <a:cs typeface="Calibri"/>
              </a:rPr>
              <a:t> </a:t>
            </a:r>
            <a:r>
              <a:rPr dirty="0" sz="1250" spc="-10">
                <a:solidFill>
                  <a:srgbClr val="EBE1D0"/>
                </a:solidFill>
                <a:latin typeface="Calibri"/>
                <a:cs typeface="Calibri"/>
              </a:rPr>
              <a:t>progress</a:t>
            </a:r>
            <a:endParaRPr sz="1250">
              <a:latin typeface="Calibri"/>
              <a:cs typeface="Calibri"/>
            </a:endParaRPr>
          </a:p>
        </p:txBody>
      </p:sp>
      <p:grpSp>
        <p:nvGrpSpPr>
          <p:cNvPr id="23" name="object 23"/>
          <p:cNvGrpSpPr/>
          <p:nvPr/>
        </p:nvGrpSpPr>
        <p:grpSpPr>
          <a:xfrm>
            <a:off x="9048750" y="1771650"/>
            <a:ext cx="2786380" cy="3472179"/>
            <a:chOff x="9048750" y="1771650"/>
            <a:chExt cx="2786380" cy="3472179"/>
          </a:xfrm>
        </p:grpSpPr>
        <p:pic>
          <p:nvPicPr>
            <p:cNvPr id="24" name="object 24"/>
            <p:cNvPicPr/>
            <p:nvPr/>
          </p:nvPicPr>
          <p:blipFill>
            <a:blip r:embed="rId3" cstate="print"/>
            <a:stretch>
              <a:fillRect/>
            </a:stretch>
          </p:blipFill>
          <p:spPr>
            <a:xfrm>
              <a:off x="9048750" y="1771650"/>
              <a:ext cx="2786126" cy="3471926"/>
            </a:xfrm>
            <a:prstGeom prst="rect">
              <a:avLst/>
            </a:prstGeom>
          </p:spPr>
        </p:pic>
        <p:sp>
          <p:nvSpPr>
            <p:cNvPr id="25" name="object 25"/>
            <p:cNvSpPr/>
            <p:nvPr/>
          </p:nvSpPr>
          <p:spPr>
            <a:xfrm>
              <a:off x="9139301" y="1833626"/>
              <a:ext cx="2609850" cy="3295650"/>
            </a:xfrm>
            <a:custGeom>
              <a:avLst/>
              <a:gdLst/>
              <a:ahLst/>
              <a:cxnLst/>
              <a:rect l="l" t="t" r="r" b="b"/>
              <a:pathLst>
                <a:path w="2609850" h="3295650">
                  <a:moveTo>
                    <a:pt x="2536571" y="0"/>
                  </a:moveTo>
                  <a:lnTo>
                    <a:pt x="73151" y="0"/>
                  </a:lnTo>
                  <a:lnTo>
                    <a:pt x="44684" y="5750"/>
                  </a:lnTo>
                  <a:lnTo>
                    <a:pt x="21431" y="21431"/>
                  </a:lnTo>
                  <a:lnTo>
                    <a:pt x="5750" y="44684"/>
                  </a:lnTo>
                  <a:lnTo>
                    <a:pt x="0" y="73151"/>
                  </a:lnTo>
                  <a:lnTo>
                    <a:pt x="0" y="3222371"/>
                  </a:lnTo>
                  <a:lnTo>
                    <a:pt x="5750" y="3250838"/>
                  </a:lnTo>
                  <a:lnTo>
                    <a:pt x="21431" y="3274091"/>
                  </a:lnTo>
                  <a:lnTo>
                    <a:pt x="44684" y="3289772"/>
                  </a:lnTo>
                  <a:lnTo>
                    <a:pt x="73151" y="3295523"/>
                  </a:lnTo>
                  <a:lnTo>
                    <a:pt x="2536571" y="3295523"/>
                  </a:lnTo>
                  <a:lnTo>
                    <a:pt x="2565058" y="3289772"/>
                  </a:lnTo>
                  <a:lnTo>
                    <a:pt x="2588355" y="3274091"/>
                  </a:lnTo>
                  <a:lnTo>
                    <a:pt x="2604079" y="3250838"/>
                  </a:lnTo>
                  <a:lnTo>
                    <a:pt x="2609850" y="3222371"/>
                  </a:lnTo>
                  <a:lnTo>
                    <a:pt x="2609850" y="73151"/>
                  </a:lnTo>
                  <a:lnTo>
                    <a:pt x="2604079" y="44684"/>
                  </a:lnTo>
                  <a:lnTo>
                    <a:pt x="2588355" y="21431"/>
                  </a:lnTo>
                  <a:lnTo>
                    <a:pt x="2565058" y="5750"/>
                  </a:lnTo>
                  <a:lnTo>
                    <a:pt x="2536571" y="0"/>
                  </a:lnTo>
                  <a:close/>
                </a:path>
              </a:pathLst>
            </a:custGeom>
            <a:solidFill>
              <a:srgbClr val="6C2D46"/>
            </a:solidFill>
          </p:spPr>
          <p:txBody>
            <a:bodyPr wrap="square" lIns="0" tIns="0" rIns="0" bIns="0" rtlCol="0"/>
            <a:lstStyle/>
            <a:p/>
          </p:txBody>
        </p:sp>
        <p:sp>
          <p:nvSpPr>
            <p:cNvPr id="26" name="object 26"/>
            <p:cNvSpPr/>
            <p:nvPr/>
          </p:nvSpPr>
          <p:spPr>
            <a:xfrm>
              <a:off x="9139301" y="1833626"/>
              <a:ext cx="2609850" cy="3295650"/>
            </a:xfrm>
            <a:custGeom>
              <a:avLst/>
              <a:gdLst/>
              <a:ahLst/>
              <a:cxnLst/>
              <a:rect l="l" t="t" r="r" b="b"/>
              <a:pathLst>
                <a:path w="2609850" h="3295650">
                  <a:moveTo>
                    <a:pt x="0" y="73151"/>
                  </a:moveTo>
                  <a:lnTo>
                    <a:pt x="5750" y="44684"/>
                  </a:lnTo>
                  <a:lnTo>
                    <a:pt x="21431" y="21431"/>
                  </a:lnTo>
                  <a:lnTo>
                    <a:pt x="44684" y="5750"/>
                  </a:lnTo>
                  <a:lnTo>
                    <a:pt x="73151" y="0"/>
                  </a:lnTo>
                  <a:lnTo>
                    <a:pt x="2536571" y="0"/>
                  </a:lnTo>
                  <a:lnTo>
                    <a:pt x="2565058" y="5750"/>
                  </a:lnTo>
                  <a:lnTo>
                    <a:pt x="2588355" y="21431"/>
                  </a:lnTo>
                  <a:lnTo>
                    <a:pt x="2604079" y="44684"/>
                  </a:lnTo>
                  <a:lnTo>
                    <a:pt x="2609850" y="73151"/>
                  </a:lnTo>
                  <a:lnTo>
                    <a:pt x="2609850" y="3222371"/>
                  </a:lnTo>
                  <a:lnTo>
                    <a:pt x="2604079" y="3250838"/>
                  </a:lnTo>
                  <a:lnTo>
                    <a:pt x="2588355" y="3274091"/>
                  </a:lnTo>
                  <a:lnTo>
                    <a:pt x="2565058" y="3289772"/>
                  </a:lnTo>
                  <a:lnTo>
                    <a:pt x="2536571" y="3295523"/>
                  </a:lnTo>
                  <a:lnTo>
                    <a:pt x="73151" y="3295523"/>
                  </a:lnTo>
                  <a:lnTo>
                    <a:pt x="44684" y="3289772"/>
                  </a:lnTo>
                  <a:lnTo>
                    <a:pt x="21431" y="3274091"/>
                  </a:lnTo>
                  <a:lnTo>
                    <a:pt x="5750" y="3250838"/>
                  </a:lnTo>
                  <a:lnTo>
                    <a:pt x="0" y="3222371"/>
                  </a:lnTo>
                  <a:lnTo>
                    <a:pt x="0" y="73151"/>
                  </a:lnTo>
                  <a:close/>
                </a:path>
              </a:pathLst>
            </a:custGeom>
            <a:ln w="12700">
              <a:solidFill>
                <a:srgbClr val="A16769"/>
              </a:solidFill>
            </a:ln>
          </p:spPr>
          <p:txBody>
            <a:bodyPr wrap="square" lIns="0" tIns="0" rIns="0" bIns="0" rtlCol="0"/>
            <a:lstStyle/>
            <a:p/>
          </p:txBody>
        </p:sp>
      </p:grpSp>
      <p:sp>
        <p:nvSpPr>
          <p:cNvPr id="27" name="object 27"/>
          <p:cNvSpPr txBox="1"/>
          <p:nvPr/>
        </p:nvSpPr>
        <p:spPr>
          <a:xfrm>
            <a:off x="9838943" y="2364105"/>
            <a:ext cx="1221105" cy="541020"/>
          </a:xfrm>
          <a:prstGeom prst="rect">
            <a:avLst/>
          </a:prstGeom>
        </p:spPr>
        <p:txBody>
          <a:bodyPr wrap="square" lIns="0" tIns="16510" rIns="0" bIns="0" rtlCol="0" vert="horz">
            <a:spAutoFit/>
          </a:bodyPr>
          <a:lstStyle/>
          <a:p>
            <a:pPr marL="12700">
              <a:lnSpc>
                <a:spcPct val="100000"/>
              </a:lnSpc>
              <a:spcBef>
                <a:spcPts val="130"/>
              </a:spcBef>
            </a:pPr>
            <a:r>
              <a:rPr dirty="0" sz="3350" spc="-20" b="1">
                <a:solidFill>
                  <a:srgbClr val="C8A127"/>
                </a:solidFill>
                <a:latin typeface="Cambria"/>
                <a:cs typeface="Cambria"/>
              </a:rPr>
              <a:t>&lt;10%</a:t>
            </a:r>
            <a:endParaRPr sz="3350">
              <a:latin typeface="Cambria"/>
              <a:cs typeface="Cambria"/>
            </a:endParaRPr>
          </a:p>
        </p:txBody>
      </p:sp>
      <p:sp>
        <p:nvSpPr>
          <p:cNvPr id="30" name="object 3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1" name="object 3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5</a:t>
            </a:r>
          </a:p>
        </p:txBody>
      </p:sp>
      <p:sp>
        <p:nvSpPr>
          <p:cNvPr id="28" name="object 28"/>
          <p:cNvSpPr txBox="1"/>
          <p:nvPr/>
        </p:nvSpPr>
        <p:spPr>
          <a:xfrm>
            <a:off x="9458325" y="3811841"/>
            <a:ext cx="1971675" cy="601980"/>
          </a:xfrm>
          <a:prstGeom prst="rect">
            <a:avLst/>
          </a:prstGeom>
        </p:spPr>
        <p:txBody>
          <a:bodyPr wrap="square" lIns="0" tIns="15875" rIns="0" bIns="0" rtlCol="0" vert="horz">
            <a:spAutoFit/>
          </a:bodyPr>
          <a:lstStyle/>
          <a:p>
            <a:pPr algn="ctr" marL="12700" marR="5080">
              <a:lnSpc>
                <a:spcPct val="100000"/>
              </a:lnSpc>
              <a:spcBef>
                <a:spcPts val="125"/>
              </a:spcBef>
            </a:pPr>
            <a:r>
              <a:rPr dirty="0" sz="1250">
                <a:solidFill>
                  <a:srgbClr val="EBE1D0"/>
                </a:solidFill>
                <a:latin typeface="Calibri"/>
                <a:cs typeface="Calibri"/>
              </a:rPr>
              <a:t>of</a:t>
            </a:r>
            <a:r>
              <a:rPr dirty="0" sz="1250" spc="-25">
                <a:solidFill>
                  <a:srgbClr val="EBE1D0"/>
                </a:solidFill>
                <a:latin typeface="Calibri"/>
                <a:cs typeface="Calibri"/>
              </a:rPr>
              <a:t> </a:t>
            </a:r>
            <a:r>
              <a:rPr dirty="0" sz="1250">
                <a:solidFill>
                  <a:srgbClr val="EBE1D0"/>
                </a:solidFill>
                <a:latin typeface="Calibri"/>
                <a:cs typeface="Calibri"/>
              </a:rPr>
              <a:t>local boutique</a:t>
            </a:r>
            <a:r>
              <a:rPr dirty="0" sz="1250" spc="-40">
                <a:solidFill>
                  <a:srgbClr val="EBE1D0"/>
                </a:solidFill>
                <a:latin typeface="Calibri"/>
                <a:cs typeface="Calibri"/>
              </a:rPr>
              <a:t> </a:t>
            </a:r>
            <a:r>
              <a:rPr dirty="0" sz="1250" spc="-10">
                <a:solidFill>
                  <a:srgbClr val="EBE1D0"/>
                </a:solidFill>
                <a:latin typeface="Calibri"/>
                <a:cs typeface="Calibri"/>
              </a:rPr>
              <a:t>owners</a:t>
            </a:r>
            <a:r>
              <a:rPr dirty="0" sz="1250" spc="-50">
                <a:solidFill>
                  <a:srgbClr val="EBE1D0"/>
                </a:solidFill>
                <a:latin typeface="Calibri"/>
                <a:cs typeface="Calibri"/>
              </a:rPr>
              <a:t> </a:t>
            </a:r>
            <a:r>
              <a:rPr dirty="0" sz="1250" spc="-20">
                <a:solidFill>
                  <a:srgbClr val="EBE1D0"/>
                </a:solidFill>
                <a:latin typeface="Calibri"/>
                <a:cs typeface="Calibri"/>
              </a:rPr>
              <a:t>have </a:t>
            </a:r>
            <a:r>
              <a:rPr dirty="0" sz="1250">
                <a:solidFill>
                  <a:srgbClr val="EBE1D0"/>
                </a:solidFill>
                <a:latin typeface="Calibri"/>
                <a:cs typeface="Calibri"/>
              </a:rPr>
              <a:t>any</a:t>
            </a:r>
            <a:r>
              <a:rPr dirty="0" sz="1250" spc="-55">
                <a:solidFill>
                  <a:srgbClr val="EBE1D0"/>
                </a:solidFill>
                <a:latin typeface="Calibri"/>
                <a:cs typeface="Calibri"/>
              </a:rPr>
              <a:t> </a:t>
            </a:r>
            <a:r>
              <a:rPr dirty="0" sz="1250">
                <a:solidFill>
                  <a:srgbClr val="EBE1D0"/>
                </a:solidFill>
                <a:latin typeface="Calibri"/>
                <a:cs typeface="Calibri"/>
              </a:rPr>
              <a:t>digital </a:t>
            </a:r>
            <a:r>
              <a:rPr dirty="0" sz="1250" spc="-10">
                <a:solidFill>
                  <a:srgbClr val="EBE1D0"/>
                </a:solidFill>
                <a:latin typeface="Calibri"/>
                <a:cs typeface="Calibri"/>
              </a:rPr>
              <a:t>storefront</a:t>
            </a:r>
            <a:r>
              <a:rPr dirty="0" sz="1250" spc="-55">
                <a:solidFill>
                  <a:srgbClr val="EBE1D0"/>
                </a:solidFill>
                <a:latin typeface="Calibri"/>
                <a:cs typeface="Calibri"/>
              </a:rPr>
              <a:t> </a:t>
            </a:r>
            <a:r>
              <a:rPr dirty="0" sz="1250" spc="-25">
                <a:solidFill>
                  <a:srgbClr val="EBE1D0"/>
                </a:solidFill>
                <a:latin typeface="Calibri"/>
                <a:cs typeface="Calibri"/>
              </a:rPr>
              <a:t>or </a:t>
            </a:r>
            <a:r>
              <a:rPr dirty="0" sz="1250">
                <a:solidFill>
                  <a:srgbClr val="EBE1D0"/>
                </a:solidFill>
                <a:latin typeface="Calibri"/>
                <a:cs typeface="Calibri"/>
              </a:rPr>
              <a:t>booking</a:t>
            </a:r>
            <a:r>
              <a:rPr dirty="0" sz="1250" spc="-70">
                <a:solidFill>
                  <a:srgbClr val="EBE1D0"/>
                </a:solidFill>
                <a:latin typeface="Calibri"/>
                <a:cs typeface="Calibri"/>
              </a:rPr>
              <a:t> </a:t>
            </a:r>
            <a:r>
              <a:rPr dirty="0" sz="1250">
                <a:solidFill>
                  <a:srgbClr val="EBE1D0"/>
                </a:solidFill>
                <a:latin typeface="Calibri"/>
                <a:cs typeface="Calibri"/>
              </a:rPr>
              <a:t>system</a:t>
            </a:r>
            <a:r>
              <a:rPr dirty="0" sz="1250" spc="-40">
                <a:solidFill>
                  <a:srgbClr val="EBE1D0"/>
                </a:solidFill>
                <a:latin typeface="Calibri"/>
                <a:cs typeface="Calibri"/>
              </a:rPr>
              <a:t> </a:t>
            </a:r>
            <a:r>
              <a:rPr dirty="0" sz="1250" spc="-20">
                <a:solidFill>
                  <a:srgbClr val="EBE1D0"/>
                </a:solidFill>
                <a:latin typeface="Calibri"/>
                <a:cs typeface="Calibri"/>
              </a:rPr>
              <a:t>today</a:t>
            </a:r>
            <a:endParaRPr sz="1250">
              <a:latin typeface="Calibri"/>
              <a:cs typeface="Calibri"/>
            </a:endParaRPr>
          </a:p>
        </p:txBody>
      </p:sp>
      <p:sp>
        <p:nvSpPr>
          <p:cNvPr id="29" name="object 29"/>
          <p:cNvSpPr txBox="1"/>
          <p:nvPr/>
        </p:nvSpPr>
        <p:spPr>
          <a:xfrm>
            <a:off x="628015" y="6337617"/>
            <a:ext cx="6880859" cy="174625"/>
          </a:xfrm>
          <a:prstGeom prst="rect">
            <a:avLst/>
          </a:prstGeom>
        </p:spPr>
        <p:txBody>
          <a:bodyPr wrap="square" lIns="0" tIns="15875" rIns="0" bIns="0" rtlCol="0" vert="horz">
            <a:spAutoFit/>
          </a:bodyPr>
          <a:lstStyle/>
          <a:p>
            <a:pPr marL="12700">
              <a:lnSpc>
                <a:spcPct val="100000"/>
              </a:lnSpc>
              <a:spcBef>
                <a:spcPts val="125"/>
              </a:spcBef>
            </a:pPr>
            <a:r>
              <a:rPr dirty="0" sz="950" i="1">
                <a:solidFill>
                  <a:srgbClr val="A16769"/>
                </a:solidFill>
                <a:latin typeface="Calibri"/>
                <a:cs typeface="Calibri"/>
              </a:rPr>
              <a:t>Illustrative</a:t>
            </a:r>
            <a:r>
              <a:rPr dirty="0" sz="950" spc="-30" i="1">
                <a:solidFill>
                  <a:srgbClr val="A16769"/>
                </a:solidFill>
                <a:latin typeface="Calibri"/>
                <a:cs typeface="Calibri"/>
              </a:rPr>
              <a:t> </a:t>
            </a:r>
            <a:r>
              <a:rPr dirty="0" sz="950" spc="-10" i="1">
                <a:solidFill>
                  <a:srgbClr val="A16769"/>
                </a:solidFill>
                <a:latin typeface="Calibri"/>
                <a:cs typeface="Calibri"/>
              </a:rPr>
              <a:t>estimates</a:t>
            </a:r>
            <a:r>
              <a:rPr dirty="0" sz="950" spc="-75" i="1">
                <a:solidFill>
                  <a:srgbClr val="A16769"/>
                </a:solidFill>
                <a:latin typeface="Calibri"/>
                <a:cs typeface="Calibri"/>
              </a:rPr>
              <a:t> </a:t>
            </a:r>
            <a:r>
              <a:rPr dirty="0" sz="950" i="1">
                <a:solidFill>
                  <a:srgbClr val="A16769"/>
                </a:solidFill>
                <a:latin typeface="Calibri"/>
                <a:cs typeface="Calibri"/>
              </a:rPr>
              <a:t>compiled</a:t>
            </a:r>
            <a:r>
              <a:rPr dirty="0" sz="950" spc="20" i="1">
                <a:solidFill>
                  <a:srgbClr val="A16769"/>
                </a:solidFill>
                <a:latin typeface="Calibri"/>
                <a:cs typeface="Calibri"/>
              </a:rPr>
              <a:t> </a:t>
            </a:r>
            <a:r>
              <a:rPr dirty="0" sz="950" i="1">
                <a:solidFill>
                  <a:srgbClr val="A16769"/>
                </a:solidFill>
                <a:latin typeface="Calibri"/>
                <a:cs typeface="Calibri"/>
              </a:rPr>
              <a:t>for</a:t>
            </a:r>
            <a:r>
              <a:rPr dirty="0" sz="950" spc="-35" i="1">
                <a:solidFill>
                  <a:srgbClr val="A16769"/>
                </a:solidFill>
                <a:latin typeface="Calibri"/>
                <a:cs typeface="Calibri"/>
              </a:rPr>
              <a:t> </a:t>
            </a:r>
            <a:r>
              <a:rPr dirty="0" sz="950" i="1">
                <a:solidFill>
                  <a:srgbClr val="A16769"/>
                </a:solidFill>
                <a:latin typeface="Calibri"/>
                <a:cs typeface="Calibri"/>
              </a:rPr>
              <a:t>academic</a:t>
            </a:r>
            <a:r>
              <a:rPr dirty="0" sz="950" spc="-35" i="1">
                <a:solidFill>
                  <a:srgbClr val="A16769"/>
                </a:solidFill>
                <a:latin typeface="Calibri"/>
                <a:cs typeface="Calibri"/>
              </a:rPr>
              <a:t> </a:t>
            </a:r>
            <a:r>
              <a:rPr dirty="0" sz="950" i="1">
                <a:solidFill>
                  <a:srgbClr val="A16769"/>
                </a:solidFill>
                <a:latin typeface="Calibri"/>
                <a:cs typeface="Calibri"/>
              </a:rPr>
              <a:t>analysis,</a:t>
            </a:r>
            <a:r>
              <a:rPr dirty="0" sz="950" spc="-15" i="1">
                <a:solidFill>
                  <a:srgbClr val="A16769"/>
                </a:solidFill>
                <a:latin typeface="Calibri"/>
                <a:cs typeface="Calibri"/>
              </a:rPr>
              <a:t> </a:t>
            </a:r>
            <a:r>
              <a:rPr dirty="0" sz="950" i="1">
                <a:solidFill>
                  <a:srgbClr val="A16769"/>
                </a:solidFill>
                <a:latin typeface="Calibri"/>
                <a:cs typeface="Calibri"/>
              </a:rPr>
              <a:t>directionally</a:t>
            </a:r>
            <a:r>
              <a:rPr dirty="0" sz="950" spc="10" i="1">
                <a:solidFill>
                  <a:srgbClr val="A16769"/>
                </a:solidFill>
                <a:latin typeface="Calibri"/>
                <a:cs typeface="Calibri"/>
              </a:rPr>
              <a:t> </a:t>
            </a:r>
            <a:r>
              <a:rPr dirty="0" sz="950" spc="-10" i="1">
                <a:solidFill>
                  <a:srgbClr val="A16769"/>
                </a:solidFill>
                <a:latin typeface="Calibri"/>
                <a:cs typeface="Calibri"/>
              </a:rPr>
              <a:t>consistent</a:t>
            </a:r>
            <a:r>
              <a:rPr dirty="0" sz="950" spc="-30" i="1">
                <a:solidFill>
                  <a:srgbClr val="A16769"/>
                </a:solidFill>
                <a:latin typeface="Calibri"/>
                <a:cs typeface="Calibri"/>
              </a:rPr>
              <a:t> </a:t>
            </a:r>
            <a:r>
              <a:rPr dirty="0" sz="950" i="1">
                <a:solidFill>
                  <a:srgbClr val="A16769"/>
                </a:solidFill>
                <a:latin typeface="Calibri"/>
                <a:cs typeface="Calibri"/>
              </a:rPr>
              <a:t>with</a:t>
            </a:r>
            <a:r>
              <a:rPr dirty="0" sz="950" spc="25" i="1">
                <a:solidFill>
                  <a:srgbClr val="A16769"/>
                </a:solidFill>
                <a:latin typeface="Calibri"/>
                <a:cs typeface="Calibri"/>
              </a:rPr>
              <a:t> </a:t>
            </a:r>
            <a:r>
              <a:rPr dirty="0" sz="950" spc="-10" i="1">
                <a:solidFill>
                  <a:srgbClr val="A16769"/>
                </a:solidFill>
                <a:latin typeface="Calibri"/>
                <a:cs typeface="Calibri"/>
              </a:rPr>
              <a:t>industry</a:t>
            </a:r>
            <a:r>
              <a:rPr dirty="0" sz="950" spc="-55" i="1">
                <a:solidFill>
                  <a:srgbClr val="A16769"/>
                </a:solidFill>
                <a:latin typeface="Calibri"/>
                <a:cs typeface="Calibri"/>
              </a:rPr>
              <a:t> </a:t>
            </a:r>
            <a:r>
              <a:rPr dirty="0" sz="950" i="1">
                <a:solidFill>
                  <a:srgbClr val="A16769"/>
                </a:solidFill>
                <a:latin typeface="Calibri"/>
                <a:cs typeface="Calibri"/>
              </a:rPr>
              <a:t>commentary</a:t>
            </a:r>
            <a:r>
              <a:rPr dirty="0" sz="950" spc="10" i="1">
                <a:solidFill>
                  <a:srgbClr val="A16769"/>
                </a:solidFill>
                <a:latin typeface="Calibri"/>
                <a:cs typeface="Calibri"/>
              </a:rPr>
              <a:t> </a:t>
            </a:r>
            <a:r>
              <a:rPr dirty="0" sz="950" i="1">
                <a:solidFill>
                  <a:srgbClr val="A16769"/>
                </a:solidFill>
                <a:latin typeface="Calibri"/>
                <a:cs typeface="Calibri"/>
              </a:rPr>
              <a:t>on</a:t>
            </a:r>
            <a:r>
              <a:rPr dirty="0" sz="950" spc="20" i="1">
                <a:solidFill>
                  <a:srgbClr val="A16769"/>
                </a:solidFill>
                <a:latin typeface="Calibri"/>
                <a:cs typeface="Calibri"/>
              </a:rPr>
              <a:t> </a:t>
            </a:r>
            <a:r>
              <a:rPr dirty="0" sz="950" i="1">
                <a:solidFill>
                  <a:srgbClr val="A16769"/>
                </a:solidFill>
                <a:latin typeface="Calibri"/>
                <a:cs typeface="Calibri"/>
              </a:rPr>
              <a:t>India's</a:t>
            </a:r>
            <a:r>
              <a:rPr dirty="0" sz="950" spc="-10" i="1">
                <a:solidFill>
                  <a:srgbClr val="A16769"/>
                </a:solidFill>
                <a:latin typeface="Calibri"/>
                <a:cs typeface="Calibri"/>
              </a:rPr>
              <a:t> </a:t>
            </a:r>
            <a:r>
              <a:rPr dirty="0" sz="950" i="1">
                <a:solidFill>
                  <a:srgbClr val="A16769"/>
                </a:solidFill>
                <a:latin typeface="Calibri"/>
                <a:cs typeface="Calibri"/>
              </a:rPr>
              <a:t>apparel &amp;</a:t>
            </a:r>
            <a:r>
              <a:rPr dirty="0" sz="950" spc="45" i="1">
                <a:solidFill>
                  <a:srgbClr val="A16769"/>
                </a:solidFill>
                <a:latin typeface="Calibri"/>
                <a:cs typeface="Calibri"/>
              </a:rPr>
              <a:t> </a:t>
            </a:r>
            <a:r>
              <a:rPr dirty="0" sz="950" i="1">
                <a:solidFill>
                  <a:srgbClr val="A16769"/>
                </a:solidFill>
                <a:latin typeface="Calibri"/>
                <a:cs typeface="Calibri"/>
              </a:rPr>
              <a:t>tailoring</a:t>
            </a:r>
            <a:r>
              <a:rPr dirty="0" sz="950" spc="-55" i="1">
                <a:solidFill>
                  <a:srgbClr val="A16769"/>
                </a:solidFill>
                <a:latin typeface="Calibri"/>
                <a:cs typeface="Calibri"/>
              </a:rPr>
              <a:t> </a:t>
            </a:r>
            <a:r>
              <a:rPr dirty="0" sz="950" spc="-10" i="1">
                <a:solidFill>
                  <a:srgbClr val="A16769"/>
                </a:solidFill>
                <a:latin typeface="Calibri"/>
                <a:cs typeface="Calibri"/>
              </a:rPr>
              <a:t>sector.</a:t>
            </a:r>
            <a:endParaRPr sz="95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32143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E</a:t>
            </a:r>
            <a:r>
              <a:rPr dirty="0" sz="1250" spc="475"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b="1">
                <a:solidFill>
                  <a:srgbClr val="6C2D46"/>
                </a:solidFill>
                <a:latin typeface="Calibri"/>
                <a:cs typeface="Calibri"/>
              </a:rPr>
              <a:t>O</a:t>
            </a:r>
            <a:r>
              <a:rPr dirty="0" sz="1250" spc="-95" b="1">
                <a:solidFill>
                  <a:srgbClr val="6C2D46"/>
                </a:solidFill>
                <a:latin typeface="Calibri"/>
                <a:cs typeface="Calibri"/>
              </a:rPr>
              <a:t> </a:t>
            </a:r>
            <a:r>
              <a:rPr dirty="0" sz="1250" b="1">
                <a:solidFill>
                  <a:srgbClr val="6C2D46"/>
                </a:solidFill>
                <a:latin typeface="Calibri"/>
                <a:cs typeface="Calibri"/>
              </a:rPr>
              <a:t>L</a:t>
            </a:r>
            <a:r>
              <a:rPr dirty="0" sz="1250" spc="-65" b="1">
                <a:solidFill>
                  <a:srgbClr val="6C2D46"/>
                </a:solidFill>
                <a:latin typeface="Calibri"/>
                <a:cs typeface="Calibri"/>
              </a:rPr>
              <a:t> </a:t>
            </a:r>
            <a:r>
              <a:rPr dirty="0" sz="1250" b="1">
                <a:solidFill>
                  <a:srgbClr val="6C2D46"/>
                </a:solidFill>
                <a:latin typeface="Calibri"/>
                <a:cs typeface="Calibri"/>
              </a:rPr>
              <a:t>U</a:t>
            </a:r>
            <a:r>
              <a:rPr dirty="0" sz="1250" spc="-65" b="1">
                <a:solidFill>
                  <a:srgbClr val="6C2D46"/>
                </a:solidFill>
                <a:latin typeface="Calibri"/>
                <a:cs typeface="Calibri"/>
              </a:rPr>
              <a:t> </a:t>
            </a: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I</a:t>
            </a:r>
            <a:r>
              <a:rPr dirty="0" sz="1250" spc="-90" b="1">
                <a:solidFill>
                  <a:srgbClr val="6C2D46"/>
                </a:solidFill>
                <a:latin typeface="Calibri"/>
                <a:cs typeface="Calibri"/>
              </a:rPr>
              <a:t> </a:t>
            </a:r>
            <a:r>
              <a:rPr dirty="0" sz="1250" b="1">
                <a:solidFill>
                  <a:srgbClr val="6C2D46"/>
                </a:solidFill>
                <a:latin typeface="Calibri"/>
                <a:cs typeface="Calibri"/>
              </a:rPr>
              <a:t>O</a:t>
            </a:r>
            <a:r>
              <a:rPr dirty="0" sz="1250" spc="-20" b="1">
                <a:solidFill>
                  <a:srgbClr val="6C2D46"/>
                </a:solidFill>
                <a:latin typeface="Calibri"/>
                <a:cs typeface="Calibri"/>
              </a:rPr>
              <a:t> </a:t>
            </a:r>
            <a:r>
              <a:rPr dirty="0" sz="1250" spc="-50" b="1">
                <a:solidFill>
                  <a:srgbClr val="6C2D46"/>
                </a:solidFill>
                <a:latin typeface="Calibri"/>
                <a:cs typeface="Calibri"/>
              </a:rPr>
              <a:t>N</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Introducing</a:t>
            </a:r>
            <a:r>
              <a:rPr dirty="0" spc="-95">
                <a:solidFill>
                  <a:srgbClr val="2B161F"/>
                </a:solidFill>
              </a:rPr>
              <a:t> </a:t>
            </a:r>
            <a:r>
              <a:rPr dirty="0" spc="-10">
                <a:solidFill>
                  <a:srgbClr val="2B161F"/>
                </a:solidFill>
              </a:rPr>
              <a:t>Rangrez</a:t>
            </a:r>
          </a:p>
        </p:txBody>
      </p:sp>
      <p:sp>
        <p:nvSpPr>
          <p:cNvPr id="4" name="object 4"/>
          <p:cNvSpPr txBox="1"/>
          <p:nvPr/>
        </p:nvSpPr>
        <p:spPr>
          <a:xfrm>
            <a:off x="628015" y="1494091"/>
            <a:ext cx="10855325" cy="462915"/>
          </a:xfrm>
          <a:prstGeom prst="rect">
            <a:avLst/>
          </a:prstGeom>
        </p:spPr>
        <p:txBody>
          <a:bodyPr wrap="square" lIns="0" tIns="9525" rIns="0" bIns="0" rtlCol="0" vert="horz">
            <a:spAutoFit/>
          </a:bodyPr>
          <a:lstStyle/>
          <a:p>
            <a:pPr marL="12700" marR="5080">
              <a:lnSpc>
                <a:spcPct val="102899"/>
              </a:lnSpc>
              <a:spcBef>
                <a:spcPts val="75"/>
              </a:spcBef>
            </a:pPr>
            <a:r>
              <a:rPr dirty="0" sz="1400">
                <a:solidFill>
                  <a:srgbClr val="2B161F"/>
                </a:solidFill>
                <a:latin typeface="Calibri"/>
                <a:cs typeface="Calibri"/>
              </a:rPr>
              <a:t>A</a:t>
            </a:r>
            <a:r>
              <a:rPr dirty="0" sz="1400" spc="-45">
                <a:solidFill>
                  <a:srgbClr val="2B161F"/>
                </a:solidFill>
                <a:latin typeface="Calibri"/>
                <a:cs typeface="Calibri"/>
              </a:rPr>
              <a:t> </a:t>
            </a:r>
            <a:r>
              <a:rPr dirty="0" sz="1400" spc="-10">
                <a:solidFill>
                  <a:srgbClr val="2B161F"/>
                </a:solidFill>
                <a:latin typeface="Calibri"/>
                <a:cs typeface="Calibri"/>
              </a:rPr>
              <a:t>phygital</a:t>
            </a:r>
            <a:r>
              <a:rPr dirty="0" sz="1400" spc="-55">
                <a:solidFill>
                  <a:srgbClr val="2B161F"/>
                </a:solidFill>
                <a:latin typeface="Calibri"/>
                <a:cs typeface="Calibri"/>
              </a:rPr>
              <a:t> </a:t>
            </a:r>
            <a:r>
              <a:rPr dirty="0" sz="1400">
                <a:solidFill>
                  <a:srgbClr val="2B161F"/>
                </a:solidFill>
                <a:latin typeface="Calibri"/>
                <a:cs typeface="Calibri"/>
              </a:rPr>
              <a:t>boutique</a:t>
            </a:r>
            <a:r>
              <a:rPr dirty="0" sz="1400" spc="5">
                <a:solidFill>
                  <a:srgbClr val="2B161F"/>
                </a:solidFill>
                <a:latin typeface="Calibri"/>
                <a:cs typeface="Calibri"/>
              </a:rPr>
              <a:t> </a:t>
            </a:r>
            <a:r>
              <a:rPr dirty="0" sz="1400">
                <a:solidFill>
                  <a:srgbClr val="2B161F"/>
                </a:solidFill>
                <a:latin typeface="Calibri"/>
                <a:cs typeface="Calibri"/>
              </a:rPr>
              <a:t>platform</a:t>
            </a:r>
            <a:r>
              <a:rPr dirty="0" sz="1400" spc="-45">
                <a:solidFill>
                  <a:srgbClr val="2B161F"/>
                </a:solidFill>
                <a:latin typeface="Calibri"/>
                <a:cs typeface="Calibri"/>
              </a:rPr>
              <a:t> </a:t>
            </a:r>
            <a:r>
              <a:rPr dirty="0" sz="1400">
                <a:solidFill>
                  <a:srgbClr val="2B161F"/>
                </a:solidFill>
                <a:latin typeface="Calibri"/>
                <a:cs typeface="Calibri"/>
              </a:rPr>
              <a:t>that</a:t>
            </a:r>
            <a:r>
              <a:rPr dirty="0" sz="1400" spc="-60">
                <a:solidFill>
                  <a:srgbClr val="2B161F"/>
                </a:solidFill>
                <a:latin typeface="Calibri"/>
                <a:cs typeface="Calibri"/>
              </a:rPr>
              <a:t> </a:t>
            </a:r>
            <a:r>
              <a:rPr dirty="0" sz="1400">
                <a:solidFill>
                  <a:srgbClr val="2B161F"/>
                </a:solidFill>
                <a:latin typeface="Calibri"/>
                <a:cs typeface="Calibri"/>
              </a:rPr>
              <a:t>pairs</a:t>
            </a:r>
            <a:r>
              <a:rPr dirty="0" sz="1400" spc="5">
                <a:solidFill>
                  <a:srgbClr val="2B161F"/>
                </a:solidFill>
                <a:latin typeface="Calibri"/>
                <a:cs typeface="Calibri"/>
              </a:rPr>
              <a:t> </a:t>
            </a:r>
            <a:r>
              <a:rPr dirty="0" sz="1400" spc="-10">
                <a:solidFill>
                  <a:srgbClr val="2B161F"/>
                </a:solidFill>
                <a:latin typeface="Calibri"/>
                <a:cs typeface="Calibri"/>
              </a:rPr>
              <a:t>technology</a:t>
            </a:r>
            <a:r>
              <a:rPr dirty="0" sz="1400" spc="-70">
                <a:solidFill>
                  <a:srgbClr val="2B161F"/>
                </a:solidFill>
                <a:latin typeface="Calibri"/>
                <a:cs typeface="Calibri"/>
              </a:rPr>
              <a:t> </a:t>
            </a:r>
            <a:r>
              <a:rPr dirty="0" sz="1400">
                <a:solidFill>
                  <a:srgbClr val="2B161F"/>
                </a:solidFill>
                <a:latin typeface="Calibri"/>
                <a:cs typeface="Calibri"/>
              </a:rPr>
              <a:t>with</a:t>
            </a:r>
            <a:r>
              <a:rPr dirty="0" sz="1400" spc="-30">
                <a:solidFill>
                  <a:srgbClr val="2B161F"/>
                </a:solidFill>
                <a:latin typeface="Calibri"/>
                <a:cs typeface="Calibri"/>
              </a:rPr>
              <a:t> </a:t>
            </a:r>
            <a:r>
              <a:rPr dirty="0" sz="1400">
                <a:solidFill>
                  <a:srgbClr val="2B161F"/>
                </a:solidFill>
                <a:latin typeface="Calibri"/>
                <a:cs typeface="Calibri"/>
              </a:rPr>
              <a:t>local</a:t>
            </a:r>
            <a:r>
              <a:rPr dirty="0" sz="1400" spc="10">
                <a:solidFill>
                  <a:srgbClr val="2B161F"/>
                </a:solidFill>
                <a:latin typeface="Calibri"/>
                <a:cs typeface="Calibri"/>
              </a:rPr>
              <a:t> </a:t>
            </a:r>
            <a:r>
              <a:rPr dirty="0" sz="1400" spc="-10">
                <a:solidFill>
                  <a:srgbClr val="2B161F"/>
                </a:solidFill>
                <a:latin typeface="Calibri"/>
                <a:cs typeface="Calibri"/>
              </a:rPr>
              <a:t>craftsmanship</a:t>
            </a:r>
            <a:r>
              <a:rPr dirty="0" sz="1400" spc="10">
                <a:solidFill>
                  <a:srgbClr val="2B161F"/>
                </a:solidFill>
                <a:latin typeface="Calibri"/>
                <a:cs typeface="Calibri"/>
              </a:rPr>
              <a:t> </a:t>
            </a:r>
            <a:r>
              <a:rPr dirty="0" sz="1400">
                <a:solidFill>
                  <a:srgbClr val="2B161F"/>
                </a:solidFill>
                <a:latin typeface="Calibri"/>
                <a:cs typeface="Calibri"/>
              </a:rPr>
              <a:t>—</a:t>
            </a:r>
            <a:r>
              <a:rPr dirty="0" sz="1400" spc="-45">
                <a:solidFill>
                  <a:srgbClr val="2B161F"/>
                </a:solidFill>
                <a:latin typeface="Calibri"/>
                <a:cs typeface="Calibri"/>
              </a:rPr>
              <a:t> </a:t>
            </a:r>
            <a:r>
              <a:rPr dirty="0" sz="1400">
                <a:solidFill>
                  <a:srgbClr val="2B161F"/>
                </a:solidFill>
                <a:latin typeface="Calibri"/>
                <a:cs typeface="Calibri"/>
              </a:rPr>
              <a:t>giving</a:t>
            </a:r>
            <a:r>
              <a:rPr dirty="0" sz="1400" spc="-30">
                <a:solidFill>
                  <a:srgbClr val="2B161F"/>
                </a:solidFill>
                <a:latin typeface="Calibri"/>
                <a:cs typeface="Calibri"/>
              </a:rPr>
              <a:t> </a:t>
            </a:r>
            <a:r>
              <a:rPr dirty="0" sz="1400">
                <a:solidFill>
                  <a:srgbClr val="2B161F"/>
                </a:solidFill>
                <a:latin typeface="Calibri"/>
                <a:cs typeface="Calibri"/>
              </a:rPr>
              <a:t>every</a:t>
            </a:r>
            <a:r>
              <a:rPr dirty="0" sz="1400" spc="-5">
                <a:solidFill>
                  <a:srgbClr val="2B161F"/>
                </a:solidFill>
                <a:latin typeface="Calibri"/>
                <a:cs typeface="Calibri"/>
              </a:rPr>
              <a:t> </a:t>
            </a:r>
            <a:r>
              <a:rPr dirty="0" sz="1400">
                <a:solidFill>
                  <a:srgbClr val="2B161F"/>
                </a:solidFill>
                <a:latin typeface="Calibri"/>
                <a:cs typeface="Calibri"/>
              </a:rPr>
              <a:t>customer</a:t>
            </a:r>
            <a:r>
              <a:rPr dirty="0" sz="1400" spc="-10">
                <a:solidFill>
                  <a:srgbClr val="2B161F"/>
                </a:solidFill>
                <a:latin typeface="Calibri"/>
                <a:cs typeface="Calibri"/>
              </a:rPr>
              <a:t> </a:t>
            </a:r>
            <a:r>
              <a:rPr dirty="0" sz="1400">
                <a:solidFill>
                  <a:srgbClr val="2B161F"/>
                </a:solidFill>
                <a:latin typeface="Calibri"/>
                <a:cs typeface="Calibri"/>
              </a:rPr>
              <a:t>a</a:t>
            </a:r>
            <a:r>
              <a:rPr dirty="0" sz="1400" spc="-40">
                <a:solidFill>
                  <a:srgbClr val="2B161F"/>
                </a:solidFill>
                <a:latin typeface="Calibri"/>
                <a:cs typeface="Calibri"/>
              </a:rPr>
              <a:t> </a:t>
            </a:r>
            <a:r>
              <a:rPr dirty="0" sz="1400" spc="-10">
                <a:solidFill>
                  <a:srgbClr val="2B161F"/>
                </a:solidFill>
                <a:latin typeface="Calibri"/>
                <a:cs typeface="Calibri"/>
              </a:rPr>
              <a:t>perfectly-fitted,</a:t>
            </a:r>
            <a:r>
              <a:rPr dirty="0" sz="1400" spc="-15">
                <a:solidFill>
                  <a:srgbClr val="2B161F"/>
                </a:solidFill>
                <a:latin typeface="Calibri"/>
                <a:cs typeface="Calibri"/>
              </a:rPr>
              <a:t> </a:t>
            </a:r>
            <a:r>
              <a:rPr dirty="0" sz="1400" spc="-10">
                <a:solidFill>
                  <a:srgbClr val="2B161F"/>
                </a:solidFill>
                <a:latin typeface="Calibri"/>
                <a:cs typeface="Calibri"/>
              </a:rPr>
              <a:t>personal-</a:t>
            </a:r>
            <a:r>
              <a:rPr dirty="0" sz="1400">
                <a:solidFill>
                  <a:srgbClr val="2B161F"/>
                </a:solidFill>
                <a:latin typeface="Calibri"/>
                <a:cs typeface="Calibri"/>
              </a:rPr>
              <a:t>style</a:t>
            </a:r>
            <a:r>
              <a:rPr dirty="0" sz="1400" spc="10">
                <a:solidFill>
                  <a:srgbClr val="2B161F"/>
                </a:solidFill>
                <a:latin typeface="Calibri"/>
                <a:cs typeface="Calibri"/>
              </a:rPr>
              <a:t> </a:t>
            </a:r>
            <a:r>
              <a:rPr dirty="0" sz="1400" spc="-10">
                <a:solidFill>
                  <a:srgbClr val="2B161F"/>
                </a:solidFill>
                <a:latin typeface="Calibri"/>
                <a:cs typeface="Calibri"/>
              </a:rPr>
              <a:t>experience,</a:t>
            </a:r>
            <a:r>
              <a:rPr dirty="0" sz="1400" spc="-15">
                <a:solidFill>
                  <a:srgbClr val="2B161F"/>
                </a:solidFill>
                <a:latin typeface="Calibri"/>
                <a:cs typeface="Calibri"/>
              </a:rPr>
              <a:t> </a:t>
            </a:r>
            <a:r>
              <a:rPr dirty="0" sz="1400" spc="-25">
                <a:solidFill>
                  <a:srgbClr val="2B161F"/>
                </a:solidFill>
                <a:latin typeface="Calibri"/>
                <a:cs typeface="Calibri"/>
              </a:rPr>
              <a:t>and </a:t>
            </a:r>
            <a:r>
              <a:rPr dirty="0" sz="1400">
                <a:solidFill>
                  <a:srgbClr val="2B161F"/>
                </a:solidFill>
                <a:latin typeface="Calibri"/>
                <a:cs typeface="Calibri"/>
              </a:rPr>
              <a:t>every</a:t>
            </a:r>
            <a:r>
              <a:rPr dirty="0" sz="1400" spc="-10">
                <a:solidFill>
                  <a:srgbClr val="2B161F"/>
                </a:solidFill>
                <a:latin typeface="Calibri"/>
                <a:cs typeface="Calibri"/>
              </a:rPr>
              <a:t> </a:t>
            </a:r>
            <a:r>
              <a:rPr dirty="0" sz="1400">
                <a:solidFill>
                  <a:srgbClr val="2B161F"/>
                </a:solidFill>
                <a:latin typeface="Calibri"/>
                <a:cs typeface="Calibri"/>
              </a:rPr>
              <a:t>boutique</a:t>
            </a:r>
            <a:r>
              <a:rPr dirty="0" sz="1400" spc="-65">
                <a:solidFill>
                  <a:srgbClr val="2B161F"/>
                </a:solidFill>
                <a:latin typeface="Calibri"/>
                <a:cs typeface="Calibri"/>
              </a:rPr>
              <a:t> </a:t>
            </a:r>
            <a:r>
              <a:rPr dirty="0" sz="1400">
                <a:solidFill>
                  <a:srgbClr val="2B161F"/>
                </a:solidFill>
                <a:latin typeface="Calibri"/>
                <a:cs typeface="Calibri"/>
              </a:rPr>
              <a:t>partner</a:t>
            </a:r>
            <a:r>
              <a:rPr dirty="0" sz="1400" spc="-15">
                <a:solidFill>
                  <a:srgbClr val="2B161F"/>
                </a:solidFill>
                <a:latin typeface="Calibri"/>
                <a:cs typeface="Calibri"/>
              </a:rPr>
              <a:t> </a:t>
            </a:r>
            <a:r>
              <a:rPr dirty="0" sz="1400">
                <a:solidFill>
                  <a:srgbClr val="2B161F"/>
                </a:solidFill>
                <a:latin typeface="Calibri"/>
                <a:cs typeface="Calibri"/>
              </a:rPr>
              <a:t>a</a:t>
            </a:r>
            <a:r>
              <a:rPr dirty="0" sz="1400" spc="-40">
                <a:solidFill>
                  <a:srgbClr val="2B161F"/>
                </a:solidFill>
                <a:latin typeface="Calibri"/>
                <a:cs typeface="Calibri"/>
              </a:rPr>
              <a:t> </a:t>
            </a:r>
            <a:r>
              <a:rPr dirty="0" sz="1400">
                <a:solidFill>
                  <a:srgbClr val="2B161F"/>
                </a:solidFill>
                <a:latin typeface="Calibri"/>
                <a:cs typeface="Calibri"/>
              </a:rPr>
              <a:t>digital</a:t>
            </a:r>
            <a:r>
              <a:rPr dirty="0" sz="1400" spc="-60">
                <a:solidFill>
                  <a:srgbClr val="2B161F"/>
                </a:solidFill>
                <a:latin typeface="Calibri"/>
                <a:cs typeface="Calibri"/>
              </a:rPr>
              <a:t> </a:t>
            </a:r>
            <a:r>
              <a:rPr dirty="0" sz="1400" spc="-10">
                <a:solidFill>
                  <a:srgbClr val="2B161F"/>
                </a:solidFill>
                <a:latin typeface="Calibri"/>
                <a:cs typeface="Calibri"/>
              </a:rPr>
              <a:t>storefront.</a:t>
            </a:r>
            <a:endParaRPr sz="1400">
              <a:latin typeface="Calibri"/>
              <a:cs typeface="Calibri"/>
            </a:endParaRPr>
          </a:p>
        </p:txBody>
      </p:sp>
      <p:grpSp>
        <p:nvGrpSpPr>
          <p:cNvPr id="5" name="object 5"/>
          <p:cNvGrpSpPr/>
          <p:nvPr/>
        </p:nvGrpSpPr>
        <p:grpSpPr>
          <a:xfrm>
            <a:off x="485743" y="2247810"/>
            <a:ext cx="2834005" cy="3376929"/>
            <a:chOff x="485743" y="2247810"/>
            <a:chExt cx="2834005" cy="3376929"/>
          </a:xfrm>
        </p:grpSpPr>
        <p:pic>
          <p:nvPicPr>
            <p:cNvPr id="6" name="object 6"/>
            <p:cNvPicPr/>
            <p:nvPr/>
          </p:nvPicPr>
          <p:blipFill>
            <a:blip r:embed="rId2" cstate="print"/>
            <a:stretch>
              <a:fillRect/>
            </a:stretch>
          </p:blipFill>
          <p:spPr>
            <a:xfrm>
              <a:off x="485743" y="2247810"/>
              <a:ext cx="2833813" cy="3376741"/>
            </a:xfrm>
            <a:prstGeom prst="rect">
              <a:avLst/>
            </a:prstGeom>
          </p:spPr>
        </p:pic>
        <p:sp>
          <p:nvSpPr>
            <p:cNvPr id="7" name="object 7"/>
            <p:cNvSpPr/>
            <p:nvPr/>
          </p:nvSpPr>
          <p:spPr>
            <a:xfrm>
              <a:off x="557212" y="2290826"/>
              <a:ext cx="2696210" cy="3248025"/>
            </a:xfrm>
            <a:custGeom>
              <a:avLst/>
              <a:gdLst/>
              <a:ahLst/>
              <a:cxnLst/>
              <a:rect l="l" t="t" r="r" b="b"/>
              <a:pathLst>
                <a:path w="2696210" h="3248025">
                  <a:moveTo>
                    <a:pt x="2622486" y="0"/>
                  </a:moveTo>
                  <a:lnTo>
                    <a:pt x="73101" y="0"/>
                  </a:lnTo>
                  <a:lnTo>
                    <a:pt x="44646" y="5730"/>
                  </a:lnTo>
                  <a:lnTo>
                    <a:pt x="21410" y="21367"/>
                  </a:lnTo>
                  <a:lnTo>
                    <a:pt x="5744" y="44576"/>
                  </a:lnTo>
                  <a:lnTo>
                    <a:pt x="0" y="73025"/>
                  </a:lnTo>
                  <a:lnTo>
                    <a:pt x="0" y="3174873"/>
                  </a:lnTo>
                  <a:lnTo>
                    <a:pt x="5744" y="3203340"/>
                  </a:lnTo>
                  <a:lnTo>
                    <a:pt x="21410" y="3226593"/>
                  </a:lnTo>
                  <a:lnTo>
                    <a:pt x="44646" y="3242274"/>
                  </a:lnTo>
                  <a:lnTo>
                    <a:pt x="73101" y="3248025"/>
                  </a:lnTo>
                  <a:lnTo>
                    <a:pt x="2622486" y="3248025"/>
                  </a:lnTo>
                  <a:lnTo>
                    <a:pt x="2650954" y="3242274"/>
                  </a:lnTo>
                  <a:lnTo>
                    <a:pt x="2674207" y="3226593"/>
                  </a:lnTo>
                  <a:lnTo>
                    <a:pt x="2689887" y="3203340"/>
                  </a:lnTo>
                  <a:lnTo>
                    <a:pt x="2695638" y="3174873"/>
                  </a:lnTo>
                  <a:lnTo>
                    <a:pt x="2695638" y="73025"/>
                  </a:lnTo>
                  <a:lnTo>
                    <a:pt x="2689887" y="44576"/>
                  </a:lnTo>
                  <a:lnTo>
                    <a:pt x="2674207" y="21367"/>
                  </a:lnTo>
                  <a:lnTo>
                    <a:pt x="2650954" y="5730"/>
                  </a:lnTo>
                  <a:lnTo>
                    <a:pt x="2622486" y="0"/>
                  </a:lnTo>
                  <a:close/>
                </a:path>
              </a:pathLst>
            </a:custGeom>
            <a:solidFill>
              <a:srgbClr val="FFFFFF"/>
            </a:solidFill>
          </p:spPr>
          <p:txBody>
            <a:bodyPr wrap="square" lIns="0" tIns="0" rIns="0" bIns="0" rtlCol="0"/>
            <a:lstStyle/>
            <a:p/>
          </p:txBody>
        </p:sp>
        <p:sp>
          <p:nvSpPr>
            <p:cNvPr id="8" name="object 8"/>
            <p:cNvSpPr/>
            <p:nvPr/>
          </p:nvSpPr>
          <p:spPr>
            <a:xfrm>
              <a:off x="557212" y="2290826"/>
              <a:ext cx="2696210" cy="3248025"/>
            </a:xfrm>
            <a:custGeom>
              <a:avLst/>
              <a:gdLst/>
              <a:ahLst/>
              <a:cxnLst/>
              <a:rect l="l" t="t" r="r" b="b"/>
              <a:pathLst>
                <a:path w="2696210" h="3248025">
                  <a:moveTo>
                    <a:pt x="0" y="73025"/>
                  </a:moveTo>
                  <a:lnTo>
                    <a:pt x="5744" y="44576"/>
                  </a:lnTo>
                  <a:lnTo>
                    <a:pt x="21410" y="21367"/>
                  </a:lnTo>
                  <a:lnTo>
                    <a:pt x="44646" y="5730"/>
                  </a:lnTo>
                  <a:lnTo>
                    <a:pt x="73101" y="0"/>
                  </a:lnTo>
                  <a:lnTo>
                    <a:pt x="2622486" y="0"/>
                  </a:lnTo>
                  <a:lnTo>
                    <a:pt x="2650954" y="5730"/>
                  </a:lnTo>
                  <a:lnTo>
                    <a:pt x="2674207" y="21367"/>
                  </a:lnTo>
                  <a:lnTo>
                    <a:pt x="2689887" y="44576"/>
                  </a:lnTo>
                  <a:lnTo>
                    <a:pt x="2695638" y="73025"/>
                  </a:lnTo>
                  <a:lnTo>
                    <a:pt x="2695638" y="3174873"/>
                  </a:lnTo>
                  <a:lnTo>
                    <a:pt x="2689887" y="3203340"/>
                  </a:lnTo>
                  <a:lnTo>
                    <a:pt x="2674207" y="3226593"/>
                  </a:lnTo>
                  <a:lnTo>
                    <a:pt x="2650954" y="3242274"/>
                  </a:lnTo>
                  <a:lnTo>
                    <a:pt x="2622486" y="3248025"/>
                  </a:lnTo>
                  <a:lnTo>
                    <a:pt x="73101" y="3248025"/>
                  </a:lnTo>
                  <a:lnTo>
                    <a:pt x="44646" y="3242274"/>
                  </a:lnTo>
                  <a:lnTo>
                    <a:pt x="21410" y="3226593"/>
                  </a:lnTo>
                  <a:lnTo>
                    <a:pt x="5744" y="3203340"/>
                  </a:lnTo>
                  <a:lnTo>
                    <a:pt x="0" y="3174873"/>
                  </a:lnTo>
                  <a:lnTo>
                    <a:pt x="0" y="73025"/>
                  </a:lnTo>
                  <a:close/>
                </a:path>
              </a:pathLst>
            </a:custGeom>
            <a:ln w="12700">
              <a:solidFill>
                <a:srgbClr val="EBE1D0"/>
              </a:solidFill>
            </a:ln>
          </p:spPr>
          <p:txBody>
            <a:bodyPr wrap="square" lIns="0" tIns="0" rIns="0" bIns="0" rtlCol="0"/>
            <a:lstStyle/>
            <a:p/>
          </p:txBody>
        </p:sp>
        <p:sp>
          <p:nvSpPr>
            <p:cNvPr id="9" name="object 9"/>
            <p:cNvSpPr/>
            <p:nvPr/>
          </p:nvSpPr>
          <p:spPr>
            <a:xfrm>
              <a:off x="1581150" y="256222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6C2D46"/>
            </a:solidFill>
          </p:spPr>
          <p:txBody>
            <a:bodyPr wrap="square" lIns="0" tIns="0" rIns="0" bIns="0" rtlCol="0"/>
            <a:lstStyle/>
            <a:p/>
          </p:txBody>
        </p:sp>
      </p:grpSp>
      <p:sp>
        <p:nvSpPr>
          <p:cNvPr id="10" name="object 10"/>
          <p:cNvSpPr txBox="1"/>
          <p:nvPr/>
        </p:nvSpPr>
        <p:spPr>
          <a:xfrm>
            <a:off x="1809114" y="2669476"/>
            <a:ext cx="180340" cy="391795"/>
          </a:xfrm>
          <a:prstGeom prst="rect">
            <a:avLst/>
          </a:prstGeom>
        </p:spPr>
        <p:txBody>
          <a:bodyPr wrap="square" lIns="0" tIns="12700" rIns="0" bIns="0" rtlCol="0" vert="horz">
            <a:spAutoFit/>
          </a:bodyPr>
          <a:lstStyle/>
          <a:p>
            <a:pPr marL="12700">
              <a:lnSpc>
                <a:spcPct val="100000"/>
              </a:lnSpc>
              <a:spcBef>
                <a:spcPts val="100"/>
              </a:spcBef>
            </a:pPr>
            <a:r>
              <a:rPr dirty="0" sz="2400" spc="-50" b="1">
                <a:solidFill>
                  <a:srgbClr val="FFFFFF"/>
                </a:solidFill>
                <a:latin typeface="Calibri"/>
                <a:cs typeface="Calibri"/>
              </a:rPr>
              <a:t>1</a:t>
            </a:r>
            <a:endParaRPr sz="2400">
              <a:latin typeface="Calibri"/>
              <a:cs typeface="Calibri"/>
            </a:endParaRPr>
          </a:p>
        </p:txBody>
      </p:sp>
      <p:sp>
        <p:nvSpPr>
          <p:cNvPr id="11" name="object 11"/>
          <p:cNvSpPr txBox="1"/>
          <p:nvPr/>
        </p:nvSpPr>
        <p:spPr>
          <a:xfrm>
            <a:off x="1219200" y="3552507"/>
            <a:ext cx="135699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Curated</a:t>
            </a:r>
            <a:r>
              <a:rPr dirty="0" sz="1400" spc="75" b="1">
                <a:solidFill>
                  <a:srgbClr val="6C2D46"/>
                </a:solidFill>
                <a:latin typeface="Cambria"/>
                <a:cs typeface="Cambria"/>
              </a:rPr>
              <a:t> </a:t>
            </a:r>
            <a:r>
              <a:rPr dirty="0" sz="1400" spc="-10" b="1">
                <a:solidFill>
                  <a:srgbClr val="6C2D46"/>
                </a:solidFill>
                <a:latin typeface="Cambria"/>
                <a:cs typeface="Cambria"/>
              </a:rPr>
              <a:t>Catalog</a:t>
            </a:r>
            <a:endParaRPr sz="1400">
              <a:latin typeface="Cambria"/>
              <a:cs typeface="Cambria"/>
            </a:endParaRPr>
          </a:p>
        </p:txBody>
      </p:sp>
      <p:sp>
        <p:nvSpPr>
          <p:cNvPr id="12" name="object 12"/>
          <p:cNvSpPr txBox="1"/>
          <p:nvPr/>
        </p:nvSpPr>
        <p:spPr>
          <a:xfrm>
            <a:off x="850264" y="4420340"/>
            <a:ext cx="2096770" cy="560070"/>
          </a:xfrm>
          <a:prstGeom prst="rect">
            <a:avLst/>
          </a:prstGeom>
        </p:spPr>
        <p:txBody>
          <a:bodyPr wrap="square" lIns="0" tIns="17145" rIns="0" bIns="0" rtlCol="0" vert="horz">
            <a:spAutoFit/>
          </a:bodyPr>
          <a:lstStyle/>
          <a:p>
            <a:pPr algn="ctr" marL="12700" marR="5080" indent="8255">
              <a:lnSpc>
                <a:spcPct val="105200"/>
              </a:lnSpc>
              <a:spcBef>
                <a:spcPts val="135"/>
              </a:spcBef>
            </a:pPr>
            <a:r>
              <a:rPr dirty="0" sz="1100">
                <a:solidFill>
                  <a:srgbClr val="2B161F"/>
                </a:solidFill>
                <a:latin typeface="Calibri"/>
                <a:cs typeface="Calibri"/>
              </a:rPr>
              <a:t>Browse</a:t>
            </a:r>
            <a:r>
              <a:rPr dirty="0" sz="1100" spc="120">
                <a:solidFill>
                  <a:srgbClr val="2B161F"/>
                </a:solidFill>
                <a:latin typeface="Calibri"/>
                <a:cs typeface="Calibri"/>
              </a:rPr>
              <a:t> </a:t>
            </a:r>
            <a:r>
              <a:rPr dirty="0" sz="1100">
                <a:solidFill>
                  <a:srgbClr val="2B161F"/>
                </a:solidFill>
                <a:latin typeface="Calibri"/>
                <a:cs typeface="Calibri"/>
              </a:rPr>
              <a:t>designs</a:t>
            </a:r>
            <a:r>
              <a:rPr dirty="0" sz="1100" spc="185">
                <a:solidFill>
                  <a:srgbClr val="2B161F"/>
                </a:solidFill>
                <a:latin typeface="Calibri"/>
                <a:cs typeface="Calibri"/>
              </a:rPr>
              <a:t> </a:t>
            </a:r>
            <a:r>
              <a:rPr dirty="0" sz="1100">
                <a:solidFill>
                  <a:srgbClr val="2B161F"/>
                </a:solidFill>
                <a:latin typeface="Calibri"/>
                <a:cs typeface="Calibri"/>
              </a:rPr>
              <a:t>across</a:t>
            </a:r>
            <a:r>
              <a:rPr dirty="0" sz="1100" spc="185">
                <a:solidFill>
                  <a:srgbClr val="2B161F"/>
                </a:solidFill>
                <a:latin typeface="Calibri"/>
                <a:cs typeface="Calibri"/>
              </a:rPr>
              <a:t> </a:t>
            </a:r>
            <a:r>
              <a:rPr dirty="0" sz="1100" spc="-10">
                <a:solidFill>
                  <a:srgbClr val="2B161F"/>
                </a:solidFill>
                <a:latin typeface="Calibri"/>
                <a:cs typeface="Calibri"/>
              </a:rPr>
              <a:t>ethnic, </a:t>
            </a:r>
            <a:r>
              <a:rPr dirty="0" sz="1100">
                <a:solidFill>
                  <a:srgbClr val="2B161F"/>
                </a:solidFill>
                <a:latin typeface="Calibri"/>
                <a:cs typeface="Calibri"/>
              </a:rPr>
              <a:t>fusion</a:t>
            </a:r>
            <a:r>
              <a:rPr dirty="0" sz="1100" spc="155">
                <a:solidFill>
                  <a:srgbClr val="2B161F"/>
                </a:solidFill>
                <a:latin typeface="Calibri"/>
                <a:cs typeface="Calibri"/>
              </a:rPr>
              <a:t> </a:t>
            </a:r>
            <a:r>
              <a:rPr dirty="0" sz="1100">
                <a:solidFill>
                  <a:srgbClr val="2B161F"/>
                </a:solidFill>
                <a:latin typeface="Calibri"/>
                <a:cs typeface="Calibri"/>
              </a:rPr>
              <a:t>&amp;</a:t>
            </a:r>
            <a:r>
              <a:rPr dirty="0" sz="1100" spc="125">
                <a:solidFill>
                  <a:srgbClr val="2B161F"/>
                </a:solidFill>
                <a:latin typeface="Calibri"/>
                <a:cs typeface="Calibri"/>
              </a:rPr>
              <a:t> </a:t>
            </a:r>
            <a:r>
              <a:rPr dirty="0" sz="1100">
                <a:solidFill>
                  <a:srgbClr val="2B161F"/>
                </a:solidFill>
                <a:latin typeface="Calibri"/>
                <a:cs typeface="Calibri"/>
              </a:rPr>
              <a:t>occasion-wear,</a:t>
            </a:r>
            <a:r>
              <a:rPr dirty="0" sz="1100" spc="170">
                <a:solidFill>
                  <a:srgbClr val="2B161F"/>
                </a:solidFill>
                <a:latin typeface="Calibri"/>
                <a:cs typeface="Calibri"/>
              </a:rPr>
              <a:t> </a:t>
            </a:r>
            <a:r>
              <a:rPr dirty="0" sz="1100">
                <a:solidFill>
                  <a:srgbClr val="2B161F"/>
                </a:solidFill>
                <a:latin typeface="Calibri"/>
                <a:cs typeface="Calibri"/>
              </a:rPr>
              <a:t>filtered</a:t>
            </a:r>
            <a:r>
              <a:rPr dirty="0" sz="1100" spc="160">
                <a:solidFill>
                  <a:srgbClr val="2B161F"/>
                </a:solidFill>
                <a:latin typeface="Calibri"/>
                <a:cs typeface="Calibri"/>
              </a:rPr>
              <a:t> </a:t>
            </a:r>
            <a:r>
              <a:rPr dirty="0" sz="1100" spc="-25">
                <a:solidFill>
                  <a:srgbClr val="2B161F"/>
                </a:solidFill>
                <a:latin typeface="Calibri"/>
                <a:cs typeface="Calibri"/>
              </a:rPr>
              <a:t>by </a:t>
            </a:r>
            <a:r>
              <a:rPr dirty="0" sz="1100">
                <a:solidFill>
                  <a:srgbClr val="2B161F"/>
                </a:solidFill>
                <a:latin typeface="Calibri"/>
                <a:cs typeface="Calibri"/>
              </a:rPr>
              <a:t>fabric,</a:t>
            </a:r>
            <a:r>
              <a:rPr dirty="0" sz="1100" spc="150">
                <a:solidFill>
                  <a:srgbClr val="2B161F"/>
                </a:solidFill>
                <a:latin typeface="Calibri"/>
                <a:cs typeface="Calibri"/>
              </a:rPr>
              <a:t> </a:t>
            </a:r>
            <a:r>
              <a:rPr dirty="0" sz="1100">
                <a:solidFill>
                  <a:srgbClr val="2B161F"/>
                </a:solidFill>
                <a:latin typeface="Calibri"/>
                <a:cs typeface="Calibri"/>
              </a:rPr>
              <a:t>budget</a:t>
            </a:r>
            <a:r>
              <a:rPr dirty="0" sz="1100" spc="35">
                <a:solidFill>
                  <a:srgbClr val="2B161F"/>
                </a:solidFill>
                <a:latin typeface="Calibri"/>
                <a:cs typeface="Calibri"/>
              </a:rPr>
              <a:t> </a:t>
            </a:r>
            <a:r>
              <a:rPr dirty="0" sz="1100">
                <a:solidFill>
                  <a:srgbClr val="2B161F"/>
                </a:solidFill>
                <a:latin typeface="Calibri"/>
                <a:cs typeface="Calibri"/>
              </a:rPr>
              <a:t>&amp;</a:t>
            </a:r>
            <a:r>
              <a:rPr dirty="0" sz="1100" spc="105">
                <a:solidFill>
                  <a:srgbClr val="2B161F"/>
                </a:solidFill>
                <a:latin typeface="Calibri"/>
                <a:cs typeface="Calibri"/>
              </a:rPr>
              <a:t> </a:t>
            </a:r>
            <a:r>
              <a:rPr dirty="0" sz="1100" spc="-10">
                <a:solidFill>
                  <a:srgbClr val="2B161F"/>
                </a:solidFill>
                <a:latin typeface="Calibri"/>
                <a:cs typeface="Calibri"/>
              </a:rPr>
              <a:t>occasion.</a:t>
            </a:r>
            <a:endParaRPr sz="1100">
              <a:latin typeface="Calibri"/>
              <a:cs typeface="Calibri"/>
            </a:endParaRPr>
          </a:p>
        </p:txBody>
      </p:sp>
      <p:grpSp>
        <p:nvGrpSpPr>
          <p:cNvPr id="13" name="object 13"/>
          <p:cNvGrpSpPr/>
          <p:nvPr/>
        </p:nvGrpSpPr>
        <p:grpSpPr>
          <a:xfrm>
            <a:off x="3438493" y="2247810"/>
            <a:ext cx="2834005" cy="3376929"/>
            <a:chOff x="3438493" y="2247810"/>
            <a:chExt cx="2834005" cy="3376929"/>
          </a:xfrm>
        </p:grpSpPr>
        <p:pic>
          <p:nvPicPr>
            <p:cNvPr id="14" name="object 14"/>
            <p:cNvPicPr/>
            <p:nvPr/>
          </p:nvPicPr>
          <p:blipFill>
            <a:blip r:embed="rId2" cstate="print"/>
            <a:stretch>
              <a:fillRect/>
            </a:stretch>
          </p:blipFill>
          <p:spPr>
            <a:xfrm>
              <a:off x="3438493" y="2247810"/>
              <a:ext cx="2833813" cy="3376741"/>
            </a:xfrm>
            <a:prstGeom prst="rect">
              <a:avLst/>
            </a:prstGeom>
          </p:spPr>
        </p:pic>
        <p:sp>
          <p:nvSpPr>
            <p:cNvPr id="15" name="object 15"/>
            <p:cNvSpPr/>
            <p:nvPr/>
          </p:nvSpPr>
          <p:spPr>
            <a:xfrm>
              <a:off x="3510026" y="2290826"/>
              <a:ext cx="2695575" cy="3248025"/>
            </a:xfrm>
            <a:custGeom>
              <a:avLst/>
              <a:gdLst/>
              <a:ahLst/>
              <a:cxnLst/>
              <a:rect l="l" t="t" r="r" b="b"/>
              <a:pathLst>
                <a:path w="2695575" h="3248025">
                  <a:moveTo>
                    <a:pt x="2622423" y="0"/>
                  </a:moveTo>
                  <a:lnTo>
                    <a:pt x="73025" y="0"/>
                  </a:lnTo>
                  <a:lnTo>
                    <a:pt x="44576" y="5730"/>
                  </a:lnTo>
                  <a:lnTo>
                    <a:pt x="21367" y="21367"/>
                  </a:lnTo>
                  <a:lnTo>
                    <a:pt x="5730" y="44576"/>
                  </a:lnTo>
                  <a:lnTo>
                    <a:pt x="0" y="73025"/>
                  </a:lnTo>
                  <a:lnTo>
                    <a:pt x="0" y="3174873"/>
                  </a:lnTo>
                  <a:lnTo>
                    <a:pt x="5730" y="3203340"/>
                  </a:lnTo>
                  <a:lnTo>
                    <a:pt x="21367" y="3226593"/>
                  </a:lnTo>
                  <a:lnTo>
                    <a:pt x="44576" y="3242274"/>
                  </a:lnTo>
                  <a:lnTo>
                    <a:pt x="73025" y="3248025"/>
                  </a:lnTo>
                  <a:lnTo>
                    <a:pt x="2622423" y="3248025"/>
                  </a:lnTo>
                  <a:lnTo>
                    <a:pt x="2650890" y="3242274"/>
                  </a:lnTo>
                  <a:lnTo>
                    <a:pt x="2674143" y="3226593"/>
                  </a:lnTo>
                  <a:lnTo>
                    <a:pt x="2689824" y="3203340"/>
                  </a:lnTo>
                  <a:lnTo>
                    <a:pt x="2695575" y="3174873"/>
                  </a:lnTo>
                  <a:lnTo>
                    <a:pt x="2695575" y="73025"/>
                  </a:lnTo>
                  <a:lnTo>
                    <a:pt x="2689824" y="44576"/>
                  </a:lnTo>
                  <a:lnTo>
                    <a:pt x="2674143" y="21367"/>
                  </a:lnTo>
                  <a:lnTo>
                    <a:pt x="2650890" y="5730"/>
                  </a:lnTo>
                  <a:lnTo>
                    <a:pt x="2622423" y="0"/>
                  </a:lnTo>
                  <a:close/>
                </a:path>
              </a:pathLst>
            </a:custGeom>
            <a:solidFill>
              <a:srgbClr val="FFFFFF"/>
            </a:solidFill>
          </p:spPr>
          <p:txBody>
            <a:bodyPr wrap="square" lIns="0" tIns="0" rIns="0" bIns="0" rtlCol="0"/>
            <a:lstStyle/>
            <a:p/>
          </p:txBody>
        </p:sp>
        <p:sp>
          <p:nvSpPr>
            <p:cNvPr id="16" name="object 16"/>
            <p:cNvSpPr/>
            <p:nvPr/>
          </p:nvSpPr>
          <p:spPr>
            <a:xfrm>
              <a:off x="3510026" y="2290826"/>
              <a:ext cx="2695575" cy="3248025"/>
            </a:xfrm>
            <a:custGeom>
              <a:avLst/>
              <a:gdLst/>
              <a:ahLst/>
              <a:cxnLst/>
              <a:rect l="l" t="t" r="r" b="b"/>
              <a:pathLst>
                <a:path w="2695575" h="3248025">
                  <a:moveTo>
                    <a:pt x="0" y="73025"/>
                  </a:moveTo>
                  <a:lnTo>
                    <a:pt x="5730" y="44576"/>
                  </a:lnTo>
                  <a:lnTo>
                    <a:pt x="21367" y="21367"/>
                  </a:lnTo>
                  <a:lnTo>
                    <a:pt x="44576" y="5730"/>
                  </a:lnTo>
                  <a:lnTo>
                    <a:pt x="73025" y="0"/>
                  </a:lnTo>
                  <a:lnTo>
                    <a:pt x="2622423" y="0"/>
                  </a:lnTo>
                  <a:lnTo>
                    <a:pt x="2650890" y="5730"/>
                  </a:lnTo>
                  <a:lnTo>
                    <a:pt x="2674143" y="21367"/>
                  </a:lnTo>
                  <a:lnTo>
                    <a:pt x="2689824" y="44576"/>
                  </a:lnTo>
                  <a:lnTo>
                    <a:pt x="2695575" y="73025"/>
                  </a:lnTo>
                  <a:lnTo>
                    <a:pt x="2695575" y="3174873"/>
                  </a:lnTo>
                  <a:lnTo>
                    <a:pt x="2689824" y="3203340"/>
                  </a:lnTo>
                  <a:lnTo>
                    <a:pt x="2674143" y="3226593"/>
                  </a:lnTo>
                  <a:lnTo>
                    <a:pt x="2650890" y="3242274"/>
                  </a:lnTo>
                  <a:lnTo>
                    <a:pt x="2622423" y="3248025"/>
                  </a:lnTo>
                  <a:lnTo>
                    <a:pt x="73025" y="3248025"/>
                  </a:lnTo>
                  <a:lnTo>
                    <a:pt x="44576" y="3242274"/>
                  </a:lnTo>
                  <a:lnTo>
                    <a:pt x="21367" y="3226593"/>
                  </a:lnTo>
                  <a:lnTo>
                    <a:pt x="5730" y="3203340"/>
                  </a:lnTo>
                  <a:lnTo>
                    <a:pt x="0" y="3174873"/>
                  </a:lnTo>
                  <a:lnTo>
                    <a:pt x="0" y="73025"/>
                  </a:lnTo>
                  <a:close/>
                </a:path>
              </a:pathLst>
            </a:custGeom>
            <a:ln w="12700">
              <a:solidFill>
                <a:srgbClr val="EBE1D0"/>
              </a:solidFill>
            </a:ln>
          </p:spPr>
          <p:txBody>
            <a:bodyPr wrap="square" lIns="0" tIns="0" rIns="0" bIns="0" rtlCol="0"/>
            <a:lstStyle/>
            <a:p/>
          </p:txBody>
        </p:sp>
        <p:sp>
          <p:nvSpPr>
            <p:cNvPr id="17" name="object 17"/>
            <p:cNvSpPr/>
            <p:nvPr/>
          </p:nvSpPr>
          <p:spPr>
            <a:xfrm>
              <a:off x="4533900" y="256222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A16769"/>
            </a:solidFill>
          </p:spPr>
          <p:txBody>
            <a:bodyPr wrap="square" lIns="0" tIns="0" rIns="0" bIns="0" rtlCol="0"/>
            <a:lstStyle/>
            <a:p/>
          </p:txBody>
        </p:sp>
      </p:grpSp>
      <p:sp>
        <p:nvSpPr>
          <p:cNvPr id="18" name="object 18"/>
          <p:cNvSpPr txBox="1"/>
          <p:nvPr/>
        </p:nvSpPr>
        <p:spPr>
          <a:xfrm>
            <a:off x="4764659" y="2669476"/>
            <a:ext cx="180340" cy="391795"/>
          </a:xfrm>
          <a:prstGeom prst="rect">
            <a:avLst/>
          </a:prstGeom>
        </p:spPr>
        <p:txBody>
          <a:bodyPr wrap="square" lIns="0" tIns="12700" rIns="0" bIns="0" rtlCol="0" vert="horz">
            <a:spAutoFit/>
          </a:bodyPr>
          <a:lstStyle/>
          <a:p>
            <a:pPr marL="12700">
              <a:lnSpc>
                <a:spcPct val="100000"/>
              </a:lnSpc>
              <a:spcBef>
                <a:spcPts val="100"/>
              </a:spcBef>
            </a:pPr>
            <a:r>
              <a:rPr dirty="0" sz="2400" spc="-50" b="1">
                <a:solidFill>
                  <a:srgbClr val="FFFFFF"/>
                </a:solidFill>
                <a:latin typeface="Calibri"/>
                <a:cs typeface="Calibri"/>
              </a:rPr>
              <a:t>2</a:t>
            </a:r>
            <a:endParaRPr sz="2400">
              <a:latin typeface="Calibri"/>
              <a:cs typeface="Calibri"/>
            </a:endParaRPr>
          </a:p>
        </p:txBody>
      </p:sp>
      <p:sp>
        <p:nvSpPr>
          <p:cNvPr id="19" name="object 19"/>
          <p:cNvSpPr txBox="1"/>
          <p:nvPr/>
        </p:nvSpPr>
        <p:spPr>
          <a:xfrm>
            <a:off x="3982084" y="3552507"/>
            <a:ext cx="174180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Smart</a:t>
            </a:r>
            <a:r>
              <a:rPr dirty="0" sz="1400" spc="135" b="1">
                <a:solidFill>
                  <a:srgbClr val="6C2D46"/>
                </a:solidFill>
                <a:latin typeface="Cambria"/>
                <a:cs typeface="Cambria"/>
              </a:rPr>
              <a:t> </a:t>
            </a:r>
            <a:r>
              <a:rPr dirty="0" sz="1400" spc="-10" b="1">
                <a:solidFill>
                  <a:srgbClr val="6C2D46"/>
                </a:solidFill>
                <a:latin typeface="Cambria"/>
                <a:cs typeface="Cambria"/>
              </a:rPr>
              <a:t>Measurement</a:t>
            </a:r>
            <a:endParaRPr sz="1400">
              <a:latin typeface="Cambria"/>
              <a:cs typeface="Cambria"/>
            </a:endParaRPr>
          </a:p>
        </p:txBody>
      </p:sp>
      <p:sp>
        <p:nvSpPr>
          <p:cNvPr id="20" name="object 20"/>
          <p:cNvSpPr txBox="1"/>
          <p:nvPr/>
        </p:nvSpPr>
        <p:spPr>
          <a:xfrm>
            <a:off x="3790315" y="4420340"/>
            <a:ext cx="2122805" cy="560070"/>
          </a:xfrm>
          <a:prstGeom prst="rect">
            <a:avLst/>
          </a:prstGeom>
        </p:spPr>
        <p:txBody>
          <a:bodyPr wrap="square" lIns="0" tIns="17145" rIns="0" bIns="0" rtlCol="0" vert="horz">
            <a:spAutoFit/>
          </a:bodyPr>
          <a:lstStyle/>
          <a:p>
            <a:pPr algn="ctr" marL="12700" marR="5080">
              <a:lnSpc>
                <a:spcPct val="105200"/>
              </a:lnSpc>
              <a:spcBef>
                <a:spcPts val="135"/>
              </a:spcBef>
            </a:pPr>
            <a:r>
              <a:rPr dirty="0" sz="1100">
                <a:solidFill>
                  <a:srgbClr val="2B161F"/>
                </a:solidFill>
                <a:latin typeface="Calibri"/>
                <a:cs typeface="Calibri"/>
              </a:rPr>
              <a:t>AI</a:t>
            </a:r>
            <a:r>
              <a:rPr dirty="0" sz="1100" spc="100">
                <a:solidFill>
                  <a:srgbClr val="2B161F"/>
                </a:solidFill>
                <a:latin typeface="Calibri"/>
                <a:cs typeface="Calibri"/>
              </a:rPr>
              <a:t> </a:t>
            </a:r>
            <a:r>
              <a:rPr dirty="0" sz="1100">
                <a:solidFill>
                  <a:srgbClr val="2B161F"/>
                </a:solidFill>
                <a:latin typeface="Calibri"/>
                <a:cs typeface="Calibri"/>
              </a:rPr>
              <a:t>photo-based</a:t>
            </a:r>
            <a:r>
              <a:rPr dirty="0" sz="1100" spc="200">
                <a:solidFill>
                  <a:srgbClr val="2B161F"/>
                </a:solidFill>
                <a:latin typeface="Calibri"/>
                <a:cs typeface="Calibri"/>
              </a:rPr>
              <a:t> </a:t>
            </a:r>
            <a:r>
              <a:rPr dirty="0" sz="1100">
                <a:solidFill>
                  <a:srgbClr val="2B161F"/>
                </a:solidFill>
                <a:latin typeface="Calibri"/>
                <a:cs typeface="Calibri"/>
              </a:rPr>
              <a:t>body</a:t>
            </a:r>
            <a:r>
              <a:rPr dirty="0" sz="1100" spc="105">
                <a:solidFill>
                  <a:srgbClr val="2B161F"/>
                </a:solidFill>
                <a:latin typeface="Calibri"/>
                <a:cs typeface="Calibri"/>
              </a:rPr>
              <a:t> </a:t>
            </a:r>
            <a:r>
              <a:rPr dirty="0" sz="1100" spc="-10">
                <a:solidFill>
                  <a:srgbClr val="2B161F"/>
                </a:solidFill>
                <a:latin typeface="Calibri"/>
                <a:cs typeface="Calibri"/>
              </a:rPr>
              <a:t>measurement </a:t>
            </a:r>
            <a:r>
              <a:rPr dirty="0" sz="1100">
                <a:solidFill>
                  <a:srgbClr val="2B161F"/>
                </a:solidFill>
                <a:latin typeface="Calibri"/>
                <a:cs typeface="Calibri"/>
              </a:rPr>
              <a:t>or</a:t>
            </a:r>
            <a:r>
              <a:rPr dirty="0" sz="1100" spc="150">
                <a:solidFill>
                  <a:srgbClr val="2B161F"/>
                </a:solidFill>
                <a:latin typeface="Calibri"/>
                <a:cs typeface="Calibri"/>
              </a:rPr>
              <a:t> </a:t>
            </a:r>
            <a:r>
              <a:rPr dirty="0" sz="1100">
                <a:solidFill>
                  <a:srgbClr val="2B161F"/>
                </a:solidFill>
                <a:latin typeface="Calibri"/>
                <a:cs typeface="Calibri"/>
              </a:rPr>
              <a:t>doorstep</a:t>
            </a:r>
            <a:r>
              <a:rPr dirty="0" sz="1100" spc="85">
                <a:solidFill>
                  <a:srgbClr val="2B161F"/>
                </a:solidFill>
                <a:latin typeface="Calibri"/>
                <a:cs typeface="Calibri"/>
              </a:rPr>
              <a:t> </a:t>
            </a:r>
            <a:r>
              <a:rPr dirty="0" sz="1100">
                <a:solidFill>
                  <a:srgbClr val="2B161F"/>
                </a:solidFill>
                <a:latin typeface="Calibri"/>
                <a:cs typeface="Calibri"/>
              </a:rPr>
              <a:t>measurement</a:t>
            </a:r>
            <a:r>
              <a:rPr dirty="0" sz="1100" spc="175">
                <a:solidFill>
                  <a:srgbClr val="2B161F"/>
                </a:solidFill>
                <a:latin typeface="Calibri"/>
                <a:cs typeface="Calibri"/>
              </a:rPr>
              <a:t> </a:t>
            </a:r>
            <a:r>
              <a:rPr dirty="0" sz="1100">
                <a:solidFill>
                  <a:srgbClr val="2B161F"/>
                </a:solidFill>
                <a:latin typeface="Calibri"/>
                <a:cs typeface="Calibri"/>
              </a:rPr>
              <a:t>by</a:t>
            </a:r>
            <a:r>
              <a:rPr dirty="0" sz="1100" spc="95">
                <a:solidFill>
                  <a:srgbClr val="2B161F"/>
                </a:solidFill>
                <a:latin typeface="Calibri"/>
                <a:cs typeface="Calibri"/>
              </a:rPr>
              <a:t> </a:t>
            </a:r>
            <a:r>
              <a:rPr dirty="0" sz="1100" spc="-50">
                <a:solidFill>
                  <a:srgbClr val="2B161F"/>
                </a:solidFill>
                <a:latin typeface="Calibri"/>
                <a:cs typeface="Calibri"/>
              </a:rPr>
              <a:t>a</a:t>
            </a:r>
            <a:r>
              <a:rPr dirty="0" sz="1100">
                <a:solidFill>
                  <a:srgbClr val="2B161F"/>
                </a:solidFill>
                <a:latin typeface="Calibri"/>
                <a:cs typeface="Calibri"/>
              </a:rPr>
              <a:t> partner</a:t>
            </a:r>
            <a:r>
              <a:rPr dirty="0" sz="1100" spc="100">
                <a:solidFill>
                  <a:srgbClr val="2B161F"/>
                </a:solidFill>
                <a:latin typeface="Calibri"/>
                <a:cs typeface="Calibri"/>
              </a:rPr>
              <a:t> </a:t>
            </a:r>
            <a:r>
              <a:rPr dirty="0" sz="1100" spc="-10">
                <a:solidFill>
                  <a:srgbClr val="2B161F"/>
                </a:solidFill>
                <a:latin typeface="Calibri"/>
                <a:cs typeface="Calibri"/>
              </a:rPr>
              <a:t>boutique.</a:t>
            </a:r>
            <a:endParaRPr sz="1100">
              <a:latin typeface="Calibri"/>
              <a:cs typeface="Calibri"/>
            </a:endParaRPr>
          </a:p>
        </p:txBody>
      </p:sp>
      <p:grpSp>
        <p:nvGrpSpPr>
          <p:cNvPr id="21" name="object 21"/>
          <p:cNvGrpSpPr/>
          <p:nvPr/>
        </p:nvGrpSpPr>
        <p:grpSpPr>
          <a:xfrm>
            <a:off x="6391243" y="2247810"/>
            <a:ext cx="2834005" cy="3376929"/>
            <a:chOff x="6391243" y="2247810"/>
            <a:chExt cx="2834005" cy="3376929"/>
          </a:xfrm>
        </p:grpSpPr>
        <p:pic>
          <p:nvPicPr>
            <p:cNvPr id="22" name="object 22"/>
            <p:cNvPicPr/>
            <p:nvPr/>
          </p:nvPicPr>
          <p:blipFill>
            <a:blip r:embed="rId2" cstate="print"/>
            <a:stretch>
              <a:fillRect/>
            </a:stretch>
          </p:blipFill>
          <p:spPr>
            <a:xfrm>
              <a:off x="6391243" y="2247810"/>
              <a:ext cx="2833813" cy="3376741"/>
            </a:xfrm>
            <a:prstGeom prst="rect">
              <a:avLst/>
            </a:prstGeom>
          </p:spPr>
        </p:pic>
        <p:sp>
          <p:nvSpPr>
            <p:cNvPr id="23" name="object 23"/>
            <p:cNvSpPr/>
            <p:nvPr/>
          </p:nvSpPr>
          <p:spPr>
            <a:xfrm>
              <a:off x="6462776" y="2290826"/>
              <a:ext cx="2695575" cy="3248025"/>
            </a:xfrm>
            <a:custGeom>
              <a:avLst/>
              <a:gdLst/>
              <a:ahLst/>
              <a:cxnLst/>
              <a:rect l="l" t="t" r="r" b="b"/>
              <a:pathLst>
                <a:path w="2695575" h="3248025">
                  <a:moveTo>
                    <a:pt x="2622423" y="0"/>
                  </a:moveTo>
                  <a:lnTo>
                    <a:pt x="73025" y="0"/>
                  </a:lnTo>
                  <a:lnTo>
                    <a:pt x="44576" y="5730"/>
                  </a:lnTo>
                  <a:lnTo>
                    <a:pt x="21367" y="21367"/>
                  </a:lnTo>
                  <a:lnTo>
                    <a:pt x="5730" y="44576"/>
                  </a:lnTo>
                  <a:lnTo>
                    <a:pt x="0" y="73025"/>
                  </a:lnTo>
                  <a:lnTo>
                    <a:pt x="0" y="3174873"/>
                  </a:lnTo>
                  <a:lnTo>
                    <a:pt x="5730" y="3203340"/>
                  </a:lnTo>
                  <a:lnTo>
                    <a:pt x="21367" y="3226593"/>
                  </a:lnTo>
                  <a:lnTo>
                    <a:pt x="44576" y="3242274"/>
                  </a:lnTo>
                  <a:lnTo>
                    <a:pt x="73025" y="3248025"/>
                  </a:lnTo>
                  <a:lnTo>
                    <a:pt x="2622423" y="3248025"/>
                  </a:lnTo>
                  <a:lnTo>
                    <a:pt x="2650890" y="3242274"/>
                  </a:lnTo>
                  <a:lnTo>
                    <a:pt x="2674143" y="3226593"/>
                  </a:lnTo>
                  <a:lnTo>
                    <a:pt x="2689824" y="3203340"/>
                  </a:lnTo>
                  <a:lnTo>
                    <a:pt x="2695575" y="3174873"/>
                  </a:lnTo>
                  <a:lnTo>
                    <a:pt x="2695575" y="73025"/>
                  </a:lnTo>
                  <a:lnTo>
                    <a:pt x="2689824" y="44576"/>
                  </a:lnTo>
                  <a:lnTo>
                    <a:pt x="2674143" y="21367"/>
                  </a:lnTo>
                  <a:lnTo>
                    <a:pt x="2650890" y="5730"/>
                  </a:lnTo>
                  <a:lnTo>
                    <a:pt x="2622423" y="0"/>
                  </a:lnTo>
                  <a:close/>
                </a:path>
              </a:pathLst>
            </a:custGeom>
            <a:solidFill>
              <a:srgbClr val="FFFFFF"/>
            </a:solidFill>
          </p:spPr>
          <p:txBody>
            <a:bodyPr wrap="square" lIns="0" tIns="0" rIns="0" bIns="0" rtlCol="0"/>
            <a:lstStyle/>
            <a:p/>
          </p:txBody>
        </p:sp>
        <p:sp>
          <p:nvSpPr>
            <p:cNvPr id="24" name="object 24"/>
            <p:cNvSpPr/>
            <p:nvPr/>
          </p:nvSpPr>
          <p:spPr>
            <a:xfrm>
              <a:off x="6462776" y="2290826"/>
              <a:ext cx="2695575" cy="3248025"/>
            </a:xfrm>
            <a:custGeom>
              <a:avLst/>
              <a:gdLst/>
              <a:ahLst/>
              <a:cxnLst/>
              <a:rect l="l" t="t" r="r" b="b"/>
              <a:pathLst>
                <a:path w="2695575" h="3248025">
                  <a:moveTo>
                    <a:pt x="0" y="73025"/>
                  </a:moveTo>
                  <a:lnTo>
                    <a:pt x="5730" y="44576"/>
                  </a:lnTo>
                  <a:lnTo>
                    <a:pt x="21367" y="21367"/>
                  </a:lnTo>
                  <a:lnTo>
                    <a:pt x="44576" y="5730"/>
                  </a:lnTo>
                  <a:lnTo>
                    <a:pt x="73025" y="0"/>
                  </a:lnTo>
                  <a:lnTo>
                    <a:pt x="2622423" y="0"/>
                  </a:lnTo>
                  <a:lnTo>
                    <a:pt x="2650890" y="5730"/>
                  </a:lnTo>
                  <a:lnTo>
                    <a:pt x="2674143" y="21367"/>
                  </a:lnTo>
                  <a:lnTo>
                    <a:pt x="2689824" y="44576"/>
                  </a:lnTo>
                  <a:lnTo>
                    <a:pt x="2695575" y="73025"/>
                  </a:lnTo>
                  <a:lnTo>
                    <a:pt x="2695575" y="3174873"/>
                  </a:lnTo>
                  <a:lnTo>
                    <a:pt x="2689824" y="3203340"/>
                  </a:lnTo>
                  <a:lnTo>
                    <a:pt x="2674143" y="3226593"/>
                  </a:lnTo>
                  <a:lnTo>
                    <a:pt x="2650890" y="3242274"/>
                  </a:lnTo>
                  <a:lnTo>
                    <a:pt x="2622423" y="3248025"/>
                  </a:lnTo>
                  <a:lnTo>
                    <a:pt x="73025" y="3248025"/>
                  </a:lnTo>
                  <a:lnTo>
                    <a:pt x="44576" y="3242274"/>
                  </a:lnTo>
                  <a:lnTo>
                    <a:pt x="21367" y="3226593"/>
                  </a:lnTo>
                  <a:lnTo>
                    <a:pt x="5730" y="3203340"/>
                  </a:lnTo>
                  <a:lnTo>
                    <a:pt x="0" y="3174873"/>
                  </a:lnTo>
                  <a:lnTo>
                    <a:pt x="0" y="73025"/>
                  </a:lnTo>
                  <a:close/>
                </a:path>
              </a:pathLst>
            </a:custGeom>
            <a:ln w="12700">
              <a:solidFill>
                <a:srgbClr val="EBE1D0"/>
              </a:solidFill>
            </a:ln>
          </p:spPr>
          <p:txBody>
            <a:bodyPr wrap="square" lIns="0" tIns="0" rIns="0" bIns="0" rtlCol="0"/>
            <a:lstStyle/>
            <a:p/>
          </p:txBody>
        </p:sp>
        <p:sp>
          <p:nvSpPr>
            <p:cNvPr id="25" name="object 25"/>
            <p:cNvSpPr/>
            <p:nvPr/>
          </p:nvSpPr>
          <p:spPr>
            <a:xfrm>
              <a:off x="7486650" y="256222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6C2D46"/>
            </a:solidFill>
          </p:spPr>
          <p:txBody>
            <a:bodyPr wrap="square" lIns="0" tIns="0" rIns="0" bIns="0" rtlCol="0"/>
            <a:lstStyle/>
            <a:p/>
          </p:txBody>
        </p:sp>
      </p:grpSp>
      <p:sp>
        <p:nvSpPr>
          <p:cNvPr id="26" name="object 26"/>
          <p:cNvSpPr txBox="1"/>
          <p:nvPr/>
        </p:nvSpPr>
        <p:spPr>
          <a:xfrm>
            <a:off x="7720583" y="2669476"/>
            <a:ext cx="180340" cy="391795"/>
          </a:xfrm>
          <a:prstGeom prst="rect">
            <a:avLst/>
          </a:prstGeom>
        </p:spPr>
        <p:txBody>
          <a:bodyPr wrap="square" lIns="0" tIns="12700" rIns="0" bIns="0" rtlCol="0" vert="horz">
            <a:spAutoFit/>
          </a:bodyPr>
          <a:lstStyle/>
          <a:p>
            <a:pPr marL="12700">
              <a:lnSpc>
                <a:spcPct val="100000"/>
              </a:lnSpc>
              <a:spcBef>
                <a:spcPts val="100"/>
              </a:spcBef>
            </a:pPr>
            <a:r>
              <a:rPr dirty="0" sz="2400" spc="-50" b="1">
                <a:solidFill>
                  <a:srgbClr val="FFFFFF"/>
                </a:solidFill>
                <a:latin typeface="Calibri"/>
                <a:cs typeface="Calibri"/>
              </a:rPr>
              <a:t>3</a:t>
            </a:r>
            <a:endParaRPr sz="2400">
              <a:latin typeface="Calibri"/>
              <a:cs typeface="Calibri"/>
            </a:endParaRPr>
          </a:p>
        </p:txBody>
      </p:sp>
      <p:sp>
        <p:nvSpPr>
          <p:cNvPr id="27" name="object 27"/>
          <p:cNvSpPr txBox="1"/>
          <p:nvPr/>
        </p:nvSpPr>
        <p:spPr>
          <a:xfrm>
            <a:off x="7053326" y="3451542"/>
            <a:ext cx="1511300" cy="453390"/>
          </a:xfrm>
          <a:prstGeom prst="rect">
            <a:avLst/>
          </a:prstGeom>
        </p:spPr>
        <p:txBody>
          <a:bodyPr wrap="square" lIns="0" tIns="26034" rIns="0" bIns="0" rtlCol="0" vert="horz">
            <a:spAutoFit/>
          </a:bodyPr>
          <a:lstStyle/>
          <a:p>
            <a:pPr marL="390525" marR="5080" indent="-377825">
              <a:lnSpc>
                <a:spcPts val="1650"/>
              </a:lnSpc>
              <a:spcBef>
                <a:spcPts val="204"/>
              </a:spcBef>
            </a:pPr>
            <a:r>
              <a:rPr dirty="0" sz="1400" b="1">
                <a:solidFill>
                  <a:srgbClr val="6C2D46"/>
                </a:solidFill>
                <a:latin typeface="Cambria"/>
                <a:cs typeface="Cambria"/>
              </a:rPr>
              <a:t>Verified</a:t>
            </a:r>
            <a:r>
              <a:rPr dirty="0" sz="1400" spc="70" b="1">
                <a:solidFill>
                  <a:srgbClr val="6C2D46"/>
                </a:solidFill>
                <a:latin typeface="Cambria"/>
                <a:cs typeface="Cambria"/>
              </a:rPr>
              <a:t> </a:t>
            </a:r>
            <a:r>
              <a:rPr dirty="0" sz="1400" spc="-10" b="1">
                <a:solidFill>
                  <a:srgbClr val="6C2D46"/>
                </a:solidFill>
                <a:latin typeface="Cambria"/>
                <a:cs typeface="Cambria"/>
              </a:rPr>
              <a:t>Boutique Network</a:t>
            </a:r>
            <a:endParaRPr sz="1400">
              <a:latin typeface="Cambria"/>
              <a:cs typeface="Cambria"/>
            </a:endParaRPr>
          </a:p>
        </p:txBody>
      </p:sp>
      <p:sp>
        <p:nvSpPr>
          <p:cNvPr id="28" name="object 28"/>
          <p:cNvSpPr txBox="1"/>
          <p:nvPr/>
        </p:nvSpPr>
        <p:spPr>
          <a:xfrm>
            <a:off x="6825233" y="4420340"/>
            <a:ext cx="1971039" cy="560070"/>
          </a:xfrm>
          <a:prstGeom prst="rect">
            <a:avLst/>
          </a:prstGeom>
        </p:spPr>
        <p:txBody>
          <a:bodyPr wrap="square" lIns="0" tIns="17145" rIns="0" bIns="0" rtlCol="0" vert="horz">
            <a:spAutoFit/>
          </a:bodyPr>
          <a:lstStyle/>
          <a:p>
            <a:pPr algn="ctr" marL="12700" marR="5080">
              <a:lnSpc>
                <a:spcPct val="105200"/>
              </a:lnSpc>
              <a:spcBef>
                <a:spcPts val="135"/>
              </a:spcBef>
            </a:pPr>
            <a:r>
              <a:rPr dirty="0" sz="1100">
                <a:solidFill>
                  <a:srgbClr val="2B161F"/>
                </a:solidFill>
                <a:latin typeface="Calibri"/>
                <a:cs typeface="Calibri"/>
              </a:rPr>
              <a:t>Orders</a:t>
            </a:r>
            <a:r>
              <a:rPr dirty="0" sz="1100" spc="40">
                <a:solidFill>
                  <a:srgbClr val="2B161F"/>
                </a:solidFill>
                <a:latin typeface="Calibri"/>
                <a:cs typeface="Calibri"/>
              </a:rPr>
              <a:t> </a:t>
            </a:r>
            <a:r>
              <a:rPr dirty="0" sz="1100">
                <a:solidFill>
                  <a:srgbClr val="2B161F"/>
                </a:solidFill>
                <a:latin typeface="Calibri"/>
                <a:cs typeface="Calibri"/>
              </a:rPr>
              <a:t>are</a:t>
            </a:r>
            <a:r>
              <a:rPr dirty="0" sz="1100" spc="90">
                <a:solidFill>
                  <a:srgbClr val="2B161F"/>
                </a:solidFill>
                <a:latin typeface="Calibri"/>
                <a:cs typeface="Calibri"/>
              </a:rPr>
              <a:t> </a:t>
            </a:r>
            <a:r>
              <a:rPr dirty="0" sz="1100">
                <a:solidFill>
                  <a:srgbClr val="2B161F"/>
                </a:solidFill>
                <a:latin typeface="Calibri"/>
                <a:cs typeface="Calibri"/>
              </a:rPr>
              <a:t>routed</a:t>
            </a:r>
            <a:r>
              <a:rPr dirty="0" sz="1100" spc="140">
                <a:solidFill>
                  <a:srgbClr val="2B161F"/>
                </a:solidFill>
                <a:latin typeface="Calibri"/>
                <a:cs typeface="Calibri"/>
              </a:rPr>
              <a:t> </a:t>
            </a:r>
            <a:r>
              <a:rPr dirty="0" sz="1100">
                <a:solidFill>
                  <a:srgbClr val="2B161F"/>
                </a:solidFill>
                <a:latin typeface="Calibri"/>
                <a:cs typeface="Calibri"/>
              </a:rPr>
              <a:t>to</a:t>
            </a:r>
            <a:r>
              <a:rPr dirty="0" sz="1100" spc="130">
                <a:solidFill>
                  <a:srgbClr val="2B161F"/>
                </a:solidFill>
                <a:latin typeface="Calibri"/>
                <a:cs typeface="Calibri"/>
              </a:rPr>
              <a:t> </a:t>
            </a:r>
            <a:r>
              <a:rPr dirty="0" sz="1100">
                <a:solidFill>
                  <a:srgbClr val="2B161F"/>
                </a:solidFill>
                <a:latin typeface="Calibri"/>
                <a:cs typeface="Calibri"/>
              </a:rPr>
              <a:t>the</a:t>
            </a:r>
            <a:r>
              <a:rPr dirty="0" sz="1100" spc="90">
                <a:solidFill>
                  <a:srgbClr val="2B161F"/>
                </a:solidFill>
                <a:latin typeface="Calibri"/>
                <a:cs typeface="Calibri"/>
              </a:rPr>
              <a:t> </a:t>
            </a:r>
            <a:r>
              <a:rPr dirty="0" sz="1100" spc="-10">
                <a:solidFill>
                  <a:srgbClr val="2B161F"/>
                </a:solidFill>
                <a:latin typeface="Calibri"/>
                <a:cs typeface="Calibri"/>
              </a:rPr>
              <a:t>nearest </a:t>
            </a:r>
            <a:r>
              <a:rPr dirty="0" sz="1100">
                <a:solidFill>
                  <a:srgbClr val="2B161F"/>
                </a:solidFill>
                <a:latin typeface="Calibri"/>
                <a:cs typeface="Calibri"/>
              </a:rPr>
              <a:t>verified</a:t>
            </a:r>
            <a:r>
              <a:rPr dirty="0" sz="1100" spc="160">
                <a:solidFill>
                  <a:srgbClr val="2B161F"/>
                </a:solidFill>
                <a:latin typeface="Calibri"/>
                <a:cs typeface="Calibri"/>
              </a:rPr>
              <a:t> </a:t>
            </a:r>
            <a:r>
              <a:rPr dirty="0" sz="1100">
                <a:solidFill>
                  <a:srgbClr val="2B161F"/>
                </a:solidFill>
                <a:latin typeface="Calibri"/>
                <a:cs typeface="Calibri"/>
              </a:rPr>
              <a:t>boutique</a:t>
            </a:r>
            <a:r>
              <a:rPr dirty="0" sz="1100" spc="110">
                <a:solidFill>
                  <a:srgbClr val="2B161F"/>
                </a:solidFill>
                <a:latin typeface="Calibri"/>
                <a:cs typeface="Calibri"/>
              </a:rPr>
              <a:t> </a:t>
            </a:r>
            <a:r>
              <a:rPr dirty="0" sz="1100">
                <a:solidFill>
                  <a:srgbClr val="2B161F"/>
                </a:solidFill>
                <a:latin typeface="Calibri"/>
                <a:cs typeface="Calibri"/>
              </a:rPr>
              <a:t>partner</a:t>
            </a:r>
            <a:r>
              <a:rPr dirty="0" sz="1100" spc="130">
                <a:solidFill>
                  <a:srgbClr val="2B161F"/>
                </a:solidFill>
                <a:latin typeface="Calibri"/>
                <a:cs typeface="Calibri"/>
              </a:rPr>
              <a:t> </a:t>
            </a:r>
            <a:r>
              <a:rPr dirty="0" sz="1100" spc="-25">
                <a:solidFill>
                  <a:srgbClr val="2B161F"/>
                </a:solidFill>
                <a:latin typeface="Calibri"/>
                <a:cs typeface="Calibri"/>
              </a:rPr>
              <a:t>for </a:t>
            </a:r>
            <a:r>
              <a:rPr dirty="0" sz="1100">
                <a:solidFill>
                  <a:srgbClr val="2B161F"/>
                </a:solidFill>
                <a:latin typeface="Calibri"/>
                <a:cs typeface="Calibri"/>
              </a:rPr>
              <a:t>stitching</a:t>
            </a:r>
            <a:r>
              <a:rPr dirty="0" sz="1100" spc="135">
                <a:solidFill>
                  <a:srgbClr val="2B161F"/>
                </a:solidFill>
                <a:latin typeface="Calibri"/>
                <a:cs typeface="Calibri"/>
              </a:rPr>
              <a:t> </a:t>
            </a:r>
            <a:r>
              <a:rPr dirty="0" sz="1100">
                <a:solidFill>
                  <a:srgbClr val="2B161F"/>
                </a:solidFill>
                <a:latin typeface="Calibri"/>
                <a:cs typeface="Calibri"/>
              </a:rPr>
              <a:t>&amp;</a:t>
            </a:r>
            <a:r>
              <a:rPr dirty="0" sz="1100" spc="120">
                <a:solidFill>
                  <a:srgbClr val="2B161F"/>
                </a:solidFill>
                <a:latin typeface="Calibri"/>
                <a:cs typeface="Calibri"/>
              </a:rPr>
              <a:t> </a:t>
            </a:r>
            <a:r>
              <a:rPr dirty="0" sz="1100" spc="-10">
                <a:solidFill>
                  <a:srgbClr val="2B161F"/>
                </a:solidFill>
                <a:latin typeface="Calibri"/>
                <a:cs typeface="Calibri"/>
              </a:rPr>
              <a:t>fulfilment.</a:t>
            </a:r>
            <a:endParaRPr sz="1100">
              <a:latin typeface="Calibri"/>
              <a:cs typeface="Calibri"/>
            </a:endParaRPr>
          </a:p>
        </p:txBody>
      </p:sp>
      <p:grpSp>
        <p:nvGrpSpPr>
          <p:cNvPr id="29" name="object 29"/>
          <p:cNvGrpSpPr/>
          <p:nvPr/>
        </p:nvGrpSpPr>
        <p:grpSpPr>
          <a:xfrm>
            <a:off x="9344025" y="2247810"/>
            <a:ext cx="2838450" cy="3376929"/>
            <a:chOff x="9344025" y="2247810"/>
            <a:chExt cx="2838450" cy="3376929"/>
          </a:xfrm>
        </p:grpSpPr>
        <p:pic>
          <p:nvPicPr>
            <p:cNvPr id="30" name="object 30"/>
            <p:cNvPicPr/>
            <p:nvPr/>
          </p:nvPicPr>
          <p:blipFill>
            <a:blip r:embed="rId3" cstate="print"/>
            <a:stretch>
              <a:fillRect/>
            </a:stretch>
          </p:blipFill>
          <p:spPr>
            <a:xfrm>
              <a:off x="9344025" y="2247810"/>
              <a:ext cx="2838450" cy="3376741"/>
            </a:xfrm>
            <a:prstGeom prst="rect">
              <a:avLst/>
            </a:prstGeom>
          </p:spPr>
        </p:pic>
        <p:sp>
          <p:nvSpPr>
            <p:cNvPr id="31" name="object 31"/>
            <p:cNvSpPr/>
            <p:nvPr/>
          </p:nvSpPr>
          <p:spPr>
            <a:xfrm>
              <a:off x="9415526" y="2290826"/>
              <a:ext cx="2695575" cy="3248025"/>
            </a:xfrm>
            <a:custGeom>
              <a:avLst/>
              <a:gdLst/>
              <a:ahLst/>
              <a:cxnLst/>
              <a:rect l="l" t="t" r="r" b="b"/>
              <a:pathLst>
                <a:path w="2695575" h="3248025">
                  <a:moveTo>
                    <a:pt x="2622423" y="0"/>
                  </a:moveTo>
                  <a:lnTo>
                    <a:pt x="73025" y="0"/>
                  </a:lnTo>
                  <a:lnTo>
                    <a:pt x="44576" y="5730"/>
                  </a:lnTo>
                  <a:lnTo>
                    <a:pt x="21367" y="21367"/>
                  </a:lnTo>
                  <a:lnTo>
                    <a:pt x="5730" y="44576"/>
                  </a:lnTo>
                  <a:lnTo>
                    <a:pt x="0" y="73025"/>
                  </a:lnTo>
                  <a:lnTo>
                    <a:pt x="0" y="3174873"/>
                  </a:lnTo>
                  <a:lnTo>
                    <a:pt x="5730" y="3203340"/>
                  </a:lnTo>
                  <a:lnTo>
                    <a:pt x="21367" y="3226593"/>
                  </a:lnTo>
                  <a:lnTo>
                    <a:pt x="44576" y="3242274"/>
                  </a:lnTo>
                  <a:lnTo>
                    <a:pt x="73025" y="3248025"/>
                  </a:lnTo>
                  <a:lnTo>
                    <a:pt x="2622423" y="3248025"/>
                  </a:lnTo>
                  <a:lnTo>
                    <a:pt x="2650890" y="3242274"/>
                  </a:lnTo>
                  <a:lnTo>
                    <a:pt x="2674143" y="3226593"/>
                  </a:lnTo>
                  <a:lnTo>
                    <a:pt x="2689824" y="3203340"/>
                  </a:lnTo>
                  <a:lnTo>
                    <a:pt x="2695575" y="3174873"/>
                  </a:lnTo>
                  <a:lnTo>
                    <a:pt x="2695575" y="73025"/>
                  </a:lnTo>
                  <a:lnTo>
                    <a:pt x="2689824" y="44576"/>
                  </a:lnTo>
                  <a:lnTo>
                    <a:pt x="2674143" y="21367"/>
                  </a:lnTo>
                  <a:lnTo>
                    <a:pt x="2650890" y="5730"/>
                  </a:lnTo>
                  <a:lnTo>
                    <a:pt x="2622423" y="0"/>
                  </a:lnTo>
                  <a:close/>
                </a:path>
              </a:pathLst>
            </a:custGeom>
            <a:solidFill>
              <a:srgbClr val="FFFFFF"/>
            </a:solidFill>
          </p:spPr>
          <p:txBody>
            <a:bodyPr wrap="square" lIns="0" tIns="0" rIns="0" bIns="0" rtlCol="0"/>
            <a:lstStyle/>
            <a:p/>
          </p:txBody>
        </p:sp>
        <p:sp>
          <p:nvSpPr>
            <p:cNvPr id="32" name="object 32"/>
            <p:cNvSpPr/>
            <p:nvPr/>
          </p:nvSpPr>
          <p:spPr>
            <a:xfrm>
              <a:off x="9415526" y="2290826"/>
              <a:ext cx="2695575" cy="3248025"/>
            </a:xfrm>
            <a:custGeom>
              <a:avLst/>
              <a:gdLst/>
              <a:ahLst/>
              <a:cxnLst/>
              <a:rect l="l" t="t" r="r" b="b"/>
              <a:pathLst>
                <a:path w="2695575" h="3248025">
                  <a:moveTo>
                    <a:pt x="0" y="73025"/>
                  </a:moveTo>
                  <a:lnTo>
                    <a:pt x="5730" y="44576"/>
                  </a:lnTo>
                  <a:lnTo>
                    <a:pt x="21367" y="21367"/>
                  </a:lnTo>
                  <a:lnTo>
                    <a:pt x="44576" y="5730"/>
                  </a:lnTo>
                  <a:lnTo>
                    <a:pt x="73025" y="0"/>
                  </a:lnTo>
                  <a:lnTo>
                    <a:pt x="2622423" y="0"/>
                  </a:lnTo>
                  <a:lnTo>
                    <a:pt x="2650890" y="5730"/>
                  </a:lnTo>
                  <a:lnTo>
                    <a:pt x="2674143" y="21367"/>
                  </a:lnTo>
                  <a:lnTo>
                    <a:pt x="2689824" y="44576"/>
                  </a:lnTo>
                  <a:lnTo>
                    <a:pt x="2695575" y="73025"/>
                  </a:lnTo>
                  <a:lnTo>
                    <a:pt x="2695575" y="3174873"/>
                  </a:lnTo>
                  <a:lnTo>
                    <a:pt x="2689824" y="3203340"/>
                  </a:lnTo>
                  <a:lnTo>
                    <a:pt x="2674143" y="3226593"/>
                  </a:lnTo>
                  <a:lnTo>
                    <a:pt x="2650890" y="3242274"/>
                  </a:lnTo>
                  <a:lnTo>
                    <a:pt x="2622423" y="3248025"/>
                  </a:lnTo>
                  <a:lnTo>
                    <a:pt x="73025" y="3248025"/>
                  </a:lnTo>
                  <a:lnTo>
                    <a:pt x="44576" y="3242274"/>
                  </a:lnTo>
                  <a:lnTo>
                    <a:pt x="21367" y="3226593"/>
                  </a:lnTo>
                  <a:lnTo>
                    <a:pt x="5730" y="3203340"/>
                  </a:lnTo>
                  <a:lnTo>
                    <a:pt x="0" y="3174873"/>
                  </a:lnTo>
                  <a:lnTo>
                    <a:pt x="0" y="73025"/>
                  </a:lnTo>
                  <a:close/>
                </a:path>
              </a:pathLst>
            </a:custGeom>
            <a:ln w="12700">
              <a:solidFill>
                <a:srgbClr val="EBE1D0"/>
              </a:solidFill>
            </a:ln>
          </p:spPr>
          <p:txBody>
            <a:bodyPr wrap="square" lIns="0" tIns="0" rIns="0" bIns="0" rtlCol="0"/>
            <a:lstStyle/>
            <a:p/>
          </p:txBody>
        </p:sp>
        <p:sp>
          <p:nvSpPr>
            <p:cNvPr id="33" name="object 33"/>
            <p:cNvSpPr/>
            <p:nvPr/>
          </p:nvSpPr>
          <p:spPr>
            <a:xfrm>
              <a:off x="10439400" y="2562225"/>
              <a:ext cx="638175" cy="638175"/>
            </a:xfrm>
            <a:custGeom>
              <a:avLst/>
              <a:gdLst/>
              <a:ahLst/>
              <a:cxnLst/>
              <a:rect l="l" t="t" r="r" b="b"/>
              <a:pathLst>
                <a:path w="638175" h="638175">
                  <a:moveTo>
                    <a:pt x="319150" y="0"/>
                  </a:moveTo>
                  <a:lnTo>
                    <a:pt x="271986" y="3460"/>
                  </a:lnTo>
                  <a:lnTo>
                    <a:pt x="226970" y="13510"/>
                  </a:lnTo>
                  <a:lnTo>
                    <a:pt x="184599" y="29657"/>
                  </a:lnTo>
                  <a:lnTo>
                    <a:pt x="145363" y="51407"/>
                  </a:lnTo>
                  <a:lnTo>
                    <a:pt x="109758" y="78265"/>
                  </a:lnTo>
                  <a:lnTo>
                    <a:pt x="78277" y="109738"/>
                  </a:lnTo>
                  <a:lnTo>
                    <a:pt x="51413" y="145331"/>
                  </a:lnTo>
                  <a:lnTo>
                    <a:pt x="29660" y="184550"/>
                  </a:lnTo>
                  <a:lnTo>
                    <a:pt x="13511" y="226901"/>
                  </a:lnTo>
                  <a:lnTo>
                    <a:pt x="3460" y="271890"/>
                  </a:lnTo>
                  <a:lnTo>
                    <a:pt x="0" y="319024"/>
                  </a:lnTo>
                  <a:lnTo>
                    <a:pt x="3460" y="366188"/>
                  </a:lnTo>
                  <a:lnTo>
                    <a:pt x="13511" y="411204"/>
                  </a:lnTo>
                  <a:lnTo>
                    <a:pt x="29660" y="453575"/>
                  </a:lnTo>
                  <a:lnTo>
                    <a:pt x="51413" y="492811"/>
                  </a:lnTo>
                  <a:lnTo>
                    <a:pt x="78277" y="528416"/>
                  </a:lnTo>
                  <a:lnTo>
                    <a:pt x="109758" y="559897"/>
                  </a:lnTo>
                  <a:lnTo>
                    <a:pt x="145363" y="586761"/>
                  </a:lnTo>
                  <a:lnTo>
                    <a:pt x="184599" y="608514"/>
                  </a:lnTo>
                  <a:lnTo>
                    <a:pt x="226970" y="624663"/>
                  </a:lnTo>
                  <a:lnTo>
                    <a:pt x="271986" y="634714"/>
                  </a:lnTo>
                  <a:lnTo>
                    <a:pt x="319150" y="638175"/>
                  </a:lnTo>
                  <a:lnTo>
                    <a:pt x="366284" y="634714"/>
                  </a:lnTo>
                  <a:lnTo>
                    <a:pt x="411273" y="624663"/>
                  </a:lnTo>
                  <a:lnTo>
                    <a:pt x="453624" y="608514"/>
                  </a:lnTo>
                  <a:lnTo>
                    <a:pt x="492843" y="586761"/>
                  </a:lnTo>
                  <a:lnTo>
                    <a:pt x="528436" y="559897"/>
                  </a:lnTo>
                  <a:lnTo>
                    <a:pt x="559909" y="528416"/>
                  </a:lnTo>
                  <a:lnTo>
                    <a:pt x="586767" y="492811"/>
                  </a:lnTo>
                  <a:lnTo>
                    <a:pt x="608517" y="453575"/>
                  </a:lnTo>
                  <a:lnTo>
                    <a:pt x="624664" y="411204"/>
                  </a:lnTo>
                  <a:lnTo>
                    <a:pt x="634714" y="366188"/>
                  </a:lnTo>
                  <a:lnTo>
                    <a:pt x="638175" y="319024"/>
                  </a:lnTo>
                  <a:lnTo>
                    <a:pt x="634714" y="271890"/>
                  </a:lnTo>
                  <a:lnTo>
                    <a:pt x="624664" y="226901"/>
                  </a:lnTo>
                  <a:lnTo>
                    <a:pt x="608517" y="184550"/>
                  </a:lnTo>
                  <a:lnTo>
                    <a:pt x="586767" y="145331"/>
                  </a:lnTo>
                  <a:lnTo>
                    <a:pt x="559909" y="109738"/>
                  </a:lnTo>
                  <a:lnTo>
                    <a:pt x="528436" y="78265"/>
                  </a:lnTo>
                  <a:lnTo>
                    <a:pt x="492843" y="51407"/>
                  </a:lnTo>
                  <a:lnTo>
                    <a:pt x="453624" y="29657"/>
                  </a:lnTo>
                  <a:lnTo>
                    <a:pt x="411273" y="13510"/>
                  </a:lnTo>
                  <a:lnTo>
                    <a:pt x="366284" y="3460"/>
                  </a:lnTo>
                  <a:lnTo>
                    <a:pt x="319150" y="0"/>
                  </a:lnTo>
                  <a:close/>
                </a:path>
              </a:pathLst>
            </a:custGeom>
            <a:solidFill>
              <a:srgbClr val="A16769"/>
            </a:solidFill>
          </p:spPr>
          <p:txBody>
            <a:bodyPr wrap="square" lIns="0" tIns="0" rIns="0" bIns="0" rtlCol="0"/>
            <a:lstStyle/>
            <a:p/>
          </p:txBody>
        </p:sp>
      </p:grpSp>
      <p:sp>
        <p:nvSpPr>
          <p:cNvPr id="34" name="object 34"/>
          <p:cNvSpPr txBox="1"/>
          <p:nvPr/>
        </p:nvSpPr>
        <p:spPr>
          <a:xfrm>
            <a:off x="10676635" y="2669476"/>
            <a:ext cx="180340" cy="391795"/>
          </a:xfrm>
          <a:prstGeom prst="rect">
            <a:avLst/>
          </a:prstGeom>
        </p:spPr>
        <p:txBody>
          <a:bodyPr wrap="square" lIns="0" tIns="12700" rIns="0" bIns="0" rtlCol="0" vert="horz">
            <a:spAutoFit/>
          </a:bodyPr>
          <a:lstStyle/>
          <a:p>
            <a:pPr marL="12700">
              <a:lnSpc>
                <a:spcPct val="100000"/>
              </a:lnSpc>
              <a:spcBef>
                <a:spcPts val="100"/>
              </a:spcBef>
            </a:pPr>
            <a:r>
              <a:rPr dirty="0" sz="2400" spc="-50" b="1">
                <a:solidFill>
                  <a:srgbClr val="FFFFFF"/>
                </a:solidFill>
                <a:latin typeface="Calibri"/>
                <a:cs typeface="Calibri"/>
              </a:rPr>
              <a:t>4</a:t>
            </a:r>
            <a:endParaRPr sz="2400">
              <a:latin typeface="Calibri"/>
              <a:cs typeface="Calibri"/>
            </a:endParaRPr>
          </a:p>
        </p:txBody>
      </p:sp>
      <p:sp>
        <p:nvSpPr>
          <p:cNvPr id="37" name="object 37"/>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8" name="object 38"/>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6</a:t>
            </a:r>
          </a:p>
        </p:txBody>
      </p:sp>
      <p:sp>
        <p:nvSpPr>
          <p:cNvPr id="35" name="object 35"/>
          <p:cNvSpPr txBox="1"/>
          <p:nvPr/>
        </p:nvSpPr>
        <p:spPr>
          <a:xfrm>
            <a:off x="9833609" y="3451542"/>
            <a:ext cx="1867535" cy="453390"/>
          </a:xfrm>
          <a:prstGeom prst="rect">
            <a:avLst/>
          </a:prstGeom>
        </p:spPr>
        <p:txBody>
          <a:bodyPr wrap="square" lIns="0" tIns="26034" rIns="0" bIns="0" rtlCol="0" vert="horz">
            <a:spAutoFit/>
          </a:bodyPr>
          <a:lstStyle/>
          <a:p>
            <a:pPr marL="637540" marR="5080" indent="-624840">
              <a:lnSpc>
                <a:spcPts val="1650"/>
              </a:lnSpc>
              <a:spcBef>
                <a:spcPts val="204"/>
              </a:spcBef>
            </a:pPr>
            <a:r>
              <a:rPr dirty="0" sz="1400" b="1">
                <a:solidFill>
                  <a:srgbClr val="6C2D46"/>
                </a:solidFill>
                <a:latin typeface="Cambria"/>
                <a:cs typeface="Cambria"/>
              </a:rPr>
              <a:t>Style</a:t>
            </a:r>
            <a:r>
              <a:rPr dirty="0" sz="1400" spc="114" b="1">
                <a:solidFill>
                  <a:srgbClr val="6C2D46"/>
                </a:solidFill>
                <a:latin typeface="Cambria"/>
                <a:cs typeface="Cambria"/>
              </a:rPr>
              <a:t> </a:t>
            </a:r>
            <a:r>
              <a:rPr dirty="0" sz="1400" b="1">
                <a:solidFill>
                  <a:srgbClr val="6C2D46"/>
                </a:solidFill>
                <a:latin typeface="Cambria"/>
                <a:cs typeface="Cambria"/>
              </a:rPr>
              <a:t>Profile</a:t>
            </a:r>
            <a:r>
              <a:rPr dirty="0" sz="1400" spc="35" b="1">
                <a:solidFill>
                  <a:srgbClr val="6C2D46"/>
                </a:solidFill>
                <a:latin typeface="Cambria"/>
                <a:cs typeface="Cambria"/>
              </a:rPr>
              <a:t> </a:t>
            </a:r>
            <a:r>
              <a:rPr dirty="0" sz="1400" b="1">
                <a:solidFill>
                  <a:srgbClr val="6C2D46"/>
                </a:solidFill>
                <a:latin typeface="Cambria"/>
                <a:cs typeface="Cambria"/>
              </a:rPr>
              <a:t>&amp;</a:t>
            </a:r>
            <a:r>
              <a:rPr dirty="0" sz="1400" spc="120" b="1">
                <a:solidFill>
                  <a:srgbClr val="6C2D46"/>
                </a:solidFill>
                <a:latin typeface="Cambria"/>
                <a:cs typeface="Cambria"/>
              </a:rPr>
              <a:t> </a:t>
            </a:r>
            <a:r>
              <a:rPr dirty="0" sz="1400" spc="-10" b="1">
                <a:solidFill>
                  <a:srgbClr val="6C2D46"/>
                </a:solidFill>
                <a:latin typeface="Cambria"/>
                <a:cs typeface="Cambria"/>
              </a:rPr>
              <a:t>Repeat Orders</a:t>
            </a:r>
            <a:endParaRPr sz="1400">
              <a:latin typeface="Cambria"/>
              <a:cs typeface="Cambria"/>
            </a:endParaRPr>
          </a:p>
        </p:txBody>
      </p:sp>
      <p:sp>
        <p:nvSpPr>
          <p:cNvPr id="36" name="object 36"/>
          <p:cNvSpPr txBox="1"/>
          <p:nvPr/>
        </p:nvSpPr>
        <p:spPr>
          <a:xfrm>
            <a:off x="9719309" y="4420340"/>
            <a:ext cx="2092960" cy="560070"/>
          </a:xfrm>
          <a:prstGeom prst="rect">
            <a:avLst/>
          </a:prstGeom>
        </p:spPr>
        <p:txBody>
          <a:bodyPr wrap="square" lIns="0" tIns="17145" rIns="0" bIns="0" rtlCol="0" vert="horz">
            <a:spAutoFit/>
          </a:bodyPr>
          <a:lstStyle/>
          <a:p>
            <a:pPr algn="ctr" marL="12700" marR="5080">
              <a:lnSpc>
                <a:spcPct val="105200"/>
              </a:lnSpc>
              <a:spcBef>
                <a:spcPts val="135"/>
              </a:spcBef>
            </a:pPr>
            <a:r>
              <a:rPr dirty="0" sz="1100">
                <a:solidFill>
                  <a:srgbClr val="2B161F"/>
                </a:solidFill>
                <a:latin typeface="Calibri"/>
                <a:cs typeface="Calibri"/>
              </a:rPr>
              <a:t>Every</a:t>
            </a:r>
            <a:r>
              <a:rPr dirty="0" sz="1100" spc="140">
                <a:solidFill>
                  <a:srgbClr val="2B161F"/>
                </a:solidFill>
                <a:latin typeface="Calibri"/>
                <a:cs typeface="Calibri"/>
              </a:rPr>
              <a:t> </a:t>
            </a:r>
            <a:r>
              <a:rPr dirty="0" sz="1100">
                <a:solidFill>
                  <a:srgbClr val="2B161F"/>
                </a:solidFill>
                <a:latin typeface="Calibri"/>
                <a:cs typeface="Calibri"/>
              </a:rPr>
              <a:t>customer's</a:t>
            </a:r>
            <a:r>
              <a:rPr dirty="0" sz="1100" spc="250">
                <a:solidFill>
                  <a:srgbClr val="2B161F"/>
                </a:solidFill>
                <a:latin typeface="Calibri"/>
                <a:cs typeface="Calibri"/>
              </a:rPr>
              <a:t> </a:t>
            </a:r>
            <a:r>
              <a:rPr dirty="0" sz="1100">
                <a:solidFill>
                  <a:srgbClr val="2B161F"/>
                </a:solidFill>
                <a:latin typeface="Calibri"/>
                <a:cs typeface="Calibri"/>
              </a:rPr>
              <a:t>measurements</a:t>
            </a:r>
            <a:r>
              <a:rPr dirty="0" sz="1100" spc="245">
                <a:solidFill>
                  <a:srgbClr val="2B161F"/>
                </a:solidFill>
                <a:latin typeface="Calibri"/>
                <a:cs typeface="Calibri"/>
              </a:rPr>
              <a:t> </a:t>
            </a:r>
            <a:r>
              <a:rPr dirty="0" sz="1100" spc="-50">
                <a:solidFill>
                  <a:srgbClr val="2B161F"/>
                </a:solidFill>
                <a:latin typeface="Calibri"/>
                <a:cs typeface="Calibri"/>
              </a:rPr>
              <a:t>&amp;</a:t>
            </a:r>
            <a:r>
              <a:rPr dirty="0" sz="1100">
                <a:solidFill>
                  <a:srgbClr val="2B161F"/>
                </a:solidFill>
                <a:latin typeface="Calibri"/>
                <a:cs typeface="Calibri"/>
              </a:rPr>
              <a:t> preferences</a:t>
            </a:r>
            <a:r>
              <a:rPr dirty="0" sz="1100" spc="85">
                <a:solidFill>
                  <a:srgbClr val="2B161F"/>
                </a:solidFill>
                <a:latin typeface="Calibri"/>
                <a:cs typeface="Calibri"/>
              </a:rPr>
              <a:t> </a:t>
            </a:r>
            <a:r>
              <a:rPr dirty="0" sz="1100">
                <a:solidFill>
                  <a:srgbClr val="2B161F"/>
                </a:solidFill>
                <a:latin typeface="Calibri"/>
                <a:cs typeface="Calibri"/>
              </a:rPr>
              <a:t>are</a:t>
            </a:r>
            <a:r>
              <a:rPr dirty="0" sz="1100" spc="135">
                <a:solidFill>
                  <a:srgbClr val="2B161F"/>
                </a:solidFill>
                <a:latin typeface="Calibri"/>
                <a:cs typeface="Calibri"/>
              </a:rPr>
              <a:t> </a:t>
            </a:r>
            <a:r>
              <a:rPr dirty="0" sz="1100">
                <a:solidFill>
                  <a:srgbClr val="2B161F"/>
                </a:solidFill>
                <a:latin typeface="Calibri"/>
                <a:cs typeface="Calibri"/>
              </a:rPr>
              <a:t>saved</a:t>
            </a:r>
            <a:r>
              <a:rPr dirty="0" sz="1100" spc="85">
                <a:solidFill>
                  <a:srgbClr val="2B161F"/>
                </a:solidFill>
                <a:latin typeface="Calibri"/>
                <a:cs typeface="Calibri"/>
              </a:rPr>
              <a:t> </a:t>
            </a:r>
            <a:r>
              <a:rPr dirty="0" sz="1100">
                <a:solidFill>
                  <a:srgbClr val="2B161F"/>
                </a:solidFill>
                <a:latin typeface="Calibri"/>
                <a:cs typeface="Calibri"/>
              </a:rPr>
              <a:t>for</a:t>
            </a:r>
            <a:r>
              <a:rPr dirty="0" sz="1100" spc="160">
                <a:solidFill>
                  <a:srgbClr val="2B161F"/>
                </a:solidFill>
                <a:latin typeface="Calibri"/>
                <a:cs typeface="Calibri"/>
              </a:rPr>
              <a:t> </a:t>
            </a:r>
            <a:r>
              <a:rPr dirty="0" sz="1100" spc="-10">
                <a:solidFill>
                  <a:srgbClr val="2B161F"/>
                </a:solidFill>
                <a:latin typeface="Calibri"/>
                <a:cs typeface="Calibri"/>
              </a:rPr>
              <a:t>instant reordering.</a:t>
            </a:r>
            <a:endParaRPr sz="11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sp>
        <p:nvSpPr>
          <p:cNvPr id="3" name="object 3"/>
          <p:cNvSpPr txBox="1"/>
          <p:nvPr/>
        </p:nvSpPr>
        <p:spPr>
          <a:xfrm>
            <a:off x="628015" y="423227"/>
            <a:ext cx="122301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0" b="1">
                <a:solidFill>
                  <a:srgbClr val="6C2D46"/>
                </a:solidFill>
                <a:latin typeface="Calibri"/>
                <a:cs typeface="Calibri"/>
              </a:rPr>
              <a:t> </a:t>
            </a:r>
            <a:r>
              <a:rPr dirty="0" sz="1250" b="1">
                <a:solidFill>
                  <a:srgbClr val="6C2D46"/>
                </a:solidFill>
                <a:latin typeface="Calibri"/>
                <a:cs typeface="Calibri"/>
              </a:rPr>
              <a:t>E</a:t>
            </a:r>
            <a:r>
              <a:rPr dirty="0" sz="1250" spc="475" b="1">
                <a:solidFill>
                  <a:srgbClr val="6C2D46"/>
                </a:solidFill>
                <a:latin typeface="Calibri"/>
                <a:cs typeface="Calibri"/>
              </a:rPr>
              <a:t> </a:t>
            </a:r>
            <a:r>
              <a:rPr dirty="0" sz="1250" b="1">
                <a:solidFill>
                  <a:srgbClr val="6C2D46"/>
                </a:solidFill>
                <a:latin typeface="Calibri"/>
                <a:cs typeface="Calibri"/>
              </a:rPr>
              <a:t>J</a:t>
            </a:r>
            <a:r>
              <a:rPr dirty="0" sz="1250" spc="-100" b="1">
                <a:solidFill>
                  <a:srgbClr val="6C2D46"/>
                </a:solidFill>
                <a:latin typeface="Calibri"/>
                <a:cs typeface="Calibri"/>
              </a:rPr>
              <a:t> </a:t>
            </a:r>
            <a:r>
              <a:rPr dirty="0" sz="1250" b="1">
                <a:solidFill>
                  <a:srgbClr val="6C2D46"/>
                </a:solidFill>
                <a:latin typeface="Calibri"/>
                <a:cs typeface="Calibri"/>
              </a:rPr>
              <a:t>O</a:t>
            </a:r>
            <a:r>
              <a:rPr dirty="0" sz="1250" spc="-95" b="1">
                <a:solidFill>
                  <a:srgbClr val="6C2D46"/>
                </a:solidFill>
                <a:latin typeface="Calibri"/>
                <a:cs typeface="Calibri"/>
              </a:rPr>
              <a:t> </a:t>
            </a:r>
            <a:r>
              <a:rPr dirty="0" sz="1250" b="1">
                <a:solidFill>
                  <a:srgbClr val="6C2D46"/>
                </a:solidFill>
                <a:latin typeface="Calibri"/>
                <a:cs typeface="Calibri"/>
              </a:rPr>
              <a:t>U</a:t>
            </a:r>
            <a:r>
              <a:rPr dirty="0" sz="1250" spc="-65" b="1">
                <a:solidFill>
                  <a:srgbClr val="6C2D46"/>
                </a:solidFill>
                <a:latin typeface="Calibri"/>
                <a:cs typeface="Calibri"/>
              </a:rPr>
              <a:t> </a:t>
            </a: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N</a:t>
            </a:r>
            <a:r>
              <a:rPr dirty="0" sz="1250" spc="-70"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spc="-50" b="1">
                <a:solidFill>
                  <a:srgbClr val="6C2D46"/>
                </a:solidFill>
                <a:latin typeface="Calibri"/>
                <a:cs typeface="Calibri"/>
              </a:rPr>
              <a:t>Y</a:t>
            </a:r>
            <a:endParaRPr sz="1250">
              <a:latin typeface="Calibri"/>
              <a:cs typeface="Calibri"/>
            </a:endParaRPr>
          </a:p>
        </p:txBody>
      </p:sp>
      <p:sp>
        <p:nvSpPr>
          <p:cNvPr id="4" name="object 4" descr="$PPTXTitle"/>
          <p:cNvSpPr txBox="1">
            <a:spLocks noGrp="1"/>
          </p:cNvSpPr>
          <p:nvPr>
            <p:ph type="title"/>
          </p:nvPr>
        </p:nvSpPr>
        <p:spPr>
          <a:xfrm>
            <a:off x="628015" y="813180"/>
            <a:ext cx="2545080" cy="518159"/>
          </a:xfrm>
          <a:prstGeom prst="rect"/>
        </p:spPr>
        <p:txBody>
          <a:bodyPr wrap="square" lIns="0" tIns="16510" rIns="0" bIns="0" rtlCol="0" vert="horz">
            <a:spAutoFit/>
          </a:bodyPr>
          <a:lstStyle/>
          <a:p>
            <a:pPr marL="12700">
              <a:lnSpc>
                <a:spcPct val="100000"/>
              </a:lnSpc>
              <a:spcBef>
                <a:spcPts val="130"/>
              </a:spcBef>
            </a:pPr>
            <a:r>
              <a:rPr dirty="0">
                <a:solidFill>
                  <a:srgbClr val="2B161F"/>
                </a:solidFill>
              </a:rPr>
              <a:t>How</a:t>
            </a:r>
            <a:r>
              <a:rPr dirty="0" spc="-50">
                <a:solidFill>
                  <a:srgbClr val="2B161F"/>
                </a:solidFill>
              </a:rPr>
              <a:t> </a:t>
            </a:r>
            <a:r>
              <a:rPr dirty="0">
                <a:solidFill>
                  <a:srgbClr val="2B161F"/>
                </a:solidFill>
              </a:rPr>
              <a:t>It</a:t>
            </a:r>
            <a:r>
              <a:rPr dirty="0" spc="-70">
                <a:solidFill>
                  <a:srgbClr val="2B161F"/>
                </a:solidFill>
              </a:rPr>
              <a:t> </a:t>
            </a:r>
            <a:r>
              <a:rPr dirty="0" spc="-35">
                <a:solidFill>
                  <a:srgbClr val="2B161F"/>
                </a:solidFill>
              </a:rPr>
              <a:t>Works</a:t>
            </a:r>
          </a:p>
        </p:txBody>
      </p:sp>
      <p:grpSp>
        <p:nvGrpSpPr>
          <p:cNvPr id="5" name="object 5"/>
          <p:cNvGrpSpPr/>
          <p:nvPr/>
        </p:nvGrpSpPr>
        <p:grpSpPr>
          <a:xfrm>
            <a:off x="600075" y="1924050"/>
            <a:ext cx="2691130" cy="3129280"/>
            <a:chOff x="600075" y="1924050"/>
            <a:chExt cx="2691130" cy="3129280"/>
          </a:xfrm>
        </p:grpSpPr>
        <p:pic>
          <p:nvPicPr>
            <p:cNvPr id="6" name="object 6"/>
            <p:cNvPicPr/>
            <p:nvPr/>
          </p:nvPicPr>
          <p:blipFill>
            <a:blip r:embed="rId2" cstate="print"/>
            <a:stretch>
              <a:fillRect/>
            </a:stretch>
          </p:blipFill>
          <p:spPr>
            <a:xfrm>
              <a:off x="600075" y="2228722"/>
              <a:ext cx="2690876" cy="2824226"/>
            </a:xfrm>
            <a:prstGeom prst="rect">
              <a:avLst/>
            </a:prstGeom>
          </p:spPr>
        </p:pic>
        <p:sp>
          <p:nvSpPr>
            <p:cNvPr id="7" name="object 7"/>
            <p:cNvSpPr/>
            <p:nvPr/>
          </p:nvSpPr>
          <p:spPr>
            <a:xfrm>
              <a:off x="690562" y="2290825"/>
              <a:ext cx="2515235" cy="2647950"/>
            </a:xfrm>
            <a:custGeom>
              <a:avLst/>
              <a:gdLst/>
              <a:ahLst/>
              <a:cxnLst/>
              <a:rect l="l" t="t" r="r" b="b"/>
              <a:pathLst>
                <a:path w="2515235" h="2647950">
                  <a:moveTo>
                    <a:pt x="2441511" y="0"/>
                  </a:moveTo>
                  <a:lnTo>
                    <a:pt x="73151" y="0"/>
                  </a:lnTo>
                  <a:lnTo>
                    <a:pt x="44678" y="5730"/>
                  </a:lnTo>
                  <a:lnTo>
                    <a:pt x="21426" y="21367"/>
                  </a:lnTo>
                  <a:lnTo>
                    <a:pt x="5748" y="44576"/>
                  </a:lnTo>
                  <a:lnTo>
                    <a:pt x="0" y="73025"/>
                  </a:lnTo>
                  <a:lnTo>
                    <a:pt x="0" y="2574798"/>
                  </a:lnTo>
                  <a:lnTo>
                    <a:pt x="5748" y="2603246"/>
                  </a:lnTo>
                  <a:lnTo>
                    <a:pt x="21426" y="2626455"/>
                  </a:lnTo>
                  <a:lnTo>
                    <a:pt x="44678" y="2642092"/>
                  </a:lnTo>
                  <a:lnTo>
                    <a:pt x="73151" y="2647823"/>
                  </a:lnTo>
                  <a:lnTo>
                    <a:pt x="2441511" y="2647823"/>
                  </a:lnTo>
                  <a:lnTo>
                    <a:pt x="2469979" y="2642092"/>
                  </a:lnTo>
                  <a:lnTo>
                    <a:pt x="2493232" y="2626455"/>
                  </a:lnTo>
                  <a:lnTo>
                    <a:pt x="2508912" y="2603246"/>
                  </a:lnTo>
                  <a:lnTo>
                    <a:pt x="2514663" y="2574798"/>
                  </a:lnTo>
                  <a:lnTo>
                    <a:pt x="2514663" y="73025"/>
                  </a:lnTo>
                  <a:lnTo>
                    <a:pt x="2508912" y="44576"/>
                  </a:lnTo>
                  <a:lnTo>
                    <a:pt x="2493232" y="21367"/>
                  </a:lnTo>
                  <a:lnTo>
                    <a:pt x="2469979" y="5730"/>
                  </a:lnTo>
                  <a:lnTo>
                    <a:pt x="2441511" y="0"/>
                  </a:lnTo>
                  <a:close/>
                </a:path>
              </a:pathLst>
            </a:custGeom>
            <a:solidFill>
              <a:srgbClr val="FFFFFF"/>
            </a:solidFill>
          </p:spPr>
          <p:txBody>
            <a:bodyPr wrap="square" lIns="0" tIns="0" rIns="0" bIns="0" rtlCol="0"/>
            <a:lstStyle/>
            <a:p/>
          </p:txBody>
        </p:sp>
        <p:sp>
          <p:nvSpPr>
            <p:cNvPr id="8" name="object 8"/>
            <p:cNvSpPr/>
            <p:nvPr/>
          </p:nvSpPr>
          <p:spPr>
            <a:xfrm>
              <a:off x="690562" y="2290825"/>
              <a:ext cx="2515235" cy="2647950"/>
            </a:xfrm>
            <a:custGeom>
              <a:avLst/>
              <a:gdLst/>
              <a:ahLst/>
              <a:cxnLst/>
              <a:rect l="l" t="t" r="r" b="b"/>
              <a:pathLst>
                <a:path w="2515235" h="2647950">
                  <a:moveTo>
                    <a:pt x="0" y="73025"/>
                  </a:moveTo>
                  <a:lnTo>
                    <a:pt x="5748" y="44576"/>
                  </a:lnTo>
                  <a:lnTo>
                    <a:pt x="21426" y="21367"/>
                  </a:lnTo>
                  <a:lnTo>
                    <a:pt x="44678" y="5730"/>
                  </a:lnTo>
                  <a:lnTo>
                    <a:pt x="73151" y="0"/>
                  </a:lnTo>
                  <a:lnTo>
                    <a:pt x="2441511" y="0"/>
                  </a:lnTo>
                  <a:lnTo>
                    <a:pt x="2469979" y="5730"/>
                  </a:lnTo>
                  <a:lnTo>
                    <a:pt x="2493232" y="21367"/>
                  </a:lnTo>
                  <a:lnTo>
                    <a:pt x="2508912" y="44576"/>
                  </a:lnTo>
                  <a:lnTo>
                    <a:pt x="2514663" y="73025"/>
                  </a:lnTo>
                  <a:lnTo>
                    <a:pt x="2514663" y="2574798"/>
                  </a:lnTo>
                  <a:lnTo>
                    <a:pt x="2508912" y="2603246"/>
                  </a:lnTo>
                  <a:lnTo>
                    <a:pt x="2493232" y="2626455"/>
                  </a:lnTo>
                  <a:lnTo>
                    <a:pt x="2469979" y="2642092"/>
                  </a:lnTo>
                  <a:lnTo>
                    <a:pt x="2441511" y="2647823"/>
                  </a:lnTo>
                  <a:lnTo>
                    <a:pt x="73151" y="2647823"/>
                  </a:lnTo>
                  <a:lnTo>
                    <a:pt x="44678" y="2642092"/>
                  </a:lnTo>
                  <a:lnTo>
                    <a:pt x="21426" y="2626455"/>
                  </a:lnTo>
                  <a:lnTo>
                    <a:pt x="5748" y="2603246"/>
                  </a:lnTo>
                  <a:lnTo>
                    <a:pt x="0" y="2574798"/>
                  </a:lnTo>
                  <a:lnTo>
                    <a:pt x="0" y="73025"/>
                  </a:lnTo>
                  <a:close/>
                </a:path>
              </a:pathLst>
            </a:custGeom>
            <a:ln w="12700">
              <a:solidFill>
                <a:srgbClr val="EBE1D0"/>
              </a:solidFill>
            </a:ln>
          </p:spPr>
          <p:txBody>
            <a:bodyPr wrap="square" lIns="0" tIns="0" rIns="0" bIns="0" rtlCol="0"/>
            <a:lstStyle/>
            <a:p/>
          </p:txBody>
        </p:sp>
        <p:sp>
          <p:nvSpPr>
            <p:cNvPr id="9" name="object 9"/>
            <p:cNvSpPr/>
            <p:nvPr/>
          </p:nvSpPr>
          <p:spPr>
            <a:xfrm>
              <a:off x="1581150" y="1924050"/>
              <a:ext cx="723900" cy="723900"/>
            </a:xfrm>
            <a:custGeom>
              <a:avLst/>
              <a:gdLst/>
              <a:ahLst/>
              <a:cxnLst/>
              <a:rect l="l" t="t" r="r" b="b"/>
              <a:pathLst>
                <a:path w="723900" h="723900">
                  <a:moveTo>
                    <a:pt x="361950" y="0"/>
                  </a:moveTo>
                  <a:lnTo>
                    <a:pt x="312835" y="3304"/>
                  </a:lnTo>
                  <a:lnTo>
                    <a:pt x="265729" y="12929"/>
                  </a:lnTo>
                  <a:lnTo>
                    <a:pt x="221063" y="28444"/>
                  </a:lnTo>
                  <a:lnTo>
                    <a:pt x="179267" y="49417"/>
                  </a:lnTo>
                  <a:lnTo>
                    <a:pt x="140773" y="75417"/>
                  </a:lnTo>
                  <a:lnTo>
                    <a:pt x="106013" y="106013"/>
                  </a:lnTo>
                  <a:lnTo>
                    <a:pt x="75417" y="140773"/>
                  </a:lnTo>
                  <a:lnTo>
                    <a:pt x="49417" y="179267"/>
                  </a:lnTo>
                  <a:lnTo>
                    <a:pt x="28444" y="221063"/>
                  </a:lnTo>
                  <a:lnTo>
                    <a:pt x="12929" y="265729"/>
                  </a:lnTo>
                  <a:lnTo>
                    <a:pt x="3304" y="312835"/>
                  </a:lnTo>
                  <a:lnTo>
                    <a:pt x="0" y="361950"/>
                  </a:lnTo>
                  <a:lnTo>
                    <a:pt x="3304" y="411064"/>
                  </a:lnTo>
                  <a:lnTo>
                    <a:pt x="12929" y="458170"/>
                  </a:lnTo>
                  <a:lnTo>
                    <a:pt x="28444" y="502836"/>
                  </a:lnTo>
                  <a:lnTo>
                    <a:pt x="49417" y="544632"/>
                  </a:lnTo>
                  <a:lnTo>
                    <a:pt x="75417" y="583126"/>
                  </a:lnTo>
                  <a:lnTo>
                    <a:pt x="106013" y="617886"/>
                  </a:lnTo>
                  <a:lnTo>
                    <a:pt x="140773" y="648482"/>
                  </a:lnTo>
                  <a:lnTo>
                    <a:pt x="179267" y="674482"/>
                  </a:lnTo>
                  <a:lnTo>
                    <a:pt x="221063" y="695455"/>
                  </a:lnTo>
                  <a:lnTo>
                    <a:pt x="265729" y="710970"/>
                  </a:lnTo>
                  <a:lnTo>
                    <a:pt x="312835" y="720595"/>
                  </a:lnTo>
                  <a:lnTo>
                    <a:pt x="361950" y="723900"/>
                  </a:lnTo>
                  <a:lnTo>
                    <a:pt x="411064" y="720595"/>
                  </a:lnTo>
                  <a:lnTo>
                    <a:pt x="458170" y="710970"/>
                  </a:lnTo>
                  <a:lnTo>
                    <a:pt x="502836" y="695455"/>
                  </a:lnTo>
                  <a:lnTo>
                    <a:pt x="544632" y="674482"/>
                  </a:lnTo>
                  <a:lnTo>
                    <a:pt x="583126" y="648482"/>
                  </a:lnTo>
                  <a:lnTo>
                    <a:pt x="617886" y="617886"/>
                  </a:lnTo>
                  <a:lnTo>
                    <a:pt x="648482" y="583126"/>
                  </a:lnTo>
                  <a:lnTo>
                    <a:pt x="674482" y="544632"/>
                  </a:lnTo>
                  <a:lnTo>
                    <a:pt x="695455" y="502836"/>
                  </a:lnTo>
                  <a:lnTo>
                    <a:pt x="710970" y="458170"/>
                  </a:lnTo>
                  <a:lnTo>
                    <a:pt x="720595" y="411064"/>
                  </a:lnTo>
                  <a:lnTo>
                    <a:pt x="723900" y="361950"/>
                  </a:lnTo>
                  <a:lnTo>
                    <a:pt x="720595" y="312835"/>
                  </a:lnTo>
                  <a:lnTo>
                    <a:pt x="710970" y="265729"/>
                  </a:lnTo>
                  <a:lnTo>
                    <a:pt x="695455" y="221063"/>
                  </a:lnTo>
                  <a:lnTo>
                    <a:pt x="674482" y="179267"/>
                  </a:lnTo>
                  <a:lnTo>
                    <a:pt x="648482" y="140773"/>
                  </a:lnTo>
                  <a:lnTo>
                    <a:pt x="617886" y="106013"/>
                  </a:lnTo>
                  <a:lnTo>
                    <a:pt x="583126" y="75417"/>
                  </a:lnTo>
                  <a:lnTo>
                    <a:pt x="544632" y="49417"/>
                  </a:lnTo>
                  <a:lnTo>
                    <a:pt x="502836" y="28444"/>
                  </a:lnTo>
                  <a:lnTo>
                    <a:pt x="458170" y="12929"/>
                  </a:lnTo>
                  <a:lnTo>
                    <a:pt x="411064" y="3304"/>
                  </a:lnTo>
                  <a:lnTo>
                    <a:pt x="361950" y="0"/>
                  </a:lnTo>
                  <a:close/>
                </a:path>
              </a:pathLst>
            </a:custGeom>
            <a:solidFill>
              <a:srgbClr val="C8A127"/>
            </a:solidFill>
          </p:spPr>
          <p:txBody>
            <a:bodyPr wrap="square" lIns="0" tIns="0" rIns="0" bIns="0" rtlCol="0"/>
            <a:lstStyle/>
            <a:p/>
          </p:txBody>
        </p:sp>
      </p:grpSp>
      <p:sp>
        <p:nvSpPr>
          <p:cNvPr id="10" name="object 10"/>
          <p:cNvSpPr txBox="1"/>
          <p:nvPr/>
        </p:nvSpPr>
        <p:spPr>
          <a:xfrm>
            <a:off x="1848485" y="2049144"/>
            <a:ext cx="194945" cy="426720"/>
          </a:xfrm>
          <a:prstGeom prst="rect">
            <a:avLst/>
          </a:prstGeom>
        </p:spPr>
        <p:txBody>
          <a:bodyPr wrap="square" lIns="0" tIns="16510" rIns="0" bIns="0" rtlCol="0" vert="horz">
            <a:spAutoFit/>
          </a:bodyPr>
          <a:lstStyle/>
          <a:p>
            <a:pPr marL="12700">
              <a:lnSpc>
                <a:spcPct val="100000"/>
              </a:lnSpc>
              <a:spcBef>
                <a:spcPts val="130"/>
              </a:spcBef>
            </a:pPr>
            <a:r>
              <a:rPr dirty="0" sz="2600" spc="-50" b="1">
                <a:solidFill>
                  <a:srgbClr val="2B161F"/>
                </a:solidFill>
                <a:latin typeface="Calibri"/>
                <a:cs typeface="Calibri"/>
              </a:rPr>
              <a:t>1</a:t>
            </a:r>
            <a:endParaRPr sz="2600">
              <a:latin typeface="Calibri"/>
              <a:cs typeface="Calibri"/>
            </a:endParaRPr>
          </a:p>
        </p:txBody>
      </p:sp>
      <p:sp>
        <p:nvSpPr>
          <p:cNvPr id="11" name="object 11"/>
          <p:cNvSpPr txBox="1"/>
          <p:nvPr/>
        </p:nvSpPr>
        <p:spPr>
          <a:xfrm>
            <a:off x="1254125" y="2934970"/>
            <a:ext cx="1376680" cy="242570"/>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Browse</a:t>
            </a:r>
            <a:r>
              <a:rPr dirty="0" sz="1400" spc="100" b="1">
                <a:solidFill>
                  <a:srgbClr val="6C2D46"/>
                </a:solidFill>
                <a:latin typeface="Cambria"/>
                <a:cs typeface="Cambria"/>
              </a:rPr>
              <a:t> </a:t>
            </a:r>
            <a:r>
              <a:rPr dirty="0" sz="1400" b="1">
                <a:solidFill>
                  <a:srgbClr val="6C2D46"/>
                </a:solidFill>
                <a:latin typeface="Cambria"/>
                <a:cs typeface="Cambria"/>
              </a:rPr>
              <a:t>&amp;</a:t>
            </a:r>
            <a:r>
              <a:rPr dirty="0" sz="1400" spc="20" b="1">
                <a:solidFill>
                  <a:srgbClr val="6C2D46"/>
                </a:solidFill>
                <a:latin typeface="Cambria"/>
                <a:cs typeface="Cambria"/>
              </a:rPr>
              <a:t> </a:t>
            </a:r>
            <a:r>
              <a:rPr dirty="0" sz="1400" spc="-10" b="1">
                <a:solidFill>
                  <a:srgbClr val="6C2D46"/>
                </a:solidFill>
                <a:latin typeface="Cambria"/>
                <a:cs typeface="Cambria"/>
              </a:rPr>
              <a:t>Select</a:t>
            </a:r>
            <a:endParaRPr sz="1400">
              <a:latin typeface="Cambria"/>
              <a:cs typeface="Cambria"/>
            </a:endParaRPr>
          </a:p>
        </p:txBody>
      </p:sp>
      <p:sp>
        <p:nvSpPr>
          <p:cNvPr id="12" name="object 12"/>
          <p:cNvSpPr txBox="1"/>
          <p:nvPr/>
        </p:nvSpPr>
        <p:spPr>
          <a:xfrm>
            <a:off x="984885" y="3825176"/>
            <a:ext cx="1920239" cy="560070"/>
          </a:xfrm>
          <a:prstGeom prst="rect">
            <a:avLst/>
          </a:prstGeom>
        </p:spPr>
        <p:txBody>
          <a:bodyPr wrap="square" lIns="0" tIns="16510" rIns="0" bIns="0" rtlCol="0" vert="horz">
            <a:spAutoFit/>
          </a:bodyPr>
          <a:lstStyle/>
          <a:p>
            <a:pPr algn="ctr" marL="12700" marR="5080" indent="-5080">
              <a:lnSpc>
                <a:spcPct val="105300"/>
              </a:lnSpc>
              <a:spcBef>
                <a:spcPts val="130"/>
              </a:spcBef>
            </a:pPr>
            <a:r>
              <a:rPr dirty="0" sz="1100">
                <a:solidFill>
                  <a:srgbClr val="2B161F"/>
                </a:solidFill>
                <a:latin typeface="Calibri"/>
                <a:cs typeface="Calibri"/>
              </a:rPr>
              <a:t>Customer</a:t>
            </a:r>
            <a:r>
              <a:rPr dirty="0" sz="1100" spc="130">
                <a:solidFill>
                  <a:srgbClr val="2B161F"/>
                </a:solidFill>
                <a:latin typeface="Calibri"/>
                <a:cs typeface="Calibri"/>
              </a:rPr>
              <a:t> </a:t>
            </a:r>
            <a:r>
              <a:rPr dirty="0" sz="1100">
                <a:solidFill>
                  <a:srgbClr val="2B161F"/>
                </a:solidFill>
                <a:latin typeface="Calibri"/>
                <a:cs typeface="Calibri"/>
              </a:rPr>
              <a:t>explores</a:t>
            </a:r>
            <a:r>
              <a:rPr dirty="0" sz="1100" spc="170">
                <a:solidFill>
                  <a:srgbClr val="2B161F"/>
                </a:solidFill>
                <a:latin typeface="Calibri"/>
                <a:cs typeface="Calibri"/>
              </a:rPr>
              <a:t> </a:t>
            </a:r>
            <a:r>
              <a:rPr dirty="0" sz="1100">
                <a:solidFill>
                  <a:srgbClr val="2B161F"/>
                </a:solidFill>
                <a:latin typeface="Calibri"/>
                <a:cs typeface="Calibri"/>
              </a:rPr>
              <a:t>the</a:t>
            </a:r>
            <a:r>
              <a:rPr dirty="0" sz="1100" spc="105">
                <a:solidFill>
                  <a:srgbClr val="2B161F"/>
                </a:solidFill>
                <a:latin typeface="Calibri"/>
                <a:cs typeface="Calibri"/>
              </a:rPr>
              <a:t> </a:t>
            </a:r>
            <a:r>
              <a:rPr dirty="0" sz="1100" spc="-10">
                <a:solidFill>
                  <a:srgbClr val="2B161F"/>
                </a:solidFill>
                <a:latin typeface="Calibri"/>
                <a:cs typeface="Calibri"/>
              </a:rPr>
              <a:t>catalog</a:t>
            </a:r>
            <a:r>
              <a:rPr dirty="0" sz="1100" spc="500">
                <a:solidFill>
                  <a:srgbClr val="2B161F"/>
                </a:solidFill>
                <a:latin typeface="Calibri"/>
                <a:cs typeface="Calibri"/>
              </a:rPr>
              <a:t> </a:t>
            </a:r>
            <a:r>
              <a:rPr dirty="0" sz="1100">
                <a:solidFill>
                  <a:srgbClr val="2B161F"/>
                </a:solidFill>
                <a:latin typeface="Calibri"/>
                <a:cs typeface="Calibri"/>
              </a:rPr>
              <a:t>or</a:t>
            </a:r>
            <a:r>
              <a:rPr dirty="0" sz="1100" spc="150">
                <a:solidFill>
                  <a:srgbClr val="2B161F"/>
                </a:solidFill>
                <a:latin typeface="Calibri"/>
                <a:cs typeface="Calibri"/>
              </a:rPr>
              <a:t> </a:t>
            </a:r>
            <a:r>
              <a:rPr dirty="0" sz="1100">
                <a:solidFill>
                  <a:srgbClr val="2B161F"/>
                </a:solidFill>
                <a:latin typeface="Calibri"/>
                <a:cs typeface="Calibri"/>
              </a:rPr>
              <a:t>uploads</a:t>
            </a:r>
            <a:r>
              <a:rPr dirty="0" sz="1100" spc="185">
                <a:solidFill>
                  <a:srgbClr val="2B161F"/>
                </a:solidFill>
                <a:latin typeface="Calibri"/>
                <a:cs typeface="Calibri"/>
              </a:rPr>
              <a:t> </a:t>
            </a:r>
            <a:r>
              <a:rPr dirty="0" sz="1100">
                <a:solidFill>
                  <a:srgbClr val="2B161F"/>
                </a:solidFill>
                <a:latin typeface="Calibri"/>
                <a:cs typeface="Calibri"/>
              </a:rPr>
              <a:t>a</a:t>
            </a:r>
            <a:r>
              <a:rPr dirty="0" sz="1100" spc="50">
                <a:solidFill>
                  <a:srgbClr val="2B161F"/>
                </a:solidFill>
                <a:latin typeface="Calibri"/>
                <a:cs typeface="Calibri"/>
              </a:rPr>
              <a:t> </a:t>
            </a:r>
            <a:r>
              <a:rPr dirty="0" sz="1100">
                <a:solidFill>
                  <a:srgbClr val="2B161F"/>
                </a:solidFill>
                <a:latin typeface="Calibri"/>
                <a:cs typeface="Calibri"/>
              </a:rPr>
              <a:t>reference</a:t>
            </a:r>
            <a:r>
              <a:rPr dirty="0" sz="1100" spc="120">
                <a:solidFill>
                  <a:srgbClr val="2B161F"/>
                </a:solidFill>
                <a:latin typeface="Calibri"/>
                <a:cs typeface="Calibri"/>
              </a:rPr>
              <a:t> </a:t>
            </a:r>
            <a:r>
              <a:rPr dirty="0" sz="1100">
                <a:solidFill>
                  <a:srgbClr val="2B161F"/>
                </a:solidFill>
                <a:latin typeface="Calibri"/>
                <a:cs typeface="Calibri"/>
              </a:rPr>
              <a:t>design</a:t>
            </a:r>
            <a:r>
              <a:rPr dirty="0" sz="1100" spc="80">
                <a:solidFill>
                  <a:srgbClr val="2B161F"/>
                </a:solidFill>
                <a:latin typeface="Calibri"/>
                <a:cs typeface="Calibri"/>
              </a:rPr>
              <a:t> </a:t>
            </a:r>
            <a:r>
              <a:rPr dirty="0" sz="1100" spc="-50">
                <a:solidFill>
                  <a:srgbClr val="2B161F"/>
                </a:solidFill>
                <a:latin typeface="Calibri"/>
                <a:cs typeface="Calibri"/>
              </a:rPr>
              <a:t>&amp;</a:t>
            </a:r>
            <a:r>
              <a:rPr dirty="0" sz="1100">
                <a:solidFill>
                  <a:srgbClr val="2B161F"/>
                </a:solidFill>
                <a:latin typeface="Calibri"/>
                <a:cs typeface="Calibri"/>
              </a:rPr>
              <a:t> fabric</a:t>
            </a:r>
            <a:r>
              <a:rPr dirty="0" sz="1100" spc="114">
                <a:solidFill>
                  <a:srgbClr val="2B161F"/>
                </a:solidFill>
                <a:latin typeface="Calibri"/>
                <a:cs typeface="Calibri"/>
              </a:rPr>
              <a:t> </a:t>
            </a:r>
            <a:r>
              <a:rPr dirty="0" sz="1100" spc="-10">
                <a:solidFill>
                  <a:srgbClr val="2B161F"/>
                </a:solidFill>
                <a:latin typeface="Calibri"/>
                <a:cs typeface="Calibri"/>
              </a:rPr>
              <a:t>preference.</a:t>
            </a:r>
            <a:endParaRPr sz="1100">
              <a:latin typeface="Calibri"/>
              <a:cs typeface="Calibri"/>
            </a:endParaRPr>
          </a:p>
        </p:txBody>
      </p:sp>
      <p:sp>
        <p:nvSpPr>
          <p:cNvPr id="13" name="object 13"/>
          <p:cNvSpPr txBox="1"/>
          <p:nvPr/>
        </p:nvSpPr>
        <p:spPr>
          <a:xfrm>
            <a:off x="3242310" y="3285807"/>
            <a:ext cx="327660"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A16769"/>
                </a:solidFill>
                <a:latin typeface="Calibri"/>
                <a:cs typeface="Calibri"/>
              </a:rPr>
              <a:t>→</a:t>
            </a:r>
            <a:endParaRPr sz="2600">
              <a:latin typeface="Calibri"/>
              <a:cs typeface="Calibri"/>
            </a:endParaRPr>
          </a:p>
        </p:txBody>
      </p:sp>
      <p:grpSp>
        <p:nvGrpSpPr>
          <p:cNvPr id="14" name="object 14"/>
          <p:cNvGrpSpPr/>
          <p:nvPr/>
        </p:nvGrpSpPr>
        <p:grpSpPr>
          <a:xfrm>
            <a:off x="3524250" y="1924050"/>
            <a:ext cx="2691130" cy="3129280"/>
            <a:chOff x="3524250" y="1924050"/>
            <a:chExt cx="2691130" cy="3129280"/>
          </a:xfrm>
        </p:grpSpPr>
        <p:pic>
          <p:nvPicPr>
            <p:cNvPr id="15" name="object 15"/>
            <p:cNvPicPr/>
            <p:nvPr/>
          </p:nvPicPr>
          <p:blipFill>
            <a:blip r:embed="rId2" cstate="print"/>
            <a:stretch>
              <a:fillRect/>
            </a:stretch>
          </p:blipFill>
          <p:spPr>
            <a:xfrm>
              <a:off x="3524250" y="2228722"/>
              <a:ext cx="2690876" cy="2824226"/>
            </a:xfrm>
            <a:prstGeom prst="rect">
              <a:avLst/>
            </a:prstGeom>
          </p:spPr>
        </p:pic>
        <p:sp>
          <p:nvSpPr>
            <p:cNvPr id="16" name="object 16"/>
            <p:cNvSpPr/>
            <p:nvPr/>
          </p:nvSpPr>
          <p:spPr>
            <a:xfrm>
              <a:off x="3614801" y="2290825"/>
              <a:ext cx="2514600" cy="2647950"/>
            </a:xfrm>
            <a:custGeom>
              <a:avLst/>
              <a:gdLst/>
              <a:ahLst/>
              <a:cxnLst/>
              <a:rect l="l" t="t" r="r" b="b"/>
              <a:pathLst>
                <a:path w="2514600" h="2647950">
                  <a:moveTo>
                    <a:pt x="2441448" y="0"/>
                  </a:moveTo>
                  <a:lnTo>
                    <a:pt x="73025" y="0"/>
                  </a:lnTo>
                  <a:lnTo>
                    <a:pt x="44576" y="5730"/>
                  </a:lnTo>
                  <a:lnTo>
                    <a:pt x="21367" y="21367"/>
                  </a:lnTo>
                  <a:lnTo>
                    <a:pt x="5730" y="44576"/>
                  </a:lnTo>
                  <a:lnTo>
                    <a:pt x="0" y="73025"/>
                  </a:lnTo>
                  <a:lnTo>
                    <a:pt x="0" y="2574798"/>
                  </a:lnTo>
                  <a:lnTo>
                    <a:pt x="5730" y="2603246"/>
                  </a:lnTo>
                  <a:lnTo>
                    <a:pt x="21367" y="2626455"/>
                  </a:lnTo>
                  <a:lnTo>
                    <a:pt x="44576" y="2642092"/>
                  </a:lnTo>
                  <a:lnTo>
                    <a:pt x="73025" y="2647823"/>
                  </a:lnTo>
                  <a:lnTo>
                    <a:pt x="2441448" y="2647823"/>
                  </a:lnTo>
                  <a:lnTo>
                    <a:pt x="2469915" y="2642092"/>
                  </a:lnTo>
                  <a:lnTo>
                    <a:pt x="2493168" y="2626455"/>
                  </a:lnTo>
                  <a:lnTo>
                    <a:pt x="2508849" y="2603246"/>
                  </a:lnTo>
                  <a:lnTo>
                    <a:pt x="2514600" y="2574798"/>
                  </a:lnTo>
                  <a:lnTo>
                    <a:pt x="2514600" y="73025"/>
                  </a:lnTo>
                  <a:lnTo>
                    <a:pt x="2508849" y="44576"/>
                  </a:lnTo>
                  <a:lnTo>
                    <a:pt x="2493168" y="21367"/>
                  </a:lnTo>
                  <a:lnTo>
                    <a:pt x="2469915" y="5730"/>
                  </a:lnTo>
                  <a:lnTo>
                    <a:pt x="2441448" y="0"/>
                  </a:lnTo>
                  <a:close/>
                </a:path>
              </a:pathLst>
            </a:custGeom>
            <a:solidFill>
              <a:srgbClr val="FFFFFF"/>
            </a:solidFill>
          </p:spPr>
          <p:txBody>
            <a:bodyPr wrap="square" lIns="0" tIns="0" rIns="0" bIns="0" rtlCol="0"/>
            <a:lstStyle/>
            <a:p/>
          </p:txBody>
        </p:sp>
        <p:sp>
          <p:nvSpPr>
            <p:cNvPr id="17" name="object 17"/>
            <p:cNvSpPr/>
            <p:nvPr/>
          </p:nvSpPr>
          <p:spPr>
            <a:xfrm>
              <a:off x="3614801" y="2290825"/>
              <a:ext cx="2514600" cy="2647950"/>
            </a:xfrm>
            <a:custGeom>
              <a:avLst/>
              <a:gdLst/>
              <a:ahLst/>
              <a:cxnLst/>
              <a:rect l="l" t="t" r="r" b="b"/>
              <a:pathLst>
                <a:path w="2514600" h="2647950">
                  <a:moveTo>
                    <a:pt x="0" y="73025"/>
                  </a:moveTo>
                  <a:lnTo>
                    <a:pt x="5730" y="44576"/>
                  </a:lnTo>
                  <a:lnTo>
                    <a:pt x="21367" y="21367"/>
                  </a:lnTo>
                  <a:lnTo>
                    <a:pt x="44576" y="5730"/>
                  </a:lnTo>
                  <a:lnTo>
                    <a:pt x="73025" y="0"/>
                  </a:lnTo>
                  <a:lnTo>
                    <a:pt x="2441448" y="0"/>
                  </a:lnTo>
                  <a:lnTo>
                    <a:pt x="2469915" y="5730"/>
                  </a:lnTo>
                  <a:lnTo>
                    <a:pt x="2493168" y="21367"/>
                  </a:lnTo>
                  <a:lnTo>
                    <a:pt x="2508849" y="44576"/>
                  </a:lnTo>
                  <a:lnTo>
                    <a:pt x="2514600" y="73025"/>
                  </a:lnTo>
                  <a:lnTo>
                    <a:pt x="2514600" y="2574798"/>
                  </a:lnTo>
                  <a:lnTo>
                    <a:pt x="2508849" y="2603246"/>
                  </a:lnTo>
                  <a:lnTo>
                    <a:pt x="2493168" y="2626455"/>
                  </a:lnTo>
                  <a:lnTo>
                    <a:pt x="2469915" y="2642092"/>
                  </a:lnTo>
                  <a:lnTo>
                    <a:pt x="2441448" y="2647823"/>
                  </a:lnTo>
                  <a:lnTo>
                    <a:pt x="73025" y="2647823"/>
                  </a:lnTo>
                  <a:lnTo>
                    <a:pt x="44576" y="2642092"/>
                  </a:lnTo>
                  <a:lnTo>
                    <a:pt x="21367" y="2626455"/>
                  </a:lnTo>
                  <a:lnTo>
                    <a:pt x="5730" y="2603246"/>
                  </a:lnTo>
                  <a:lnTo>
                    <a:pt x="0" y="2574798"/>
                  </a:lnTo>
                  <a:lnTo>
                    <a:pt x="0" y="73025"/>
                  </a:lnTo>
                  <a:close/>
                </a:path>
              </a:pathLst>
            </a:custGeom>
            <a:ln w="12700">
              <a:solidFill>
                <a:srgbClr val="EBE1D0"/>
              </a:solidFill>
            </a:ln>
          </p:spPr>
          <p:txBody>
            <a:bodyPr wrap="square" lIns="0" tIns="0" rIns="0" bIns="0" rtlCol="0"/>
            <a:lstStyle/>
            <a:p/>
          </p:txBody>
        </p:sp>
        <p:sp>
          <p:nvSpPr>
            <p:cNvPr id="18" name="object 18"/>
            <p:cNvSpPr/>
            <p:nvPr/>
          </p:nvSpPr>
          <p:spPr>
            <a:xfrm>
              <a:off x="4505325" y="1924050"/>
              <a:ext cx="733425" cy="723900"/>
            </a:xfrm>
            <a:custGeom>
              <a:avLst/>
              <a:gdLst/>
              <a:ahLst/>
              <a:cxnLst/>
              <a:rect l="l" t="t" r="r" b="b"/>
              <a:pathLst>
                <a:path w="733425" h="723900">
                  <a:moveTo>
                    <a:pt x="366775" y="0"/>
                  </a:moveTo>
                  <a:lnTo>
                    <a:pt x="317006" y="3304"/>
                  </a:lnTo>
                  <a:lnTo>
                    <a:pt x="269272" y="12929"/>
                  </a:lnTo>
                  <a:lnTo>
                    <a:pt x="224010" y="28444"/>
                  </a:lnTo>
                  <a:lnTo>
                    <a:pt x="181657" y="49417"/>
                  </a:lnTo>
                  <a:lnTo>
                    <a:pt x="142650" y="75417"/>
                  </a:lnTo>
                  <a:lnTo>
                    <a:pt x="107426" y="106013"/>
                  </a:lnTo>
                  <a:lnTo>
                    <a:pt x="76422" y="140773"/>
                  </a:lnTo>
                  <a:lnTo>
                    <a:pt x="50075" y="179267"/>
                  </a:lnTo>
                  <a:lnTo>
                    <a:pt x="28823" y="221063"/>
                  </a:lnTo>
                  <a:lnTo>
                    <a:pt x="13101" y="265729"/>
                  </a:lnTo>
                  <a:lnTo>
                    <a:pt x="3348" y="312835"/>
                  </a:lnTo>
                  <a:lnTo>
                    <a:pt x="0" y="361950"/>
                  </a:lnTo>
                  <a:lnTo>
                    <a:pt x="3348" y="411064"/>
                  </a:lnTo>
                  <a:lnTo>
                    <a:pt x="13101" y="458170"/>
                  </a:lnTo>
                  <a:lnTo>
                    <a:pt x="28823" y="502836"/>
                  </a:lnTo>
                  <a:lnTo>
                    <a:pt x="50075" y="544632"/>
                  </a:lnTo>
                  <a:lnTo>
                    <a:pt x="76422" y="583126"/>
                  </a:lnTo>
                  <a:lnTo>
                    <a:pt x="107426" y="617886"/>
                  </a:lnTo>
                  <a:lnTo>
                    <a:pt x="142650" y="648482"/>
                  </a:lnTo>
                  <a:lnTo>
                    <a:pt x="181657" y="674482"/>
                  </a:lnTo>
                  <a:lnTo>
                    <a:pt x="224010" y="695455"/>
                  </a:lnTo>
                  <a:lnTo>
                    <a:pt x="269272" y="710970"/>
                  </a:lnTo>
                  <a:lnTo>
                    <a:pt x="317006" y="720595"/>
                  </a:lnTo>
                  <a:lnTo>
                    <a:pt x="366775" y="723900"/>
                  </a:lnTo>
                  <a:lnTo>
                    <a:pt x="416516" y="720595"/>
                  </a:lnTo>
                  <a:lnTo>
                    <a:pt x="464226" y="710970"/>
                  </a:lnTo>
                  <a:lnTo>
                    <a:pt x="509468" y="695455"/>
                  </a:lnTo>
                  <a:lnTo>
                    <a:pt x="551805" y="674482"/>
                  </a:lnTo>
                  <a:lnTo>
                    <a:pt x="590800" y="648482"/>
                  </a:lnTo>
                  <a:lnTo>
                    <a:pt x="626014" y="617886"/>
                  </a:lnTo>
                  <a:lnTo>
                    <a:pt x="657011" y="583126"/>
                  </a:lnTo>
                  <a:lnTo>
                    <a:pt x="683354" y="544632"/>
                  </a:lnTo>
                  <a:lnTo>
                    <a:pt x="704603" y="502836"/>
                  </a:lnTo>
                  <a:lnTo>
                    <a:pt x="720324" y="458170"/>
                  </a:lnTo>
                  <a:lnTo>
                    <a:pt x="730076" y="411064"/>
                  </a:lnTo>
                  <a:lnTo>
                    <a:pt x="733425" y="361950"/>
                  </a:lnTo>
                  <a:lnTo>
                    <a:pt x="730076" y="312835"/>
                  </a:lnTo>
                  <a:lnTo>
                    <a:pt x="720324" y="265729"/>
                  </a:lnTo>
                  <a:lnTo>
                    <a:pt x="704603" y="221063"/>
                  </a:lnTo>
                  <a:lnTo>
                    <a:pt x="683354" y="179267"/>
                  </a:lnTo>
                  <a:lnTo>
                    <a:pt x="657011" y="140773"/>
                  </a:lnTo>
                  <a:lnTo>
                    <a:pt x="626014" y="106013"/>
                  </a:lnTo>
                  <a:lnTo>
                    <a:pt x="590800" y="75417"/>
                  </a:lnTo>
                  <a:lnTo>
                    <a:pt x="551805" y="49417"/>
                  </a:lnTo>
                  <a:lnTo>
                    <a:pt x="509468" y="28444"/>
                  </a:lnTo>
                  <a:lnTo>
                    <a:pt x="464226" y="12929"/>
                  </a:lnTo>
                  <a:lnTo>
                    <a:pt x="416516" y="3304"/>
                  </a:lnTo>
                  <a:lnTo>
                    <a:pt x="366775" y="0"/>
                  </a:lnTo>
                  <a:close/>
                </a:path>
              </a:pathLst>
            </a:custGeom>
            <a:solidFill>
              <a:srgbClr val="C8A127"/>
            </a:solidFill>
          </p:spPr>
          <p:txBody>
            <a:bodyPr wrap="square" lIns="0" tIns="0" rIns="0" bIns="0" rtlCol="0"/>
            <a:lstStyle/>
            <a:p/>
          </p:txBody>
        </p:sp>
      </p:grpSp>
      <p:sp>
        <p:nvSpPr>
          <p:cNvPr id="19" name="object 19"/>
          <p:cNvSpPr txBox="1"/>
          <p:nvPr/>
        </p:nvSpPr>
        <p:spPr>
          <a:xfrm>
            <a:off x="4776851" y="2049144"/>
            <a:ext cx="194945" cy="426720"/>
          </a:xfrm>
          <a:prstGeom prst="rect">
            <a:avLst/>
          </a:prstGeom>
        </p:spPr>
        <p:txBody>
          <a:bodyPr wrap="square" lIns="0" tIns="16510" rIns="0" bIns="0" rtlCol="0" vert="horz">
            <a:spAutoFit/>
          </a:bodyPr>
          <a:lstStyle/>
          <a:p>
            <a:pPr marL="12700">
              <a:lnSpc>
                <a:spcPct val="100000"/>
              </a:lnSpc>
              <a:spcBef>
                <a:spcPts val="130"/>
              </a:spcBef>
            </a:pPr>
            <a:r>
              <a:rPr dirty="0" sz="2600" spc="-50" b="1">
                <a:solidFill>
                  <a:srgbClr val="2B161F"/>
                </a:solidFill>
                <a:latin typeface="Calibri"/>
                <a:cs typeface="Calibri"/>
              </a:rPr>
              <a:t>2</a:t>
            </a:r>
            <a:endParaRPr sz="2600">
              <a:latin typeface="Calibri"/>
              <a:cs typeface="Calibri"/>
            </a:endParaRPr>
          </a:p>
        </p:txBody>
      </p:sp>
      <p:sp>
        <p:nvSpPr>
          <p:cNvPr id="20" name="object 20"/>
          <p:cNvSpPr txBox="1"/>
          <p:nvPr/>
        </p:nvSpPr>
        <p:spPr>
          <a:xfrm>
            <a:off x="4278629" y="2934970"/>
            <a:ext cx="1189990" cy="242570"/>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Get</a:t>
            </a:r>
            <a:r>
              <a:rPr dirty="0" sz="1400" spc="65" b="1">
                <a:solidFill>
                  <a:srgbClr val="6C2D46"/>
                </a:solidFill>
                <a:latin typeface="Cambria"/>
                <a:cs typeface="Cambria"/>
              </a:rPr>
              <a:t> </a:t>
            </a:r>
            <a:r>
              <a:rPr dirty="0" sz="1400" spc="-10" b="1">
                <a:solidFill>
                  <a:srgbClr val="6C2D46"/>
                </a:solidFill>
                <a:latin typeface="Cambria"/>
                <a:cs typeface="Cambria"/>
              </a:rPr>
              <a:t>Measured</a:t>
            </a:r>
            <a:endParaRPr sz="1400">
              <a:latin typeface="Cambria"/>
              <a:cs typeface="Cambria"/>
            </a:endParaRPr>
          </a:p>
        </p:txBody>
      </p:sp>
      <p:sp>
        <p:nvSpPr>
          <p:cNvPr id="21" name="object 21"/>
          <p:cNvSpPr txBox="1"/>
          <p:nvPr/>
        </p:nvSpPr>
        <p:spPr>
          <a:xfrm>
            <a:off x="3910965" y="3825176"/>
            <a:ext cx="1917700" cy="560070"/>
          </a:xfrm>
          <a:prstGeom prst="rect">
            <a:avLst/>
          </a:prstGeom>
        </p:spPr>
        <p:txBody>
          <a:bodyPr wrap="square" lIns="0" tIns="16510" rIns="0" bIns="0" rtlCol="0" vert="horz">
            <a:spAutoFit/>
          </a:bodyPr>
          <a:lstStyle/>
          <a:p>
            <a:pPr algn="ctr" marL="12065" marR="5080" indent="6985">
              <a:lnSpc>
                <a:spcPct val="105300"/>
              </a:lnSpc>
              <a:spcBef>
                <a:spcPts val="130"/>
              </a:spcBef>
            </a:pPr>
            <a:r>
              <a:rPr dirty="0" sz="1100">
                <a:solidFill>
                  <a:srgbClr val="2B161F"/>
                </a:solidFill>
                <a:latin typeface="Calibri"/>
                <a:cs typeface="Calibri"/>
              </a:rPr>
              <a:t>AI</a:t>
            </a:r>
            <a:r>
              <a:rPr dirty="0" sz="1100" spc="120">
                <a:solidFill>
                  <a:srgbClr val="2B161F"/>
                </a:solidFill>
                <a:latin typeface="Calibri"/>
                <a:cs typeface="Calibri"/>
              </a:rPr>
              <a:t> </a:t>
            </a:r>
            <a:r>
              <a:rPr dirty="0" sz="1100">
                <a:solidFill>
                  <a:srgbClr val="2B161F"/>
                </a:solidFill>
                <a:latin typeface="Calibri"/>
                <a:cs typeface="Calibri"/>
              </a:rPr>
              <a:t>photo-measurement</a:t>
            </a:r>
            <a:r>
              <a:rPr dirty="0" sz="1100" spc="210">
                <a:solidFill>
                  <a:srgbClr val="2B161F"/>
                </a:solidFill>
                <a:latin typeface="Calibri"/>
                <a:cs typeface="Calibri"/>
              </a:rPr>
              <a:t> </a:t>
            </a:r>
            <a:r>
              <a:rPr dirty="0" sz="1100">
                <a:solidFill>
                  <a:srgbClr val="2B161F"/>
                </a:solidFill>
                <a:latin typeface="Calibri"/>
                <a:cs typeface="Calibri"/>
              </a:rPr>
              <a:t>or</a:t>
            </a:r>
            <a:r>
              <a:rPr dirty="0" sz="1100" spc="190">
                <a:solidFill>
                  <a:srgbClr val="2B161F"/>
                </a:solidFill>
                <a:latin typeface="Calibri"/>
                <a:cs typeface="Calibri"/>
              </a:rPr>
              <a:t> </a:t>
            </a:r>
            <a:r>
              <a:rPr dirty="0" sz="1100" spc="-50">
                <a:solidFill>
                  <a:srgbClr val="2B161F"/>
                </a:solidFill>
                <a:latin typeface="Calibri"/>
                <a:cs typeface="Calibri"/>
              </a:rPr>
              <a:t>a</a:t>
            </a:r>
            <a:r>
              <a:rPr dirty="0" sz="1100">
                <a:solidFill>
                  <a:srgbClr val="2B161F"/>
                </a:solidFill>
                <a:latin typeface="Calibri"/>
                <a:cs typeface="Calibri"/>
              </a:rPr>
              <a:t> partner</a:t>
            </a:r>
            <a:r>
              <a:rPr dirty="0" sz="1100" spc="105">
                <a:solidFill>
                  <a:srgbClr val="2B161F"/>
                </a:solidFill>
                <a:latin typeface="Calibri"/>
                <a:cs typeface="Calibri"/>
              </a:rPr>
              <a:t> </a:t>
            </a:r>
            <a:r>
              <a:rPr dirty="0" sz="1100">
                <a:solidFill>
                  <a:srgbClr val="2B161F"/>
                </a:solidFill>
                <a:latin typeface="Calibri"/>
                <a:cs typeface="Calibri"/>
              </a:rPr>
              <a:t>boutique</a:t>
            </a:r>
            <a:r>
              <a:rPr dirty="0" sz="1100" spc="200">
                <a:solidFill>
                  <a:srgbClr val="2B161F"/>
                </a:solidFill>
                <a:latin typeface="Calibri"/>
                <a:cs typeface="Calibri"/>
              </a:rPr>
              <a:t> </a:t>
            </a:r>
            <a:r>
              <a:rPr dirty="0" sz="1100">
                <a:solidFill>
                  <a:srgbClr val="2B161F"/>
                </a:solidFill>
                <a:latin typeface="Calibri"/>
                <a:cs typeface="Calibri"/>
              </a:rPr>
              <a:t>visits</a:t>
            </a:r>
            <a:r>
              <a:rPr dirty="0" sz="1100" spc="155">
                <a:solidFill>
                  <a:srgbClr val="2B161F"/>
                </a:solidFill>
                <a:latin typeface="Calibri"/>
                <a:cs typeface="Calibri"/>
              </a:rPr>
              <a:t> </a:t>
            </a:r>
            <a:r>
              <a:rPr dirty="0" sz="1100" spc="-25">
                <a:solidFill>
                  <a:srgbClr val="2B161F"/>
                </a:solidFill>
                <a:latin typeface="Calibri"/>
                <a:cs typeface="Calibri"/>
              </a:rPr>
              <a:t>for </a:t>
            </a:r>
            <a:r>
              <a:rPr dirty="0" sz="1100">
                <a:solidFill>
                  <a:srgbClr val="2B161F"/>
                </a:solidFill>
                <a:latin typeface="Calibri"/>
                <a:cs typeface="Calibri"/>
              </a:rPr>
              <a:t>precise</a:t>
            </a:r>
            <a:r>
              <a:rPr dirty="0" sz="1100" spc="175">
                <a:solidFill>
                  <a:srgbClr val="2B161F"/>
                </a:solidFill>
                <a:latin typeface="Calibri"/>
                <a:cs typeface="Calibri"/>
              </a:rPr>
              <a:t> </a:t>
            </a:r>
            <a:r>
              <a:rPr dirty="0" sz="1100">
                <a:solidFill>
                  <a:srgbClr val="2B161F"/>
                </a:solidFill>
                <a:latin typeface="Calibri"/>
                <a:cs typeface="Calibri"/>
              </a:rPr>
              <a:t>doorstep</a:t>
            </a:r>
            <a:r>
              <a:rPr dirty="0" sz="1100" spc="130">
                <a:solidFill>
                  <a:srgbClr val="2B161F"/>
                </a:solidFill>
                <a:latin typeface="Calibri"/>
                <a:cs typeface="Calibri"/>
              </a:rPr>
              <a:t> </a:t>
            </a:r>
            <a:r>
              <a:rPr dirty="0" sz="1100" spc="-10">
                <a:solidFill>
                  <a:srgbClr val="2B161F"/>
                </a:solidFill>
                <a:latin typeface="Calibri"/>
                <a:cs typeface="Calibri"/>
              </a:rPr>
              <a:t>measurement.</a:t>
            </a:r>
            <a:endParaRPr sz="1100">
              <a:latin typeface="Calibri"/>
              <a:cs typeface="Calibri"/>
            </a:endParaRPr>
          </a:p>
        </p:txBody>
      </p:sp>
      <p:sp>
        <p:nvSpPr>
          <p:cNvPr id="22" name="object 22"/>
          <p:cNvSpPr txBox="1"/>
          <p:nvPr/>
        </p:nvSpPr>
        <p:spPr>
          <a:xfrm>
            <a:off x="6170676" y="3285807"/>
            <a:ext cx="327660"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A16769"/>
                </a:solidFill>
                <a:latin typeface="Calibri"/>
                <a:cs typeface="Calibri"/>
              </a:rPr>
              <a:t>→</a:t>
            </a:r>
            <a:endParaRPr sz="2600">
              <a:latin typeface="Calibri"/>
              <a:cs typeface="Calibri"/>
            </a:endParaRPr>
          </a:p>
        </p:txBody>
      </p:sp>
      <p:grpSp>
        <p:nvGrpSpPr>
          <p:cNvPr id="23" name="object 23"/>
          <p:cNvGrpSpPr/>
          <p:nvPr/>
        </p:nvGrpSpPr>
        <p:grpSpPr>
          <a:xfrm>
            <a:off x="6448425" y="1924050"/>
            <a:ext cx="2691130" cy="3129280"/>
            <a:chOff x="6448425" y="1924050"/>
            <a:chExt cx="2691130" cy="3129280"/>
          </a:xfrm>
        </p:grpSpPr>
        <p:pic>
          <p:nvPicPr>
            <p:cNvPr id="24" name="object 24"/>
            <p:cNvPicPr/>
            <p:nvPr/>
          </p:nvPicPr>
          <p:blipFill>
            <a:blip r:embed="rId2" cstate="print"/>
            <a:stretch>
              <a:fillRect/>
            </a:stretch>
          </p:blipFill>
          <p:spPr>
            <a:xfrm>
              <a:off x="6448425" y="2228722"/>
              <a:ext cx="2690876" cy="2824226"/>
            </a:xfrm>
            <a:prstGeom prst="rect">
              <a:avLst/>
            </a:prstGeom>
          </p:spPr>
        </p:pic>
        <p:sp>
          <p:nvSpPr>
            <p:cNvPr id="25" name="object 25"/>
            <p:cNvSpPr/>
            <p:nvPr/>
          </p:nvSpPr>
          <p:spPr>
            <a:xfrm>
              <a:off x="6538976" y="2290825"/>
              <a:ext cx="2514600" cy="2647950"/>
            </a:xfrm>
            <a:custGeom>
              <a:avLst/>
              <a:gdLst/>
              <a:ahLst/>
              <a:cxnLst/>
              <a:rect l="l" t="t" r="r" b="b"/>
              <a:pathLst>
                <a:path w="2514600" h="2647950">
                  <a:moveTo>
                    <a:pt x="2441448" y="0"/>
                  </a:moveTo>
                  <a:lnTo>
                    <a:pt x="73025" y="0"/>
                  </a:lnTo>
                  <a:lnTo>
                    <a:pt x="44576" y="5730"/>
                  </a:lnTo>
                  <a:lnTo>
                    <a:pt x="21367" y="21367"/>
                  </a:lnTo>
                  <a:lnTo>
                    <a:pt x="5730" y="44576"/>
                  </a:lnTo>
                  <a:lnTo>
                    <a:pt x="0" y="73025"/>
                  </a:lnTo>
                  <a:lnTo>
                    <a:pt x="0" y="2574798"/>
                  </a:lnTo>
                  <a:lnTo>
                    <a:pt x="5730" y="2603246"/>
                  </a:lnTo>
                  <a:lnTo>
                    <a:pt x="21367" y="2626455"/>
                  </a:lnTo>
                  <a:lnTo>
                    <a:pt x="44576" y="2642092"/>
                  </a:lnTo>
                  <a:lnTo>
                    <a:pt x="73025" y="2647823"/>
                  </a:lnTo>
                  <a:lnTo>
                    <a:pt x="2441448" y="2647823"/>
                  </a:lnTo>
                  <a:lnTo>
                    <a:pt x="2469915" y="2642092"/>
                  </a:lnTo>
                  <a:lnTo>
                    <a:pt x="2493168" y="2626455"/>
                  </a:lnTo>
                  <a:lnTo>
                    <a:pt x="2508849" y="2603246"/>
                  </a:lnTo>
                  <a:lnTo>
                    <a:pt x="2514600" y="2574798"/>
                  </a:lnTo>
                  <a:lnTo>
                    <a:pt x="2514600" y="73025"/>
                  </a:lnTo>
                  <a:lnTo>
                    <a:pt x="2508849" y="44576"/>
                  </a:lnTo>
                  <a:lnTo>
                    <a:pt x="2493168" y="21367"/>
                  </a:lnTo>
                  <a:lnTo>
                    <a:pt x="2469915" y="5730"/>
                  </a:lnTo>
                  <a:lnTo>
                    <a:pt x="2441448" y="0"/>
                  </a:lnTo>
                  <a:close/>
                </a:path>
              </a:pathLst>
            </a:custGeom>
            <a:solidFill>
              <a:srgbClr val="FFFFFF"/>
            </a:solidFill>
          </p:spPr>
          <p:txBody>
            <a:bodyPr wrap="square" lIns="0" tIns="0" rIns="0" bIns="0" rtlCol="0"/>
            <a:lstStyle/>
            <a:p/>
          </p:txBody>
        </p:sp>
        <p:sp>
          <p:nvSpPr>
            <p:cNvPr id="26" name="object 26"/>
            <p:cNvSpPr/>
            <p:nvPr/>
          </p:nvSpPr>
          <p:spPr>
            <a:xfrm>
              <a:off x="6538976" y="2290825"/>
              <a:ext cx="2514600" cy="2647950"/>
            </a:xfrm>
            <a:custGeom>
              <a:avLst/>
              <a:gdLst/>
              <a:ahLst/>
              <a:cxnLst/>
              <a:rect l="l" t="t" r="r" b="b"/>
              <a:pathLst>
                <a:path w="2514600" h="2647950">
                  <a:moveTo>
                    <a:pt x="0" y="73025"/>
                  </a:moveTo>
                  <a:lnTo>
                    <a:pt x="5730" y="44576"/>
                  </a:lnTo>
                  <a:lnTo>
                    <a:pt x="21367" y="21367"/>
                  </a:lnTo>
                  <a:lnTo>
                    <a:pt x="44576" y="5730"/>
                  </a:lnTo>
                  <a:lnTo>
                    <a:pt x="73025" y="0"/>
                  </a:lnTo>
                  <a:lnTo>
                    <a:pt x="2441448" y="0"/>
                  </a:lnTo>
                  <a:lnTo>
                    <a:pt x="2469915" y="5730"/>
                  </a:lnTo>
                  <a:lnTo>
                    <a:pt x="2493168" y="21367"/>
                  </a:lnTo>
                  <a:lnTo>
                    <a:pt x="2508849" y="44576"/>
                  </a:lnTo>
                  <a:lnTo>
                    <a:pt x="2514600" y="73025"/>
                  </a:lnTo>
                  <a:lnTo>
                    <a:pt x="2514600" y="2574798"/>
                  </a:lnTo>
                  <a:lnTo>
                    <a:pt x="2508849" y="2603246"/>
                  </a:lnTo>
                  <a:lnTo>
                    <a:pt x="2493168" y="2626455"/>
                  </a:lnTo>
                  <a:lnTo>
                    <a:pt x="2469915" y="2642092"/>
                  </a:lnTo>
                  <a:lnTo>
                    <a:pt x="2441448" y="2647823"/>
                  </a:lnTo>
                  <a:lnTo>
                    <a:pt x="73025" y="2647823"/>
                  </a:lnTo>
                  <a:lnTo>
                    <a:pt x="44576" y="2642092"/>
                  </a:lnTo>
                  <a:lnTo>
                    <a:pt x="21367" y="2626455"/>
                  </a:lnTo>
                  <a:lnTo>
                    <a:pt x="5730" y="2603246"/>
                  </a:lnTo>
                  <a:lnTo>
                    <a:pt x="0" y="2574798"/>
                  </a:lnTo>
                  <a:lnTo>
                    <a:pt x="0" y="73025"/>
                  </a:lnTo>
                  <a:close/>
                </a:path>
              </a:pathLst>
            </a:custGeom>
            <a:ln w="12700">
              <a:solidFill>
                <a:srgbClr val="EBE1D0"/>
              </a:solidFill>
            </a:ln>
          </p:spPr>
          <p:txBody>
            <a:bodyPr wrap="square" lIns="0" tIns="0" rIns="0" bIns="0" rtlCol="0"/>
            <a:lstStyle/>
            <a:p/>
          </p:txBody>
        </p:sp>
        <p:sp>
          <p:nvSpPr>
            <p:cNvPr id="27" name="object 27"/>
            <p:cNvSpPr/>
            <p:nvPr/>
          </p:nvSpPr>
          <p:spPr>
            <a:xfrm>
              <a:off x="7429500" y="1924050"/>
              <a:ext cx="733425" cy="723900"/>
            </a:xfrm>
            <a:custGeom>
              <a:avLst/>
              <a:gdLst/>
              <a:ahLst/>
              <a:cxnLst/>
              <a:rect l="l" t="t" r="r" b="b"/>
              <a:pathLst>
                <a:path w="733425" h="723900">
                  <a:moveTo>
                    <a:pt x="366775" y="0"/>
                  </a:moveTo>
                  <a:lnTo>
                    <a:pt x="317006" y="3304"/>
                  </a:lnTo>
                  <a:lnTo>
                    <a:pt x="269272" y="12929"/>
                  </a:lnTo>
                  <a:lnTo>
                    <a:pt x="224010" y="28444"/>
                  </a:lnTo>
                  <a:lnTo>
                    <a:pt x="181657" y="49417"/>
                  </a:lnTo>
                  <a:lnTo>
                    <a:pt x="142650" y="75417"/>
                  </a:lnTo>
                  <a:lnTo>
                    <a:pt x="107426" y="106013"/>
                  </a:lnTo>
                  <a:lnTo>
                    <a:pt x="76422" y="140773"/>
                  </a:lnTo>
                  <a:lnTo>
                    <a:pt x="50075" y="179267"/>
                  </a:lnTo>
                  <a:lnTo>
                    <a:pt x="28823" y="221063"/>
                  </a:lnTo>
                  <a:lnTo>
                    <a:pt x="13101" y="265729"/>
                  </a:lnTo>
                  <a:lnTo>
                    <a:pt x="3348" y="312835"/>
                  </a:lnTo>
                  <a:lnTo>
                    <a:pt x="0" y="361950"/>
                  </a:lnTo>
                  <a:lnTo>
                    <a:pt x="3348" y="411064"/>
                  </a:lnTo>
                  <a:lnTo>
                    <a:pt x="13101" y="458170"/>
                  </a:lnTo>
                  <a:lnTo>
                    <a:pt x="28823" y="502836"/>
                  </a:lnTo>
                  <a:lnTo>
                    <a:pt x="50075" y="544632"/>
                  </a:lnTo>
                  <a:lnTo>
                    <a:pt x="76422" y="583126"/>
                  </a:lnTo>
                  <a:lnTo>
                    <a:pt x="107426" y="617886"/>
                  </a:lnTo>
                  <a:lnTo>
                    <a:pt x="142650" y="648482"/>
                  </a:lnTo>
                  <a:lnTo>
                    <a:pt x="181657" y="674482"/>
                  </a:lnTo>
                  <a:lnTo>
                    <a:pt x="224010" y="695455"/>
                  </a:lnTo>
                  <a:lnTo>
                    <a:pt x="269272" y="710970"/>
                  </a:lnTo>
                  <a:lnTo>
                    <a:pt x="317006" y="720595"/>
                  </a:lnTo>
                  <a:lnTo>
                    <a:pt x="366775" y="723900"/>
                  </a:lnTo>
                  <a:lnTo>
                    <a:pt x="416516" y="720595"/>
                  </a:lnTo>
                  <a:lnTo>
                    <a:pt x="464226" y="710970"/>
                  </a:lnTo>
                  <a:lnTo>
                    <a:pt x="509468" y="695455"/>
                  </a:lnTo>
                  <a:lnTo>
                    <a:pt x="551805" y="674482"/>
                  </a:lnTo>
                  <a:lnTo>
                    <a:pt x="590800" y="648482"/>
                  </a:lnTo>
                  <a:lnTo>
                    <a:pt x="626014" y="617886"/>
                  </a:lnTo>
                  <a:lnTo>
                    <a:pt x="657011" y="583126"/>
                  </a:lnTo>
                  <a:lnTo>
                    <a:pt x="683354" y="544632"/>
                  </a:lnTo>
                  <a:lnTo>
                    <a:pt x="704603" y="502836"/>
                  </a:lnTo>
                  <a:lnTo>
                    <a:pt x="720324" y="458170"/>
                  </a:lnTo>
                  <a:lnTo>
                    <a:pt x="730076" y="411064"/>
                  </a:lnTo>
                  <a:lnTo>
                    <a:pt x="733425" y="361950"/>
                  </a:lnTo>
                  <a:lnTo>
                    <a:pt x="730076" y="312835"/>
                  </a:lnTo>
                  <a:lnTo>
                    <a:pt x="720324" y="265729"/>
                  </a:lnTo>
                  <a:lnTo>
                    <a:pt x="704603" y="221063"/>
                  </a:lnTo>
                  <a:lnTo>
                    <a:pt x="683354" y="179267"/>
                  </a:lnTo>
                  <a:lnTo>
                    <a:pt x="657011" y="140773"/>
                  </a:lnTo>
                  <a:lnTo>
                    <a:pt x="626014" y="106013"/>
                  </a:lnTo>
                  <a:lnTo>
                    <a:pt x="590800" y="75417"/>
                  </a:lnTo>
                  <a:lnTo>
                    <a:pt x="551805" y="49417"/>
                  </a:lnTo>
                  <a:lnTo>
                    <a:pt x="509468" y="28444"/>
                  </a:lnTo>
                  <a:lnTo>
                    <a:pt x="464226" y="12929"/>
                  </a:lnTo>
                  <a:lnTo>
                    <a:pt x="416516" y="3304"/>
                  </a:lnTo>
                  <a:lnTo>
                    <a:pt x="366775" y="0"/>
                  </a:lnTo>
                  <a:close/>
                </a:path>
              </a:pathLst>
            </a:custGeom>
            <a:solidFill>
              <a:srgbClr val="C8A127"/>
            </a:solidFill>
          </p:spPr>
          <p:txBody>
            <a:bodyPr wrap="square" lIns="0" tIns="0" rIns="0" bIns="0" rtlCol="0"/>
            <a:lstStyle/>
            <a:p/>
          </p:txBody>
        </p:sp>
      </p:grpSp>
      <p:sp>
        <p:nvSpPr>
          <p:cNvPr id="28" name="object 28"/>
          <p:cNvSpPr txBox="1"/>
          <p:nvPr/>
        </p:nvSpPr>
        <p:spPr>
          <a:xfrm>
            <a:off x="7705090" y="2049144"/>
            <a:ext cx="194945" cy="426720"/>
          </a:xfrm>
          <a:prstGeom prst="rect">
            <a:avLst/>
          </a:prstGeom>
        </p:spPr>
        <p:txBody>
          <a:bodyPr wrap="square" lIns="0" tIns="16510" rIns="0" bIns="0" rtlCol="0" vert="horz">
            <a:spAutoFit/>
          </a:bodyPr>
          <a:lstStyle/>
          <a:p>
            <a:pPr marL="12700">
              <a:lnSpc>
                <a:spcPct val="100000"/>
              </a:lnSpc>
              <a:spcBef>
                <a:spcPts val="130"/>
              </a:spcBef>
            </a:pPr>
            <a:r>
              <a:rPr dirty="0" sz="2600" spc="-50" b="1">
                <a:solidFill>
                  <a:srgbClr val="2B161F"/>
                </a:solidFill>
                <a:latin typeface="Calibri"/>
                <a:cs typeface="Calibri"/>
              </a:rPr>
              <a:t>3</a:t>
            </a:r>
            <a:endParaRPr sz="2600">
              <a:latin typeface="Calibri"/>
              <a:cs typeface="Calibri"/>
            </a:endParaRPr>
          </a:p>
        </p:txBody>
      </p:sp>
      <p:sp>
        <p:nvSpPr>
          <p:cNvPr id="29" name="object 29"/>
          <p:cNvSpPr txBox="1"/>
          <p:nvPr/>
        </p:nvSpPr>
        <p:spPr>
          <a:xfrm>
            <a:off x="7044308" y="2934970"/>
            <a:ext cx="1509395" cy="242570"/>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Boutique</a:t>
            </a:r>
            <a:r>
              <a:rPr dirty="0" sz="1400" spc="140" b="1">
                <a:solidFill>
                  <a:srgbClr val="6C2D46"/>
                </a:solidFill>
                <a:latin typeface="Cambria"/>
                <a:cs typeface="Cambria"/>
              </a:rPr>
              <a:t> </a:t>
            </a:r>
            <a:r>
              <a:rPr dirty="0" sz="1400" b="1">
                <a:solidFill>
                  <a:srgbClr val="6C2D46"/>
                </a:solidFill>
                <a:latin typeface="Cambria"/>
                <a:cs typeface="Cambria"/>
              </a:rPr>
              <a:t>Crafts</a:t>
            </a:r>
            <a:r>
              <a:rPr dirty="0" sz="1400" spc="85" b="1">
                <a:solidFill>
                  <a:srgbClr val="6C2D46"/>
                </a:solidFill>
                <a:latin typeface="Cambria"/>
                <a:cs typeface="Cambria"/>
              </a:rPr>
              <a:t> </a:t>
            </a:r>
            <a:r>
              <a:rPr dirty="0" sz="1400" spc="-25" b="1">
                <a:solidFill>
                  <a:srgbClr val="6C2D46"/>
                </a:solidFill>
                <a:latin typeface="Cambria"/>
                <a:cs typeface="Cambria"/>
              </a:rPr>
              <a:t>It</a:t>
            </a:r>
            <a:endParaRPr sz="1400">
              <a:latin typeface="Cambria"/>
              <a:cs typeface="Cambria"/>
            </a:endParaRPr>
          </a:p>
        </p:txBody>
      </p:sp>
      <p:sp>
        <p:nvSpPr>
          <p:cNvPr id="30" name="object 30"/>
          <p:cNvSpPr txBox="1"/>
          <p:nvPr/>
        </p:nvSpPr>
        <p:spPr>
          <a:xfrm>
            <a:off x="6896481" y="3825176"/>
            <a:ext cx="1804670" cy="560070"/>
          </a:xfrm>
          <a:prstGeom prst="rect">
            <a:avLst/>
          </a:prstGeom>
        </p:spPr>
        <p:txBody>
          <a:bodyPr wrap="square" lIns="0" tIns="16510" rIns="0" bIns="0" rtlCol="0" vert="horz">
            <a:spAutoFit/>
          </a:bodyPr>
          <a:lstStyle/>
          <a:p>
            <a:pPr algn="ctr" marL="12700" marR="5080">
              <a:lnSpc>
                <a:spcPct val="105300"/>
              </a:lnSpc>
              <a:spcBef>
                <a:spcPts val="130"/>
              </a:spcBef>
            </a:pPr>
            <a:r>
              <a:rPr dirty="0" sz="1100">
                <a:solidFill>
                  <a:srgbClr val="2B161F"/>
                </a:solidFill>
                <a:latin typeface="Calibri"/>
                <a:cs typeface="Calibri"/>
              </a:rPr>
              <a:t>Order</a:t>
            </a:r>
            <a:r>
              <a:rPr dirty="0" sz="1100" spc="85">
                <a:solidFill>
                  <a:srgbClr val="2B161F"/>
                </a:solidFill>
                <a:latin typeface="Calibri"/>
                <a:cs typeface="Calibri"/>
              </a:rPr>
              <a:t> </a:t>
            </a:r>
            <a:r>
              <a:rPr dirty="0" sz="1100">
                <a:solidFill>
                  <a:srgbClr val="2B161F"/>
                </a:solidFill>
                <a:latin typeface="Calibri"/>
                <a:cs typeface="Calibri"/>
              </a:rPr>
              <a:t>is</a:t>
            </a:r>
            <a:r>
              <a:rPr dirty="0" sz="1100" spc="25">
                <a:solidFill>
                  <a:srgbClr val="2B161F"/>
                </a:solidFill>
                <a:latin typeface="Calibri"/>
                <a:cs typeface="Calibri"/>
              </a:rPr>
              <a:t> </a:t>
            </a:r>
            <a:r>
              <a:rPr dirty="0" sz="1100">
                <a:solidFill>
                  <a:srgbClr val="2B161F"/>
                </a:solidFill>
                <a:latin typeface="Calibri"/>
                <a:cs typeface="Calibri"/>
              </a:rPr>
              <a:t>routed</a:t>
            </a:r>
            <a:r>
              <a:rPr dirty="0" sz="1100" spc="120">
                <a:solidFill>
                  <a:srgbClr val="2B161F"/>
                </a:solidFill>
                <a:latin typeface="Calibri"/>
                <a:cs typeface="Calibri"/>
              </a:rPr>
              <a:t> </a:t>
            </a:r>
            <a:r>
              <a:rPr dirty="0" sz="1100">
                <a:solidFill>
                  <a:srgbClr val="2B161F"/>
                </a:solidFill>
                <a:latin typeface="Calibri"/>
                <a:cs typeface="Calibri"/>
              </a:rPr>
              <a:t>to</a:t>
            </a:r>
            <a:r>
              <a:rPr dirty="0" sz="1100" spc="110">
                <a:solidFill>
                  <a:srgbClr val="2B161F"/>
                </a:solidFill>
                <a:latin typeface="Calibri"/>
                <a:cs typeface="Calibri"/>
              </a:rPr>
              <a:t> </a:t>
            </a:r>
            <a:r>
              <a:rPr dirty="0" sz="1100">
                <a:solidFill>
                  <a:srgbClr val="2B161F"/>
                </a:solidFill>
                <a:latin typeface="Calibri"/>
                <a:cs typeface="Calibri"/>
              </a:rPr>
              <a:t>the</a:t>
            </a:r>
            <a:r>
              <a:rPr dirty="0" sz="1100" spc="65">
                <a:solidFill>
                  <a:srgbClr val="2B161F"/>
                </a:solidFill>
                <a:latin typeface="Calibri"/>
                <a:cs typeface="Calibri"/>
              </a:rPr>
              <a:t> </a:t>
            </a:r>
            <a:r>
              <a:rPr dirty="0" sz="1100" spc="-10">
                <a:solidFill>
                  <a:srgbClr val="2B161F"/>
                </a:solidFill>
                <a:latin typeface="Calibri"/>
                <a:cs typeface="Calibri"/>
              </a:rPr>
              <a:t>nearest </a:t>
            </a:r>
            <a:r>
              <a:rPr dirty="0" sz="1100">
                <a:solidFill>
                  <a:srgbClr val="2B161F"/>
                </a:solidFill>
                <a:latin typeface="Calibri"/>
                <a:cs typeface="Calibri"/>
              </a:rPr>
              <a:t>verified</a:t>
            </a:r>
            <a:r>
              <a:rPr dirty="0" sz="1100" spc="175">
                <a:solidFill>
                  <a:srgbClr val="2B161F"/>
                </a:solidFill>
                <a:latin typeface="Calibri"/>
                <a:cs typeface="Calibri"/>
              </a:rPr>
              <a:t> </a:t>
            </a:r>
            <a:r>
              <a:rPr dirty="0" sz="1100">
                <a:solidFill>
                  <a:srgbClr val="2B161F"/>
                </a:solidFill>
                <a:latin typeface="Calibri"/>
                <a:cs typeface="Calibri"/>
              </a:rPr>
              <a:t>boutique</a:t>
            </a:r>
            <a:r>
              <a:rPr dirty="0" sz="1100" spc="114">
                <a:solidFill>
                  <a:srgbClr val="2B161F"/>
                </a:solidFill>
                <a:latin typeface="Calibri"/>
                <a:cs typeface="Calibri"/>
              </a:rPr>
              <a:t> </a:t>
            </a:r>
            <a:r>
              <a:rPr dirty="0" sz="1100">
                <a:solidFill>
                  <a:srgbClr val="2B161F"/>
                </a:solidFill>
                <a:latin typeface="Calibri"/>
                <a:cs typeface="Calibri"/>
              </a:rPr>
              <a:t>partner</a:t>
            </a:r>
            <a:r>
              <a:rPr dirty="0" sz="1100" spc="140">
                <a:solidFill>
                  <a:srgbClr val="2B161F"/>
                </a:solidFill>
                <a:latin typeface="Calibri"/>
                <a:cs typeface="Calibri"/>
              </a:rPr>
              <a:t> </a:t>
            </a:r>
            <a:r>
              <a:rPr dirty="0" sz="1100" spc="-25">
                <a:solidFill>
                  <a:srgbClr val="2B161F"/>
                </a:solidFill>
                <a:latin typeface="Calibri"/>
                <a:cs typeface="Calibri"/>
              </a:rPr>
              <a:t>for </a:t>
            </a:r>
            <a:r>
              <a:rPr dirty="0" sz="1100" spc="-10">
                <a:solidFill>
                  <a:srgbClr val="2B161F"/>
                </a:solidFill>
                <a:latin typeface="Calibri"/>
                <a:cs typeface="Calibri"/>
              </a:rPr>
              <a:t>stitching.</a:t>
            </a:r>
            <a:endParaRPr sz="1100">
              <a:latin typeface="Calibri"/>
              <a:cs typeface="Calibri"/>
            </a:endParaRPr>
          </a:p>
        </p:txBody>
      </p:sp>
      <p:sp>
        <p:nvSpPr>
          <p:cNvPr id="31" name="object 31"/>
          <p:cNvSpPr txBox="1"/>
          <p:nvPr/>
        </p:nvSpPr>
        <p:spPr>
          <a:xfrm>
            <a:off x="9098915" y="3285807"/>
            <a:ext cx="327660" cy="426084"/>
          </a:xfrm>
          <a:prstGeom prst="rect">
            <a:avLst/>
          </a:prstGeom>
        </p:spPr>
        <p:txBody>
          <a:bodyPr wrap="square" lIns="0" tIns="15875" rIns="0" bIns="0" rtlCol="0" vert="horz">
            <a:spAutoFit/>
          </a:bodyPr>
          <a:lstStyle/>
          <a:p>
            <a:pPr marL="12700">
              <a:lnSpc>
                <a:spcPct val="100000"/>
              </a:lnSpc>
              <a:spcBef>
                <a:spcPts val="125"/>
              </a:spcBef>
            </a:pPr>
            <a:r>
              <a:rPr dirty="0" sz="2600" spc="-50" b="1">
                <a:solidFill>
                  <a:srgbClr val="A16769"/>
                </a:solidFill>
                <a:latin typeface="Calibri"/>
                <a:cs typeface="Calibri"/>
              </a:rPr>
              <a:t>→</a:t>
            </a:r>
            <a:endParaRPr sz="2600">
              <a:latin typeface="Calibri"/>
              <a:cs typeface="Calibri"/>
            </a:endParaRPr>
          </a:p>
        </p:txBody>
      </p:sp>
      <p:grpSp>
        <p:nvGrpSpPr>
          <p:cNvPr id="32" name="object 32"/>
          <p:cNvGrpSpPr/>
          <p:nvPr/>
        </p:nvGrpSpPr>
        <p:grpSpPr>
          <a:xfrm>
            <a:off x="9382125" y="1924050"/>
            <a:ext cx="2691130" cy="3129280"/>
            <a:chOff x="9382125" y="1924050"/>
            <a:chExt cx="2691130" cy="3129280"/>
          </a:xfrm>
        </p:grpSpPr>
        <p:pic>
          <p:nvPicPr>
            <p:cNvPr id="33" name="object 33"/>
            <p:cNvPicPr/>
            <p:nvPr/>
          </p:nvPicPr>
          <p:blipFill>
            <a:blip r:embed="rId2" cstate="print"/>
            <a:stretch>
              <a:fillRect/>
            </a:stretch>
          </p:blipFill>
          <p:spPr>
            <a:xfrm>
              <a:off x="9382125" y="2228722"/>
              <a:ext cx="2690876" cy="2824226"/>
            </a:xfrm>
            <a:prstGeom prst="rect">
              <a:avLst/>
            </a:prstGeom>
          </p:spPr>
        </p:pic>
        <p:sp>
          <p:nvSpPr>
            <p:cNvPr id="34" name="object 34"/>
            <p:cNvSpPr/>
            <p:nvPr/>
          </p:nvSpPr>
          <p:spPr>
            <a:xfrm>
              <a:off x="9472676" y="2290825"/>
              <a:ext cx="2514600" cy="2647950"/>
            </a:xfrm>
            <a:custGeom>
              <a:avLst/>
              <a:gdLst/>
              <a:ahLst/>
              <a:cxnLst/>
              <a:rect l="l" t="t" r="r" b="b"/>
              <a:pathLst>
                <a:path w="2514600" h="2647950">
                  <a:moveTo>
                    <a:pt x="2441448" y="0"/>
                  </a:moveTo>
                  <a:lnTo>
                    <a:pt x="73025" y="0"/>
                  </a:lnTo>
                  <a:lnTo>
                    <a:pt x="44576" y="5730"/>
                  </a:lnTo>
                  <a:lnTo>
                    <a:pt x="21367" y="21367"/>
                  </a:lnTo>
                  <a:lnTo>
                    <a:pt x="5730" y="44576"/>
                  </a:lnTo>
                  <a:lnTo>
                    <a:pt x="0" y="73025"/>
                  </a:lnTo>
                  <a:lnTo>
                    <a:pt x="0" y="2574798"/>
                  </a:lnTo>
                  <a:lnTo>
                    <a:pt x="5730" y="2603246"/>
                  </a:lnTo>
                  <a:lnTo>
                    <a:pt x="21367" y="2626455"/>
                  </a:lnTo>
                  <a:lnTo>
                    <a:pt x="44576" y="2642092"/>
                  </a:lnTo>
                  <a:lnTo>
                    <a:pt x="73025" y="2647823"/>
                  </a:lnTo>
                  <a:lnTo>
                    <a:pt x="2441448" y="2647823"/>
                  </a:lnTo>
                  <a:lnTo>
                    <a:pt x="2469915" y="2642092"/>
                  </a:lnTo>
                  <a:lnTo>
                    <a:pt x="2493168" y="2626455"/>
                  </a:lnTo>
                  <a:lnTo>
                    <a:pt x="2508849" y="2603246"/>
                  </a:lnTo>
                  <a:lnTo>
                    <a:pt x="2514600" y="2574798"/>
                  </a:lnTo>
                  <a:lnTo>
                    <a:pt x="2514600" y="73025"/>
                  </a:lnTo>
                  <a:lnTo>
                    <a:pt x="2508849" y="44576"/>
                  </a:lnTo>
                  <a:lnTo>
                    <a:pt x="2493168" y="21367"/>
                  </a:lnTo>
                  <a:lnTo>
                    <a:pt x="2469915" y="5730"/>
                  </a:lnTo>
                  <a:lnTo>
                    <a:pt x="2441448" y="0"/>
                  </a:lnTo>
                  <a:close/>
                </a:path>
              </a:pathLst>
            </a:custGeom>
            <a:solidFill>
              <a:srgbClr val="FFFFFF"/>
            </a:solidFill>
          </p:spPr>
          <p:txBody>
            <a:bodyPr wrap="square" lIns="0" tIns="0" rIns="0" bIns="0" rtlCol="0"/>
            <a:lstStyle/>
            <a:p/>
          </p:txBody>
        </p:sp>
        <p:sp>
          <p:nvSpPr>
            <p:cNvPr id="35" name="object 35"/>
            <p:cNvSpPr/>
            <p:nvPr/>
          </p:nvSpPr>
          <p:spPr>
            <a:xfrm>
              <a:off x="9472676" y="2290825"/>
              <a:ext cx="2514600" cy="2647950"/>
            </a:xfrm>
            <a:custGeom>
              <a:avLst/>
              <a:gdLst/>
              <a:ahLst/>
              <a:cxnLst/>
              <a:rect l="l" t="t" r="r" b="b"/>
              <a:pathLst>
                <a:path w="2514600" h="2647950">
                  <a:moveTo>
                    <a:pt x="0" y="73025"/>
                  </a:moveTo>
                  <a:lnTo>
                    <a:pt x="5730" y="44576"/>
                  </a:lnTo>
                  <a:lnTo>
                    <a:pt x="21367" y="21367"/>
                  </a:lnTo>
                  <a:lnTo>
                    <a:pt x="44576" y="5730"/>
                  </a:lnTo>
                  <a:lnTo>
                    <a:pt x="73025" y="0"/>
                  </a:lnTo>
                  <a:lnTo>
                    <a:pt x="2441448" y="0"/>
                  </a:lnTo>
                  <a:lnTo>
                    <a:pt x="2469915" y="5730"/>
                  </a:lnTo>
                  <a:lnTo>
                    <a:pt x="2493168" y="21367"/>
                  </a:lnTo>
                  <a:lnTo>
                    <a:pt x="2508849" y="44576"/>
                  </a:lnTo>
                  <a:lnTo>
                    <a:pt x="2514600" y="73025"/>
                  </a:lnTo>
                  <a:lnTo>
                    <a:pt x="2514600" y="2574798"/>
                  </a:lnTo>
                  <a:lnTo>
                    <a:pt x="2508849" y="2603246"/>
                  </a:lnTo>
                  <a:lnTo>
                    <a:pt x="2493168" y="2626455"/>
                  </a:lnTo>
                  <a:lnTo>
                    <a:pt x="2469915" y="2642092"/>
                  </a:lnTo>
                  <a:lnTo>
                    <a:pt x="2441448" y="2647823"/>
                  </a:lnTo>
                  <a:lnTo>
                    <a:pt x="73025" y="2647823"/>
                  </a:lnTo>
                  <a:lnTo>
                    <a:pt x="44576" y="2642092"/>
                  </a:lnTo>
                  <a:lnTo>
                    <a:pt x="21367" y="2626455"/>
                  </a:lnTo>
                  <a:lnTo>
                    <a:pt x="5730" y="2603246"/>
                  </a:lnTo>
                  <a:lnTo>
                    <a:pt x="0" y="2574798"/>
                  </a:lnTo>
                  <a:lnTo>
                    <a:pt x="0" y="73025"/>
                  </a:lnTo>
                  <a:close/>
                </a:path>
              </a:pathLst>
            </a:custGeom>
            <a:ln w="12700">
              <a:solidFill>
                <a:srgbClr val="EBE1D0"/>
              </a:solidFill>
            </a:ln>
          </p:spPr>
          <p:txBody>
            <a:bodyPr wrap="square" lIns="0" tIns="0" rIns="0" bIns="0" rtlCol="0"/>
            <a:lstStyle/>
            <a:p/>
          </p:txBody>
        </p:sp>
        <p:sp>
          <p:nvSpPr>
            <p:cNvPr id="36" name="object 36"/>
            <p:cNvSpPr/>
            <p:nvPr/>
          </p:nvSpPr>
          <p:spPr>
            <a:xfrm>
              <a:off x="10353675" y="1924050"/>
              <a:ext cx="733425" cy="723900"/>
            </a:xfrm>
            <a:custGeom>
              <a:avLst/>
              <a:gdLst/>
              <a:ahLst/>
              <a:cxnLst/>
              <a:rect l="l" t="t" r="r" b="b"/>
              <a:pathLst>
                <a:path w="733425" h="723900">
                  <a:moveTo>
                    <a:pt x="366775" y="0"/>
                  </a:moveTo>
                  <a:lnTo>
                    <a:pt x="317006" y="3304"/>
                  </a:lnTo>
                  <a:lnTo>
                    <a:pt x="269272" y="12929"/>
                  </a:lnTo>
                  <a:lnTo>
                    <a:pt x="224010" y="28444"/>
                  </a:lnTo>
                  <a:lnTo>
                    <a:pt x="181657" y="49417"/>
                  </a:lnTo>
                  <a:lnTo>
                    <a:pt x="142650" y="75417"/>
                  </a:lnTo>
                  <a:lnTo>
                    <a:pt x="107426" y="106013"/>
                  </a:lnTo>
                  <a:lnTo>
                    <a:pt x="76422" y="140773"/>
                  </a:lnTo>
                  <a:lnTo>
                    <a:pt x="50075" y="179267"/>
                  </a:lnTo>
                  <a:lnTo>
                    <a:pt x="28823" y="221063"/>
                  </a:lnTo>
                  <a:lnTo>
                    <a:pt x="13101" y="265729"/>
                  </a:lnTo>
                  <a:lnTo>
                    <a:pt x="3348" y="312835"/>
                  </a:lnTo>
                  <a:lnTo>
                    <a:pt x="0" y="361950"/>
                  </a:lnTo>
                  <a:lnTo>
                    <a:pt x="3348" y="411064"/>
                  </a:lnTo>
                  <a:lnTo>
                    <a:pt x="13101" y="458170"/>
                  </a:lnTo>
                  <a:lnTo>
                    <a:pt x="28823" y="502836"/>
                  </a:lnTo>
                  <a:lnTo>
                    <a:pt x="50075" y="544632"/>
                  </a:lnTo>
                  <a:lnTo>
                    <a:pt x="76422" y="583126"/>
                  </a:lnTo>
                  <a:lnTo>
                    <a:pt x="107426" y="617886"/>
                  </a:lnTo>
                  <a:lnTo>
                    <a:pt x="142650" y="648482"/>
                  </a:lnTo>
                  <a:lnTo>
                    <a:pt x="181657" y="674482"/>
                  </a:lnTo>
                  <a:lnTo>
                    <a:pt x="224010" y="695455"/>
                  </a:lnTo>
                  <a:lnTo>
                    <a:pt x="269272" y="710970"/>
                  </a:lnTo>
                  <a:lnTo>
                    <a:pt x="317006" y="720595"/>
                  </a:lnTo>
                  <a:lnTo>
                    <a:pt x="366775" y="723900"/>
                  </a:lnTo>
                  <a:lnTo>
                    <a:pt x="416516" y="720595"/>
                  </a:lnTo>
                  <a:lnTo>
                    <a:pt x="464226" y="710970"/>
                  </a:lnTo>
                  <a:lnTo>
                    <a:pt x="509468" y="695455"/>
                  </a:lnTo>
                  <a:lnTo>
                    <a:pt x="551805" y="674482"/>
                  </a:lnTo>
                  <a:lnTo>
                    <a:pt x="590800" y="648482"/>
                  </a:lnTo>
                  <a:lnTo>
                    <a:pt x="626014" y="617886"/>
                  </a:lnTo>
                  <a:lnTo>
                    <a:pt x="657011" y="583126"/>
                  </a:lnTo>
                  <a:lnTo>
                    <a:pt x="683354" y="544632"/>
                  </a:lnTo>
                  <a:lnTo>
                    <a:pt x="704603" y="502836"/>
                  </a:lnTo>
                  <a:lnTo>
                    <a:pt x="720324" y="458170"/>
                  </a:lnTo>
                  <a:lnTo>
                    <a:pt x="730076" y="411064"/>
                  </a:lnTo>
                  <a:lnTo>
                    <a:pt x="733425" y="361950"/>
                  </a:lnTo>
                  <a:lnTo>
                    <a:pt x="730076" y="312835"/>
                  </a:lnTo>
                  <a:lnTo>
                    <a:pt x="720324" y="265729"/>
                  </a:lnTo>
                  <a:lnTo>
                    <a:pt x="704603" y="221063"/>
                  </a:lnTo>
                  <a:lnTo>
                    <a:pt x="683354" y="179267"/>
                  </a:lnTo>
                  <a:lnTo>
                    <a:pt x="657011" y="140773"/>
                  </a:lnTo>
                  <a:lnTo>
                    <a:pt x="626014" y="106013"/>
                  </a:lnTo>
                  <a:lnTo>
                    <a:pt x="590800" y="75417"/>
                  </a:lnTo>
                  <a:lnTo>
                    <a:pt x="551805" y="49417"/>
                  </a:lnTo>
                  <a:lnTo>
                    <a:pt x="509468" y="28444"/>
                  </a:lnTo>
                  <a:lnTo>
                    <a:pt x="464226" y="12929"/>
                  </a:lnTo>
                  <a:lnTo>
                    <a:pt x="416516" y="3304"/>
                  </a:lnTo>
                  <a:lnTo>
                    <a:pt x="366775" y="0"/>
                  </a:lnTo>
                  <a:close/>
                </a:path>
              </a:pathLst>
            </a:custGeom>
            <a:solidFill>
              <a:srgbClr val="C8A127"/>
            </a:solidFill>
          </p:spPr>
          <p:txBody>
            <a:bodyPr wrap="square" lIns="0" tIns="0" rIns="0" bIns="0" rtlCol="0"/>
            <a:lstStyle/>
            <a:p/>
          </p:txBody>
        </p:sp>
      </p:grpSp>
      <p:sp>
        <p:nvSpPr>
          <p:cNvPr id="37" name="object 37"/>
          <p:cNvSpPr txBox="1"/>
          <p:nvPr/>
        </p:nvSpPr>
        <p:spPr>
          <a:xfrm>
            <a:off x="10633456" y="2049144"/>
            <a:ext cx="194945" cy="426720"/>
          </a:xfrm>
          <a:prstGeom prst="rect">
            <a:avLst/>
          </a:prstGeom>
        </p:spPr>
        <p:txBody>
          <a:bodyPr wrap="square" lIns="0" tIns="16510" rIns="0" bIns="0" rtlCol="0" vert="horz">
            <a:spAutoFit/>
          </a:bodyPr>
          <a:lstStyle/>
          <a:p>
            <a:pPr marL="12700">
              <a:lnSpc>
                <a:spcPct val="100000"/>
              </a:lnSpc>
              <a:spcBef>
                <a:spcPts val="130"/>
              </a:spcBef>
            </a:pPr>
            <a:r>
              <a:rPr dirty="0" sz="2600" spc="-50" b="1">
                <a:solidFill>
                  <a:srgbClr val="2B161F"/>
                </a:solidFill>
                <a:latin typeface="Calibri"/>
                <a:cs typeface="Calibri"/>
              </a:rPr>
              <a:t>4</a:t>
            </a:r>
            <a:endParaRPr sz="2600">
              <a:latin typeface="Calibri"/>
              <a:cs typeface="Calibri"/>
            </a:endParaRPr>
          </a:p>
        </p:txBody>
      </p:sp>
      <p:sp>
        <p:nvSpPr>
          <p:cNvPr id="40" name="object 4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41" name="object 4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7</a:t>
            </a:r>
          </a:p>
        </p:txBody>
      </p:sp>
      <p:sp>
        <p:nvSpPr>
          <p:cNvPr id="38" name="object 38"/>
          <p:cNvSpPr txBox="1"/>
          <p:nvPr/>
        </p:nvSpPr>
        <p:spPr>
          <a:xfrm>
            <a:off x="10041001" y="2934970"/>
            <a:ext cx="1369060" cy="242570"/>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Track</a:t>
            </a:r>
            <a:r>
              <a:rPr dirty="0" sz="1400" spc="65" b="1">
                <a:solidFill>
                  <a:srgbClr val="6C2D46"/>
                </a:solidFill>
                <a:latin typeface="Cambria"/>
                <a:cs typeface="Cambria"/>
              </a:rPr>
              <a:t> </a:t>
            </a:r>
            <a:r>
              <a:rPr dirty="0" sz="1400" b="1">
                <a:solidFill>
                  <a:srgbClr val="6C2D46"/>
                </a:solidFill>
                <a:latin typeface="Cambria"/>
                <a:cs typeface="Cambria"/>
              </a:rPr>
              <a:t>&amp; </a:t>
            </a:r>
            <a:r>
              <a:rPr dirty="0" sz="1400" spc="-10" b="1">
                <a:solidFill>
                  <a:srgbClr val="6C2D46"/>
                </a:solidFill>
                <a:latin typeface="Cambria"/>
                <a:cs typeface="Cambria"/>
              </a:rPr>
              <a:t>Receive</a:t>
            </a:r>
            <a:endParaRPr sz="1400">
              <a:latin typeface="Cambria"/>
              <a:cs typeface="Cambria"/>
            </a:endParaRPr>
          </a:p>
        </p:txBody>
      </p:sp>
      <p:sp>
        <p:nvSpPr>
          <p:cNvPr id="39" name="object 39"/>
          <p:cNvSpPr txBox="1"/>
          <p:nvPr/>
        </p:nvSpPr>
        <p:spPr>
          <a:xfrm>
            <a:off x="9780269" y="3825176"/>
            <a:ext cx="1892300" cy="560070"/>
          </a:xfrm>
          <a:prstGeom prst="rect">
            <a:avLst/>
          </a:prstGeom>
        </p:spPr>
        <p:txBody>
          <a:bodyPr wrap="square" lIns="0" tIns="16510" rIns="0" bIns="0" rtlCol="0" vert="horz">
            <a:spAutoFit/>
          </a:bodyPr>
          <a:lstStyle/>
          <a:p>
            <a:pPr algn="ctr" marL="12700" marR="5080" indent="1905">
              <a:lnSpc>
                <a:spcPct val="105300"/>
              </a:lnSpc>
              <a:spcBef>
                <a:spcPts val="130"/>
              </a:spcBef>
            </a:pPr>
            <a:r>
              <a:rPr dirty="0" sz="1100">
                <a:solidFill>
                  <a:srgbClr val="2B161F"/>
                </a:solidFill>
                <a:latin typeface="Calibri"/>
                <a:cs typeface="Calibri"/>
              </a:rPr>
              <a:t>Live</a:t>
            </a:r>
            <a:r>
              <a:rPr dirty="0" sz="1100" spc="95">
                <a:solidFill>
                  <a:srgbClr val="2B161F"/>
                </a:solidFill>
                <a:latin typeface="Calibri"/>
                <a:cs typeface="Calibri"/>
              </a:rPr>
              <a:t> </a:t>
            </a:r>
            <a:r>
              <a:rPr dirty="0" sz="1100">
                <a:solidFill>
                  <a:srgbClr val="2B161F"/>
                </a:solidFill>
                <a:latin typeface="Calibri"/>
                <a:cs typeface="Calibri"/>
              </a:rPr>
              <a:t>order</a:t>
            </a:r>
            <a:r>
              <a:rPr dirty="0" sz="1100" spc="120">
                <a:solidFill>
                  <a:srgbClr val="2B161F"/>
                </a:solidFill>
                <a:latin typeface="Calibri"/>
                <a:cs typeface="Calibri"/>
              </a:rPr>
              <a:t> </a:t>
            </a:r>
            <a:r>
              <a:rPr dirty="0" sz="1100">
                <a:solidFill>
                  <a:srgbClr val="2B161F"/>
                </a:solidFill>
                <a:latin typeface="Calibri"/>
                <a:cs typeface="Calibri"/>
              </a:rPr>
              <a:t>tracking,</a:t>
            </a:r>
            <a:r>
              <a:rPr dirty="0" sz="1100" spc="170">
                <a:solidFill>
                  <a:srgbClr val="2B161F"/>
                </a:solidFill>
                <a:latin typeface="Calibri"/>
                <a:cs typeface="Calibri"/>
              </a:rPr>
              <a:t> </a:t>
            </a:r>
            <a:r>
              <a:rPr dirty="0" sz="1100" spc="-10">
                <a:solidFill>
                  <a:srgbClr val="2B161F"/>
                </a:solidFill>
                <a:latin typeface="Calibri"/>
                <a:cs typeface="Calibri"/>
              </a:rPr>
              <a:t>quality </a:t>
            </a:r>
            <a:r>
              <a:rPr dirty="0" sz="1100">
                <a:solidFill>
                  <a:srgbClr val="2B161F"/>
                </a:solidFill>
                <a:latin typeface="Calibri"/>
                <a:cs typeface="Calibri"/>
              </a:rPr>
              <a:t>check,</a:t>
            </a:r>
            <a:r>
              <a:rPr dirty="0" sz="1100" spc="85">
                <a:solidFill>
                  <a:srgbClr val="2B161F"/>
                </a:solidFill>
                <a:latin typeface="Calibri"/>
                <a:cs typeface="Calibri"/>
              </a:rPr>
              <a:t> </a:t>
            </a:r>
            <a:r>
              <a:rPr dirty="0" sz="1100">
                <a:solidFill>
                  <a:srgbClr val="2B161F"/>
                </a:solidFill>
                <a:latin typeface="Calibri"/>
                <a:cs typeface="Calibri"/>
              </a:rPr>
              <a:t>and</a:t>
            </a:r>
            <a:r>
              <a:rPr dirty="0" sz="1100" spc="180">
                <a:solidFill>
                  <a:srgbClr val="2B161F"/>
                </a:solidFill>
                <a:latin typeface="Calibri"/>
                <a:cs typeface="Calibri"/>
              </a:rPr>
              <a:t> </a:t>
            </a:r>
            <a:r>
              <a:rPr dirty="0" sz="1100">
                <a:solidFill>
                  <a:srgbClr val="2B161F"/>
                </a:solidFill>
                <a:latin typeface="Calibri"/>
                <a:cs typeface="Calibri"/>
              </a:rPr>
              <a:t>doorstep</a:t>
            </a:r>
            <a:r>
              <a:rPr dirty="0" sz="1100" spc="180">
                <a:solidFill>
                  <a:srgbClr val="2B161F"/>
                </a:solidFill>
                <a:latin typeface="Calibri"/>
                <a:cs typeface="Calibri"/>
              </a:rPr>
              <a:t> </a:t>
            </a:r>
            <a:r>
              <a:rPr dirty="0" sz="1100">
                <a:solidFill>
                  <a:srgbClr val="2B161F"/>
                </a:solidFill>
                <a:latin typeface="Calibri"/>
                <a:cs typeface="Calibri"/>
              </a:rPr>
              <a:t>delivery</a:t>
            </a:r>
            <a:r>
              <a:rPr dirty="0" sz="1100" spc="90">
                <a:solidFill>
                  <a:srgbClr val="2B161F"/>
                </a:solidFill>
                <a:latin typeface="Calibri"/>
                <a:cs typeface="Calibri"/>
              </a:rPr>
              <a:t> </a:t>
            </a:r>
            <a:r>
              <a:rPr dirty="0" sz="1100" spc="-25">
                <a:solidFill>
                  <a:srgbClr val="2B161F"/>
                </a:solidFill>
                <a:latin typeface="Calibri"/>
                <a:cs typeface="Calibri"/>
              </a:rPr>
              <a:t>or </a:t>
            </a:r>
            <a:r>
              <a:rPr dirty="0" sz="1100">
                <a:solidFill>
                  <a:srgbClr val="2B161F"/>
                </a:solidFill>
                <a:latin typeface="Calibri"/>
                <a:cs typeface="Calibri"/>
              </a:rPr>
              <a:t>in-store</a:t>
            </a:r>
            <a:r>
              <a:rPr dirty="0" sz="1100" spc="175">
                <a:solidFill>
                  <a:srgbClr val="2B161F"/>
                </a:solidFill>
                <a:latin typeface="Calibri"/>
                <a:cs typeface="Calibri"/>
              </a:rPr>
              <a:t> </a:t>
            </a:r>
            <a:r>
              <a:rPr dirty="0" sz="1100" spc="-10">
                <a:solidFill>
                  <a:srgbClr val="2B161F"/>
                </a:solidFill>
                <a:latin typeface="Calibri"/>
                <a:cs typeface="Calibri"/>
              </a:rPr>
              <a:t>pickup.</a:t>
            </a:r>
            <a:endParaRPr sz="11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84836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P</a:t>
            </a:r>
            <a:r>
              <a:rPr dirty="0" sz="1250" spc="-55" b="1">
                <a:solidFill>
                  <a:srgbClr val="6C2D46"/>
                </a:solidFill>
                <a:latin typeface="Calibri"/>
                <a:cs typeface="Calibri"/>
              </a:rPr>
              <a:t> </a:t>
            </a:r>
            <a:r>
              <a:rPr dirty="0" sz="1250" b="1">
                <a:solidFill>
                  <a:srgbClr val="6C2D46"/>
                </a:solidFill>
                <a:latin typeface="Calibri"/>
                <a:cs typeface="Calibri"/>
              </a:rPr>
              <a:t>R</a:t>
            </a:r>
            <a:r>
              <a:rPr dirty="0" sz="1250" spc="-90" b="1">
                <a:solidFill>
                  <a:srgbClr val="6C2D46"/>
                </a:solidFill>
                <a:latin typeface="Calibri"/>
                <a:cs typeface="Calibri"/>
              </a:rPr>
              <a:t> </a:t>
            </a:r>
            <a:r>
              <a:rPr dirty="0" sz="1250" b="1">
                <a:solidFill>
                  <a:srgbClr val="6C2D46"/>
                </a:solidFill>
                <a:latin typeface="Calibri"/>
                <a:cs typeface="Calibri"/>
              </a:rPr>
              <a:t>O</a:t>
            </a:r>
            <a:r>
              <a:rPr dirty="0" sz="1250" spc="-10" b="1">
                <a:solidFill>
                  <a:srgbClr val="6C2D46"/>
                </a:solidFill>
                <a:latin typeface="Calibri"/>
                <a:cs typeface="Calibri"/>
              </a:rPr>
              <a:t> </a:t>
            </a:r>
            <a:r>
              <a:rPr dirty="0" sz="1250" b="1">
                <a:solidFill>
                  <a:srgbClr val="6C2D46"/>
                </a:solidFill>
                <a:latin typeface="Calibri"/>
                <a:cs typeface="Calibri"/>
              </a:rPr>
              <a:t>D</a:t>
            </a:r>
            <a:r>
              <a:rPr dirty="0" sz="1250" spc="-105" b="1">
                <a:solidFill>
                  <a:srgbClr val="6C2D46"/>
                </a:solidFill>
                <a:latin typeface="Calibri"/>
                <a:cs typeface="Calibri"/>
              </a:rPr>
              <a:t> </a:t>
            </a:r>
            <a:r>
              <a:rPr dirty="0" sz="1250" b="1">
                <a:solidFill>
                  <a:srgbClr val="6C2D46"/>
                </a:solidFill>
                <a:latin typeface="Calibri"/>
                <a:cs typeface="Calibri"/>
              </a:rPr>
              <a:t>U</a:t>
            </a:r>
            <a:r>
              <a:rPr dirty="0" sz="1250" spc="-55" b="1">
                <a:solidFill>
                  <a:srgbClr val="6C2D46"/>
                </a:solidFill>
                <a:latin typeface="Calibri"/>
                <a:cs typeface="Calibri"/>
              </a:rPr>
              <a:t> </a:t>
            </a:r>
            <a:r>
              <a:rPr dirty="0" sz="1250" b="1">
                <a:solidFill>
                  <a:srgbClr val="6C2D46"/>
                </a:solidFill>
                <a:latin typeface="Calibri"/>
                <a:cs typeface="Calibri"/>
              </a:rPr>
              <a:t>C</a:t>
            </a:r>
            <a:r>
              <a:rPr dirty="0" sz="1250" spc="-45" b="1">
                <a:solidFill>
                  <a:srgbClr val="6C2D46"/>
                </a:solidFill>
                <a:latin typeface="Calibri"/>
                <a:cs typeface="Calibri"/>
              </a:rPr>
              <a:t> </a:t>
            </a:r>
            <a:r>
              <a:rPr dirty="0" sz="1250" spc="-50" b="1">
                <a:solidFill>
                  <a:srgbClr val="6C2D46"/>
                </a:solidFill>
                <a:latin typeface="Calibri"/>
                <a:cs typeface="Calibri"/>
              </a:rPr>
              <a:t>T</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Key</a:t>
            </a:r>
            <a:r>
              <a:rPr dirty="0" spc="-85">
                <a:solidFill>
                  <a:srgbClr val="2B161F"/>
                </a:solidFill>
              </a:rPr>
              <a:t> </a:t>
            </a:r>
            <a:r>
              <a:rPr dirty="0" spc="-25">
                <a:solidFill>
                  <a:srgbClr val="2B161F"/>
                </a:solidFill>
              </a:rPr>
              <a:t>Features</a:t>
            </a:r>
            <a:r>
              <a:rPr dirty="0" spc="-75">
                <a:solidFill>
                  <a:srgbClr val="2B161F"/>
                </a:solidFill>
              </a:rPr>
              <a:t> </a:t>
            </a:r>
            <a:r>
              <a:rPr dirty="0">
                <a:solidFill>
                  <a:srgbClr val="2B161F"/>
                </a:solidFill>
              </a:rPr>
              <a:t>at</a:t>
            </a:r>
            <a:r>
              <a:rPr dirty="0" spc="-70">
                <a:solidFill>
                  <a:srgbClr val="2B161F"/>
                </a:solidFill>
              </a:rPr>
              <a:t> </a:t>
            </a:r>
            <a:r>
              <a:rPr dirty="0">
                <a:solidFill>
                  <a:srgbClr val="2B161F"/>
                </a:solidFill>
              </a:rPr>
              <a:t>a</a:t>
            </a:r>
            <a:r>
              <a:rPr dirty="0" spc="-90">
                <a:solidFill>
                  <a:srgbClr val="2B161F"/>
                </a:solidFill>
              </a:rPr>
              <a:t> </a:t>
            </a:r>
            <a:r>
              <a:rPr dirty="0" spc="-10">
                <a:solidFill>
                  <a:srgbClr val="2B161F"/>
                </a:solidFill>
              </a:rPr>
              <a:t>Glance</a:t>
            </a:r>
          </a:p>
        </p:txBody>
      </p:sp>
      <p:grpSp>
        <p:nvGrpSpPr>
          <p:cNvPr id="4" name="object 4"/>
          <p:cNvGrpSpPr/>
          <p:nvPr/>
        </p:nvGrpSpPr>
        <p:grpSpPr>
          <a:xfrm>
            <a:off x="485751" y="1561933"/>
            <a:ext cx="3748404" cy="2233930"/>
            <a:chOff x="485751" y="1561933"/>
            <a:chExt cx="3748404" cy="2233930"/>
          </a:xfrm>
        </p:grpSpPr>
        <p:pic>
          <p:nvPicPr>
            <p:cNvPr id="5" name="object 5"/>
            <p:cNvPicPr/>
            <p:nvPr/>
          </p:nvPicPr>
          <p:blipFill>
            <a:blip r:embed="rId2" cstate="print"/>
            <a:stretch>
              <a:fillRect/>
            </a:stretch>
          </p:blipFill>
          <p:spPr>
            <a:xfrm>
              <a:off x="485751" y="1561933"/>
              <a:ext cx="3748198" cy="2233773"/>
            </a:xfrm>
            <a:prstGeom prst="rect">
              <a:avLst/>
            </a:prstGeom>
          </p:spPr>
        </p:pic>
        <p:sp>
          <p:nvSpPr>
            <p:cNvPr id="6" name="object 6"/>
            <p:cNvSpPr/>
            <p:nvPr/>
          </p:nvSpPr>
          <p:spPr>
            <a:xfrm>
              <a:off x="557212" y="1605025"/>
              <a:ext cx="3610610" cy="2105025"/>
            </a:xfrm>
            <a:custGeom>
              <a:avLst/>
              <a:gdLst/>
              <a:ahLst/>
              <a:cxnLst/>
              <a:rect l="l" t="t" r="r" b="b"/>
              <a:pathLst>
                <a:path w="3610610" h="2105025">
                  <a:moveTo>
                    <a:pt x="3536759" y="0"/>
                  </a:moveTo>
                  <a:lnTo>
                    <a:pt x="73215" y="0"/>
                  </a:lnTo>
                  <a:lnTo>
                    <a:pt x="44716" y="5750"/>
                  </a:lnTo>
                  <a:lnTo>
                    <a:pt x="21443" y="21431"/>
                  </a:lnTo>
                  <a:lnTo>
                    <a:pt x="5753" y="44684"/>
                  </a:lnTo>
                  <a:lnTo>
                    <a:pt x="0" y="73151"/>
                  </a:lnTo>
                  <a:lnTo>
                    <a:pt x="0" y="2031746"/>
                  </a:lnTo>
                  <a:lnTo>
                    <a:pt x="5753" y="2060213"/>
                  </a:lnTo>
                  <a:lnTo>
                    <a:pt x="21443" y="2083466"/>
                  </a:lnTo>
                  <a:lnTo>
                    <a:pt x="44716" y="2099147"/>
                  </a:lnTo>
                  <a:lnTo>
                    <a:pt x="73215" y="2104898"/>
                  </a:lnTo>
                  <a:lnTo>
                    <a:pt x="3536759" y="2104898"/>
                  </a:lnTo>
                  <a:lnTo>
                    <a:pt x="3565247" y="2099147"/>
                  </a:lnTo>
                  <a:lnTo>
                    <a:pt x="3588543" y="2083466"/>
                  </a:lnTo>
                  <a:lnTo>
                    <a:pt x="3604267" y="2060213"/>
                  </a:lnTo>
                  <a:lnTo>
                    <a:pt x="3610038" y="2031746"/>
                  </a:lnTo>
                  <a:lnTo>
                    <a:pt x="3610038" y="73151"/>
                  </a:lnTo>
                  <a:lnTo>
                    <a:pt x="3604267" y="44684"/>
                  </a:lnTo>
                  <a:lnTo>
                    <a:pt x="3588543" y="21431"/>
                  </a:lnTo>
                  <a:lnTo>
                    <a:pt x="3565247" y="5750"/>
                  </a:lnTo>
                  <a:lnTo>
                    <a:pt x="3536759" y="0"/>
                  </a:lnTo>
                  <a:close/>
                </a:path>
              </a:pathLst>
            </a:custGeom>
            <a:solidFill>
              <a:srgbClr val="FFFFFF"/>
            </a:solidFill>
          </p:spPr>
          <p:txBody>
            <a:bodyPr wrap="square" lIns="0" tIns="0" rIns="0" bIns="0" rtlCol="0"/>
            <a:lstStyle/>
            <a:p/>
          </p:txBody>
        </p:sp>
        <p:sp>
          <p:nvSpPr>
            <p:cNvPr id="7" name="object 7"/>
            <p:cNvSpPr/>
            <p:nvPr/>
          </p:nvSpPr>
          <p:spPr>
            <a:xfrm>
              <a:off x="557212" y="1605025"/>
              <a:ext cx="3610610" cy="2105025"/>
            </a:xfrm>
            <a:custGeom>
              <a:avLst/>
              <a:gdLst/>
              <a:ahLst/>
              <a:cxnLst/>
              <a:rect l="l" t="t" r="r" b="b"/>
              <a:pathLst>
                <a:path w="3610610" h="2105025">
                  <a:moveTo>
                    <a:pt x="0" y="73151"/>
                  </a:moveTo>
                  <a:lnTo>
                    <a:pt x="5753" y="44684"/>
                  </a:lnTo>
                  <a:lnTo>
                    <a:pt x="21443" y="21431"/>
                  </a:lnTo>
                  <a:lnTo>
                    <a:pt x="44716" y="5750"/>
                  </a:lnTo>
                  <a:lnTo>
                    <a:pt x="73215" y="0"/>
                  </a:lnTo>
                  <a:lnTo>
                    <a:pt x="3536759" y="0"/>
                  </a:lnTo>
                  <a:lnTo>
                    <a:pt x="3565247" y="5750"/>
                  </a:lnTo>
                  <a:lnTo>
                    <a:pt x="3588543" y="21431"/>
                  </a:lnTo>
                  <a:lnTo>
                    <a:pt x="3604267" y="44684"/>
                  </a:lnTo>
                  <a:lnTo>
                    <a:pt x="3610038" y="73151"/>
                  </a:lnTo>
                  <a:lnTo>
                    <a:pt x="3610038" y="2031746"/>
                  </a:lnTo>
                  <a:lnTo>
                    <a:pt x="3604267" y="2060213"/>
                  </a:lnTo>
                  <a:lnTo>
                    <a:pt x="3588543" y="2083466"/>
                  </a:lnTo>
                  <a:lnTo>
                    <a:pt x="3565247" y="2099147"/>
                  </a:lnTo>
                  <a:lnTo>
                    <a:pt x="3536759" y="2104898"/>
                  </a:lnTo>
                  <a:lnTo>
                    <a:pt x="73215" y="2104898"/>
                  </a:lnTo>
                  <a:lnTo>
                    <a:pt x="44716" y="2099147"/>
                  </a:lnTo>
                  <a:lnTo>
                    <a:pt x="21443" y="2083466"/>
                  </a:lnTo>
                  <a:lnTo>
                    <a:pt x="5753" y="2060213"/>
                  </a:lnTo>
                  <a:lnTo>
                    <a:pt x="0" y="2031746"/>
                  </a:lnTo>
                  <a:lnTo>
                    <a:pt x="0" y="73151"/>
                  </a:lnTo>
                  <a:close/>
                </a:path>
              </a:pathLst>
            </a:custGeom>
            <a:ln w="12700">
              <a:solidFill>
                <a:srgbClr val="EBE1D0"/>
              </a:solidFill>
            </a:ln>
          </p:spPr>
          <p:txBody>
            <a:bodyPr wrap="square" lIns="0" tIns="0" rIns="0" bIns="0" rtlCol="0"/>
            <a:lstStyle/>
            <a:p/>
          </p:txBody>
        </p:sp>
        <p:sp>
          <p:nvSpPr>
            <p:cNvPr id="8" name="object 8"/>
            <p:cNvSpPr/>
            <p:nvPr/>
          </p:nvSpPr>
          <p:spPr>
            <a:xfrm>
              <a:off x="819150" y="1876424"/>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6C2D46"/>
            </a:solidFill>
          </p:spPr>
          <p:txBody>
            <a:bodyPr wrap="square" lIns="0" tIns="0" rIns="0" bIns="0" rtlCol="0"/>
            <a:lstStyle/>
            <a:p/>
          </p:txBody>
        </p:sp>
      </p:grpSp>
      <p:sp>
        <p:nvSpPr>
          <p:cNvPr id="9" name="object 9"/>
          <p:cNvSpPr txBox="1"/>
          <p:nvPr/>
        </p:nvSpPr>
        <p:spPr>
          <a:xfrm>
            <a:off x="967105" y="1944687"/>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10" name="object 10"/>
          <p:cNvSpPr txBox="1"/>
          <p:nvPr/>
        </p:nvSpPr>
        <p:spPr>
          <a:xfrm>
            <a:off x="1588769" y="1977707"/>
            <a:ext cx="918210"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AR</a:t>
            </a:r>
            <a:r>
              <a:rPr dirty="0" sz="1400" spc="110" b="1">
                <a:solidFill>
                  <a:srgbClr val="6C2D46"/>
                </a:solidFill>
                <a:latin typeface="Cambria"/>
                <a:cs typeface="Cambria"/>
              </a:rPr>
              <a:t> </a:t>
            </a:r>
            <a:r>
              <a:rPr dirty="0" sz="1400" b="1">
                <a:solidFill>
                  <a:srgbClr val="6C2D46"/>
                </a:solidFill>
                <a:latin typeface="Cambria"/>
                <a:cs typeface="Cambria"/>
              </a:rPr>
              <a:t>Try-</a:t>
            </a:r>
            <a:r>
              <a:rPr dirty="0" sz="1400" spc="35" b="1">
                <a:solidFill>
                  <a:srgbClr val="6C2D46"/>
                </a:solidFill>
                <a:latin typeface="Cambria"/>
                <a:cs typeface="Cambria"/>
              </a:rPr>
              <a:t>On</a:t>
            </a:r>
            <a:endParaRPr sz="1400">
              <a:latin typeface="Cambria"/>
              <a:cs typeface="Cambria"/>
            </a:endParaRPr>
          </a:p>
        </p:txBody>
      </p:sp>
      <p:sp>
        <p:nvSpPr>
          <p:cNvPr id="11" name="object 11"/>
          <p:cNvSpPr txBox="1"/>
          <p:nvPr/>
        </p:nvSpPr>
        <p:spPr>
          <a:xfrm>
            <a:off x="902335" y="2836777"/>
            <a:ext cx="2465705" cy="388620"/>
          </a:xfrm>
          <a:prstGeom prst="rect">
            <a:avLst/>
          </a:prstGeom>
        </p:spPr>
        <p:txBody>
          <a:bodyPr wrap="square" lIns="0" tIns="26034" rIns="0" bIns="0" rtlCol="0" vert="horz">
            <a:spAutoFit/>
          </a:bodyPr>
          <a:lstStyle/>
          <a:p>
            <a:pPr marL="12700">
              <a:lnSpc>
                <a:spcPct val="100000"/>
              </a:lnSpc>
              <a:spcBef>
                <a:spcPts val="204"/>
              </a:spcBef>
            </a:pPr>
            <a:r>
              <a:rPr dirty="0" sz="1100">
                <a:solidFill>
                  <a:srgbClr val="2B161F"/>
                </a:solidFill>
                <a:latin typeface="Calibri"/>
                <a:cs typeface="Calibri"/>
              </a:rPr>
              <a:t>Preview</a:t>
            </a:r>
            <a:r>
              <a:rPr dirty="0" sz="1100" spc="150">
                <a:solidFill>
                  <a:srgbClr val="2B161F"/>
                </a:solidFill>
                <a:latin typeface="Calibri"/>
                <a:cs typeface="Calibri"/>
              </a:rPr>
              <a:t> </a:t>
            </a:r>
            <a:r>
              <a:rPr dirty="0" sz="1100">
                <a:solidFill>
                  <a:srgbClr val="2B161F"/>
                </a:solidFill>
                <a:latin typeface="Calibri"/>
                <a:cs typeface="Calibri"/>
              </a:rPr>
              <a:t>outfits</a:t>
            </a:r>
            <a:r>
              <a:rPr dirty="0" sz="1100" spc="145">
                <a:solidFill>
                  <a:srgbClr val="2B161F"/>
                </a:solidFill>
                <a:latin typeface="Calibri"/>
                <a:cs typeface="Calibri"/>
              </a:rPr>
              <a:t> </a:t>
            </a:r>
            <a:r>
              <a:rPr dirty="0" sz="1100">
                <a:solidFill>
                  <a:srgbClr val="2B161F"/>
                </a:solidFill>
                <a:latin typeface="Calibri"/>
                <a:cs typeface="Calibri"/>
              </a:rPr>
              <a:t>on</a:t>
            </a:r>
            <a:r>
              <a:rPr dirty="0" sz="1100" spc="140">
                <a:solidFill>
                  <a:srgbClr val="2B161F"/>
                </a:solidFill>
                <a:latin typeface="Calibri"/>
                <a:cs typeface="Calibri"/>
              </a:rPr>
              <a:t> </a:t>
            </a:r>
            <a:r>
              <a:rPr dirty="0" sz="1100">
                <a:solidFill>
                  <a:srgbClr val="2B161F"/>
                </a:solidFill>
                <a:latin typeface="Calibri"/>
                <a:cs typeface="Calibri"/>
              </a:rPr>
              <a:t>a</a:t>
            </a:r>
            <a:r>
              <a:rPr dirty="0" sz="1100" spc="20">
                <a:solidFill>
                  <a:srgbClr val="2B161F"/>
                </a:solidFill>
                <a:latin typeface="Calibri"/>
                <a:cs typeface="Calibri"/>
              </a:rPr>
              <a:t> </a:t>
            </a:r>
            <a:r>
              <a:rPr dirty="0" sz="1100">
                <a:solidFill>
                  <a:srgbClr val="2B161F"/>
                </a:solidFill>
                <a:latin typeface="Calibri"/>
                <a:cs typeface="Calibri"/>
              </a:rPr>
              <a:t>virtual</a:t>
            </a:r>
            <a:r>
              <a:rPr dirty="0" sz="1100" spc="90">
                <a:solidFill>
                  <a:srgbClr val="2B161F"/>
                </a:solidFill>
                <a:latin typeface="Calibri"/>
                <a:cs typeface="Calibri"/>
              </a:rPr>
              <a:t> </a:t>
            </a:r>
            <a:r>
              <a:rPr dirty="0" sz="1100">
                <a:solidFill>
                  <a:srgbClr val="2B161F"/>
                </a:solidFill>
                <a:latin typeface="Calibri"/>
                <a:cs typeface="Calibri"/>
              </a:rPr>
              <a:t>avatar</a:t>
            </a:r>
            <a:r>
              <a:rPr dirty="0" sz="1100" spc="110">
                <a:solidFill>
                  <a:srgbClr val="2B161F"/>
                </a:solidFill>
                <a:latin typeface="Calibri"/>
                <a:cs typeface="Calibri"/>
              </a:rPr>
              <a:t> </a:t>
            </a:r>
            <a:r>
              <a:rPr dirty="0" sz="1100" spc="-10">
                <a:solidFill>
                  <a:srgbClr val="2B161F"/>
                </a:solidFill>
                <a:latin typeface="Calibri"/>
                <a:cs typeface="Calibri"/>
              </a:rPr>
              <a:t>before</a:t>
            </a:r>
            <a:endParaRPr sz="1100">
              <a:latin typeface="Calibri"/>
              <a:cs typeface="Calibri"/>
            </a:endParaRPr>
          </a:p>
          <a:p>
            <a:pPr marL="12700">
              <a:lnSpc>
                <a:spcPct val="100000"/>
              </a:lnSpc>
              <a:spcBef>
                <a:spcPts val="105"/>
              </a:spcBef>
            </a:pPr>
            <a:r>
              <a:rPr dirty="0" sz="1100" spc="-10">
                <a:solidFill>
                  <a:srgbClr val="2B161F"/>
                </a:solidFill>
                <a:latin typeface="Calibri"/>
                <a:cs typeface="Calibri"/>
              </a:rPr>
              <a:t>ordering.</a:t>
            </a:r>
            <a:endParaRPr sz="1100">
              <a:latin typeface="Calibri"/>
              <a:cs typeface="Calibri"/>
            </a:endParaRPr>
          </a:p>
        </p:txBody>
      </p:sp>
      <p:grpSp>
        <p:nvGrpSpPr>
          <p:cNvPr id="12" name="object 12"/>
          <p:cNvGrpSpPr/>
          <p:nvPr/>
        </p:nvGrpSpPr>
        <p:grpSpPr>
          <a:xfrm>
            <a:off x="4324326" y="1561933"/>
            <a:ext cx="3748404" cy="2233930"/>
            <a:chOff x="4324326" y="1561933"/>
            <a:chExt cx="3748404" cy="2233930"/>
          </a:xfrm>
        </p:grpSpPr>
        <p:pic>
          <p:nvPicPr>
            <p:cNvPr id="13" name="object 13"/>
            <p:cNvPicPr/>
            <p:nvPr/>
          </p:nvPicPr>
          <p:blipFill>
            <a:blip r:embed="rId2" cstate="print"/>
            <a:stretch>
              <a:fillRect/>
            </a:stretch>
          </p:blipFill>
          <p:spPr>
            <a:xfrm>
              <a:off x="4324326" y="1561933"/>
              <a:ext cx="3748198" cy="2233773"/>
            </a:xfrm>
            <a:prstGeom prst="rect">
              <a:avLst/>
            </a:prstGeom>
          </p:spPr>
        </p:pic>
        <p:sp>
          <p:nvSpPr>
            <p:cNvPr id="14" name="object 14"/>
            <p:cNvSpPr/>
            <p:nvPr/>
          </p:nvSpPr>
          <p:spPr>
            <a:xfrm>
              <a:off x="4395850" y="1605025"/>
              <a:ext cx="3609975" cy="2105025"/>
            </a:xfrm>
            <a:custGeom>
              <a:avLst/>
              <a:gdLst/>
              <a:ahLst/>
              <a:cxnLst/>
              <a:rect l="l" t="t" r="r" b="b"/>
              <a:pathLst>
                <a:path w="3609975" h="2105025">
                  <a:moveTo>
                    <a:pt x="353669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3536696" y="2104898"/>
                  </a:lnTo>
                  <a:lnTo>
                    <a:pt x="3565183" y="2099147"/>
                  </a:lnTo>
                  <a:lnTo>
                    <a:pt x="3588480" y="2083466"/>
                  </a:lnTo>
                  <a:lnTo>
                    <a:pt x="3604204" y="2060213"/>
                  </a:lnTo>
                  <a:lnTo>
                    <a:pt x="3609975" y="2031746"/>
                  </a:lnTo>
                  <a:lnTo>
                    <a:pt x="3609975" y="73151"/>
                  </a:lnTo>
                  <a:lnTo>
                    <a:pt x="3604204" y="44684"/>
                  </a:lnTo>
                  <a:lnTo>
                    <a:pt x="3588480" y="21431"/>
                  </a:lnTo>
                  <a:lnTo>
                    <a:pt x="3565183" y="5750"/>
                  </a:lnTo>
                  <a:lnTo>
                    <a:pt x="3536696" y="0"/>
                  </a:lnTo>
                  <a:close/>
                </a:path>
              </a:pathLst>
            </a:custGeom>
            <a:solidFill>
              <a:srgbClr val="FFFFFF"/>
            </a:solidFill>
          </p:spPr>
          <p:txBody>
            <a:bodyPr wrap="square" lIns="0" tIns="0" rIns="0" bIns="0" rtlCol="0"/>
            <a:lstStyle/>
            <a:p/>
          </p:txBody>
        </p:sp>
        <p:sp>
          <p:nvSpPr>
            <p:cNvPr id="15" name="object 15"/>
            <p:cNvSpPr/>
            <p:nvPr/>
          </p:nvSpPr>
          <p:spPr>
            <a:xfrm>
              <a:off x="4395850" y="1605025"/>
              <a:ext cx="3609975" cy="2105025"/>
            </a:xfrm>
            <a:custGeom>
              <a:avLst/>
              <a:gdLst/>
              <a:ahLst/>
              <a:cxnLst/>
              <a:rect l="l" t="t" r="r" b="b"/>
              <a:pathLst>
                <a:path w="3609975" h="2105025">
                  <a:moveTo>
                    <a:pt x="0" y="73151"/>
                  </a:moveTo>
                  <a:lnTo>
                    <a:pt x="5750" y="44684"/>
                  </a:lnTo>
                  <a:lnTo>
                    <a:pt x="21431" y="21431"/>
                  </a:lnTo>
                  <a:lnTo>
                    <a:pt x="44684" y="5750"/>
                  </a:lnTo>
                  <a:lnTo>
                    <a:pt x="73151" y="0"/>
                  </a:lnTo>
                  <a:lnTo>
                    <a:pt x="3536696" y="0"/>
                  </a:lnTo>
                  <a:lnTo>
                    <a:pt x="3565183" y="5750"/>
                  </a:lnTo>
                  <a:lnTo>
                    <a:pt x="3588480" y="21431"/>
                  </a:lnTo>
                  <a:lnTo>
                    <a:pt x="3604204" y="44684"/>
                  </a:lnTo>
                  <a:lnTo>
                    <a:pt x="3609975" y="73151"/>
                  </a:lnTo>
                  <a:lnTo>
                    <a:pt x="3609975" y="2031746"/>
                  </a:lnTo>
                  <a:lnTo>
                    <a:pt x="3604204" y="2060213"/>
                  </a:lnTo>
                  <a:lnTo>
                    <a:pt x="3588480" y="2083466"/>
                  </a:lnTo>
                  <a:lnTo>
                    <a:pt x="3565183" y="2099147"/>
                  </a:lnTo>
                  <a:lnTo>
                    <a:pt x="3536696" y="2104898"/>
                  </a:lnTo>
                  <a:lnTo>
                    <a:pt x="73151" y="2104898"/>
                  </a:lnTo>
                  <a:lnTo>
                    <a:pt x="44684" y="2099147"/>
                  </a:lnTo>
                  <a:lnTo>
                    <a:pt x="21431" y="2083466"/>
                  </a:lnTo>
                  <a:lnTo>
                    <a:pt x="5750" y="2060213"/>
                  </a:lnTo>
                  <a:lnTo>
                    <a:pt x="0" y="2031746"/>
                  </a:lnTo>
                  <a:lnTo>
                    <a:pt x="0" y="73151"/>
                  </a:lnTo>
                  <a:close/>
                </a:path>
              </a:pathLst>
            </a:custGeom>
            <a:ln w="12700">
              <a:solidFill>
                <a:srgbClr val="EBE1D0"/>
              </a:solidFill>
            </a:ln>
          </p:spPr>
          <p:txBody>
            <a:bodyPr wrap="square" lIns="0" tIns="0" rIns="0" bIns="0" rtlCol="0"/>
            <a:lstStyle/>
            <a:p/>
          </p:txBody>
        </p:sp>
        <p:sp>
          <p:nvSpPr>
            <p:cNvPr id="16" name="object 16"/>
            <p:cNvSpPr/>
            <p:nvPr/>
          </p:nvSpPr>
          <p:spPr>
            <a:xfrm>
              <a:off x="4667249" y="1876424"/>
              <a:ext cx="495300" cy="504825"/>
            </a:xfrm>
            <a:custGeom>
              <a:avLst/>
              <a:gdLst/>
              <a:ahLst/>
              <a:cxnLst/>
              <a:rect l="l" t="t" r="r" b="b"/>
              <a:pathLst>
                <a:path w="495300" h="504825">
                  <a:moveTo>
                    <a:pt x="247650" y="0"/>
                  </a:moveTo>
                  <a:lnTo>
                    <a:pt x="203133" y="4067"/>
                  </a:lnTo>
                  <a:lnTo>
                    <a:pt x="161234" y="15793"/>
                  </a:lnTo>
                  <a:lnTo>
                    <a:pt x="122653" y="34464"/>
                  </a:lnTo>
                  <a:lnTo>
                    <a:pt x="88089" y="59365"/>
                  </a:lnTo>
                  <a:lnTo>
                    <a:pt x="58242" y="89784"/>
                  </a:lnTo>
                  <a:lnTo>
                    <a:pt x="33810" y="125005"/>
                  </a:lnTo>
                  <a:lnTo>
                    <a:pt x="15492" y="164316"/>
                  </a:lnTo>
                  <a:lnTo>
                    <a:pt x="3989" y="207001"/>
                  </a:lnTo>
                  <a:lnTo>
                    <a:pt x="0" y="252349"/>
                  </a:lnTo>
                  <a:lnTo>
                    <a:pt x="3989" y="297733"/>
                  </a:lnTo>
                  <a:lnTo>
                    <a:pt x="15492" y="340449"/>
                  </a:lnTo>
                  <a:lnTo>
                    <a:pt x="33810" y="379781"/>
                  </a:lnTo>
                  <a:lnTo>
                    <a:pt x="58242" y="415019"/>
                  </a:lnTo>
                  <a:lnTo>
                    <a:pt x="88089" y="445448"/>
                  </a:lnTo>
                  <a:lnTo>
                    <a:pt x="122653" y="470356"/>
                  </a:lnTo>
                  <a:lnTo>
                    <a:pt x="161234" y="489030"/>
                  </a:lnTo>
                  <a:lnTo>
                    <a:pt x="203133" y="500757"/>
                  </a:lnTo>
                  <a:lnTo>
                    <a:pt x="247650" y="504825"/>
                  </a:lnTo>
                  <a:lnTo>
                    <a:pt x="292166" y="500757"/>
                  </a:lnTo>
                  <a:lnTo>
                    <a:pt x="334065" y="489030"/>
                  </a:lnTo>
                  <a:lnTo>
                    <a:pt x="372646" y="470356"/>
                  </a:lnTo>
                  <a:lnTo>
                    <a:pt x="407210" y="445448"/>
                  </a:lnTo>
                  <a:lnTo>
                    <a:pt x="437057" y="415019"/>
                  </a:lnTo>
                  <a:lnTo>
                    <a:pt x="461489" y="379781"/>
                  </a:lnTo>
                  <a:lnTo>
                    <a:pt x="479807" y="340449"/>
                  </a:lnTo>
                  <a:lnTo>
                    <a:pt x="491310" y="297733"/>
                  </a:lnTo>
                  <a:lnTo>
                    <a:pt x="495300" y="252349"/>
                  </a:lnTo>
                  <a:lnTo>
                    <a:pt x="491310" y="207001"/>
                  </a:lnTo>
                  <a:lnTo>
                    <a:pt x="479807" y="164316"/>
                  </a:lnTo>
                  <a:lnTo>
                    <a:pt x="461489" y="125005"/>
                  </a:lnTo>
                  <a:lnTo>
                    <a:pt x="437057" y="89784"/>
                  </a:lnTo>
                  <a:lnTo>
                    <a:pt x="407210" y="59365"/>
                  </a:lnTo>
                  <a:lnTo>
                    <a:pt x="372646" y="34464"/>
                  </a:lnTo>
                  <a:lnTo>
                    <a:pt x="334065" y="15793"/>
                  </a:lnTo>
                  <a:lnTo>
                    <a:pt x="292166" y="4067"/>
                  </a:lnTo>
                  <a:lnTo>
                    <a:pt x="247650" y="0"/>
                  </a:lnTo>
                  <a:close/>
                </a:path>
              </a:pathLst>
            </a:custGeom>
            <a:solidFill>
              <a:srgbClr val="6C2D46"/>
            </a:solidFill>
          </p:spPr>
          <p:txBody>
            <a:bodyPr wrap="square" lIns="0" tIns="0" rIns="0" bIns="0" rtlCol="0"/>
            <a:lstStyle/>
            <a:p/>
          </p:txBody>
        </p:sp>
      </p:grpSp>
      <p:sp>
        <p:nvSpPr>
          <p:cNvPr id="17" name="object 17"/>
          <p:cNvSpPr txBox="1"/>
          <p:nvPr/>
        </p:nvSpPr>
        <p:spPr>
          <a:xfrm>
            <a:off x="4810759" y="1944687"/>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18" name="object 18"/>
          <p:cNvSpPr txBox="1"/>
          <p:nvPr/>
        </p:nvSpPr>
        <p:spPr>
          <a:xfrm>
            <a:off x="5432171" y="1977707"/>
            <a:ext cx="165417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Fabric</a:t>
            </a:r>
            <a:r>
              <a:rPr dirty="0" sz="1400" spc="50" b="1">
                <a:solidFill>
                  <a:srgbClr val="6C2D46"/>
                </a:solidFill>
                <a:latin typeface="Cambria"/>
                <a:cs typeface="Cambria"/>
              </a:rPr>
              <a:t> </a:t>
            </a:r>
            <a:r>
              <a:rPr dirty="0" sz="1400" spc="-10" b="1">
                <a:solidFill>
                  <a:srgbClr val="6C2D46"/>
                </a:solidFill>
                <a:latin typeface="Cambria"/>
                <a:cs typeface="Cambria"/>
              </a:rPr>
              <a:t>Marketplace</a:t>
            </a:r>
            <a:endParaRPr sz="1400">
              <a:latin typeface="Cambria"/>
              <a:cs typeface="Cambria"/>
            </a:endParaRPr>
          </a:p>
        </p:txBody>
      </p:sp>
      <p:sp>
        <p:nvSpPr>
          <p:cNvPr id="19" name="object 19"/>
          <p:cNvSpPr txBox="1"/>
          <p:nvPr/>
        </p:nvSpPr>
        <p:spPr>
          <a:xfrm>
            <a:off x="4745990" y="2836777"/>
            <a:ext cx="2592705" cy="388620"/>
          </a:xfrm>
          <a:prstGeom prst="rect">
            <a:avLst/>
          </a:prstGeom>
        </p:spPr>
        <p:txBody>
          <a:bodyPr wrap="square" lIns="0" tIns="26034" rIns="0" bIns="0" rtlCol="0" vert="horz">
            <a:spAutoFit/>
          </a:bodyPr>
          <a:lstStyle/>
          <a:p>
            <a:pPr marL="12700">
              <a:lnSpc>
                <a:spcPct val="100000"/>
              </a:lnSpc>
              <a:spcBef>
                <a:spcPts val="204"/>
              </a:spcBef>
            </a:pPr>
            <a:r>
              <a:rPr dirty="0" sz="1100">
                <a:solidFill>
                  <a:srgbClr val="2B161F"/>
                </a:solidFill>
                <a:latin typeface="Calibri"/>
                <a:cs typeface="Calibri"/>
              </a:rPr>
              <a:t>Curated,</a:t>
            </a:r>
            <a:r>
              <a:rPr dirty="0" sz="1100" spc="135">
                <a:solidFill>
                  <a:srgbClr val="2B161F"/>
                </a:solidFill>
                <a:latin typeface="Calibri"/>
                <a:cs typeface="Calibri"/>
              </a:rPr>
              <a:t> </a:t>
            </a:r>
            <a:r>
              <a:rPr dirty="0" sz="1100">
                <a:solidFill>
                  <a:srgbClr val="2B161F"/>
                </a:solidFill>
                <a:latin typeface="Calibri"/>
                <a:cs typeface="Calibri"/>
              </a:rPr>
              <a:t>sustainable</a:t>
            </a:r>
            <a:r>
              <a:rPr dirty="0" sz="1100" spc="170">
                <a:solidFill>
                  <a:srgbClr val="2B161F"/>
                </a:solidFill>
                <a:latin typeface="Calibri"/>
                <a:cs typeface="Calibri"/>
              </a:rPr>
              <a:t> </a:t>
            </a:r>
            <a:r>
              <a:rPr dirty="0" sz="1100">
                <a:solidFill>
                  <a:srgbClr val="2B161F"/>
                </a:solidFill>
                <a:latin typeface="Calibri"/>
                <a:cs typeface="Calibri"/>
              </a:rPr>
              <a:t>fabric</a:t>
            </a:r>
            <a:r>
              <a:rPr dirty="0" sz="1100" spc="185">
                <a:solidFill>
                  <a:srgbClr val="2B161F"/>
                </a:solidFill>
                <a:latin typeface="Calibri"/>
                <a:cs typeface="Calibri"/>
              </a:rPr>
              <a:t> </a:t>
            </a:r>
            <a:r>
              <a:rPr dirty="0" sz="1100">
                <a:solidFill>
                  <a:srgbClr val="2B161F"/>
                </a:solidFill>
                <a:latin typeface="Calibri"/>
                <a:cs typeface="Calibri"/>
              </a:rPr>
              <a:t>options</a:t>
            </a:r>
            <a:r>
              <a:rPr dirty="0" sz="1100" spc="120">
                <a:solidFill>
                  <a:srgbClr val="2B161F"/>
                </a:solidFill>
                <a:latin typeface="Calibri"/>
                <a:cs typeface="Calibri"/>
              </a:rPr>
              <a:t> </a:t>
            </a:r>
            <a:r>
              <a:rPr dirty="0" sz="1100" spc="-10">
                <a:solidFill>
                  <a:srgbClr val="2B161F"/>
                </a:solidFill>
                <a:latin typeface="Calibri"/>
                <a:cs typeface="Calibri"/>
              </a:rPr>
              <a:t>sourced</a:t>
            </a:r>
            <a:endParaRPr sz="1100">
              <a:latin typeface="Calibri"/>
              <a:cs typeface="Calibri"/>
            </a:endParaRPr>
          </a:p>
          <a:p>
            <a:pPr marL="12700">
              <a:lnSpc>
                <a:spcPct val="100000"/>
              </a:lnSpc>
              <a:spcBef>
                <a:spcPts val="105"/>
              </a:spcBef>
            </a:pPr>
            <a:r>
              <a:rPr dirty="0" sz="1100">
                <a:solidFill>
                  <a:srgbClr val="2B161F"/>
                </a:solidFill>
                <a:latin typeface="Calibri"/>
                <a:cs typeface="Calibri"/>
              </a:rPr>
              <a:t>directly</a:t>
            </a:r>
            <a:r>
              <a:rPr dirty="0" sz="1100" spc="70">
                <a:solidFill>
                  <a:srgbClr val="2B161F"/>
                </a:solidFill>
                <a:latin typeface="Calibri"/>
                <a:cs typeface="Calibri"/>
              </a:rPr>
              <a:t> </a:t>
            </a:r>
            <a:r>
              <a:rPr dirty="0" sz="1100">
                <a:solidFill>
                  <a:srgbClr val="2B161F"/>
                </a:solidFill>
                <a:latin typeface="Calibri"/>
                <a:cs typeface="Calibri"/>
              </a:rPr>
              <a:t>from</a:t>
            </a:r>
            <a:r>
              <a:rPr dirty="0" sz="1100" spc="150">
                <a:solidFill>
                  <a:srgbClr val="2B161F"/>
                </a:solidFill>
                <a:latin typeface="Calibri"/>
                <a:cs typeface="Calibri"/>
              </a:rPr>
              <a:t> </a:t>
            </a:r>
            <a:r>
              <a:rPr dirty="0" sz="1100" spc="-10">
                <a:solidFill>
                  <a:srgbClr val="2B161F"/>
                </a:solidFill>
                <a:latin typeface="Calibri"/>
                <a:cs typeface="Calibri"/>
              </a:rPr>
              <a:t>mills.</a:t>
            </a:r>
            <a:endParaRPr sz="1100">
              <a:latin typeface="Calibri"/>
              <a:cs typeface="Calibri"/>
            </a:endParaRPr>
          </a:p>
        </p:txBody>
      </p:sp>
      <p:grpSp>
        <p:nvGrpSpPr>
          <p:cNvPr id="20" name="object 20"/>
          <p:cNvGrpSpPr/>
          <p:nvPr/>
        </p:nvGrpSpPr>
        <p:grpSpPr>
          <a:xfrm>
            <a:off x="8162901" y="1561933"/>
            <a:ext cx="3748404" cy="2233930"/>
            <a:chOff x="8162901" y="1561933"/>
            <a:chExt cx="3748404" cy="2233930"/>
          </a:xfrm>
        </p:grpSpPr>
        <p:pic>
          <p:nvPicPr>
            <p:cNvPr id="21" name="object 21"/>
            <p:cNvPicPr/>
            <p:nvPr/>
          </p:nvPicPr>
          <p:blipFill>
            <a:blip r:embed="rId2" cstate="print"/>
            <a:stretch>
              <a:fillRect/>
            </a:stretch>
          </p:blipFill>
          <p:spPr>
            <a:xfrm>
              <a:off x="8162901" y="1561933"/>
              <a:ext cx="3748198" cy="2233773"/>
            </a:xfrm>
            <a:prstGeom prst="rect">
              <a:avLst/>
            </a:prstGeom>
          </p:spPr>
        </p:pic>
        <p:sp>
          <p:nvSpPr>
            <p:cNvPr id="22" name="object 22"/>
            <p:cNvSpPr/>
            <p:nvPr/>
          </p:nvSpPr>
          <p:spPr>
            <a:xfrm>
              <a:off x="8234426" y="1605025"/>
              <a:ext cx="3609975" cy="2105025"/>
            </a:xfrm>
            <a:custGeom>
              <a:avLst/>
              <a:gdLst/>
              <a:ahLst/>
              <a:cxnLst/>
              <a:rect l="l" t="t" r="r" b="b"/>
              <a:pathLst>
                <a:path w="3609975" h="2105025">
                  <a:moveTo>
                    <a:pt x="353669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3536696" y="2104898"/>
                  </a:lnTo>
                  <a:lnTo>
                    <a:pt x="3565183" y="2099147"/>
                  </a:lnTo>
                  <a:lnTo>
                    <a:pt x="3588480" y="2083466"/>
                  </a:lnTo>
                  <a:lnTo>
                    <a:pt x="3604204" y="2060213"/>
                  </a:lnTo>
                  <a:lnTo>
                    <a:pt x="3609975" y="2031746"/>
                  </a:lnTo>
                  <a:lnTo>
                    <a:pt x="3609975" y="73151"/>
                  </a:lnTo>
                  <a:lnTo>
                    <a:pt x="3604204" y="44684"/>
                  </a:lnTo>
                  <a:lnTo>
                    <a:pt x="3588480" y="21431"/>
                  </a:lnTo>
                  <a:lnTo>
                    <a:pt x="3565183" y="5750"/>
                  </a:lnTo>
                  <a:lnTo>
                    <a:pt x="3536696" y="0"/>
                  </a:lnTo>
                  <a:close/>
                </a:path>
              </a:pathLst>
            </a:custGeom>
            <a:solidFill>
              <a:srgbClr val="FFFFFF"/>
            </a:solidFill>
          </p:spPr>
          <p:txBody>
            <a:bodyPr wrap="square" lIns="0" tIns="0" rIns="0" bIns="0" rtlCol="0"/>
            <a:lstStyle/>
            <a:p/>
          </p:txBody>
        </p:sp>
        <p:sp>
          <p:nvSpPr>
            <p:cNvPr id="23" name="object 23"/>
            <p:cNvSpPr/>
            <p:nvPr/>
          </p:nvSpPr>
          <p:spPr>
            <a:xfrm>
              <a:off x="8234426" y="1605025"/>
              <a:ext cx="3609975" cy="2105025"/>
            </a:xfrm>
            <a:custGeom>
              <a:avLst/>
              <a:gdLst/>
              <a:ahLst/>
              <a:cxnLst/>
              <a:rect l="l" t="t" r="r" b="b"/>
              <a:pathLst>
                <a:path w="3609975" h="2105025">
                  <a:moveTo>
                    <a:pt x="0" y="73151"/>
                  </a:moveTo>
                  <a:lnTo>
                    <a:pt x="5750" y="44684"/>
                  </a:lnTo>
                  <a:lnTo>
                    <a:pt x="21431" y="21431"/>
                  </a:lnTo>
                  <a:lnTo>
                    <a:pt x="44684" y="5750"/>
                  </a:lnTo>
                  <a:lnTo>
                    <a:pt x="73151" y="0"/>
                  </a:lnTo>
                  <a:lnTo>
                    <a:pt x="3536696" y="0"/>
                  </a:lnTo>
                  <a:lnTo>
                    <a:pt x="3565183" y="5750"/>
                  </a:lnTo>
                  <a:lnTo>
                    <a:pt x="3588480" y="21431"/>
                  </a:lnTo>
                  <a:lnTo>
                    <a:pt x="3604204" y="44684"/>
                  </a:lnTo>
                  <a:lnTo>
                    <a:pt x="3609975" y="73151"/>
                  </a:lnTo>
                  <a:lnTo>
                    <a:pt x="3609975" y="2031746"/>
                  </a:lnTo>
                  <a:lnTo>
                    <a:pt x="3604204" y="2060213"/>
                  </a:lnTo>
                  <a:lnTo>
                    <a:pt x="3588480" y="2083466"/>
                  </a:lnTo>
                  <a:lnTo>
                    <a:pt x="3565183" y="2099147"/>
                  </a:lnTo>
                  <a:lnTo>
                    <a:pt x="3536696" y="2104898"/>
                  </a:lnTo>
                  <a:lnTo>
                    <a:pt x="73151" y="2104898"/>
                  </a:lnTo>
                  <a:lnTo>
                    <a:pt x="44684" y="2099147"/>
                  </a:lnTo>
                  <a:lnTo>
                    <a:pt x="21431" y="2083466"/>
                  </a:lnTo>
                  <a:lnTo>
                    <a:pt x="5750" y="2060213"/>
                  </a:lnTo>
                  <a:lnTo>
                    <a:pt x="0" y="2031746"/>
                  </a:lnTo>
                  <a:lnTo>
                    <a:pt x="0" y="73151"/>
                  </a:lnTo>
                  <a:close/>
                </a:path>
              </a:pathLst>
            </a:custGeom>
            <a:ln w="12700">
              <a:solidFill>
                <a:srgbClr val="EBE1D0"/>
              </a:solidFill>
            </a:ln>
          </p:spPr>
          <p:txBody>
            <a:bodyPr wrap="square" lIns="0" tIns="0" rIns="0" bIns="0" rtlCol="0"/>
            <a:lstStyle/>
            <a:p/>
          </p:txBody>
        </p:sp>
        <p:sp>
          <p:nvSpPr>
            <p:cNvPr id="24" name="object 24"/>
            <p:cNvSpPr/>
            <p:nvPr/>
          </p:nvSpPr>
          <p:spPr>
            <a:xfrm>
              <a:off x="8505825" y="1876424"/>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6C2D46"/>
            </a:solidFill>
          </p:spPr>
          <p:txBody>
            <a:bodyPr wrap="square" lIns="0" tIns="0" rIns="0" bIns="0" rtlCol="0"/>
            <a:lstStyle/>
            <a:p/>
          </p:txBody>
        </p:sp>
      </p:grpSp>
      <p:sp>
        <p:nvSpPr>
          <p:cNvPr id="25" name="object 25"/>
          <p:cNvSpPr txBox="1"/>
          <p:nvPr/>
        </p:nvSpPr>
        <p:spPr>
          <a:xfrm>
            <a:off x="8654033" y="1944687"/>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26" name="object 26"/>
          <p:cNvSpPr txBox="1"/>
          <p:nvPr/>
        </p:nvSpPr>
        <p:spPr>
          <a:xfrm>
            <a:off x="9275444" y="1977707"/>
            <a:ext cx="177609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Boutique</a:t>
            </a:r>
            <a:r>
              <a:rPr dirty="0" sz="1400" spc="200" b="1">
                <a:solidFill>
                  <a:srgbClr val="6C2D46"/>
                </a:solidFill>
                <a:latin typeface="Cambria"/>
                <a:cs typeface="Cambria"/>
              </a:rPr>
              <a:t> </a:t>
            </a:r>
            <a:r>
              <a:rPr dirty="0" sz="1400" spc="-10" b="1">
                <a:solidFill>
                  <a:srgbClr val="6C2D46"/>
                </a:solidFill>
                <a:latin typeface="Cambria"/>
                <a:cs typeface="Cambria"/>
              </a:rPr>
              <a:t>Dashboard</a:t>
            </a:r>
            <a:endParaRPr sz="1400">
              <a:latin typeface="Cambria"/>
              <a:cs typeface="Cambria"/>
            </a:endParaRPr>
          </a:p>
        </p:txBody>
      </p:sp>
      <p:sp>
        <p:nvSpPr>
          <p:cNvPr id="27" name="object 27"/>
          <p:cNvSpPr txBox="1"/>
          <p:nvPr/>
        </p:nvSpPr>
        <p:spPr>
          <a:xfrm>
            <a:off x="8589264" y="2836777"/>
            <a:ext cx="2498725" cy="388620"/>
          </a:xfrm>
          <a:prstGeom prst="rect">
            <a:avLst/>
          </a:prstGeom>
        </p:spPr>
        <p:txBody>
          <a:bodyPr wrap="square" lIns="0" tIns="26034" rIns="0" bIns="0" rtlCol="0" vert="horz">
            <a:spAutoFit/>
          </a:bodyPr>
          <a:lstStyle/>
          <a:p>
            <a:pPr marL="12700">
              <a:lnSpc>
                <a:spcPct val="100000"/>
              </a:lnSpc>
              <a:spcBef>
                <a:spcPts val="204"/>
              </a:spcBef>
            </a:pPr>
            <a:r>
              <a:rPr dirty="0" sz="1100" spc="10">
                <a:solidFill>
                  <a:srgbClr val="2B161F"/>
                </a:solidFill>
                <a:latin typeface="Calibri"/>
                <a:cs typeface="Calibri"/>
              </a:rPr>
              <a:t>Order</a:t>
            </a:r>
            <a:r>
              <a:rPr dirty="0" sz="1100" spc="95">
                <a:solidFill>
                  <a:srgbClr val="2B161F"/>
                </a:solidFill>
                <a:latin typeface="Calibri"/>
                <a:cs typeface="Calibri"/>
              </a:rPr>
              <a:t> </a:t>
            </a:r>
            <a:r>
              <a:rPr dirty="0" sz="1100" spc="10">
                <a:solidFill>
                  <a:srgbClr val="2B161F"/>
                </a:solidFill>
                <a:latin typeface="Calibri"/>
                <a:cs typeface="Calibri"/>
              </a:rPr>
              <a:t>management,</a:t>
            </a:r>
            <a:r>
              <a:rPr dirty="0" sz="1100" spc="50">
                <a:solidFill>
                  <a:srgbClr val="2B161F"/>
                </a:solidFill>
                <a:latin typeface="Calibri"/>
                <a:cs typeface="Calibri"/>
              </a:rPr>
              <a:t> </a:t>
            </a:r>
            <a:r>
              <a:rPr dirty="0" sz="1100" spc="10">
                <a:solidFill>
                  <a:srgbClr val="2B161F"/>
                </a:solidFill>
                <a:latin typeface="Calibri"/>
                <a:cs typeface="Calibri"/>
              </a:rPr>
              <a:t>inventory</a:t>
            </a:r>
            <a:r>
              <a:rPr dirty="0" sz="1100" spc="50">
                <a:solidFill>
                  <a:srgbClr val="2B161F"/>
                </a:solidFill>
                <a:latin typeface="Calibri"/>
                <a:cs typeface="Calibri"/>
              </a:rPr>
              <a:t> </a:t>
            </a:r>
            <a:r>
              <a:rPr dirty="0" sz="1100" spc="10">
                <a:solidFill>
                  <a:srgbClr val="2B161F"/>
                </a:solidFill>
                <a:latin typeface="Calibri"/>
                <a:cs typeface="Calibri"/>
              </a:rPr>
              <a:t>&amp;</a:t>
            </a:r>
            <a:r>
              <a:rPr dirty="0" sz="1100" spc="100">
                <a:solidFill>
                  <a:srgbClr val="2B161F"/>
                </a:solidFill>
                <a:latin typeface="Calibri"/>
                <a:cs typeface="Calibri"/>
              </a:rPr>
              <a:t> </a:t>
            </a:r>
            <a:r>
              <a:rPr dirty="0" sz="1100" spc="-10">
                <a:solidFill>
                  <a:srgbClr val="2B161F"/>
                </a:solidFill>
                <a:latin typeface="Calibri"/>
                <a:cs typeface="Calibri"/>
              </a:rPr>
              <a:t>earnings</a:t>
            </a:r>
            <a:endParaRPr sz="1100">
              <a:latin typeface="Calibri"/>
              <a:cs typeface="Calibri"/>
            </a:endParaRPr>
          </a:p>
          <a:p>
            <a:pPr marL="12700">
              <a:lnSpc>
                <a:spcPct val="100000"/>
              </a:lnSpc>
              <a:spcBef>
                <a:spcPts val="105"/>
              </a:spcBef>
            </a:pPr>
            <a:r>
              <a:rPr dirty="0" sz="1100">
                <a:solidFill>
                  <a:srgbClr val="2B161F"/>
                </a:solidFill>
                <a:latin typeface="Calibri"/>
                <a:cs typeface="Calibri"/>
              </a:rPr>
              <a:t>analytics</a:t>
            </a:r>
            <a:r>
              <a:rPr dirty="0" sz="1100" spc="145">
                <a:solidFill>
                  <a:srgbClr val="2B161F"/>
                </a:solidFill>
                <a:latin typeface="Calibri"/>
                <a:cs typeface="Calibri"/>
              </a:rPr>
              <a:t> </a:t>
            </a:r>
            <a:r>
              <a:rPr dirty="0" sz="1100">
                <a:solidFill>
                  <a:srgbClr val="2B161F"/>
                </a:solidFill>
                <a:latin typeface="Calibri"/>
                <a:cs typeface="Calibri"/>
              </a:rPr>
              <a:t>for</a:t>
            </a:r>
            <a:r>
              <a:rPr dirty="0" sz="1100" spc="110">
                <a:solidFill>
                  <a:srgbClr val="2B161F"/>
                </a:solidFill>
                <a:latin typeface="Calibri"/>
                <a:cs typeface="Calibri"/>
              </a:rPr>
              <a:t> </a:t>
            </a:r>
            <a:r>
              <a:rPr dirty="0" sz="1100" spc="-10">
                <a:solidFill>
                  <a:srgbClr val="2B161F"/>
                </a:solidFill>
                <a:latin typeface="Calibri"/>
                <a:cs typeface="Calibri"/>
              </a:rPr>
              <a:t>partners.</a:t>
            </a:r>
            <a:endParaRPr sz="1100">
              <a:latin typeface="Calibri"/>
              <a:cs typeface="Calibri"/>
            </a:endParaRPr>
          </a:p>
        </p:txBody>
      </p:sp>
      <p:grpSp>
        <p:nvGrpSpPr>
          <p:cNvPr id="28" name="object 28"/>
          <p:cNvGrpSpPr/>
          <p:nvPr/>
        </p:nvGrpSpPr>
        <p:grpSpPr>
          <a:xfrm>
            <a:off x="485751" y="3943247"/>
            <a:ext cx="3748404" cy="2224405"/>
            <a:chOff x="485751" y="3943247"/>
            <a:chExt cx="3748404" cy="2224405"/>
          </a:xfrm>
        </p:grpSpPr>
        <p:pic>
          <p:nvPicPr>
            <p:cNvPr id="29" name="object 29"/>
            <p:cNvPicPr/>
            <p:nvPr/>
          </p:nvPicPr>
          <p:blipFill>
            <a:blip r:embed="rId3" cstate="print"/>
            <a:stretch>
              <a:fillRect/>
            </a:stretch>
          </p:blipFill>
          <p:spPr>
            <a:xfrm>
              <a:off x="485751" y="3943247"/>
              <a:ext cx="3748198" cy="2224249"/>
            </a:xfrm>
            <a:prstGeom prst="rect">
              <a:avLst/>
            </a:prstGeom>
          </p:spPr>
        </p:pic>
        <p:sp>
          <p:nvSpPr>
            <p:cNvPr id="30" name="object 30"/>
            <p:cNvSpPr/>
            <p:nvPr/>
          </p:nvSpPr>
          <p:spPr>
            <a:xfrm>
              <a:off x="557212" y="3986276"/>
              <a:ext cx="3610610" cy="2095500"/>
            </a:xfrm>
            <a:custGeom>
              <a:avLst/>
              <a:gdLst/>
              <a:ahLst/>
              <a:cxnLst/>
              <a:rect l="l" t="t" r="r" b="b"/>
              <a:pathLst>
                <a:path w="3610610" h="2095500">
                  <a:moveTo>
                    <a:pt x="3537140" y="0"/>
                  </a:moveTo>
                  <a:lnTo>
                    <a:pt x="72885" y="0"/>
                  </a:lnTo>
                  <a:lnTo>
                    <a:pt x="44512" y="5709"/>
                  </a:lnTo>
                  <a:lnTo>
                    <a:pt x="21345" y="21288"/>
                  </a:lnTo>
                  <a:lnTo>
                    <a:pt x="5726" y="44416"/>
                  </a:lnTo>
                  <a:lnTo>
                    <a:pt x="0" y="72771"/>
                  </a:lnTo>
                  <a:lnTo>
                    <a:pt x="0" y="2022551"/>
                  </a:lnTo>
                  <a:lnTo>
                    <a:pt x="5726" y="2050923"/>
                  </a:lnTo>
                  <a:lnTo>
                    <a:pt x="21345" y="2074090"/>
                  </a:lnTo>
                  <a:lnTo>
                    <a:pt x="44512" y="2089709"/>
                  </a:lnTo>
                  <a:lnTo>
                    <a:pt x="72885" y="2095436"/>
                  </a:lnTo>
                  <a:lnTo>
                    <a:pt x="3537140" y="2095436"/>
                  </a:lnTo>
                  <a:lnTo>
                    <a:pt x="3565515" y="2089709"/>
                  </a:lnTo>
                  <a:lnTo>
                    <a:pt x="3588686" y="2074090"/>
                  </a:lnTo>
                  <a:lnTo>
                    <a:pt x="3604309" y="2050923"/>
                  </a:lnTo>
                  <a:lnTo>
                    <a:pt x="3610038" y="2022551"/>
                  </a:lnTo>
                  <a:lnTo>
                    <a:pt x="3610038" y="72771"/>
                  </a:lnTo>
                  <a:lnTo>
                    <a:pt x="3604309" y="44416"/>
                  </a:lnTo>
                  <a:lnTo>
                    <a:pt x="3588686" y="21288"/>
                  </a:lnTo>
                  <a:lnTo>
                    <a:pt x="3565515" y="5709"/>
                  </a:lnTo>
                  <a:lnTo>
                    <a:pt x="3537140" y="0"/>
                  </a:lnTo>
                  <a:close/>
                </a:path>
              </a:pathLst>
            </a:custGeom>
            <a:solidFill>
              <a:srgbClr val="FFFFFF"/>
            </a:solidFill>
          </p:spPr>
          <p:txBody>
            <a:bodyPr wrap="square" lIns="0" tIns="0" rIns="0" bIns="0" rtlCol="0"/>
            <a:lstStyle/>
            <a:p/>
          </p:txBody>
        </p:sp>
        <p:sp>
          <p:nvSpPr>
            <p:cNvPr id="31" name="object 31"/>
            <p:cNvSpPr/>
            <p:nvPr/>
          </p:nvSpPr>
          <p:spPr>
            <a:xfrm>
              <a:off x="557212" y="3986276"/>
              <a:ext cx="3610610" cy="2095500"/>
            </a:xfrm>
            <a:custGeom>
              <a:avLst/>
              <a:gdLst/>
              <a:ahLst/>
              <a:cxnLst/>
              <a:rect l="l" t="t" r="r" b="b"/>
              <a:pathLst>
                <a:path w="3610610" h="2095500">
                  <a:moveTo>
                    <a:pt x="0" y="72771"/>
                  </a:moveTo>
                  <a:lnTo>
                    <a:pt x="5726" y="44416"/>
                  </a:lnTo>
                  <a:lnTo>
                    <a:pt x="21345" y="21288"/>
                  </a:lnTo>
                  <a:lnTo>
                    <a:pt x="44512" y="5709"/>
                  </a:lnTo>
                  <a:lnTo>
                    <a:pt x="72885" y="0"/>
                  </a:lnTo>
                  <a:lnTo>
                    <a:pt x="3537140" y="0"/>
                  </a:lnTo>
                  <a:lnTo>
                    <a:pt x="3565515" y="5709"/>
                  </a:lnTo>
                  <a:lnTo>
                    <a:pt x="3588686" y="21288"/>
                  </a:lnTo>
                  <a:lnTo>
                    <a:pt x="3604309" y="44416"/>
                  </a:lnTo>
                  <a:lnTo>
                    <a:pt x="3610038" y="72771"/>
                  </a:lnTo>
                  <a:lnTo>
                    <a:pt x="3610038" y="2022551"/>
                  </a:lnTo>
                  <a:lnTo>
                    <a:pt x="3604309" y="2050923"/>
                  </a:lnTo>
                  <a:lnTo>
                    <a:pt x="3588686" y="2074090"/>
                  </a:lnTo>
                  <a:lnTo>
                    <a:pt x="3565515" y="2089709"/>
                  </a:lnTo>
                  <a:lnTo>
                    <a:pt x="3537140" y="2095436"/>
                  </a:lnTo>
                  <a:lnTo>
                    <a:pt x="72885" y="2095436"/>
                  </a:lnTo>
                  <a:lnTo>
                    <a:pt x="44512" y="2089709"/>
                  </a:lnTo>
                  <a:lnTo>
                    <a:pt x="21345" y="2074090"/>
                  </a:lnTo>
                  <a:lnTo>
                    <a:pt x="5726" y="2050923"/>
                  </a:lnTo>
                  <a:lnTo>
                    <a:pt x="0" y="2022551"/>
                  </a:lnTo>
                  <a:lnTo>
                    <a:pt x="0" y="72771"/>
                  </a:lnTo>
                  <a:close/>
                </a:path>
              </a:pathLst>
            </a:custGeom>
            <a:ln w="12700">
              <a:solidFill>
                <a:srgbClr val="EBE1D0"/>
              </a:solidFill>
            </a:ln>
          </p:spPr>
          <p:txBody>
            <a:bodyPr wrap="square" lIns="0" tIns="0" rIns="0" bIns="0" rtlCol="0"/>
            <a:lstStyle/>
            <a:p/>
          </p:txBody>
        </p:sp>
        <p:sp>
          <p:nvSpPr>
            <p:cNvPr id="32" name="object 32"/>
            <p:cNvSpPr/>
            <p:nvPr/>
          </p:nvSpPr>
          <p:spPr>
            <a:xfrm>
              <a:off x="819150" y="4248150"/>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6C2D46"/>
            </a:solidFill>
          </p:spPr>
          <p:txBody>
            <a:bodyPr wrap="square" lIns="0" tIns="0" rIns="0" bIns="0" rtlCol="0"/>
            <a:lstStyle/>
            <a:p/>
          </p:txBody>
        </p:sp>
      </p:grpSp>
      <p:sp>
        <p:nvSpPr>
          <p:cNvPr id="33" name="object 33"/>
          <p:cNvSpPr txBox="1"/>
          <p:nvPr/>
        </p:nvSpPr>
        <p:spPr>
          <a:xfrm>
            <a:off x="967105" y="4325302"/>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34" name="object 34"/>
          <p:cNvSpPr txBox="1"/>
          <p:nvPr/>
        </p:nvSpPr>
        <p:spPr>
          <a:xfrm>
            <a:off x="1588769" y="4358322"/>
            <a:ext cx="132016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Style</a:t>
            </a:r>
            <a:r>
              <a:rPr dirty="0" sz="1400" spc="105" b="1">
                <a:solidFill>
                  <a:srgbClr val="6C2D46"/>
                </a:solidFill>
                <a:latin typeface="Cambria"/>
                <a:cs typeface="Cambria"/>
              </a:rPr>
              <a:t> </a:t>
            </a:r>
            <a:r>
              <a:rPr dirty="0" sz="1400" spc="-10" b="1">
                <a:solidFill>
                  <a:srgbClr val="6C2D46"/>
                </a:solidFill>
                <a:latin typeface="Cambria"/>
                <a:cs typeface="Cambria"/>
              </a:rPr>
              <a:t>Concierge</a:t>
            </a:r>
            <a:endParaRPr sz="1400">
              <a:latin typeface="Cambria"/>
              <a:cs typeface="Cambria"/>
            </a:endParaRPr>
          </a:p>
        </p:txBody>
      </p:sp>
      <p:sp>
        <p:nvSpPr>
          <p:cNvPr id="35" name="object 35"/>
          <p:cNvSpPr txBox="1"/>
          <p:nvPr/>
        </p:nvSpPr>
        <p:spPr>
          <a:xfrm>
            <a:off x="902335" y="5217985"/>
            <a:ext cx="2880995" cy="387985"/>
          </a:xfrm>
          <a:prstGeom prst="rect">
            <a:avLst/>
          </a:prstGeom>
        </p:spPr>
        <p:txBody>
          <a:bodyPr wrap="square" lIns="0" tIns="12065" rIns="0" bIns="0" rtlCol="0" vert="horz">
            <a:spAutoFit/>
          </a:bodyPr>
          <a:lstStyle/>
          <a:p>
            <a:pPr marL="12700" marR="5080">
              <a:lnSpc>
                <a:spcPct val="108100"/>
              </a:lnSpc>
              <a:spcBef>
                <a:spcPts val="95"/>
              </a:spcBef>
            </a:pPr>
            <a:r>
              <a:rPr dirty="0" sz="1100">
                <a:solidFill>
                  <a:srgbClr val="2B161F"/>
                </a:solidFill>
                <a:latin typeface="Calibri"/>
                <a:cs typeface="Calibri"/>
              </a:rPr>
              <a:t>Optional</a:t>
            </a:r>
            <a:r>
              <a:rPr dirty="0" sz="1100" spc="114">
                <a:solidFill>
                  <a:srgbClr val="2B161F"/>
                </a:solidFill>
                <a:latin typeface="Calibri"/>
                <a:cs typeface="Calibri"/>
              </a:rPr>
              <a:t> </a:t>
            </a:r>
            <a:r>
              <a:rPr dirty="0" sz="1100">
                <a:solidFill>
                  <a:srgbClr val="2B161F"/>
                </a:solidFill>
                <a:latin typeface="Calibri"/>
                <a:cs typeface="Calibri"/>
              </a:rPr>
              <a:t>1:1</a:t>
            </a:r>
            <a:r>
              <a:rPr dirty="0" sz="1100" spc="204">
                <a:solidFill>
                  <a:srgbClr val="2B161F"/>
                </a:solidFill>
                <a:latin typeface="Calibri"/>
                <a:cs typeface="Calibri"/>
              </a:rPr>
              <a:t> </a:t>
            </a:r>
            <a:r>
              <a:rPr dirty="0" sz="1100">
                <a:solidFill>
                  <a:srgbClr val="2B161F"/>
                </a:solidFill>
                <a:latin typeface="Calibri"/>
                <a:cs typeface="Calibri"/>
              </a:rPr>
              <a:t>styling</a:t>
            </a:r>
            <a:r>
              <a:rPr dirty="0" sz="1100" spc="155">
                <a:solidFill>
                  <a:srgbClr val="2B161F"/>
                </a:solidFill>
                <a:latin typeface="Calibri"/>
                <a:cs typeface="Calibri"/>
              </a:rPr>
              <a:t> </a:t>
            </a:r>
            <a:r>
              <a:rPr dirty="0" sz="1100">
                <a:solidFill>
                  <a:srgbClr val="2B161F"/>
                </a:solidFill>
                <a:latin typeface="Calibri"/>
                <a:cs typeface="Calibri"/>
              </a:rPr>
              <a:t>consultation</a:t>
            </a:r>
            <a:r>
              <a:rPr dirty="0" sz="1100" spc="175">
                <a:solidFill>
                  <a:srgbClr val="2B161F"/>
                </a:solidFill>
                <a:latin typeface="Calibri"/>
                <a:cs typeface="Calibri"/>
              </a:rPr>
              <a:t> </a:t>
            </a:r>
            <a:r>
              <a:rPr dirty="0" sz="1100">
                <a:solidFill>
                  <a:srgbClr val="2B161F"/>
                </a:solidFill>
                <a:latin typeface="Calibri"/>
                <a:cs typeface="Calibri"/>
              </a:rPr>
              <a:t>for</a:t>
            </a:r>
            <a:r>
              <a:rPr dirty="0" sz="1100" spc="140">
                <a:solidFill>
                  <a:srgbClr val="2B161F"/>
                </a:solidFill>
                <a:latin typeface="Calibri"/>
                <a:cs typeface="Calibri"/>
              </a:rPr>
              <a:t> </a:t>
            </a:r>
            <a:r>
              <a:rPr dirty="0" sz="1100">
                <a:solidFill>
                  <a:srgbClr val="2B161F"/>
                </a:solidFill>
                <a:latin typeface="Calibri"/>
                <a:cs typeface="Calibri"/>
              </a:rPr>
              <a:t>weddings</a:t>
            </a:r>
            <a:r>
              <a:rPr dirty="0" sz="1100" spc="70">
                <a:solidFill>
                  <a:srgbClr val="2B161F"/>
                </a:solidFill>
                <a:latin typeface="Calibri"/>
                <a:cs typeface="Calibri"/>
              </a:rPr>
              <a:t> </a:t>
            </a:r>
            <a:r>
              <a:rPr dirty="0" sz="1100" spc="-50">
                <a:solidFill>
                  <a:srgbClr val="2B161F"/>
                </a:solidFill>
                <a:latin typeface="Calibri"/>
                <a:cs typeface="Calibri"/>
              </a:rPr>
              <a:t>&amp;</a:t>
            </a:r>
            <a:r>
              <a:rPr dirty="0" sz="1100" spc="-10">
                <a:solidFill>
                  <a:srgbClr val="2B161F"/>
                </a:solidFill>
                <a:latin typeface="Calibri"/>
                <a:cs typeface="Calibri"/>
              </a:rPr>
              <a:t> festivals.</a:t>
            </a:r>
            <a:endParaRPr sz="1100">
              <a:latin typeface="Calibri"/>
              <a:cs typeface="Calibri"/>
            </a:endParaRPr>
          </a:p>
        </p:txBody>
      </p:sp>
      <p:grpSp>
        <p:nvGrpSpPr>
          <p:cNvPr id="36" name="object 36"/>
          <p:cNvGrpSpPr/>
          <p:nvPr/>
        </p:nvGrpSpPr>
        <p:grpSpPr>
          <a:xfrm>
            <a:off x="4324326" y="3943247"/>
            <a:ext cx="3748404" cy="2224405"/>
            <a:chOff x="4324326" y="3943247"/>
            <a:chExt cx="3748404" cy="2224405"/>
          </a:xfrm>
        </p:grpSpPr>
        <p:pic>
          <p:nvPicPr>
            <p:cNvPr id="37" name="object 37"/>
            <p:cNvPicPr/>
            <p:nvPr/>
          </p:nvPicPr>
          <p:blipFill>
            <a:blip r:embed="rId3" cstate="print"/>
            <a:stretch>
              <a:fillRect/>
            </a:stretch>
          </p:blipFill>
          <p:spPr>
            <a:xfrm>
              <a:off x="4324326" y="3943247"/>
              <a:ext cx="3748198" cy="2224249"/>
            </a:xfrm>
            <a:prstGeom prst="rect">
              <a:avLst/>
            </a:prstGeom>
          </p:spPr>
        </p:pic>
        <p:sp>
          <p:nvSpPr>
            <p:cNvPr id="38" name="object 38"/>
            <p:cNvSpPr/>
            <p:nvPr/>
          </p:nvSpPr>
          <p:spPr>
            <a:xfrm>
              <a:off x="4395850" y="3986276"/>
              <a:ext cx="3609975" cy="2095500"/>
            </a:xfrm>
            <a:custGeom>
              <a:avLst/>
              <a:gdLst/>
              <a:ahLst/>
              <a:cxnLst/>
              <a:rect l="l" t="t" r="r" b="b"/>
              <a:pathLst>
                <a:path w="3609975" h="2095500">
                  <a:moveTo>
                    <a:pt x="3537077" y="0"/>
                  </a:moveTo>
                  <a:lnTo>
                    <a:pt x="72771" y="0"/>
                  </a:lnTo>
                  <a:lnTo>
                    <a:pt x="44416" y="5709"/>
                  </a:lnTo>
                  <a:lnTo>
                    <a:pt x="21288" y="21288"/>
                  </a:lnTo>
                  <a:lnTo>
                    <a:pt x="5709" y="44416"/>
                  </a:lnTo>
                  <a:lnTo>
                    <a:pt x="0" y="72771"/>
                  </a:lnTo>
                  <a:lnTo>
                    <a:pt x="0" y="2022551"/>
                  </a:lnTo>
                  <a:lnTo>
                    <a:pt x="5709" y="2050923"/>
                  </a:lnTo>
                  <a:lnTo>
                    <a:pt x="21288" y="2074090"/>
                  </a:lnTo>
                  <a:lnTo>
                    <a:pt x="44416" y="2089709"/>
                  </a:lnTo>
                  <a:lnTo>
                    <a:pt x="72771" y="2095436"/>
                  </a:lnTo>
                  <a:lnTo>
                    <a:pt x="3537077" y="2095436"/>
                  </a:lnTo>
                  <a:lnTo>
                    <a:pt x="3565451" y="2089709"/>
                  </a:lnTo>
                  <a:lnTo>
                    <a:pt x="3588623" y="2074090"/>
                  </a:lnTo>
                  <a:lnTo>
                    <a:pt x="3604246" y="2050923"/>
                  </a:lnTo>
                  <a:lnTo>
                    <a:pt x="3609975" y="2022551"/>
                  </a:lnTo>
                  <a:lnTo>
                    <a:pt x="3609975" y="72771"/>
                  </a:lnTo>
                  <a:lnTo>
                    <a:pt x="3604246" y="44416"/>
                  </a:lnTo>
                  <a:lnTo>
                    <a:pt x="3588623" y="21288"/>
                  </a:lnTo>
                  <a:lnTo>
                    <a:pt x="3565451" y="5709"/>
                  </a:lnTo>
                  <a:lnTo>
                    <a:pt x="3537077" y="0"/>
                  </a:lnTo>
                  <a:close/>
                </a:path>
              </a:pathLst>
            </a:custGeom>
            <a:solidFill>
              <a:srgbClr val="FFFFFF"/>
            </a:solidFill>
          </p:spPr>
          <p:txBody>
            <a:bodyPr wrap="square" lIns="0" tIns="0" rIns="0" bIns="0" rtlCol="0"/>
            <a:lstStyle/>
            <a:p/>
          </p:txBody>
        </p:sp>
        <p:sp>
          <p:nvSpPr>
            <p:cNvPr id="39" name="object 39"/>
            <p:cNvSpPr/>
            <p:nvPr/>
          </p:nvSpPr>
          <p:spPr>
            <a:xfrm>
              <a:off x="4395850" y="3986276"/>
              <a:ext cx="3609975" cy="2095500"/>
            </a:xfrm>
            <a:custGeom>
              <a:avLst/>
              <a:gdLst/>
              <a:ahLst/>
              <a:cxnLst/>
              <a:rect l="l" t="t" r="r" b="b"/>
              <a:pathLst>
                <a:path w="3609975" h="2095500">
                  <a:moveTo>
                    <a:pt x="0" y="72771"/>
                  </a:moveTo>
                  <a:lnTo>
                    <a:pt x="5709" y="44416"/>
                  </a:lnTo>
                  <a:lnTo>
                    <a:pt x="21288" y="21288"/>
                  </a:lnTo>
                  <a:lnTo>
                    <a:pt x="44416" y="5709"/>
                  </a:lnTo>
                  <a:lnTo>
                    <a:pt x="72771" y="0"/>
                  </a:lnTo>
                  <a:lnTo>
                    <a:pt x="3537077" y="0"/>
                  </a:lnTo>
                  <a:lnTo>
                    <a:pt x="3565451" y="5709"/>
                  </a:lnTo>
                  <a:lnTo>
                    <a:pt x="3588623" y="21288"/>
                  </a:lnTo>
                  <a:lnTo>
                    <a:pt x="3604246" y="44416"/>
                  </a:lnTo>
                  <a:lnTo>
                    <a:pt x="3609975" y="72771"/>
                  </a:lnTo>
                  <a:lnTo>
                    <a:pt x="3609975" y="2022551"/>
                  </a:lnTo>
                  <a:lnTo>
                    <a:pt x="3604246" y="2050923"/>
                  </a:lnTo>
                  <a:lnTo>
                    <a:pt x="3588623" y="2074090"/>
                  </a:lnTo>
                  <a:lnTo>
                    <a:pt x="3565451" y="2089709"/>
                  </a:lnTo>
                  <a:lnTo>
                    <a:pt x="3537077" y="2095436"/>
                  </a:lnTo>
                  <a:lnTo>
                    <a:pt x="72771" y="2095436"/>
                  </a:lnTo>
                  <a:lnTo>
                    <a:pt x="44416" y="2089709"/>
                  </a:lnTo>
                  <a:lnTo>
                    <a:pt x="21288" y="2074090"/>
                  </a:lnTo>
                  <a:lnTo>
                    <a:pt x="5709" y="2050923"/>
                  </a:lnTo>
                  <a:lnTo>
                    <a:pt x="0" y="2022551"/>
                  </a:lnTo>
                  <a:lnTo>
                    <a:pt x="0" y="72771"/>
                  </a:lnTo>
                  <a:close/>
                </a:path>
              </a:pathLst>
            </a:custGeom>
            <a:ln w="12700">
              <a:solidFill>
                <a:srgbClr val="EBE1D0"/>
              </a:solidFill>
            </a:ln>
          </p:spPr>
          <p:txBody>
            <a:bodyPr wrap="square" lIns="0" tIns="0" rIns="0" bIns="0" rtlCol="0"/>
            <a:lstStyle/>
            <a:p/>
          </p:txBody>
        </p:sp>
        <p:sp>
          <p:nvSpPr>
            <p:cNvPr id="40" name="object 40"/>
            <p:cNvSpPr/>
            <p:nvPr/>
          </p:nvSpPr>
          <p:spPr>
            <a:xfrm>
              <a:off x="4667249" y="4248150"/>
              <a:ext cx="495300" cy="504825"/>
            </a:xfrm>
            <a:custGeom>
              <a:avLst/>
              <a:gdLst/>
              <a:ahLst/>
              <a:cxnLst/>
              <a:rect l="l" t="t" r="r" b="b"/>
              <a:pathLst>
                <a:path w="495300" h="504825">
                  <a:moveTo>
                    <a:pt x="247650" y="0"/>
                  </a:moveTo>
                  <a:lnTo>
                    <a:pt x="203133" y="4067"/>
                  </a:lnTo>
                  <a:lnTo>
                    <a:pt x="161234" y="15793"/>
                  </a:lnTo>
                  <a:lnTo>
                    <a:pt x="122653" y="34464"/>
                  </a:lnTo>
                  <a:lnTo>
                    <a:pt x="88089" y="59365"/>
                  </a:lnTo>
                  <a:lnTo>
                    <a:pt x="58242" y="89784"/>
                  </a:lnTo>
                  <a:lnTo>
                    <a:pt x="33810" y="125005"/>
                  </a:lnTo>
                  <a:lnTo>
                    <a:pt x="15492" y="164316"/>
                  </a:lnTo>
                  <a:lnTo>
                    <a:pt x="3989" y="207001"/>
                  </a:lnTo>
                  <a:lnTo>
                    <a:pt x="0" y="252349"/>
                  </a:lnTo>
                  <a:lnTo>
                    <a:pt x="3989" y="297733"/>
                  </a:lnTo>
                  <a:lnTo>
                    <a:pt x="15492" y="340449"/>
                  </a:lnTo>
                  <a:lnTo>
                    <a:pt x="33810" y="379781"/>
                  </a:lnTo>
                  <a:lnTo>
                    <a:pt x="58242" y="415019"/>
                  </a:lnTo>
                  <a:lnTo>
                    <a:pt x="88089" y="445448"/>
                  </a:lnTo>
                  <a:lnTo>
                    <a:pt x="122653" y="470356"/>
                  </a:lnTo>
                  <a:lnTo>
                    <a:pt x="161234" y="489030"/>
                  </a:lnTo>
                  <a:lnTo>
                    <a:pt x="203133" y="500757"/>
                  </a:lnTo>
                  <a:lnTo>
                    <a:pt x="247650" y="504825"/>
                  </a:lnTo>
                  <a:lnTo>
                    <a:pt x="292166" y="500757"/>
                  </a:lnTo>
                  <a:lnTo>
                    <a:pt x="334065" y="489030"/>
                  </a:lnTo>
                  <a:lnTo>
                    <a:pt x="372646" y="470356"/>
                  </a:lnTo>
                  <a:lnTo>
                    <a:pt x="407210" y="445448"/>
                  </a:lnTo>
                  <a:lnTo>
                    <a:pt x="437057" y="415019"/>
                  </a:lnTo>
                  <a:lnTo>
                    <a:pt x="461489" y="379781"/>
                  </a:lnTo>
                  <a:lnTo>
                    <a:pt x="479807" y="340449"/>
                  </a:lnTo>
                  <a:lnTo>
                    <a:pt x="491310" y="297733"/>
                  </a:lnTo>
                  <a:lnTo>
                    <a:pt x="495300" y="252349"/>
                  </a:lnTo>
                  <a:lnTo>
                    <a:pt x="491310" y="207001"/>
                  </a:lnTo>
                  <a:lnTo>
                    <a:pt x="479807" y="164316"/>
                  </a:lnTo>
                  <a:lnTo>
                    <a:pt x="461489" y="125005"/>
                  </a:lnTo>
                  <a:lnTo>
                    <a:pt x="437057" y="89784"/>
                  </a:lnTo>
                  <a:lnTo>
                    <a:pt x="407210" y="59365"/>
                  </a:lnTo>
                  <a:lnTo>
                    <a:pt x="372646" y="34464"/>
                  </a:lnTo>
                  <a:lnTo>
                    <a:pt x="334065" y="15793"/>
                  </a:lnTo>
                  <a:lnTo>
                    <a:pt x="292166" y="4067"/>
                  </a:lnTo>
                  <a:lnTo>
                    <a:pt x="247650" y="0"/>
                  </a:lnTo>
                  <a:close/>
                </a:path>
              </a:pathLst>
            </a:custGeom>
            <a:solidFill>
              <a:srgbClr val="6C2D46"/>
            </a:solidFill>
          </p:spPr>
          <p:txBody>
            <a:bodyPr wrap="square" lIns="0" tIns="0" rIns="0" bIns="0" rtlCol="0"/>
            <a:lstStyle/>
            <a:p/>
          </p:txBody>
        </p:sp>
      </p:grpSp>
      <p:sp>
        <p:nvSpPr>
          <p:cNvPr id="41" name="object 41"/>
          <p:cNvSpPr txBox="1"/>
          <p:nvPr/>
        </p:nvSpPr>
        <p:spPr>
          <a:xfrm>
            <a:off x="4810759" y="4325302"/>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42" name="object 42"/>
          <p:cNvSpPr txBox="1"/>
          <p:nvPr/>
        </p:nvSpPr>
        <p:spPr>
          <a:xfrm>
            <a:off x="5432171" y="4358322"/>
            <a:ext cx="202374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Alterations</a:t>
            </a:r>
            <a:r>
              <a:rPr dirty="0" sz="1400" spc="210" b="1">
                <a:solidFill>
                  <a:srgbClr val="6C2D46"/>
                </a:solidFill>
                <a:latin typeface="Cambria"/>
                <a:cs typeface="Cambria"/>
              </a:rPr>
              <a:t> </a:t>
            </a:r>
            <a:r>
              <a:rPr dirty="0" sz="1400" b="1">
                <a:solidFill>
                  <a:srgbClr val="6C2D46"/>
                </a:solidFill>
                <a:latin typeface="Cambria"/>
                <a:cs typeface="Cambria"/>
              </a:rPr>
              <a:t>On-</a:t>
            </a:r>
            <a:r>
              <a:rPr dirty="0" sz="1400" spc="-10" b="1">
                <a:solidFill>
                  <a:srgbClr val="6C2D46"/>
                </a:solidFill>
                <a:latin typeface="Cambria"/>
                <a:cs typeface="Cambria"/>
              </a:rPr>
              <a:t>Demand</a:t>
            </a:r>
            <a:endParaRPr sz="1400">
              <a:latin typeface="Cambria"/>
              <a:cs typeface="Cambria"/>
            </a:endParaRPr>
          </a:p>
        </p:txBody>
      </p:sp>
      <p:sp>
        <p:nvSpPr>
          <p:cNvPr id="43" name="object 43"/>
          <p:cNvSpPr txBox="1"/>
          <p:nvPr/>
        </p:nvSpPr>
        <p:spPr>
          <a:xfrm>
            <a:off x="4745990" y="5217985"/>
            <a:ext cx="2845435" cy="387985"/>
          </a:xfrm>
          <a:prstGeom prst="rect">
            <a:avLst/>
          </a:prstGeom>
        </p:spPr>
        <p:txBody>
          <a:bodyPr wrap="square" lIns="0" tIns="12065" rIns="0" bIns="0" rtlCol="0" vert="horz">
            <a:spAutoFit/>
          </a:bodyPr>
          <a:lstStyle/>
          <a:p>
            <a:pPr marL="12700" marR="5080">
              <a:lnSpc>
                <a:spcPct val="108100"/>
              </a:lnSpc>
              <a:spcBef>
                <a:spcPts val="95"/>
              </a:spcBef>
            </a:pPr>
            <a:r>
              <a:rPr dirty="0" sz="1100">
                <a:solidFill>
                  <a:srgbClr val="2B161F"/>
                </a:solidFill>
                <a:latin typeface="Calibri"/>
                <a:cs typeface="Calibri"/>
              </a:rPr>
              <a:t>Doorstep</a:t>
            </a:r>
            <a:r>
              <a:rPr dirty="0" sz="1100" spc="135">
                <a:solidFill>
                  <a:srgbClr val="2B161F"/>
                </a:solidFill>
                <a:latin typeface="Calibri"/>
                <a:cs typeface="Calibri"/>
              </a:rPr>
              <a:t> </a:t>
            </a:r>
            <a:r>
              <a:rPr dirty="0" sz="1100">
                <a:solidFill>
                  <a:srgbClr val="2B161F"/>
                </a:solidFill>
                <a:latin typeface="Calibri"/>
                <a:cs typeface="Calibri"/>
              </a:rPr>
              <a:t>pick-up</a:t>
            </a:r>
            <a:r>
              <a:rPr dirty="0" sz="1100" spc="140">
                <a:solidFill>
                  <a:srgbClr val="2B161F"/>
                </a:solidFill>
                <a:latin typeface="Calibri"/>
                <a:cs typeface="Calibri"/>
              </a:rPr>
              <a:t> </a:t>
            </a:r>
            <a:r>
              <a:rPr dirty="0" sz="1100">
                <a:solidFill>
                  <a:srgbClr val="2B161F"/>
                </a:solidFill>
                <a:latin typeface="Calibri"/>
                <a:cs typeface="Calibri"/>
              </a:rPr>
              <a:t>for</a:t>
            </a:r>
            <a:r>
              <a:rPr dirty="0" sz="1100" spc="110">
                <a:solidFill>
                  <a:srgbClr val="2B161F"/>
                </a:solidFill>
                <a:latin typeface="Calibri"/>
                <a:cs typeface="Calibri"/>
              </a:rPr>
              <a:t> </a:t>
            </a:r>
            <a:r>
              <a:rPr dirty="0" sz="1100">
                <a:solidFill>
                  <a:srgbClr val="2B161F"/>
                </a:solidFill>
                <a:latin typeface="Calibri"/>
                <a:cs typeface="Calibri"/>
              </a:rPr>
              <a:t>alterations</a:t>
            </a:r>
            <a:r>
              <a:rPr dirty="0" sz="1100" spc="140">
                <a:solidFill>
                  <a:srgbClr val="2B161F"/>
                </a:solidFill>
                <a:latin typeface="Calibri"/>
                <a:cs typeface="Calibri"/>
              </a:rPr>
              <a:t> </a:t>
            </a:r>
            <a:r>
              <a:rPr dirty="0" sz="1100">
                <a:solidFill>
                  <a:srgbClr val="2B161F"/>
                </a:solidFill>
                <a:latin typeface="Calibri"/>
                <a:cs typeface="Calibri"/>
              </a:rPr>
              <a:t>on</a:t>
            </a:r>
            <a:r>
              <a:rPr dirty="0" sz="1100" spc="140">
                <a:solidFill>
                  <a:srgbClr val="2B161F"/>
                </a:solidFill>
                <a:latin typeface="Calibri"/>
                <a:cs typeface="Calibri"/>
              </a:rPr>
              <a:t> </a:t>
            </a:r>
            <a:r>
              <a:rPr dirty="0" sz="1100">
                <a:solidFill>
                  <a:srgbClr val="2B161F"/>
                </a:solidFill>
                <a:latin typeface="Calibri"/>
                <a:cs typeface="Calibri"/>
              </a:rPr>
              <a:t>any</a:t>
            </a:r>
            <a:r>
              <a:rPr dirty="0" sz="1100" spc="55">
                <a:solidFill>
                  <a:srgbClr val="2B161F"/>
                </a:solidFill>
                <a:latin typeface="Calibri"/>
                <a:cs typeface="Calibri"/>
              </a:rPr>
              <a:t> </a:t>
            </a:r>
            <a:r>
              <a:rPr dirty="0" sz="1100" spc="-10">
                <a:solidFill>
                  <a:srgbClr val="2B161F"/>
                </a:solidFill>
                <a:latin typeface="Calibri"/>
                <a:cs typeface="Calibri"/>
              </a:rPr>
              <a:t>existing garment.</a:t>
            </a:r>
            <a:endParaRPr sz="1100">
              <a:latin typeface="Calibri"/>
              <a:cs typeface="Calibri"/>
            </a:endParaRPr>
          </a:p>
        </p:txBody>
      </p:sp>
      <p:grpSp>
        <p:nvGrpSpPr>
          <p:cNvPr id="44" name="object 44"/>
          <p:cNvGrpSpPr/>
          <p:nvPr/>
        </p:nvGrpSpPr>
        <p:grpSpPr>
          <a:xfrm>
            <a:off x="8162901" y="3943247"/>
            <a:ext cx="3748404" cy="2224405"/>
            <a:chOff x="8162901" y="3943247"/>
            <a:chExt cx="3748404" cy="2224405"/>
          </a:xfrm>
        </p:grpSpPr>
        <p:pic>
          <p:nvPicPr>
            <p:cNvPr id="45" name="object 45"/>
            <p:cNvPicPr/>
            <p:nvPr/>
          </p:nvPicPr>
          <p:blipFill>
            <a:blip r:embed="rId3" cstate="print"/>
            <a:stretch>
              <a:fillRect/>
            </a:stretch>
          </p:blipFill>
          <p:spPr>
            <a:xfrm>
              <a:off x="8162901" y="3943247"/>
              <a:ext cx="3748198" cy="2224249"/>
            </a:xfrm>
            <a:prstGeom prst="rect">
              <a:avLst/>
            </a:prstGeom>
          </p:spPr>
        </p:pic>
        <p:sp>
          <p:nvSpPr>
            <p:cNvPr id="46" name="object 46"/>
            <p:cNvSpPr/>
            <p:nvPr/>
          </p:nvSpPr>
          <p:spPr>
            <a:xfrm>
              <a:off x="8234426" y="3986276"/>
              <a:ext cx="3609975" cy="2095500"/>
            </a:xfrm>
            <a:custGeom>
              <a:avLst/>
              <a:gdLst/>
              <a:ahLst/>
              <a:cxnLst/>
              <a:rect l="l" t="t" r="r" b="b"/>
              <a:pathLst>
                <a:path w="3609975" h="2095500">
                  <a:moveTo>
                    <a:pt x="3537077" y="0"/>
                  </a:moveTo>
                  <a:lnTo>
                    <a:pt x="72771" y="0"/>
                  </a:lnTo>
                  <a:lnTo>
                    <a:pt x="44416" y="5709"/>
                  </a:lnTo>
                  <a:lnTo>
                    <a:pt x="21288" y="21288"/>
                  </a:lnTo>
                  <a:lnTo>
                    <a:pt x="5709" y="44416"/>
                  </a:lnTo>
                  <a:lnTo>
                    <a:pt x="0" y="72771"/>
                  </a:lnTo>
                  <a:lnTo>
                    <a:pt x="0" y="2022551"/>
                  </a:lnTo>
                  <a:lnTo>
                    <a:pt x="5709" y="2050923"/>
                  </a:lnTo>
                  <a:lnTo>
                    <a:pt x="21288" y="2074090"/>
                  </a:lnTo>
                  <a:lnTo>
                    <a:pt x="44416" y="2089709"/>
                  </a:lnTo>
                  <a:lnTo>
                    <a:pt x="72771" y="2095436"/>
                  </a:lnTo>
                  <a:lnTo>
                    <a:pt x="3537077" y="2095436"/>
                  </a:lnTo>
                  <a:lnTo>
                    <a:pt x="3565451" y="2089709"/>
                  </a:lnTo>
                  <a:lnTo>
                    <a:pt x="3588623" y="2074090"/>
                  </a:lnTo>
                  <a:lnTo>
                    <a:pt x="3604246" y="2050923"/>
                  </a:lnTo>
                  <a:lnTo>
                    <a:pt x="3609975" y="2022551"/>
                  </a:lnTo>
                  <a:lnTo>
                    <a:pt x="3609975" y="72771"/>
                  </a:lnTo>
                  <a:lnTo>
                    <a:pt x="3604246" y="44416"/>
                  </a:lnTo>
                  <a:lnTo>
                    <a:pt x="3588623" y="21288"/>
                  </a:lnTo>
                  <a:lnTo>
                    <a:pt x="3565451" y="5709"/>
                  </a:lnTo>
                  <a:lnTo>
                    <a:pt x="3537077" y="0"/>
                  </a:lnTo>
                  <a:close/>
                </a:path>
              </a:pathLst>
            </a:custGeom>
            <a:solidFill>
              <a:srgbClr val="FFFFFF"/>
            </a:solidFill>
          </p:spPr>
          <p:txBody>
            <a:bodyPr wrap="square" lIns="0" tIns="0" rIns="0" bIns="0" rtlCol="0"/>
            <a:lstStyle/>
            <a:p/>
          </p:txBody>
        </p:sp>
        <p:sp>
          <p:nvSpPr>
            <p:cNvPr id="47" name="object 47"/>
            <p:cNvSpPr/>
            <p:nvPr/>
          </p:nvSpPr>
          <p:spPr>
            <a:xfrm>
              <a:off x="8234426" y="3986276"/>
              <a:ext cx="3609975" cy="2095500"/>
            </a:xfrm>
            <a:custGeom>
              <a:avLst/>
              <a:gdLst/>
              <a:ahLst/>
              <a:cxnLst/>
              <a:rect l="l" t="t" r="r" b="b"/>
              <a:pathLst>
                <a:path w="3609975" h="2095500">
                  <a:moveTo>
                    <a:pt x="0" y="72771"/>
                  </a:moveTo>
                  <a:lnTo>
                    <a:pt x="5709" y="44416"/>
                  </a:lnTo>
                  <a:lnTo>
                    <a:pt x="21288" y="21288"/>
                  </a:lnTo>
                  <a:lnTo>
                    <a:pt x="44416" y="5709"/>
                  </a:lnTo>
                  <a:lnTo>
                    <a:pt x="72771" y="0"/>
                  </a:lnTo>
                  <a:lnTo>
                    <a:pt x="3537077" y="0"/>
                  </a:lnTo>
                  <a:lnTo>
                    <a:pt x="3565451" y="5709"/>
                  </a:lnTo>
                  <a:lnTo>
                    <a:pt x="3588623" y="21288"/>
                  </a:lnTo>
                  <a:lnTo>
                    <a:pt x="3604246" y="44416"/>
                  </a:lnTo>
                  <a:lnTo>
                    <a:pt x="3609975" y="72771"/>
                  </a:lnTo>
                  <a:lnTo>
                    <a:pt x="3609975" y="2022551"/>
                  </a:lnTo>
                  <a:lnTo>
                    <a:pt x="3604246" y="2050923"/>
                  </a:lnTo>
                  <a:lnTo>
                    <a:pt x="3588623" y="2074090"/>
                  </a:lnTo>
                  <a:lnTo>
                    <a:pt x="3565451" y="2089709"/>
                  </a:lnTo>
                  <a:lnTo>
                    <a:pt x="3537077" y="2095436"/>
                  </a:lnTo>
                  <a:lnTo>
                    <a:pt x="72771" y="2095436"/>
                  </a:lnTo>
                  <a:lnTo>
                    <a:pt x="44416" y="2089709"/>
                  </a:lnTo>
                  <a:lnTo>
                    <a:pt x="21288" y="2074090"/>
                  </a:lnTo>
                  <a:lnTo>
                    <a:pt x="5709" y="2050923"/>
                  </a:lnTo>
                  <a:lnTo>
                    <a:pt x="0" y="2022551"/>
                  </a:lnTo>
                  <a:lnTo>
                    <a:pt x="0" y="72771"/>
                  </a:lnTo>
                  <a:close/>
                </a:path>
              </a:pathLst>
            </a:custGeom>
            <a:ln w="12700">
              <a:solidFill>
                <a:srgbClr val="EBE1D0"/>
              </a:solidFill>
            </a:ln>
          </p:spPr>
          <p:txBody>
            <a:bodyPr wrap="square" lIns="0" tIns="0" rIns="0" bIns="0" rtlCol="0"/>
            <a:lstStyle/>
            <a:p/>
          </p:txBody>
        </p:sp>
        <p:sp>
          <p:nvSpPr>
            <p:cNvPr id="48" name="object 48"/>
            <p:cNvSpPr/>
            <p:nvPr/>
          </p:nvSpPr>
          <p:spPr>
            <a:xfrm>
              <a:off x="8505825" y="4248150"/>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6C2D46"/>
            </a:solidFill>
          </p:spPr>
          <p:txBody>
            <a:bodyPr wrap="square" lIns="0" tIns="0" rIns="0" bIns="0" rtlCol="0"/>
            <a:lstStyle/>
            <a:p/>
          </p:txBody>
        </p:sp>
      </p:grpSp>
      <p:sp>
        <p:nvSpPr>
          <p:cNvPr id="49" name="object 49"/>
          <p:cNvSpPr txBox="1"/>
          <p:nvPr/>
        </p:nvSpPr>
        <p:spPr>
          <a:xfrm>
            <a:off x="8654033" y="4325302"/>
            <a:ext cx="21844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Segoe UI Symbol"/>
                <a:cs typeface="Segoe UI Symbol"/>
              </a:rPr>
              <a:t>✓</a:t>
            </a:r>
            <a:endParaRPr sz="2000">
              <a:latin typeface="Segoe UI Symbol"/>
              <a:cs typeface="Segoe UI Symbol"/>
            </a:endParaRPr>
          </a:p>
        </p:txBody>
      </p:sp>
      <p:sp>
        <p:nvSpPr>
          <p:cNvPr id="52" name="object 52"/>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53" name="object 53"/>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8</a:t>
            </a:r>
          </a:p>
        </p:txBody>
      </p:sp>
      <p:sp>
        <p:nvSpPr>
          <p:cNvPr id="50" name="object 50"/>
          <p:cNvSpPr txBox="1"/>
          <p:nvPr/>
        </p:nvSpPr>
        <p:spPr>
          <a:xfrm>
            <a:off x="9275444" y="4358322"/>
            <a:ext cx="1409700"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Loyalty</a:t>
            </a:r>
            <a:r>
              <a:rPr dirty="0" sz="1400" spc="30" b="1">
                <a:solidFill>
                  <a:srgbClr val="6C2D46"/>
                </a:solidFill>
                <a:latin typeface="Cambria"/>
                <a:cs typeface="Cambria"/>
              </a:rPr>
              <a:t> </a:t>
            </a:r>
            <a:r>
              <a:rPr dirty="0" sz="1400" b="1">
                <a:solidFill>
                  <a:srgbClr val="6C2D46"/>
                </a:solidFill>
                <a:latin typeface="Cambria"/>
                <a:cs typeface="Cambria"/>
              </a:rPr>
              <a:t>&amp;</a:t>
            </a:r>
            <a:r>
              <a:rPr dirty="0" sz="1400" spc="120" b="1">
                <a:solidFill>
                  <a:srgbClr val="6C2D46"/>
                </a:solidFill>
                <a:latin typeface="Cambria"/>
                <a:cs typeface="Cambria"/>
              </a:rPr>
              <a:t> </a:t>
            </a:r>
            <a:r>
              <a:rPr dirty="0" sz="1400" spc="-10" b="1">
                <a:solidFill>
                  <a:srgbClr val="6C2D46"/>
                </a:solidFill>
                <a:latin typeface="Cambria"/>
                <a:cs typeface="Cambria"/>
              </a:rPr>
              <a:t>Wallet</a:t>
            </a:r>
            <a:endParaRPr sz="1400">
              <a:latin typeface="Cambria"/>
              <a:cs typeface="Cambria"/>
            </a:endParaRPr>
          </a:p>
        </p:txBody>
      </p:sp>
      <p:sp>
        <p:nvSpPr>
          <p:cNvPr id="51" name="object 51"/>
          <p:cNvSpPr txBox="1"/>
          <p:nvPr/>
        </p:nvSpPr>
        <p:spPr>
          <a:xfrm>
            <a:off x="8589264" y="5217985"/>
            <a:ext cx="2861310" cy="387985"/>
          </a:xfrm>
          <a:prstGeom prst="rect">
            <a:avLst/>
          </a:prstGeom>
        </p:spPr>
        <p:txBody>
          <a:bodyPr wrap="square" lIns="0" tIns="12065" rIns="0" bIns="0" rtlCol="0" vert="horz">
            <a:spAutoFit/>
          </a:bodyPr>
          <a:lstStyle/>
          <a:p>
            <a:pPr marL="12700" marR="5080">
              <a:lnSpc>
                <a:spcPct val="108100"/>
              </a:lnSpc>
              <a:spcBef>
                <a:spcPts val="95"/>
              </a:spcBef>
            </a:pPr>
            <a:r>
              <a:rPr dirty="0" sz="1100">
                <a:solidFill>
                  <a:srgbClr val="2B161F"/>
                </a:solidFill>
                <a:latin typeface="Calibri"/>
                <a:cs typeface="Calibri"/>
              </a:rPr>
              <a:t>Rewards,</a:t>
            </a:r>
            <a:r>
              <a:rPr dirty="0" sz="1100" spc="85">
                <a:solidFill>
                  <a:srgbClr val="2B161F"/>
                </a:solidFill>
                <a:latin typeface="Calibri"/>
                <a:cs typeface="Calibri"/>
              </a:rPr>
              <a:t> </a:t>
            </a:r>
            <a:r>
              <a:rPr dirty="0" sz="1100">
                <a:solidFill>
                  <a:srgbClr val="2B161F"/>
                </a:solidFill>
                <a:latin typeface="Calibri"/>
                <a:cs typeface="Calibri"/>
              </a:rPr>
              <a:t>referral</a:t>
            </a:r>
            <a:r>
              <a:rPr dirty="0" sz="1100" spc="125">
                <a:solidFill>
                  <a:srgbClr val="2B161F"/>
                </a:solidFill>
                <a:latin typeface="Calibri"/>
                <a:cs typeface="Calibri"/>
              </a:rPr>
              <a:t> </a:t>
            </a:r>
            <a:r>
              <a:rPr dirty="0" sz="1100">
                <a:solidFill>
                  <a:srgbClr val="2B161F"/>
                </a:solidFill>
                <a:latin typeface="Calibri"/>
                <a:cs typeface="Calibri"/>
              </a:rPr>
              <a:t>credits</a:t>
            </a:r>
            <a:r>
              <a:rPr dirty="0" sz="1100" spc="75">
                <a:solidFill>
                  <a:srgbClr val="2B161F"/>
                </a:solidFill>
                <a:latin typeface="Calibri"/>
                <a:cs typeface="Calibri"/>
              </a:rPr>
              <a:t> </a:t>
            </a:r>
            <a:r>
              <a:rPr dirty="0" sz="1100">
                <a:solidFill>
                  <a:srgbClr val="2B161F"/>
                </a:solidFill>
                <a:latin typeface="Calibri"/>
                <a:cs typeface="Calibri"/>
              </a:rPr>
              <a:t>&amp;</a:t>
            </a:r>
            <a:r>
              <a:rPr dirty="0" sz="1100" spc="145">
                <a:solidFill>
                  <a:srgbClr val="2B161F"/>
                </a:solidFill>
                <a:latin typeface="Calibri"/>
                <a:cs typeface="Calibri"/>
              </a:rPr>
              <a:t> </a:t>
            </a:r>
            <a:r>
              <a:rPr dirty="0" sz="1100">
                <a:solidFill>
                  <a:srgbClr val="2B161F"/>
                </a:solidFill>
                <a:latin typeface="Calibri"/>
                <a:cs typeface="Calibri"/>
              </a:rPr>
              <a:t>saved</a:t>
            </a:r>
            <a:r>
              <a:rPr dirty="0" sz="1100" spc="185">
                <a:solidFill>
                  <a:srgbClr val="2B161F"/>
                </a:solidFill>
                <a:latin typeface="Calibri"/>
                <a:cs typeface="Calibri"/>
              </a:rPr>
              <a:t> </a:t>
            </a:r>
            <a:r>
              <a:rPr dirty="0" sz="1100" spc="-10">
                <a:solidFill>
                  <a:srgbClr val="2B161F"/>
                </a:solidFill>
                <a:latin typeface="Calibri"/>
                <a:cs typeface="Calibri"/>
              </a:rPr>
              <a:t>measurement wallet.</a:t>
            </a:r>
            <a:endParaRPr sz="11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0894" y="641667"/>
            <a:ext cx="77914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C8A127"/>
                </a:solidFill>
                <a:latin typeface="Calibri"/>
                <a:cs typeface="Calibri"/>
              </a:rPr>
              <a:t>V</a:t>
            </a:r>
            <a:r>
              <a:rPr dirty="0" sz="1500" spc="-35" b="1">
                <a:solidFill>
                  <a:srgbClr val="C8A127"/>
                </a:solidFill>
                <a:latin typeface="Calibri"/>
                <a:cs typeface="Calibri"/>
              </a:rPr>
              <a:t> </a:t>
            </a:r>
            <a:r>
              <a:rPr dirty="0" sz="1500" b="1">
                <a:solidFill>
                  <a:srgbClr val="C8A127"/>
                </a:solidFill>
                <a:latin typeface="Calibri"/>
                <a:cs typeface="Calibri"/>
              </a:rPr>
              <a:t>I</a:t>
            </a:r>
            <a:r>
              <a:rPr dirty="0" sz="1500" spc="-70" b="1">
                <a:solidFill>
                  <a:srgbClr val="C8A127"/>
                </a:solidFill>
                <a:latin typeface="Calibri"/>
                <a:cs typeface="Calibri"/>
              </a:rPr>
              <a:t> </a:t>
            </a:r>
            <a:r>
              <a:rPr dirty="0" sz="1500" b="1">
                <a:solidFill>
                  <a:srgbClr val="C8A127"/>
                </a:solidFill>
                <a:latin typeface="Calibri"/>
                <a:cs typeface="Calibri"/>
              </a:rPr>
              <a:t>S</a:t>
            </a:r>
            <a:r>
              <a:rPr dirty="0" sz="1500" spc="-5" b="1">
                <a:solidFill>
                  <a:srgbClr val="C8A127"/>
                </a:solidFill>
                <a:latin typeface="Calibri"/>
                <a:cs typeface="Calibri"/>
              </a:rPr>
              <a:t> </a:t>
            </a:r>
            <a:r>
              <a:rPr dirty="0" sz="1500" b="1">
                <a:solidFill>
                  <a:srgbClr val="C8A127"/>
                </a:solidFill>
                <a:latin typeface="Calibri"/>
                <a:cs typeface="Calibri"/>
              </a:rPr>
              <a:t>I</a:t>
            </a:r>
            <a:r>
              <a:rPr dirty="0" sz="1500" spc="-75" b="1">
                <a:solidFill>
                  <a:srgbClr val="C8A127"/>
                </a:solidFill>
                <a:latin typeface="Calibri"/>
                <a:cs typeface="Calibri"/>
              </a:rPr>
              <a:t> </a:t>
            </a:r>
            <a:r>
              <a:rPr dirty="0" sz="1500" b="1">
                <a:solidFill>
                  <a:srgbClr val="C8A127"/>
                </a:solidFill>
                <a:latin typeface="Calibri"/>
                <a:cs typeface="Calibri"/>
              </a:rPr>
              <a:t>O</a:t>
            </a:r>
            <a:r>
              <a:rPr dirty="0" sz="1500" spc="-10" b="1">
                <a:solidFill>
                  <a:srgbClr val="C8A127"/>
                </a:solidFill>
                <a:latin typeface="Calibri"/>
                <a:cs typeface="Calibri"/>
              </a:rPr>
              <a:t> </a:t>
            </a:r>
            <a:r>
              <a:rPr dirty="0" sz="1500" spc="-50" b="1">
                <a:solidFill>
                  <a:srgbClr val="C8A127"/>
                </a:solidFill>
                <a:latin typeface="Calibri"/>
                <a:cs typeface="Calibri"/>
              </a:rPr>
              <a:t>N</a:t>
            </a:r>
            <a:endParaRPr sz="1500">
              <a:latin typeface="Calibri"/>
              <a:cs typeface="Calibri"/>
            </a:endParaRPr>
          </a:p>
        </p:txBody>
      </p:sp>
      <p:sp>
        <p:nvSpPr>
          <p:cNvPr id="4" name="object 4"/>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9</a:t>
            </a:r>
          </a:p>
        </p:txBody>
      </p:sp>
      <p:sp>
        <p:nvSpPr>
          <p:cNvPr id="3" name="object 3" descr="$PPTXTitle"/>
          <p:cNvSpPr txBox="1">
            <a:spLocks noGrp="1"/>
          </p:cNvSpPr>
          <p:nvPr>
            <p:ph type="title"/>
          </p:nvPr>
        </p:nvSpPr>
        <p:spPr>
          <a:xfrm>
            <a:off x="810894" y="2220849"/>
            <a:ext cx="10333355" cy="1847850"/>
          </a:xfrm>
          <a:prstGeom prst="rect"/>
        </p:spPr>
        <p:txBody>
          <a:bodyPr wrap="square" lIns="0" tIns="15240" rIns="0" bIns="0" rtlCol="0" vert="horz">
            <a:spAutoFit/>
          </a:bodyPr>
          <a:lstStyle/>
          <a:p>
            <a:pPr marL="12700" marR="5080">
              <a:lnSpc>
                <a:spcPct val="99500"/>
              </a:lnSpc>
              <a:spcBef>
                <a:spcPts val="120"/>
              </a:spcBef>
            </a:pPr>
            <a:r>
              <a:rPr dirty="0" sz="3000" spc="-100"/>
              <a:t>To</a:t>
            </a:r>
            <a:r>
              <a:rPr dirty="0" sz="3000" spc="-70"/>
              <a:t> </a:t>
            </a:r>
            <a:r>
              <a:rPr dirty="0" sz="3000"/>
              <a:t>become</a:t>
            </a:r>
            <a:r>
              <a:rPr dirty="0" sz="3000" spc="-90"/>
              <a:t> </a:t>
            </a:r>
            <a:r>
              <a:rPr dirty="0" sz="3000" spc="-10"/>
              <a:t>India's</a:t>
            </a:r>
            <a:r>
              <a:rPr dirty="0" sz="3000" spc="-110"/>
              <a:t> </a:t>
            </a:r>
            <a:r>
              <a:rPr dirty="0" sz="3000"/>
              <a:t>largest</a:t>
            </a:r>
            <a:r>
              <a:rPr dirty="0" sz="3000" spc="-125"/>
              <a:t> </a:t>
            </a:r>
            <a:r>
              <a:rPr dirty="0" sz="3000" spc="-10"/>
              <a:t>phygital</a:t>
            </a:r>
            <a:r>
              <a:rPr dirty="0" sz="3000" spc="-40"/>
              <a:t> </a:t>
            </a:r>
            <a:r>
              <a:rPr dirty="0" sz="3000"/>
              <a:t>boutique</a:t>
            </a:r>
            <a:r>
              <a:rPr dirty="0" sz="3000" spc="-85"/>
              <a:t> </a:t>
            </a:r>
            <a:r>
              <a:rPr dirty="0" sz="3000" spc="-10"/>
              <a:t>network</a:t>
            </a:r>
            <a:r>
              <a:rPr dirty="0" sz="3000" spc="-75"/>
              <a:t> </a:t>
            </a:r>
            <a:r>
              <a:rPr dirty="0" sz="3000" spc="-50"/>
              <a:t>— </a:t>
            </a:r>
            <a:r>
              <a:rPr dirty="0" sz="3000"/>
              <a:t>where</a:t>
            </a:r>
            <a:r>
              <a:rPr dirty="0" sz="3000" spc="-60"/>
              <a:t> </a:t>
            </a:r>
            <a:r>
              <a:rPr dirty="0" sz="3000" spc="-20"/>
              <a:t>every</a:t>
            </a:r>
            <a:r>
              <a:rPr dirty="0" sz="3000" spc="-60"/>
              <a:t> </a:t>
            </a:r>
            <a:r>
              <a:rPr dirty="0" sz="3000"/>
              <a:t>local</a:t>
            </a:r>
            <a:r>
              <a:rPr dirty="0" sz="3000" spc="-70"/>
              <a:t> </a:t>
            </a:r>
            <a:r>
              <a:rPr dirty="0" sz="3000"/>
              <a:t>artisan</a:t>
            </a:r>
            <a:r>
              <a:rPr dirty="0" sz="3000" spc="-55"/>
              <a:t> </a:t>
            </a:r>
            <a:r>
              <a:rPr dirty="0" sz="3000"/>
              <a:t>has</a:t>
            </a:r>
            <a:r>
              <a:rPr dirty="0" sz="3000" spc="-75"/>
              <a:t> </a:t>
            </a:r>
            <a:r>
              <a:rPr dirty="0" sz="3000"/>
              <a:t>a</a:t>
            </a:r>
            <a:r>
              <a:rPr dirty="0" sz="3000" spc="-70"/>
              <a:t> </a:t>
            </a:r>
            <a:r>
              <a:rPr dirty="0" sz="3000"/>
              <a:t>digital</a:t>
            </a:r>
            <a:r>
              <a:rPr dirty="0" sz="3000" spc="-70"/>
              <a:t> </a:t>
            </a:r>
            <a:r>
              <a:rPr dirty="0" sz="3000" spc="-10"/>
              <a:t>storefront,</a:t>
            </a:r>
            <a:r>
              <a:rPr dirty="0" sz="3000" spc="-65"/>
              <a:t> </a:t>
            </a:r>
            <a:r>
              <a:rPr dirty="0" sz="3000" spc="-25"/>
              <a:t>and</a:t>
            </a:r>
            <a:r>
              <a:rPr dirty="0" sz="3000" spc="750"/>
              <a:t> </a:t>
            </a:r>
            <a:r>
              <a:rPr dirty="0" sz="3000" spc="-10"/>
              <a:t>every</a:t>
            </a:r>
            <a:r>
              <a:rPr dirty="0" sz="3000" spc="-70"/>
              <a:t> </a:t>
            </a:r>
            <a:r>
              <a:rPr dirty="0" sz="3000"/>
              <a:t>customer</a:t>
            </a:r>
            <a:r>
              <a:rPr dirty="0" sz="3000" spc="-85"/>
              <a:t> </a:t>
            </a:r>
            <a:r>
              <a:rPr dirty="0" sz="3000"/>
              <a:t>gets</a:t>
            </a:r>
            <a:r>
              <a:rPr dirty="0" sz="3000" spc="-80"/>
              <a:t> </a:t>
            </a:r>
            <a:r>
              <a:rPr dirty="0" sz="3000"/>
              <a:t>a</a:t>
            </a:r>
            <a:r>
              <a:rPr dirty="0" sz="3000" spc="-80"/>
              <a:t> </a:t>
            </a:r>
            <a:r>
              <a:rPr dirty="0" sz="3000"/>
              <a:t>fashion</a:t>
            </a:r>
            <a:r>
              <a:rPr dirty="0" sz="3000" spc="-65"/>
              <a:t> </a:t>
            </a:r>
            <a:r>
              <a:rPr dirty="0" sz="3000" spc="-10"/>
              <a:t>experience</a:t>
            </a:r>
            <a:r>
              <a:rPr dirty="0" sz="3000" spc="-65"/>
              <a:t> </a:t>
            </a:r>
            <a:r>
              <a:rPr dirty="0" sz="3000"/>
              <a:t>that</a:t>
            </a:r>
            <a:r>
              <a:rPr dirty="0" sz="3000" spc="-35"/>
              <a:t> </a:t>
            </a:r>
            <a:r>
              <a:rPr dirty="0" sz="3000"/>
              <a:t>fits</a:t>
            </a:r>
            <a:r>
              <a:rPr dirty="0" sz="3000" spc="-80"/>
              <a:t> </a:t>
            </a:r>
            <a:r>
              <a:rPr dirty="0" sz="3000" spc="-10"/>
              <a:t>perfectly, every</a:t>
            </a:r>
            <a:r>
              <a:rPr dirty="0" sz="3000" spc="-150"/>
              <a:t> </a:t>
            </a:r>
            <a:r>
              <a:rPr dirty="0" sz="3000" spc="-10"/>
              <a:t>time.</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81851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P</a:t>
            </a:r>
            <a:r>
              <a:rPr dirty="0" sz="1250" spc="-55" b="1">
                <a:solidFill>
                  <a:srgbClr val="6C2D46"/>
                </a:solidFill>
                <a:latin typeface="Calibri"/>
                <a:cs typeface="Calibri"/>
              </a:rPr>
              <a:t> </a:t>
            </a:r>
            <a:r>
              <a:rPr dirty="0" sz="1250" b="1">
                <a:solidFill>
                  <a:srgbClr val="6C2D46"/>
                </a:solidFill>
                <a:latin typeface="Calibri"/>
                <a:cs typeface="Calibri"/>
              </a:rPr>
              <a:t>U</a:t>
            </a:r>
            <a:r>
              <a:rPr dirty="0" sz="1250" spc="-55" b="1">
                <a:solidFill>
                  <a:srgbClr val="6C2D46"/>
                </a:solidFill>
                <a:latin typeface="Calibri"/>
                <a:cs typeface="Calibri"/>
              </a:rPr>
              <a:t> </a:t>
            </a:r>
            <a:r>
              <a:rPr dirty="0" sz="1250" b="1">
                <a:solidFill>
                  <a:srgbClr val="6C2D46"/>
                </a:solidFill>
                <a:latin typeface="Calibri"/>
                <a:cs typeface="Calibri"/>
              </a:rPr>
              <a:t>R</a:t>
            </a:r>
            <a:r>
              <a:rPr dirty="0" sz="1250" spc="-95" b="1">
                <a:solidFill>
                  <a:srgbClr val="6C2D46"/>
                </a:solidFill>
                <a:latin typeface="Calibri"/>
                <a:cs typeface="Calibri"/>
              </a:rPr>
              <a:t> </a:t>
            </a:r>
            <a:r>
              <a:rPr dirty="0" sz="1250" b="1">
                <a:solidFill>
                  <a:srgbClr val="6C2D46"/>
                </a:solidFill>
                <a:latin typeface="Calibri"/>
                <a:cs typeface="Calibri"/>
              </a:rPr>
              <a:t>P</a:t>
            </a:r>
            <a:r>
              <a:rPr dirty="0" sz="1250" spc="-55" b="1">
                <a:solidFill>
                  <a:srgbClr val="6C2D46"/>
                </a:solidFill>
                <a:latin typeface="Calibri"/>
                <a:cs typeface="Calibri"/>
              </a:rPr>
              <a:t> </a:t>
            </a:r>
            <a:r>
              <a:rPr dirty="0" sz="1250" b="1">
                <a:solidFill>
                  <a:srgbClr val="6C2D46"/>
                </a:solidFill>
                <a:latin typeface="Calibri"/>
                <a:cs typeface="Calibri"/>
              </a:rPr>
              <a:t>O</a:t>
            </a:r>
            <a:r>
              <a:rPr dirty="0" sz="1250" spc="-5" b="1">
                <a:solidFill>
                  <a:srgbClr val="6C2D46"/>
                </a:solidFill>
                <a:latin typeface="Calibri"/>
                <a:cs typeface="Calibri"/>
              </a:rPr>
              <a:t> </a:t>
            </a:r>
            <a:r>
              <a:rPr dirty="0" sz="1250" spc="50" b="1">
                <a:solidFill>
                  <a:srgbClr val="6C2D46"/>
                </a:solidFill>
                <a:latin typeface="Calibri"/>
                <a:cs typeface="Calibri"/>
              </a:rPr>
              <a:t>SE</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Mission</a:t>
            </a:r>
            <a:r>
              <a:rPr dirty="0" spc="-85">
                <a:solidFill>
                  <a:srgbClr val="2B161F"/>
                </a:solidFill>
              </a:rPr>
              <a:t> </a:t>
            </a:r>
            <a:r>
              <a:rPr dirty="0">
                <a:solidFill>
                  <a:srgbClr val="2B161F"/>
                </a:solidFill>
              </a:rPr>
              <a:t>&amp;</a:t>
            </a:r>
            <a:r>
              <a:rPr dirty="0" spc="-75">
                <a:solidFill>
                  <a:srgbClr val="2B161F"/>
                </a:solidFill>
              </a:rPr>
              <a:t> </a:t>
            </a:r>
            <a:r>
              <a:rPr dirty="0" spc="-10">
                <a:solidFill>
                  <a:srgbClr val="2B161F"/>
                </a:solidFill>
              </a:rPr>
              <a:t>Core</a:t>
            </a:r>
            <a:r>
              <a:rPr dirty="0" spc="-75">
                <a:solidFill>
                  <a:srgbClr val="2B161F"/>
                </a:solidFill>
              </a:rPr>
              <a:t> </a:t>
            </a:r>
            <a:r>
              <a:rPr dirty="0" spc="-10">
                <a:solidFill>
                  <a:srgbClr val="2B161F"/>
                </a:solidFill>
              </a:rPr>
              <a:t>Values</a:t>
            </a:r>
          </a:p>
        </p:txBody>
      </p:sp>
      <p:grpSp>
        <p:nvGrpSpPr>
          <p:cNvPr id="4" name="object 4"/>
          <p:cNvGrpSpPr/>
          <p:nvPr/>
        </p:nvGrpSpPr>
        <p:grpSpPr>
          <a:xfrm>
            <a:off x="485767" y="1561962"/>
            <a:ext cx="11196955" cy="1176655"/>
            <a:chOff x="485767" y="1561962"/>
            <a:chExt cx="11196955" cy="1176655"/>
          </a:xfrm>
        </p:grpSpPr>
        <p:pic>
          <p:nvPicPr>
            <p:cNvPr id="5" name="object 5"/>
            <p:cNvPicPr/>
            <p:nvPr/>
          </p:nvPicPr>
          <p:blipFill>
            <a:blip r:embed="rId2" cstate="print"/>
            <a:stretch>
              <a:fillRect/>
            </a:stretch>
          </p:blipFill>
          <p:spPr>
            <a:xfrm>
              <a:off x="485767" y="1561962"/>
              <a:ext cx="11196716" cy="1176522"/>
            </a:xfrm>
            <a:prstGeom prst="rect">
              <a:avLst/>
            </a:prstGeom>
          </p:spPr>
        </p:pic>
        <p:sp>
          <p:nvSpPr>
            <p:cNvPr id="6" name="object 6"/>
            <p:cNvSpPr/>
            <p:nvPr/>
          </p:nvSpPr>
          <p:spPr>
            <a:xfrm>
              <a:off x="557212" y="1605026"/>
              <a:ext cx="11059160" cy="1047750"/>
            </a:xfrm>
            <a:custGeom>
              <a:avLst/>
              <a:gdLst/>
              <a:ahLst/>
              <a:cxnLst/>
              <a:rect l="l" t="t" r="r" b="b"/>
              <a:pathLst>
                <a:path w="11059160" h="1047750">
                  <a:moveTo>
                    <a:pt x="10985690" y="0"/>
                  </a:moveTo>
                  <a:lnTo>
                    <a:pt x="72885" y="0"/>
                  </a:lnTo>
                  <a:lnTo>
                    <a:pt x="44518" y="5709"/>
                  </a:lnTo>
                  <a:lnTo>
                    <a:pt x="21350" y="21288"/>
                  </a:lnTo>
                  <a:lnTo>
                    <a:pt x="5728" y="44416"/>
                  </a:lnTo>
                  <a:lnTo>
                    <a:pt x="0" y="72771"/>
                  </a:lnTo>
                  <a:lnTo>
                    <a:pt x="0" y="974851"/>
                  </a:lnTo>
                  <a:lnTo>
                    <a:pt x="5728" y="1003226"/>
                  </a:lnTo>
                  <a:lnTo>
                    <a:pt x="21350" y="1026398"/>
                  </a:lnTo>
                  <a:lnTo>
                    <a:pt x="44518" y="1042021"/>
                  </a:lnTo>
                  <a:lnTo>
                    <a:pt x="72885" y="1047750"/>
                  </a:lnTo>
                  <a:lnTo>
                    <a:pt x="10985690" y="1047750"/>
                  </a:lnTo>
                  <a:lnTo>
                    <a:pt x="11014065" y="1042021"/>
                  </a:lnTo>
                  <a:lnTo>
                    <a:pt x="11037236" y="1026398"/>
                  </a:lnTo>
                  <a:lnTo>
                    <a:pt x="11052859" y="1003226"/>
                  </a:lnTo>
                  <a:lnTo>
                    <a:pt x="11058588" y="974851"/>
                  </a:lnTo>
                  <a:lnTo>
                    <a:pt x="11058588" y="72771"/>
                  </a:lnTo>
                  <a:lnTo>
                    <a:pt x="11052859" y="44416"/>
                  </a:lnTo>
                  <a:lnTo>
                    <a:pt x="11037236" y="21288"/>
                  </a:lnTo>
                  <a:lnTo>
                    <a:pt x="11014065" y="5709"/>
                  </a:lnTo>
                  <a:lnTo>
                    <a:pt x="10985690" y="0"/>
                  </a:lnTo>
                  <a:close/>
                </a:path>
              </a:pathLst>
            </a:custGeom>
            <a:solidFill>
              <a:srgbClr val="EBE1D0"/>
            </a:solidFill>
          </p:spPr>
          <p:txBody>
            <a:bodyPr wrap="square" lIns="0" tIns="0" rIns="0" bIns="0" rtlCol="0"/>
            <a:lstStyle/>
            <a:p/>
          </p:txBody>
        </p:sp>
        <p:sp>
          <p:nvSpPr>
            <p:cNvPr id="7" name="object 7"/>
            <p:cNvSpPr/>
            <p:nvPr/>
          </p:nvSpPr>
          <p:spPr>
            <a:xfrm>
              <a:off x="557212" y="1605026"/>
              <a:ext cx="11059160" cy="1047750"/>
            </a:xfrm>
            <a:custGeom>
              <a:avLst/>
              <a:gdLst/>
              <a:ahLst/>
              <a:cxnLst/>
              <a:rect l="l" t="t" r="r" b="b"/>
              <a:pathLst>
                <a:path w="11059160" h="1047750">
                  <a:moveTo>
                    <a:pt x="0" y="72771"/>
                  </a:moveTo>
                  <a:lnTo>
                    <a:pt x="5728" y="44416"/>
                  </a:lnTo>
                  <a:lnTo>
                    <a:pt x="21350" y="21288"/>
                  </a:lnTo>
                  <a:lnTo>
                    <a:pt x="44518" y="5709"/>
                  </a:lnTo>
                  <a:lnTo>
                    <a:pt x="72885" y="0"/>
                  </a:lnTo>
                  <a:lnTo>
                    <a:pt x="10985690" y="0"/>
                  </a:lnTo>
                  <a:lnTo>
                    <a:pt x="11014065" y="5709"/>
                  </a:lnTo>
                  <a:lnTo>
                    <a:pt x="11037236" y="21288"/>
                  </a:lnTo>
                  <a:lnTo>
                    <a:pt x="11052859" y="44416"/>
                  </a:lnTo>
                  <a:lnTo>
                    <a:pt x="11058588" y="72771"/>
                  </a:lnTo>
                  <a:lnTo>
                    <a:pt x="11058588" y="974851"/>
                  </a:lnTo>
                  <a:lnTo>
                    <a:pt x="11052859" y="1003226"/>
                  </a:lnTo>
                  <a:lnTo>
                    <a:pt x="11037236" y="1026398"/>
                  </a:lnTo>
                  <a:lnTo>
                    <a:pt x="11014065" y="1042021"/>
                  </a:lnTo>
                  <a:lnTo>
                    <a:pt x="10985690" y="1047750"/>
                  </a:lnTo>
                  <a:lnTo>
                    <a:pt x="72885" y="1047750"/>
                  </a:lnTo>
                  <a:lnTo>
                    <a:pt x="44518" y="1042021"/>
                  </a:lnTo>
                  <a:lnTo>
                    <a:pt x="21350" y="1026398"/>
                  </a:lnTo>
                  <a:lnTo>
                    <a:pt x="5728" y="1003226"/>
                  </a:lnTo>
                  <a:lnTo>
                    <a:pt x="0" y="974851"/>
                  </a:lnTo>
                  <a:lnTo>
                    <a:pt x="0" y="72771"/>
                  </a:lnTo>
                  <a:close/>
                </a:path>
              </a:pathLst>
            </a:custGeom>
            <a:ln w="12700">
              <a:solidFill>
                <a:srgbClr val="EBE1D0"/>
              </a:solidFill>
            </a:ln>
          </p:spPr>
          <p:txBody>
            <a:bodyPr wrap="square" lIns="0" tIns="0" rIns="0" bIns="0" rtlCol="0"/>
            <a:lstStyle/>
            <a:p/>
          </p:txBody>
        </p:sp>
      </p:grpSp>
      <p:sp>
        <p:nvSpPr>
          <p:cNvPr id="8" name="object 8"/>
          <p:cNvSpPr txBox="1"/>
          <p:nvPr/>
        </p:nvSpPr>
        <p:spPr>
          <a:xfrm>
            <a:off x="902335" y="1894903"/>
            <a:ext cx="10218420" cy="504190"/>
          </a:xfrm>
          <a:prstGeom prst="rect">
            <a:avLst/>
          </a:prstGeom>
        </p:spPr>
        <p:txBody>
          <a:bodyPr wrap="square" lIns="0" tIns="13970" rIns="0" bIns="0" rtlCol="0" vert="horz">
            <a:spAutoFit/>
          </a:bodyPr>
          <a:lstStyle/>
          <a:p>
            <a:pPr marL="12700" marR="5080">
              <a:lnSpc>
                <a:spcPct val="100899"/>
              </a:lnSpc>
              <a:spcBef>
                <a:spcPts val="110"/>
              </a:spcBef>
            </a:pPr>
            <a:r>
              <a:rPr dirty="0" sz="1550" b="1">
                <a:solidFill>
                  <a:srgbClr val="6C2D46"/>
                </a:solidFill>
                <a:latin typeface="Cambria"/>
                <a:cs typeface="Cambria"/>
              </a:rPr>
              <a:t>Mission:</a:t>
            </a:r>
            <a:r>
              <a:rPr dirty="0" sz="1550" spc="125" b="1">
                <a:solidFill>
                  <a:srgbClr val="6C2D46"/>
                </a:solidFill>
                <a:latin typeface="Cambria"/>
                <a:cs typeface="Cambria"/>
              </a:rPr>
              <a:t> </a:t>
            </a:r>
            <a:r>
              <a:rPr dirty="0" sz="1550" b="1">
                <a:solidFill>
                  <a:srgbClr val="6C2D46"/>
                </a:solidFill>
                <a:latin typeface="Cambria"/>
                <a:cs typeface="Cambria"/>
              </a:rPr>
              <a:t>Bridge</a:t>
            </a:r>
            <a:r>
              <a:rPr dirty="0" sz="1550" spc="114" b="1">
                <a:solidFill>
                  <a:srgbClr val="6C2D46"/>
                </a:solidFill>
                <a:latin typeface="Cambria"/>
                <a:cs typeface="Cambria"/>
              </a:rPr>
              <a:t> </a:t>
            </a:r>
            <a:r>
              <a:rPr dirty="0" sz="1550" b="1">
                <a:solidFill>
                  <a:srgbClr val="6C2D46"/>
                </a:solidFill>
                <a:latin typeface="Cambria"/>
                <a:cs typeface="Cambria"/>
              </a:rPr>
              <a:t>traditional</a:t>
            </a:r>
            <a:r>
              <a:rPr dirty="0" sz="1550" spc="80" b="1">
                <a:solidFill>
                  <a:srgbClr val="6C2D46"/>
                </a:solidFill>
                <a:latin typeface="Cambria"/>
                <a:cs typeface="Cambria"/>
              </a:rPr>
              <a:t> </a:t>
            </a:r>
            <a:r>
              <a:rPr dirty="0" sz="1550" b="1">
                <a:solidFill>
                  <a:srgbClr val="6C2D46"/>
                </a:solidFill>
                <a:latin typeface="Cambria"/>
                <a:cs typeface="Cambria"/>
              </a:rPr>
              <a:t>boutique</a:t>
            </a:r>
            <a:r>
              <a:rPr dirty="0" sz="1550" spc="110" b="1">
                <a:solidFill>
                  <a:srgbClr val="6C2D46"/>
                </a:solidFill>
                <a:latin typeface="Cambria"/>
                <a:cs typeface="Cambria"/>
              </a:rPr>
              <a:t> </a:t>
            </a:r>
            <a:r>
              <a:rPr dirty="0" sz="1550" b="1">
                <a:solidFill>
                  <a:srgbClr val="6C2D46"/>
                </a:solidFill>
                <a:latin typeface="Cambria"/>
                <a:cs typeface="Cambria"/>
              </a:rPr>
              <a:t>craftsmanship</a:t>
            </a:r>
            <a:r>
              <a:rPr dirty="0" sz="1550" spc="70" b="1">
                <a:solidFill>
                  <a:srgbClr val="6C2D46"/>
                </a:solidFill>
                <a:latin typeface="Cambria"/>
                <a:cs typeface="Cambria"/>
              </a:rPr>
              <a:t> </a:t>
            </a:r>
            <a:r>
              <a:rPr dirty="0" sz="1550" b="1">
                <a:solidFill>
                  <a:srgbClr val="6C2D46"/>
                </a:solidFill>
                <a:latin typeface="Cambria"/>
                <a:cs typeface="Cambria"/>
              </a:rPr>
              <a:t>with</a:t>
            </a:r>
            <a:r>
              <a:rPr dirty="0" sz="1550" spc="165" b="1">
                <a:solidFill>
                  <a:srgbClr val="6C2D46"/>
                </a:solidFill>
                <a:latin typeface="Cambria"/>
                <a:cs typeface="Cambria"/>
              </a:rPr>
              <a:t> </a:t>
            </a:r>
            <a:r>
              <a:rPr dirty="0" sz="1550" b="1">
                <a:solidFill>
                  <a:srgbClr val="6C2D46"/>
                </a:solidFill>
                <a:latin typeface="Cambria"/>
                <a:cs typeface="Cambria"/>
              </a:rPr>
              <a:t>modern</a:t>
            </a:r>
            <a:r>
              <a:rPr dirty="0" sz="1550" spc="60" b="1">
                <a:solidFill>
                  <a:srgbClr val="6C2D46"/>
                </a:solidFill>
                <a:latin typeface="Cambria"/>
                <a:cs typeface="Cambria"/>
              </a:rPr>
              <a:t> </a:t>
            </a:r>
            <a:r>
              <a:rPr dirty="0" sz="1550" b="1">
                <a:solidFill>
                  <a:srgbClr val="6C2D46"/>
                </a:solidFill>
                <a:latin typeface="Cambria"/>
                <a:cs typeface="Cambria"/>
              </a:rPr>
              <a:t>technology,</a:t>
            </a:r>
            <a:r>
              <a:rPr dirty="0" sz="1550" spc="135" b="1">
                <a:solidFill>
                  <a:srgbClr val="6C2D46"/>
                </a:solidFill>
                <a:latin typeface="Cambria"/>
                <a:cs typeface="Cambria"/>
              </a:rPr>
              <a:t> </a:t>
            </a:r>
            <a:r>
              <a:rPr dirty="0" sz="1550" b="1">
                <a:solidFill>
                  <a:srgbClr val="6C2D46"/>
                </a:solidFill>
                <a:latin typeface="Cambria"/>
                <a:cs typeface="Cambria"/>
              </a:rPr>
              <a:t>so</a:t>
            </a:r>
            <a:r>
              <a:rPr dirty="0" sz="1550" spc="125" b="1">
                <a:solidFill>
                  <a:srgbClr val="6C2D46"/>
                </a:solidFill>
                <a:latin typeface="Cambria"/>
                <a:cs typeface="Cambria"/>
              </a:rPr>
              <a:t> </a:t>
            </a:r>
            <a:r>
              <a:rPr dirty="0" sz="1550" b="1">
                <a:solidFill>
                  <a:srgbClr val="6C2D46"/>
                </a:solidFill>
                <a:latin typeface="Cambria"/>
                <a:cs typeface="Cambria"/>
              </a:rPr>
              <a:t>artisans</a:t>
            </a:r>
            <a:r>
              <a:rPr dirty="0" sz="1550" spc="155" b="1">
                <a:solidFill>
                  <a:srgbClr val="6C2D46"/>
                </a:solidFill>
                <a:latin typeface="Cambria"/>
                <a:cs typeface="Cambria"/>
              </a:rPr>
              <a:t> </a:t>
            </a:r>
            <a:r>
              <a:rPr dirty="0" sz="1550" b="1">
                <a:solidFill>
                  <a:srgbClr val="6C2D46"/>
                </a:solidFill>
                <a:latin typeface="Cambria"/>
                <a:cs typeface="Cambria"/>
              </a:rPr>
              <a:t>thrive</a:t>
            </a:r>
            <a:r>
              <a:rPr dirty="0" sz="1550" spc="105" b="1">
                <a:solidFill>
                  <a:srgbClr val="6C2D46"/>
                </a:solidFill>
                <a:latin typeface="Cambria"/>
                <a:cs typeface="Cambria"/>
              </a:rPr>
              <a:t> </a:t>
            </a:r>
            <a:r>
              <a:rPr dirty="0" sz="1550" b="1">
                <a:solidFill>
                  <a:srgbClr val="6C2D46"/>
                </a:solidFill>
                <a:latin typeface="Cambria"/>
                <a:cs typeface="Cambria"/>
              </a:rPr>
              <a:t>and</a:t>
            </a:r>
            <a:r>
              <a:rPr dirty="0" sz="1550" spc="170" b="1">
                <a:solidFill>
                  <a:srgbClr val="6C2D46"/>
                </a:solidFill>
                <a:latin typeface="Cambria"/>
                <a:cs typeface="Cambria"/>
              </a:rPr>
              <a:t> </a:t>
            </a:r>
            <a:r>
              <a:rPr dirty="0" sz="1550" spc="-10" b="1">
                <a:solidFill>
                  <a:srgbClr val="6C2D46"/>
                </a:solidFill>
                <a:latin typeface="Cambria"/>
                <a:cs typeface="Cambria"/>
              </a:rPr>
              <a:t>customers </a:t>
            </a:r>
            <a:r>
              <a:rPr dirty="0" sz="1550" b="1">
                <a:solidFill>
                  <a:srgbClr val="6C2D46"/>
                </a:solidFill>
                <a:latin typeface="Cambria"/>
                <a:cs typeface="Cambria"/>
              </a:rPr>
              <a:t>never</a:t>
            </a:r>
            <a:r>
              <a:rPr dirty="0" sz="1550" spc="15" b="1">
                <a:solidFill>
                  <a:srgbClr val="6C2D46"/>
                </a:solidFill>
                <a:latin typeface="Cambria"/>
                <a:cs typeface="Cambria"/>
              </a:rPr>
              <a:t> </a:t>
            </a:r>
            <a:r>
              <a:rPr dirty="0" sz="1550" b="1">
                <a:solidFill>
                  <a:srgbClr val="6C2D46"/>
                </a:solidFill>
                <a:latin typeface="Cambria"/>
                <a:cs typeface="Cambria"/>
              </a:rPr>
              <a:t>compromise</a:t>
            </a:r>
            <a:r>
              <a:rPr dirty="0" sz="1550" spc="65" b="1">
                <a:solidFill>
                  <a:srgbClr val="6C2D46"/>
                </a:solidFill>
                <a:latin typeface="Cambria"/>
                <a:cs typeface="Cambria"/>
              </a:rPr>
              <a:t> </a:t>
            </a:r>
            <a:r>
              <a:rPr dirty="0" sz="1550" b="1">
                <a:solidFill>
                  <a:srgbClr val="6C2D46"/>
                </a:solidFill>
                <a:latin typeface="Cambria"/>
                <a:cs typeface="Cambria"/>
              </a:rPr>
              <a:t>on</a:t>
            </a:r>
            <a:r>
              <a:rPr dirty="0" sz="1550" spc="110" b="1">
                <a:solidFill>
                  <a:srgbClr val="6C2D46"/>
                </a:solidFill>
                <a:latin typeface="Cambria"/>
                <a:cs typeface="Cambria"/>
              </a:rPr>
              <a:t> </a:t>
            </a:r>
            <a:r>
              <a:rPr dirty="0" sz="1550" b="1">
                <a:solidFill>
                  <a:srgbClr val="6C2D46"/>
                </a:solidFill>
                <a:latin typeface="Cambria"/>
                <a:cs typeface="Cambria"/>
              </a:rPr>
              <a:t>fit</a:t>
            </a:r>
            <a:r>
              <a:rPr dirty="0" sz="1550" spc="20" b="1">
                <a:solidFill>
                  <a:srgbClr val="6C2D46"/>
                </a:solidFill>
                <a:latin typeface="Cambria"/>
                <a:cs typeface="Cambria"/>
              </a:rPr>
              <a:t> </a:t>
            </a:r>
            <a:r>
              <a:rPr dirty="0" sz="1550" b="1">
                <a:solidFill>
                  <a:srgbClr val="6C2D46"/>
                </a:solidFill>
                <a:latin typeface="Cambria"/>
                <a:cs typeface="Cambria"/>
              </a:rPr>
              <a:t>or</a:t>
            </a:r>
            <a:r>
              <a:rPr dirty="0" sz="1550" spc="110" b="1">
                <a:solidFill>
                  <a:srgbClr val="6C2D46"/>
                </a:solidFill>
                <a:latin typeface="Cambria"/>
                <a:cs typeface="Cambria"/>
              </a:rPr>
              <a:t> </a:t>
            </a:r>
            <a:r>
              <a:rPr dirty="0" sz="1550" b="1">
                <a:solidFill>
                  <a:srgbClr val="6C2D46"/>
                </a:solidFill>
                <a:latin typeface="Cambria"/>
                <a:cs typeface="Cambria"/>
              </a:rPr>
              <a:t>style</a:t>
            </a:r>
            <a:r>
              <a:rPr dirty="0" sz="1550" spc="65" b="1">
                <a:solidFill>
                  <a:srgbClr val="6C2D46"/>
                </a:solidFill>
                <a:latin typeface="Cambria"/>
                <a:cs typeface="Cambria"/>
              </a:rPr>
              <a:t> </a:t>
            </a:r>
            <a:r>
              <a:rPr dirty="0" sz="1550" spc="-10" b="1">
                <a:solidFill>
                  <a:srgbClr val="6C2D46"/>
                </a:solidFill>
                <a:latin typeface="Cambria"/>
                <a:cs typeface="Cambria"/>
              </a:rPr>
              <a:t>again.</a:t>
            </a:r>
            <a:endParaRPr sz="1550">
              <a:latin typeface="Cambria"/>
              <a:cs typeface="Cambria"/>
            </a:endParaRPr>
          </a:p>
        </p:txBody>
      </p:sp>
      <p:grpSp>
        <p:nvGrpSpPr>
          <p:cNvPr id="9" name="object 9"/>
          <p:cNvGrpSpPr/>
          <p:nvPr/>
        </p:nvGrpSpPr>
        <p:grpSpPr>
          <a:xfrm>
            <a:off x="485742" y="3028854"/>
            <a:ext cx="2738755" cy="2776855"/>
            <a:chOff x="485742" y="3028854"/>
            <a:chExt cx="2738755" cy="2776855"/>
          </a:xfrm>
        </p:grpSpPr>
        <p:pic>
          <p:nvPicPr>
            <p:cNvPr id="10" name="object 10"/>
            <p:cNvPicPr/>
            <p:nvPr/>
          </p:nvPicPr>
          <p:blipFill>
            <a:blip r:embed="rId3" cstate="print"/>
            <a:stretch>
              <a:fillRect/>
            </a:stretch>
          </p:blipFill>
          <p:spPr>
            <a:xfrm>
              <a:off x="485742" y="3028854"/>
              <a:ext cx="2738565" cy="2776680"/>
            </a:xfrm>
            <a:prstGeom prst="rect">
              <a:avLst/>
            </a:prstGeom>
          </p:spPr>
        </p:pic>
        <p:sp>
          <p:nvSpPr>
            <p:cNvPr id="11" name="object 11"/>
            <p:cNvSpPr/>
            <p:nvPr/>
          </p:nvSpPr>
          <p:spPr>
            <a:xfrm>
              <a:off x="557212" y="3071875"/>
              <a:ext cx="2600960" cy="2647950"/>
            </a:xfrm>
            <a:custGeom>
              <a:avLst/>
              <a:gdLst/>
              <a:ahLst/>
              <a:cxnLst/>
              <a:rect l="l" t="t" r="r" b="b"/>
              <a:pathLst>
                <a:path w="2600960" h="2647950">
                  <a:moveTo>
                    <a:pt x="2527363" y="0"/>
                  </a:moveTo>
                  <a:lnTo>
                    <a:pt x="72986" y="0"/>
                  </a:lnTo>
                  <a:lnTo>
                    <a:pt x="44576" y="5728"/>
                  </a:lnTo>
                  <a:lnTo>
                    <a:pt x="21377" y="21351"/>
                  </a:lnTo>
                  <a:lnTo>
                    <a:pt x="5735" y="44523"/>
                  </a:lnTo>
                  <a:lnTo>
                    <a:pt x="0" y="72898"/>
                  </a:lnTo>
                  <a:lnTo>
                    <a:pt x="0" y="2574899"/>
                  </a:lnTo>
                  <a:lnTo>
                    <a:pt x="5735" y="2603309"/>
                  </a:lnTo>
                  <a:lnTo>
                    <a:pt x="21377" y="2626509"/>
                  </a:lnTo>
                  <a:lnTo>
                    <a:pt x="44576" y="2642150"/>
                  </a:lnTo>
                  <a:lnTo>
                    <a:pt x="72986" y="2647886"/>
                  </a:lnTo>
                  <a:lnTo>
                    <a:pt x="2527363" y="2647886"/>
                  </a:lnTo>
                  <a:lnTo>
                    <a:pt x="2555757" y="2642150"/>
                  </a:lnTo>
                  <a:lnTo>
                    <a:pt x="2578973" y="2626509"/>
                  </a:lnTo>
                  <a:lnTo>
                    <a:pt x="2594639" y="2603309"/>
                  </a:lnTo>
                  <a:lnTo>
                    <a:pt x="2600388" y="2574899"/>
                  </a:lnTo>
                  <a:lnTo>
                    <a:pt x="2600388" y="72898"/>
                  </a:lnTo>
                  <a:lnTo>
                    <a:pt x="2594639" y="44523"/>
                  </a:lnTo>
                  <a:lnTo>
                    <a:pt x="2578973" y="21351"/>
                  </a:lnTo>
                  <a:lnTo>
                    <a:pt x="2555757" y="5728"/>
                  </a:lnTo>
                  <a:lnTo>
                    <a:pt x="2527363" y="0"/>
                  </a:lnTo>
                  <a:close/>
                </a:path>
              </a:pathLst>
            </a:custGeom>
            <a:solidFill>
              <a:srgbClr val="FFFFFF"/>
            </a:solidFill>
          </p:spPr>
          <p:txBody>
            <a:bodyPr wrap="square" lIns="0" tIns="0" rIns="0" bIns="0" rtlCol="0"/>
            <a:lstStyle/>
            <a:p/>
          </p:txBody>
        </p:sp>
        <p:sp>
          <p:nvSpPr>
            <p:cNvPr id="12" name="object 12"/>
            <p:cNvSpPr/>
            <p:nvPr/>
          </p:nvSpPr>
          <p:spPr>
            <a:xfrm>
              <a:off x="557212" y="3071875"/>
              <a:ext cx="2600960" cy="2647950"/>
            </a:xfrm>
            <a:custGeom>
              <a:avLst/>
              <a:gdLst/>
              <a:ahLst/>
              <a:cxnLst/>
              <a:rect l="l" t="t" r="r" b="b"/>
              <a:pathLst>
                <a:path w="2600960" h="2647950">
                  <a:moveTo>
                    <a:pt x="0" y="72898"/>
                  </a:moveTo>
                  <a:lnTo>
                    <a:pt x="5735" y="44523"/>
                  </a:lnTo>
                  <a:lnTo>
                    <a:pt x="21377" y="21351"/>
                  </a:lnTo>
                  <a:lnTo>
                    <a:pt x="44576" y="5728"/>
                  </a:lnTo>
                  <a:lnTo>
                    <a:pt x="72986" y="0"/>
                  </a:lnTo>
                  <a:lnTo>
                    <a:pt x="2527363" y="0"/>
                  </a:lnTo>
                  <a:lnTo>
                    <a:pt x="2555757" y="5728"/>
                  </a:lnTo>
                  <a:lnTo>
                    <a:pt x="2578973" y="21351"/>
                  </a:lnTo>
                  <a:lnTo>
                    <a:pt x="2594639" y="44523"/>
                  </a:lnTo>
                  <a:lnTo>
                    <a:pt x="2600388" y="72898"/>
                  </a:lnTo>
                  <a:lnTo>
                    <a:pt x="2600388" y="2574899"/>
                  </a:lnTo>
                  <a:lnTo>
                    <a:pt x="2594639" y="2603309"/>
                  </a:lnTo>
                  <a:lnTo>
                    <a:pt x="2578973" y="2626509"/>
                  </a:lnTo>
                  <a:lnTo>
                    <a:pt x="2555757" y="2642150"/>
                  </a:lnTo>
                  <a:lnTo>
                    <a:pt x="2527363" y="2647886"/>
                  </a:lnTo>
                  <a:lnTo>
                    <a:pt x="72986" y="2647886"/>
                  </a:lnTo>
                  <a:lnTo>
                    <a:pt x="44576" y="2642150"/>
                  </a:lnTo>
                  <a:lnTo>
                    <a:pt x="21377" y="2626509"/>
                  </a:lnTo>
                  <a:lnTo>
                    <a:pt x="5735" y="2603309"/>
                  </a:lnTo>
                  <a:lnTo>
                    <a:pt x="0" y="2574899"/>
                  </a:lnTo>
                  <a:lnTo>
                    <a:pt x="0" y="72898"/>
                  </a:lnTo>
                  <a:close/>
                </a:path>
              </a:pathLst>
            </a:custGeom>
            <a:ln w="12700">
              <a:solidFill>
                <a:srgbClr val="EBE1D0"/>
              </a:solidFill>
            </a:ln>
          </p:spPr>
          <p:txBody>
            <a:bodyPr wrap="square" lIns="0" tIns="0" rIns="0" bIns="0" rtlCol="0"/>
            <a:lstStyle/>
            <a:p/>
          </p:txBody>
        </p:sp>
        <p:sp>
          <p:nvSpPr>
            <p:cNvPr id="13" name="object 13"/>
            <p:cNvSpPr/>
            <p:nvPr/>
          </p:nvSpPr>
          <p:spPr>
            <a:xfrm>
              <a:off x="1533525" y="333375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A16769"/>
            </a:solidFill>
          </p:spPr>
          <p:txBody>
            <a:bodyPr wrap="square" lIns="0" tIns="0" rIns="0" bIns="0" rtlCol="0"/>
            <a:lstStyle/>
            <a:p/>
          </p:txBody>
        </p:sp>
      </p:grpSp>
      <p:sp>
        <p:nvSpPr>
          <p:cNvPr id="14" name="object 14"/>
          <p:cNvSpPr txBox="1"/>
          <p:nvPr/>
        </p:nvSpPr>
        <p:spPr>
          <a:xfrm>
            <a:off x="1736470" y="3478212"/>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15" name="object 15"/>
          <p:cNvSpPr txBox="1"/>
          <p:nvPr/>
        </p:nvSpPr>
        <p:spPr>
          <a:xfrm>
            <a:off x="1428750" y="4265866"/>
            <a:ext cx="855344"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Craft</a:t>
            </a:r>
            <a:r>
              <a:rPr dirty="0" sz="1400" spc="-60" b="1">
                <a:solidFill>
                  <a:srgbClr val="6C2D46"/>
                </a:solidFill>
                <a:latin typeface="Cambria"/>
                <a:cs typeface="Cambria"/>
              </a:rPr>
              <a:t> </a:t>
            </a:r>
            <a:r>
              <a:rPr dirty="0" sz="1400" spc="-10" b="1">
                <a:solidFill>
                  <a:srgbClr val="6C2D46"/>
                </a:solidFill>
                <a:latin typeface="Cambria"/>
                <a:cs typeface="Cambria"/>
              </a:rPr>
              <a:t>First</a:t>
            </a:r>
            <a:endParaRPr sz="1400">
              <a:latin typeface="Cambria"/>
              <a:cs typeface="Cambria"/>
            </a:endParaRPr>
          </a:p>
        </p:txBody>
      </p:sp>
      <p:sp>
        <p:nvSpPr>
          <p:cNvPr id="16" name="object 16"/>
          <p:cNvSpPr txBox="1"/>
          <p:nvPr/>
        </p:nvSpPr>
        <p:spPr>
          <a:xfrm>
            <a:off x="1007110" y="4920297"/>
            <a:ext cx="1688464" cy="388620"/>
          </a:xfrm>
          <a:prstGeom prst="rect">
            <a:avLst/>
          </a:prstGeom>
        </p:spPr>
        <p:txBody>
          <a:bodyPr wrap="square" lIns="0" tIns="12065" rIns="0" bIns="0" rtlCol="0" vert="horz">
            <a:spAutoFit/>
          </a:bodyPr>
          <a:lstStyle/>
          <a:p>
            <a:pPr marL="12700" marR="5080" indent="22860">
              <a:lnSpc>
                <a:spcPct val="108200"/>
              </a:lnSpc>
              <a:spcBef>
                <a:spcPts val="95"/>
              </a:spcBef>
            </a:pPr>
            <a:r>
              <a:rPr dirty="0" sz="1100">
                <a:solidFill>
                  <a:srgbClr val="2B161F"/>
                </a:solidFill>
                <a:latin typeface="Calibri"/>
                <a:cs typeface="Calibri"/>
              </a:rPr>
              <a:t>Respecting</a:t>
            </a:r>
            <a:r>
              <a:rPr dirty="0" sz="1100" spc="170">
                <a:solidFill>
                  <a:srgbClr val="2B161F"/>
                </a:solidFill>
                <a:latin typeface="Calibri"/>
                <a:cs typeface="Calibri"/>
              </a:rPr>
              <a:t> </a:t>
            </a:r>
            <a:r>
              <a:rPr dirty="0" sz="1100">
                <a:solidFill>
                  <a:srgbClr val="2B161F"/>
                </a:solidFill>
                <a:latin typeface="Calibri"/>
                <a:cs typeface="Calibri"/>
              </a:rPr>
              <a:t>and</a:t>
            </a:r>
            <a:r>
              <a:rPr dirty="0" sz="1100" spc="85">
                <a:solidFill>
                  <a:srgbClr val="2B161F"/>
                </a:solidFill>
                <a:latin typeface="Calibri"/>
                <a:cs typeface="Calibri"/>
              </a:rPr>
              <a:t> </a:t>
            </a:r>
            <a:r>
              <a:rPr dirty="0" sz="1100" spc="-10">
                <a:solidFill>
                  <a:srgbClr val="2B161F"/>
                </a:solidFill>
                <a:latin typeface="Calibri"/>
                <a:cs typeface="Calibri"/>
              </a:rPr>
              <a:t>showcasing </a:t>
            </a:r>
            <a:r>
              <a:rPr dirty="0" sz="1100">
                <a:solidFill>
                  <a:srgbClr val="2B161F"/>
                </a:solidFill>
                <a:latin typeface="Calibri"/>
                <a:cs typeface="Calibri"/>
              </a:rPr>
              <a:t>artisan</a:t>
            </a:r>
            <a:r>
              <a:rPr dirty="0" sz="1100" spc="85">
                <a:solidFill>
                  <a:srgbClr val="2B161F"/>
                </a:solidFill>
                <a:latin typeface="Calibri"/>
                <a:cs typeface="Calibri"/>
              </a:rPr>
              <a:t> </a:t>
            </a:r>
            <a:r>
              <a:rPr dirty="0" sz="1100">
                <a:solidFill>
                  <a:srgbClr val="2B161F"/>
                </a:solidFill>
                <a:latin typeface="Calibri"/>
                <a:cs typeface="Calibri"/>
              </a:rPr>
              <a:t>skill,</a:t>
            </a:r>
            <a:r>
              <a:rPr dirty="0" sz="1100" spc="100">
                <a:solidFill>
                  <a:srgbClr val="2B161F"/>
                </a:solidFill>
                <a:latin typeface="Calibri"/>
                <a:cs typeface="Calibri"/>
              </a:rPr>
              <a:t> </a:t>
            </a:r>
            <a:r>
              <a:rPr dirty="0" sz="1100">
                <a:solidFill>
                  <a:srgbClr val="2B161F"/>
                </a:solidFill>
                <a:latin typeface="Calibri"/>
                <a:cs typeface="Calibri"/>
              </a:rPr>
              <a:t>not</a:t>
            </a:r>
            <a:r>
              <a:rPr dirty="0" sz="1100" spc="185">
                <a:solidFill>
                  <a:srgbClr val="2B161F"/>
                </a:solidFill>
                <a:latin typeface="Calibri"/>
                <a:cs typeface="Calibri"/>
              </a:rPr>
              <a:t> </a:t>
            </a:r>
            <a:r>
              <a:rPr dirty="0" sz="1100">
                <a:solidFill>
                  <a:srgbClr val="2B161F"/>
                </a:solidFill>
                <a:latin typeface="Calibri"/>
                <a:cs typeface="Calibri"/>
              </a:rPr>
              <a:t>replacing</a:t>
            </a:r>
            <a:r>
              <a:rPr dirty="0" sz="1100" spc="70">
                <a:solidFill>
                  <a:srgbClr val="2B161F"/>
                </a:solidFill>
                <a:latin typeface="Calibri"/>
                <a:cs typeface="Calibri"/>
              </a:rPr>
              <a:t> </a:t>
            </a:r>
            <a:r>
              <a:rPr dirty="0" sz="1100" spc="-25">
                <a:solidFill>
                  <a:srgbClr val="2B161F"/>
                </a:solidFill>
                <a:latin typeface="Calibri"/>
                <a:cs typeface="Calibri"/>
              </a:rPr>
              <a:t>it.</a:t>
            </a:r>
            <a:endParaRPr sz="1100">
              <a:latin typeface="Calibri"/>
              <a:cs typeface="Calibri"/>
            </a:endParaRPr>
          </a:p>
        </p:txBody>
      </p:sp>
      <p:grpSp>
        <p:nvGrpSpPr>
          <p:cNvPr id="17" name="object 17"/>
          <p:cNvGrpSpPr/>
          <p:nvPr/>
        </p:nvGrpSpPr>
        <p:grpSpPr>
          <a:xfrm>
            <a:off x="3343242" y="3028854"/>
            <a:ext cx="2748280" cy="2776855"/>
            <a:chOff x="3343242" y="3028854"/>
            <a:chExt cx="2748280" cy="2776855"/>
          </a:xfrm>
        </p:grpSpPr>
        <p:pic>
          <p:nvPicPr>
            <p:cNvPr id="18" name="object 18"/>
            <p:cNvPicPr/>
            <p:nvPr/>
          </p:nvPicPr>
          <p:blipFill>
            <a:blip r:embed="rId4" cstate="print"/>
            <a:stretch>
              <a:fillRect/>
            </a:stretch>
          </p:blipFill>
          <p:spPr>
            <a:xfrm>
              <a:off x="3343242" y="3028854"/>
              <a:ext cx="2748090" cy="2776680"/>
            </a:xfrm>
            <a:prstGeom prst="rect">
              <a:avLst/>
            </a:prstGeom>
          </p:spPr>
        </p:pic>
        <p:sp>
          <p:nvSpPr>
            <p:cNvPr id="19" name="object 19"/>
            <p:cNvSpPr/>
            <p:nvPr/>
          </p:nvSpPr>
          <p:spPr>
            <a:xfrm>
              <a:off x="3414775" y="3071875"/>
              <a:ext cx="2609850" cy="2647950"/>
            </a:xfrm>
            <a:custGeom>
              <a:avLst/>
              <a:gdLst/>
              <a:ahLst/>
              <a:cxnLst/>
              <a:rect l="l" t="t" r="r" b="b"/>
              <a:pathLst>
                <a:path w="2609850" h="2647950">
                  <a:moveTo>
                    <a:pt x="2536571" y="0"/>
                  </a:moveTo>
                  <a:lnTo>
                    <a:pt x="73151" y="0"/>
                  </a:lnTo>
                  <a:lnTo>
                    <a:pt x="44684" y="5750"/>
                  </a:lnTo>
                  <a:lnTo>
                    <a:pt x="21431" y="21431"/>
                  </a:lnTo>
                  <a:lnTo>
                    <a:pt x="5750" y="44684"/>
                  </a:lnTo>
                  <a:lnTo>
                    <a:pt x="0" y="73151"/>
                  </a:lnTo>
                  <a:lnTo>
                    <a:pt x="0" y="2574632"/>
                  </a:lnTo>
                  <a:lnTo>
                    <a:pt x="5750" y="2603143"/>
                  </a:lnTo>
                  <a:lnTo>
                    <a:pt x="21431" y="2626428"/>
                  </a:lnTo>
                  <a:lnTo>
                    <a:pt x="44684" y="2642128"/>
                  </a:lnTo>
                  <a:lnTo>
                    <a:pt x="73151" y="2647886"/>
                  </a:lnTo>
                  <a:lnTo>
                    <a:pt x="2536571" y="2647886"/>
                  </a:lnTo>
                  <a:lnTo>
                    <a:pt x="2565058" y="2642128"/>
                  </a:lnTo>
                  <a:lnTo>
                    <a:pt x="2588355" y="2626428"/>
                  </a:lnTo>
                  <a:lnTo>
                    <a:pt x="2604079" y="2603143"/>
                  </a:lnTo>
                  <a:lnTo>
                    <a:pt x="2609850" y="2574632"/>
                  </a:lnTo>
                  <a:lnTo>
                    <a:pt x="2609850" y="73151"/>
                  </a:lnTo>
                  <a:lnTo>
                    <a:pt x="2604079" y="44684"/>
                  </a:lnTo>
                  <a:lnTo>
                    <a:pt x="2588355" y="21431"/>
                  </a:lnTo>
                  <a:lnTo>
                    <a:pt x="2565058" y="5750"/>
                  </a:lnTo>
                  <a:lnTo>
                    <a:pt x="2536571" y="0"/>
                  </a:lnTo>
                  <a:close/>
                </a:path>
              </a:pathLst>
            </a:custGeom>
            <a:solidFill>
              <a:srgbClr val="FFFFFF"/>
            </a:solidFill>
          </p:spPr>
          <p:txBody>
            <a:bodyPr wrap="square" lIns="0" tIns="0" rIns="0" bIns="0" rtlCol="0"/>
            <a:lstStyle/>
            <a:p/>
          </p:txBody>
        </p:sp>
        <p:sp>
          <p:nvSpPr>
            <p:cNvPr id="20" name="object 20"/>
            <p:cNvSpPr/>
            <p:nvPr/>
          </p:nvSpPr>
          <p:spPr>
            <a:xfrm>
              <a:off x="3414775" y="3071875"/>
              <a:ext cx="2609850" cy="2647950"/>
            </a:xfrm>
            <a:custGeom>
              <a:avLst/>
              <a:gdLst/>
              <a:ahLst/>
              <a:cxnLst/>
              <a:rect l="l" t="t" r="r" b="b"/>
              <a:pathLst>
                <a:path w="2609850" h="2647950">
                  <a:moveTo>
                    <a:pt x="0" y="73151"/>
                  </a:moveTo>
                  <a:lnTo>
                    <a:pt x="5750" y="44684"/>
                  </a:lnTo>
                  <a:lnTo>
                    <a:pt x="21431" y="21431"/>
                  </a:lnTo>
                  <a:lnTo>
                    <a:pt x="44684" y="5750"/>
                  </a:lnTo>
                  <a:lnTo>
                    <a:pt x="73151" y="0"/>
                  </a:lnTo>
                  <a:lnTo>
                    <a:pt x="2536571" y="0"/>
                  </a:lnTo>
                  <a:lnTo>
                    <a:pt x="2565058" y="5750"/>
                  </a:lnTo>
                  <a:lnTo>
                    <a:pt x="2588355" y="21431"/>
                  </a:lnTo>
                  <a:lnTo>
                    <a:pt x="2604079" y="44684"/>
                  </a:lnTo>
                  <a:lnTo>
                    <a:pt x="2609850" y="73151"/>
                  </a:lnTo>
                  <a:lnTo>
                    <a:pt x="2609850" y="2574632"/>
                  </a:lnTo>
                  <a:lnTo>
                    <a:pt x="2604079" y="2603143"/>
                  </a:lnTo>
                  <a:lnTo>
                    <a:pt x="2588355" y="2626428"/>
                  </a:lnTo>
                  <a:lnTo>
                    <a:pt x="2565058" y="2642128"/>
                  </a:lnTo>
                  <a:lnTo>
                    <a:pt x="2536571" y="2647886"/>
                  </a:lnTo>
                  <a:lnTo>
                    <a:pt x="73151" y="2647886"/>
                  </a:lnTo>
                  <a:lnTo>
                    <a:pt x="44684" y="2642128"/>
                  </a:lnTo>
                  <a:lnTo>
                    <a:pt x="21431" y="2626428"/>
                  </a:lnTo>
                  <a:lnTo>
                    <a:pt x="5750" y="2603143"/>
                  </a:lnTo>
                  <a:lnTo>
                    <a:pt x="0" y="2574632"/>
                  </a:lnTo>
                  <a:lnTo>
                    <a:pt x="0" y="73151"/>
                  </a:lnTo>
                  <a:close/>
                </a:path>
              </a:pathLst>
            </a:custGeom>
            <a:ln w="12700">
              <a:solidFill>
                <a:srgbClr val="EBE1D0"/>
              </a:solidFill>
            </a:ln>
          </p:spPr>
          <p:txBody>
            <a:bodyPr wrap="square" lIns="0" tIns="0" rIns="0" bIns="0" rtlCol="0"/>
            <a:lstStyle/>
            <a:p/>
          </p:txBody>
        </p:sp>
        <p:sp>
          <p:nvSpPr>
            <p:cNvPr id="21" name="object 21"/>
            <p:cNvSpPr/>
            <p:nvPr/>
          </p:nvSpPr>
          <p:spPr>
            <a:xfrm>
              <a:off x="4391024" y="333375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6C2D46"/>
            </a:solidFill>
          </p:spPr>
          <p:txBody>
            <a:bodyPr wrap="square" lIns="0" tIns="0" rIns="0" bIns="0" rtlCol="0"/>
            <a:lstStyle/>
            <a:p/>
          </p:txBody>
        </p:sp>
      </p:grpSp>
      <p:sp>
        <p:nvSpPr>
          <p:cNvPr id="22" name="object 22"/>
          <p:cNvSpPr txBox="1"/>
          <p:nvPr/>
        </p:nvSpPr>
        <p:spPr>
          <a:xfrm>
            <a:off x="4600575" y="3478212"/>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23" name="object 23"/>
          <p:cNvSpPr txBox="1"/>
          <p:nvPr/>
        </p:nvSpPr>
        <p:spPr>
          <a:xfrm>
            <a:off x="4283455" y="4265866"/>
            <a:ext cx="874394" cy="243204"/>
          </a:xfrm>
          <a:prstGeom prst="rect">
            <a:avLst/>
          </a:prstGeom>
        </p:spPr>
        <p:txBody>
          <a:bodyPr wrap="square" lIns="0" tIns="15875" rIns="0" bIns="0" rtlCol="0" vert="horz">
            <a:spAutoFit/>
          </a:bodyPr>
          <a:lstStyle/>
          <a:p>
            <a:pPr marL="12700">
              <a:lnSpc>
                <a:spcPct val="100000"/>
              </a:lnSpc>
              <a:spcBef>
                <a:spcPts val="125"/>
              </a:spcBef>
            </a:pPr>
            <a:r>
              <a:rPr dirty="0" sz="1400" spc="-10" b="1">
                <a:solidFill>
                  <a:srgbClr val="6C2D46"/>
                </a:solidFill>
                <a:latin typeface="Cambria"/>
                <a:cs typeface="Cambria"/>
              </a:rPr>
              <a:t>Perfect</a:t>
            </a:r>
            <a:r>
              <a:rPr dirty="0" sz="1400" spc="-25" b="1">
                <a:solidFill>
                  <a:srgbClr val="6C2D46"/>
                </a:solidFill>
                <a:latin typeface="Cambria"/>
                <a:cs typeface="Cambria"/>
              </a:rPr>
              <a:t> Fit</a:t>
            </a:r>
            <a:endParaRPr sz="1400">
              <a:latin typeface="Cambria"/>
              <a:cs typeface="Cambria"/>
            </a:endParaRPr>
          </a:p>
        </p:txBody>
      </p:sp>
      <p:sp>
        <p:nvSpPr>
          <p:cNvPr id="24" name="object 24"/>
          <p:cNvSpPr txBox="1"/>
          <p:nvPr/>
        </p:nvSpPr>
        <p:spPr>
          <a:xfrm>
            <a:off x="3779139" y="4920297"/>
            <a:ext cx="1873250" cy="388620"/>
          </a:xfrm>
          <a:prstGeom prst="rect">
            <a:avLst/>
          </a:prstGeom>
        </p:spPr>
        <p:txBody>
          <a:bodyPr wrap="square" lIns="0" tIns="12065" rIns="0" bIns="0" rtlCol="0" vert="horz">
            <a:spAutoFit/>
          </a:bodyPr>
          <a:lstStyle/>
          <a:p>
            <a:pPr marL="678815" marR="5080" indent="-666750">
              <a:lnSpc>
                <a:spcPct val="108200"/>
              </a:lnSpc>
              <a:spcBef>
                <a:spcPts val="95"/>
              </a:spcBef>
            </a:pPr>
            <a:r>
              <a:rPr dirty="0" sz="1100">
                <a:solidFill>
                  <a:srgbClr val="2B161F"/>
                </a:solidFill>
                <a:latin typeface="Calibri"/>
                <a:cs typeface="Calibri"/>
              </a:rPr>
              <a:t>Every</a:t>
            </a:r>
            <a:r>
              <a:rPr dirty="0" sz="1100" spc="80">
                <a:solidFill>
                  <a:srgbClr val="2B161F"/>
                </a:solidFill>
                <a:latin typeface="Calibri"/>
                <a:cs typeface="Calibri"/>
              </a:rPr>
              <a:t> </a:t>
            </a:r>
            <a:r>
              <a:rPr dirty="0" sz="1100">
                <a:solidFill>
                  <a:srgbClr val="2B161F"/>
                </a:solidFill>
                <a:latin typeface="Calibri"/>
                <a:cs typeface="Calibri"/>
              </a:rPr>
              <a:t>order</a:t>
            </a:r>
            <a:r>
              <a:rPr dirty="0" sz="1100" spc="135">
                <a:solidFill>
                  <a:srgbClr val="2B161F"/>
                </a:solidFill>
                <a:latin typeface="Calibri"/>
                <a:cs typeface="Calibri"/>
              </a:rPr>
              <a:t> </a:t>
            </a:r>
            <a:r>
              <a:rPr dirty="0" sz="1100">
                <a:solidFill>
                  <a:srgbClr val="2B161F"/>
                </a:solidFill>
                <a:latin typeface="Calibri"/>
                <a:cs typeface="Calibri"/>
              </a:rPr>
              <a:t>is</a:t>
            </a:r>
            <a:r>
              <a:rPr dirty="0" sz="1100" spc="70">
                <a:solidFill>
                  <a:srgbClr val="2B161F"/>
                </a:solidFill>
                <a:latin typeface="Calibri"/>
                <a:cs typeface="Calibri"/>
              </a:rPr>
              <a:t> </a:t>
            </a:r>
            <a:r>
              <a:rPr dirty="0" sz="1100">
                <a:solidFill>
                  <a:srgbClr val="2B161F"/>
                </a:solidFill>
                <a:latin typeface="Calibri"/>
                <a:cs typeface="Calibri"/>
              </a:rPr>
              <a:t>measured,</a:t>
            </a:r>
            <a:r>
              <a:rPr dirty="0" sz="1100" spc="185">
                <a:solidFill>
                  <a:srgbClr val="2B161F"/>
                </a:solidFill>
                <a:latin typeface="Calibri"/>
                <a:cs typeface="Calibri"/>
              </a:rPr>
              <a:t> </a:t>
            </a:r>
            <a:r>
              <a:rPr dirty="0" sz="1100" spc="-20">
                <a:solidFill>
                  <a:srgbClr val="2B161F"/>
                </a:solidFill>
                <a:latin typeface="Calibri"/>
                <a:cs typeface="Calibri"/>
              </a:rPr>
              <a:t>never </a:t>
            </a:r>
            <a:r>
              <a:rPr dirty="0" sz="1100" spc="-10">
                <a:solidFill>
                  <a:srgbClr val="2B161F"/>
                </a:solidFill>
                <a:latin typeface="Calibri"/>
                <a:cs typeface="Calibri"/>
              </a:rPr>
              <a:t>guessed.</a:t>
            </a:r>
            <a:endParaRPr sz="1100">
              <a:latin typeface="Calibri"/>
              <a:cs typeface="Calibri"/>
            </a:endParaRPr>
          </a:p>
        </p:txBody>
      </p:sp>
      <p:grpSp>
        <p:nvGrpSpPr>
          <p:cNvPr id="25" name="object 25"/>
          <p:cNvGrpSpPr/>
          <p:nvPr/>
        </p:nvGrpSpPr>
        <p:grpSpPr>
          <a:xfrm>
            <a:off x="6210267" y="3028854"/>
            <a:ext cx="2738755" cy="2776855"/>
            <a:chOff x="6210267" y="3028854"/>
            <a:chExt cx="2738755" cy="2776855"/>
          </a:xfrm>
        </p:grpSpPr>
        <p:pic>
          <p:nvPicPr>
            <p:cNvPr id="26" name="object 26"/>
            <p:cNvPicPr/>
            <p:nvPr/>
          </p:nvPicPr>
          <p:blipFill>
            <a:blip r:embed="rId3" cstate="print"/>
            <a:stretch>
              <a:fillRect/>
            </a:stretch>
          </p:blipFill>
          <p:spPr>
            <a:xfrm>
              <a:off x="6210267" y="3028854"/>
              <a:ext cx="2738565" cy="2776680"/>
            </a:xfrm>
            <a:prstGeom prst="rect">
              <a:avLst/>
            </a:prstGeom>
          </p:spPr>
        </p:pic>
        <p:sp>
          <p:nvSpPr>
            <p:cNvPr id="27" name="object 27"/>
            <p:cNvSpPr/>
            <p:nvPr/>
          </p:nvSpPr>
          <p:spPr>
            <a:xfrm>
              <a:off x="6281801" y="3071875"/>
              <a:ext cx="2600325" cy="2647950"/>
            </a:xfrm>
            <a:custGeom>
              <a:avLst/>
              <a:gdLst/>
              <a:ahLst/>
              <a:cxnLst/>
              <a:rect l="l" t="t" r="r" b="b"/>
              <a:pathLst>
                <a:path w="2600325" h="2647950">
                  <a:moveTo>
                    <a:pt x="2527300" y="0"/>
                  </a:moveTo>
                  <a:lnTo>
                    <a:pt x="72898" y="0"/>
                  </a:lnTo>
                  <a:lnTo>
                    <a:pt x="44523" y="5728"/>
                  </a:lnTo>
                  <a:lnTo>
                    <a:pt x="21351" y="21351"/>
                  </a:lnTo>
                  <a:lnTo>
                    <a:pt x="5728" y="44523"/>
                  </a:lnTo>
                  <a:lnTo>
                    <a:pt x="0" y="72898"/>
                  </a:lnTo>
                  <a:lnTo>
                    <a:pt x="0" y="2574899"/>
                  </a:lnTo>
                  <a:lnTo>
                    <a:pt x="5728" y="2603309"/>
                  </a:lnTo>
                  <a:lnTo>
                    <a:pt x="21351" y="2626509"/>
                  </a:lnTo>
                  <a:lnTo>
                    <a:pt x="44523" y="2642150"/>
                  </a:lnTo>
                  <a:lnTo>
                    <a:pt x="72898" y="2647886"/>
                  </a:lnTo>
                  <a:lnTo>
                    <a:pt x="2527300" y="2647886"/>
                  </a:lnTo>
                  <a:lnTo>
                    <a:pt x="2555694" y="2642150"/>
                  </a:lnTo>
                  <a:lnTo>
                    <a:pt x="2578909" y="2626509"/>
                  </a:lnTo>
                  <a:lnTo>
                    <a:pt x="2594576" y="2603309"/>
                  </a:lnTo>
                  <a:lnTo>
                    <a:pt x="2600325" y="2574899"/>
                  </a:lnTo>
                  <a:lnTo>
                    <a:pt x="2600325" y="72898"/>
                  </a:lnTo>
                  <a:lnTo>
                    <a:pt x="2594576" y="44523"/>
                  </a:lnTo>
                  <a:lnTo>
                    <a:pt x="2578909" y="21351"/>
                  </a:lnTo>
                  <a:lnTo>
                    <a:pt x="2555694" y="5728"/>
                  </a:lnTo>
                  <a:lnTo>
                    <a:pt x="2527300" y="0"/>
                  </a:lnTo>
                  <a:close/>
                </a:path>
              </a:pathLst>
            </a:custGeom>
            <a:solidFill>
              <a:srgbClr val="FFFFFF"/>
            </a:solidFill>
          </p:spPr>
          <p:txBody>
            <a:bodyPr wrap="square" lIns="0" tIns="0" rIns="0" bIns="0" rtlCol="0"/>
            <a:lstStyle/>
            <a:p/>
          </p:txBody>
        </p:sp>
        <p:sp>
          <p:nvSpPr>
            <p:cNvPr id="28" name="object 28"/>
            <p:cNvSpPr/>
            <p:nvPr/>
          </p:nvSpPr>
          <p:spPr>
            <a:xfrm>
              <a:off x="6281801" y="3071875"/>
              <a:ext cx="2600325" cy="2647950"/>
            </a:xfrm>
            <a:custGeom>
              <a:avLst/>
              <a:gdLst/>
              <a:ahLst/>
              <a:cxnLst/>
              <a:rect l="l" t="t" r="r" b="b"/>
              <a:pathLst>
                <a:path w="2600325" h="2647950">
                  <a:moveTo>
                    <a:pt x="0" y="72898"/>
                  </a:moveTo>
                  <a:lnTo>
                    <a:pt x="5728" y="44523"/>
                  </a:lnTo>
                  <a:lnTo>
                    <a:pt x="21351" y="21351"/>
                  </a:lnTo>
                  <a:lnTo>
                    <a:pt x="44523" y="5728"/>
                  </a:lnTo>
                  <a:lnTo>
                    <a:pt x="72898" y="0"/>
                  </a:lnTo>
                  <a:lnTo>
                    <a:pt x="2527300" y="0"/>
                  </a:lnTo>
                  <a:lnTo>
                    <a:pt x="2555694" y="5728"/>
                  </a:lnTo>
                  <a:lnTo>
                    <a:pt x="2578909" y="21351"/>
                  </a:lnTo>
                  <a:lnTo>
                    <a:pt x="2594576" y="44523"/>
                  </a:lnTo>
                  <a:lnTo>
                    <a:pt x="2600325" y="72898"/>
                  </a:lnTo>
                  <a:lnTo>
                    <a:pt x="2600325" y="2574899"/>
                  </a:lnTo>
                  <a:lnTo>
                    <a:pt x="2594576" y="2603309"/>
                  </a:lnTo>
                  <a:lnTo>
                    <a:pt x="2578909" y="2626509"/>
                  </a:lnTo>
                  <a:lnTo>
                    <a:pt x="2555694" y="2642150"/>
                  </a:lnTo>
                  <a:lnTo>
                    <a:pt x="2527300" y="2647886"/>
                  </a:lnTo>
                  <a:lnTo>
                    <a:pt x="72898" y="2647886"/>
                  </a:lnTo>
                  <a:lnTo>
                    <a:pt x="44523" y="2642150"/>
                  </a:lnTo>
                  <a:lnTo>
                    <a:pt x="21351" y="2626509"/>
                  </a:lnTo>
                  <a:lnTo>
                    <a:pt x="5728" y="2603309"/>
                  </a:lnTo>
                  <a:lnTo>
                    <a:pt x="0" y="2574899"/>
                  </a:lnTo>
                  <a:lnTo>
                    <a:pt x="0" y="72898"/>
                  </a:lnTo>
                  <a:close/>
                </a:path>
              </a:pathLst>
            </a:custGeom>
            <a:ln w="12700">
              <a:solidFill>
                <a:srgbClr val="EBE1D0"/>
              </a:solidFill>
            </a:ln>
          </p:spPr>
          <p:txBody>
            <a:bodyPr wrap="square" lIns="0" tIns="0" rIns="0" bIns="0" rtlCol="0"/>
            <a:lstStyle/>
            <a:p/>
          </p:txBody>
        </p:sp>
        <p:sp>
          <p:nvSpPr>
            <p:cNvPr id="29" name="object 29"/>
            <p:cNvSpPr/>
            <p:nvPr/>
          </p:nvSpPr>
          <p:spPr>
            <a:xfrm>
              <a:off x="7258050" y="333375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A16769"/>
            </a:solidFill>
          </p:spPr>
          <p:txBody>
            <a:bodyPr wrap="square" lIns="0" tIns="0" rIns="0" bIns="0" rtlCol="0"/>
            <a:lstStyle/>
            <a:p/>
          </p:txBody>
        </p:sp>
      </p:grpSp>
      <p:sp>
        <p:nvSpPr>
          <p:cNvPr id="30" name="object 30"/>
          <p:cNvSpPr txBox="1"/>
          <p:nvPr/>
        </p:nvSpPr>
        <p:spPr>
          <a:xfrm>
            <a:off x="7464679" y="3478212"/>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31" name="object 31"/>
          <p:cNvSpPr txBox="1"/>
          <p:nvPr/>
        </p:nvSpPr>
        <p:spPr>
          <a:xfrm>
            <a:off x="7084441" y="4265866"/>
            <a:ext cx="999490" cy="243204"/>
          </a:xfrm>
          <a:prstGeom prst="rect">
            <a:avLst/>
          </a:prstGeom>
        </p:spPr>
        <p:txBody>
          <a:bodyPr wrap="square" lIns="0" tIns="15875" rIns="0" bIns="0" rtlCol="0" vert="horz">
            <a:spAutoFit/>
          </a:bodyPr>
          <a:lstStyle/>
          <a:p>
            <a:pPr marL="12700">
              <a:lnSpc>
                <a:spcPct val="100000"/>
              </a:lnSpc>
              <a:spcBef>
                <a:spcPts val="125"/>
              </a:spcBef>
            </a:pPr>
            <a:r>
              <a:rPr dirty="0" sz="1400" spc="-10" b="1">
                <a:solidFill>
                  <a:srgbClr val="6C2D46"/>
                </a:solidFill>
                <a:latin typeface="Cambria"/>
                <a:cs typeface="Cambria"/>
              </a:rPr>
              <a:t>Fair</a:t>
            </a:r>
            <a:r>
              <a:rPr dirty="0" sz="1400" spc="-55" b="1">
                <a:solidFill>
                  <a:srgbClr val="6C2D46"/>
                </a:solidFill>
                <a:latin typeface="Cambria"/>
                <a:cs typeface="Cambria"/>
              </a:rPr>
              <a:t> </a:t>
            </a:r>
            <a:r>
              <a:rPr dirty="0" sz="1400" spc="-10" b="1">
                <a:solidFill>
                  <a:srgbClr val="6C2D46"/>
                </a:solidFill>
                <a:latin typeface="Cambria"/>
                <a:cs typeface="Cambria"/>
              </a:rPr>
              <a:t>Growth</a:t>
            </a:r>
            <a:endParaRPr sz="1400">
              <a:latin typeface="Cambria"/>
              <a:cs typeface="Cambria"/>
            </a:endParaRPr>
          </a:p>
        </p:txBody>
      </p:sp>
      <p:sp>
        <p:nvSpPr>
          <p:cNvPr id="32" name="object 32"/>
          <p:cNvSpPr txBox="1"/>
          <p:nvPr/>
        </p:nvSpPr>
        <p:spPr>
          <a:xfrm>
            <a:off x="6555358" y="4832604"/>
            <a:ext cx="2050414" cy="560070"/>
          </a:xfrm>
          <a:prstGeom prst="rect">
            <a:avLst/>
          </a:prstGeom>
        </p:spPr>
        <p:txBody>
          <a:bodyPr wrap="square" lIns="0" tIns="17145" rIns="0" bIns="0" rtlCol="0" vert="horz">
            <a:spAutoFit/>
          </a:bodyPr>
          <a:lstStyle/>
          <a:p>
            <a:pPr algn="ctr" marL="12700" marR="5080" indent="3810">
              <a:lnSpc>
                <a:spcPct val="105200"/>
              </a:lnSpc>
              <a:spcBef>
                <a:spcPts val="135"/>
              </a:spcBef>
            </a:pPr>
            <a:r>
              <a:rPr dirty="0" sz="1100">
                <a:solidFill>
                  <a:srgbClr val="2B161F"/>
                </a:solidFill>
                <a:latin typeface="Calibri"/>
                <a:cs typeface="Calibri"/>
              </a:rPr>
              <a:t>Boutique</a:t>
            </a:r>
            <a:r>
              <a:rPr dirty="0" sz="1100" spc="125">
                <a:solidFill>
                  <a:srgbClr val="2B161F"/>
                </a:solidFill>
                <a:latin typeface="Calibri"/>
                <a:cs typeface="Calibri"/>
              </a:rPr>
              <a:t> </a:t>
            </a:r>
            <a:r>
              <a:rPr dirty="0" sz="1100">
                <a:solidFill>
                  <a:srgbClr val="2B161F"/>
                </a:solidFill>
                <a:latin typeface="Calibri"/>
                <a:cs typeface="Calibri"/>
              </a:rPr>
              <a:t>partners</a:t>
            </a:r>
            <a:r>
              <a:rPr dirty="0" sz="1100" spc="185">
                <a:solidFill>
                  <a:srgbClr val="2B161F"/>
                </a:solidFill>
                <a:latin typeface="Calibri"/>
                <a:cs typeface="Calibri"/>
              </a:rPr>
              <a:t> </a:t>
            </a:r>
            <a:r>
              <a:rPr dirty="0" sz="1100">
                <a:solidFill>
                  <a:srgbClr val="2B161F"/>
                </a:solidFill>
                <a:latin typeface="Calibri"/>
                <a:cs typeface="Calibri"/>
              </a:rPr>
              <a:t>earn</a:t>
            </a:r>
            <a:r>
              <a:rPr dirty="0" sz="1100" spc="180">
                <a:solidFill>
                  <a:srgbClr val="2B161F"/>
                </a:solidFill>
                <a:latin typeface="Calibri"/>
                <a:cs typeface="Calibri"/>
              </a:rPr>
              <a:t> </a:t>
            </a:r>
            <a:r>
              <a:rPr dirty="0" sz="1100" spc="-20">
                <a:solidFill>
                  <a:srgbClr val="2B161F"/>
                </a:solidFill>
                <a:latin typeface="Calibri"/>
                <a:cs typeface="Calibri"/>
              </a:rPr>
              <a:t>more </a:t>
            </a:r>
            <a:r>
              <a:rPr dirty="0" sz="1100">
                <a:solidFill>
                  <a:srgbClr val="2B161F"/>
                </a:solidFill>
                <a:latin typeface="Calibri"/>
                <a:cs typeface="Calibri"/>
              </a:rPr>
              <a:t>through</a:t>
            </a:r>
            <a:r>
              <a:rPr dirty="0" sz="1100" spc="90">
                <a:solidFill>
                  <a:srgbClr val="2B161F"/>
                </a:solidFill>
                <a:latin typeface="Calibri"/>
                <a:cs typeface="Calibri"/>
              </a:rPr>
              <a:t> </a:t>
            </a:r>
            <a:r>
              <a:rPr dirty="0" sz="1100">
                <a:solidFill>
                  <a:srgbClr val="2B161F"/>
                </a:solidFill>
                <a:latin typeface="Calibri"/>
                <a:cs typeface="Calibri"/>
              </a:rPr>
              <a:t>visibility,</a:t>
            </a:r>
            <a:r>
              <a:rPr dirty="0" sz="1100" spc="110">
                <a:solidFill>
                  <a:srgbClr val="2B161F"/>
                </a:solidFill>
                <a:latin typeface="Calibri"/>
                <a:cs typeface="Calibri"/>
              </a:rPr>
              <a:t> </a:t>
            </a:r>
            <a:r>
              <a:rPr dirty="0" sz="1100">
                <a:solidFill>
                  <a:srgbClr val="2B161F"/>
                </a:solidFill>
                <a:latin typeface="Calibri"/>
                <a:cs typeface="Calibri"/>
              </a:rPr>
              <a:t>not</a:t>
            </a:r>
            <a:r>
              <a:rPr dirty="0" sz="1100" spc="80">
                <a:solidFill>
                  <a:srgbClr val="2B161F"/>
                </a:solidFill>
                <a:latin typeface="Calibri"/>
                <a:cs typeface="Calibri"/>
              </a:rPr>
              <a:t> </a:t>
            </a:r>
            <a:r>
              <a:rPr dirty="0" sz="1100">
                <a:solidFill>
                  <a:srgbClr val="2B161F"/>
                </a:solidFill>
                <a:latin typeface="Calibri"/>
                <a:cs typeface="Calibri"/>
              </a:rPr>
              <a:t>less</a:t>
            </a:r>
            <a:r>
              <a:rPr dirty="0" sz="1100" spc="210">
                <a:solidFill>
                  <a:srgbClr val="2B161F"/>
                </a:solidFill>
                <a:latin typeface="Calibri"/>
                <a:cs typeface="Calibri"/>
              </a:rPr>
              <a:t> </a:t>
            </a:r>
            <a:r>
              <a:rPr dirty="0" sz="1100" spc="-10">
                <a:solidFill>
                  <a:srgbClr val="2B161F"/>
                </a:solidFill>
                <a:latin typeface="Calibri"/>
                <a:cs typeface="Calibri"/>
              </a:rPr>
              <a:t>through commissions.</a:t>
            </a:r>
            <a:endParaRPr sz="1100">
              <a:latin typeface="Calibri"/>
              <a:cs typeface="Calibri"/>
            </a:endParaRPr>
          </a:p>
        </p:txBody>
      </p:sp>
      <p:grpSp>
        <p:nvGrpSpPr>
          <p:cNvPr id="33" name="object 33"/>
          <p:cNvGrpSpPr/>
          <p:nvPr/>
        </p:nvGrpSpPr>
        <p:grpSpPr>
          <a:xfrm>
            <a:off x="9067768" y="3028854"/>
            <a:ext cx="2748280" cy="2776855"/>
            <a:chOff x="9067768" y="3028854"/>
            <a:chExt cx="2748280" cy="2776855"/>
          </a:xfrm>
        </p:grpSpPr>
        <p:pic>
          <p:nvPicPr>
            <p:cNvPr id="34" name="object 34"/>
            <p:cNvPicPr/>
            <p:nvPr/>
          </p:nvPicPr>
          <p:blipFill>
            <a:blip r:embed="rId4" cstate="print"/>
            <a:stretch>
              <a:fillRect/>
            </a:stretch>
          </p:blipFill>
          <p:spPr>
            <a:xfrm>
              <a:off x="9067768" y="3028854"/>
              <a:ext cx="2748090" cy="2776680"/>
            </a:xfrm>
            <a:prstGeom prst="rect">
              <a:avLst/>
            </a:prstGeom>
          </p:spPr>
        </p:pic>
        <p:sp>
          <p:nvSpPr>
            <p:cNvPr id="35" name="object 35"/>
            <p:cNvSpPr/>
            <p:nvPr/>
          </p:nvSpPr>
          <p:spPr>
            <a:xfrm>
              <a:off x="9139301" y="3071875"/>
              <a:ext cx="2609850" cy="2647950"/>
            </a:xfrm>
            <a:custGeom>
              <a:avLst/>
              <a:gdLst/>
              <a:ahLst/>
              <a:cxnLst/>
              <a:rect l="l" t="t" r="r" b="b"/>
              <a:pathLst>
                <a:path w="2609850" h="2647950">
                  <a:moveTo>
                    <a:pt x="2536571" y="0"/>
                  </a:moveTo>
                  <a:lnTo>
                    <a:pt x="73151" y="0"/>
                  </a:lnTo>
                  <a:lnTo>
                    <a:pt x="44684" y="5750"/>
                  </a:lnTo>
                  <a:lnTo>
                    <a:pt x="21431" y="21431"/>
                  </a:lnTo>
                  <a:lnTo>
                    <a:pt x="5750" y="44684"/>
                  </a:lnTo>
                  <a:lnTo>
                    <a:pt x="0" y="73151"/>
                  </a:lnTo>
                  <a:lnTo>
                    <a:pt x="0" y="2574632"/>
                  </a:lnTo>
                  <a:lnTo>
                    <a:pt x="5750" y="2603143"/>
                  </a:lnTo>
                  <a:lnTo>
                    <a:pt x="21431" y="2626428"/>
                  </a:lnTo>
                  <a:lnTo>
                    <a:pt x="44684" y="2642128"/>
                  </a:lnTo>
                  <a:lnTo>
                    <a:pt x="73151" y="2647886"/>
                  </a:lnTo>
                  <a:lnTo>
                    <a:pt x="2536571" y="2647886"/>
                  </a:lnTo>
                  <a:lnTo>
                    <a:pt x="2565058" y="2642128"/>
                  </a:lnTo>
                  <a:lnTo>
                    <a:pt x="2588355" y="2626428"/>
                  </a:lnTo>
                  <a:lnTo>
                    <a:pt x="2604079" y="2603143"/>
                  </a:lnTo>
                  <a:lnTo>
                    <a:pt x="2609850" y="2574632"/>
                  </a:lnTo>
                  <a:lnTo>
                    <a:pt x="2609850" y="73151"/>
                  </a:lnTo>
                  <a:lnTo>
                    <a:pt x="2604079" y="44684"/>
                  </a:lnTo>
                  <a:lnTo>
                    <a:pt x="2588355" y="21431"/>
                  </a:lnTo>
                  <a:lnTo>
                    <a:pt x="2565058" y="5750"/>
                  </a:lnTo>
                  <a:lnTo>
                    <a:pt x="2536571" y="0"/>
                  </a:lnTo>
                  <a:close/>
                </a:path>
              </a:pathLst>
            </a:custGeom>
            <a:solidFill>
              <a:srgbClr val="FFFFFF"/>
            </a:solidFill>
          </p:spPr>
          <p:txBody>
            <a:bodyPr wrap="square" lIns="0" tIns="0" rIns="0" bIns="0" rtlCol="0"/>
            <a:lstStyle/>
            <a:p/>
          </p:txBody>
        </p:sp>
        <p:sp>
          <p:nvSpPr>
            <p:cNvPr id="36" name="object 36"/>
            <p:cNvSpPr/>
            <p:nvPr/>
          </p:nvSpPr>
          <p:spPr>
            <a:xfrm>
              <a:off x="9139301" y="3071875"/>
              <a:ext cx="2609850" cy="2647950"/>
            </a:xfrm>
            <a:custGeom>
              <a:avLst/>
              <a:gdLst/>
              <a:ahLst/>
              <a:cxnLst/>
              <a:rect l="l" t="t" r="r" b="b"/>
              <a:pathLst>
                <a:path w="2609850" h="2647950">
                  <a:moveTo>
                    <a:pt x="0" y="73151"/>
                  </a:moveTo>
                  <a:lnTo>
                    <a:pt x="5750" y="44684"/>
                  </a:lnTo>
                  <a:lnTo>
                    <a:pt x="21431" y="21431"/>
                  </a:lnTo>
                  <a:lnTo>
                    <a:pt x="44684" y="5750"/>
                  </a:lnTo>
                  <a:lnTo>
                    <a:pt x="73151" y="0"/>
                  </a:lnTo>
                  <a:lnTo>
                    <a:pt x="2536571" y="0"/>
                  </a:lnTo>
                  <a:lnTo>
                    <a:pt x="2565058" y="5750"/>
                  </a:lnTo>
                  <a:lnTo>
                    <a:pt x="2588355" y="21431"/>
                  </a:lnTo>
                  <a:lnTo>
                    <a:pt x="2604079" y="44684"/>
                  </a:lnTo>
                  <a:lnTo>
                    <a:pt x="2609850" y="73151"/>
                  </a:lnTo>
                  <a:lnTo>
                    <a:pt x="2609850" y="2574632"/>
                  </a:lnTo>
                  <a:lnTo>
                    <a:pt x="2604079" y="2603143"/>
                  </a:lnTo>
                  <a:lnTo>
                    <a:pt x="2588355" y="2626428"/>
                  </a:lnTo>
                  <a:lnTo>
                    <a:pt x="2565058" y="2642128"/>
                  </a:lnTo>
                  <a:lnTo>
                    <a:pt x="2536571" y="2647886"/>
                  </a:lnTo>
                  <a:lnTo>
                    <a:pt x="73151" y="2647886"/>
                  </a:lnTo>
                  <a:lnTo>
                    <a:pt x="44684" y="2642128"/>
                  </a:lnTo>
                  <a:lnTo>
                    <a:pt x="21431" y="2626428"/>
                  </a:lnTo>
                  <a:lnTo>
                    <a:pt x="5750" y="2603143"/>
                  </a:lnTo>
                  <a:lnTo>
                    <a:pt x="0" y="2574632"/>
                  </a:lnTo>
                  <a:lnTo>
                    <a:pt x="0" y="73151"/>
                  </a:lnTo>
                  <a:close/>
                </a:path>
              </a:pathLst>
            </a:custGeom>
            <a:ln w="12700">
              <a:solidFill>
                <a:srgbClr val="EBE1D0"/>
              </a:solidFill>
            </a:ln>
          </p:spPr>
          <p:txBody>
            <a:bodyPr wrap="square" lIns="0" tIns="0" rIns="0" bIns="0" rtlCol="0"/>
            <a:lstStyle/>
            <a:p/>
          </p:txBody>
        </p:sp>
        <p:sp>
          <p:nvSpPr>
            <p:cNvPr id="37" name="object 37"/>
            <p:cNvSpPr/>
            <p:nvPr/>
          </p:nvSpPr>
          <p:spPr>
            <a:xfrm>
              <a:off x="10115550" y="333375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6C2D46"/>
            </a:solidFill>
          </p:spPr>
          <p:txBody>
            <a:bodyPr wrap="square" lIns="0" tIns="0" rIns="0" bIns="0" rtlCol="0"/>
            <a:lstStyle/>
            <a:p/>
          </p:txBody>
        </p:sp>
      </p:grpSp>
      <p:sp>
        <p:nvSpPr>
          <p:cNvPr id="38" name="object 38"/>
          <p:cNvSpPr txBox="1"/>
          <p:nvPr/>
        </p:nvSpPr>
        <p:spPr>
          <a:xfrm>
            <a:off x="10329164" y="3478212"/>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41" name="object 41"/>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42" name="object 42"/>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10</a:t>
            </a:r>
          </a:p>
        </p:txBody>
      </p:sp>
      <p:sp>
        <p:nvSpPr>
          <p:cNvPr id="39" name="object 39"/>
          <p:cNvSpPr txBox="1"/>
          <p:nvPr/>
        </p:nvSpPr>
        <p:spPr>
          <a:xfrm>
            <a:off x="9869169" y="4265866"/>
            <a:ext cx="1159510" cy="243204"/>
          </a:xfrm>
          <a:prstGeom prst="rect">
            <a:avLst/>
          </a:prstGeom>
        </p:spPr>
        <p:txBody>
          <a:bodyPr wrap="square" lIns="0" tIns="15875" rIns="0" bIns="0" rtlCol="0" vert="horz">
            <a:spAutoFit/>
          </a:bodyPr>
          <a:lstStyle/>
          <a:p>
            <a:pPr marL="12700">
              <a:lnSpc>
                <a:spcPct val="100000"/>
              </a:lnSpc>
              <a:spcBef>
                <a:spcPts val="125"/>
              </a:spcBef>
            </a:pPr>
            <a:r>
              <a:rPr dirty="0" sz="1400" spc="-10" b="1">
                <a:solidFill>
                  <a:srgbClr val="6C2D46"/>
                </a:solidFill>
                <a:latin typeface="Cambria"/>
                <a:cs typeface="Cambria"/>
              </a:rPr>
              <a:t>Sustainability</a:t>
            </a:r>
            <a:endParaRPr sz="1400">
              <a:latin typeface="Cambria"/>
              <a:cs typeface="Cambria"/>
            </a:endParaRPr>
          </a:p>
        </p:txBody>
      </p:sp>
      <p:sp>
        <p:nvSpPr>
          <p:cNvPr id="40" name="object 40"/>
          <p:cNvSpPr txBox="1"/>
          <p:nvPr/>
        </p:nvSpPr>
        <p:spPr>
          <a:xfrm>
            <a:off x="9422765" y="4920297"/>
            <a:ext cx="2043430" cy="388620"/>
          </a:xfrm>
          <a:prstGeom prst="rect">
            <a:avLst/>
          </a:prstGeom>
        </p:spPr>
        <p:txBody>
          <a:bodyPr wrap="square" lIns="0" tIns="12065" rIns="0" bIns="0" rtlCol="0" vert="horz">
            <a:spAutoFit/>
          </a:bodyPr>
          <a:lstStyle/>
          <a:p>
            <a:pPr marL="92075" marR="5080" indent="-79375">
              <a:lnSpc>
                <a:spcPct val="108200"/>
              </a:lnSpc>
              <a:spcBef>
                <a:spcPts val="95"/>
              </a:spcBef>
            </a:pPr>
            <a:r>
              <a:rPr dirty="0" sz="1100" spc="10">
                <a:solidFill>
                  <a:srgbClr val="2B161F"/>
                </a:solidFill>
                <a:latin typeface="Calibri"/>
                <a:cs typeface="Calibri"/>
              </a:rPr>
              <a:t>Promoting</a:t>
            </a:r>
            <a:r>
              <a:rPr dirty="0" sz="1100" spc="30">
                <a:solidFill>
                  <a:srgbClr val="2B161F"/>
                </a:solidFill>
                <a:latin typeface="Calibri"/>
                <a:cs typeface="Calibri"/>
              </a:rPr>
              <a:t> </a:t>
            </a:r>
            <a:r>
              <a:rPr dirty="0" sz="1100" spc="10">
                <a:solidFill>
                  <a:srgbClr val="2B161F"/>
                </a:solidFill>
                <a:latin typeface="Calibri"/>
                <a:cs typeface="Calibri"/>
              </a:rPr>
              <a:t>mindful</a:t>
            </a:r>
            <a:r>
              <a:rPr dirty="0" sz="1100" spc="90">
                <a:solidFill>
                  <a:srgbClr val="2B161F"/>
                </a:solidFill>
                <a:latin typeface="Calibri"/>
                <a:cs typeface="Calibri"/>
              </a:rPr>
              <a:t> </a:t>
            </a:r>
            <a:r>
              <a:rPr dirty="0" sz="1100" spc="10">
                <a:solidFill>
                  <a:srgbClr val="2B161F"/>
                </a:solidFill>
                <a:latin typeface="Calibri"/>
                <a:cs typeface="Calibri"/>
              </a:rPr>
              <a:t>fabric</a:t>
            </a:r>
            <a:r>
              <a:rPr dirty="0" sz="1100" spc="95">
                <a:solidFill>
                  <a:srgbClr val="2B161F"/>
                </a:solidFill>
                <a:latin typeface="Calibri"/>
                <a:cs typeface="Calibri"/>
              </a:rPr>
              <a:t> </a:t>
            </a:r>
            <a:r>
              <a:rPr dirty="0" sz="1100" spc="-10">
                <a:solidFill>
                  <a:srgbClr val="2B161F"/>
                </a:solidFill>
                <a:latin typeface="Calibri"/>
                <a:cs typeface="Calibri"/>
              </a:rPr>
              <a:t>sourcing </a:t>
            </a:r>
            <a:r>
              <a:rPr dirty="0" sz="1100">
                <a:solidFill>
                  <a:srgbClr val="2B161F"/>
                </a:solidFill>
                <a:latin typeface="Calibri"/>
                <a:cs typeface="Calibri"/>
              </a:rPr>
              <a:t>and</a:t>
            </a:r>
            <a:r>
              <a:rPr dirty="0" sz="1100" spc="190">
                <a:solidFill>
                  <a:srgbClr val="2B161F"/>
                </a:solidFill>
                <a:latin typeface="Calibri"/>
                <a:cs typeface="Calibri"/>
              </a:rPr>
              <a:t> </a:t>
            </a:r>
            <a:r>
              <a:rPr dirty="0" sz="1100">
                <a:solidFill>
                  <a:srgbClr val="2B161F"/>
                </a:solidFill>
                <a:latin typeface="Calibri"/>
                <a:cs typeface="Calibri"/>
              </a:rPr>
              <a:t>made-to-order</a:t>
            </a:r>
            <a:r>
              <a:rPr dirty="0" sz="1100" spc="155">
                <a:solidFill>
                  <a:srgbClr val="2B161F"/>
                </a:solidFill>
                <a:latin typeface="Calibri"/>
                <a:cs typeface="Calibri"/>
              </a:rPr>
              <a:t> </a:t>
            </a:r>
            <a:r>
              <a:rPr dirty="0" sz="1100" spc="-10">
                <a:solidFill>
                  <a:srgbClr val="2B161F"/>
                </a:solidFill>
                <a:latin typeface="Calibri"/>
                <a:cs typeface="Calibri"/>
              </a:rPr>
              <a:t>production.</a:t>
            </a:r>
            <a:endParaRPr sz="11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2078989"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M</a:t>
            </a:r>
            <a:r>
              <a:rPr dirty="0" sz="1250" spc="-50" b="1">
                <a:solidFill>
                  <a:srgbClr val="6C2D46"/>
                </a:solidFill>
                <a:latin typeface="Calibri"/>
                <a:cs typeface="Calibri"/>
              </a:rPr>
              <a:t> </a:t>
            </a:r>
            <a:r>
              <a:rPr dirty="0" sz="1250" b="1">
                <a:solidFill>
                  <a:srgbClr val="6C2D46"/>
                </a:solidFill>
                <a:latin typeface="Calibri"/>
                <a:cs typeface="Calibri"/>
              </a:rPr>
              <a:t>A</a:t>
            </a:r>
            <a:r>
              <a:rPr dirty="0" sz="1250" spc="-75" b="1">
                <a:solidFill>
                  <a:srgbClr val="6C2D46"/>
                </a:solidFill>
                <a:latin typeface="Calibri"/>
                <a:cs typeface="Calibri"/>
              </a:rPr>
              <a:t> </a:t>
            </a: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K</a:t>
            </a:r>
            <a:r>
              <a:rPr dirty="0" sz="1250" spc="-7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T</a:t>
            </a:r>
            <a:r>
              <a:rPr dirty="0" sz="1250" spc="470" b="1">
                <a:solidFill>
                  <a:srgbClr val="6C2D46"/>
                </a:solidFill>
                <a:latin typeface="Calibri"/>
                <a:cs typeface="Calibri"/>
              </a:rPr>
              <a:t> </a:t>
            </a:r>
            <a:r>
              <a:rPr dirty="0" sz="1250" b="1">
                <a:solidFill>
                  <a:srgbClr val="6C2D46"/>
                </a:solidFill>
                <a:latin typeface="Calibri"/>
                <a:cs typeface="Calibri"/>
              </a:rPr>
              <a:t>O</a:t>
            </a:r>
            <a:r>
              <a:rPr dirty="0" sz="1250" spc="-90" b="1">
                <a:solidFill>
                  <a:srgbClr val="6C2D46"/>
                </a:solidFill>
                <a:latin typeface="Calibri"/>
                <a:cs typeface="Calibri"/>
              </a:rPr>
              <a:t> </a:t>
            </a:r>
            <a:r>
              <a:rPr dirty="0" sz="1250" b="1">
                <a:solidFill>
                  <a:srgbClr val="6C2D46"/>
                </a:solidFill>
                <a:latin typeface="Calibri"/>
                <a:cs typeface="Calibri"/>
              </a:rPr>
              <a:t>P</a:t>
            </a:r>
            <a:r>
              <a:rPr dirty="0" sz="1250" spc="-55" b="1">
                <a:solidFill>
                  <a:srgbClr val="6C2D46"/>
                </a:solidFill>
                <a:latin typeface="Calibri"/>
                <a:cs typeface="Calibri"/>
              </a:rPr>
              <a:t> </a:t>
            </a:r>
            <a:r>
              <a:rPr dirty="0" sz="1250" b="1">
                <a:solidFill>
                  <a:srgbClr val="6C2D46"/>
                </a:solidFill>
                <a:latin typeface="Calibri"/>
                <a:cs typeface="Calibri"/>
              </a:rPr>
              <a:t>P</a:t>
            </a:r>
            <a:r>
              <a:rPr dirty="0" sz="1250" spc="-60" b="1">
                <a:solidFill>
                  <a:srgbClr val="6C2D46"/>
                </a:solidFill>
                <a:latin typeface="Calibri"/>
                <a:cs typeface="Calibri"/>
              </a:rPr>
              <a:t> </a:t>
            </a:r>
            <a:r>
              <a:rPr dirty="0" sz="1250" b="1">
                <a:solidFill>
                  <a:srgbClr val="6C2D46"/>
                </a:solidFill>
                <a:latin typeface="Calibri"/>
                <a:cs typeface="Calibri"/>
              </a:rPr>
              <a:t>O</a:t>
            </a:r>
            <a:r>
              <a:rPr dirty="0" sz="1250" spc="-90" b="1">
                <a:solidFill>
                  <a:srgbClr val="6C2D46"/>
                </a:solidFill>
                <a:latin typeface="Calibri"/>
                <a:cs typeface="Calibri"/>
              </a:rPr>
              <a:t> </a:t>
            </a: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U</a:t>
            </a:r>
            <a:r>
              <a:rPr dirty="0" sz="1250" spc="-60" b="1">
                <a:solidFill>
                  <a:srgbClr val="6C2D46"/>
                </a:solidFill>
                <a:latin typeface="Calibri"/>
                <a:cs typeface="Calibri"/>
              </a:rPr>
              <a:t> </a:t>
            </a:r>
            <a:r>
              <a:rPr dirty="0" sz="1250" b="1">
                <a:solidFill>
                  <a:srgbClr val="6C2D46"/>
                </a:solidFill>
                <a:latin typeface="Calibri"/>
                <a:cs typeface="Calibri"/>
              </a:rPr>
              <a:t>N</a:t>
            </a:r>
            <a:r>
              <a:rPr dirty="0" sz="1250" spc="-70" b="1">
                <a:solidFill>
                  <a:srgbClr val="6C2D46"/>
                </a:solidFill>
                <a:latin typeface="Calibri"/>
                <a:cs typeface="Calibri"/>
              </a:rPr>
              <a:t> </a:t>
            </a:r>
            <a:r>
              <a:rPr dirty="0" sz="1250" b="1">
                <a:solidFill>
                  <a:srgbClr val="6C2D46"/>
                </a:solidFill>
                <a:latin typeface="Calibri"/>
                <a:cs typeface="Calibri"/>
              </a:rPr>
              <a:t>I</a:t>
            </a:r>
            <a:r>
              <a:rPr dirty="0" sz="1250" spc="-95" b="1">
                <a:solidFill>
                  <a:srgbClr val="6C2D46"/>
                </a:solidFill>
                <a:latin typeface="Calibri"/>
                <a:cs typeface="Calibri"/>
              </a:rPr>
              <a:t> </a:t>
            </a:r>
            <a:r>
              <a:rPr dirty="0" sz="1250" b="1">
                <a:solidFill>
                  <a:srgbClr val="6C2D46"/>
                </a:solidFill>
                <a:latin typeface="Calibri"/>
                <a:cs typeface="Calibri"/>
              </a:rPr>
              <a:t>T</a:t>
            </a:r>
            <a:r>
              <a:rPr dirty="0" sz="1250" spc="-85" b="1">
                <a:solidFill>
                  <a:srgbClr val="6C2D46"/>
                </a:solidFill>
                <a:latin typeface="Calibri"/>
                <a:cs typeface="Calibri"/>
              </a:rPr>
              <a:t> </a:t>
            </a:r>
            <a:r>
              <a:rPr dirty="0" sz="1250" spc="-50" b="1">
                <a:solidFill>
                  <a:srgbClr val="6C2D46"/>
                </a:solidFill>
                <a:latin typeface="Calibri"/>
                <a:cs typeface="Calibri"/>
              </a:rPr>
              <a:t>Y</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25">
                <a:solidFill>
                  <a:srgbClr val="2B161F"/>
                </a:solidFill>
              </a:rPr>
              <a:t>TAM</a:t>
            </a:r>
            <a:r>
              <a:rPr dirty="0" spc="-15">
                <a:solidFill>
                  <a:srgbClr val="2B161F"/>
                </a:solidFill>
              </a:rPr>
              <a:t> </a:t>
            </a:r>
            <a:r>
              <a:rPr dirty="0">
                <a:solidFill>
                  <a:srgbClr val="2B161F"/>
                </a:solidFill>
              </a:rPr>
              <a:t>·</a:t>
            </a:r>
            <a:r>
              <a:rPr dirty="0" spc="-25">
                <a:solidFill>
                  <a:srgbClr val="2B161F"/>
                </a:solidFill>
              </a:rPr>
              <a:t> </a:t>
            </a:r>
            <a:r>
              <a:rPr dirty="0">
                <a:solidFill>
                  <a:srgbClr val="2B161F"/>
                </a:solidFill>
              </a:rPr>
              <a:t>SAM</a:t>
            </a:r>
            <a:r>
              <a:rPr dirty="0" spc="-10">
                <a:solidFill>
                  <a:srgbClr val="2B161F"/>
                </a:solidFill>
              </a:rPr>
              <a:t> </a:t>
            </a:r>
            <a:r>
              <a:rPr dirty="0">
                <a:solidFill>
                  <a:srgbClr val="2B161F"/>
                </a:solidFill>
              </a:rPr>
              <a:t>·</a:t>
            </a:r>
            <a:r>
              <a:rPr dirty="0" spc="-40">
                <a:solidFill>
                  <a:srgbClr val="2B161F"/>
                </a:solidFill>
              </a:rPr>
              <a:t> </a:t>
            </a:r>
            <a:r>
              <a:rPr dirty="0" spc="-5">
                <a:solidFill>
                  <a:srgbClr val="2B161F"/>
                </a:solidFill>
              </a:rPr>
              <a:t>S</a:t>
            </a:r>
            <a:r>
              <a:rPr dirty="0" spc="-1350">
                <a:solidFill>
                  <a:srgbClr val="2B161F"/>
                </a:solidFill>
              </a:rPr>
              <a:t>O</a:t>
            </a:r>
            <a:r>
              <a:rPr dirty="0" baseline="62222" sz="1875" spc="-217">
                <a:solidFill>
                  <a:srgbClr val="A16769"/>
                </a:solidFill>
              </a:rPr>
              <a:t>T</a:t>
            </a:r>
            <a:r>
              <a:rPr dirty="0" baseline="62222" sz="1875" spc="-359">
                <a:solidFill>
                  <a:srgbClr val="A16769"/>
                </a:solidFill>
              </a:rPr>
              <a:t>A</a:t>
            </a:r>
            <a:r>
              <a:rPr dirty="0" sz="3200" spc="-2505">
                <a:solidFill>
                  <a:srgbClr val="2B161F"/>
                </a:solidFill>
              </a:rPr>
              <a:t>M</a:t>
            </a:r>
            <a:r>
              <a:rPr dirty="0" baseline="62222" sz="1875">
                <a:solidFill>
                  <a:srgbClr val="A16769"/>
                </a:solidFill>
              </a:rPr>
              <a:t>M</a:t>
            </a:r>
            <a:r>
              <a:rPr dirty="0" baseline="62222" sz="1875" spc="525">
                <a:solidFill>
                  <a:srgbClr val="A16769"/>
                </a:solidFill>
              </a:rPr>
              <a:t> </a:t>
            </a:r>
            <a:r>
              <a:rPr dirty="0" baseline="62222" sz="1875">
                <a:solidFill>
                  <a:srgbClr val="A16769"/>
                </a:solidFill>
              </a:rPr>
              <a:t>—</a:t>
            </a:r>
            <a:r>
              <a:rPr dirty="0" baseline="62222" sz="1875" spc="472">
                <a:solidFill>
                  <a:srgbClr val="A16769"/>
                </a:solidFill>
              </a:rPr>
              <a:t> </a:t>
            </a:r>
            <a:r>
              <a:rPr dirty="0" baseline="62222" sz="1875" spc="-15">
                <a:solidFill>
                  <a:srgbClr val="A16769"/>
                </a:solidFill>
              </a:rPr>
              <a:t>$150B</a:t>
            </a:r>
            <a:endParaRPr baseline="62222" sz="1875"/>
          </a:p>
        </p:txBody>
      </p:sp>
      <p:pic>
        <p:nvPicPr>
          <p:cNvPr id="4" name="object 4"/>
          <p:cNvPicPr/>
          <p:nvPr/>
        </p:nvPicPr>
        <p:blipFill>
          <a:blip r:embed="rId2" cstate="print"/>
          <a:stretch>
            <a:fillRect/>
          </a:stretch>
        </p:blipFill>
        <p:spPr>
          <a:xfrm>
            <a:off x="1000125" y="1409700"/>
            <a:ext cx="5505450" cy="5457825"/>
          </a:xfrm>
          <a:prstGeom prst="rect">
            <a:avLst/>
          </a:prstGeom>
        </p:spPr>
      </p:pic>
      <p:sp>
        <p:nvSpPr>
          <p:cNvPr id="5" name="object 5"/>
          <p:cNvSpPr txBox="1"/>
          <p:nvPr/>
        </p:nvSpPr>
        <p:spPr>
          <a:xfrm>
            <a:off x="3476878" y="3899852"/>
            <a:ext cx="548005" cy="513715"/>
          </a:xfrm>
          <a:prstGeom prst="rect">
            <a:avLst/>
          </a:prstGeom>
        </p:spPr>
        <p:txBody>
          <a:bodyPr wrap="square" lIns="0" tIns="15875" rIns="0" bIns="0" rtlCol="0" vert="horz">
            <a:spAutoFit/>
          </a:bodyPr>
          <a:lstStyle/>
          <a:p>
            <a:pPr marL="66040">
              <a:lnSpc>
                <a:spcPct val="100000"/>
              </a:lnSpc>
              <a:spcBef>
                <a:spcPts val="125"/>
              </a:spcBef>
            </a:pPr>
            <a:r>
              <a:rPr dirty="0" sz="1550" spc="-25" b="1">
                <a:solidFill>
                  <a:srgbClr val="FFFFFF"/>
                </a:solidFill>
                <a:latin typeface="Cambria"/>
                <a:cs typeface="Cambria"/>
              </a:rPr>
              <a:t>SOM</a:t>
            </a:r>
            <a:endParaRPr sz="1550">
              <a:latin typeface="Cambria"/>
              <a:cs typeface="Cambria"/>
            </a:endParaRPr>
          </a:p>
          <a:p>
            <a:pPr marL="12700">
              <a:lnSpc>
                <a:spcPct val="100000"/>
              </a:lnSpc>
              <a:spcBef>
                <a:spcPts val="95"/>
              </a:spcBef>
            </a:pPr>
            <a:r>
              <a:rPr dirty="0" sz="1550" spc="-20" b="1">
                <a:solidFill>
                  <a:srgbClr val="FFFFFF"/>
                </a:solidFill>
                <a:latin typeface="Cambria"/>
                <a:cs typeface="Cambria"/>
              </a:rPr>
              <a:t>$40M</a:t>
            </a:r>
            <a:endParaRPr sz="1550">
              <a:latin typeface="Cambria"/>
              <a:cs typeface="Cambria"/>
            </a:endParaRPr>
          </a:p>
        </p:txBody>
      </p:sp>
      <p:sp>
        <p:nvSpPr>
          <p:cNvPr id="12" name="object 12"/>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13" name="object 13"/>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11</a:t>
            </a:r>
          </a:p>
        </p:txBody>
      </p:sp>
      <p:sp>
        <p:nvSpPr>
          <p:cNvPr id="6" name="object 6"/>
          <p:cNvSpPr txBox="1"/>
          <p:nvPr/>
        </p:nvSpPr>
        <p:spPr>
          <a:xfrm>
            <a:off x="3270884" y="1755457"/>
            <a:ext cx="96266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mbria"/>
                <a:cs typeface="Cambria"/>
              </a:rPr>
              <a:t>SAM</a:t>
            </a:r>
            <a:r>
              <a:rPr dirty="0" sz="1250" spc="345" b="1">
                <a:solidFill>
                  <a:srgbClr val="6C2D46"/>
                </a:solidFill>
                <a:latin typeface="Cambria"/>
                <a:cs typeface="Cambria"/>
              </a:rPr>
              <a:t> </a:t>
            </a:r>
            <a:r>
              <a:rPr dirty="0" sz="1250" b="1">
                <a:solidFill>
                  <a:srgbClr val="6C2D46"/>
                </a:solidFill>
                <a:latin typeface="Cambria"/>
                <a:cs typeface="Cambria"/>
              </a:rPr>
              <a:t>—</a:t>
            </a:r>
            <a:r>
              <a:rPr dirty="0" sz="1250" spc="360" b="1">
                <a:solidFill>
                  <a:srgbClr val="6C2D46"/>
                </a:solidFill>
                <a:latin typeface="Cambria"/>
                <a:cs typeface="Cambria"/>
              </a:rPr>
              <a:t> </a:t>
            </a:r>
            <a:r>
              <a:rPr dirty="0" sz="1250" spc="-25" b="1">
                <a:solidFill>
                  <a:srgbClr val="6C2D46"/>
                </a:solidFill>
                <a:latin typeface="Cambria"/>
                <a:cs typeface="Cambria"/>
              </a:rPr>
              <a:t>$8B</a:t>
            </a:r>
            <a:endParaRPr sz="1250">
              <a:latin typeface="Cambria"/>
              <a:cs typeface="Cambria"/>
            </a:endParaRPr>
          </a:p>
        </p:txBody>
      </p:sp>
      <p:sp>
        <p:nvSpPr>
          <p:cNvPr id="7" name="object 7"/>
          <p:cNvSpPr txBox="1"/>
          <p:nvPr/>
        </p:nvSpPr>
        <p:spPr>
          <a:xfrm>
            <a:off x="6942201" y="1614487"/>
            <a:ext cx="2633980" cy="231775"/>
          </a:xfrm>
          <a:prstGeom prst="rect">
            <a:avLst/>
          </a:prstGeom>
        </p:spPr>
        <p:txBody>
          <a:bodyPr wrap="square" lIns="0" tIns="12700" rIns="0" bIns="0" rtlCol="0" vert="horz">
            <a:spAutoFit/>
          </a:bodyPr>
          <a:lstStyle/>
          <a:p>
            <a:pPr marL="12700">
              <a:lnSpc>
                <a:spcPct val="100000"/>
              </a:lnSpc>
              <a:spcBef>
                <a:spcPts val="100"/>
              </a:spcBef>
            </a:pPr>
            <a:r>
              <a:rPr dirty="0" sz="1350" spc="-50" b="1">
                <a:solidFill>
                  <a:srgbClr val="6C2D46"/>
                </a:solidFill>
                <a:latin typeface="Cambria"/>
                <a:cs typeface="Cambria"/>
              </a:rPr>
              <a:t>TAM</a:t>
            </a:r>
            <a:r>
              <a:rPr dirty="0" sz="1350" spc="-10" b="1">
                <a:solidFill>
                  <a:srgbClr val="6C2D46"/>
                </a:solidFill>
                <a:latin typeface="Cambria"/>
                <a:cs typeface="Cambria"/>
              </a:rPr>
              <a:t> </a:t>
            </a:r>
            <a:r>
              <a:rPr dirty="0" sz="1350" b="1">
                <a:solidFill>
                  <a:srgbClr val="6C2D46"/>
                </a:solidFill>
                <a:latin typeface="Cambria"/>
                <a:cs typeface="Cambria"/>
              </a:rPr>
              <a:t>—</a:t>
            </a:r>
            <a:r>
              <a:rPr dirty="0" sz="1350" spc="-20" b="1">
                <a:solidFill>
                  <a:srgbClr val="6C2D46"/>
                </a:solidFill>
                <a:latin typeface="Cambria"/>
                <a:cs typeface="Cambria"/>
              </a:rPr>
              <a:t> Total</a:t>
            </a:r>
            <a:r>
              <a:rPr dirty="0" sz="1350" spc="10" b="1">
                <a:solidFill>
                  <a:srgbClr val="6C2D46"/>
                </a:solidFill>
                <a:latin typeface="Cambria"/>
                <a:cs typeface="Cambria"/>
              </a:rPr>
              <a:t> </a:t>
            </a:r>
            <a:r>
              <a:rPr dirty="0" sz="1350" spc="-10" b="1">
                <a:solidFill>
                  <a:srgbClr val="6C2D46"/>
                </a:solidFill>
                <a:latin typeface="Cambria"/>
                <a:cs typeface="Cambria"/>
              </a:rPr>
              <a:t>Addressable</a:t>
            </a:r>
            <a:r>
              <a:rPr dirty="0" sz="1350" spc="-60" b="1">
                <a:solidFill>
                  <a:srgbClr val="6C2D46"/>
                </a:solidFill>
                <a:latin typeface="Cambria"/>
                <a:cs typeface="Cambria"/>
              </a:rPr>
              <a:t> </a:t>
            </a:r>
            <a:r>
              <a:rPr dirty="0" sz="1350" spc="-10" b="1">
                <a:solidFill>
                  <a:srgbClr val="6C2D46"/>
                </a:solidFill>
                <a:latin typeface="Cambria"/>
                <a:cs typeface="Cambria"/>
              </a:rPr>
              <a:t>Market</a:t>
            </a:r>
            <a:endParaRPr sz="1350">
              <a:latin typeface="Cambria"/>
              <a:cs typeface="Cambria"/>
            </a:endParaRPr>
          </a:p>
        </p:txBody>
      </p:sp>
      <p:sp>
        <p:nvSpPr>
          <p:cNvPr id="8" name="object 8"/>
          <p:cNvSpPr txBox="1"/>
          <p:nvPr/>
        </p:nvSpPr>
        <p:spPr>
          <a:xfrm>
            <a:off x="6942201" y="2241867"/>
            <a:ext cx="4427855" cy="388620"/>
          </a:xfrm>
          <a:prstGeom prst="rect">
            <a:avLst/>
          </a:prstGeom>
        </p:spPr>
        <p:txBody>
          <a:bodyPr wrap="square" lIns="0" tIns="12065" rIns="0" bIns="0" rtlCol="0" vert="horz">
            <a:spAutoFit/>
          </a:bodyPr>
          <a:lstStyle/>
          <a:p>
            <a:pPr marL="12700" marR="5080">
              <a:lnSpc>
                <a:spcPct val="108200"/>
              </a:lnSpc>
              <a:spcBef>
                <a:spcPts val="95"/>
              </a:spcBef>
            </a:pPr>
            <a:r>
              <a:rPr dirty="0" sz="1100">
                <a:solidFill>
                  <a:srgbClr val="2B161F"/>
                </a:solidFill>
                <a:latin typeface="Calibri"/>
                <a:cs typeface="Calibri"/>
              </a:rPr>
              <a:t>India's</a:t>
            </a:r>
            <a:r>
              <a:rPr dirty="0" sz="1100" spc="160">
                <a:solidFill>
                  <a:srgbClr val="2B161F"/>
                </a:solidFill>
                <a:latin typeface="Calibri"/>
                <a:cs typeface="Calibri"/>
              </a:rPr>
              <a:t> </a:t>
            </a:r>
            <a:r>
              <a:rPr dirty="0" sz="1100">
                <a:solidFill>
                  <a:srgbClr val="2B161F"/>
                </a:solidFill>
                <a:latin typeface="Calibri"/>
                <a:cs typeface="Calibri"/>
              </a:rPr>
              <a:t>overall</a:t>
            </a:r>
            <a:r>
              <a:rPr dirty="0" sz="1100" spc="110">
                <a:solidFill>
                  <a:srgbClr val="2B161F"/>
                </a:solidFill>
                <a:latin typeface="Calibri"/>
                <a:cs typeface="Calibri"/>
              </a:rPr>
              <a:t> </a:t>
            </a:r>
            <a:r>
              <a:rPr dirty="0" sz="1100">
                <a:solidFill>
                  <a:srgbClr val="2B161F"/>
                </a:solidFill>
                <a:latin typeface="Calibri"/>
                <a:cs typeface="Calibri"/>
              </a:rPr>
              <a:t>apparel</a:t>
            </a:r>
            <a:r>
              <a:rPr dirty="0" sz="1100" spc="110">
                <a:solidFill>
                  <a:srgbClr val="2B161F"/>
                </a:solidFill>
                <a:latin typeface="Calibri"/>
                <a:cs typeface="Calibri"/>
              </a:rPr>
              <a:t> </a:t>
            </a:r>
            <a:r>
              <a:rPr dirty="0" sz="1100">
                <a:solidFill>
                  <a:srgbClr val="2B161F"/>
                </a:solidFill>
                <a:latin typeface="Calibri"/>
                <a:cs typeface="Calibri"/>
              </a:rPr>
              <a:t>&amp;</a:t>
            </a:r>
            <a:r>
              <a:rPr dirty="0" sz="1100" spc="130">
                <a:solidFill>
                  <a:srgbClr val="2B161F"/>
                </a:solidFill>
                <a:latin typeface="Calibri"/>
                <a:cs typeface="Calibri"/>
              </a:rPr>
              <a:t> </a:t>
            </a:r>
            <a:r>
              <a:rPr dirty="0" sz="1100">
                <a:solidFill>
                  <a:srgbClr val="2B161F"/>
                </a:solidFill>
                <a:latin typeface="Calibri"/>
                <a:cs typeface="Calibri"/>
              </a:rPr>
              <a:t>fashion</a:t>
            </a:r>
            <a:r>
              <a:rPr dirty="0" sz="1100" spc="60">
                <a:solidFill>
                  <a:srgbClr val="2B161F"/>
                </a:solidFill>
                <a:latin typeface="Calibri"/>
                <a:cs typeface="Calibri"/>
              </a:rPr>
              <a:t> </a:t>
            </a:r>
            <a:r>
              <a:rPr dirty="0" sz="1100">
                <a:solidFill>
                  <a:srgbClr val="2B161F"/>
                </a:solidFill>
                <a:latin typeface="Calibri"/>
                <a:cs typeface="Calibri"/>
              </a:rPr>
              <a:t>market,</a:t>
            </a:r>
            <a:r>
              <a:rPr dirty="0" sz="1100" spc="75">
                <a:solidFill>
                  <a:srgbClr val="2B161F"/>
                </a:solidFill>
                <a:latin typeface="Calibri"/>
                <a:cs typeface="Calibri"/>
              </a:rPr>
              <a:t> </a:t>
            </a:r>
            <a:r>
              <a:rPr dirty="0" sz="1100">
                <a:solidFill>
                  <a:srgbClr val="2B161F"/>
                </a:solidFill>
                <a:latin typeface="Calibri"/>
                <a:cs typeface="Calibri"/>
              </a:rPr>
              <a:t>projected</a:t>
            </a:r>
            <a:r>
              <a:rPr dirty="0" sz="1100" spc="65">
                <a:solidFill>
                  <a:srgbClr val="2B161F"/>
                </a:solidFill>
                <a:latin typeface="Calibri"/>
                <a:cs typeface="Calibri"/>
              </a:rPr>
              <a:t> </a:t>
            </a:r>
            <a:r>
              <a:rPr dirty="0" sz="1100">
                <a:solidFill>
                  <a:srgbClr val="2B161F"/>
                </a:solidFill>
                <a:latin typeface="Calibri"/>
                <a:cs typeface="Calibri"/>
              </a:rPr>
              <a:t>at</a:t>
            </a:r>
            <a:r>
              <a:rPr dirty="0" sz="1100" spc="150">
                <a:solidFill>
                  <a:srgbClr val="2B161F"/>
                </a:solidFill>
                <a:latin typeface="Calibri"/>
                <a:cs typeface="Calibri"/>
              </a:rPr>
              <a:t> </a:t>
            </a:r>
            <a:r>
              <a:rPr dirty="0" sz="1100">
                <a:solidFill>
                  <a:srgbClr val="2B161F"/>
                </a:solidFill>
                <a:latin typeface="Calibri"/>
                <a:cs typeface="Calibri"/>
              </a:rPr>
              <a:t>roughly</a:t>
            </a:r>
            <a:r>
              <a:rPr dirty="0" sz="1100" spc="170">
                <a:solidFill>
                  <a:srgbClr val="2B161F"/>
                </a:solidFill>
                <a:latin typeface="Calibri"/>
                <a:cs typeface="Calibri"/>
              </a:rPr>
              <a:t> </a:t>
            </a:r>
            <a:r>
              <a:rPr dirty="0" sz="1100">
                <a:solidFill>
                  <a:srgbClr val="2B161F"/>
                </a:solidFill>
                <a:latin typeface="Calibri"/>
                <a:cs typeface="Calibri"/>
              </a:rPr>
              <a:t>$150</a:t>
            </a:r>
            <a:r>
              <a:rPr dirty="0" sz="1100" spc="190">
                <a:solidFill>
                  <a:srgbClr val="2B161F"/>
                </a:solidFill>
                <a:latin typeface="Calibri"/>
                <a:cs typeface="Calibri"/>
              </a:rPr>
              <a:t> </a:t>
            </a:r>
            <a:r>
              <a:rPr dirty="0" sz="1100" spc="-10">
                <a:solidFill>
                  <a:srgbClr val="2B161F"/>
                </a:solidFill>
                <a:latin typeface="Calibri"/>
                <a:cs typeface="Calibri"/>
              </a:rPr>
              <a:t>billion, </a:t>
            </a:r>
            <a:r>
              <a:rPr dirty="0" sz="1100">
                <a:solidFill>
                  <a:srgbClr val="2B161F"/>
                </a:solidFill>
                <a:latin typeface="Calibri"/>
                <a:cs typeface="Calibri"/>
              </a:rPr>
              <a:t>encompassing</a:t>
            </a:r>
            <a:r>
              <a:rPr dirty="0" sz="1100" spc="215">
                <a:solidFill>
                  <a:srgbClr val="2B161F"/>
                </a:solidFill>
                <a:latin typeface="Calibri"/>
                <a:cs typeface="Calibri"/>
              </a:rPr>
              <a:t> </a:t>
            </a:r>
            <a:r>
              <a:rPr dirty="0" sz="1100">
                <a:solidFill>
                  <a:srgbClr val="2B161F"/>
                </a:solidFill>
                <a:latin typeface="Calibri"/>
                <a:cs typeface="Calibri"/>
              </a:rPr>
              <a:t>all</a:t>
            </a:r>
            <a:r>
              <a:rPr dirty="0" sz="1100" spc="175">
                <a:solidFill>
                  <a:srgbClr val="2B161F"/>
                </a:solidFill>
                <a:latin typeface="Calibri"/>
                <a:cs typeface="Calibri"/>
              </a:rPr>
              <a:t> </a:t>
            </a:r>
            <a:r>
              <a:rPr dirty="0" sz="1100">
                <a:solidFill>
                  <a:srgbClr val="2B161F"/>
                </a:solidFill>
                <a:latin typeface="Calibri"/>
                <a:cs typeface="Calibri"/>
              </a:rPr>
              <a:t>clothing</a:t>
            </a:r>
            <a:r>
              <a:rPr dirty="0" sz="1100" spc="105">
                <a:solidFill>
                  <a:srgbClr val="2B161F"/>
                </a:solidFill>
                <a:latin typeface="Calibri"/>
                <a:cs typeface="Calibri"/>
              </a:rPr>
              <a:t> </a:t>
            </a:r>
            <a:r>
              <a:rPr dirty="0" sz="1100">
                <a:solidFill>
                  <a:srgbClr val="2B161F"/>
                </a:solidFill>
                <a:latin typeface="Calibri"/>
                <a:cs typeface="Calibri"/>
              </a:rPr>
              <a:t>categories</a:t>
            </a:r>
            <a:r>
              <a:rPr dirty="0" sz="1100" spc="120">
                <a:solidFill>
                  <a:srgbClr val="2B161F"/>
                </a:solidFill>
                <a:latin typeface="Calibri"/>
                <a:cs typeface="Calibri"/>
              </a:rPr>
              <a:t> </a:t>
            </a:r>
            <a:r>
              <a:rPr dirty="0" sz="1100">
                <a:solidFill>
                  <a:srgbClr val="2B161F"/>
                </a:solidFill>
                <a:latin typeface="Calibri"/>
                <a:cs typeface="Calibri"/>
              </a:rPr>
              <a:t>and</a:t>
            </a:r>
            <a:r>
              <a:rPr dirty="0" sz="1100" spc="120">
                <a:solidFill>
                  <a:srgbClr val="2B161F"/>
                </a:solidFill>
                <a:latin typeface="Calibri"/>
                <a:cs typeface="Calibri"/>
              </a:rPr>
              <a:t> </a:t>
            </a:r>
            <a:r>
              <a:rPr dirty="0" sz="1100" spc="-10">
                <a:solidFill>
                  <a:srgbClr val="2B161F"/>
                </a:solidFill>
                <a:latin typeface="Calibri"/>
                <a:cs typeface="Calibri"/>
              </a:rPr>
              <a:t>channels.</a:t>
            </a:r>
            <a:endParaRPr sz="1100">
              <a:latin typeface="Calibri"/>
              <a:cs typeface="Calibri"/>
            </a:endParaRPr>
          </a:p>
        </p:txBody>
      </p:sp>
      <p:sp>
        <p:nvSpPr>
          <p:cNvPr id="9" name="object 9"/>
          <p:cNvSpPr txBox="1"/>
          <p:nvPr/>
        </p:nvSpPr>
        <p:spPr>
          <a:xfrm>
            <a:off x="6942201" y="3171571"/>
            <a:ext cx="2894330" cy="231140"/>
          </a:xfrm>
          <a:prstGeom prst="rect">
            <a:avLst/>
          </a:prstGeom>
        </p:spPr>
        <p:txBody>
          <a:bodyPr wrap="square" lIns="0" tIns="12700" rIns="0" bIns="0" rtlCol="0" vert="horz">
            <a:spAutoFit/>
          </a:bodyPr>
          <a:lstStyle/>
          <a:p>
            <a:pPr marL="12700">
              <a:lnSpc>
                <a:spcPct val="100000"/>
              </a:lnSpc>
              <a:spcBef>
                <a:spcPts val="100"/>
              </a:spcBef>
            </a:pPr>
            <a:r>
              <a:rPr dirty="0" sz="1350" b="1">
                <a:solidFill>
                  <a:srgbClr val="6C2D46"/>
                </a:solidFill>
                <a:latin typeface="Cambria"/>
                <a:cs typeface="Cambria"/>
              </a:rPr>
              <a:t>SAM</a:t>
            </a:r>
            <a:r>
              <a:rPr dirty="0" sz="1350" spc="-55" b="1">
                <a:solidFill>
                  <a:srgbClr val="6C2D46"/>
                </a:solidFill>
                <a:latin typeface="Cambria"/>
                <a:cs typeface="Cambria"/>
              </a:rPr>
              <a:t> </a:t>
            </a:r>
            <a:r>
              <a:rPr dirty="0" sz="1350" b="1">
                <a:solidFill>
                  <a:srgbClr val="6C2D46"/>
                </a:solidFill>
                <a:latin typeface="Cambria"/>
                <a:cs typeface="Cambria"/>
              </a:rPr>
              <a:t>—</a:t>
            </a:r>
            <a:r>
              <a:rPr dirty="0" sz="1350" spc="-25" b="1">
                <a:solidFill>
                  <a:srgbClr val="6C2D46"/>
                </a:solidFill>
                <a:latin typeface="Cambria"/>
                <a:cs typeface="Cambria"/>
              </a:rPr>
              <a:t> </a:t>
            </a:r>
            <a:r>
              <a:rPr dirty="0" sz="1350" b="1">
                <a:solidFill>
                  <a:srgbClr val="6C2D46"/>
                </a:solidFill>
                <a:latin typeface="Cambria"/>
                <a:cs typeface="Cambria"/>
              </a:rPr>
              <a:t>Serviceable</a:t>
            </a:r>
            <a:r>
              <a:rPr dirty="0" sz="1350" spc="10" b="1">
                <a:solidFill>
                  <a:srgbClr val="6C2D46"/>
                </a:solidFill>
                <a:latin typeface="Cambria"/>
                <a:cs typeface="Cambria"/>
              </a:rPr>
              <a:t> </a:t>
            </a:r>
            <a:r>
              <a:rPr dirty="0" sz="1350" spc="-20" b="1">
                <a:solidFill>
                  <a:srgbClr val="6C2D46"/>
                </a:solidFill>
                <a:latin typeface="Cambria"/>
                <a:cs typeface="Cambria"/>
              </a:rPr>
              <a:t>Available</a:t>
            </a:r>
            <a:r>
              <a:rPr dirty="0" sz="1350" spc="5" b="1">
                <a:solidFill>
                  <a:srgbClr val="6C2D46"/>
                </a:solidFill>
                <a:latin typeface="Cambria"/>
                <a:cs typeface="Cambria"/>
              </a:rPr>
              <a:t> </a:t>
            </a:r>
            <a:r>
              <a:rPr dirty="0" sz="1350" spc="-10" b="1">
                <a:solidFill>
                  <a:srgbClr val="6C2D46"/>
                </a:solidFill>
                <a:latin typeface="Cambria"/>
                <a:cs typeface="Cambria"/>
              </a:rPr>
              <a:t>Market</a:t>
            </a:r>
            <a:endParaRPr sz="1350">
              <a:latin typeface="Cambria"/>
              <a:cs typeface="Cambria"/>
            </a:endParaRPr>
          </a:p>
        </p:txBody>
      </p:sp>
      <p:sp>
        <p:nvSpPr>
          <p:cNvPr id="10" name="object 10"/>
          <p:cNvSpPr txBox="1"/>
          <p:nvPr/>
        </p:nvSpPr>
        <p:spPr>
          <a:xfrm>
            <a:off x="6942201" y="3710813"/>
            <a:ext cx="4202430" cy="560070"/>
          </a:xfrm>
          <a:prstGeom prst="rect">
            <a:avLst/>
          </a:prstGeom>
        </p:spPr>
        <p:txBody>
          <a:bodyPr wrap="square" lIns="0" tIns="17145" rIns="0" bIns="0" rtlCol="0" vert="horz">
            <a:spAutoFit/>
          </a:bodyPr>
          <a:lstStyle/>
          <a:p>
            <a:pPr marL="12700" marR="5080">
              <a:lnSpc>
                <a:spcPct val="105200"/>
              </a:lnSpc>
              <a:spcBef>
                <a:spcPts val="135"/>
              </a:spcBef>
            </a:pPr>
            <a:r>
              <a:rPr dirty="0" sz="1100">
                <a:solidFill>
                  <a:srgbClr val="2B161F"/>
                </a:solidFill>
                <a:latin typeface="Calibri"/>
                <a:cs typeface="Calibri"/>
              </a:rPr>
              <a:t>The</a:t>
            </a:r>
            <a:r>
              <a:rPr dirty="0" sz="1100" spc="170">
                <a:solidFill>
                  <a:srgbClr val="2B161F"/>
                </a:solidFill>
                <a:latin typeface="Calibri"/>
                <a:cs typeface="Calibri"/>
              </a:rPr>
              <a:t> </a:t>
            </a:r>
            <a:r>
              <a:rPr dirty="0" sz="1100">
                <a:solidFill>
                  <a:srgbClr val="2B161F"/>
                </a:solidFill>
                <a:latin typeface="Calibri"/>
                <a:cs typeface="Calibri"/>
              </a:rPr>
              <a:t>custom-stitching,</a:t>
            </a:r>
            <a:r>
              <a:rPr dirty="0" sz="1100" spc="135">
                <a:solidFill>
                  <a:srgbClr val="2B161F"/>
                </a:solidFill>
                <a:latin typeface="Calibri"/>
                <a:cs typeface="Calibri"/>
              </a:rPr>
              <a:t> </a:t>
            </a:r>
            <a:r>
              <a:rPr dirty="0" sz="1100">
                <a:solidFill>
                  <a:srgbClr val="2B161F"/>
                </a:solidFill>
                <a:latin typeface="Calibri"/>
                <a:cs typeface="Calibri"/>
              </a:rPr>
              <a:t>boutique</a:t>
            </a:r>
            <a:r>
              <a:rPr dirty="0" sz="1100" spc="175">
                <a:solidFill>
                  <a:srgbClr val="2B161F"/>
                </a:solidFill>
                <a:latin typeface="Calibri"/>
                <a:cs typeface="Calibri"/>
              </a:rPr>
              <a:t> </a:t>
            </a:r>
            <a:r>
              <a:rPr dirty="0" sz="1100">
                <a:solidFill>
                  <a:srgbClr val="2B161F"/>
                </a:solidFill>
                <a:latin typeface="Calibri"/>
                <a:cs typeface="Calibri"/>
              </a:rPr>
              <a:t>&amp;</a:t>
            </a:r>
            <a:r>
              <a:rPr dirty="0" sz="1100" spc="200">
                <a:solidFill>
                  <a:srgbClr val="2B161F"/>
                </a:solidFill>
                <a:latin typeface="Calibri"/>
                <a:cs typeface="Calibri"/>
              </a:rPr>
              <a:t> </a:t>
            </a:r>
            <a:r>
              <a:rPr dirty="0" sz="1100">
                <a:solidFill>
                  <a:srgbClr val="2B161F"/>
                </a:solidFill>
                <a:latin typeface="Calibri"/>
                <a:cs typeface="Calibri"/>
              </a:rPr>
              <a:t>ethnic-wear</a:t>
            </a:r>
            <a:r>
              <a:rPr dirty="0" sz="1100" spc="200">
                <a:solidFill>
                  <a:srgbClr val="2B161F"/>
                </a:solidFill>
                <a:latin typeface="Calibri"/>
                <a:cs typeface="Calibri"/>
              </a:rPr>
              <a:t> </a:t>
            </a:r>
            <a:r>
              <a:rPr dirty="0" sz="1100">
                <a:solidFill>
                  <a:srgbClr val="2B161F"/>
                </a:solidFill>
                <a:latin typeface="Calibri"/>
                <a:cs typeface="Calibri"/>
              </a:rPr>
              <a:t>segment</a:t>
            </a:r>
            <a:r>
              <a:rPr dirty="0" sz="1100" spc="100">
                <a:solidFill>
                  <a:srgbClr val="2B161F"/>
                </a:solidFill>
                <a:latin typeface="Calibri"/>
                <a:cs typeface="Calibri"/>
              </a:rPr>
              <a:t> </a:t>
            </a:r>
            <a:r>
              <a:rPr dirty="0" sz="1100">
                <a:solidFill>
                  <a:srgbClr val="2B161F"/>
                </a:solidFill>
                <a:latin typeface="Calibri"/>
                <a:cs typeface="Calibri"/>
              </a:rPr>
              <a:t>specifically</a:t>
            </a:r>
            <a:r>
              <a:rPr dirty="0" sz="1100" spc="215">
                <a:solidFill>
                  <a:srgbClr val="2B161F"/>
                </a:solidFill>
                <a:latin typeface="Calibri"/>
                <a:cs typeface="Calibri"/>
              </a:rPr>
              <a:t> </a:t>
            </a:r>
            <a:r>
              <a:rPr dirty="0" sz="1100" spc="-50">
                <a:solidFill>
                  <a:srgbClr val="2B161F"/>
                </a:solidFill>
                <a:latin typeface="Calibri"/>
                <a:cs typeface="Calibri"/>
              </a:rPr>
              <a:t>—</a:t>
            </a:r>
            <a:r>
              <a:rPr dirty="0" sz="1100">
                <a:solidFill>
                  <a:srgbClr val="2B161F"/>
                </a:solidFill>
                <a:latin typeface="Calibri"/>
                <a:cs typeface="Calibri"/>
              </a:rPr>
              <a:t> estimated</a:t>
            </a:r>
            <a:r>
              <a:rPr dirty="0" sz="1100" spc="50">
                <a:solidFill>
                  <a:srgbClr val="2B161F"/>
                </a:solidFill>
                <a:latin typeface="Calibri"/>
                <a:cs typeface="Calibri"/>
              </a:rPr>
              <a:t> </a:t>
            </a:r>
            <a:r>
              <a:rPr dirty="0" sz="1100">
                <a:solidFill>
                  <a:srgbClr val="2B161F"/>
                </a:solidFill>
                <a:latin typeface="Calibri"/>
                <a:cs typeface="Calibri"/>
              </a:rPr>
              <a:t>at</a:t>
            </a:r>
            <a:r>
              <a:rPr dirty="0" sz="1100" spc="40">
                <a:solidFill>
                  <a:srgbClr val="2B161F"/>
                </a:solidFill>
                <a:latin typeface="Calibri"/>
                <a:cs typeface="Calibri"/>
              </a:rPr>
              <a:t> </a:t>
            </a:r>
            <a:r>
              <a:rPr dirty="0" sz="1100">
                <a:solidFill>
                  <a:srgbClr val="2B161F"/>
                </a:solidFill>
                <a:latin typeface="Calibri"/>
                <a:cs typeface="Calibri"/>
              </a:rPr>
              <a:t>approximately</a:t>
            </a:r>
            <a:r>
              <a:rPr dirty="0" sz="1100" spc="165">
                <a:solidFill>
                  <a:srgbClr val="2B161F"/>
                </a:solidFill>
                <a:latin typeface="Calibri"/>
                <a:cs typeface="Calibri"/>
              </a:rPr>
              <a:t> </a:t>
            </a:r>
            <a:r>
              <a:rPr dirty="0" sz="1100">
                <a:solidFill>
                  <a:srgbClr val="2B161F"/>
                </a:solidFill>
                <a:latin typeface="Calibri"/>
                <a:cs typeface="Calibri"/>
              </a:rPr>
              <a:t>$8</a:t>
            </a:r>
            <a:r>
              <a:rPr dirty="0" sz="1100" spc="180">
                <a:solidFill>
                  <a:srgbClr val="2B161F"/>
                </a:solidFill>
                <a:latin typeface="Calibri"/>
                <a:cs typeface="Calibri"/>
              </a:rPr>
              <a:t> </a:t>
            </a:r>
            <a:r>
              <a:rPr dirty="0" sz="1100">
                <a:solidFill>
                  <a:srgbClr val="2B161F"/>
                </a:solidFill>
                <a:latin typeface="Calibri"/>
                <a:cs typeface="Calibri"/>
              </a:rPr>
              <a:t>billion</a:t>
            </a:r>
            <a:r>
              <a:rPr dirty="0" sz="1100" spc="140">
                <a:solidFill>
                  <a:srgbClr val="2B161F"/>
                </a:solidFill>
                <a:latin typeface="Calibri"/>
                <a:cs typeface="Calibri"/>
              </a:rPr>
              <a:t> </a:t>
            </a:r>
            <a:r>
              <a:rPr dirty="0" sz="1100">
                <a:solidFill>
                  <a:srgbClr val="2B161F"/>
                </a:solidFill>
                <a:latin typeface="Calibri"/>
                <a:cs typeface="Calibri"/>
              </a:rPr>
              <a:t>—</a:t>
            </a:r>
            <a:r>
              <a:rPr dirty="0" sz="1100" spc="125">
                <a:solidFill>
                  <a:srgbClr val="2B161F"/>
                </a:solidFill>
                <a:latin typeface="Calibri"/>
                <a:cs typeface="Calibri"/>
              </a:rPr>
              <a:t> </a:t>
            </a:r>
            <a:r>
              <a:rPr dirty="0" sz="1100">
                <a:solidFill>
                  <a:srgbClr val="2B161F"/>
                </a:solidFill>
                <a:latin typeface="Calibri"/>
                <a:cs typeface="Calibri"/>
              </a:rPr>
              <a:t>the</a:t>
            </a:r>
            <a:r>
              <a:rPr dirty="0" sz="1100" spc="100">
                <a:solidFill>
                  <a:srgbClr val="2B161F"/>
                </a:solidFill>
                <a:latin typeface="Calibri"/>
                <a:cs typeface="Calibri"/>
              </a:rPr>
              <a:t> </a:t>
            </a:r>
            <a:r>
              <a:rPr dirty="0" sz="1100">
                <a:solidFill>
                  <a:srgbClr val="2B161F"/>
                </a:solidFill>
                <a:latin typeface="Calibri"/>
                <a:cs typeface="Calibri"/>
              </a:rPr>
              <a:t>portion</a:t>
            </a:r>
            <a:r>
              <a:rPr dirty="0" sz="1100" spc="55">
                <a:solidFill>
                  <a:srgbClr val="2B161F"/>
                </a:solidFill>
                <a:latin typeface="Calibri"/>
                <a:cs typeface="Calibri"/>
              </a:rPr>
              <a:t> </a:t>
            </a:r>
            <a:r>
              <a:rPr dirty="0" sz="1100">
                <a:solidFill>
                  <a:srgbClr val="2B161F"/>
                </a:solidFill>
                <a:latin typeface="Calibri"/>
                <a:cs typeface="Calibri"/>
              </a:rPr>
              <a:t>Rangrez</a:t>
            </a:r>
            <a:r>
              <a:rPr dirty="0" sz="1100" spc="150">
                <a:solidFill>
                  <a:srgbClr val="2B161F"/>
                </a:solidFill>
                <a:latin typeface="Calibri"/>
                <a:cs typeface="Calibri"/>
              </a:rPr>
              <a:t> </a:t>
            </a:r>
            <a:r>
              <a:rPr dirty="0" sz="1100">
                <a:solidFill>
                  <a:srgbClr val="2B161F"/>
                </a:solidFill>
                <a:latin typeface="Calibri"/>
                <a:cs typeface="Calibri"/>
              </a:rPr>
              <a:t>is</a:t>
            </a:r>
            <a:r>
              <a:rPr dirty="0" sz="1100" spc="155">
                <a:solidFill>
                  <a:srgbClr val="2B161F"/>
                </a:solidFill>
                <a:latin typeface="Calibri"/>
                <a:cs typeface="Calibri"/>
              </a:rPr>
              <a:t> </a:t>
            </a:r>
            <a:r>
              <a:rPr dirty="0" sz="1100">
                <a:solidFill>
                  <a:srgbClr val="2B161F"/>
                </a:solidFill>
                <a:latin typeface="Calibri"/>
                <a:cs typeface="Calibri"/>
              </a:rPr>
              <a:t>built</a:t>
            </a:r>
            <a:r>
              <a:rPr dirty="0" sz="1100" spc="40">
                <a:solidFill>
                  <a:srgbClr val="2B161F"/>
                </a:solidFill>
                <a:latin typeface="Calibri"/>
                <a:cs typeface="Calibri"/>
              </a:rPr>
              <a:t> </a:t>
            </a:r>
            <a:r>
              <a:rPr dirty="0" sz="1100" spc="-25">
                <a:solidFill>
                  <a:srgbClr val="2B161F"/>
                </a:solidFill>
                <a:latin typeface="Calibri"/>
                <a:cs typeface="Calibri"/>
              </a:rPr>
              <a:t>to </a:t>
            </a:r>
            <a:r>
              <a:rPr dirty="0" sz="1100" spc="-10">
                <a:solidFill>
                  <a:srgbClr val="2B161F"/>
                </a:solidFill>
                <a:latin typeface="Calibri"/>
                <a:cs typeface="Calibri"/>
              </a:rPr>
              <a:t>serve.</a:t>
            </a:r>
            <a:endParaRPr sz="1100">
              <a:latin typeface="Calibri"/>
              <a:cs typeface="Calibri"/>
            </a:endParaRPr>
          </a:p>
        </p:txBody>
      </p:sp>
      <p:sp>
        <p:nvSpPr>
          <p:cNvPr id="11" name="object 11"/>
          <p:cNvSpPr txBox="1"/>
          <p:nvPr/>
        </p:nvSpPr>
        <p:spPr>
          <a:xfrm>
            <a:off x="6942201" y="4727511"/>
            <a:ext cx="4509135" cy="1016000"/>
          </a:xfrm>
          <a:prstGeom prst="rect">
            <a:avLst/>
          </a:prstGeom>
        </p:spPr>
        <p:txBody>
          <a:bodyPr wrap="square" lIns="0" tIns="12700" rIns="0" bIns="0" rtlCol="0" vert="horz">
            <a:spAutoFit/>
          </a:bodyPr>
          <a:lstStyle/>
          <a:p>
            <a:pPr marL="12700">
              <a:lnSpc>
                <a:spcPct val="100000"/>
              </a:lnSpc>
              <a:spcBef>
                <a:spcPts val="100"/>
              </a:spcBef>
            </a:pPr>
            <a:r>
              <a:rPr dirty="0" sz="1350" b="1">
                <a:solidFill>
                  <a:srgbClr val="6C2D46"/>
                </a:solidFill>
                <a:latin typeface="Cambria"/>
                <a:cs typeface="Cambria"/>
              </a:rPr>
              <a:t>SOM</a:t>
            </a:r>
            <a:r>
              <a:rPr dirty="0" sz="1350" spc="-65" b="1">
                <a:solidFill>
                  <a:srgbClr val="6C2D46"/>
                </a:solidFill>
                <a:latin typeface="Cambria"/>
                <a:cs typeface="Cambria"/>
              </a:rPr>
              <a:t> </a:t>
            </a:r>
            <a:r>
              <a:rPr dirty="0" sz="1350" b="1">
                <a:solidFill>
                  <a:srgbClr val="6C2D46"/>
                </a:solidFill>
                <a:latin typeface="Cambria"/>
                <a:cs typeface="Cambria"/>
              </a:rPr>
              <a:t>—</a:t>
            </a:r>
            <a:r>
              <a:rPr dirty="0" sz="1350" spc="-40" b="1">
                <a:solidFill>
                  <a:srgbClr val="6C2D46"/>
                </a:solidFill>
                <a:latin typeface="Cambria"/>
                <a:cs typeface="Cambria"/>
              </a:rPr>
              <a:t> </a:t>
            </a:r>
            <a:r>
              <a:rPr dirty="0" sz="1350" b="1">
                <a:solidFill>
                  <a:srgbClr val="6C2D46"/>
                </a:solidFill>
                <a:latin typeface="Cambria"/>
                <a:cs typeface="Cambria"/>
              </a:rPr>
              <a:t>Serviceable</a:t>
            </a:r>
            <a:r>
              <a:rPr dirty="0" sz="1350" spc="-10" b="1">
                <a:solidFill>
                  <a:srgbClr val="6C2D46"/>
                </a:solidFill>
                <a:latin typeface="Cambria"/>
                <a:cs typeface="Cambria"/>
              </a:rPr>
              <a:t> </a:t>
            </a:r>
            <a:r>
              <a:rPr dirty="0" sz="1350" b="1">
                <a:solidFill>
                  <a:srgbClr val="6C2D46"/>
                </a:solidFill>
                <a:latin typeface="Cambria"/>
                <a:cs typeface="Cambria"/>
              </a:rPr>
              <a:t>Obtainable</a:t>
            </a:r>
            <a:r>
              <a:rPr dirty="0" sz="1350" spc="-15" b="1">
                <a:solidFill>
                  <a:srgbClr val="6C2D46"/>
                </a:solidFill>
                <a:latin typeface="Cambria"/>
                <a:cs typeface="Cambria"/>
              </a:rPr>
              <a:t> </a:t>
            </a:r>
            <a:r>
              <a:rPr dirty="0" sz="1350" spc="-10" b="1">
                <a:solidFill>
                  <a:srgbClr val="6C2D46"/>
                </a:solidFill>
                <a:latin typeface="Cambria"/>
                <a:cs typeface="Cambria"/>
              </a:rPr>
              <a:t>Market</a:t>
            </a:r>
            <a:endParaRPr sz="1350">
              <a:latin typeface="Cambria"/>
              <a:cs typeface="Cambria"/>
            </a:endParaRPr>
          </a:p>
          <a:p>
            <a:pPr>
              <a:lnSpc>
                <a:spcPct val="100000"/>
              </a:lnSpc>
            </a:pPr>
            <a:endParaRPr sz="1350">
              <a:latin typeface="Cambria"/>
              <a:cs typeface="Cambria"/>
            </a:endParaRPr>
          </a:p>
          <a:p>
            <a:pPr>
              <a:lnSpc>
                <a:spcPct val="100000"/>
              </a:lnSpc>
              <a:spcBef>
                <a:spcPts val="260"/>
              </a:spcBef>
            </a:pPr>
            <a:endParaRPr sz="1350">
              <a:latin typeface="Cambria"/>
              <a:cs typeface="Cambria"/>
            </a:endParaRPr>
          </a:p>
          <a:p>
            <a:pPr marL="12700">
              <a:lnSpc>
                <a:spcPct val="100000"/>
              </a:lnSpc>
            </a:pPr>
            <a:r>
              <a:rPr dirty="0" sz="1100">
                <a:solidFill>
                  <a:srgbClr val="2B161F"/>
                </a:solidFill>
                <a:latin typeface="Calibri"/>
                <a:cs typeface="Calibri"/>
              </a:rPr>
              <a:t>Our</a:t>
            </a:r>
            <a:r>
              <a:rPr dirty="0" sz="1100" spc="130">
                <a:solidFill>
                  <a:srgbClr val="2B161F"/>
                </a:solidFill>
                <a:latin typeface="Calibri"/>
                <a:cs typeface="Calibri"/>
              </a:rPr>
              <a:t> </a:t>
            </a:r>
            <a:r>
              <a:rPr dirty="0" sz="1100">
                <a:solidFill>
                  <a:srgbClr val="2B161F"/>
                </a:solidFill>
                <a:latin typeface="Calibri"/>
                <a:cs typeface="Calibri"/>
              </a:rPr>
              <a:t>realistic</a:t>
            </a:r>
            <a:r>
              <a:rPr dirty="0" sz="1100" spc="120">
                <a:solidFill>
                  <a:srgbClr val="2B161F"/>
                </a:solidFill>
                <a:latin typeface="Calibri"/>
                <a:cs typeface="Calibri"/>
              </a:rPr>
              <a:t> </a:t>
            </a:r>
            <a:r>
              <a:rPr dirty="0" sz="1100">
                <a:solidFill>
                  <a:srgbClr val="2B161F"/>
                </a:solidFill>
                <a:latin typeface="Calibri"/>
                <a:cs typeface="Calibri"/>
              </a:rPr>
              <a:t>3-year</a:t>
            </a:r>
            <a:r>
              <a:rPr dirty="0" sz="1100" spc="135">
                <a:solidFill>
                  <a:srgbClr val="2B161F"/>
                </a:solidFill>
                <a:latin typeface="Calibri"/>
                <a:cs typeface="Calibri"/>
              </a:rPr>
              <a:t> </a:t>
            </a:r>
            <a:r>
              <a:rPr dirty="0" sz="1100">
                <a:solidFill>
                  <a:srgbClr val="2B161F"/>
                </a:solidFill>
                <a:latin typeface="Calibri"/>
                <a:cs typeface="Calibri"/>
              </a:rPr>
              <a:t>capture</a:t>
            </a:r>
            <a:r>
              <a:rPr dirty="0" sz="1100" spc="105">
                <a:solidFill>
                  <a:srgbClr val="2B161F"/>
                </a:solidFill>
                <a:latin typeface="Calibri"/>
                <a:cs typeface="Calibri"/>
              </a:rPr>
              <a:t> </a:t>
            </a:r>
            <a:r>
              <a:rPr dirty="0" sz="1100">
                <a:solidFill>
                  <a:srgbClr val="2B161F"/>
                </a:solidFill>
                <a:latin typeface="Calibri"/>
                <a:cs typeface="Calibri"/>
              </a:rPr>
              <a:t>target</a:t>
            </a:r>
            <a:r>
              <a:rPr dirty="0" sz="1100" spc="155">
                <a:solidFill>
                  <a:srgbClr val="2B161F"/>
                </a:solidFill>
                <a:latin typeface="Calibri"/>
                <a:cs typeface="Calibri"/>
              </a:rPr>
              <a:t> </a:t>
            </a:r>
            <a:r>
              <a:rPr dirty="0" sz="1100">
                <a:solidFill>
                  <a:srgbClr val="2B161F"/>
                </a:solidFill>
                <a:latin typeface="Calibri"/>
                <a:cs typeface="Calibri"/>
              </a:rPr>
              <a:t>across</a:t>
            </a:r>
            <a:r>
              <a:rPr dirty="0" sz="1100" spc="165">
                <a:solidFill>
                  <a:srgbClr val="2B161F"/>
                </a:solidFill>
                <a:latin typeface="Calibri"/>
                <a:cs typeface="Calibri"/>
              </a:rPr>
              <a:t> </a:t>
            </a:r>
            <a:r>
              <a:rPr dirty="0" sz="1100">
                <a:solidFill>
                  <a:srgbClr val="2B161F"/>
                </a:solidFill>
                <a:latin typeface="Calibri"/>
                <a:cs typeface="Calibri"/>
              </a:rPr>
              <a:t>pilot</a:t>
            </a:r>
            <a:r>
              <a:rPr dirty="0" sz="1100" spc="50">
                <a:solidFill>
                  <a:srgbClr val="2B161F"/>
                </a:solidFill>
                <a:latin typeface="Calibri"/>
                <a:cs typeface="Calibri"/>
              </a:rPr>
              <a:t> </a:t>
            </a:r>
            <a:r>
              <a:rPr dirty="0" sz="1100">
                <a:solidFill>
                  <a:srgbClr val="2B161F"/>
                </a:solidFill>
                <a:latin typeface="Calibri"/>
                <a:cs typeface="Calibri"/>
              </a:rPr>
              <a:t>Tier-1/2</a:t>
            </a:r>
            <a:r>
              <a:rPr dirty="0" sz="1100" spc="95">
                <a:solidFill>
                  <a:srgbClr val="2B161F"/>
                </a:solidFill>
                <a:latin typeface="Calibri"/>
                <a:cs typeface="Calibri"/>
              </a:rPr>
              <a:t> </a:t>
            </a:r>
            <a:r>
              <a:rPr dirty="0" sz="1100">
                <a:solidFill>
                  <a:srgbClr val="2B161F"/>
                </a:solidFill>
                <a:latin typeface="Calibri"/>
                <a:cs typeface="Calibri"/>
              </a:rPr>
              <a:t>cities</a:t>
            </a:r>
            <a:r>
              <a:rPr dirty="0" sz="1100" spc="85">
                <a:solidFill>
                  <a:srgbClr val="2B161F"/>
                </a:solidFill>
                <a:latin typeface="Calibri"/>
                <a:cs typeface="Calibri"/>
              </a:rPr>
              <a:t> </a:t>
            </a:r>
            <a:r>
              <a:rPr dirty="0" sz="1100">
                <a:solidFill>
                  <a:srgbClr val="2B161F"/>
                </a:solidFill>
                <a:latin typeface="Calibri"/>
                <a:cs typeface="Calibri"/>
              </a:rPr>
              <a:t>—</a:t>
            </a:r>
            <a:r>
              <a:rPr dirty="0" sz="1100" spc="130">
                <a:solidFill>
                  <a:srgbClr val="2B161F"/>
                </a:solidFill>
                <a:latin typeface="Calibri"/>
                <a:cs typeface="Calibri"/>
              </a:rPr>
              <a:t> </a:t>
            </a:r>
            <a:r>
              <a:rPr dirty="0" sz="1100">
                <a:solidFill>
                  <a:srgbClr val="2B161F"/>
                </a:solidFill>
                <a:latin typeface="Calibri"/>
                <a:cs typeface="Calibri"/>
              </a:rPr>
              <a:t>roughly</a:t>
            </a:r>
            <a:r>
              <a:rPr dirty="0" sz="1100" spc="175">
                <a:solidFill>
                  <a:srgbClr val="2B161F"/>
                </a:solidFill>
                <a:latin typeface="Calibri"/>
                <a:cs typeface="Calibri"/>
              </a:rPr>
              <a:t> </a:t>
            </a:r>
            <a:r>
              <a:rPr dirty="0" sz="1100" spc="-25">
                <a:solidFill>
                  <a:srgbClr val="2B161F"/>
                </a:solidFill>
                <a:latin typeface="Calibri"/>
                <a:cs typeface="Calibri"/>
              </a:rPr>
              <a:t>$40</a:t>
            </a:r>
            <a:endParaRPr sz="1100">
              <a:latin typeface="Calibri"/>
              <a:cs typeface="Calibri"/>
            </a:endParaRPr>
          </a:p>
          <a:p>
            <a:pPr marL="12700">
              <a:lnSpc>
                <a:spcPct val="100000"/>
              </a:lnSpc>
              <a:spcBef>
                <a:spcPts val="105"/>
              </a:spcBef>
            </a:pPr>
            <a:r>
              <a:rPr dirty="0" sz="1100">
                <a:solidFill>
                  <a:srgbClr val="2B161F"/>
                </a:solidFill>
                <a:latin typeface="Calibri"/>
                <a:cs typeface="Calibri"/>
              </a:rPr>
              <a:t>million,</a:t>
            </a:r>
            <a:r>
              <a:rPr dirty="0" sz="1100" spc="114">
                <a:solidFill>
                  <a:srgbClr val="2B161F"/>
                </a:solidFill>
                <a:latin typeface="Calibri"/>
                <a:cs typeface="Calibri"/>
              </a:rPr>
              <a:t> </a:t>
            </a:r>
            <a:r>
              <a:rPr dirty="0" sz="1100">
                <a:solidFill>
                  <a:srgbClr val="2B161F"/>
                </a:solidFill>
                <a:latin typeface="Calibri"/>
                <a:cs typeface="Calibri"/>
              </a:rPr>
              <a:t>under</a:t>
            </a:r>
            <a:r>
              <a:rPr dirty="0" sz="1100" spc="75">
                <a:solidFill>
                  <a:srgbClr val="2B161F"/>
                </a:solidFill>
                <a:latin typeface="Calibri"/>
                <a:cs typeface="Calibri"/>
              </a:rPr>
              <a:t> </a:t>
            </a:r>
            <a:r>
              <a:rPr dirty="0" sz="1100">
                <a:solidFill>
                  <a:srgbClr val="2B161F"/>
                </a:solidFill>
                <a:latin typeface="Calibri"/>
                <a:cs typeface="Calibri"/>
              </a:rPr>
              <a:t>1%</a:t>
            </a:r>
            <a:r>
              <a:rPr dirty="0" sz="1100" spc="114">
                <a:solidFill>
                  <a:srgbClr val="2B161F"/>
                </a:solidFill>
                <a:latin typeface="Calibri"/>
                <a:cs typeface="Calibri"/>
              </a:rPr>
              <a:t> </a:t>
            </a:r>
            <a:r>
              <a:rPr dirty="0" sz="1100">
                <a:solidFill>
                  <a:srgbClr val="2B161F"/>
                </a:solidFill>
                <a:latin typeface="Calibri"/>
                <a:cs typeface="Calibri"/>
              </a:rPr>
              <a:t>of</a:t>
            </a:r>
            <a:r>
              <a:rPr dirty="0" sz="1100" spc="45">
                <a:solidFill>
                  <a:srgbClr val="2B161F"/>
                </a:solidFill>
                <a:latin typeface="Calibri"/>
                <a:cs typeface="Calibri"/>
              </a:rPr>
              <a:t> </a:t>
            </a:r>
            <a:r>
              <a:rPr dirty="0" sz="1100">
                <a:solidFill>
                  <a:srgbClr val="2B161F"/>
                </a:solidFill>
                <a:latin typeface="Calibri"/>
                <a:cs typeface="Calibri"/>
              </a:rPr>
              <a:t>the</a:t>
            </a:r>
            <a:r>
              <a:rPr dirty="0" sz="1100" spc="55">
                <a:solidFill>
                  <a:srgbClr val="2B161F"/>
                </a:solidFill>
                <a:latin typeface="Calibri"/>
                <a:cs typeface="Calibri"/>
              </a:rPr>
              <a:t> </a:t>
            </a:r>
            <a:r>
              <a:rPr dirty="0" sz="1100" spc="-20">
                <a:solidFill>
                  <a:srgbClr val="2B161F"/>
                </a:solidFill>
                <a:latin typeface="Calibri"/>
                <a:cs typeface="Calibri"/>
              </a:rPr>
              <a:t>SAM.</a:t>
            </a:r>
            <a:endParaRPr sz="11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sp>
        <p:nvSpPr>
          <p:cNvPr id="3" name="object 3"/>
          <p:cNvSpPr txBox="1"/>
          <p:nvPr/>
        </p:nvSpPr>
        <p:spPr>
          <a:xfrm>
            <a:off x="628015" y="423227"/>
            <a:ext cx="100584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A</a:t>
            </a:r>
            <a:r>
              <a:rPr dirty="0" sz="1250" spc="-80" b="1">
                <a:solidFill>
                  <a:srgbClr val="6C2D46"/>
                </a:solidFill>
                <a:latin typeface="Calibri"/>
                <a:cs typeface="Calibri"/>
              </a:rPr>
              <a:t> </a:t>
            </a:r>
            <a:r>
              <a:rPr dirty="0" sz="1250" b="1">
                <a:solidFill>
                  <a:srgbClr val="6C2D46"/>
                </a:solidFill>
                <a:latin typeface="Calibri"/>
                <a:cs typeface="Calibri"/>
              </a:rPr>
              <a:t>I</a:t>
            </a:r>
            <a:r>
              <a:rPr dirty="0" sz="1250" spc="-15" b="1">
                <a:solidFill>
                  <a:srgbClr val="6C2D46"/>
                </a:solidFill>
                <a:latin typeface="Calibri"/>
                <a:cs typeface="Calibri"/>
              </a:rPr>
              <a:t> </a:t>
            </a:r>
            <a:r>
              <a:rPr dirty="0" sz="1250" b="1">
                <a:solidFill>
                  <a:srgbClr val="6C2D46"/>
                </a:solidFill>
                <a:latin typeface="Calibri"/>
                <a:cs typeface="Calibri"/>
              </a:rPr>
              <a:t>L</a:t>
            </a:r>
            <a:r>
              <a:rPr dirty="0" sz="1250" spc="-65" b="1">
                <a:solidFill>
                  <a:srgbClr val="6C2D46"/>
                </a:solidFill>
                <a:latin typeface="Calibri"/>
                <a:cs typeface="Calibri"/>
              </a:rPr>
              <a:t> </a:t>
            </a:r>
            <a:r>
              <a:rPr dirty="0" sz="1250" b="1">
                <a:solidFill>
                  <a:srgbClr val="6C2D46"/>
                </a:solidFill>
                <a:latin typeface="Calibri"/>
                <a:cs typeface="Calibri"/>
              </a:rPr>
              <a:t>W</a:t>
            </a:r>
            <a:r>
              <a:rPr dirty="0" sz="1250" spc="-90" b="1">
                <a:solidFill>
                  <a:srgbClr val="6C2D46"/>
                </a:solidFill>
                <a:latin typeface="Calibri"/>
                <a:cs typeface="Calibri"/>
              </a:rPr>
              <a:t> </a:t>
            </a:r>
            <a:r>
              <a:rPr dirty="0" sz="1250" b="1">
                <a:solidFill>
                  <a:srgbClr val="6C2D46"/>
                </a:solidFill>
                <a:latin typeface="Calibri"/>
                <a:cs typeface="Calibri"/>
              </a:rPr>
              <a:t>I</a:t>
            </a:r>
            <a:r>
              <a:rPr dirty="0" sz="1250" spc="-95" b="1">
                <a:solidFill>
                  <a:srgbClr val="6C2D46"/>
                </a:solidFill>
                <a:latin typeface="Calibri"/>
                <a:cs typeface="Calibri"/>
              </a:rPr>
              <a:t> </a:t>
            </a:r>
            <a:r>
              <a:rPr dirty="0" sz="1250" b="1">
                <a:solidFill>
                  <a:srgbClr val="6C2D46"/>
                </a:solidFill>
                <a:latin typeface="Calibri"/>
                <a:cs typeface="Calibri"/>
              </a:rPr>
              <a:t>N</a:t>
            </a:r>
            <a:r>
              <a:rPr dirty="0" sz="1250" spc="10" b="1">
                <a:solidFill>
                  <a:srgbClr val="6C2D46"/>
                </a:solidFill>
                <a:latin typeface="Calibri"/>
                <a:cs typeface="Calibri"/>
              </a:rPr>
              <a:t> </a:t>
            </a:r>
            <a:r>
              <a:rPr dirty="0" sz="1250" b="1">
                <a:solidFill>
                  <a:srgbClr val="6C2D46"/>
                </a:solidFill>
                <a:latin typeface="Calibri"/>
                <a:cs typeface="Calibri"/>
              </a:rPr>
              <a:t>D</a:t>
            </a:r>
            <a:r>
              <a:rPr dirty="0" sz="1250" spc="-110" b="1">
                <a:solidFill>
                  <a:srgbClr val="6C2D46"/>
                </a:solidFill>
                <a:latin typeface="Calibri"/>
                <a:cs typeface="Calibri"/>
              </a:rPr>
              <a:t> </a:t>
            </a:r>
            <a:r>
              <a:rPr dirty="0" sz="1250" spc="-50" b="1">
                <a:solidFill>
                  <a:srgbClr val="6C2D46"/>
                </a:solidFill>
                <a:latin typeface="Calibri"/>
                <a:cs typeface="Calibri"/>
              </a:rPr>
              <a:t>S</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Why</a:t>
            </a:r>
            <a:r>
              <a:rPr dirty="0" spc="-155">
                <a:solidFill>
                  <a:srgbClr val="2B161F"/>
                </a:solidFill>
              </a:rPr>
              <a:t> </a:t>
            </a:r>
            <a:r>
              <a:rPr dirty="0" spc="-20">
                <a:solidFill>
                  <a:srgbClr val="2B161F"/>
                </a:solidFill>
              </a:rPr>
              <a:t>Now?</a:t>
            </a:r>
          </a:p>
        </p:txBody>
      </p:sp>
      <p:grpSp>
        <p:nvGrpSpPr>
          <p:cNvPr id="5" name="object 5"/>
          <p:cNvGrpSpPr/>
          <p:nvPr/>
        </p:nvGrpSpPr>
        <p:grpSpPr>
          <a:xfrm>
            <a:off x="466725" y="1676336"/>
            <a:ext cx="11235055" cy="957580"/>
            <a:chOff x="466725" y="1676336"/>
            <a:chExt cx="11235055" cy="957580"/>
          </a:xfrm>
        </p:grpSpPr>
        <p:pic>
          <p:nvPicPr>
            <p:cNvPr id="6" name="object 6"/>
            <p:cNvPicPr/>
            <p:nvPr/>
          </p:nvPicPr>
          <p:blipFill>
            <a:blip r:embed="rId2" cstate="print"/>
            <a:stretch>
              <a:fillRect/>
            </a:stretch>
          </p:blipFill>
          <p:spPr>
            <a:xfrm>
              <a:off x="466725" y="1676336"/>
              <a:ext cx="11234801" cy="957262"/>
            </a:xfrm>
            <a:prstGeom prst="rect">
              <a:avLst/>
            </a:prstGeom>
          </p:spPr>
        </p:pic>
        <p:sp>
          <p:nvSpPr>
            <p:cNvPr id="7" name="object 7"/>
            <p:cNvSpPr/>
            <p:nvPr/>
          </p:nvSpPr>
          <p:spPr>
            <a:xfrm>
              <a:off x="557212" y="1738375"/>
              <a:ext cx="11059160" cy="781050"/>
            </a:xfrm>
            <a:custGeom>
              <a:avLst/>
              <a:gdLst/>
              <a:ahLst/>
              <a:cxnLst/>
              <a:rect l="l" t="t" r="r" b="b"/>
              <a:pathLst>
                <a:path w="11059160" h="781050">
                  <a:moveTo>
                    <a:pt x="10985055" y="0"/>
                  </a:moveTo>
                  <a:lnTo>
                    <a:pt x="73507" y="0"/>
                  </a:lnTo>
                  <a:lnTo>
                    <a:pt x="44893" y="5772"/>
                  </a:lnTo>
                  <a:lnTo>
                    <a:pt x="21528" y="21510"/>
                  </a:lnTo>
                  <a:lnTo>
                    <a:pt x="5775" y="44844"/>
                  </a:lnTo>
                  <a:lnTo>
                    <a:pt x="0" y="73406"/>
                  </a:lnTo>
                  <a:lnTo>
                    <a:pt x="0" y="707516"/>
                  </a:lnTo>
                  <a:lnTo>
                    <a:pt x="5775" y="736097"/>
                  </a:lnTo>
                  <a:lnTo>
                    <a:pt x="21528" y="759475"/>
                  </a:lnTo>
                  <a:lnTo>
                    <a:pt x="44893" y="775257"/>
                  </a:lnTo>
                  <a:lnTo>
                    <a:pt x="73507" y="781050"/>
                  </a:lnTo>
                  <a:lnTo>
                    <a:pt x="10985055" y="781050"/>
                  </a:lnTo>
                  <a:lnTo>
                    <a:pt x="11013636" y="775257"/>
                  </a:lnTo>
                  <a:lnTo>
                    <a:pt x="11037014" y="759475"/>
                  </a:lnTo>
                  <a:lnTo>
                    <a:pt x="11052796" y="736097"/>
                  </a:lnTo>
                  <a:lnTo>
                    <a:pt x="11058588" y="707516"/>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8" name="object 8"/>
            <p:cNvSpPr/>
            <p:nvPr/>
          </p:nvSpPr>
          <p:spPr>
            <a:xfrm>
              <a:off x="557212" y="1738375"/>
              <a:ext cx="11059160" cy="781050"/>
            </a:xfrm>
            <a:custGeom>
              <a:avLst/>
              <a:gdLst/>
              <a:ahLst/>
              <a:cxnLst/>
              <a:rect l="l" t="t" r="r" b="b"/>
              <a:pathLst>
                <a:path w="11059160" h="781050">
                  <a:moveTo>
                    <a:pt x="0" y="73406"/>
                  </a:moveTo>
                  <a:lnTo>
                    <a:pt x="5775" y="44844"/>
                  </a:lnTo>
                  <a:lnTo>
                    <a:pt x="21528" y="21510"/>
                  </a:lnTo>
                  <a:lnTo>
                    <a:pt x="44893" y="5772"/>
                  </a:lnTo>
                  <a:lnTo>
                    <a:pt x="73507" y="0"/>
                  </a:lnTo>
                  <a:lnTo>
                    <a:pt x="10985055" y="0"/>
                  </a:lnTo>
                  <a:lnTo>
                    <a:pt x="11013636" y="5772"/>
                  </a:lnTo>
                  <a:lnTo>
                    <a:pt x="11037014" y="21510"/>
                  </a:lnTo>
                  <a:lnTo>
                    <a:pt x="11052796" y="44844"/>
                  </a:lnTo>
                  <a:lnTo>
                    <a:pt x="11058588" y="73406"/>
                  </a:lnTo>
                  <a:lnTo>
                    <a:pt x="11058588" y="707516"/>
                  </a:lnTo>
                  <a:lnTo>
                    <a:pt x="11052796" y="736097"/>
                  </a:lnTo>
                  <a:lnTo>
                    <a:pt x="11037014" y="759475"/>
                  </a:lnTo>
                  <a:lnTo>
                    <a:pt x="11013636" y="775257"/>
                  </a:lnTo>
                  <a:lnTo>
                    <a:pt x="10985055" y="781050"/>
                  </a:lnTo>
                  <a:lnTo>
                    <a:pt x="73507" y="781050"/>
                  </a:lnTo>
                  <a:lnTo>
                    <a:pt x="44893" y="775257"/>
                  </a:lnTo>
                  <a:lnTo>
                    <a:pt x="21528" y="759475"/>
                  </a:lnTo>
                  <a:lnTo>
                    <a:pt x="5775" y="736097"/>
                  </a:lnTo>
                  <a:lnTo>
                    <a:pt x="0" y="707516"/>
                  </a:lnTo>
                  <a:lnTo>
                    <a:pt x="0" y="73406"/>
                  </a:lnTo>
                  <a:close/>
                </a:path>
              </a:pathLst>
            </a:custGeom>
            <a:ln w="12700">
              <a:solidFill>
                <a:srgbClr val="EBE1D0"/>
              </a:solidFill>
            </a:ln>
          </p:spPr>
          <p:txBody>
            <a:bodyPr wrap="square" lIns="0" tIns="0" rIns="0" bIns="0" rtlCol="0"/>
            <a:lstStyle/>
            <a:p/>
          </p:txBody>
        </p:sp>
        <p:sp>
          <p:nvSpPr>
            <p:cNvPr id="9" name="object 9"/>
            <p:cNvSpPr/>
            <p:nvPr/>
          </p:nvSpPr>
          <p:spPr>
            <a:xfrm>
              <a:off x="781050" y="1895474"/>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grpSp>
      <p:sp>
        <p:nvSpPr>
          <p:cNvPr id="10" name="object 10"/>
          <p:cNvSpPr txBox="1"/>
          <p:nvPr/>
        </p:nvSpPr>
        <p:spPr>
          <a:xfrm>
            <a:off x="942339" y="1979866"/>
            <a:ext cx="127000"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FFFFFF"/>
                </a:solidFill>
                <a:latin typeface="Calibri"/>
                <a:cs typeface="Calibri"/>
              </a:rPr>
              <a:t>1</a:t>
            </a:r>
            <a:endParaRPr sz="1550">
              <a:latin typeface="Calibri"/>
              <a:cs typeface="Calibri"/>
            </a:endParaRPr>
          </a:p>
        </p:txBody>
      </p:sp>
      <p:sp>
        <p:nvSpPr>
          <p:cNvPr id="11" name="object 11"/>
          <p:cNvSpPr txBox="1"/>
          <p:nvPr/>
        </p:nvSpPr>
        <p:spPr>
          <a:xfrm>
            <a:off x="1497330" y="2004059"/>
            <a:ext cx="6047105" cy="231140"/>
          </a:xfrm>
          <a:prstGeom prst="rect">
            <a:avLst/>
          </a:prstGeom>
        </p:spPr>
        <p:txBody>
          <a:bodyPr wrap="square" lIns="0" tIns="12700" rIns="0" bIns="0" rtlCol="0" vert="horz">
            <a:spAutoFit/>
          </a:bodyPr>
          <a:lstStyle/>
          <a:p>
            <a:pPr marL="12700">
              <a:lnSpc>
                <a:spcPct val="100000"/>
              </a:lnSpc>
              <a:spcBef>
                <a:spcPts val="100"/>
              </a:spcBef>
            </a:pPr>
            <a:r>
              <a:rPr dirty="0" sz="1350">
                <a:solidFill>
                  <a:srgbClr val="2B161F"/>
                </a:solidFill>
                <a:latin typeface="Calibri"/>
                <a:cs typeface="Calibri"/>
              </a:rPr>
              <a:t>Rising</a:t>
            </a:r>
            <a:r>
              <a:rPr dirty="0" sz="1350" spc="-60">
                <a:solidFill>
                  <a:srgbClr val="2B161F"/>
                </a:solidFill>
                <a:latin typeface="Calibri"/>
                <a:cs typeface="Calibri"/>
              </a:rPr>
              <a:t> </a:t>
            </a:r>
            <a:r>
              <a:rPr dirty="0" sz="1350">
                <a:solidFill>
                  <a:srgbClr val="2B161F"/>
                </a:solidFill>
                <a:latin typeface="Calibri"/>
                <a:cs typeface="Calibri"/>
              </a:rPr>
              <a:t>demand</a:t>
            </a:r>
            <a:r>
              <a:rPr dirty="0" sz="1350" spc="20">
                <a:solidFill>
                  <a:srgbClr val="2B161F"/>
                </a:solidFill>
                <a:latin typeface="Calibri"/>
                <a:cs typeface="Calibri"/>
              </a:rPr>
              <a:t> </a:t>
            </a:r>
            <a:r>
              <a:rPr dirty="0" sz="1350">
                <a:solidFill>
                  <a:srgbClr val="2B161F"/>
                </a:solidFill>
                <a:latin typeface="Calibri"/>
                <a:cs typeface="Calibri"/>
              </a:rPr>
              <a:t>for</a:t>
            </a:r>
            <a:r>
              <a:rPr dirty="0" sz="1350" spc="30">
                <a:solidFill>
                  <a:srgbClr val="2B161F"/>
                </a:solidFill>
                <a:latin typeface="Calibri"/>
                <a:cs typeface="Calibri"/>
              </a:rPr>
              <a:t> </a:t>
            </a:r>
            <a:r>
              <a:rPr dirty="0" sz="1350" spc="-10">
                <a:solidFill>
                  <a:srgbClr val="2B161F"/>
                </a:solidFill>
                <a:latin typeface="Calibri"/>
                <a:cs typeface="Calibri"/>
              </a:rPr>
              <a:t>personalised</a:t>
            </a:r>
            <a:r>
              <a:rPr dirty="0" sz="1350" spc="15">
                <a:solidFill>
                  <a:srgbClr val="2B161F"/>
                </a:solidFill>
                <a:latin typeface="Calibri"/>
                <a:cs typeface="Calibri"/>
              </a:rPr>
              <a:t> </a:t>
            </a:r>
            <a:r>
              <a:rPr dirty="0" sz="1350">
                <a:solidFill>
                  <a:srgbClr val="2B161F"/>
                </a:solidFill>
                <a:latin typeface="Calibri"/>
                <a:cs typeface="Calibri"/>
              </a:rPr>
              <a:t>&amp;</a:t>
            </a:r>
            <a:r>
              <a:rPr dirty="0" sz="1350" spc="-40">
                <a:solidFill>
                  <a:srgbClr val="2B161F"/>
                </a:solidFill>
                <a:latin typeface="Calibri"/>
                <a:cs typeface="Calibri"/>
              </a:rPr>
              <a:t> </a:t>
            </a:r>
            <a:r>
              <a:rPr dirty="0" sz="1350" spc="-10">
                <a:solidFill>
                  <a:srgbClr val="2B161F"/>
                </a:solidFill>
                <a:latin typeface="Calibri"/>
                <a:cs typeface="Calibri"/>
              </a:rPr>
              <a:t>sustainable fashion</a:t>
            </a:r>
            <a:r>
              <a:rPr dirty="0" sz="1350" spc="-50">
                <a:solidFill>
                  <a:srgbClr val="2B161F"/>
                </a:solidFill>
                <a:latin typeface="Calibri"/>
                <a:cs typeface="Calibri"/>
              </a:rPr>
              <a:t> </a:t>
            </a:r>
            <a:r>
              <a:rPr dirty="0" sz="1350">
                <a:solidFill>
                  <a:srgbClr val="2B161F"/>
                </a:solidFill>
                <a:latin typeface="Calibri"/>
                <a:cs typeface="Calibri"/>
              </a:rPr>
              <a:t>over</a:t>
            </a:r>
            <a:r>
              <a:rPr dirty="0" sz="1350" spc="-40">
                <a:solidFill>
                  <a:srgbClr val="2B161F"/>
                </a:solidFill>
                <a:latin typeface="Calibri"/>
                <a:cs typeface="Calibri"/>
              </a:rPr>
              <a:t> </a:t>
            </a:r>
            <a:r>
              <a:rPr dirty="0" sz="1350">
                <a:solidFill>
                  <a:srgbClr val="2B161F"/>
                </a:solidFill>
                <a:latin typeface="Calibri"/>
                <a:cs typeface="Calibri"/>
              </a:rPr>
              <a:t>mass-</a:t>
            </a:r>
            <a:r>
              <a:rPr dirty="0" sz="1350" spc="-10">
                <a:solidFill>
                  <a:srgbClr val="2B161F"/>
                </a:solidFill>
                <a:latin typeface="Calibri"/>
                <a:cs typeface="Calibri"/>
              </a:rPr>
              <a:t>produced</a:t>
            </a:r>
            <a:r>
              <a:rPr dirty="0" sz="1350" spc="-50">
                <a:solidFill>
                  <a:srgbClr val="2B161F"/>
                </a:solidFill>
                <a:latin typeface="Calibri"/>
                <a:cs typeface="Calibri"/>
              </a:rPr>
              <a:t> </a:t>
            </a:r>
            <a:r>
              <a:rPr dirty="0" sz="1350">
                <a:solidFill>
                  <a:srgbClr val="2B161F"/>
                </a:solidFill>
                <a:latin typeface="Calibri"/>
                <a:cs typeface="Calibri"/>
              </a:rPr>
              <a:t>fast</a:t>
            </a:r>
            <a:r>
              <a:rPr dirty="0" sz="1350" spc="-25">
                <a:solidFill>
                  <a:srgbClr val="2B161F"/>
                </a:solidFill>
                <a:latin typeface="Calibri"/>
                <a:cs typeface="Calibri"/>
              </a:rPr>
              <a:t> </a:t>
            </a:r>
            <a:r>
              <a:rPr dirty="0" sz="1350" spc="-10">
                <a:solidFill>
                  <a:srgbClr val="2B161F"/>
                </a:solidFill>
                <a:latin typeface="Calibri"/>
                <a:cs typeface="Calibri"/>
              </a:rPr>
              <a:t>fashion</a:t>
            </a:r>
            <a:endParaRPr sz="1350">
              <a:latin typeface="Calibri"/>
              <a:cs typeface="Calibri"/>
            </a:endParaRPr>
          </a:p>
        </p:txBody>
      </p:sp>
      <p:grpSp>
        <p:nvGrpSpPr>
          <p:cNvPr id="12" name="object 12"/>
          <p:cNvGrpSpPr/>
          <p:nvPr/>
        </p:nvGrpSpPr>
        <p:grpSpPr>
          <a:xfrm>
            <a:off x="466725" y="2590736"/>
            <a:ext cx="11235055" cy="957580"/>
            <a:chOff x="466725" y="2590736"/>
            <a:chExt cx="11235055" cy="957580"/>
          </a:xfrm>
        </p:grpSpPr>
        <p:pic>
          <p:nvPicPr>
            <p:cNvPr id="13" name="object 13"/>
            <p:cNvPicPr/>
            <p:nvPr/>
          </p:nvPicPr>
          <p:blipFill>
            <a:blip r:embed="rId2" cstate="print"/>
            <a:stretch>
              <a:fillRect/>
            </a:stretch>
          </p:blipFill>
          <p:spPr>
            <a:xfrm>
              <a:off x="466725" y="2590736"/>
              <a:ext cx="11234801" cy="957262"/>
            </a:xfrm>
            <a:prstGeom prst="rect">
              <a:avLst/>
            </a:prstGeom>
          </p:spPr>
        </p:pic>
        <p:sp>
          <p:nvSpPr>
            <p:cNvPr id="14" name="object 14"/>
            <p:cNvSpPr/>
            <p:nvPr/>
          </p:nvSpPr>
          <p:spPr>
            <a:xfrm>
              <a:off x="557212" y="2652775"/>
              <a:ext cx="11059160" cy="781050"/>
            </a:xfrm>
            <a:custGeom>
              <a:avLst/>
              <a:gdLst/>
              <a:ahLst/>
              <a:cxnLst/>
              <a:rect l="l" t="t" r="r" b="b"/>
              <a:pathLst>
                <a:path w="11059160" h="781050">
                  <a:moveTo>
                    <a:pt x="10985055" y="0"/>
                  </a:moveTo>
                  <a:lnTo>
                    <a:pt x="73507" y="0"/>
                  </a:lnTo>
                  <a:lnTo>
                    <a:pt x="44893" y="5772"/>
                  </a:lnTo>
                  <a:lnTo>
                    <a:pt x="21528" y="21510"/>
                  </a:lnTo>
                  <a:lnTo>
                    <a:pt x="5775" y="44844"/>
                  </a:lnTo>
                  <a:lnTo>
                    <a:pt x="0" y="73406"/>
                  </a:lnTo>
                  <a:lnTo>
                    <a:pt x="0" y="707516"/>
                  </a:lnTo>
                  <a:lnTo>
                    <a:pt x="5775" y="736097"/>
                  </a:lnTo>
                  <a:lnTo>
                    <a:pt x="21528" y="759475"/>
                  </a:lnTo>
                  <a:lnTo>
                    <a:pt x="44893" y="775257"/>
                  </a:lnTo>
                  <a:lnTo>
                    <a:pt x="73507" y="781050"/>
                  </a:lnTo>
                  <a:lnTo>
                    <a:pt x="10985055" y="781050"/>
                  </a:lnTo>
                  <a:lnTo>
                    <a:pt x="11013636" y="775257"/>
                  </a:lnTo>
                  <a:lnTo>
                    <a:pt x="11037014" y="759475"/>
                  </a:lnTo>
                  <a:lnTo>
                    <a:pt x="11052796" y="736097"/>
                  </a:lnTo>
                  <a:lnTo>
                    <a:pt x="11058588" y="707516"/>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15" name="object 15"/>
            <p:cNvSpPr/>
            <p:nvPr/>
          </p:nvSpPr>
          <p:spPr>
            <a:xfrm>
              <a:off x="557212" y="2652775"/>
              <a:ext cx="11059160" cy="781050"/>
            </a:xfrm>
            <a:custGeom>
              <a:avLst/>
              <a:gdLst/>
              <a:ahLst/>
              <a:cxnLst/>
              <a:rect l="l" t="t" r="r" b="b"/>
              <a:pathLst>
                <a:path w="11059160" h="781050">
                  <a:moveTo>
                    <a:pt x="0" y="73406"/>
                  </a:moveTo>
                  <a:lnTo>
                    <a:pt x="5775" y="44844"/>
                  </a:lnTo>
                  <a:lnTo>
                    <a:pt x="21528" y="21510"/>
                  </a:lnTo>
                  <a:lnTo>
                    <a:pt x="44893" y="5772"/>
                  </a:lnTo>
                  <a:lnTo>
                    <a:pt x="73507" y="0"/>
                  </a:lnTo>
                  <a:lnTo>
                    <a:pt x="10985055" y="0"/>
                  </a:lnTo>
                  <a:lnTo>
                    <a:pt x="11013636" y="5772"/>
                  </a:lnTo>
                  <a:lnTo>
                    <a:pt x="11037014" y="21510"/>
                  </a:lnTo>
                  <a:lnTo>
                    <a:pt x="11052796" y="44844"/>
                  </a:lnTo>
                  <a:lnTo>
                    <a:pt x="11058588" y="73406"/>
                  </a:lnTo>
                  <a:lnTo>
                    <a:pt x="11058588" y="707516"/>
                  </a:lnTo>
                  <a:lnTo>
                    <a:pt x="11052796" y="736097"/>
                  </a:lnTo>
                  <a:lnTo>
                    <a:pt x="11037014" y="759475"/>
                  </a:lnTo>
                  <a:lnTo>
                    <a:pt x="11013636" y="775257"/>
                  </a:lnTo>
                  <a:lnTo>
                    <a:pt x="10985055" y="781050"/>
                  </a:lnTo>
                  <a:lnTo>
                    <a:pt x="73507" y="781050"/>
                  </a:lnTo>
                  <a:lnTo>
                    <a:pt x="44893" y="775257"/>
                  </a:lnTo>
                  <a:lnTo>
                    <a:pt x="21528" y="759475"/>
                  </a:lnTo>
                  <a:lnTo>
                    <a:pt x="5775" y="736097"/>
                  </a:lnTo>
                  <a:lnTo>
                    <a:pt x="0" y="707516"/>
                  </a:lnTo>
                  <a:lnTo>
                    <a:pt x="0" y="73406"/>
                  </a:lnTo>
                  <a:close/>
                </a:path>
              </a:pathLst>
            </a:custGeom>
            <a:ln w="12700">
              <a:solidFill>
                <a:srgbClr val="EBE1D0"/>
              </a:solidFill>
            </a:ln>
          </p:spPr>
          <p:txBody>
            <a:bodyPr wrap="square" lIns="0" tIns="0" rIns="0" bIns="0" rtlCol="0"/>
            <a:lstStyle/>
            <a:p/>
          </p:txBody>
        </p:sp>
        <p:sp>
          <p:nvSpPr>
            <p:cNvPr id="16" name="object 16"/>
            <p:cNvSpPr/>
            <p:nvPr/>
          </p:nvSpPr>
          <p:spPr>
            <a:xfrm>
              <a:off x="781050" y="2809874"/>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grpSp>
      <p:sp>
        <p:nvSpPr>
          <p:cNvPr id="17" name="object 17"/>
          <p:cNvSpPr txBox="1"/>
          <p:nvPr/>
        </p:nvSpPr>
        <p:spPr>
          <a:xfrm>
            <a:off x="942339" y="2895536"/>
            <a:ext cx="127000"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FFFFFF"/>
                </a:solidFill>
                <a:latin typeface="Calibri"/>
                <a:cs typeface="Calibri"/>
              </a:rPr>
              <a:t>2</a:t>
            </a:r>
            <a:endParaRPr sz="1550">
              <a:latin typeface="Calibri"/>
              <a:cs typeface="Calibri"/>
            </a:endParaRPr>
          </a:p>
        </p:txBody>
      </p:sp>
      <p:sp>
        <p:nvSpPr>
          <p:cNvPr id="18" name="object 18"/>
          <p:cNvSpPr txBox="1"/>
          <p:nvPr/>
        </p:nvSpPr>
        <p:spPr>
          <a:xfrm>
            <a:off x="1497330" y="2919729"/>
            <a:ext cx="6141085" cy="231140"/>
          </a:xfrm>
          <a:prstGeom prst="rect">
            <a:avLst/>
          </a:prstGeom>
        </p:spPr>
        <p:txBody>
          <a:bodyPr wrap="square" lIns="0" tIns="12700" rIns="0" bIns="0" rtlCol="0" vert="horz">
            <a:spAutoFit/>
          </a:bodyPr>
          <a:lstStyle/>
          <a:p>
            <a:pPr marL="12700">
              <a:lnSpc>
                <a:spcPct val="100000"/>
              </a:lnSpc>
              <a:spcBef>
                <a:spcPts val="100"/>
              </a:spcBef>
            </a:pPr>
            <a:r>
              <a:rPr dirty="0" sz="1350">
                <a:solidFill>
                  <a:srgbClr val="2B161F"/>
                </a:solidFill>
                <a:latin typeface="Calibri"/>
                <a:cs typeface="Calibri"/>
              </a:rPr>
              <a:t>Smartphone</a:t>
            </a:r>
            <a:r>
              <a:rPr dirty="0" sz="1350" spc="-25">
                <a:solidFill>
                  <a:srgbClr val="2B161F"/>
                </a:solidFill>
                <a:latin typeface="Calibri"/>
                <a:cs typeface="Calibri"/>
              </a:rPr>
              <a:t> </a:t>
            </a:r>
            <a:r>
              <a:rPr dirty="0" sz="1350">
                <a:solidFill>
                  <a:srgbClr val="2B161F"/>
                </a:solidFill>
                <a:latin typeface="Calibri"/>
                <a:cs typeface="Calibri"/>
              </a:rPr>
              <a:t>&amp;</a:t>
            </a:r>
            <a:r>
              <a:rPr dirty="0" sz="1350" spc="-55">
                <a:solidFill>
                  <a:srgbClr val="2B161F"/>
                </a:solidFill>
                <a:latin typeface="Calibri"/>
                <a:cs typeface="Calibri"/>
              </a:rPr>
              <a:t> </a:t>
            </a:r>
            <a:r>
              <a:rPr dirty="0" sz="1350">
                <a:solidFill>
                  <a:srgbClr val="2B161F"/>
                </a:solidFill>
                <a:latin typeface="Calibri"/>
                <a:cs typeface="Calibri"/>
              </a:rPr>
              <a:t>UPI</a:t>
            </a:r>
            <a:r>
              <a:rPr dirty="0" sz="1350" spc="-65">
                <a:solidFill>
                  <a:srgbClr val="2B161F"/>
                </a:solidFill>
                <a:latin typeface="Calibri"/>
                <a:cs typeface="Calibri"/>
              </a:rPr>
              <a:t> </a:t>
            </a:r>
            <a:r>
              <a:rPr dirty="0" sz="1350" spc="-10">
                <a:solidFill>
                  <a:srgbClr val="2B161F"/>
                </a:solidFill>
                <a:latin typeface="Calibri"/>
                <a:cs typeface="Calibri"/>
              </a:rPr>
              <a:t>penetration</a:t>
            </a:r>
            <a:r>
              <a:rPr dirty="0" sz="1350">
                <a:solidFill>
                  <a:srgbClr val="2B161F"/>
                </a:solidFill>
                <a:latin typeface="Calibri"/>
                <a:cs typeface="Calibri"/>
              </a:rPr>
              <a:t> in</a:t>
            </a:r>
            <a:r>
              <a:rPr dirty="0" sz="1350" spc="5">
                <a:solidFill>
                  <a:srgbClr val="2B161F"/>
                </a:solidFill>
                <a:latin typeface="Calibri"/>
                <a:cs typeface="Calibri"/>
              </a:rPr>
              <a:t> </a:t>
            </a:r>
            <a:r>
              <a:rPr dirty="0" sz="1350">
                <a:solidFill>
                  <a:srgbClr val="2B161F"/>
                </a:solidFill>
                <a:latin typeface="Calibri"/>
                <a:cs typeface="Calibri"/>
              </a:rPr>
              <a:t>Tier</a:t>
            </a:r>
            <a:r>
              <a:rPr dirty="0" sz="1350" spc="-45">
                <a:solidFill>
                  <a:srgbClr val="2B161F"/>
                </a:solidFill>
                <a:latin typeface="Calibri"/>
                <a:cs typeface="Calibri"/>
              </a:rPr>
              <a:t> </a:t>
            </a:r>
            <a:r>
              <a:rPr dirty="0" sz="1350">
                <a:solidFill>
                  <a:srgbClr val="2B161F"/>
                </a:solidFill>
                <a:latin typeface="Calibri"/>
                <a:cs typeface="Calibri"/>
              </a:rPr>
              <a:t>2/3</a:t>
            </a:r>
            <a:r>
              <a:rPr dirty="0" sz="1350" spc="-40">
                <a:solidFill>
                  <a:srgbClr val="2B161F"/>
                </a:solidFill>
                <a:latin typeface="Calibri"/>
                <a:cs typeface="Calibri"/>
              </a:rPr>
              <a:t> </a:t>
            </a:r>
            <a:r>
              <a:rPr dirty="0" sz="1350">
                <a:solidFill>
                  <a:srgbClr val="2B161F"/>
                </a:solidFill>
                <a:latin typeface="Calibri"/>
                <a:cs typeface="Calibri"/>
              </a:rPr>
              <a:t>cities</a:t>
            </a:r>
            <a:r>
              <a:rPr dirty="0" sz="1350" spc="-30">
                <a:solidFill>
                  <a:srgbClr val="2B161F"/>
                </a:solidFill>
                <a:latin typeface="Calibri"/>
                <a:cs typeface="Calibri"/>
              </a:rPr>
              <a:t> </a:t>
            </a:r>
            <a:r>
              <a:rPr dirty="0" sz="1350">
                <a:solidFill>
                  <a:srgbClr val="2B161F"/>
                </a:solidFill>
                <a:latin typeface="Calibri"/>
                <a:cs typeface="Calibri"/>
              </a:rPr>
              <a:t>enabling</a:t>
            </a:r>
            <a:r>
              <a:rPr dirty="0" sz="1350" spc="-65">
                <a:solidFill>
                  <a:srgbClr val="2B161F"/>
                </a:solidFill>
                <a:latin typeface="Calibri"/>
                <a:cs typeface="Calibri"/>
              </a:rPr>
              <a:t> </a:t>
            </a:r>
            <a:r>
              <a:rPr dirty="0" sz="1350">
                <a:solidFill>
                  <a:srgbClr val="2B161F"/>
                </a:solidFill>
                <a:latin typeface="Calibri"/>
                <a:cs typeface="Calibri"/>
              </a:rPr>
              <a:t>digital-</a:t>
            </a:r>
            <a:r>
              <a:rPr dirty="0" sz="1350" spc="-10">
                <a:solidFill>
                  <a:srgbClr val="2B161F"/>
                </a:solidFill>
                <a:latin typeface="Calibri"/>
                <a:cs typeface="Calibri"/>
              </a:rPr>
              <a:t>first</a:t>
            </a:r>
            <a:r>
              <a:rPr dirty="0" sz="1350" spc="-35">
                <a:solidFill>
                  <a:srgbClr val="2B161F"/>
                </a:solidFill>
                <a:latin typeface="Calibri"/>
                <a:cs typeface="Calibri"/>
              </a:rPr>
              <a:t> </a:t>
            </a:r>
            <a:r>
              <a:rPr dirty="0" sz="1350">
                <a:solidFill>
                  <a:srgbClr val="2B161F"/>
                </a:solidFill>
                <a:latin typeface="Calibri"/>
                <a:cs typeface="Calibri"/>
              </a:rPr>
              <a:t>boutique</a:t>
            </a:r>
            <a:r>
              <a:rPr dirty="0" sz="1350" spc="-25">
                <a:solidFill>
                  <a:srgbClr val="2B161F"/>
                </a:solidFill>
                <a:latin typeface="Calibri"/>
                <a:cs typeface="Calibri"/>
              </a:rPr>
              <a:t> </a:t>
            </a:r>
            <a:r>
              <a:rPr dirty="0" sz="1350" spc="-10">
                <a:solidFill>
                  <a:srgbClr val="2B161F"/>
                </a:solidFill>
                <a:latin typeface="Calibri"/>
                <a:cs typeface="Calibri"/>
              </a:rPr>
              <a:t>discovery</a:t>
            </a:r>
            <a:endParaRPr sz="1350">
              <a:latin typeface="Calibri"/>
              <a:cs typeface="Calibri"/>
            </a:endParaRPr>
          </a:p>
        </p:txBody>
      </p:sp>
      <p:grpSp>
        <p:nvGrpSpPr>
          <p:cNvPr id="19" name="object 19"/>
          <p:cNvGrpSpPr/>
          <p:nvPr/>
        </p:nvGrpSpPr>
        <p:grpSpPr>
          <a:xfrm>
            <a:off x="466725" y="3505136"/>
            <a:ext cx="11235055" cy="957580"/>
            <a:chOff x="466725" y="3505136"/>
            <a:chExt cx="11235055" cy="957580"/>
          </a:xfrm>
        </p:grpSpPr>
        <p:pic>
          <p:nvPicPr>
            <p:cNvPr id="20" name="object 20"/>
            <p:cNvPicPr/>
            <p:nvPr/>
          </p:nvPicPr>
          <p:blipFill>
            <a:blip r:embed="rId2" cstate="print"/>
            <a:stretch>
              <a:fillRect/>
            </a:stretch>
          </p:blipFill>
          <p:spPr>
            <a:xfrm>
              <a:off x="466725" y="3505136"/>
              <a:ext cx="11234801" cy="957262"/>
            </a:xfrm>
            <a:prstGeom prst="rect">
              <a:avLst/>
            </a:prstGeom>
          </p:spPr>
        </p:pic>
        <p:sp>
          <p:nvSpPr>
            <p:cNvPr id="21" name="object 21"/>
            <p:cNvSpPr/>
            <p:nvPr/>
          </p:nvSpPr>
          <p:spPr>
            <a:xfrm>
              <a:off x="557212" y="3567175"/>
              <a:ext cx="11059160" cy="781050"/>
            </a:xfrm>
            <a:custGeom>
              <a:avLst/>
              <a:gdLst/>
              <a:ahLst/>
              <a:cxnLst/>
              <a:rect l="l" t="t" r="r" b="b"/>
              <a:pathLst>
                <a:path w="11059160" h="781050">
                  <a:moveTo>
                    <a:pt x="10985055" y="0"/>
                  </a:moveTo>
                  <a:lnTo>
                    <a:pt x="73507" y="0"/>
                  </a:lnTo>
                  <a:lnTo>
                    <a:pt x="44893" y="5772"/>
                  </a:lnTo>
                  <a:lnTo>
                    <a:pt x="21528" y="21510"/>
                  </a:lnTo>
                  <a:lnTo>
                    <a:pt x="5775" y="44844"/>
                  </a:lnTo>
                  <a:lnTo>
                    <a:pt x="0" y="73406"/>
                  </a:lnTo>
                  <a:lnTo>
                    <a:pt x="0" y="707517"/>
                  </a:lnTo>
                  <a:lnTo>
                    <a:pt x="5775" y="736097"/>
                  </a:lnTo>
                  <a:lnTo>
                    <a:pt x="21528" y="759475"/>
                  </a:lnTo>
                  <a:lnTo>
                    <a:pt x="44893" y="775257"/>
                  </a:lnTo>
                  <a:lnTo>
                    <a:pt x="73507" y="781050"/>
                  </a:lnTo>
                  <a:lnTo>
                    <a:pt x="10985055" y="781050"/>
                  </a:lnTo>
                  <a:lnTo>
                    <a:pt x="11013636" y="775257"/>
                  </a:lnTo>
                  <a:lnTo>
                    <a:pt x="11037014" y="759475"/>
                  </a:lnTo>
                  <a:lnTo>
                    <a:pt x="11052796" y="736097"/>
                  </a:lnTo>
                  <a:lnTo>
                    <a:pt x="11058588" y="707517"/>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22" name="object 22"/>
            <p:cNvSpPr/>
            <p:nvPr/>
          </p:nvSpPr>
          <p:spPr>
            <a:xfrm>
              <a:off x="557212" y="3567175"/>
              <a:ext cx="11059160" cy="781050"/>
            </a:xfrm>
            <a:custGeom>
              <a:avLst/>
              <a:gdLst/>
              <a:ahLst/>
              <a:cxnLst/>
              <a:rect l="l" t="t" r="r" b="b"/>
              <a:pathLst>
                <a:path w="11059160" h="781050">
                  <a:moveTo>
                    <a:pt x="0" y="73406"/>
                  </a:moveTo>
                  <a:lnTo>
                    <a:pt x="5775" y="44844"/>
                  </a:lnTo>
                  <a:lnTo>
                    <a:pt x="21528" y="21510"/>
                  </a:lnTo>
                  <a:lnTo>
                    <a:pt x="44893" y="5772"/>
                  </a:lnTo>
                  <a:lnTo>
                    <a:pt x="73507" y="0"/>
                  </a:lnTo>
                  <a:lnTo>
                    <a:pt x="10985055" y="0"/>
                  </a:lnTo>
                  <a:lnTo>
                    <a:pt x="11013636" y="5772"/>
                  </a:lnTo>
                  <a:lnTo>
                    <a:pt x="11037014" y="21510"/>
                  </a:lnTo>
                  <a:lnTo>
                    <a:pt x="11052796" y="44844"/>
                  </a:lnTo>
                  <a:lnTo>
                    <a:pt x="11058588" y="73406"/>
                  </a:lnTo>
                  <a:lnTo>
                    <a:pt x="11058588" y="707517"/>
                  </a:lnTo>
                  <a:lnTo>
                    <a:pt x="11052796" y="736097"/>
                  </a:lnTo>
                  <a:lnTo>
                    <a:pt x="11037014" y="759475"/>
                  </a:lnTo>
                  <a:lnTo>
                    <a:pt x="11013636" y="775257"/>
                  </a:lnTo>
                  <a:lnTo>
                    <a:pt x="10985055" y="781050"/>
                  </a:lnTo>
                  <a:lnTo>
                    <a:pt x="73507" y="781050"/>
                  </a:lnTo>
                  <a:lnTo>
                    <a:pt x="44893" y="775257"/>
                  </a:lnTo>
                  <a:lnTo>
                    <a:pt x="21528" y="759475"/>
                  </a:lnTo>
                  <a:lnTo>
                    <a:pt x="5775" y="736097"/>
                  </a:lnTo>
                  <a:lnTo>
                    <a:pt x="0" y="707517"/>
                  </a:lnTo>
                  <a:lnTo>
                    <a:pt x="0" y="73406"/>
                  </a:lnTo>
                  <a:close/>
                </a:path>
              </a:pathLst>
            </a:custGeom>
            <a:ln w="12700">
              <a:solidFill>
                <a:srgbClr val="EBE1D0"/>
              </a:solidFill>
            </a:ln>
          </p:spPr>
          <p:txBody>
            <a:bodyPr wrap="square" lIns="0" tIns="0" rIns="0" bIns="0" rtlCol="0"/>
            <a:lstStyle/>
            <a:p/>
          </p:txBody>
        </p:sp>
        <p:sp>
          <p:nvSpPr>
            <p:cNvPr id="23" name="object 23"/>
            <p:cNvSpPr/>
            <p:nvPr/>
          </p:nvSpPr>
          <p:spPr>
            <a:xfrm>
              <a:off x="781050" y="3724274"/>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grpSp>
      <p:sp>
        <p:nvSpPr>
          <p:cNvPr id="24" name="object 24"/>
          <p:cNvSpPr txBox="1"/>
          <p:nvPr/>
        </p:nvSpPr>
        <p:spPr>
          <a:xfrm>
            <a:off x="942339" y="3811206"/>
            <a:ext cx="127000"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FFFFFF"/>
                </a:solidFill>
                <a:latin typeface="Calibri"/>
                <a:cs typeface="Calibri"/>
              </a:rPr>
              <a:t>3</a:t>
            </a:r>
            <a:endParaRPr sz="1550">
              <a:latin typeface="Calibri"/>
              <a:cs typeface="Calibri"/>
            </a:endParaRPr>
          </a:p>
        </p:txBody>
      </p:sp>
      <p:sp>
        <p:nvSpPr>
          <p:cNvPr id="25" name="object 25"/>
          <p:cNvSpPr txBox="1"/>
          <p:nvPr/>
        </p:nvSpPr>
        <p:spPr>
          <a:xfrm>
            <a:off x="1497330" y="3834701"/>
            <a:ext cx="5158740" cy="231775"/>
          </a:xfrm>
          <a:prstGeom prst="rect">
            <a:avLst/>
          </a:prstGeom>
        </p:spPr>
        <p:txBody>
          <a:bodyPr wrap="square" lIns="0" tIns="12700" rIns="0" bIns="0" rtlCol="0" vert="horz">
            <a:spAutoFit/>
          </a:bodyPr>
          <a:lstStyle/>
          <a:p>
            <a:pPr marL="12700">
              <a:lnSpc>
                <a:spcPct val="100000"/>
              </a:lnSpc>
              <a:spcBef>
                <a:spcPts val="100"/>
              </a:spcBef>
            </a:pPr>
            <a:r>
              <a:rPr dirty="0" sz="1350">
                <a:solidFill>
                  <a:srgbClr val="2B161F"/>
                </a:solidFill>
                <a:latin typeface="Calibri"/>
                <a:cs typeface="Calibri"/>
              </a:rPr>
              <a:t>Wedding</a:t>
            </a:r>
            <a:r>
              <a:rPr dirty="0" sz="1350" spc="20">
                <a:solidFill>
                  <a:srgbClr val="2B161F"/>
                </a:solidFill>
                <a:latin typeface="Calibri"/>
                <a:cs typeface="Calibri"/>
              </a:rPr>
              <a:t> </a:t>
            </a:r>
            <a:r>
              <a:rPr dirty="0" sz="1350">
                <a:solidFill>
                  <a:srgbClr val="2B161F"/>
                </a:solidFill>
                <a:latin typeface="Calibri"/>
                <a:cs typeface="Calibri"/>
              </a:rPr>
              <a:t>&amp;</a:t>
            </a:r>
            <a:r>
              <a:rPr dirty="0" sz="1350" spc="-30">
                <a:solidFill>
                  <a:srgbClr val="2B161F"/>
                </a:solidFill>
                <a:latin typeface="Calibri"/>
                <a:cs typeface="Calibri"/>
              </a:rPr>
              <a:t> </a:t>
            </a:r>
            <a:r>
              <a:rPr dirty="0" sz="1350" spc="-20">
                <a:solidFill>
                  <a:srgbClr val="2B161F"/>
                </a:solidFill>
                <a:latin typeface="Calibri"/>
                <a:cs typeface="Calibri"/>
              </a:rPr>
              <a:t>festive-</a:t>
            </a:r>
            <a:r>
              <a:rPr dirty="0" sz="1350">
                <a:solidFill>
                  <a:srgbClr val="2B161F"/>
                </a:solidFill>
                <a:latin typeface="Calibri"/>
                <a:cs typeface="Calibri"/>
              </a:rPr>
              <a:t>wear</a:t>
            </a:r>
            <a:r>
              <a:rPr dirty="0" sz="1350" spc="45">
                <a:solidFill>
                  <a:srgbClr val="2B161F"/>
                </a:solidFill>
                <a:latin typeface="Calibri"/>
                <a:cs typeface="Calibri"/>
              </a:rPr>
              <a:t> </a:t>
            </a:r>
            <a:r>
              <a:rPr dirty="0" sz="1350" spc="-10">
                <a:solidFill>
                  <a:srgbClr val="2B161F"/>
                </a:solidFill>
                <a:latin typeface="Calibri"/>
                <a:cs typeface="Calibri"/>
              </a:rPr>
              <a:t>spending</a:t>
            </a:r>
            <a:r>
              <a:rPr dirty="0" sz="1350" spc="-35">
                <a:solidFill>
                  <a:srgbClr val="2B161F"/>
                </a:solidFill>
                <a:latin typeface="Calibri"/>
                <a:cs typeface="Calibri"/>
              </a:rPr>
              <a:t> </a:t>
            </a:r>
            <a:r>
              <a:rPr dirty="0" sz="1350">
                <a:solidFill>
                  <a:srgbClr val="2B161F"/>
                </a:solidFill>
                <a:latin typeface="Calibri"/>
                <a:cs typeface="Calibri"/>
              </a:rPr>
              <a:t>in</a:t>
            </a:r>
            <a:r>
              <a:rPr dirty="0" sz="1350" spc="-40">
                <a:solidFill>
                  <a:srgbClr val="2B161F"/>
                </a:solidFill>
                <a:latin typeface="Calibri"/>
                <a:cs typeface="Calibri"/>
              </a:rPr>
              <a:t> </a:t>
            </a:r>
            <a:r>
              <a:rPr dirty="0" sz="1350">
                <a:solidFill>
                  <a:srgbClr val="2B161F"/>
                </a:solidFill>
                <a:latin typeface="Calibri"/>
                <a:cs typeface="Calibri"/>
              </a:rPr>
              <a:t>India</a:t>
            </a:r>
            <a:r>
              <a:rPr dirty="0" sz="1350" spc="-55">
                <a:solidFill>
                  <a:srgbClr val="2B161F"/>
                </a:solidFill>
                <a:latin typeface="Calibri"/>
                <a:cs typeface="Calibri"/>
              </a:rPr>
              <a:t> </a:t>
            </a:r>
            <a:r>
              <a:rPr dirty="0" sz="1350">
                <a:solidFill>
                  <a:srgbClr val="2B161F"/>
                </a:solidFill>
                <a:latin typeface="Calibri"/>
                <a:cs typeface="Calibri"/>
              </a:rPr>
              <a:t>continues</a:t>
            </a:r>
            <a:r>
              <a:rPr dirty="0" sz="1350" spc="-5">
                <a:solidFill>
                  <a:srgbClr val="2B161F"/>
                </a:solidFill>
                <a:latin typeface="Calibri"/>
                <a:cs typeface="Calibri"/>
              </a:rPr>
              <a:t> </a:t>
            </a:r>
            <a:r>
              <a:rPr dirty="0" sz="1350">
                <a:solidFill>
                  <a:srgbClr val="2B161F"/>
                </a:solidFill>
                <a:latin typeface="Calibri"/>
                <a:cs typeface="Calibri"/>
              </a:rPr>
              <a:t>to</a:t>
            </a:r>
            <a:r>
              <a:rPr dirty="0" sz="1350" spc="-45">
                <a:solidFill>
                  <a:srgbClr val="2B161F"/>
                </a:solidFill>
                <a:latin typeface="Calibri"/>
                <a:cs typeface="Calibri"/>
              </a:rPr>
              <a:t> </a:t>
            </a:r>
            <a:r>
              <a:rPr dirty="0" sz="1350">
                <a:solidFill>
                  <a:srgbClr val="2B161F"/>
                </a:solidFill>
                <a:latin typeface="Calibri"/>
                <a:cs typeface="Calibri"/>
              </a:rPr>
              <a:t>grow</a:t>
            </a:r>
            <a:r>
              <a:rPr dirty="0" sz="1350" spc="5">
                <a:solidFill>
                  <a:srgbClr val="2B161F"/>
                </a:solidFill>
                <a:latin typeface="Calibri"/>
                <a:cs typeface="Calibri"/>
              </a:rPr>
              <a:t> </a:t>
            </a:r>
            <a:r>
              <a:rPr dirty="0" sz="1350" spc="-30">
                <a:solidFill>
                  <a:srgbClr val="2B161F"/>
                </a:solidFill>
                <a:latin typeface="Calibri"/>
                <a:cs typeface="Calibri"/>
              </a:rPr>
              <a:t>year-</a:t>
            </a:r>
            <a:r>
              <a:rPr dirty="0" sz="1350" spc="-10">
                <a:solidFill>
                  <a:srgbClr val="2B161F"/>
                </a:solidFill>
                <a:latin typeface="Calibri"/>
                <a:cs typeface="Calibri"/>
              </a:rPr>
              <a:t>on-</a:t>
            </a:r>
            <a:r>
              <a:rPr dirty="0" sz="1350" spc="-20">
                <a:solidFill>
                  <a:srgbClr val="2B161F"/>
                </a:solidFill>
                <a:latin typeface="Calibri"/>
                <a:cs typeface="Calibri"/>
              </a:rPr>
              <a:t>year</a:t>
            </a:r>
            <a:endParaRPr sz="1350">
              <a:latin typeface="Calibri"/>
              <a:cs typeface="Calibri"/>
            </a:endParaRPr>
          </a:p>
        </p:txBody>
      </p:sp>
      <p:grpSp>
        <p:nvGrpSpPr>
          <p:cNvPr id="26" name="object 26"/>
          <p:cNvGrpSpPr/>
          <p:nvPr/>
        </p:nvGrpSpPr>
        <p:grpSpPr>
          <a:xfrm>
            <a:off x="466725" y="4419663"/>
            <a:ext cx="11235055" cy="957580"/>
            <a:chOff x="466725" y="4419663"/>
            <a:chExt cx="11235055" cy="957580"/>
          </a:xfrm>
        </p:grpSpPr>
        <p:pic>
          <p:nvPicPr>
            <p:cNvPr id="27" name="object 27"/>
            <p:cNvPicPr/>
            <p:nvPr/>
          </p:nvPicPr>
          <p:blipFill>
            <a:blip r:embed="rId2" cstate="print"/>
            <a:stretch>
              <a:fillRect/>
            </a:stretch>
          </p:blipFill>
          <p:spPr>
            <a:xfrm>
              <a:off x="466725" y="4419663"/>
              <a:ext cx="11234801" cy="957262"/>
            </a:xfrm>
            <a:prstGeom prst="rect">
              <a:avLst/>
            </a:prstGeom>
          </p:spPr>
        </p:pic>
        <p:sp>
          <p:nvSpPr>
            <p:cNvPr id="28" name="object 28"/>
            <p:cNvSpPr/>
            <p:nvPr/>
          </p:nvSpPr>
          <p:spPr>
            <a:xfrm>
              <a:off x="557212" y="4481576"/>
              <a:ext cx="11059160" cy="781050"/>
            </a:xfrm>
            <a:custGeom>
              <a:avLst/>
              <a:gdLst/>
              <a:ahLst/>
              <a:cxnLst/>
              <a:rect l="l" t="t" r="r" b="b"/>
              <a:pathLst>
                <a:path w="11059160" h="781050">
                  <a:moveTo>
                    <a:pt x="10985055" y="0"/>
                  </a:moveTo>
                  <a:lnTo>
                    <a:pt x="73507" y="0"/>
                  </a:lnTo>
                  <a:lnTo>
                    <a:pt x="44893" y="5772"/>
                  </a:lnTo>
                  <a:lnTo>
                    <a:pt x="21528" y="21510"/>
                  </a:lnTo>
                  <a:lnTo>
                    <a:pt x="5775" y="44844"/>
                  </a:lnTo>
                  <a:lnTo>
                    <a:pt x="0" y="73406"/>
                  </a:lnTo>
                  <a:lnTo>
                    <a:pt x="0" y="707517"/>
                  </a:lnTo>
                  <a:lnTo>
                    <a:pt x="5775" y="736097"/>
                  </a:lnTo>
                  <a:lnTo>
                    <a:pt x="21528" y="759475"/>
                  </a:lnTo>
                  <a:lnTo>
                    <a:pt x="44893" y="775257"/>
                  </a:lnTo>
                  <a:lnTo>
                    <a:pt x="73507" y="781050"/>
                  </a:lnTo>
                  <a:lnTo>
                    <a:pt x="10985055" y="781050"/>
                  </a:lnTo>
                  <a:lnTo>
                    <a:pt x="11013636" y="775257"/>
                  </a:lnTo>
                  <a:lnTo>
                    <a:pt x="11037014" y="759475"/>
                  </a:lnTo>
                  <a:lnTo>
                    <a:pt x="11052796" y="736097"/>
                  </a:lnTo>
                  <a:lnTo>
                    <a:pt x="11058588" y="707517"/>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29" name="object 29"/>
            <p:cNvSpPr/>
            <p:nvPr/>
          </p:nvSpPr>
          <p:spPr>
            <a:xfrm>
              <a:off x="557212" y="4481576"/>
              <a:ext cx="11059160" cy="781050"/>
            </a:xfrm>
            <a:custGeom>
              <a:avLst/>
              <a:gdLst/>
              <a:ahLst/>
              <a:cxnLst/>
              <a:rect l="l" t="t" r="r" b="b"/>
              <a:pathLst>
                <a:path w="11059160" h="781050">
                  <a:moveTo>
                    <a:pt x="0" y="73406"/>
                  </a:moveTo>
                  <a:lnTo>
                    <a:pt x="5775" y="44844"/>
                  </a:lnTo>
                  <a:lnTo>
                    <a:pt x="21528" y="21510"/>
                  </a:lnTo>
                  <a:lnTo>
                    <a:pt x="44893" y="5772"/>
                  </a:lnTo>
                  <a:lnTo>
                    <a:pt x="73507" y="0"/>
                  </a:lnTo>
                  <a:lnTo>
                    <a:pt x="10985055" y="0"/>
                  </a:lnTo>
                  <a:lnTo>
                    <a:pt x="11013636" y="5772"/>
                  </a:lnTo>
                  <a:lnTo>
                    <a:pt x="11037014" y="21510"/>
                  </a:lnTo>
                  <a:lnTo>
                    <a:pt x="11052796" y="44844"/>
                  </a:lnTo>
                  <a:lnTo>
                    <a:pt x="11058588" y="73406"/>
                  </a:lnTo>
                  <a:lnTo>
                    <a:pt x="11058588" y="707517"/>
                  </a:lnTo>
                  <a:lnTo>
                    <a:pt x="11052796" y="736097"/>
                  </a:lnTo>
                  <a:lnTo>
                    <a:pt x="11037014" y="759475"/>
                  </a:lnTo>
                  <a:lnTo>
                    <a:pt x="11013636" y="775257"/>
                  </a:lnTo>
                  <a:lnTo>
                    <a:pt x="10985055" y="781050"/>
                  </a:lnTo>
                  <a:lnTo>
                    <a:pt x="73507" y="781050"/>
                  </a:lnTo>
                  <a:lnTo>
                    <a:pt x="44893" y="775257"/>
                  </a:lnTo>
                  <a:lnTo>
                    <a:pt x="21528" y="759475"/>
                  </a:lnTo>
                  <a:lnTo>
                    <a:pt x="5775" y="736097"/>
                  </a:lnTo>
                  <a:lnTo>
                    <a:pt x="0" y="707517"/>
                  </a:lnTo>
                  <a:lnTo>
                    <a:pt x="0" y="73406"/>
                  </a:lnTo>
                  <a:close/>
                </a:path>
              </a:pathLst>
            </a:custGeom>
            <a:ln w="12700">
              <a:solidFill>
                <a:srgbClr val="EBE1D0"/>
              </a:solidFill>
            </a:ln>
          </p:spPr>
          <p:txBody>
            <a:bodyPr wrap="square" lIns="0" tIns="0" rIns="0" bIns="0" rtlCol="0"/>
            <a:lstStyle/>
            <a:p/>
          </p:txBody>
        </p:sp>
        <p:sp>
          <p:nvSpPr>
            <p:cNvPr id="30" name="object 30"/>
            <p:cNvSpPr/>
            <p:nvPr/>
          </p:nvSpPr>
          <p:spPr>
            <a:xfrm>
              <a:off x="781050" y="4638675"/>
              <a:ext cx="457200" cy="457200"/>
            </a:xfrm>
            <a:custGeom>
              <a:avLst/>
              <a:gdLst/>
              <a:ahLst/>
              <a:cxnLst/>
              <a:rect l="l" t="t" r="r" b="b"/>
              <a:pathLst>
                <a:path w="457200" h="457200">
                  <a:moveTo>
                    <a:pt x="228600" y="0"/>
                  </a:moveTo>
                  <a:lnTo>
                    <a:pt x="182529" y="4644"/>
                  </a:lnTo>
                  <a:lnTo>
                    <a:pt x="139619" y="17966"/>
                  </a:lnTo>
                  <a:lnTo>
                    <a:pt x="100788" y="39045"/>
                  </a:lnTo>
                  <a:lnTo>
                    <a:pt x="66955" y="66960"/>
                  </a:lnTo>
                  <a:lnTo>
                    <a:pt x="39041" y="100793"/>
                  </a:lnTo>
                  <a:lnTo>
                    <a:pt x="17964" y="139624"/>
                  </a:lnTo>
                  <a:lnTo>
                    <a:pt x="4644" y="182533"/>
                  </a:lnTo>
                  <a:lnTo>
                    <a:pt x="0" y="228600"/>
                  </a:lnTo>
                  <a:lnTo>
                    <a:pt x="4644" y="274666"/>
                  </a:lnTo>
                  <a:lnTo>
                    <a:pt x="17964" y="317575"/>
                  </a:lnTo>
                  <a:lnTo>
                    <a:pt x="39041" y="356406"/>
                  </a:lnTo>
                  <a:lnTo>
                    <a:pt x="66955" y="390239"/>
                  </a:lnTo>
                  <a:lnTo>
                    <a:pt x="100788" y="418154"/>
                  </a:lnTo>
                  <a:lnTo>
                    <a:pt x="139619" y="439233"/>
                  </a:lnTo>
                  <a:lnTo>
                    <a:pt x="182529" y="452555"/>
                  </a:lnTo>
                  <a:lnTo>
                    <a:pt x="228600" y="457200"/>
                  </a:lnTo>
                  <a:lnTo>
                    <a:pt x="274670" y="452555"/>
                  </a:lnTo>
                  <a:lnTo>
                    <a:pt x="317580" y="439233"/>
                  </a:lnTo>
                  <a:lnTo>
                    <a:pt x="356411" y="418154"/>
                  </a:lnTo>
                  <a:lnTo>
                    <a:pt x="390244" y="390239"/>
                  </a:lnTo>
                  <a:lnTo>
                    <a:pt x="418158" y="356406"/>
                  </a:lnTo>
                  <a:lnTo>
                    <a:pt x="439235" y="317575"/>
                  </a:lnTo>
                  <a:lnTo>
                    <a:pt x="452555" y="274666"/>
                  </a:lnTo>
                  <a:lnTo>
                    <a:pt x="457200" y="228600"/>
                  </a:lnTo>
                  <a:lnTo>
                    <a:pt x="452555" y="182533"/>
                  </a:lnTo>
                  <a:lnTo>
                    <a:pt x="439235" y="139624"/>
                  </a:lnTo>
                  <a:lnTo>
                    <a:pt x="418158" y="100793"/>
                  </a:lnTo>
                  <a:lnTo>
                    <a:pt x="390244" y="66960"/>
                  </a:lnTo>
                  <a:lnTo>
                    <a:pt x="356411" y="39045"/>
                  </a:lnTo>
                  <a:lnTo>
                    <a:pt x="317580" y="17966"/>
                  </a:lnTo>
                  <a:lnTo>
                    <a:pt x="274670" y="4644"/>
                  </a:lnTo>
                  <a:lnTo>
                    <a:pt x="228600" y="0"/>
                  </a:lnTo>
                  <a:close/>
                </a:path>
              </a:pathLst>
            </a:custGeom>
            <a:solidFill>
              <a:srgbClr val="6C2D46"/>
            </a:solidFill>
          </p:spPr>
          <p:txBody>
            <a:bodyPr wrap="square" lIns="0" tIns="0" rIns="0" bIns="0" rtlCol="0"/>
            <a:lstStyle/>
            <a:p/>
          </p:txBody>
        </p:sp>
      </p:grpSp>
      <p:sp>
        <p:nvSpPr>
          <p:cNvPr id="31" name="object 31"/>
          <p:cNvSpPr txBox="1"/>
          <p:nvPr/>
        </p:nvSpPr>
        <p:spPr>
          <a:xfrm>
            <a:off x="942339" y="4727003"/>
            <a:ext cx="127000"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FFFFFF"/>
                </a:solidFill>
                <a:latin typeface="Calibri"/>
                <a:cs typeface="Calibri"/>
              </a:rPr>
              <a:t>4</a:t>
            </a:r>
            <a:endParaRPr sz="1550">
              <a:latin typeface="Calibri"/>
              <a:cs typeface="Calibri"/>
            </a:endParaRPr>
          </a:p>
        </p:txBody>
      </p:sp>
      <p:sp>
        <p:nvSpPr>
          <p:cNvPr id="32" name="object 32"/>
          <p:cNvSpPr txBox="1"/>
          <p:nvPr/>
        </p:nvSpPr>
        <p:spPr>
          <a:xfrm>
            <a:off x="1497330" y="4750371"/>
            <a:ext cx="5668010" cy="231775"/>
          </a:xfrm>
          <a:prstGeom prst="rect">
            <a:avLst/>
          </a:prstGeom>
        </p:spPr>
        <p:txBody>
          <a:bodyPr wrap="square" lIns="0" tIns="12700" rIns="0" bIns="0" rtlCol="0" vert="horz">
            <a:spAutoFit/>
          </a:bodyPr>
          <a:lstStyle/>
          <a:p>
            <a:pPr marL="12700">
              <a:lnSpc>
                <a:spcPct val="100000"/>
              </a:lnSpc>
              <a:spcBef>
                <a:spcPts val="100"/>
              </a:spcBef>
            </a:pPr>
            <a:r>
              <a:rPr dirty="0" sz="1350">
                <a:solidFill>
                  <a:srgbClr val="2B161F"/>
                </a:solidFill>
                <a:latin typeface="Calibri"/>
                <a:cs typeface="Calibri"/>
              </a:rPr>
              <a:t>Growing</a:t>
            </a:r>
            <a:r>
              <a:rPr dirty="0" sz="1350" spc="-10">
                <a:solidFill>
                  <a:srgbClr val="2B161F"/>
                </a:solidFill>
                <a:latin typeface="Calibri"/>
                <a:cs typeface="Calibri"/>
              </a:rPr>
              <a:t> consumer</a:t>
            </a:r>
            <a:r>
              <a:rPr dirty="0" sz="1350" spc="-50">
                <a:solidFill>
                  <a:srgbClr val="2B161F"/>
                </a:solidFill>
                <a:latin typeface="Calibri"/>
                <a:cs typeface="Calibri"/>
              </a:rPr>
              <a:t> </a:t>
            </a:r>
            <a:r>
              <a:rPr dirty="0" sz="1350" spc="-10">
                <a:solidFill>
                  <a:srgbClr val="2B161F"/>
                </a:solidFill>
                <a:latin typeface="Calibri"/>
                <a:cs typeface="Calibri"/>
              </a:rPr>
              <a:t>preference</a:t>
            </a:r>
            <a:r>
              <a:rPr dirty="0" sz="1350" spc="-40">
                <a:solidFill>
                  <a:srgbClr val="2B161F"/>
                </a:solidFill>
                <a:latin typeface="Calibri"/>
                <a:cs typeface="Calibri"/>
              </a:rPr>
              <a:t> </a:t>
            </a:r>
            <a:r>
              <a:rPr dirty="0" sz="1350">
                <a:solidFill>
                  <a:srgbClr val="2B161F"/>
                </a:solidFill>
                <a:latin typeface="Calibri"/>
                <a:cs typeface="Calibri"/>
              </a:rPr>
              <a:t>for</a:t>
            </a:r>
            <a:r>
              <a:rPr dirty="0" sz="1350" spc="-60">
                <a:solidFill>
                  <a:srgbClr val="2B161F"/>
                </a:solidFill>
                <a:latin typeface="Calibri"/>
                <a:cs typeface="Calibri"/>
              </a:rPr>
              <a:t> </a:t>
            </a:r>
            <a:r>
              <a:rPr dirty="0" sz="1350">
                <a:solidFill>
                  <a:srgbClr val="2B161F"/>
                </a:solidFill>
                <a:latin typeface="Calibri"/>
                <a:cs typeface="Calibri"/>
              </a:rPr>
              <a:t>'Made</a:t>
            </a:r>
            <a:r>
              <a:rPr dirty="0" sz="1350" spc="-35">
                <a:solidFill>
                  <a:srgbClr val="2B161F"/>
                </a:solidFill>
                <a:latin typeface="Calibri"/>
                <a:cs typeface="Calibri"/>
              </a:rPr>
              <a:t> </a:t>
            </a:r>
            <a:r>
              <a:rPr dirty="0" sz="1350">
                <a:solidFill>
                  <a:srgbClr val="2B161F"/>
                </a:solidFill>
                <a:latin typeface="Calibri"/>
                <a:cs typeface="Calibri"/>
              </a:rPr>
              <a:t>in</a:t>
            </a:r>
            <a:r>
              <a:rPr dirty="0" sz="1350" spc="-70">
                <a:solidFill>
                  <a:srgbClr val="2B161F"/>
                </a:solidFill>
                <a:latin typeface="Calibri"/>
                <a:cs typeface="Calibri"/>
              </a:rPr>
              <a:t> </a:t>
            </a:r>
            <a:r>
              <a:rPr dirty="0" sz="1350">
                <a:solidFill>
                  <a:srgbClr val="2B161F"/>
                </a:solidFill>
                <a:latin typeface="Calibri"/>
                <a:cs typeface="Calibri"/>
              </a:rPr>
              <a:t>Bharat'</a:t>
            </a:r>
            <a:r>
              <a:rPr dirty="0" sz="1350" spc="-40">
                <a:solidFill>
                  <a:srgbClr val="2B161F"/>
                </a:solidFill>
                <a:latin typeface="Calibri"/>
                <a:cs typeface="Calibri"/>
              </a:rPr>
              <a:t> </a:t>
            </a:r>
            <a:r>
              <a:rPr dirty="0" sz="1350">
                <a:solidFill>
                  <a:srgbClr val="2B161F"/>
                </a:solidFill>
                <a:latin typeface="Calibri"/>
                <a:cs typeface="Calibri"/>
              </a:rPr>
              <a:t>&amp;</a:t>
            </a:r>
            <a:r>
              <a:rPr dirty="0" sz="1350" spc="-60">
                <a:solidFill>
                  <a:srgbClr val="2B161F"/>
                </a:solidFill>
                <a:latin typeface="Calibri"/>
                <a:cs typeface="Calibri"/>
              </a:rPr>
              <a:t> </a:t>
            </a:r>
            <a:r>
              <a:rPr dirty="0" sz="1350">
                <a:solidFill>
                  <a:srgbClr val="2B161F"/>
                </a:solidFill>
                <a:latin typeface="Calibri"/>
                <a:cs typeface="Calibri"/>
              </a:rPr>
              <a:t>artisan-supported</a:t>
            </a:r>
            <a:r>
              <a:rPr dirty="0" sz="1350" spc="-5">
                <a:solidFill>
                  <a:srgbClr val="2B161F"/>
                </a:solidFill>
                <a:latin typeface="Calibri"/>
                <a:cs typeface="Calibri"/>
              </a:rPr>
              <a:t> </a:t>
            </a:r>
            <a:r>
              <a:rPr dirty="0" sz="1350" spc="-10">
                <a:solidFill>
                  <a:srgbClr val="2B161F"/>
                </a:solidFill>
                <a:latin typeface="Calibri"/>
                <a:cs typeface="Calibri"/>
              </a:rPr>
              <a:t>products</a:t>
            </a:r>
            <a:endParaRPr sz="1350">
              <a:latin typeface="Calibri"/>
              <a:cs typeface="Calibri"/>
            </a:endParaRPr>
          </a:p>
        </p:txBody>
      </p:sp>
      <p:grpSp>
        <p:nvGrpSpPr>
          <p:cNvPr id="33" name="object 33"/>
          <p:cNvGrpSpPr/>
          <p:nvPr/>
        </p:nvGrpSpPr>
        <p:grpSpPr>
          <a:xfrm>
            <a:off x="466725" y="5334000"/>
            <a:ext cx="11235055" cy="957580"/>
            <a:chOff x="466725" y="5334000"/>
            <a:chExt cx="11235055" cy="957580"/>
          </a:xfrm>
        </p:grpSpPr>
        <p:pic>
          <p:nvPicPr>
            <p:cNvPr id="34" name="object 34"/>
            <p:cNvPicPr/>
            <p:nvPr/>
          </p:nvPicPr>
          <p:blipFill>
            <a:blip r:embed="rId2" cstate="print"/>
            <a:stretch>
              <a:fillRect/>
            </a:stretch>
          </p:blipFill>
          <p:spPr>
            <a:xfrm>
              <a:off x="466725" y="5334000"/>
              <a:ext cx="11234801" cy="957262"/>
            </a:xfrm>
            <a:prstGeom prst="rect">
              <a:avLst/>
            </a:prstGeom>
          </p:spPr>
        </p:pic>
        <p:sp>
          <p:nvSpPr>
            <p:cNvPr id="35" name="object 35"/>
            <p:cNvSpPr/>
            <p:nvPr/>
          </p:nvSpPr>
          <p:spPr>
            <a:xfrm>
              <a:off x="557212" y="5395976"/>
              <a:ext cx="11059160" cy="781050"/>
            </a:xfrm>
            <a:custGeom>
              <a:avLst/>
              <a:gdLst/>
              <a:ahLst/>
              <a:cxnLst/>
              <a:rect l="l" t="t" r="r" b="b"/>
              <a:pathLst>
                <a:path w="11059160" h="781050">
                  <a:moveTo>
                    <a:pt x="10985055" y="0"/>
                  </a:moveTo>
                  <a:lnTo>
                    <a:pt x="73507" y="0"/>
                  </a:lnTo>
                  <a:lnTo>
                    <a:pt x="44893" y="5772"/>
                  </a:lnTo>
                  <a:lnTo>
                    <a:pt x="21528" y="21510"/>
                  </a:lnTo>
                  <a:lnTo>
                    <a:pt x="5775" y="44844"/>
                  </a:lnTo>
                  <a:lnTo>
                    <a:pt x="0" y="73406"/>
                  </a:lnTo>
                  <a:lnTo>
                    <a:pt x="0" y="707478"/>
                  </a:lnTo>
                  <a:lnTo>
                    <a:pt x="5775" y="736093"/>
                  </a:lnTo>
                  <a:lnTo>
                    <a:pt x="21528" y="759458"/>
                  </a:lnTo>
                  <a:lnTo>
                    <a:pt x="44893" y="775210"/>
                  </a:lnTo>
                  <a:lnTo>
                    <a:pt x="73507" y="780986"/>
                  </a:lnTo>
                  <a:lnTo>
                    <a:pt x="10985055" y="780986"/>
                  </a:lnTo>
                  <a:lnTo>
                    <a:pt x="11013636" y="775210"/>
                  </a:lnTo>
                  <a:lnTo>
                    <a:pt x="11037014" y="759458"/>
                  </a:lnTo>
                  <a:lnTo>
                    <a:pt x="11052796" y="736093"/>
                  </a:lnTo>
                  <a:lnTo>
                    <a:pt x="11058588" y="707478"/>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36" name="object 36"/>
            <p:cNvSpPr/>
            <p:nvPr/>
          </p:nvSpPr>
          <p:spPr>
            <a:xfrm>
              <a:off x="557212" y="5395976"/>
              <a:ext cx="11059160" cy="781050"/>
            </a:xfrm>
            <a:custGeom>
              <a:avLst/>
              <a:gdLst/>
              <a:ahLst/>
              <a:cxnLst/>
              <a:rect l="l" t="t" r="r" b="b"/>
              <a:pathLst>
                <a:path w="11059160" h="781050">
                  <a:moveTo>
                    <a:pt x="0" y="73406"/>
                  </a:moveTo>
                  <a:lnTo>
                    <a:pt x="5775" y="44844"/>
                  </a:lnTo>
                  <a:lnTo>
                    <a:pt x="21528" y="21510"/>
                  </a:lnTo>
                  <a:lnTo>
                    <a:pt x="44893" y="5772"/>
                  </a:lnTo>
                  <a:lnTo>
                    <a:pt x="73507" y="0"/>
                  </a:lnTo>
                  <a:lnTo>
                    <a:pt x="10985055" y="0"/>
                  </a:lnTo>
                  <a:lnTo>
                    <a:pt x="11013636" y="5772"/>
                  </a:lnTo>
                  <a:lnTo>
                    <a:pt x="11037014" y="21510"/>
                  </a:lnTo>
                  <a:lnTo>
                    <a:pt x="11052796" y="44844"/>
                  </a:lnTo>
                  <a:lnTo>
                    <a:pt x="11058588" y="73406"/>
                  </a:lnTo>
                  <a:lnTo>
                    <a:pt x="11058588" y="707478"/>
                  </a:lnTo>
                  <a:lnTo>
                    <a:pt x="11052796" y="736093"/>
                  </a:lnTo>
                  <a:lnTo>
                    <a:pt x="11037014" y="759458"/>
                  </a:lnTo>
                  <a:lnTo>
                    <a:pt x="11013636" y="775210"/>
                  </a:lnTo>
                  <a:lnTo>
                    <a:pt x="10985055" y="780986"/>
                  </a:lnTo>
                  <a:lnTo>
                    <a:pt x="73507" y="780986"/>
                  </a:lnTo>
                  <a:lnTo>
                    <a:pt x="44893" y="775210"/>
                  </a:lnTo>
                  <a:lnTo>
                    <a:pt x="21528" y="759458"/>
                  </a:lnTo>
                  <a:lnTo>
                    <a:pt x="5775" y="736093"/>
                  </a:lnTo>
                  <a:lnTo>
                    <a:pt x="0" y="707478"/>
                  </a:lnTo>
                  <a:lnTo>
                    <a:pt x="0" y="73406"/>
                  </a:lnTo>
                  <a:close/>
                </a:path>
              </a:pathLst>
            </a:custGeom>
            <a:ln w="12700">
              <a:solidFill>
                <a:srgbClr val="EBE1D0"/>
              </a:solidFill>
            </a:ln>
          </p:spPr>
          <p:txBody>
            <a:bodyPr wrap="square" lIns="0" tIns="0" rIns="0" bIns="0" rtlCol="0"/>
            <a:lstStyle/>
            <a:p/>
          </p:txBody>
        </p:sp>
        <p:sp>
          <p:nvSpPr>
            <p:cNvPr id="37" name="object 37"/>
            <p:cNvSpPr/>
            <p:nvPr/>
          </p:nvSpPr>
          <p:spPr>
            <a:xfrm>
              <a:off x="781050" y="5553075"/>
              <a:ext cx="457200" cy="457200"/>
            </a:xfrm>
            <a:custGeom>
              <a:avLst/>
              <a:gdLst/>
              <a:ahLst/>
              <a:cxnLst/>
              <a:rect l="l" t="t" r="r" b="b"/>
              <a:pathLst>
                <a:path w="457200" h="457200">
                  <a:moveTo>
                    <a:pt x="228600" y="0"/>
                  </a:moveTo>
                  <a:lnTo>
                    <a:pt x="182529" y="4644"/>
                  </a:lnTo>
                  <a:lnTo>
                    <a:pt x="139619" y="17964"/>
                  </a:lnTo>
                  <a:lnTo>
                    <a:pt x="100788" y="39041"/>
                  </a:lnTo>
                  <a:lnTo>
                    <a:pt x="66955" y="66955"/>
                  </a:lnTo>
                  <a:lnTo>
                    <a:pt x="39041" y="100788"/>
                  </a:lnTo>
                  <a:lnTo>
                    <a:pt x="17964" y="139619"/>
                  </a:lnTo>
                  <a:lnTo>
                    <a:pt x="4644" y="182529"/>
                  </a:lnTo>
                  <a:lnTo>
                    <a:pt x="0" y="228600"/>
                  </a:lnTo>
                  <a:lnTo>
                    <a:pt x="4644" y="274670"/>
                  </a:lnTo>
                  <a:lnTo>
                    <a:pt x="17964" y="317580"/>
                  </a:lnTo>
                  <a:lnTo>
                    <a:pt x="39041" y="356411"/>
                  </a:lnTo>
                  <a:lnTo>
                    <a:pt x="66955" y="390244"/>
                  </a:lnTo>
                  <a:lnTo>
                    <a:pt x="100788" y="418158"/>
                  </a:lnTo>
                  <a:lnTo>
                    <a:pt x="139619" y="439235"/>
                  </a:lnTo>
                  <a:lnTo>
                    <a:pt x="182529" y="452555"/>
                  </a:lnTo>
                  <a:lnTo>
                    <a:pt x="228600" y="457200"/>
                  </a:lnTo>
                  <a:lnTo>
                    <a:pt x="274670" y="452555"/>
                  </a:lnTo>
                  <a:lnTo>
                    <a:pt x="317580" y="439235"/>
                  </a:lnTo>
                  <a:lnTo>
                    <a:pt x="356411" y="418158"/>
                  </a:lnTo>
                  <a:lnTo>
                    <a:pt x="390244" y="390244"/>
                  </a:lnTo>
                  <a:lnTo>
                    <a:pt x="418158" y="356411"/>
                  </a:lnTo>
                  <a:lnTo>
                    <a:pt x="439235" y="317580"/>
                  </a:lnTo>
                  <a:lnTo>
                    <a:pt x="452555" y="274670"/>
                  </a:lnTo>
                  <a:lnTo>
                    <a:pt x="457200" y="228600"/>
                  </a:lnTo>
                  <a:lnTo>
                    <a:pt x="452555" y="182529"/>
                  </a:lnTo>
                  <a:lnTo>
                    <a:pt x="439235" y="139619"/>
                  </a:lnTo>
                  <a:lnTo>
                    <a:pt x="418158" y="100788"/>
                  </a:lnTo>
                  <a:lnTo>
                    <a:pt x="390244" y="66955"/>
                  </a:lnTo>
                  <a:lnTo>
                    <a:pt x="356411" y="39041"/>
                  </a:lnTo>
                  <a:lnTo>
                    <a:pt x="317580" y="17964"/>
                  </a:lnTo>
                  <a:lnTo>
                    <a:pt x="274670" y="4644"/>
                  </a:lnTo>
                  <a:lnTo>
                    <a:pt x="228600" y="0"/>
                  </a:lnTo>
                  <a:close/>
                </a:path>
              </a:pathLst>
            </a:custGeom>
            <a:solidFill>
              <a:srgbClr val="6C2D46"/>
            </a:solidFill>
          </p:spPr>
          <p:txBody>
            <a:bodyPr wrap="square" lIns="0" tIns="0" rIns="0" bIns="0" rtlCol="0"/>
            <a:lstStyle/>
            <a:p/>
          </p:txBody>
        </p:sp>
      </p:grpSp>
      <p:sp>
        <p:nvSpPr>
          <p:cNvPr id="38" name="object 38"/>
          <p:cNvSpPr txBox="1"/>
          <p:nvPr/>
        </p:nvSpPr>
        <p:spPr>
          <a:xfrm>
            <a:off x="942339" y="5642609"/>
            <a:ext cx="127000"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FFFFFF"/>
                </a:solidFill>
                <a:latin typeface="Calibri"/>
                <a:cs typeface="Calibri"/>
              </a:rPr>
              <a:t>5</a:t>
            </a:r>
            <a:endParaRPr sz="1550">
              <a:latin typeface="Calibri"/>
              <a:cs typeface="Calibri"/>
            </a:endParaRPr>
          </a:p>
        </p:txBody>
      </p:sp>
      <p:sp>
        <p:nvSpPr>
          <p:cNvPr id="40" name="object 4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41" name="object 4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12</a:t>
            </a:r>
          </a:p>
        </p:txBody>
      </p:sp>
      <p:sp>
        <p:nvSpPr>
          <p:cNvPr id="39" name="object 39"/>
          <p:cNvSpPr txBox="1"/>
          <p:nvPr/>
        </p:nvSpPr>
        <p:spPr>
          <a:xfrm>
            <a:off x="1497330" y="5666104"/>
            <a:ext cx="5206365" cy="231775"/>
          </a:xfrm>
          <a:prstGeom prst="rect">
            <a:avLst/>
          </a:prstGeom>
        </p:spPr>
        <p:txBody>
          <a:bodyPr wrap="square" lIns="0" tIns="12700" rIns="0" bIns="0" rtlCol="0" vert="horz">
            <a:spAutoFit/>
          </a:bodyPr>
          <a:lstStyle/>
          <a:p>
            <a:pPr marL="12700">
              <a:lnSpc>
                <a:spcPct val="100000"/>
              </a:lnSpc>
              <a:spcBef>
                <a:spcPts val="100"/>
              </a:spcBef>
            </a:pPr>
            <a:r>
              <a:rPr dirty="0" sz="1350" spc="-20">
                <a:solidFill>
                  <a:srgbClr val="2B161F"/>
                </a:solidFill>
                <a:latin typeface="Calibri"/>
                <a:cs typeface="Calibri"/>
              </a:rPr>
              <a:t>Post-</a:t>
            </a:r>
            <a:r>
              <a:rPr dirty="0" sz="1350" spc="-10">
                <a:solidFill>
                  <a:srgbClr val="2B161F"/>
                </a:solidFill>
                <a:latin typeface="Calibri"/>
                <a:cs typeface="Calibri"/>
              </a:rPr>
              <a:t>pandemic</a:t>
            </a:r>
            <a:r>
              <a:rPr dirty="0" sz="1350" spc="-40">
                <a:solidFill>
                  <a:srgbClr val="2B161F"/>
                </a:solidFill>
                <a:latin typeface="Calibri"/>
                <a:cs typeface="Calibri"/>
              </a:rPr>
              <a:t> </a:t>
            </a:r>
            <a:r>
              <a:rPr dirty="0" sz="1350">
                <a:solidFill>
                  <a:srgbClr val="2B161F"/>
                </a:solidFill>
                <a:latin typeface="Calibri"/>
                <a:cs typeface="Calibri"/>
              </a:rPr>
              <a:t>comfort</a:t>
            </a:r>
            <a:r>
              <a:rPr dirty="0" sz="1350" spc="10">
                <a:solidFill>
                  <a:srgbClr val="2B161F"/>
                </a:solidFill>
                <a:latin typeface="Calibri"/>
                <a:cs typeface="Calibri"/>
              </a:rPr>
              <a:t> </a:t>
            </a:r>
            <a:r>
              <a:rPr dirty="0" sz="1350">
                <a:solidFill>
                  <a:srgbClr val="2B161F"/>
                </a:solidFill>
                <a:latin typeface="Calibri"/>
                <a:cs typeface="Calibri"/>
              </a:rPr>
              <a:t>with</a:t>
            </a:r>
            <a:r>
              <a:rPr dirty="0" sz="1350" spc="-25">
                <a:solidFill>
                  <a:srgbClr val="2B161F"/>
                </a:solidFill>
                <a:latin typeface="Calibri"/>
                <a:cs typeface="Calibri"/>
              </a:rPr>
              <a:t> </a:t>
            </a:r>
            <a:r>
              <a:rPr dirty="0" sz="1350" spc="-10">
                <a:solidFill>
                  <a:srgbClr val="2B161F"/>
                </a:solidFill>
                <a:latin typeface="Calibri"/>
                <a:cs typeface="Calibri"/>
              </a:rPr>
              <a:t>hyperlocal,</a:t>
            </a:r>
            <a:r>
              <a:rPr dirty="0" sz="1350" spc="55">
                <a:solidFill>
                  <a:srgbClr val="2B161F"/>
                </a:solidFill>
                <a:latin typeface="Calibri"/>
                <a:cs typeface="Calibri"/>
              </a:rPr>
              <a:t> </a:t>
            </a:r>
            <a:r>
              <a:rPr dirty="0" sz="1350" spc="-20">
                <a:solidFill>
                  <a:srgbClr val="2B161F"/>
                </a:solidFill>
                <a:latin typeface="Calibri"/>
                <a:cs typeface="Calibri"/>
              </a:rPr>
              <a:t>doorstep-</a:t>
            </a:r>
            <a:r>
              <a:rPr dirty="0" sz="1350">
                <a:solidFill>
                  <a:srgbClr val="2B161F"/>
                </a:solidFill>
                <a:latin typeface="Calibri"/>
                <a:cs typeface="Calibri"/>
              </a:rPr>
              <a:t>service</a:t>
            </a:r>
            <a:r>
              <a:rPr dirty="0" sz="1350" spc="15">
                <a:solidFill>
                  <a:srgbClr val="2B161F"/>
                </a:solidFill>
                <a:latin typeface="Calibri"/>
                <a:cs typeface="Calibri"/>
              </a:rPr>
              <a:t> </a:t>
            </a:r>
            <a:r>
              <a:rPr dirty="0" sz="1350" spc="-10">
                <a:solidFill>
                  <a:srgbClr val="2B161F"/>
                </a:solidFill>
                <a:latin typeface="Calibri"/>
                <a:cs typeface="Calibri"/>
              </a:rPr>
              <a:t>business</a:t>
            </a:r>
            <a:r>
              <a:rPr dirty="0" sz="1350" spc="5">
                <a:solidFill>
                  <a:srgbClr val="2B161F"/>
                </a:solidFill>
                <a:latin typeface="Calibri"/>
                <a:cs typeface="Calibri"/>
              </a:rPr>
              <a:t> </a:t>
            </a:r>
            <a:r>
              <a:rPr dirty="0" sz="1350" spc="-10">
                <a:solidFill>
                  <a:srgbClr val="2B161F"/>
                </a:solidFill>
                <a:latin typeface="Calibri"/>
                <a:cs typeface="Calibri"/>
              </a:rPr>
              <a:t>models</a:t>
            </a:r>
            <a:endParaRPr sz="135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40843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W</a:t>
            </a:r>
            <a:r>
              <a:rPr dirty="0" sz="1250" spc="-90" b="1">
                <a:solidFill>
                  <a:srgbClr val="6C2D46"/>
                </a:solidFill>
                <a:latin typeface="Calibri"/>
                <a:cs typeface="Calibri"/>
              </a:rPr>
              <a:t> </a:t>
            </a: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O</a:t>
            </a:r>
            <a:r>
              <a:rPr dirty="0" sz="1250" spc="459" b="1">
                <a:solidFill>
                  <a:srgbClr val="6C2D46"/>
                </a:solidFill>
                <a:latin typeface="Calibri"/>
                <a:cs typeface="Calibri"/>
              </a:rPr>
              <a:t> </a:t>
            </a:r>
            <a:r>
              <a:rPr dirty="0" sz="1250" b="1">
                <a:solidFill>
                  <a:srgbClr val="6C2D46"/>
                </a:solidFill>
                <a:latin typeface="Calibri"/>
                <a:cs typeface="Calibri"/>
              </a:rPr>
              <a:t>W</a:t>
            </a:r>
            <a:r>
              <a:rPr dirty="0" sz="1250" spc="-85" b="1">
                <a:solidFill>
                  <a:srgbClr val="6C2D46"/>
                </a:solidFill>
                <a:latin typeface="Calibri"/>
                <a:cs typeface="Calibri"/>
              </a:rPr>
              <a:t> </a:t>
            </a:r>
            <a:r>
              <a:rPr dirty="0" sz="1250" b="1">
                <a:solidFill>
                  <a:srgbClr val="6C2D46"/>
                </a:solidFill>
                <a:latin typeface="Calibri"/>
                <a:cs typeface="Calibri"/>
              </a:rPr>
              <a:t>E</a:t>
            </a:r>
            <a:r>
              <a:rPr dirty="0" sz="1250" spc="470"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V</a:t>
            </a:r>
            <a:r>
              <a:rPr dirty="0" sz="1250" spc="-60" b="1">
                <a:solidFill>
                  <a:srgbClr val="6C2D46"/>
                </a:solidFill>
                <a:latin typeface="Calibri"/>
                <a:cs typeface="Calibri"/>
              </a:rPr>
              <a:t> </a:t>
            </a:r>
            <a:r>
              <a:rPr dirty="0" sz="1250" spc="-50" b="1">
                <a:solidFill>
                  <a:srgbClr val="6C2D46"/>
                </a:solidFill>
                <a:latin typeface="Calibri"/>
                <a:cs typeface="Calibri"/>
              </a:rPr>
              <a:t>E</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45">
                <a:solidFill>
                  <a:srgbClr val="2B161F"/>
                </a:solidFill>
              </a:rPr>
              <a:t>Target</a:t>
            </a:r>
            <a:r>
              <a:rPr dirty="0" spc="-120">
                <a:solidFill>
                  <a:srgbClr val="2B161F"/>
                </a:solidFill>
              </a:rPr>
              <a:t> </a:t>
            </a:r>
            <a:r>
              <a:rPr dirty="0" spc="-10">
                <a:solidFill>
                  <a:srgbClr val="2B161F"/>
                </a:solidFill>
              </a:rPr>
              <a:t>Customer</a:t>
            </a:r>
            <a:r>
              <a:rPr dirty="0" spc="-120">
                <a:solidFill>
                  <a:srgbClr val="2B161F"/>
                </a:solidFill>
              </a:rPr>
              <a:t> </a:t>
            </a:r>
            <a:r>
              <a:rPr dirty="0" spc="-10">
                <a:solidFill>
                  <a:srgbClr val="2B161F"/>
                </a:solidFill>
              </a:rPr>
              <a:t>Segments</a:t>
            </a:r>
          </a:p>
        </p:txBody>
      </p:sp>
      <p:grpSp>
        <p:nvGrpSpPr>
          <p:cNvPr id="4" name="object 4"/>
          <p:cNvGrpSpPr/>
          <p:nvPr/>
        </p:nvGrpSpPr>
        <p:grpSpPr>
          <a:xfrm>
            <a:off x="485758" y="1657183"/>
            <a:ext cx="5481955" cy="2224405"/>
            <a:chOff x="485758" y="1657183"/>
            <a:chExt cx="5481955" cy="2224405"/>
          </a:xfrm>
        </p:grpSpPr>
        <p:pic>
          <p:nvPicPr>
            <p:cNvPr id="5" name="object 5"/>
            <p:cNvPicPr/>
            <p:nvPr/>
          </p:nvPicPr>
          <p:blipFill>
            <a:blip r:embed="rId2" cstate="print"/>
            <a:stretch>
              <a:fillRect/>
            </a:stretch>
          </p:blipFill>
          <p:spPr>
            <a:xfrm>
              <a:off x="485758" y="1657183"/>
              <a:ext cx="5481733" cy="2224249"/>
            </a:xfrm>
            <a:prstGeom prst="rect">
              <a:avLst/>
            </a:prstGeom>
          </p:spPr>
        </p:pic>
        <p:sp>
          <p:nvSpPr>
            <p:cNvPr id="6" name="object 6"/>
            <p:cNvSpPr/>
            <p:nvPr/>
          </p:nvSpPr>
          <p:spPr>
            <a:xfrm>
              <a:off x="557212" y="1700276"/>
              <a:ext cx="5344160" cy="2095500"/>
            </a:xfrm>
            <a:custGeom>
              <a:avLst/>
              <a:gdLst/>
              <a:ahLst/>
              <a:cxnLst/>
              <a:rect l="l" t="t" r="r" b="b"/>
              <a:pathLst>
                <a:path w="5344160" h="2095500">
                  <a:moveTo>
                    <a:pt x="5270690" y="0"/>
                  </a:moveTo>
                  <a:lnTo>
                    <a:pt x="72885" y="0"/>
                  </a:lnTo>
                  <a:lnTo>
                    <a:pt x="44512" y="5709"/>
                  </a:lnTo>
                  <a:lnTo>
                    <a:pt x="21345" y="21288"/>
                  </a:lnTo>
                  <a:lnTo>
                    <a:pt x="5726" y="44416"/>
                  </a:lnTo>
                  <a:lnTo>
                    <a:pt x="0" y="72771"/>
                  </a:lnTo>
                  <a:lnTo>
                    <a:pt x="0" y="2022602"/>
                  </a:lnTo>
                  <a:lnTo>
                    <a:pt x="5726" y="2050956"/>
                  </a:lnTo>
                  <a:lnTo>
                    <a:pt x="21345" y="2074084"/>
                  </a:lnTo>
                  <a:lnTo>
                    <a:pt x="44512" y="2089663"/>
                  </a:lnTo>
                  <a:lnTo>
                    <a:pt x="72885" y="2095373"/>
                  </a:lnTo>
                  <a:lnTo>
                    <a:pt x="5270690" y="2095373"/>
                  </a:lnTo>
                  <a:lnTo>
                    <a:pt x="5299065" y="2089663"/>
                  </a:lnTo>
                  <a:lnTo>
                    <a:pt x="5322236" y="2074084"/>
                  </a:lnTo>
                  <a:lnTo>
                    <a:pt x="5337859" y="2050956"/>
                  </a:lnTo>
                  <a:lnTo>
                    <a:pt x="5343588" y="2022602"/>
                  </a:lnTo>
                  <a:lnTo>
                    <a:pt x="5343588" y="72771"/>
                  </a:lnTo>
                  <a:lnTo>
                    <a:pt x="5337859" y="44416"/>
                  </a:lnTo>
                  <a:lnTo>
                    <a:pt x="5322236" y="21288"/>
                  </a:lnTo>
                  <a:lnTo>
                    <a:pt x="5299065" y="5709"/>
                  </a:lnTo>
                  <a:lnTo>
                    <a:pt x="5270690" y="0"/>
                  </a:lnTo>
                  <a:close/>
                </a:path>
              </a:pathLst>
            </a:custGeom>
            <a:solidFill>
              <a:srgbClr val="FFFFFF"/>
            </a:solidFill>
          </p:spPr>
          <p:txBody>
            <a:bodyPr wrap="square" lIns="0" tIns="0" rIns="0" bIns="0" rtlCol="0"/>
            <a:lstStyle/>
            <a:p/>
          </p:txBody>
        </p:sp>
        <p:sp>
          <p:nvSpPr>
            <p:cNvPr id="7" name="object 7"/>
            <p:cNvSpPr/>
            <p:nvPr/>
          </p:nvSpPr>
          <p:spPr>
            <a:xfrm>
              <a:off x="557212" y="1700276"/>
              <a:ext cx="5344160" cy="2095500"/>
            </a:xfrm>
            <a:custGeom>
              <a:avLst/>
              <a:gdLst/>
              <a:ahLst/>
              <a:cxnLst/>
              <a:rect l="l" t="t" r="r" b="b"/>
              <a:pathLst>
                <a:path w="5344160" h="2095500">
                  <a:moveTo>
                    <a:pt x="0" y="72771"/>
                  </a:moveTo>
                  <a:lnTo>
                    <a:pt x="5726" y="44416"/>
                  </a:lnTo>
                  <a:lnTo>
                    <a:pt x="21345" y="21288"/>
                  </a:lnTo>
                  <a:lnTo>
                    <a:pt x="44512" y="5709"/>
                  </a:lnTo>
                  <a:lnTo>
                    <a:pt x="72885" y="0"/>
                  </a:lnTo>
                  <a:lnTo>
                    <a:pt x="5270690" y="0"/>
                  </a:lnTo>
                  <a:lnTo>
                    <a:pt x="5299065" y="5709"/>
                  </a:lnTo>
                  <a:lnTo>
                    <a:pt x="5322236" y="21288"/>
                  </a:lnTo>
                  <a:lnTo>
                    <a:pt x="5337859" y="44416"/>
                  </a:lnTo>
                  <a:lnTo>
                    <a:pt x="5343588" y="72771"/>
                  </a:lnTo>
                  <a:lnTo>
                    <a:pt x="5343588" y="2022602"/>
                  </a:lnTo>
                  <a:lnTo>
                    <a:pt x="5337859" y="2050956"/>
                  </a:lnTo>
                  <a:lnTo>
                    <a:pt x="5322236" y="2074084"/>
                  </a:lnTo>
                  <a:lnTo>
                    <a:pt x="5299065" y="2089663"/>
                  </a:lnTo>
                  <a:lnTo>
                    <a:pt x="5270690" y="2095373"/>
                  </a:lnTo>
                  <a:lnTo>
                    <a:pt x="72885" y="2095373"/>
                  </a:lnTo>
                  <a:lnTo>
                    <a:pt x="44512" y="2089663"/>
                  </a:lnTo>
                  <a:lnTo>
                    <a:pt x="21345" y="2074084"/>
                  </a:lnTo>
                  <a:lnTo>
                    <a:pt x="5726" y="2050956"/>
                  </a:lnTo>
                  <a:lnTo>
                    <a:pt x="0" y="2022602"/>
                  </a:lnTo>
                  <a:lnTo>
                    <a:pt x="0" y="72771"/>
                  </a:lnTo>
                  <a:close/>
                </a:path>
              </a:pathLst>
            </a:custGeom>
            <a:ln w="12700">
              <a:solidFill>
                <a:srgbClr val="EBE1D0"/>
              </a:solidFill>
            </a:ln>
          </p:spPr>
          <p:txBody>
            <a:bodyPr wrap="square" lIns="0" tIns="0" rIns="0" bIns="0" rtlCol="0"/>
            <a:lstStyle/>
            <a:p/>
          </p:txBody>
        </p:sp>
        <p:sp>
          <p:nvSpPr>
            <p:cNvPr id="8" name="object 8"/>
            <p:cNvSpPr/>
            <p:nvPr/>
          </p:nvSpPr>
          <p:spPr>
            <a:xfrm>
              <a:off x="866775" y="1962150"/>
              <a:ext cx="552450" cy="552450"/>
            </a:xfrm>
            <a:custGeom>
              <a:avLst/>
              <a:gdLst/>
              <a:ahLst/>
              <a:cxnLst/>
              <a:rect l="l" t="t" r="r" b="b"/>
              <a:pathLst>
                <a:path w="552450" h="552450">
                  <a:moveTo>
                    <a:pt x="276225" y="0"/>
                  </a:moveTo>
                  <a:lnTo>
                    <a:pt x="226573" y="4451"/>
                  </a:lnTo>
                  <a:lnTo>
                    <a:pt x="179842" y="17284"/>
                  </a:lnTo>
                  <a:lnTo>
                    <a:pt x="136810" y="37719"/>
                  </a:lnTo>
                  <a:lnTo>
                    <a:pt x="98257" y="64973"/>
                  </a:lnTo>
                  <a:lnTo>
                    <a:pt x="64965" y="98268"/>
                  </a:lnTo>
                  <a:lnTo>
                    <a:pt x="37713" y="136821"/>
                  </a:lnTo>
                  <a:lnTo>
                    <a:pt x="17281" y="179852"/>
                  </a:lnTo>
                  <a:lnTo>
                    <a:pt x="4450" y="226580"/>
                  </a:lnTo>
                  <a:lnTo>
                    <a:pt x="0" y="276225"/>
                  </a:lnTo>
                  <a:lnTo>
                    <a:pt x="4450" y="325869"/>
                  </a:lnTo>
                  <a:lnTo>
                    <a:pt x="17281" y="372597"/>
                  </a:lnTo>
                  <a:lnTo>
                    <a:pt x="37713" y="415628"/>
                  </a:lnTo>
                  <a:lnTo>
                    <a:pt x="64965" y="454181"/>
                  </a:lnTo>
                  <a:lnTo>
                    <a:pt x="98257" y="487476"/>
                  </a:lnTo>
                  <a:lnTo>
                    <a:pt x="136810" y="514731"/>
                  </a:lnTo>
                  <a:lnTo>
                    <a:pt x="179842" y="535165"/>
                  </a:lnTo>
                  <a:lnTo>
                    <a:pt x="226573" y="547998"/>
                  </a:lnTo>
                  <a:lnTo>
                    <a:pt x="276225" y="552450"/>
                  </a:lnTo>
                  <a:lnTo>
                    <a:pt x="325869" y="547998"/>
                  </a:lnTo>
                  <a:lnTo>
                    <a:pt x="372597" y="535165"/>
                  </a:lnTo>
                  <a:lnTo>
                    <a:pt x="415628" y="514730"/>
                  </a:lnTo>
                  <a:lnTo>
                    <a:pt x="454181" y="487476"/>
                  </a:lnTo>
                  <a:lnTo>
                    <a:pt x="487476" y="454181"/>
                  </a:lnTo>
                  <a:lnTo>
                    <a:pt x="514731" y="415628"/>
                  </a:lnTo>
                  <a:lnTo>
                    <a:pt x="535165" y="372597"/>
                  </a:lnTo>
                  <a:lnTo>
                    <a:pt x="547998" y="325869"/>
                  </a:lnTo>
                  <a:lnTo>
                    <a:pt x="552450" y="276225"/>
                  </a:lnTo>
                  <a:lnTo>
                    <a:pt x="547998" y="226580"/>
                  </a:lnTo>
                  <a:lnTo>
                    <a:pt x="535165" y="179852"/>
                  </a:lnTo>
                  <a:lnTo>
                    <a:pt x="514731" y="136821"/>
                  </a:lnTo>
                  <a:lnTo>
                    <a:pt x="487476" y="98268"/>
                  </a:lnTo>
                  <a:lnTo>
                    <a:pt x="454181" y="64973"/>
                  </a:lnTo>
                  <a:lnTo>
                    <a:pt x="415628" y="37718"/>
                  </a:lnTo>
                  <a:lnTo>
                    <a:pt x="372597" y="17284"/>
                  </a:lnTo>
                  <a:lnTo>
                    <a:pt x="325869" y="4451"/>
                  </a:lnTo>
                  <a:lnTo>
                    <a:pt x="276225" y="0"/>
                  </a:lnTo>
                  <a:close/>
                </a:path>
              </a:pathLst>
            </a:custGeom>
            <a:solidFill>
              <a:srgbClr val="6C2D46"/>
            </a:solidFill>
          </p:spPr>
          <p:txBody>
            <a:bodyPr wrap="square" lIns="0" tIns="0" rIns="0" bIns="0" rtlCol="0"/>
            <a:lstStyle/>
            <a:p/>
          </p:txBody>
        </p:sp>
      </p:grpSp>
      <p:sp>
        <p:nvSpPr>
          <p:cNvPr id="9" name="object 9"/>
          <p:cNvSpPr txBox="1"/>
          <p:nvPr/>
        </p:nvSpPr>
        <p:spPr>
          <a:xfrm>
            <a:off x="1027112" y="2058987"/>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10" name="object 10"/>
          <p:cNvSpPr txBox="1"/>
          <p:nvPr/>
        </p:nvSpPr>
        <p:spPr>
          <a:xfrm>
            <a:off x="1680210" y="2088197"/>
            <a:ext cx="196024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The </a:t>
            </a:r>
            <a:r>
              <a:rPr dirty="0" sz="1500" spc="-10" b="1">
                <a:solidFill>
                  <a:srgbClr val="6C2D46"/>
                </a:solidFill>
                <a:latin typeface="Cambria"/>
                <a:cs typeface="Cambria"/>
              </a:rPr>
              <a:t>Occasion</a:t>
            </a:r>
            <a:r>
              <a:rPr dirty="0" sz="1500" spc="-35" b="1">
                <a:solidFill>
                  <a:srgbClr val="6C2D46"/>
                </a:solidFill>
                <a:latin typeface="Cambria"/>
                <a:cs typeface="Cambria"/>
              </a:rPr>
              <a:t> </a:t>
            </a:r>
            <a:r>
              <a:rPr dirty="0" sz="1500" spc="-10" b="1">
                <a:solidFill>
                  <a:srgbClr val="6C2D46"/>
                </a:solidFill>
                <a:latin typeface="Cambria"/>
                <a:cs typeface="Cambria"/>
              </a:rPr>
              <a:t>Shopper</a:t>
            </a:r>
            <a:endParaRPr sz="1500">
              <a:latin typeface="Cambria"/>
              <a:cs typeface="Cambria"/>
            </a:endParaRPr>
          </a:p>
        </p:txBody>
      </p:sp>
      <p:sp>
        <p:nvSpPr>
          <p:cNvPr id="11" name="object 11"/>
          <p:cNvSpPr txBox="1"/>
          <p:nvPr/>
        </p:nvSpPr>
        <p:spPr>
          <a:xfrm>
            <a:off x="948055" y="2954020"/>
            <a:ext cx="4521200" cy="389890"/>
          </a:xfrm>
          <a:prstGeom prst="rect">
            <a:avLst/>
          </a:prstGeom>
        </p:spPr>
        <p:txBody>
          <a:bodyPr wrap="square" lIns="0" tIns="12700" rIns="0" bIns="0" rtlCol="0" vert="horz">
            <a:spAutoFit/>
          </a:bodyPr>
          <a:lstStyle/>
          <a:p>
            <a:pPr marL="12700">
              <a:lnSpc>
                <a:spcPts val="1430"/>
              </a:lnSpc>
              <a:spcBef>
                <a:spcPts val="100"/>
              </a:spcBef>
            </a:pPr>
            <a:r>
              <a:rPr dirty="0" sz="1200">
                <a:solidFill>
                  <a:srgbClr val="2B161F"/>
                </a:solidFill>
                <a:latin typeface="Calibri"/>
                <a:cs typeface="Calibri"/>
              </a:rPr>
              <a:t>Urban</a:t>
            </a:r>
            <a:r>
              <a:rPr dirty="0" sz="1200" spc="-25">
                <a:solidFill>
                  <a:srgbClr val="2B161F"/>
                </a:solidFill>
                <a:latin typeface="Calibri"/>
                <a:cs typeface="Calibri"/>
              </a:rPr>
              <a:t> </a:t>
            </a:r>
            <a:r>
              <a:rPr dirty="0" sz="1200">
                <a:solidFill>
                  <a:srgbClr val="2B161F"/>
                </a:solidFill>
                <a:latin typeface="Calibri"/>
                <a:cs typeface="Calibri"/>
              </a:rPr>
              <a:t>&amp;</a:t>
            </a:r>
            <a:r>
              <a:rPr dirty="0" sz="1200" spc="-60">
                <a:solidFill>
                  <a:srgbClr val="2B161F"/>
                </a:solidFill>
                <a:latin typeface="Calibri"/>
                <a:cs typeface="Calibri"/>
              </a:rPr>
              <a:t> </a:t>
            </a:r>
            <a:r>
              <a:rPr dirty="0" sz="1200" spc="-10">
                <a:solidFill>
                  <a:srgbClr val="2B161F"/>
                </a:solidFill>
                <a:latin typeface="Calibri"/>
                <a:cs typeface="Calibri"/>
              </a:rPr>
              <a:t>semi-</a:t>
            </a:r>
            <a:r>
              <a:rPr dirty="0" sz="1200">
                <a:solidFill>
                  <a:srgbClr val="2B161F"/>
                </a:solidFill>
                <a:latin typeface="Calibri"/>
                <a:cs typeface="Calibri"/>
              </a:rPr>
              <a:t>urban</a:t>
            </a:r>
            <a:r>
              <a:rPr dirty="0" sz="1200" spc="-25">
                <a:solidFill>
                  <a:srgbClr val="2B161F"/>
                </a:solidFill>
                <a:latin typeface="Calibri"/>
                <a:cs typeface="Calibri"/>
              </a:rPr>
              <a:t> </a:t>
            </a:r>
            <a:r>
              <a:rPr dirty="0" sz="1200">
                <a:solidFill>
                  <a:srgbClr val="2B161F"/>
                </a:solidFill>
                <a:latin typeface="Calibri"/>
                <a:cs typeface="Calibri"/>
              </a:rPr>
              <a:t>women</a:t>
            </a:r>
            <a:r>
              <a:rPr dirty="0" sz="1200" spc="-25">
                <a:solidFill>
                  <a:srgbClr val="2B161F"/>
                </a:solidFill>
                <a:latin typeface="Calibri"/>
                <a:cs typeface="Calibri"/>
              </a:rPr>
              <a:t> </a:t>
            </a:r>
            <a:r>
              <a:rPr dirty="0" sz="1200">
                <a:solidFill>
                  <a:srgbClr val="2B161F"/>
                </a:solidFill>
                <a:latin typeface="Calibri"/>
                <a:cs typeface="Calibri"/>
              </a:rPr>
              <a:t>aged</a:t>
            </a:r>
            <a:r>
              <a:rPr dirty="0" sz="1200" spc="-20">
                <a:solidFill>
                  <a:srgbClr val="2B161F"/>
                </a:solidFill>
                <a:latin typeface="Calibri"/>
                <a:cs typeface="Calibri"/>
              </a:rPr>
              <a:t> </a:t>
            </a:r>
            <a:r>
              <a:rPr dirty="0" sz="1200" spc="-10">
                <a:solidFill>
                  <a:srgbClr val="2B161F"/>
                </a:solidFill>
                <a:latin typeface="Calibri"/>
                <a:cs typeface="Calibri"/>
              </a:rPr>
              <a:t>20-</a:t>
            </a:r>
            <a:r>
              <a:rPr dirty="0" sz="1200">
                <a:solidFill>
                  <a:srgbClr val="2B161F"/>
                </a:solidFill>
                <a:latin typeface="Calibri"/>
                <a:cs typeface="Calibri"/>
              </a:rPr>
              <a:t>45</a:t>
            </a:r>
            <a:r>
              <a:rPr dirty="0" sz="1200" spc="-10">
                <a:solidFill>
                  <a:srgbClr val="2B161F"/>
                </a:solidFill>
                <a:latin typeface="Calibri"/>
                <a:cs typeface="Calibri"/>
              </a:rPr>
              <a:t> </a:t>
            </a:r>
            <a:r>
              <a:rPr dirty="0" sz="1200">
                <a:solidFill>
                  <a:srgbClr val="2B161F"/>
                </a:solidFill>
                <a:latin typeface="Calibri"/>
                <a:cs typeface="Calibri"/>
              </a:rPr>
              <a:t>shopping</a:t>
            </a:r>
            <a:r>
              <a:rPr dirty="0" sz="1200" spc="-30">
                <a:solidFill>
                  <a:srgbClr val="2B161F"/>
                </a:solidFill>
                <a:latin typeface="Calibri"/>
                <a:cs typeface="Calibri"/>
              </a:rPr>
              <a:t> </a:t>
            </a:r>
            <a:r>
              <a:rPr dirty="0" sz="1200">
                <a:solidFill>
                  <a:srgbClr val="2B161F"/>
                </a:solidFill>
                <a:latin typeface="Calibri"/>
                <a:cs typeface="Calibri"/>
              </a:rPr>
              <a:t>for</a:t>
            </a:r>
            <a:r>
              <a:rPr dirty="0" sz="1200" spc="-40">
                <a:solidFill>
                  <a:srgbClr val="2B161F"/>
                </a:solidFill>
                <a:latin typeface="Calibri"/>
                <a:cs typeface="Calibri"/>
              </a:rPr>
              <a:t> </a:t>
            </a:r>
            <a:r>
              <a:rPr dirty="0" sz="1200">
                <a:solidFill>
                  <a:srgbClr val="2B161F"/>
                </a:solidFill>
                <a:latin typeface="Calibri"/>
                <a:cs typeface="Calibri"/>
              </a:rPr>
              <a:t>weddings,</a:t>
            </a:r>
            <a:r>
              <a:rPr dirty="0" sz="1200" spc="5">
                <a:solidFill>
                  <a:srgbClr val="2B161F"/>
                </a:solidFill>
                <a:latin typeface="Calibri"/>
                <a:cs typeface="Calibri"/>
              </a:rPr>
              <a:t> </a:t>
            </a:r>
            <a:r>
              <a:rPr dirty="0" sz="1200" spc="-10">
                <a:solidFill>
                  <a:srgbClr val="2B161F"/>
                </a:solidFill>
                <a:latin typeface="Calibri"/>
                <a:cs typeface="Calibri"/>
              </a:rPr>
              <a:t>festivals</a:t>
            </a:r>
            <a:endParaRPr sz="1200">
              <a:latin typeface="Calibri"/>
              <a:cs typeface="Calibri"/>
            </a:endParaRPr>
          </a:p>
          <a:p>
            <a:pPr marL="12700">
              <a:lnSpc>
                <a:spcPts val="1430"/>
              </a:lnSpc>
            </a:pPr>
            <a:r>
              <a:rPr dirty="0" sz="1200">
                <a:solidFill>
                  <a:srgbClr val="2B161F"/>
                </a:solidFill>
                <a:latin typeface="Calibri"/>
                <a:cs typeface="Calibri"/>
              </a:rPr>
              <a:t>&amp;</a:t>
            </a:r>
            <a:r>
              <a:rPr dirty="0" sz="1200" spc="-5">
                <a:solidFill>
                  <a:srgbClr val="2B161F"/>
                </a:solidFill>
                <a:latin typeface="Calibri"/>
                <a:cs typeface="Calibri"/>
              </a:rPr>
              <a:t> </a:t>
            </a:r>
            <a:r>
              <a:rPr dirty="0" sz="1200">
                <a:solidFill>
                  <a:srgbClr val="2B161F"/>
                </a:solidFill>
                <a:latin typeface="Calibri"/>
                <a:cs typeface="Calibri"/>
              </a:rPr>
              <a:t>family</a:t>
            </a:r>
            <a:r>
              <a:rPr dirty="0" sz="1200" spc="-25">
                <a:solidFill>
                  <a:srgbClr val="2B161F"/>
                </a:solidFill>
                <a:latin typeface="Calibri"/>
                <a:cs typeface="Calibri"/>
              </a:rPr>
              <a:t> </a:t>
            </a:r>
            <a:r>
              <a:rPr dirty="0" sz="1200" spc="-10">
                <a:solidFill>
                  <a:srgbClr val="2B161F"/>
                </a:solidFill>
                <a:latin typeface="Calibri"/>
                <a:cs typeface="Calibri"/>
              </a:rPr>
              <a:t>functions.</a:t>
            </a:r>
            <a:endParaRPr sz="1200">
              <a:latin typeface="Calibri"/>
              <a:cs typeface="Calibri"/>
            </a:endParaRPr>
          </a:p>
        </p:txBody>
      </p:sp>
      <p:grpSp>
        <p:nvGrpSpPr>
          <p:cNvPr id="12" name="object 12"/>
          <p:cNvGrpSpPr/>
          <p:nvPr/>
        </p:nvGrpSpPr>
        <p:grpSpPr>
          <a:xfrm>
            <a:off x="6200758" y="1657183"/>
            <a:ext cx="5481955" cy="2224405"/>
            <a:chOff x="6200758" y="1657183"/>
            <a:chExt cx="5481955" cy="2224405"/>
          </a:xfrm>
        </p:grpSpPr>
        <p:pic>
          <p:nvPicPr>
            <p:cNvPr id="13" name="object 13"/>
            <p:cNvPicPr/>
            <p:nvPr/>
          </p:nvPicPr>
          <p:blipFill>
            <a:blip r:embed="rId2" cstate="print"/>
            <a:stretch>
              <a:fillRect/>
            </a:stretch>
          </p:blipFill>
          <p:spPr>
            <a:xfrm>
              <a:off x="6200758" y="1657183"/>
              <a:ext cx="5481733" cy="2224249"/>
            </a:xfrm>
            <a:prstGeom prst="rect">
              <a:avLst/>
            </a:prstGeom>
          </p:spPr>
        </p:pic>
        <p:sp>
          <p:nvSpPr>
            <p:cNvPr id="14" name="object 14"/>
            <p:cNvSpPr/>
            <p:nvPr/>
          </p:nvSpPr>
          <p:spPr>
            <a:xfrm>
              <a:off x="6272275" y="1700276"/>
              <a:ext cx="5343525" cy="2095500"/>
            </a:xfrm>
            <a:custGeom>
              <a:avLst/>
              <a:gdLst/>
              <a:ahLst/>
              <a:cxnLst/>
              <a:rect l="l" t="t" r="r" b="b"/>
              <a:pathLst>
                <a:path w="5343525" h="2095500">
                  <a:moveTo>
                    <a:pt x="5270627" y="0"/>
                  </a:moveTo>
                  <a:lnTo>
                    <a:pt x="72771" y="0"/>
                  </a:lnTo>
                  <a:lnTo>
                    <a:pt x="44416" y="5709"/>
                  </a:lnTo>
                  <a:lnTo>
                    <a:pt x="21288" y="21288"/>
                  </a:lnTo>
                  <a:lnTo>
                    <a:pt x="5709" y="44416"/>
                  </a:lnTo>
                  <a:lnTo>
                    <a:pt x="0" y="72771"/>
                  </a:lnTo>
                  <a:lnTo>
                    <a:pt x="0" y="2022602"/>
                  </a:lnTo>
                  <a:lnTo>
                    <a:pt x="5709" y="2050956"/>
                  </a:lnTo>
                  <a:lnTo>
                    <a:pt x="21288" y="2074084"/>
                  </a:lnTo>
                  <a:lnTo>
                    <a:pt x="44416" y="2089663"/>
                  </a:lnTo>
                  <a:lnTo>
                    <a:pt x="72771" y="2095373"/>
                  </a:lnTo>
                  <a:lnTo>
                    <a:pt x="5270627" y="2095373"/>
                  </a:lnTo>
                  <a:lnTo>
                    <a:pt x="5299001" y="2089663"/>
                  </a:lnTo>
                  <a:lnTo>
                    <a:pt x="5322173" y="2074084"/>
                  </a:lnTo>
                  <a:lnTo>
                    <a:pt x="5337796" y="2050956"/>
                  </a:lnTo>
                  <a:lnTo>
                    <a:pt x="5343525" y="2022602"/>
                  </a:lnTo>
                  <a:lnTo>
                    <a:pt x="5343525" y="72771"/>
                  </a:lnTo>
                  <a:lnTo>
                    <a:pt x="5337796" y="44416"/>
                  </a:lnTo>
                  <a:lnTo>
                    <a:pt x="5322173" y="21288"/>
                  </a:lnTo>
                  <a:lnTo>
                    <a:pt x="5299001" y="5709"/>
                  </a:lnTo>
                  <a:lnTo>
                    <a:pt x="5270627" y="0"/>
                  </a:lnTo>
                  <a:close/>
                </a:path>
              </a:pathLst>
            </a:custGeom>
            <a:solidFill>
              <a:srgbClr val="FFFFFF"/>
            </a:solidFill>
          </p:spPr>
          <p:txBody>
            <a:bodyPr wrap="square" lIns="0" tIns="0" rIns="0" bIns="0" rtlCol="0"/>
            <a:lstStyle/>
            <a:p/>
          </p:txBody>
        </p:sp>
        <p:sp>
          <p:nvSpPr>
            <p:cNvPr id="15" name="object 15"/>
            <p:cNvSpPr/>
            <p:nvPr/>
          </p:nvSpPr>
          <p:spPr>
            <a:xfrm>
              <a:off x="6272275" y="1700276"/>
              <a:ext cx="5343525" cy="2095500"/>
            </a:xfrm>
            <a:custGeom>
              <a:avLst/>
              <a:gdLst/>
              <a:ahLst/>
              <a:cxnLst/>
              <a:rect l="l" t="t" r="r" b="b"/>
              <a:pathLst>
                <a:path w="5343525" h="2095500">
                  <a:moveTo>
                    <a:pt x="0" y="72771"/>
                  </a:moveTo>
                  <a:lnTo>
                    <a:pt x="5709" y="44416"/>
                  </a:lnTo>
                  <a:lnTo>
                    <a:pt x="21288" y="21288"/>
                  </a:lnTo>
                  <a:lnTo>
                    <a:pt x="44416" y="5709"/>
                  </a:lnTo>
                  <a:lnTo>
                    <a:pt x="72771" y="0"/>
                  </a:lnTo>
                  <a:lnTo>
                    <a:pt x="5270627" y="0"/>
                  </a:lnTo>
                  <a:lnTo>
                    <a:pt x="5299001" y="5709"/>
                  </a:lnTo>
                  <a:lnTo>
                    <a:pt x="5322173" y="21288"/>
                  </a:lnTo>
                  <a:lnTo>
                    <a:pt x="5337796" y="44416"/>
                  </a:lnTo>
                  <a:lnTo>
                    <a:pt x="5343525" y="72771"/>
                  </a:lnTo>
                  <a:lnTo>
                    <a:pt x="5343525" y="2022602"/>
                  </a:lnTo>
                  <a:lnTo>
                    <a:pt x="5337796" y="2050956"/>
                  </a:lnTo>
                  <a:lnTo>
                    <a:pt x="5322173" y="2074084"/>
                  </a:lnTo>
                  <a:lnTo>
                    <a:pt x="5299001" y="2089663"/>
                  </a:lnTo>
                  <a:lnTo>
                    <a:pt x="5270627" y="2095373"/>
                  </a:lnTo>
                  <a:lnTo>
                    <a:pt x="72771" y="2095373"/>
                  </a:lnTo>
                  <a:lnTo>
                    <a:pt x="44416" y="2089663"/>
                  </a:lnTo>
                  <a:lnTo>
                    <a:pt x="21288" y="2074084"/>
                  </a:lnTo>
                  <a:lnTo>
                    <a:pt x="5709" y="2050956"/>
                  </a:lnTo>
                  <a:lnTo>
                    <a:pt x="0" y="2022602"/>
                  </a:lnTo>
                  <a:lnTo>
                    <a:pt x="0" y="72771"/>
                  </a:lnTo>
                  <a:close/>
                </a:path>
              </a:pathLst>
            </a:custGeom>
            <a:ln w="12700">
              <a:solidFill>
                <a:srgbClr val="EBE1D0"/>
              </a:solidFill>
            </a:ln>
          </p:spPr>
          <p:txBody>
            <a:bodyPr wrap="square" lIns="0" tIns="0" rIns="0" bIns="0" rtlCol="0"/>
            <a:lstStyle/>
            <a:p/>
          </p:txBody>
        </p:sp>
        <p:sp>
          <p:nvSpPr>
            <p:cNvPr id="16" name="object 16"/>
            <p:cNvSpPr/>
            <p:nvPr/>
          </p:nvSpPr>
          <p:spPr>
            <a:xfrm>
              <a:off x="6581774" y="1962150"/>
              <a:ext cx="552450" cy="552450"/>
            </a:xfrm>
            <a:custGeom>
              <a:avLst/>
              <a:gdLst/>
              <a:ahLst/>
              <a:cxnLst/>
              <a:rect l="l" t="t" r="r" b="b"/>
              <a:pathLst>
                <a:path w="552450" h="552450">
                  <a:moveTo>
                    <a:pt x="276225" y="0"/>
                  </a:moveTo>
                  <a:lnTo>
                    <a:pt x="226580" y="4451"/>
                  </a:lnTo>
                  <a:lnTo>
                    <a:pt x="179852" y="17284"/>
                  </a:lnTo>
                  <a:lnTo>
                    <a:pt x="136821" y="37719"/>
                  </a:lnTo>
                  <a:lnTo>
                    <a:pt x="98268" y="64973"/>
                  </a:lnTo>
                  <a:lnTo>
                    <a:pt x="64973" y="98268"/>
                  </a:lnTo>
                  <a:lnTo>
                    <a:pt x="37719" y="136821"/>
                  </a:lnTo>
                  <a:lnTo>
                    <a:pt x="17284" y="179852"/>
                  </a:lnTo>
                  <a:lnTo>
                    <a:pt x="4451" y="226580"/>
                  </a:lnTo>
                  <a:lnTo>
                    <a:pt x="0" y="276225"/>
                  </a:lnTo>
                  <a:lnTo>
                    <a:pt x="4451" y="325869"/>
                  </a:lnTo>
                  <a:lnTo>
                    <a:pt x="17284" y="372597"/>
                  </a:lnTo>
                  <a:lnTo>
                    <a:pt x="37719" y="415628"/>
                  </a:lnTo>
                  <a:lnTo>
                    <a:pt x="64973" y="454181"/>
                  </a:lnTo>
                  <a:lnTo>
                    <a:pt x="98268" y="487476"/>
                  </a:lnTo>
                  <a:lnTo>
                    <a:pt x="136821" y="514731"/>
                  </a:lnTo>
                  <a:lnTo>
                    <a:pt x="179852" y="535165"/>
                  </a:lnTo>
                  <a:lnTo>
                    <a:pt x="226580" y="547998"/>
                  </a:lnTo>
                  <a:lnTo>
                    <a:pt x="276225" y="552450"/>
                  </a:lnTo>
                  <a:lnTo>
                    <a:pt x="325869" y="547998"/>
                  </a:lnTo>
                  <a:lnTo>
                    <a:pt x="372597" y="535165"/>
                  </a:lnTo>
                  <a:lnTo>
                    <a:pt x="415628" y="514730"/>
                  </a:lnTo>
                  <a:lnTo>
                    <a:pt x="454181" y="487476"/>
                  </a:lnTo>
                  <a:lnTo>
                    <a:pt x="487476" y="454181"/>
                  </a:lnTo>
                  <a:lnTo>
                    <a:pt x="514730" y="415628"/>
                  </a:lnTo>
                  <a:lnTo>
                    <a:pt x="535165" y="372597"/>
                  </a:lnTo>
                  <a:lnTo>
                    <a:pt x="547998" y="325869"/>
                  </a:lnTo>
                  <a:lnTo>
                    <a:pt x="552450" y="276225"/>
                  </a:lnTo>
                  <a:lnTo>
                    <a:pt x="547998" y="226580"/>
                  </a:lnTo>
                  <a:lnTo>
                    <a:pt x="535165" y="179852"/>
                  </a:lnTo>
                  <a:lnTo>
                    <a:pt x="514730" y="136821"/>
                  </a:lnTo>
                  <a:lnTo>
                    <a:pt x="487476" y="98268"/>
                  </a:lnTo>
                  <a:lnTo>
                    <a:pt x="454181" y="64973"/>
                  </a:lnTo>
                  <a:lnTo>
                    <a:pt x="415628" y="37718"/>
                  </a:lnTo>
                  <a:lnTo>
                    <a:pt x="372597" y="17284"/>
                  </a:lnTo>
                  <a:lnTo>
                    <a:pt x="325869" y="4451"/>
                  </a:lnTo>
                  <a:lnTo>
                    <a:pt x="276225" y="0"/>
                  </a:lnTo>
                  <a:close/>
                </a:path>
              </a:pathLst>
            </a:custGeom>
            <a:solidFill>
              <a:srgbClr val="A16769"/>
            </a:solidFill>
          </p:spPr>
          <p:txBody>
            <a:bodyPr wrap="square" lIns="0" tIns="0" rIns="0" bIns="0" rtlCol="0"/>
            <a:lstStyle/>
            <a:p/>
          </p:txBody>
        </p:sp>
      </p:grpSp>
      <p:sp>
        <p:nvSpPr>
          <p:cNvPr id="17" name="object 17"/>
          <p:cNvSpPr txBox="1"/>
          <p:nvPr/>
        </p:nvSpPr>
        <p:spPr>
          <a:xfrm>
            <a:off x="6746620" y="2058987"/>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18" name="object 18"/>
          <p:cNvSpPr txBox="1"/>
          <p:nvPr/>
        </p:nvSpPr>
        <p:spPr>
          <a:xfrm>
            <a:off x="7399655" y="2088197"/>
            <a:ext cx="2907030"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The</a:t>
            </a:r>
            <a:r>
              <a:rPr dirty="0" sz="1500" spc="25" b="1">
                <a:solidFill>
                  <a:srgbClr val="6C2D46"/>
                </a:solidFill>
                <a:latin typeface="Cambria"/>
                <a:cs typeface="Cambria"/>
              </a:rPr>
              <a:t> </a:t>
            </a:r>
            <a:r>
              <a:rPr dirty="0" sz="1500" spc="-20" b="1">
                <a:solidFill>
                  <a:srgbClr val="6C2D46"/>
                </a:solidFill>
                <a:latin typeface="Cambria"/>
                <a:cs typeface="Cambria"/>
              </a:rPr>
              <a:t>Style-</a:t>
            </a:r>
            <a:r>
              <a:rPr dirty="0" sz="1500" spc="-10" b="1">
                <a:solidFill>
                  <a:srgbClr val="6C2D46"/>
                </a:solidFill>
                <a:latin typeface="Cambria"/>
                <a:cs typeface="Cambria"/>
              </a:rPr>
              <a:t>Conscious</a:t>
            </a:r>
            <a:r>
              <a:rPr dirty="0" sz="1500" spc="-20" b="1">
                <a:solidFill>
                  <a:srgbClr val="6C2D46"/>
                </a:solidFill>
                <a:latin typeface="Cambria"/>
                <a:cs typeface="Cambria"/>
              </a:rPr>
              <a:t> </a:t>
            </a:r>
            <a:r>
              <a:rPr dirty="0" sz="1500" spc="-10" b="1">
                <a:solidFill>
                  <a:srgbClr val="6C2D46"/>
                </a:solidFill>
                <a:latin typeface="Cambria"/>
                <a:cs typeface="Cambria"/>
              </a:rPr>
              <a:t>Professional</a:t>
            </a:r>
            <a:endParaRPr sz="1500">
              <a:latin typeface="Cambria"/>
              <a:cs typeface="Cambria"/>
            </a:endParaRPr>
          </a:p>
        </p:txBody>
      </p:sp>
      <p:sp>
        <p:nvSpPr>
          <p:cNvPr id="19" name="object 19"/>
          <p:cNvSpPr txBox="1"/>
          <p:nvPr/>
        </p:nvSpPr>
        <p:spPr>
          <a:xfrm>
            <a:off x="6667500" y="2954020"/>
            <a:ext cx="4392295" cy="389890"/>
          </a:xfrm>
          <a:prstGeom prst="rect">
            <a:avLst/>
          </a:prstGeom>
        </p:spPr>
        <p:txBody>
          <a:bodyPr wrap="square" lIns="0" tIns="12700" rIns="0" bIns="0" rtlCol="0" vert="horz">
            <a:spAutoFit/>
          </a:bodyPr>
          <a:lstStyle/>
          <a:p>
            <a:pPr marL="12700">
              <a:lnSpc>
                <a:spcPts val="1430"/>
              </a:lnSpc>
              <a:spcBef>
                <a:spcPts val="100"/>
              </a:spcBef>
            </a:pPr>
            <a:r>
              <a:rPr dirty="0" sz="1200" spc="-10">
                <a:solidFill>
                  <a:srgbClr val="2B161F"/>
                </a:solidFill>
                <a:latin typeface="Calibri"/>
                <a:cs typeface="Calibri"/>
              </a:rPr>
              <a:t>Working</a:t>
            </a:r>
            <a:r>
              <a:rPr dirty="0" sz="1200" spc="-35">
                <a:solidFill>
                  <a:srgbClr val="2B161F"/>
                </a:solidFill>
                <a:latin typeface="Calibri"/>
                <a:cs typeface="Calibri"/>
              </a:rPr>
              <a:t> </a:t>
            </a:r>
            <a:r>
              <a:rPr dirty="0" sz="1200" spc="-10">
                <a:solidFill>
                  <a:srgbClr val="2B161F"/>
                </a:solidFill>
                <a:latin typeface="Calibri"/>
                <a:cs typeface="Calibri"/>
              </a:rPr>
              <a:t>professionals</a:t>
            </a:r>
            <a:r>
              <a:rPr dirty="0" sz="1200" spc="-20">
                <a:solidFill>
                  <a:srgbClr val="2B161F"/>
                </a:solidFill>
                <a:latin typeface="Calibri"/>
                <a:cs typeface="Calibri"/>
              </a:rPr>
              <a:t> </a:t>
            </a:r>
            <a:r>
              <a:rPr dirty="0" sz="1200">
                <a:solidFill>
                  <a:srgbClr val="2B161F"/>
                </a:solidFill>
                <a:latin typeface="Calibri"/>
                <a:cs typeface="Calibri"/>
              </a:rPr>
              <a:t>wanting</a:t>
            </a:r>
            <a:r>
              <a:rPr dirty="0" sz="1200" spc="-35">
                <a:solidFill>
                  <a:srgbClr val="2B161F"/>
                </a:solidFill>
                <a:latin typeface="Calibri"/>
                <a:cs typeface="Calibri"/>
              </a:rPr>
              <a:t> </a:t>
            </a:r>
            <a:r>
              <a:rPr dirty="0" sz="1200" spc="-10">
                <a:solidFill>
                  <a:srgbClr val="2B161F"/>
                </a:solidFill>
                <a:latin typeface="Calibri"/>
                <a:cs typeface="Calibri"/>
              </a:rPr>
              <a:t>well-</a:t>
            </a:r>
            <a:r>
              <a:rPr dirty="0" sz="1200">
                <a:solidFill>
                  <a:srgbClr val="2B161F"/>
                </a:solidFill>
                <a:latin typeface="Calibri"/>
                <a:cs typeface="Calibri"/>
              </a:rPr>
              <a:t>fitted</a:t>
            </a:r>
            <a:r>
              <a:rPr dirty="0" sz="1200" spc="-25">
                <a:solidFill>
                  <a:srgbClr val="2B161F"/>
                </a:solidFill>
                <a:latin typeface="Calibri"/>
                <a:cs typeface="Calibri"/>
              </a:rPr>
              <a:t> </a:t>
            </a:r>
            <a:r>
              <a:rPr dirty="0" sz="1200" spc="-10">
                <a:solidFill>
                  <a:srgbClr val="2B161F"/>
                </a:solidFill>
                <a:latin typeface="Calibri"/>
                <a:cs typeface="Calibri"/>
              </a:rPr>
              <a:t>fusion</a:t>
            </a:r>
            <a:r>
              <a:rPr dirty="0" sz="1200" spc="-25">
                <a:solidFill>
                  <a:srgbClr val="2B161F"/>
                </a:solidFill>
                <a:latin typeface="Calibri"/>
                <a:cs typeface="Calibri"/>
              </a:rPr>
              <a:t> </a:t>
            </a:r>
            <a:r>
              <a:rPr dirty="0" sz="1200">
                <a:solidFill>
                  <a:srgbClr val="2B161F"/>
                </a:solidFill>
                <a:latin typeface="Calibri"/>
                <a:cs typeface="Calibri"/>
              </a:rPr>
              <a:t>&amp;</a:t>
            </a:r>
            <a:r>
              <a:rPr dirty="0" sz="1200" spc="10">
                <a:solidFill>
                  <a:srgbClr val="2B161F"/>
                </a:solidFill>
                <a:latin typeface="Calibri"/>
                <a:cs typeface="Calibri"/>
              </a:rPr>
              <a:t> </a:t>
            </a:r>
            <a:r>
              <a:rPr dirty="0" sz="1200">
                <a:solidFill>
                  <a:srgbClr val="2B161F"/>
                </a:solidFill>
                <a:latin typeface="Calibri"/>
                <a:cs typeface="Calibri"/>
              </a:rPr>
              <a:t>office</a:t>
            </a:r>
            <a:r>
              <a:rPr dirty="0" sz="1200" spc="5">
                <a:solidFill>
                  <a:srgbClr val="2B161F"/>
                </a:solidFill>
                <a:latin typeface="Calibri"/>
                <a:cs typeface="Calibri"/>
              </a:rPr>
              <a:t> </a:t>
            </a:r>
            <a:r>
              <a:rPr dirty="0" sz="1200">
                <a:solidFill>
                  <a:srgbClr val="2B161F"/>
                </a:solidFill>
                <a:latin typeface="Calibri"/>
                <a:cs typeface="Calibri"/>
              </a:rPr>
              <a:t>wear</a:t>
            </a:r>
            <a:r>
              <a:rPr dirty="0" sz="1200" spc="-40">
                <a:solidFill>
                  <a:srgbClr val="2B161F"/>
                </a:solidFill>
                <a:latin typeface="Calibri"/>
                <a:cs typeface="Calibri"/>
              </a:rPr>
              <a:t> </a:t>
            </a:r>
            <a:r>
              <a:rPr dirty="0" sz="1200" spc="-10">
                <a:solidFill>
                  <a:srgbClr val="2B161F"/>
                </a:solidFill>
                <a:latin typeface="Calibri"/>
                <a:cs typeface="Calibri"/>
              </a:rPr>
              <a:t>without</a:t>
            </a:r>
            <a:endParaRPr sz="1200">
              <a:latin typeface="Calibri"/>
              <a:cs typeface="Calibri"/>
            </a:endParaRPr>
          </a:p>
          <a:p>
            <a:pPr marL="12700">
              <a:lnSpc>
                <a:spcPts val="1430"/>
              </a:lnSpc>
            </a:pPr>
            <a:r>
              <a:rPr dirty="0" sz="1200" spc="-10">
                <a:solidFill>
                  <a:srgbClr val="2B161F"/>
                </a:solidFill>
                <a:latin typeface="Calibri"/>
                <a:cs typeface="Calibri"/>
              </a:rPr>
              <a:t>mass-</a:t>
            </a:r>
            <a:r>
              <a:rPr dirty="0" sz="1200">
                <a:solidFill>
                  <a:srgbClr val="2B161F"/>
                </a:solidFill>
                <a:latin typeface="Calibri"/>
                <a:cs typeface="Calibri"/>
              </a:rPr>
              <a:t>market</a:t>
            </a:r>
            <a:r>
              <a:rPr dirty="0" sz="1200" spc="-30">
                <a:solidFill>
                  <a:srgbClr val="2B161F"/>
                </a:solidFill>
                <a:latin typeface="Calibri"/>
                <a:cs typeface="Calibri"/>
              </a:rPr>
              <a:t> </a:t>
            </a:r>
            <a:r>
              <a:rPr dirty="0" sz="1200" spc="-10">
                <a:solidFill>
                  <a:srgbClr val="2B161F"/>
                </a:solidFill>
                <a:latin typeface="Calibri"/>
                <a:cs typeface="Calibri"/>
              </a:rPr>
              <a:t>sameness.</a:t>
            </a:r>
            <a:endParaRPr sz="1200">
              <a:latin typeface="Calibri"/>
              <a:cs typeface="Calibri"/>
            </a:endParaRPr>
          </a:p>
        </p:txBody>
      </p:sp>
      <p:grpSp>
        <p:nvGrpSpPr>
          <p:cNvPr id="20" name="object 20"/>
          <p:cNvGrpSpPr/>
          <p:nvPr/>
        </p:nvGrpSpPr>
        <p:grpSpPr>
          <a:xfrm>
            <a:off x="485758" y="4076597"/>
            <a:ext cx="5481955" cy="2233930"/>
            <a:chOff x="485758" y="4076597"/>
            <a:chExt cx="5481955" cy="2233930"/>
          </a:xfrm>
        </p:grpSpPr>
        <p:pic>
          <p:nvPicPr>
            <p:cNvPr id="21" name="object 21"/>
            <p:cNvPicPr/>
            <p:nvPr/>
          </p:nvPicPr>
          <p:blipFill>
            <a:blip r:embed="rId3" cstate="print"/>
            <a:stretch>
              <a:fillRect/>
            </a:stretch>
          </p:blipFill>
          <p:spPr>
            <a:xfrm>
              <a:off x="485758" y="4076597"/>
              <a:ext cx="5481733" cy="2233773"/>
            </a:xfrm>
            <a:prstGeom prst="rect">
              <a:avLst/>
            </a:prstGeom>
          </p:spPr>
        </p:pic>
        <p:sp>
          <p:nvSpPr>
            <p:cNvPr id="22" name="object 22"/>
            <p:cNvSpPr/>
            <p:nvPr/>
          </p:nvSpPr>
          <p:spPr>
            <a:xfrm>
              <a:off x="557212" y="4119625"/>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45"/>
                  </a:lnTo>
                  <a:lnTo>
                    <a:pt x="21443" y="2083517"/>
                  </a:lnTo>
                  <a:lnTo>
                    <a:pt x="44716" y="2099208"/>
                  </a:lnTo>
                  <a:lnTo>
                    <a:pt x="73215" y="2104961"/>
                  </a:lnTo>
                  <a:lnTo>
                    <a:pt x="5270309" y="2104961"/>
                  </a:lnTo>
                  <a:lnTo>
                    <a:pt x="5298797" y="2099208"/>
                  </a:lnTo>
                  <a:lnTo>
                    <a:pt x="5322093" y="2083517"/>
                  </a:lnTo>
                  <a:lnTo>
                    <a:pt x="5337817" y="2060245"/>
                  </a:lnTo>
                  <a:lnTo>
                    <a:pt x="5343588" y="2031746"/>
                  </a:lnTo>
                  <a:lnTo>
                    <a:pt x="5343588" y="73151"/>
                  </a:lnTo>
                  <a:lnTo>
                    <a:pt x="5337817" y="44684"/>
                  </a:lnTo>
                  <a:lnTo>
                    <a:pt x="5322093" y="21431"/>
                  </a:lnTo>
                  <a:lnTo>
                    <a:pt x="5298797" y="5750"/>
                  </a:lnTo>
                  <a:lnTo>
                    <a:pt x="5270309" y="0"/>
                  </a:lnTo>
                  <a:close/>
                </a:path>
              </a:pathLst>
            </a:custGeom>
            <a:solidFill>
              <a:srgbClr val="FFFFFF"/>
            </a:solidFill>
          </p:spPr>
          <p:txBody>
            <a:bodyPr wrap="square" lIns="0" tIns="0" rIns="0" bIns="0" rtlCol="0"/>
            <a:lstStyle/>
            <a:p/>
          </p:txBody>
        </p:sp>
        <p:sp>
          <p:nvSpPr>
            <p:cNvPr id="23" name="object 23"/>
            <p:cNvSpPr/>
            <p:nvPr/>
          </p:nvSpPr>
          <p:spPr>
            <a:xfrm>
              <a:off x="557212" y="4119625"/>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45"/>
                  </a:lnTo>
                  <a:lnTo>
                    <a:pt x="5322093" y="2083517"/>
                  </a:lnTo>
                  <a:lnTo>
                    <a:pt x="5298797" y="2099208"/>
                  </a:lnTo>
                  <a:lnTo>
                    <a:pt x="5270309" y="2104961"/>
                  </a:lnTo>
                  <a:lnTo>
                    <a:pt x="73215" y="2104961"/>
                  </a:lnTo>
                  <a:lnTo>
                    <a:pt x="44716" y="2099208"/>
                  </a:lnTo>
                  <a:lnTo>
                    <a:pt x="21443" y="2083517"/>
                  </a:lnTo>
                  <a:lnTo>
                    <a:pt x="5753" y="2060245"/>
                  </a:lnTo>
                  <a:lnTo>
                    <a:pt x="0" y="2031746"/>
                  </a:lnTo>
                  <a:lnTo>
                    <a:pt x="0" y="73151"/>
                  </a:lnTo>
                  <a:close/>
                </a:path>
              </a:pathLst>
            </a:custGeom>
            <a:ln w="12699">
              <a:solidFill>
                <a:srgbClr val="EBE1D0"/>
              </a:solidFill>
            </a:ln>
          </p:spPr>
          <p:txBody>
            <a:bodyPr wrap="square" lIns="0" tIns="0" rIns="0" bIns="0" rtlCol="0"/>
            <a:lstStyle/>
            <a:p/>
          </p:txBody>
        </p:sp>
        <p:sp>
          <p:nvSpPr>
            <p:cNvPr id="24" name="object 24"/>
            <p:cNvSpPr/>
            <p:nvPr/>
          </p:nvSpPr>
          <p:spPr>
            <a:xfrm>
              <a:off x="866775" y="4391024"/>
              <a:ext cx="552450" cy="542925"/>
            </a:xfrm>
            <a:custGeom>
              <a:avLst/>
              <a:gdLst/>
              <a:ahLst/>
              <a:cxnLst/>
              <a:rect l="l" t="t" r="r" b="b"/>
              <a:pathLst>
                <a:path w="552450" h="542925">
                  <a:moveTo>
                    <a:pt x="276225" y="0"/>
                  </a:moveTo>
                  <a:lnTo>
                    <a:pt x="226573" y="4373"/>
                  </a:lnTo>
                  <a:lnTo>
                    <a:pt x="179842" y="16982"/>
                  </a:lnTo>
                  <a:lnTo>
                    <a:pt x="136810" y="37060"/>
                  </a:lnTo>
                  <a:lnTo>
                    <a:pt x="98257" y="63839"/>
                  </a:lnTo>
                  <a:lnTo>
                    <a:pt x="64965" y="96552"/>
                  </a:lnTo>
                  <a:lnTo>
                    <a:pt x="37713" y="134431"/>
                  </a:lnTo>
                  <a:lnTo>
                    <a:pt x="17281" y="176711"/>
                  </a:lnTo>
                  <a:lnTo>
                    <a:pt x="4450" y="222622"/>
                  </a:lnTo>
                  <a:lnTo>
                    <a:pt x="0" y="271399"/>
                  </a:lnTo>
                  <a:lnTo>
                    <a:pt x="4450" y="320213"/>
                  </a:lnTo>
                  <a:lnTo>
                    <a:pt x="17281" y="366154"/>
                  </a:lnTo>
                  <a:lnTo>
                    <a:pt x="37713" y="408455"/>
                  </a:lnTo>
                  <a:lnTo>
                    <a:pt x="64965" y="446350"/>
                  </a:lnTo>
                  <a:lnTo>
                    <a:pt x="98257" y="479074"/>
                  </a:lnTo>
                  <a:lnTo>
                    <a:pt x="136810" y="505859"/>
                  </a:lnTo>
                  <a:lnTo>
                    <a:pt x="179842" y="525940"/>
                  </a:lnTo>
                  <a:lnTo>
                    <a:pt x="226573" y="538551"/>
                  </a:lnTo>
                  <a:lnTo>
                    <a:pt x="276225" y="542925"/>
                  </a:lnTo>
                  <a:lnTo>
                    <a:pt x="325869" y="538551"/>
                  </a:lnTo>
                  <a:lnTo>
                    <a:pt x="372597" y="525940"/>
                  </a:lnTo>
                  <a:lnTo>
                    <a:pt x="415628" y="505859"/>
                  </a:lnTo>
                  <a:lnTo>
                    <a:pt x="454181" y="479074"/>
                  </a:lnTo>
                  <a:lnTo>
                    <a:pt x="487476" y="446350"/>
                  </a:lnTo>
                  <a:lnTo>
                    <a:pt x="514731" y="408455"/>
                  </a:lnTo>
                  <a:lnTo>
                    <a:pt x="535165" y="366154"/>
                  </a:lnTo>
                  <a:lnTo>
                    <a:pt x="547998" y="320213"/>
                  </a:lnTo>
                  <a:lnTo>
                    <a:pt x="552450" y="271399"/>
                  </a:lnTo>
                  <a:lnTo>
                    <a:pt x="547998" y="222622"/>
                  </a:lnTo>
                  <a:lnTo>
                    <a:pt x="535165" y="176711"/>
                  </a:lnTo>
                  <a:lnTo>
                    <a:pt x="514731" y="134431"/>
                  </a:lnTo>
                  <a:lnTo>
                    <a:pt x="487476" y="96552"/>
                  </a:lnTo>
                  <a:lnTo>
                    <a:pt x="454181" y="63839"/>
                  </a:lnTo>
                  <a:lnTo>
                    <a:pt x="415628" y="37060"/>
                  </a:lnTo>
                  <a:lnTo>
                    <a:pt x="372597" y="16982"/>
                  </a:lnTo>
                  <a:lnTo>
                    <a:pt x="325869" y="4373"/>
                  </a:lnTo>
                  <a:lnTo>
                    <a:pt x="276225" y="0"/>
                  </a:lnTo>
                  <a:close/>
                </a:path>
              </a:pathLst>
            </a:custGeom>
            <a:solidFill>
              <a:srgbClr val="6C2D46"/>
            </a:solidFill>
          </p:spPr>
          <p:txBody>
            <a:bodyPr wrap="square" lIns="0" tIns="0" rIns="0" bIns="0" rtlCol="0"/>
            <a:lstStyle/>
            <a:p/>
          </p:txBody>
        </p:sp>
      </p:grpSp>
      <p:sp>
        <p:nvSpPr>
          <p:cNvPr id="25" name="object 25"/>
          <p:cNvSpPr txBox="1"/>
          <p:nvPr/>
        </p:nvSpPr>
        <p:spPr>
          <a:xfrm>
            <a:off x="1027112" y="4485703"/>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26" name="object 26"/>
          <p:cNvSpPr txBox="1"/>
          <p:nvPr/>
        </p:nvSpPr>
        <p:spPr>
          <a:xfrm>
            <a:off x="1680210" y="4514786"/>
            <a:ext cx="230314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The</a:t>
            </a:r>
            <a:r>
              <a:rPr dirty="0" sz="1500" spc="-25" b="1">
                <a:solidFill>
                  <a:srgbClr val="6C2D46"/>
                </a:solidFill>
                <a:latin typeface="Cambria"/>
                <a:cs typeface="Cambria"/>
              </a:rPr>
              <a:t> </a:t>
            </a:r>
            <a:r>
              <a:rPr dirty="0" sz="1500" b="1">
                <a:solidFill>
                  <a:srgbClr val="6C2D46"/>
                </a:solidFill>
                <a:latin typeface="Cambria"/>
                <a:cs typeface="Cambria"/>
              </a:rPr>
              <a:t>NRI</a:t>
            </a:r>
            <a:r>
              <a:rPr dirty="0" sz="1500" spc="-50" b="1">
                <a:solidFill>
                  <a:srgbClr val="6C2D46"/>
                </a:solidFill>
                <a:latin typeface="Cambria"/>
                <a:cs typeface="Cambria"/>
              </a:rPr>
              <a:t> </a:t>
            </a:r>
            <a:r>
              <a:rPr dirty="0" sz="1500" b="1">
                <a:solidFill>
                  <a:srgbClr val="6C2D46"/>
                </a:solidFill>
                <a:latin typeface="Cambria"/>
                <a:cs typeface="Cambria"/>
              </a:rPr>
              <a:t>&amp;</a:t>
            </a:r>
            <a:r>
              <a:rPr dirty="0" sz="1500" spc="-35" b="1">
                <a:solidFill>
                  <a:srgbClr val="6C2D46"/>
                </a:solidFill>
                <a:latin typeface="Cambria"/>
                <a:cs typeface="Cambria"/>
              </a:rPr>
              <a:t> </a:t>
            </a:r>
            <a:r>
              <a:rPr dirty="0" sz="1500" b="1">
                <a:solidFill>
                  <a:srgbClr val="6C2D46"/>
                </a:solidFill>
                <a:latin typeface="Cambria"/>
                <a:cs typeface="Cambria"/>
              </a:rPr>
              <a:t>Diaspora</a:t>
            </a:r>
            <a:r>
              <a:rPr dirty="0" sz="1500" spc="-30" b="1">
                <a:solidFill>
                  <a:srgbClr val="6C2D46"/>
                </a:solidFill>
                <a:latin typeface="Cambria"/>
                <a:cs typeface="Cambria"/>
              </a:rPr>
              <a:t> </a:t>
            </a:r>
            <a:r>
              <a:rPr dirty="0" sz="1500" spc="-20" b="1">
                <a:solidFill>
                  <a:srgbClr val="6C2D46"/>
                </a:solidFill>
                <a:latin typeface="Cambria"/>
                <a:cs typeface="Cambria"/>
              </a:rPr>
              <a:t>Buyer</a:t>
            </a:r>
            <a:endParaRPr sz="1500">
              <a:latin typeface="Cambria"/>
              <a:cs typeface="Cambria"/>
            </a:endParaRPr>
          </a:p>
        </p:txBody>
      </p:sp>
      <p:sp>
        <p:nvSpPr>
          <p:cNvPr id="27" name="object 27"/>
          <p:cNvSpPr txBox="1"/>
          <p:nvPr/>
        </p:nvSpPr>
        <p:spPr>
          <a:xfrm>
            <a:off x="948055" y="5380037"/>
            <a:ext cx="4347845"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2B161F"/>
                </a:solidFill>
                <a:latin typeface="Calibri"/>
                <a:cs typeface="Calibri"/>
              </a:rPr>
              <a:t>Customers</a:t>
            </a:r>
            <a:r>
              <a:rPr dirty="0" sz="1200" spc="-25">
                <a:solidFill>
                  <a:srgbClr val="2B161F"/>
                </a:solidFill>
                <a:latin typeface="Calibri"/>
                <a:cs typeface="Calibri"/>
              </a:rPr>
              <a:t> </a:t>
            </a:r>
            <a:r>
              <a:rPr dirty="0" sz="1200">
                <a:solidFill>
                  <a:srgbClr val="2B161F"/>
                </a:solidFill>
                <a:latin typeface="Calibri"/>
                <a:cs typeface="Calibri"/>
              </a:rPr>
              <a:t>abroad</a:t>
            </a:r>
            <a:r>
              <a:rPr dirty="0" sz="1200" spc="-35">
                <a:solidFill>
                  <a:srgbClr val="2B161F"/>
                </a:solidFill>
                <a:latin typeface="Calibri"/>
                <a:cs typeface="Calibri"/>
              </a:rPr>
              <a:t> </a:t>
            </a:r>
            <a:r>
              <a:rPr dirty="0" sz="1200">
                <a:solidFill>
                  <a:srgbClr val="2B161F"/>
                </a:solidFill>
                <a:latin typeface="Calibri"/>
                <a:cs typeface="Calibri"/>
              </a:rPr>
              <a:t>(incl.</a:t>
            </a:r>
            <a:r>
              <a:rPr dirty="0" sz="1200" spc="-10">
                <a:solidFill>
                  <a:srgbClr val="2B161F"/>
                </a:solidFill>
                <a:latin typeface="Calibri"/>
                <a:cs typeface="Calibri"/>
              </a:rPr>
              <a:t> </a:t>
            </a:r>
            <a:r>
              <a:rPr dirty="0" sz="1200">
                <a:solidFill>
                  <a:srgbClr val="2B161F"/>
                </a:solidFill>
                <a:latin typeface="Calibri"/>
                <a:cs typeface="Calibri"/>
              </a:rPr>
              <a:t>Nepal</a:t>
            </a:r>
            <a:r>
              <a:rPr dirty="0" sz="1200" spc="15">
                <a:solidFill>
                  <a:srgbClr val="2B161F"/>
                </a:solidFill>
                <a:latin typeface="Calibri"/>
                <a:cs typeface="Calibri"/>
              </a:rPr>
              <a:t> </a:t>
            </a:r>
            <a:r>
              <a:rPr dirty="0" sz="1200">
                <a:solidFill>
                  <a:srgbClr val="2B161F"/>
                </a:solidFill>
                <a:latin typeface="Calibri"/>
                <a:cs typeface="Calibri"/>
              </a:rPr>
              <a:t>&amp;</a:t>
            </a:r>
            <a:r>
              <a:rPr dirty="0" sz="1200" spc="-70">
                <a:solidFill>
                  <a:srgbClr val="2B161F"/>
                </a:solidFill>
                <a:latin typeface="Calibri"/>
                <a:cs typeface="Calibri"/>
              </a:rPr>
              <a:t> </a:t>
            </a:r>
            <a:r>
              <a:rPr dirty="0" sz="1200">
                <a:solidFill>
                  <a:srgbClr val="2B161F"/>
                </a:solidFill>
                <a:latin typeface="Calibri"/>
                <a:cs typeface="Calibri"/>
              </a:rPr>
              <a:t>Gulf)</a:t>
            </a:r>
            <a:r>
              <a:rPr dirty="0" sz="1200" spc="-65">
                <a:solidFill>
                  <a:srgbClr val="2B161F"/>
                </a:solidFill>
                <a:latin typeface="Calibri"/>
                <a:cs typeface="Calibri"/>
              </a:rPr>
              <a:t> </a:t>
            </a:r>
            <a:r>
              <a:rPr dirty="0" sz="1200">
                <a:solidFill>
                  <a:srgbClr val="2B161F"/>
                </a:solidFill>
                <a:latin typeface="Calibri"/>
                <a:cs typeface="Calibri"/>
              </a:rPr>
              <a:t>ordering</a:t>
            </a:r>
            <a:r>
              <a:rPr dirty="0" sz="1200" spc="-40">
                <a:solidFill>
                  <a:srgbClr val="2B161F"/>
                </a:solidFill>
                <a:latin typeface="Calibri"/>
                <a:cs typeface="Calibri"/>
              </a:rPr>
              <a:t> </a:t>
            </a:r>
            <a:r>
              <a:rPr dirty="0" sz="1200">
                <a:solidFill>
                  <a:srgbClr val="2B161F"/>
                </a:solidFill>
                <a:latin typeface="Calibri"/>
                <a:cs typeface="Calibri"/>
              </a:rPr>
              <a:t>ethnic</a:t>
            </a:r>
            <a:r>
              <a:rPr dirty="0" sz="1200" spc="10">
                <a:solidFill>
                  <a:srgbClr val="2B161F"/>
                </a:solidFill>
                <a:latin typeface="Calibri"/>
                <a:cs typeface="Calibri"/>
              </a:rPr>
              <a:t> </a:t>
            </a:r>
            <a:r>
              <a:rPr dirty="0" sz="1200">
                <a:solidFill>
                  <a:srgbClr val="2B161F"/>
                </a:solidFill>
                <a:latin typeface="Calibri"/>
                <a:cs typeface="Calibri"/>
              </a:rPr>
              <a:t>wear</a:t>
            </a:r>
            <a:r>
              <a:rPr dirty="0" sz="1200" spc="-45">
                <a:solidFill>
                  <a:srgbClr val="2B161F"/>
                </a:solidFill>
                <a:latin typeface="Calibri"/>
                <a:cs typeface="Calibri"/>
              </a:rPr>
              <a:t> </a:t>
            </a:r>
            <a:r>
              <a:rPr dirty="0" sz="1200">
                <a:solidFill>
                  <a:srgbClr val="2B161F"/>
                </a:solidFill>
                <a:latin typeface="Calibri"/>
                <a:cs typeface="Calibri"/>
              </a:rPr>
              <a:t>for</a:t>
            </a:r>
            <a:r>
              <a:rPr dirty="0" sz="1200" spc="-45">
                <a:solidFill>
                  <a:srgbClr val="2B161F"/>
                </a:solidFill>
                <a:latin typeface="Calibri"/>
                <a:cs typeface="Calibri"/>
              </a:rPr>
              <a:t> </a:t>
            </a:r>
            <a:r>
              <a:rPr dirty="0" sz="1200" spc="-10">
                <a:solidFill>
                  <a:srgbClr val="2B161F"/>
                </a:solidFill>
                <a:latin typeface="Calibri"/>
                <a:cs typeface="Calibri"/>
              </a:rPr>
              <a:t>events </a:t>
            </a:r>
            <a:r>
              <a:rPr dirty="0" sz="1200">
                <a:solidFill>
                  <a:srgbClr val="2B161F"/>
                </a:solidFill>
                <a:latin typeface="Calibri"/>
                <a:cs typeface="Calibri"/>
              </a:rPr>
              <a:t>back</a:t>
            </a:r>
            <a:r>
              <a:rPr dirty="0" sz="1200" spc="10">
                <a:solidFill>
                  <a:srgbClr val="2B161F"/>
                </a:solidFill>
                <a:latin typeface="Calibri"/>
                <a:cs typeface="Calibri"/>
              </a:rPr>
              <a:t> </a:t>
            </a:r>
            <a:r>
              <a:rPr dirty="0" sz="1200" spc="-10">
                <a:solidFill>
                  <a:srgbClr val="2B161F"/>
                </a:solidFill>
                <a:latin typeface="Calibri"/>
                <a:cs typeface="Calibri"/>
              </a:rPr>
              <a:t>home.</a:t>
            </a:r>
            <a:endParaRPr sz="1200">
              <a:latin typeface="Calibri"/>
              <a:cs typeface="Calibri"/>
            </a:endParaRPr>
          </a:p>
        </p:txBody>
      </p:sp>
      <p:grpSp>
        <p:nvGrpSpPr>
          <p:cNvPr id="28" name="object 28"/>
          <p:cNvGrpSpPr/>
          <p:nvPr/>
        </p:nvGrpSpPr>
        <p:grpSpPr>
          <a:xfrm>
            <a:off x="6200758" y="4076597"/>
            <a:ext cx="5481955" cy="2233930"/>
            <a:chOff x="6200758" y="4076597"/>
            <a:chExt cx="5481955" cy="2233930"/>
          </a:xfrm>
        </p:grpSpPr>
        <p:pic>
          <p:nvPicPr>
            <p:cNvPr id="29" name="object 29"/>
            <p:cNvPicPr/>
            <p:nvPr/>
          </p:nvPicPr>
          <p:blipFill>
            <a:blip r:embed="rId3" cstate="print"/>
            <a:stretch>
              <a:fillRect/>
            </a:stretch>
          </p:blipFill>
          <p:spPr>
            <a:xfrm>
              <a:off x="6200758" y="4076597"/>
              <a:ext cx="5481733" cy="2233773"/>
            </a:xfrm>
            <a:prstGeom prst="rect">
              <a:avLst/>
            </a:prstGeom>
          </p:spPr>
        </p:pic>
        <p:sp>
          <p:nvSpPr>
            <p:cNvPr id="30" name="object 30"/>
            <p:cNvSpPr/>
            <p:nvPr/>
          </p:nvSpPr>
          <p:spPr>
            <a:xfrm>
              <a:off x="6272275" y="4119625"/>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45"/>
                  </a:lnTo>
                  <a:lnTo>
                    <a:pt x="21431" y="2083517"/>
                  </a:lnTo>
                  <a:lnTo>
                    <a:pt x="44684" y="2099208"/>
                  </a:lnTo>
                  <a:lnTo>
                    <a:pt x="73151" y="2104961"/>
                  </a:lnTo>
                  <a:lnTo>
                    <a:pt x="5270246" y="2104961"/>
                  </a:lnTo>
                  <a:lnTo>
                    <a:pt x="5298733" y="2099208"/>
                  </a:lnTo>
                  <a:lnTo>
                    <a:pt x="5322030" y="2083517"/>
                  </a:lnTo>
                  <a:lnTo>
                    <a:pt x="5337754" y="2060245"/>
                  </a:lnTo>
                  <a:lnTo>
                    <a:pt x="5343525" y="2031746"/>
                  </a:lnTo>
                  <a:lnTo>
                    <a:pt x="5343525" y="73151"/>
                  </a:lnTo>
                  <a:lnTo>
                    <a:pt x="5337754" y="44684"/>
                  </a:lnTo>
                  <a:lnTo>
                    <a:pt x="5322030" y="21431"/>
                  </a:lnTo>
                  <a:lnTo>
                    <a:pt x="5298733" y="5750"/>
                  </a:lnTo>
                  <a:lnTo>
                    <a:pt x="5270246" y="0"/>
                  </a:lnTo>
                  <a:close/>
                </a:path>
              </a:pathLst>
            </a:custGeom>
            <a:solidFill>
              <a:srgbClr val="FFFFFF"/>
            </a:solidFill>
          </p:spPr>
          <p:txBody>
            <a:bodyPr wrap="square" lIns="0" tIns="0" rIns="0" bIns="0" rtlCol="0"/>
            <a:lstStyle/>
            <a:p/>
          </p:txBody>
        </p:sp>
        <p:sp>
          <p:nvSpPr>
            <p:cNvPr id="31" name="object 31"/>
            <p:cNvSpPr/>
            <p:nvPr/>
          </p:nvSpPr>
          <p:spPr>
            <a:xfrm>
              <a:off x="6272275" y="4119625"/>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45"/>
                  </a:lnTo>
                  <a:lnTo>
                    <a:pt x="5322030" y="2083517"/>
                  </a:lnTo>
                  <a:lnTo>
                    <a:pt x="5298733" y="2099208"/>
                  </a:lnTo>
                  <a:lnTo>
                    <a:pt x="5270246" y="2104961"/>
                  </a:lnTo>
                  <a:lnTo>
                    <a:pt x="73151" y="2104961"/>
                  </a:lnTo>
                  <a:lnTo>
                    <a:pt x="44684" y="2099208"/>
                  </a:lnTo>
                  <a:lnTo>
                    <a:pt x="21431" y="2083517"/>
                  </a:lnTo>
                  <a:lnTo>
                    <a:pt x="5750" y="2060245"/>
                  </a:lnTo>
                  <a:lnTo>
                    <a:pt x="0" y="2031746"/>
                  </a:lnTo>
                  <a:lnTo>
                    <a:pt x="0" y="73151"/>
                  </a:lnTo>
                  <a:close/>
                </a:path>
              </a:pathLst>
            </a:custGeom>
            <a:ln w="12700">
              <a:solidFill>
                <a:srgbClr val="EBE1D0"/>
              </a:solidFill>
            </a:ln>
          </p:spPr>
          <p:txBody>
            <a:bodyPr wrap="square" lIns="0" tIns="0" rIns="0" bIns="0" rtlCol="0"/>
            <a:lstStyle/>
            <a:p/>
          </p:txBody>
        </p:sp>
        <p:sp>
          <p:nvSpPr>
            <p:cNvPr id="32" name="object 32"/>
            <p:cNvSpPr/>
            <p:nvPr/>
          </p:nvSpPr>
          <p:spPr>
            <a:xfrm>
              <a:off x="6581774" y="4391024"/>
              <a:ext cx="552450" cy="542925"/>
            </a:xfrm>
            <a:custGeom>
              <a:avLst/>
              <a:gdLst/>
              <a:ahLst/>
              <a:cxnLst/>
              <a:rect l="l" t="t" r="r" b="b"/>
              <a:pathLst>
                <a:path w="552450" h="542925">
                  <a:moveTo>
                    <a:pt x="276225" y="0"/>
                  </a:moveTo>
                  <a:lnTo>
                    <a:pt x="226580" y="4373"/>
                  </a:lnTo>
                  <a:lnTo>
                    <a:pt x="179852" y="16982"/>
                  </a:lnTo>
                  <a:lnTo>
                    <a:pt x="136821" y="37060"/>
                  </a:lnTo>
                  <a:lnTo>
                    <a:pt x="98268" y="63839"/>
                  </a:lnTo>
                  <a:lnTo>
                    <a:pt x="64973" y="96552"/>
                  </a:lnTo>
                  <a:lnTo>
                    <a:pt x="37719" y="134431"/>
                  </a:lnTo>
                  <a:lnTo>
                    <a:pt x="17284" y="176711"/>
                  </a:lnTo>
                  <a:lnTo>
                    <a:pt x="4451" y="222622"/>
                  </a:lnTo>
                  <a:lnTo>
                    <a:pt x="0" y="271399"/>
                  </a:lnTo>
                  <a:lnTo>
                    <a:pt x="4451" y="320213"/>
                  </a:lnTo>
                  <a:lnTo>
                    <a:pt x="17284" y="366154"/>
                  </a:lnTo>
                  <a:lnTo>
                    <a:pt x="37719" y="408455"/>
                  </a:lnTo>
                  <a:lnTo>
                    <a:pt x="64973" y="446350"/>
                  </a:lnTo>
                  <a:lnTo>
                    <a:pt x="98268" y="479074"/>
                  </a:lnTo>
                  <a:lnTo>
                    <a:pt x="136821" y="505859"/>
                  </a:lnTo>
                  <a:lnTo>
                    <a:pt x="179852" y="525940"/>
                  </a:lnTo>
                  <a:lnTo>
                    <a:pt x="226580" y="538551"/>
                  </a:lnTo>
                  <a:lnTo>
                    <a:pt x="276225" y="542925"/>
                  </a:lnTo>
                  <a:lnTo>
                    <a:pt x="325869" y="538551"/>
                  </a:lnTo>
                  <a:lnTo>
                    <a:pt x="372597" y="525940"/>
                  </a:lnTo>
                  <a:lnTo>
                    <a:pt x="415628" y="505859"/>
                  </a:lnTo>
                  <a:lnTo>
                    <a:pt x="454181" y="479074"/>
                  </a:lnTo>
                  <a:lnTo>
                    <a:pt x="487476" y="446350"/>
                  </a:lnTo>
                  <a:lnTo>
                    <a:pt x="514730" y="408455"/>
                  </a:lnTo>
                  <a:lnTo>
                    <a:pt x="535165" y="366154"/>
                  </a:lnTo>
                  <a:lnTo>
                    <a:pt x="547998" y="320213"/>
                  </a:lnTo>
                  <a:lnTo>
                    <a:pt x="552450" y="271399"/>
                  </a:lnTo>
                  <a:lnTo>
                    <a:pt x="547998" y="222622"/>
                  </a:lnTo>
                  <a:lnTo>
                    <a:pt x="535165" y="176711"/>
                  </a:lnTo>
                  <a:lnTo>
                    <a:pt x="514730" y="134431"/>
                  </a:lnTo>
                  <a:lnTo>
                    <a:pt x="487476" y="96552"/>
                  </a:lnTo>
                  <a:lnTo>
                    <a:pt x="454181" y="63839"/>
                  </a:lnTo>
                  <a:lnTo>
                    <a:pt x="415628" y="37060"/>
                  </a:lnTo>
                  <a:lnTo>
                    <a:pt x="372597" y="16982"/>
                  </a:lnTo>
                  <a:lnTo>
                    <a:pt x="325869" y="4373"/>
                  </a:lnTo>
                  <a:lnTo>
                    <a:pt x="276225" y="0"/>
                  </a:lnTo>
                  <a:close/>
                </a:path>
              </a:pathLst>
            </a:custGeom>
            <a:solidFill>
              <a:srgbClr val="A16769"/>
            </a:solidFill>
          </p:spPr>
          <p:txBody>
            <a:bodyPr wrap="square" lIns="0" tIns="0" rIns="0" bIns="0" rtlCol="0"/>
            <a:lstStyle/>
            <a:p/>
          </p:txBody>
        </p:sp>
      </p:grpSp>
      <p:sp>
        <p:nvSpPr>
          <p:cNvPr id="33" name="object 33"/>
          <p:cNvSpPr txBox="1"/>
          <p:nvPr/>
        </p:nvSpPr>
        <p:spPr>
          <a:xfrm>
            <a:off x="6746620" y="4485703"/>
            <a:ext cx="240665"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FFFFFF"/>
                </a:solidFill>
                <a:latin typeface="Cambria Math"/>
                <a:cs typeface="Cambria Math"/>
              </a:rPr>
              <a:t>◎</a:t>
            </a:r>
            <a:endParaRPr sz="2000">
              <a:latin typeface="Cambria Math"/>
              <a:cs typeface="Cambria Math"/>
            </a:endParaRPr>
          </a:p>
        </p:txBody>
      </p:sp>
      <p:sp>
        <p:nvSpPr>
          <p:cNvPr id="36" name="object 36"/>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7" name="object 37"/>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13</a:t>
            </a:r>
          </a:p>
        </p:txBody>
      </p:sp>
      <p:sp>
        <p:nvSpPr>
          <p:cNvPr id="34" name="object 34"/>
          <p:cNvSpPr txBox="1"/>
          <p:nvPr/>
        </p:nvSpPr>
        <p:spPr>
          <a:xfrm>
            <a:off x="7399655" y="4514786"/>
            <a:ext cx="242633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The</a:t>
            </a:r>
            <a:r>
              <a:rPr dirty="0" sz="1500" spc="-45" b="1">
                <a:solidFill>
                  <a:srgbClr val="6C2D46"/>
                </a:solidFill>
                <a:latin typeface="Cambria"/>
                <a:cs typeface="Cambria"/>
              </a:rPr>
              <a:t> </a:t>
            </a:r>
            <a:r>
              <a:rPr dirty="0" sz="1500" b="1">
                <a:solidFill>
                  <a:srgbClr val="6C2D46"/>
                </a:solidFill>
                <a:latin typeface="Cambria"/>
                <a:cs typeface="Cambria"/>
              </a:rPr>
              <a:t>Local</a:t>
            </a:r>
            <a:r>
              <a:rPr dirty="0" sz="1500" spc="-10" b="1">
                <a:solidFill>
                  <a:srgbClr val="6C2D46"/>
                </a:solidFill>
                <a:latin typeface="Cambria"/>
                <a:cs typeface="Cambria"/>
              </a:rPr>
              <a:t> </a:t>
            </a:r>
            <a:r>
              <a:rPr dirty="0" sz="1500" b="1">
                <a:solidFill>
                  <a:srgbClr val="6C2D46"/>
                </a:solidFill>
                <a:latin typeface="Cambria"/>
                <a:cs typeface="Cambria"/>
              </a:rPr>
              <a:t>Boutique</a:t>
            </a:r>
            <a:r>
              <a:rPr dirty="0" sz="1500" spc="-45" b="1">
                <a:solidFill>
                  <a:srgbClr val="6C2D46"/>
                </a:solidFill>
                <a:latin typeface="Cambria"/>
                <a:cs typeface="Cambria"/>
              </a:rPr>
              <a:t> </a:t>
            </a:r>
            <a:r>
              <a:rPr dirty="0" sz="1500" spc="-10" b="1">
                <a:solidFill>
                  <a:srgbClr val="6C2D46"/>
                </a:solidFill>
                <a:latin typeface="Cambria"/>
                <a:cs typeface="Cambria"/>
              </a:rPr>
              <a:t>Partner</a:t>
            </a:r>
            <a:endParaRPr sz="1500">
              <a:latin typeface="Cambria"/>
              <a:cs typeface="Cambria"/>
            </a:endParaRPr>
          </a:p>
        </p:txBody>
      </p:sp>
      <p:sp>
        <p:nvSpPr>
          <p:cNvPr id="35" name="object 35"/>
          <p:cNvSpPr txBox="1"/>
          <p:nvPr/>
        </p:nvSpPr>
        <p:spPr>
          <a:xfrm>
            <a:off x="6667500" y="5380037"/>
            <a:ext cx="4436745"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2B161F"/>
                </a:solidFill>
                <a:latin typeface="Calibri"/>
                <a:cs typeface="Calibri"/>
              </a:rPr>
              <a:t>Independent</a:t>
            </a:r>
            <a:r>
              <a:rPr dirty="0" sz="1200" spc="-30">
                <a:solidFill>
                  <a:srgbClr val="2B161F"/>
                </a:solidFill>
                <a:latin typeface="Calibri"/>
                <a:cs typeface="Calibri"/>
              </a:rPr>
              <a:t> </a:t>
            </a:r>
            <a:r>
              <a:rPr dirty="0" sz="1200">
                <a:solidFill>
                  <a:srgbClr val="2B161F"/>
                </a:solidFill>
                <a:latin typeface="Calibri"/>
                <a:cs typeface="Calibri"/>
              </a:rPr>
              <a:t>tailors</a:t>
            </a:r>
            <a:r>
              <a:rPr dirty="0" sz="1200" spc="-20">
                <a:solidFill>
                  <a:srgbClr val="2B161F"/>
                </a:solidFill>
                <a:latin typeface="Calibri"/>
                <a:cs typeface="Calibri"/>
              </a:rPr>
              <a:t> </a:t>
            </a:r>
            <a:r>
              <a:rPr dirty="0" sz="1200">
                <a:solidFill>
                  <a:srgbClr val="2B161F"/>
                </a:solidFill>
                <a:latin typeface="Calibri"/>
                <a:cs typeface="Calibri"/>
              </a:rPr>
              <a:t>&amp;</a:t>
            </a:r>
            <a:r>
              <a:rPr dirty="0" sz="1200" spc="-70">
                <a:solidFill>
                  <a:srgbClr val="2B161F"/>
                </a:solidFill>
                <a:latin typeface="Calibri"/>
                <a:cs typeface="Calibri"/>
              </a:rPr>
              <a:t> </a:t>
            </a:r>
            <a:r>
              <a:rPr dirty="0" sz="1200">
                <a:solidFill>
                  <a:srgbClr val="2B161F"/>
                </a:solidFill>
                <a:latin typeface="Calibri"/>
                <a:cs typeface="Calibri"/>
              </a:rPr>
              <a:t>boutique </a:t>
            </a:r>
            <a:r>
              <a:rPr dirty="0" sz="1200" spc="-10">
                <a:solidFill>
                  <a:srgbClr val="2B161F"/>
                </a:solidFill>
                <a:latin typeface="Calibri"/>
                <a:cs typeface="Calibri"/>
              </a:rPr>
              <a:t>owners</a:t>
            </a:r>
            <a:r>
              <a:rPr dirty="0" sz="1200" spc="-20">
                <a:solidFill>
                  <a:srgbClr val="2B161F"/>
                </a:solidFill>
                <a:latin typeface="Calibri"/>
                <a:cs typeface="Calibri"/>
              </a:rPr>
              <a:t> </a:t>
            </a:r>
            <a:r>
              <a:rPr dirty="0" sz="1200">
                <a:solidFill>
                  <a:srgbClr val="2B161F"/>
                </a:solidFill>
                <a:latin typeface="Calibri"/>
                <a:cs typeface="Calibri"/>
              </a:rPr>
              <a:t>seeking</a:t>
            </a:r>
            <a:r>
              <a:rPr dirty="0" sz="1200" spc="-40">
                <a:solidFill>
                  <a:srgbClr val="2B161F"/>
                </a:solidFill>
                <a:latin typeface="Calibri"/>
                <a:cs typeface="Calibri"/>
              </a:rPr>
              <a:t> </a:t>
            </a:r>
            <a:r>
              <a:rPr dirty="0" sz="1200">
                <a:solidFill>
                  <a:srgbClr val="2B161F"/>
                </a:solidFill>
                <a:latin typeface="Calibri"/>
                <a:cs typeface="Calibri"/>
              </a:rPr>
              <a:t>more</a:t>
            </a:r>
            <a:r>
              <a:rPr dirty="0" sz="1200" spc="-65">
                <a:solidFill>
                  <a:srgbClr val="2B161F"/>
                </a:solidFill>
                <a:latin typeface="Calibri"/>
                <a:cs typeface="Calibri"/>
              </a:rPr>
              <a:t> </a:t>
            </a:r>
            <a:r>
              <a:rPr dirty="0" sz="1200">
                <a:solidFill>
                  <a:srgbClr val="2B161F"/>
                </a:solidFill>
                <a:latin typeface="Calibri"/>
                <a:cs typeface="Calibri"/>
              </a:rPr>
              <a:t>orders</a:t>
            </a:r>
            <a:r>
              <a:rPr dirty="0" sz="1200" spc="-20">
                <a:solidFill>
                  <a:srgbClr val="2B161F"/>
                </a:solidFill>
                <a:latin typeface="Calibri"/>
                <a:cs typeface="Calibri"/>
              </a:rPr>
              <a:t> </a:t>
            </a:r>
            <a:r>
              <a:rPr dirty="0" sz="1200">
                <a:solidFill>
                  <a:srgbClr val="2B161F"/>
                </a:solidFill>
                <a:latin typeface="Calibri"/>
                <a:cs typeface="Calibri"/>
              </a:rPr>
              <a:t>and</a:t>
            </a:r>
            <a:r>
              <a:rPr dirty="0" sz="1200" spc="-30">
                <a:solidFill>
                  <a:srgbClr val="2B161F"/>
                </a:solidFill>
                <a:latin typeface="Calibri"/>
                <a:cs typeface="Calibri"/>
              </a:rPr>
              <a:t> </a:t>
            </a:r>
            <a:r>
              <a:rPr dirty="0" sz="1200" spc="-10">
                <a:solidFill>
                  <a:srgbClr val="2B161F"/>
                </a:solidFill>
                <a:latin typeface="Calibri"/>
                <a:cs typeface="Calibri"/>
              </a:rPr>
              <a:t>digital tools.</a:t>
            </a:r>
            <a:endParaRPr sz="12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232156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C</a:t>
            </a:r>
            <a:r>
              <a:rPr dirty="0" sz="1250" spc="-55" b="1">
                <a:solidFill>
                  <a:srgbClr val="6C2D46"/>
                </a:solidFill>
                <a:latin typeface="Calibri"/>
                <a:cs typeface="Calibri"/>
              </a:rPr>
              <a:t> </a:t>
            </a:r>
            <a:r>
              <a:rPr dirty="0" sz="1250" b="1">
                <a:solidFill>
                  <a:srgbClr val="6C2D46"/>
                </a:solidFill>
                <a:latin typeface="Calibri"/>
                <a:cs typeface="Calibri"/>
              </a:rPr>
              <a:t>O</a:t>
            </a:r>
            <a:r>
              <a:rPr dirty="0" sz="1250" spc="-90" b="1">
                <a:solidFill>
                  <a:srgbClr val="6C2D46"/>
                </a:solidFill>
                <a:latin typeface="Calibri"/>
                <a:cs typeface="Calibri"/>
              </a:rPr>
              <a:t> </a:t>
            </a:r>
            <a:r>
              <a:rPr dirty="0" sz="1250" b="1">
                <a:solidFill>
                  <a:srgbClr val="6C2D46"/>
                </a:solidFill>
                <a:latin typeface="Calibri"/>
                <a:cs typeface="Calibri"/>
              </a:rPr>
              <a:t>M</a:t>
            </a:r>
            <a:r>
              <a:rPr dirty="0" sz="1250" spc="-50" b="1">
                <a:solidFill>
                  <a:srgbClr val="6C2D46"/>
                </a:solidFill>
                <a:latin typeface="Calibri"/>
                <a:cs typeface="Calibri"/>
              </a:rPr>
              <a:t> </a:t>
            </a:r>
            <a:r>
              <a:rPr dirty="0" sz="1250" b="1">
                <a:solidFill>
                  <a:srgbClr val="6C2D46"/>
                </a:solidFill>
                <a:latin typeface="Calibri"/>
                <a:cs typeface="Calibri"/>
              </a:rPr>
              <a:t>P</a:t>
            </a:r>
            <a:r>
              <a:rPr dirty="0" sz="1250" spc="-5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T</a:t>
            </a:r>
            <a:r>
              <a:rPr dirty="0" sz="1250" spc="-85" b="1">
                <a:solidFill>
                  <a:srgbClr val="6C2D46"/>
                </a:solidFill>
                <a:latin typeface="Calibri"/>
                <a:cs typeface="Calibri"/>
              </a:rPr>
              <a:t> </a:t>
            </a:r>
            <a:r>
              <a:rPr dirty="0" sz="1250" b="1">
                <a:solidFill>
                  <a:srgbClr val="6C2D46"/>
                </a:solidFill>
                <a:latin typeface="Calibri"/>
                <a:cs typeface="Calibri"/>
              </a:rPr>
              <a:t>I</a:t>
            </a:r>
            <a:r>
              <a:rPr dirty="0" sz="1250" spc="-15" b="1">
                <a:solidFill>
                  <a:srgbClr val="6C2D46"/>
                </a:solidFill>
                <a:latin typeface="Calibri"/>
                <a:cs typeface="Calibri"/>
              </a:rPr>
              <a:t> </a:t>
            </a:r>
            <a:r>
              <a:rPr dirty="0" sz="1250" b="1">
                <a:solidFill>
                  <a:srgbClr val="6C2D46"/>
                </a:solidFill>
                <a:latin typeface="Calibri"/>
                <a:cs typeface="Calibri"/>
              </a:rPr>
              <a:t>T</a:t>
            </a:r>
            <a:r>
              <a:rPr dirty="0" sz="1250" spc="-90" b="1">
                <a:solidFill>
                  <a:srgbClr val="6C2D46"/>
                </a:solidFill>
                <a:latin typeface="Calibri"/>
                <a:cs typeface="Calibri"/>
              </a:rPr>
              <a:t> </a:t>
            </a:r>
            <a:r>
              <a:rPr dirty="0" sz="1250" b="1">
                <a:solidFill>
                  <a:srgbClr val="6C2D46"/>
                </a:solidFill>
                <a:latin typeface="Calibri"/>
                <a:cs typeface="Calibri"/>
              </a:rPr>
              <a:t>I</a:t>
            </a:r>
            <a:r>
              <a:rPr dirty="0" sz="1250" spc="-90" b="1">
                <a:solidFill>
                  <a:srgbClr val="6C2D46"/>
                </a:solidFill>
                <a:latin typeface="Calibri"/>
                <a:cs typeface="Calibri"/>
              </a:rPr>
              <a:t> </a:t>
            </a:r>
            <a:r>
              <a:rPr dirty="0" sz="1250" b="1">
                <a:solidFill>
                  <a:srgbClr val="6C2D46"/>
                </a:solidFill>
                <a:latin typeface="Calibri"/>
                <a:cs typeface="Calibri"/>
              </a:rPr>
              <a:t>V</a:t>
            </a:r>
            <a:r>
              <a:rPr dirty="0" sz="1250" spc="-60" b="1">
                <a:solidFill>
                  <a:srgbClr val="6C2D46"/>
                </a:solidFill>
                <a:latin typeface="Calibri"/>
                <a:cs typeface="Calibri"/>
              </a:rPr>
              <a:t> </a:t>
            </a:r>
            <a:r>
              <a:rPr dirty="0" sz="1250" b="1">
                <a:solidFill>
                  <a:srgbClr val="6C2D46"/>
                </a:solidFill>
                <a:latin typeface="Calibri"/>
                <a:cs typeface="Calibri"/>
              </a:rPr>
              <a:t>E</a:t>
            </a:r>
            <a:r>
              <a:rPr dirty="0" sz="1250" spc="480" b="1">
                <a:solidFill>
                  <a:srgbClr val="6C2D46"/>
                </a:solidFill>
                <a:latin typeface="Calibri"/>
                <a:cs typeface="Calibri"/>
              </a:rPr>
              <a:t> </a:t>
            </a:r>
            <a:r>
              <a:rPr dirty="0" sz="1250" b="1">
                <a:solidFill>
                  <a:srgbClr val="6C2D46"/>
                </a:solidFill>
                <a:latin typeface="Calibri"/>
                <a:cs typeface="Calibri"/>
              </a:rPr>
              <a:t>L</a:t>
            </a:r>
            <a:r>
              <a:rPr dirty="0" sz="1250" spc="-70" b="1">
                <a:solidFill>
                  <a:srgbClr val="6C2D46"/>
                </a:solidFill>
                <a:latin typeface="Calibri"/>
                <a:cs typeface="Calibri"/>
              </a:rPr>
              <a:t> </a:t>
            </a:r>
            <a:r>
              <a:rPr dirty="0" sz="1250" b="1">
                <a:solidFill>
                  <a:srgbClr val="6C2D46"/>
                </a:solidFill>
                <a:latin typeface="Calibri"/>
                <a:cs typeface="Calibri"/>
              </a:rPr>
              <a:t>A</a:t>
            </a:r>
            <a:r>
              <a:rPr dirty="0" sz="1250" spc="-75" b="1">
                <a:solidFill>
                  <a:srgbClr val="6C2D46"/>
                </a:solidFill>
                <a:latin typeface="Calibri"/>
                <a:cs typeface="Calibri"/>
              </a:rPr>
              <a:t> </a:t>
            </a:r>
            <a:r>
              <a:rPr dirty="0" sz="1250" b="1">
                <a:solidFill>
                  <a:srgbClr val="6C2D46"/>
                </a:solidFill>
                <a:latin typeface="Calibri"/>
                <a:cs typeface="Calibri"/>
              </a:rPr>
              <a:t>N</a:t>
            </a:r>
            <a:r>
              <a:rPr dirty="0" sz="1250" spc="-75" b="1">
                <a:solidFill>
                  <a:srgbClr val="6C2D46"/>
                </a:solidFill>
                <a:latin typeface="Calibri"/>
                <a:cs typeface="Calibri"/>
              </a:rPr>
              <a:t> </a:t>
            </a:r>
            <a:r>
              <a:rPr dirty="0" sz="1250" b="1">
                <a:solidFill>
                  <a:srgbClr val="6C2D46"/>
                </a:solidFill>
                <a:latin typeface="Calibri"/>
                <a:cs typeface="Calibri"/>
              </a:rPr>
              <a:t>D</a:t>
            </a:r>
            <a:r>
              <a:rPr dirty="0" sz="1250" spc="-30"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spc="80" b="1">
                <a:solidFill>
                  <a:srgbClr val="6C2D46"/>
                </a:solidFill>
                <a:latin typeface="Calibri"/>
                <a:cs typeface="Calibri"/>
              </a:rPr>
              <a:t>CA</a:t>
            </a:r>
            <a:r>
              <a:rPr dirty="0" sz="1250" b="1">
                <a:solidFill>
                  <a:srgbClr val="6C2D46"/>
                </a:solidFill>
                <a:latin typeface="Calibri"/>
                <a:cs typeface="Calibri"/>
              </a:rPr>
              <a:t> </a:t>
            </a:r>
            <a:r>
              <a:rPr dirty="0" sz="1250" spc="50" b="1">
                <a:solidFill>
                  <a:srgbClr val="6C2D46"/>
                </a:solidFill>
                <a:latin typeface="Calibri"/>
                <a:cs typeface="Calibri"/>
              </a:rPr>
              <a:t>PE</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Where</a:t>
            </a:r>
            <a:r>
              <a:rPr dirty="0" spc="-120">
                <a:solidFill>
                  <a:srgbClr val="2B161F"/>
                </a:solidFill>
              </a:rPr>
              <a:t> </a:t>
            </a:r>
            <a:r>
              <a:rPr dirty="0" spc="-10">
                <a:solidFill>
                  <a:srgbClr val="2B161F"/>
                </a:solidFill>
              </a:rPr>
              <a:t>Rangrez</a:t>
            </a:r>
            <a:r>
              <a:rPr dirty="0" spc="-160">
                <a:solidFill>
                  <a:srgbClr val="2B161F"/>
                </a:solidFill>
              </a:rPr>
              <a:t> </a:t>
            </a:r>
            <a:r>
              <a:rPr dirty="0" spc="-20">
                <a:solidFill>
                  <a:srgbClr val="2B161F"/>
                </a:solidFill>
              </a:rPr>
              <a:t>Fits</a:t>
            </a:r>
          </a:p>
        </p:txBody>
      </p:sp>
      <p:grpSp>
        <p:nvGrpSpPr>
          <p:cNvPr id="4" name="object 4"/>
          <p:cNvGrpSpPr/>
          <p:nvPr/>
        </p:nvGrpSpPr>
        <p:grpSpPr>
          <a:xfrm>
            <a:off x="485758" y="1657183"/>
            <a:ext cx="5481955" cy="2224405"/>
            <a:chOff x="485758" y="1657183"/>
            <a:chExt cx="5481955" cy="2224405"/>
          </a:xfrm>
        </p:grpSpPr>
        <p:pic>
          <p:nvPicPr>
            <p:cNvPr id="5" name="object 5"/>
            <p:cNvPicPr/>
            <p:nvPr/>
          </p:nvPicPr>
          <p:blipFill>
            <a:blip r:embed="rId2" cstate="print"/>
            <a:stretch>
              <a:fillRect/>
            </a:stretch>
          </p:blipFill>
          <p:spPr>
            <a:xfrm>
              <a:off x="485758" y="1657183"/>
              <a:ext cx="5481733" cy="2224249"/>
            </a:xfrm>
            <a:prstGeom prst="rect">
              <a:avLst/>
            </a:prstGeom>
          </p:spPr>
        </p:pic>
        <p:sp>
          <p:nvSpPr>
            <p:cNvPr id="6" name="object 6"/>
            <p:cNvSpPr/>
            <p:nvPr/>
          </p:nvSpPr>
          <p:spPr>
            <a:xfrm>
              <a:off x="557212" y="1700276"/>
              <a:ext cx="5344160" cy="2095500"/>
            </a:xfrm>
            <a:custGeom>
              <a:avLst/>
              <a:gdLst/>
              <a:ahLst/>
              <a:cxnLst/>
              <a:rect l="l" t="t" r="r" b="b"/>
              <a:pathLst>
                <a:path w="5344160" h="2095500">
                  <a:moveTo>
                    <a:pt x="5270690" y="0"/>
                  </a:moveTo>
                  <a:lnTo>
                    <a:pt x="72885" y="0"/>
                  </a:lnTo>
                  <a:lnTo>
                    <a:pt x="44512" y="5709"/>
                  </a:lnTo>
                  <a:lnTo>
                    <a:pt x="21345" y="21288"/>
                  </a:lnTo>
                  <a:lnTo>
                    <a:pt x="5726" y="44416"/>
                  </a:lnTo>
                  <a:lnTo>
                    <a:pt x="0" y="72771"/>
                  </a:lnTo>
                  <a:lnTo>
                    <a:pt x="0" y="2022602"/>
                  </a:lnTo>
                  <a:lnTo>
                    <a:pt x="5726" y="2050956"/>
                  </a:lnTo>
                  <a:lnTo>
                    <a:pt x="21345" y="2074084"/>
                  </a:lnTo>
                  <a:lnTo>
                    <a:pt x="44512" y="2089663"/>
                  </a:lnTo>
                  <a:lnTo>
                    <a:pt x="72885" y="2095373"/>
                  </a:lnTo>
                  <a:lnTo>
                    <a:pt x="5270690" y="2095373"/>
                  </a:lnTo>
                  <a:lnTo>
                    <a:pt x="5299065" y="2089663"/>
                  </a:lnTo>
                  <a:lnTo>
                    <a:pt x="5322236" y="2074084"/>
                  </a:lnTo>
                  <a:lnTo>
                    <a:pt x="5337859" y="2050956"/>
                  </a:lnTo>
                  <a:lnTo>
                    <a:pt x="5343588" y="2022602"/>
                  </a:lnTo>
                  <a:lnTo>
                    <a:pt x="5343588" y="72771"/>
                  </a:lnTo>
                  <a:lnTo>
                    <a:pt x="5337859" y="44416"/>
                  </a:lnTo>
                  <a:lnTo>
                    <a:pt x="5322236" y="21288"/>
                  </a:lnTo>
                  <a:lnTo>
                    <a:pt x="5299065" y="5709"/>
                  </a:lnTo>
                  <a:lnTo>
                    <a:pt x="5270690" y="0"/>
                  </a:lnTo>
                  <a:close/>
                </a:path>
              </a:pathLst>
            </a:custGeom>
            <a:solidFill>
              <a:srgbClr val="EBE1D0"/>
            </a:solidFill>
          </p:spPr>
          <p:txBody>
            <a:bodyPr wrap="square" lIns="0" tIns="0" rIns="0" bIns="0" rtlCol="0"/>
            <a:lstStyle/>
            <a:p/>
          </p:txBody>
        </p:sp>
        <p:sp>
          <p:nvSpPr>
            <p:cNvPr id="7" name="object 7"/>
            <p:cNvSpPr/>
            <p:nvPr/>
          </p:nvSpPr>
          <p:spPr>
            <a:xfrm>
              <a:off x="557212" y="1700276"/>
              <a:ext cx="5344160" cy="2095500"/>
            </a:xfrm>
            <a:custGeom>
              <a:avLst/>
              <a:gdLst/>
              <a:ahLst/>
              <a:cxnLst/>
              <a:rect l="l" t="t" r="r" b="b"/>
              <a:pathLst>
                <a:path w="5344160" h="2095500">
                  <a:moveTo>
                    <a:pt x="0" y="72771"/>
                  </a:moveTo>
                  <a:lnTo>
                    <a:pt x="5726" y="44416"/>
                  </a:lnTo>
                  <a:lnTo>
                    <a:pt x="21345" y="21288"/>
                  </a:lnTo>
                  <a:lnTo>
                    <a:pt x="44512" y="5709"/>
                  </a:lnTo>
                  <a:lnTo>
                    <a:pt x="72885" y="0"/>
                  </a:lnTo>
                  <a:lnTo>
                    <a:pt x="5270690" y="0"/>
                  </a:lnTo>
                  <a:lnTo>
                    <a:pt x="5299065" y="5709"/>
                  </a:lnTo>
                  <a:lnTo>
                    <a:pt x="5322236" y="21288"/>
                  </a:lnTo>
                  <a:lnTo>
                    <a:pt x="5337859" y="44416"/>
                  </a:lnTo>
                  <a:lnTo>
                    <a:pt x="5343588" y="72771"/>
                  </a:lnTo>
                  <a:lnTo>
                    <a:pt x="5343588" y="2022602"/>
                  </a:lnTo>
                  <a:lnTo>
                    <a:pt x="5337859" y="2050956"/>
                  </a:lnTo>
                  <a:lnTo>
                    <a:pt x="5322236" y="2074084"/>
                  </a:lnTo>
                  <a:lnTo>
                    <a:pt x="5299065" y="2089663"/>
                  </a:lnTo>
                  <a:lnTo>
                    <a:pt x="5270690" y="2095373"/>
                  </a:lnTo>
                  <a:lnTo>
                    <a:pt x="72885" y="2095373"/>
                  </a:lnTo>
                  <a:lnTo>
                    <a:pt x="44512" y="2089663"/>
                  </a:lnTo>
                  <a:lnTo>
                    <a:pt x="21345" y="2074084"/>
                  </a:lnTo>
                  <a:lnTo>
                    <a:pt x="5726" y="2050956"/>
                  </a:lnTo>
                  <a:lnTo>
                    <a:pt x="0" y="2022602"/>
                  </a:lnTo>
                  <a:lnTo>
                    <a:pt x="0" y="72771"/>
                  </a:lnTo>
                  <a:close/>
                </a:path>
              </a:pathLst>
            </a:custGeom>
            <a:ln w="12700">
              <a:solidFill>
                <a:srgbClr val="EBE1D0"/>
              </a:solidFill>
            </a:ln>
          </p:spPr>
          <p:txBody>
            <a:bodyPr wrap="square" lIns="0" tIns="0" rIns="0" bIns="0" rtlCol="0"/>
            <a:lstStyle/>
            <a:p/>
          </p:txBody>
        </p:sp>
      </p:grpSp>
      <p:sp>
        <p:nvSpPr>
          <p:cNvPr id="8" name="object 8"/>
          <p:cNvSpPr txBox="1"/>
          <p:nvPr/>
        </p:nvSpPr>
        <p:spPr>
          <a:xfrm>
            <a:off x="902335" y="1972881"/>
            <a:ext cx="217614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Fast-Fashion</a:t>
            </a:r>
            <a:r>
              <a:rPr dirty="0" sz="1400" spc="95" b="1">
                <a:solidFill>
                  <a:srgbClr val="6C2D46"/>
                </a:solidFill>
                <a:latin typeface="Cambria"/>
                <a:cs typeface="Cambria"/>
              </a:rPr>
              <a:t> </a:t>
            </a:r>
            <a:r>
              <a:rPr dirty="0" sz="1400" b="1">
                <a:solidFill>
                  <a:srgbClr val="6C2D46"/>
                </a:solidFill>
                <a:latin typeface="Cambria"/>
                <a:cs typeface="Cambria"/>
              </a:rPr>
              <a:t>E-</a:t>
            </a:r>
            <a:r>
              <a:rPr dirty="0" sz="1400" spc="-10" b="1">
                <a:solidFill>
                  <a:srgbClr val="6C2D46"/>
                </a:solidFill>
                <a:latin typeface="Cambria"/>
                <a:cs typeface="Cambria"/>
              </a:rPr>
              <a:t>commerce</a:t>
            </a:r>
            <a:endParaRPr sz="1400">
              <a:latin typeface="Cambria"/>
              <a:cs typeface="Cambria"/>
            </a:endParaRPr>
          </a:p>
        </p:txBody>
      </p:sp>
      <p:sp>
        <p:nvSpPr>
          <p:cNvPr id="9" name="object 9"/>
          <p:cNvSpPr txBox="1"/>
          <p:nvPr/>
        </p:nvSpPr>
        <p:spPr>
          <a:xfrm>
            <a:off x="902335" y="2816161"/>
            <a:ext cx="3907790" cy="390525"/>
          </a:xfrm>
          <a:prstGeom prst="rect">
            <a:avLst/>
          </a:prstGeom>
        </p:spPr>
        <p:txBody>
          <a:bodyPr wrap="square" lIns="0" tIns="12700" rIns="0" bIns="0" rtlCol="0" vert="horz">
            <a:spAutoFit/>
          </a:bodyPr>
          <a:lstStyle/>
          <a:p>
            <a:pPr marL="12700">
              <a:lnSpc>
                <a:spcPts val="1435"/>
              </a:lnSpc>
              <a:spcBef>
                <a:spcPts val="100"/>
              </a:spcBef>
            </a:pPr>
            <a:r>
              <a:rPr dirty="0" sz="1200">
                <a:solidFill>
                  <a:srgbClr val="2B161F"/>
                </a:solidFill>
                <a:latin typeface="Calibri"/>
                <a:cs typeface="Calibri"/>
              </a:rPr>
              <a:t>Myntra,</a:t>
            </a:r>
            <a:r>
              <a:rPr dirty="0" sz="1200" spc="-20">
                <a:solidFill>
                  <a:srgbClr val="2B161F"/>
                </a:solidFill>
                <a:latin typeface="Calibri"/>
                <a:cs typeface="Calibri"/>
              </a:rPr>
              <a:t> </a:t>
            </a:r>
            <a:r>
              <a:rPr dirty="0" sz="1200">
                <a:solidFill>
                  <a:srgbClr val="2B161F"/>
                </a:solidFill>
                <a:latin typeface="Calibri"/>
                <a:cs typeface="Calibri"/>
              </a:rPr>
              <a:t>Ajio, Meesho</a:t>
            </a:r>
            <a:r>
              <a:rPr dirty="0" sz="1200" spc="-20">
                <a:solidFill>
                  <a:srgbClr val="2B161F"/>
                </a:solidFill>
                <a:latin typeface="Calibri"/>
                <a:cs typeface="Calibri"/>
              </a:rPr>
              <a:t> </a:t>
            </a:r>
            <a:r>
              <a:rPr dirty="0" sz="1200">
                <a:solidFill>
                  <a:srgbClr val="2B161F"/>
                </a:solidFill>
                <a:latin typeface="Calibri"/>
                <a:cs typeface="Calibri"/>
              </a:rPr>
              <a:t>—</a:t>
            </a:r>
            <a:r>
              <a:rPr dirty="0" sz="1200" spc="-25">
                <a:solidFill>
                  <a:srgbClr val="2B161F"/>
                </a:solidFill>
                <a:latin typeface="Calibri"/>
                <a:cs typeface="Calibri"/>
              </a:rPr>
              <a:t> </a:t>
            </a:r>
            <a:r>
              <a:rPr dirty="0" sz="1200">
                <a:solidFill>
                  <a:srgbClr val="2B161F"/>
                </a:solidFill>
                <a:latin typeface="Calibri"/>
                <a:cs typeface="Calibri"/>
              </a:rPr>
              <a:t>huge </a:t>
            </a:r>
            <a:r>
              <a:rPr dirty="0" sz="1200" spc="-10">
                <a:solidFill>
                  <a:srgbClr val="2B161F"/>
                </a:solidFill>
                <a:latin typeface="Calibri"/>
                <a:cs typeface="Calibri"/>
              </a:rPr>
              <a:t>catalogs</a:t>
            </a:r>
            <a:r>
              <a:rPr dirty="0" sz="1200" spc="-25">
                <a:solidFill>
                  <a:srgbClr val="2B161F"/>
                </a:solidFill>
                <a:latin typeface="Calibri"/>
                <a:cs typeface="Calibri"/>
              </a:rPr>
              <a:t> </a:t>
            </a:r>
            <a:r>
              <a:rPr dirty="0" sz="1200">
                <a:solidFill>
                  <a:srgbClr val="2B161F"/>
                </a:solidFill>
                <a:latin typeface="Calibri"/>
                <a:cs typeface="Calibri"/>
              </a:rPr>
              <a:t>&amp;</a:t>
            </a:r>
            <a:r>
              <a:rPr dirty="0" sz="1200" spc="5">
                <a:solidFill>
                  <a:srgbClr val="2B161F"/>
                </a:solidFill>
                <a:latin typeface="Calibri"/>
                <a:cs typeface="Calibri"/>
              </a:rPr>
              <a:t> </a:t>
            </a:r>
            <a:r>
              <a:rPr dirty="0" sz="1200" spc="-10">
                <a:solidFill>
                  <a:srgbClr val="2B161F"/>
                </a:solidFill>
                <a:latin typeface="Calibri"/>
                <a:cs typeface="Calibri"/>
              </a:rPr>
              <a:t>fast</a:t>
            </a:r>
            <a:r>
              <a:rPr dirty="0" sz="1200" spc="-35">
                <a:solidFill>
                  <a:srgbClr val="2B161F"/>
                </a:solidFill>
                <a:latin typeface="Calibri"/>
                <a:cs typeface="Calibri"/>
              </a:rPr>
              <a:t> </a:t>
            </a:r>
            <a:r>
              <a:rPr dirty="0" sz="1200" spc="-10">
                <a:solidFill>
                  <a:srgbClr val="2B161F"/>
                </a:solidFill>
                <a:latin typeface="Calibri"/>
                <a:cs typeface="Calibri"/>
              </a:rPr>
              <a:t>delivery,</a:t>
            </a:r>
            <a:r>
              <a:rPr dirty="0" sz="1200" spc="-55">
                <a:solidFill>
                  <a:srgbClr val="2B161F"/>
                </a:solidFill>
                <a:latin typeface="Calibri"/>
                <a:cs typeface="Calibri"/>
              </a:rPr>
              <a:t> </a:t>
            </a:r>
            <a:r>
              <a:rPr dirty="0" sz="1200">
                <a:solidFill>
                  <a:srgbClr val="2B161F"/>
                </a:solidFill>
                <a:latin typeface="Calibri"/>
                <a:cs typeface="Calibri"/>
              </a:rPr>
              <a:t>but</a:t>
            </a:r>
            <a:r>
              <a:rPr dirty="0" sz="1200" spc="-30">
                <a:solidFill>
                  <a:srgbClr val="2B161F"/>
                </a:solidFill>
                <a:latin typeface="Calibri"/>
                <a:cs typeface="Calibri"/>
              </a:rPr>
              <a:t> </a:t>
            </a:r>
            <a:r>
              <a:rPr dirty="0" sz="1200" spc="-20">
                <a:solidFill>
                  <a:srgbClr val="2B161F"/>
                </a:solidFill>
                <a:latin typeface="Calibri"/>
                <a:cs typeface="Calibri"/>
              </a:rPr>
              <a:t>zero</a:t>
            </a:r>
            <a:endParaRPr sz="1200">
              <a:latin typeface="Calibri"/>
              <a:cs typeface="Calibri"/>
            </a:endParaRPr>
          </a:p>
          <a:p>
            <a:pPr marL="12700">
              <a:lnSpc>
                <a:spcPts val="1435"/>
              </a:lnSpc>
            </a:pPr>
            <a:r>
              <a:rPr dirty="0" sz="1200" spc="-10">
                <a:solidFill>
                  <a:srgbClr val="2B161F"/>
                </a:solidFill>
                <a:latin typeface="Calibri"/>
                <a:cs typeface="Calibri"/>
              </a:rPr>
              <a:t>personalization</a:t>
            </a:r>
            <a:r>
              <a:rPr dirty="0" sz="1200">
                <a:solidFill>
                  <a:srgbClr val="2B161F"/>
                </a:solidFill>
                <a:latin typeface="Calibri"/>
                <a:cs typeface="Calibri"/>
              </a:rPr>
              <a:t> or</a:t>
            </a:r>
            <a:r>
              <a:rPr dirty="0" sz="1200" spc="-15">
                <a:solidFill>
                  <a:srgbClr val="2B161F"/>
                </a:solidFill>
                <a:latin typeface="Calibri"/>
                <a:cs typeface="Calibri"/>
              </a:rPr>
              <a:t> </a:t>
            </a:r>
            <a:r>
              <a:rPr dirty="0" sz="1200">
                <a:solidFill>
                  <a:srgbClr val="2B161F"/>
                </a:solidFill>
                <a:latin typeface="Calibri"/>
                <a:cs typeface="Calibri"/>
              </a:rPr>
              <a:t>fit</a:t>
            </a:r>
            <a:r>
              <a:rPr dirty="0" sz="1200" spc="5">
                <a:solidFill>
                  <a:srgbClr val="2B161F"/>
                </a:solidFill>
                <a:latin typeface="Calibri"/>
                <a:cs typeface="Calibri"/>
              </a:rPr>
              <a:t> </a:t>
            </a:r>
            <a:r>
              <a:rPr dirty="0" sz="1200" spc="-10">
                <a:solidFill>
                  <a:srgbClr val="2B161F"/>
                </a:solidFill>
                <a:latin typeface="Calibri"/>
                <a:cs typeface="Calibri"/>
              </a:rPr>
              <a:t>guarantee.</a:t>
            </a:r>
            <a:endParaRPr sz="1200">
              <a:latin typeface="Calibri"/>
              <a:cs typeface="Calibri"/>
            </a:endParaRPr>
          </a:p>
        </p:txBody>
      </p:sp>
      <p:grpSp>
        <p:nvGrpSpPr>
          <p:cNvPr id="10" name="object 10"/>
          <p:cNvGrpSpPr/>
          <p:nvPr/>
        </p:nvGrpSpPr>
        <p:grpSpPr>
          <a:xfrm>
            <a:off x="6200758" y="1657183"/>
            <a:ext cx="5481955" cy="2224405"/>
            <a:chOff x="6200758" y="1657183"/>
            <a:chExt cx="5481955" cy="2224405"/>
          </a:xfrm>
        </p:grpSpPr>
        <p:pic>
          <p:nvPicPr>
            <p:cNvPr id="11" name="object 11"/>
            <p:cNvPicPr/>
            <p:nvPr/>
          </p:nvPicPr>
          <p:blipFill>
            <a:blip r:embed="rId2" cstate="print"/>
            <a:stretch>
              <a:fillRect/>
            </a:stretch>
          </p:blipFill>
          <p:spPr>
            <a:xfrm>
              <a:off x="6200758" y="1657183"/>
              <a:ext cx="5481733" cy="2224249"/>
            </a:xfrm>
            <a:prstGeom prst="rect">
              <a:avLst/>
            </a:prstGeom>
          </p:spPr>
        </p:pic>
        <p:sp>
          <p:nvSpPr>
            <p:cNvPr id="12" name="object 12"/>
            <p:cNvSpPr/>
            <p:nvPr/>
          </p:nvSpPr>
          <p:spPr>
            <a:xfrm>
              <a:off x="6272275" y="1700276"/>
              <a:ext cx="5343525" cy="2095500"/>
            </a:xfrm>
            <a:custGeom>
              <a:avLst/>
              <a:gdLst/>
              <a:ahLst/>
              <a:cxnLst/>
              <a:rect l="l" t="t" r="r" b="b"/>
              <a:pathLst>
                <a:path w="5343525" h="2095500">
                  <a:moveTo>
                    <a:pt x="5270627" y="0"/>
                  </a:moveTo>
                  <a:lnTo>
                    <a:pt x="72771" y="0"/>
                  </a:lnTo>
                  <a:lnTo>
                    <a:pt x="44416" y="5709"/>
                  </a:lnTo>
                  <a:lnTo>
                    <a:pt x="21288" y="21288"/>
                  </a:lnTo>
                  <a:lnTo>
                    <a:pt x="5709" y="44416"/>
                  </a:lnTo>
                  <a:lnTo>
                    <a:pt x="0" y="72771"/>
                  </a:lnTo>
                  <a:lnTo>
                    <a:pt x="0" y="2022602"/>
                  </a:lnTo>
                  <a:lnTo>
                    <a:pt x="5709" y="2050956"/>
                  </a:lnTo>
                  <a:lnTo>
                    <a:pt x="21288" y="2074084"/>
                  </a:lnTo>
                  <a:lnTo>
                    <a:pt x="44416" y="2089663"/>
                  </a:lnTo>
                  <a:lnTo>
                    <a:pt x="72771" y="2095373"/>
                  </a:lnTo>
                  <a:lnTo>
                    <a:pt x="5270627" y="2095373"/>
                  </a:lnTo>
                  <a:lnTo>
                    <a:pt x="5299001" y="2089663"/>
                  </a:lnTo>
                  <a:lnTo>
                    <a:pt x="5322173" y="2074084"/>
                  </a:lnTo>
                  <a:lnTo>
                    <a:pt x="5337796" y="2050956"/>
                  </a:lnTo>
                  <a:lnTo>
                    <a:pt x="5343525" y="2022602"/>
                  </a:lnTo>
                  <a:lnTo>
                    <a:pt x="5343525" y="72771"/>
                  </a:lnTo>
                  <a:lnTo>
                    <a:pt x="5337796" y="44416"/>
                  </a:lnTo>
                  <a:lnTo>
                    <a:pt x="5322173" y="21288"/>
                  </a:lnTo>
                  <a:lnTo>
                    <a:pt x="5299001" y="5709"/>
                  </a:lnTo>
                  <a:lnTo>
                    <a:pt x="5270627" y="0"/>
                  </a:lnTo>
                  <a:close/>
                </a:path>
              </a:pathLst>
            </a:custGeom>
            <a:solidFill>
              <a:srgbClr val="EBE1D0"/>
            </a:solidFill>
          </p:spPr>
          <p:txBody>
            <a:bodyPr wrap="square" lIns="0" tIns="0" rIns="0" bIns="0" rtlCol="0"/>
            <a:lstStyle/>
            <a:p/>
          </p:txBody>
        </p:sp>
        <p:sp>
          <p:nvSpPr>
            <p:cNvPr id="13" name="object 13"/>
            <p:cNvSpPr/>
            <p:nvPr/>
          </p:nvSpPr>
          <p:spPr>
            <a:xfrm>
              <a:off x="6272275" y="1700276"/>
              <a:ext cx="5343525" cy="2095500"/>
            </a:xfrm>
            <a:custGeom>
              <a:avLst/>
              <a:gdLst/>
              <a:ahLst/>
              <a:cxnLst/>
              <a:rect l="l" t="t" r="r" b="b"/>
              <a:pathLst>
                <a:path w="5343525" h="2095500">
                  <a:moveTo>
                    <a:pt x="0" y="72771"/>
                  </a:moveTo>
                  <a:lnTo>
                    <a:pt x="5709" y="44416"/>
                  </a:lnTo>
                  <a:lnTo>
                    <a:pt x="21288" y="21288"/>
                  </a:lnTo>
                  <a:lnTo>
                    <a:pt x="44416" y="5709"/>
                  </a:lnTo>
                  <a:lnTo>
                    <a:pt x="72771" y="0"/>
                  </a:lnTo>
                  <a:lnTo>
                    <a:pt x="5270627" y="0"/>
                  </a:lnTo>
                  <a:lnTo>
                    <a:pt x="5299001" y="5709"/>
                  </a:lnTo>
                  <a:lnTo>
                    <a:pt x="5322173" y="21288"/>
                  </a:lnTo>
                  <a:lnTo>
                    <a:pt x="5337796" y="44416"/>
                  </a:lnTo>
                  <a:lnTo>
                    <a:pt x="5343525" y="72771"/>
                  </a:lnTo>
                  <a:lnTo>
                    <a:pt x="5343525" y="2022602"/>
                  </a:lnTo>
                  <a:lnTo>
                    <a:pt x="5337796" y="2050956"/>
                  </a:lnTo>
                  <a:lnTo>
                    <a:pt x="5322173" y="2074084"/>
                  </a:lnTo>
                  <a:lnTo>
                    <a:pt x="5299001" y="2089663"/>
                  </a:lnTo>
                  <a:lnTo>
                    <a:pt x="5270627" y="2095373"/>
                  </a:lnTo>
                  <a:lnTo>
                    <a:pt x="72771" y="2095373"/>
                  </a:lnTo>
                  <a:lnTo>
                    <a:pt x="44416" y="2089663"/>
                  </a:lnTo>
                  <a:lnTo>
                    <a:pt x="21288" y="2074084"/>
                  </a:lnTo>
                  <a:lnTo>
                    <a:pt x="5709" y="2050956"/>
                  </a:lnTo>
                  <a:lnTo>
                    <a:pt x="0" y="2022602"/>
                  </a:lnTo>
                  <a:lnTo>
                    <a:pt x="0" y="72771"/>
                  </a:lnTo>
                  <a:close/>
                </a:path>
              </a:pathLst>
            </a:custGeom>
            <a:ln w="12700">
              <a:solidFill>
                <a:srgbClr val="EBE1D0"/>
              </a:solidFill>
            </a:ln>
          </p:spPr>
          <p:txBody>
            <a:bodyPr wrap="square" lIns="0" tIns="0" rIns="0" bIns="0" rtlCol="0"/>
            <a:lstStyle/>
            <a:p/>
          </p:txBody>
        </p:sp>
      </p:grpSp>
      <p:sp>
        <p:nvSpPr>
          <p:cNvPr id="14" name="object 14"/>
          <p:cNvSpPr txBox="1"/>
          <p:nvPr/>
        </p:nvSpPr>
        <p:spPr>
          <a:xfrm>
            <a:off x="6621780" y="1972881"/>
            <a:ext cx="2031364"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Premium</a:t>
            </a:r>
            <a:r>
              <a:rPr dirty="0" sz="1400" spc="75" b="1">
                <a:solidFill>
                  <a:srgbClr val="6C2D46"/>
                </a:solidFill>
                <a:latin typeface="Cambria"/>
                <a:cs typeface="Cambria"/>
              </a:rPr>
              <a:t> </a:t>
            </a:r>
            <a:r>
              <a:rPr dirty="0" sz="1400" b="1">
                <a:solidFill>
                  <a:srgbClr val="6C2D46"/>
                </a:solidFill>
                <a:latin typeface="Cambria"/>
                <a:cs typeface="Cambria"/>
              </a:rPr>
              <a:t>Ethnic</a:t>
            </a:r>
            <a:r>
              <a:rPr dirty="0" sz="1400" spc="180" b="1">
                <a:solidFill>
                  <a:srgbClr val="6C2D46"/>
                </a:solidFill>
                <a:latin typeface="Cambria"/>
                <a:cs typeface="Cambria"/>
              </a:rPr>
              <a:t> </a:t>
            </a:r>
            <a:r>
              <a:rPr dirty="0" sz="1400" spc="-10" b="1">
                <a:solidFill>
                  <a:srgbClr val="6C2D46"/>
                </a:solidFill>
                <a:latin typeface="Cambria"/>
                <a:cs typeface="Cambria"/>
              </a:rPr>
              <a:t>Brands</a:t>
            </a:r>
            <a:endParaRPr sz="1400">
              <a:latin typeface="Cambria"/>
              <a:cs typeface="Cambria"/>
            </a:endParaRPr>
          </a:p>
        </p:txBody>
      </p:sp>
      <p:sp>
        <p:nvSpPr>
          <p:cNvPr id="15" name="object 15"/>
          <p:cNvSpPr txBox="1"/>
          <p:nvPr/>
        </p:nvSpPr>
        <p:spPr>
          <a:xfrm>
            <a:off x="6621780" y="2816161"/>
            <a:ext cx="4320540" cy="390525"/>
          </a:xfrm>
          <a:prstGeom prst="rect">
            <a:avLst/>
          </a:prstGeom>
        </p:spPr>
        <p:txBody>
          <a:bodyPr wrap="square" lIns="0" tIns="12700" rIns="0" bIns="0" rtlCol="0" vert="horz">
            <a:spAutoFit/>
          </a:bodyPr>
          <a:lstStyle/>
          <a:p>
            <a:pPr marL="12700">
              <a:lnSpc>
                <a:spcPts val="1435"/>
              </a:lnSpc>
              <a:spcBef>
                <a:spcPts val="100"/>
              </a:spcBef>
            </a:pPr>
            <a:r>
              <a:rPr dirty="0" sz="1200">
                <a:solidFill>
                  <a:srgbClr val="2B161F"/>
                </a:solidFill>
                <a:latin typeface="Calibri"/>
                <a:cs typeface="Calibri"/>
              </a:rPr>
              <a:t>FabIndia, </a:t>
            </a:r>
            <a:r>
              <a:rPr dirty="0" sz="1200" spc="-10">
                <a:solidFill>
                  <a:srgbClr val="2B161F"/>
                </a:solidFill>
                <a:latin typeface="Calibri"/>
                <a:cs typeface="Calibri"/>
              </a:rPr>
              <a:t>Sabyasachi,</a:t>
            </a:r>
            <a:r>
              <a:rPr dirty="0" sz="1200">
                <a:solidFill>
                  <a:srgbClr val="2B161F"/>
                </a:solidFill>
                <a:latin typeface="Calibri"/>
                <a:cs typeface="Calibri"/>
              </a:rPr>
              <a:t> </a:t>
            </a:r>
            <a:r>
              <a:rPr dirty="0" sz="1200" spc="-10">
                <a:solidFill>
                  <a:srgbClr val="2B161F"/>
                </a:solidFill>
                <a:latin typeface="Calibri"/>
                <a:cs typeface="Calibri"/>
              </a:rPr>
              <a:t>Manyavar</a:t>
            </a:r>
            <a:r>
              <a:rPr dirty="0" sz="1200" spc="5">
                <a:solidFill>
                  <a:srgbClr val="2B161F"/>
                </a:solidFill>
                <a:latin typeface="Calibri"/>
                <a:cs typeface="Calibri"/>
              </a:rPr>
              <a:t> </a:t>
            </a:r>
            <a:r>
              <a:rPr dirty="0" sz="1200">
                <a:solidFill>
                  <a:srgbClr val="2B161F"/>
                </a:solidFill>
                <a:latin typeface="Calibri"/>
                <a:cs typeface="Calibri"/>
              </a:rPr>
              <a:t>—</a:t>
            </a:r>
            <a:r>
              <a:rPr dirty="0" sz="1200" spc="-15">
                <a:solidFill>
                  <a:srgbClr val="2B161F"/>
                </a:solidFill>
                <a:latin typeface="Calibri"/>
                <a:cs typeface="Calibri"/>
              </a:rPr>
              <a:t> </a:t>
            </a:r>
            <a:r>
              <a:rPr dirty="0" sz="1200">
                <a:solidFill>
                  <a:srgbClr val="2B161F"/>
                </a:solidFill>
                <a:latin typeface="Calibri"/>
                <a:cs typeface="Calibri"/>
              </a:rPr>
              <a:t>strong</a:t>
            </a:r>
            <a:r>
              <a:rPr dirty="0" sz="1200" spc="-40">
                <a:solidFill>
                  <a:srgbClr val="2B161F"/>
                </a:solidFill>
                <a:latin typeface="Calibri"/>
                <a:cs typeface="Calibri"/>
              </a:rPr>
              <a:t> </a:t>
            </a:r>
            <a:r>
              <a:rPr dirty="0" sz="1200">
                <a:solidFill>
                  <a:srgbClr val="2B161F"/>
                </a:solidFill>
                <a:latin typeface="Calibri"/>
                <a:cs typeface="Calibri"/>
              </a:rPr>
              <a:t>branding</a:t>
            </a:r>
            <a:r>
              <a:rPr dirty="0" sz="1200" spc="-35">
                <a:solidFill>
                  <a:srgbClr val="2B161F"/>
                </a:solidFill>
                <a:latin typeface="Calibri"/>
                <a:cs typeface="Calibri"/>
              </a:rPr>
              <a:t> </a:t>
            </a:r>
            <a:r>
              <a:rPr dirty="0" sz="1200">
                <a:solidFill>
                  <a:srgbClr val="2B161F"/>
                </a:solidFill>
                <a:latin typeface="Calibri"/>
                <a:cs typeface="Calibri"/>
              </a:rPr>
              <a:t>&amp;</a:t>
            </a:r>
            <a:r>
              <a:rPr dirty="0" sz="1200" spc="-60">
                <a:solidFill>
                  <a:srgbClr val="2B161F"/>
                </a:solidFill>
                <a:latin typeface="Calibri"/>
                <a:cs typeface="Calibri"/>
              </a:rPr>
              <a:t> </a:t>
            </a:r>
            <a:r>
              <a:rPr dirty="0" sz="1200" spc="-10">
                <a:solidFill>
                  <a:srgbClr val="2B161F"/>
                </a:solidFill>
                <a:latin typeface="Calibri"/>
                <a:cs typeface="Calibri"/>
              </a:rPr>
              <a:t>quality,</a:t>
            </a:r>
            <a:r>
              <a:rPr dirty="0" sz="1200">
                <a:solidFill>
                  <a:srgbClr val="2B161F"/>
                </a:solidFill>
                <a:latin typeface="Calibri"/>
                <a:cs typeface="Calibri"/>
              </a:rPr>
              <a:t> but</a:t>
            </a:r>
            <a:r>
              <a:rPr dirty="0" sz="1200" spc="-30">
                <a:solidFill>
                  <a:srgbClr val="2B161F"/>
                </a:solidFill>
                <a:latin typeface="Calibri"/>
                <a:cs typeface="Calibri"/>
              </a:rPr>
              <a:t> </a:t>
            </a:r>
            <a:r>
              <a:rPr dirty="0" sz="1200" spc="-20">
                <a:solidFill>
                  <a:srgbClr val="2B161F"/>
                </a:solidFill>
                <a:latin typeface="Calibri"/>
                <a:cs typeface="Calibri"/>
              </a:rPr>
              <a:t>high</a:t>
            </a:r>
            <a:endParaRPr sz="1200">
              <a:latin typeface="Calibri"/>
              <a:cs typeface="Calibri"/>
            </a:endParaRPr>
          </a:p>
          <a:p>
            <a:pPr marL="12700">
              <a:lnSpc>
                <a:spcPts val="1435"/>
              </a:lnSpc>
            </a:pPr>
            <a:r>
              <a:rPr dirty="0" sz="1200">
                <a:solidFill>
                  <a:srgbClr val="2B161F"/>
                </a:solidFill>
                <a:latin typeface="Calibri"/>
                <a:cs typeface="Calibri"/>
              </a:rPr>
              <a:t>prices</a:t>
            </a:r>
            <a:r>
              <a:rPr dirty="0" sz="1200" spc="-40">
                <a:solidFill>
                  <a:srgbClr val="2B161F"/>
                </a:solidFill>
                <a:latin typeface="Calibri"/>
                <a:cs typeface="Calibri"/>
              </a:rPr>
              <a:t> </a:t>
            </a:r>
            <a:r>
              <a:rPr dirty="0" sz="1200">
                <a:solidFill>
                  <a:srgbClr val="2B161F"/>
                </a:solidFill>
                <a:latin typeface="Calibri"/>
                <a:cs typeface="Calibri"/>
              </a:rPr>
              <a:t>and</a:t>
            </a:r>
            <a:r>
              <a:rPr dirty="0" sz="1200" spc="-45">
                <a:solidFill>
                  <a:srgbClr val="2B161F"/>
                </a:solidFill>
                <a:latin typeface="Calibri"/>
                <a:cs typeface="Calibri"/>
              </a:rPr>
              <a:t> </a:t>
            </a:r>
            <a:r>
              <a:rPr dirty="0" sz="1200">
                <a:solidFill>
                  <a:srgbClr val="2B161F"/>
                </a:solidFill>
                <a:latin typeface="Calibri"/>
                <a:cs typeface="Calibri"/>
              </a:rPr>
              <a:t>limited</a:t>
            </a:r>
            <a:r>
              <a:rPr dirty="0" sz="1200" spc="-45">
                <a:solidFill>
                  <a:srgbClr val="2B161F"/>
                </a:solidFill>
                <a:latin typeface="Calibri"/>
                <a:cs typeface="Calibri"/>
              </a:rPr>
              <a:t> </a:t>
            </a:r>
            <a:r>
              <a:rPr dirty="0" sz="1200" spc="-10">
                <a:solidFill>
                  <a:srgbClr val="2B161F"/>
                </a:solidFill>
                <a:latin typeface="Calibri"/>
                <a:cs typeface="Calibri"/>
              </a:rPr>
              <a:t>customization.</a:t>
            </a:r>
            <a:endParaRPr sz="1200">
              <a:latin typeface="Calibri"/>
              <a:cs typeface="Calibri"/>
            </a:endParaRPr>
          </a:p>
        </p:txBody>
      </p:sp>
      <p:grpSp>
        <p:nvGrpSpPr>
          <p:cNvPr id="16" name="object 16"/>
          <p:cNvGrpSpPr/>
          <p:nvPr/>
        </p:nvGrpSpPr>
        <p:grpSpPr>
          <a:xfrm>
            <a:off x="485758" y="4076597"/>
            <a:ext cx="5481955" cy="2233930"/>
            <a:chOff x="485758" y="4076597"/>
            <a:chExt cx="5481955" cy="2233930"/>
          </a:xfrm>
        </p:grpSpPr>
        <p:pic>
          <p:nvPicPr>
            <p:cNvPr id="17" name="object 17"/>
            <p:cNvPicPr/>
            <p:nvPr/>
          </p:nvPicPr>
          <p:blipFill>
            <a:blip r:embed="rId3" cstate="print"/>
            <a:stretch>
              <a:fillRect/>
            </a:stretch>
          </p:blipFill>
          <p:spPr>
            <a:xfrm>
              <a:off x="485758" y="4076597"/>
              <a:ext cx="5481733" cy="2233773"/>
            </a:xfrm>
            <a:prstGeom prst="rect">
              <a:avLst/>
            </a:prstGeom>
          </p:spPr>
        </p:pic>
        <p:sp>
          <p:nvSpPr>
            <p:cNvPr id="18" name="object 18"/>
            <p:cNvSpPr/>
            <p:nvPr/>
          </p:nvSpPr>
          <p:spPr>
            <a:xfrm>
              <a:off x="557212" y="4119625"/>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45"/>
                  </a:lnTo>
                  <a:lnTo>
                    <a:pt x="21443" y="2083517"/>
                  </a:lnTo>
                  <a:lnTo>
                    <a:pt x="44716" y="2099208"/>
                  </a:lnTo>
                  <a:lnTo>
                    <a:pt x="73215" y="2104961"/>
                  </a:lnTo>
                  <a:lnTo>
                    <a:pt x="5270309" y="2104961"/>
                  </a:lnTo>
                  <a:lnTo>
                    <a:pt x="5298797" y="2099208"/>
                  </a:lnTo>
                  <a:lnTo>
                    <a:pt x="5322093" y="2083517"/>
                  </a:lnTo>
                  <a:lnTo>
                    <a:pt x="5337817" y="2060245"/>
                  </a:lnTo>
                  <a:lnTo>
                    <a:pt x="5343588" y="2031746"/>
                  </a:lnTo>
                  <a:lnTo>
                    <a:pt x="5343588" y="73151"/>
                  </a:lnTo>
                  <a:lnTo>
                    <a:pt x="5337817" y="44684"/>
                  </a:lnTo>
                  <a:lnTo>
                    <a:pt x="5322093" y="21431"/>
                  </a:lnTo>
                  <a:lnTo>
                    <a:pt x="5298797" y="5750"/>
                  </a:lnTo>
                  <a:lnTo>
                    <a:pt x="5270309" y="0"/>
                  </a:lnTo>
                  <a:close/>
                </a:path>
              </a:pathLst>
            </a:custGeom>
            <a:solidFill>
              <a:srgbClr val="FFFFFF"/>
            </a:solidFill>
          </p:spPr>
          <p:txBody>
            <a:bodyPr wrap="square" lIns="0" tIns="0" rIns="0" bIns="0" rtlCol="0"/>
            <a:lstStyle/>
            <a:p/>
          </p:txBody>
        </p:sp>
        <p:sp>
          <p:nvSpPr>
            <p:cNvPr id="19" name="object 19"/>
            <p:cNvSpPr/>
            <p:nvPr/>
          </p:nvSpPr>
          <p:spPr>
            <a:xfrm>
              <a:off x="557212" y="4119625"/>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45"/>
                  </a:lnTo>
                  <a:lnTo>
                    <a:pt x="5322093" y="2083517"/>
                  </a:lnTo>
                  <a:lnTo>
                    <a:pt x="5298797" y="2099208"/>
                  </a:lnTo>
                  <a:lnTo>
                    <a:pt x="5270309" y="2104961"/>
                  </a:lnTo>
                  <a:lnTo>
                    <a:pt x="73215" y="2104961"/>
                  </a:lnTo>
                  <a:lnTo>
                    <a:pt x="44716" y="2099208"/>
                  </a:lnTo>
                  <a:lnTo>
                    <a:pt x="21443" y="2083517"/>
                  </a:lnTo>
                  <a:lnTo>
                    <a:pt x="5753" y="2060245"/>
                  </a:lnTo>
                  <a:lnTo>
                    <a:pt x="0" y="2031746"/>
                  </a:lnTo>
                  <a:lnTo>
                    <a:pt x="0" y="73151"/>
                  </a:lnTo>
                  <a:close/>
                </a:path>
              </a:pathLst>
            </a:custGeom>
            <a:ln w="12699">
              <a:solidFill>
                <a:srgbClr val="EBE1D0"/>
              </a:solidFill>
            </a:ln>
          </p:spPr>
          <p:txBody>
            <a:bodyPr wrap="square" lIns="0" tIns="0" rIns="0" bIns="0" rtlCol="0"/>
            <a:lstStyle/>
            <a:p/>
          </p:txBody>
        </p:sp>
      </p:grpSp>
      <p:sp>
        <p:nvSpPr>
          <p:cNvPr id="20" name="object 20"/>
          <p:cNvSpPr txBox="1"/>
          <p:nvPr/>
        </p:nvSpPr>
        <p:spPr>
          <a:xfrm>
            <a:off x="902335" y="4399597"/>
            <a:ext cx="235394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Local</a:t>
            </a:r>
            <a:r>
              <a:rPr dirty="0" sz="1400" spc="130" b="1">
                <a:solidFill>
                  <a:srgbClr val="6C2D46"/>
                </a:solidFill>
                <a:latin typeface="Cambria"/>
                <a:cs typeface="Cambria"/>
              </a:rPr>
              <a:t> </a:t>
            </a:r>
            <a:r>
              <a:rPr dirty="0" sz="1400" b="1">
                <a:solidFill>
                  <a:srgbClr val="6C2D46"/>
                </a:solidFill>
                <a:latin typeface="Cambria"/>
                <a:cs typeface="Cambria"/>
              </a:rPr>
              <a:t>Boutique</a:t>
            </a:r>
            <a:r>
              <a:rPr dirty="0" sz="1400" spc="105" b="1">
                <a:solidFill>
                  <a:srgbClr val="6C2D46"/>
                </a:solidFill>
                <a:latin typeface="Cambria"/>
                <a:cs typeface="Cambria"/>
              </a:rPr>
              <a:t> </a:t>
            </a:r>
            <a:r>
              <a:rPr dirty="0" sz="1400" spc="-10" b="1">
                <a:solidFill>
                  <a:srgbClr val="6C2D46"/>
                </a:solidFill>
                <a:latin typeface="Cambria"/>
                <a:cs typeface="Cambria"/>
              </a:rPr>
              <a:t>Aggregators</a:t>
            </a:r>
            <a:endParaRPr sz="1400">
              <a:latin typeface="Cambria"/>
              <a:cs typeface="Cambria"/>
            </a:endParaRPr>
          </a:p>
        </p:txBody>
      </p:sp>
      <p:sp>
        <p:nvSpPr>
          <p:cNvPr id="21" name="object 21"/>
          <p:cNvSpPr txBox="1"/>
          <p:nvPr/>
        </p:nvSpPr>
        <p:spPr>
          <a:xfrm>
            <a:off x="902335" y="5243195"/>
            <a:ext cx="4603115" cy="389890"/>
          </a:xfrm>
          <a:prstGeom prst="rect">
            <a:avLst/>
          </a:prstGeom>
        </p:spPr>
        <p:txBody>
          <a:bodyPr wrap="square" lIns="0" tIns="12700" rIns="0" bIns="0" rtlCol="0" vert="horz">
            <a:spAutoFit/>
          </a:bodyPr>
          <a:lstStyle/>
          <a:p>
            <a:pPr marL="12700">
              <a:lnSpc>
                <a:spcPts val="1435"/>
              </a:lnSpc>
              <a:spcBef>
                <a:spcPts val="100"/>
              </a:spcBef>
            </a:pPr>
            <a:r>
              <a:rPr dirty="0" sz="1200">
                <a:solidFill>
                  <a:srgbClr val="2B161F"/>
                </a:solidFill>
                <a:latin typeface="Calibri"/>
                <a:cs typeface="Calibri"/>
              </a:rPr>
              <a:t>Small</a:t>
            </a:r>
            <a:r>
              <a:rPr dirty="0" sz="1200" spc="-55">
                <a:solidFill>
                  <a:srgbClr val="2B161F"/>
                </a:solidFill>
                <a:latin typeface="Calibri"/>
                <a:cs typeface="Calibri"/>
              </a:rPr>
              <a:t> </a:t>
            </a:r>
            <a:r>
              <a:rPr dirty="0" sz="1200" spc="-10">
                <a:solidFill>
                  <a:srgbClr val="2B161F"/>
                </a:solidFill>
                <a:latin typeface="Calibri"/>
                <a:cs typeface="Calibri"/>
              </a:rPr>
              <a:t>regional</a:t>
            </a:r>
            <a:r>
              <a:rPr dirty="0" sz="1200" spc="-50">
                <a:solidFill>
                  <a:srgbClr val="2B161F"/>
                </a:solidFill>
                <a:latin typeface="Calibri"/>
                <a:cs typeface="Calibri"/>
              </a:rPr>
              <a:t> </a:t>
            </a:r>
            <a:r>
              <a:rPr dirty="0" sz="1200">
                <a:solidFill>
                  <a:srgbClr val="2B161F"/>
                </a:solidFill>
                <a:latin typeface="Calibri"/>
                <a:cs typeface="Calibri"/>
              </a:rPr>
              <a:t>apps</a:t>
            </a:r>
            <a:r>
              <a:rPr dirty="0" sz="1200" spc="-25">
                <a:solidFill>
                  <a:srgbClr val="2B161F"/>
                </a:solidFill>
                <a:latin typeface="Calibri"/>
                <a:cs typeface="Calibri"/>
              </a:rPr>
              <a:t> </a:t>
            </a:r>
            <a:r>
              <a:rPr dirty="0" sz="1200">
                <a:solidFill>
                  <a:srgbClr val="2B161F"/>
                </a:solidFill>
                <a:latin typeface="Calibri"/>
                <a:cs typeface="Calibri"/>
              </a:rPr>
              <a:t>connecting</a:t>
            </a:r>
            <a:r>
              <a:rPr dirty="0" sz="1200" spc="20">
                <a:solidFill>
                  <a:srgbClr val="2B161F"/>
                </a:solidFill>
                <a:latin typeface="Calibri"/>
                <a:cs typeface="Calibri"/>
              </a:rPr>
              <a:t> </a:t>
            </a:r>
            <a:r>
              <a:rPr dirty="0" sz="1200" spc="-10">
                <a:solidFill>
                  <a:srgbClr val="2B161F"/>
                </a:solidFill>
                <a:latin typeface="Calibri"/>
                <a:cs typeface="Calibri"/>
              </a:rPr>
              <a:t>nearby</a:t>
            </a:r>
            <a:r>
              <a:rPr dirty="0" sz="1200" spc="-25">
                <a:solidFill>
                  <a:srgbClr val="2B161F"/>
                </a:solidFill>
                <a:latin typeface="Calibri"/>
                <a:cs typeface="Calibri"/>
              </a:rPr>
              <a:t> </a:t>
            </a:r>
            <a:r>
              <a:rPr dirty="0" sz="1200">
                <a:solidFill>
                  <a:srgbClr val="2B161F"/>
                </a:solidFill>
                <a:latin typeface="Calibri"/>
                <a:cs typeface="Calibri"/>
              </a:rPr>
              <a:t>tailors</a:t>
            </a:r>
            <a:r>
              <a:rPr dirty="0" sz="1200" spc="25">
                <a:solidFill>
                  <a:srgbClr val="2B161F"/>
                </a:solidFill>
                <a:latin typeface="Calibri"/>
                <a:cs typeface="Calibri"/>
              </a:rPr>
              <a:t> </a:t>
            </a:r>
            <a:r>
              <a:rPr dirty="0" sz="1200">
                <a:solidFill>
                  <a:srgbClr val="2B161F"/>
                </a:solidFill>
                <a:latin typeface="Calibri"/>
                <a:cs typeface="Calibri"/>
              </a:rPr>
              <a:t>—</a:t>
            </a:r>
            <a:r>
              <a:rPr dirty="0" sz="1200" spc="-25">
                <a:solidFill>
                  <a:srgbClr val="2B161F"/>
                </a:solidFill>
                <a:latin typeface="Calibri"/>
                <a:cs typeface="Calibri"/>
              </a:rPr>
              <a:t> </a:t>
            </a:r>
            <a:r>
              <a:rPr dirty="0" sz="1200">
                <a:solidFill>
                  <a:srgbClr val="2B161F"/>
                </a:solidFill>
                <a:latin typeface="Calibri"/>
                <a:cs typeface="Calibri"/>
              </a:rPr>
              <a:t>but</a:t>
            </a:r>
            <a:r>
              <a:rPr dirty="0" sz="1200" spc="-30">
                <a:solidFill>
                  <a:srgbClr val="2B161F"/>
                </a:solidFill>
                <a:latin typeface="Calibri"/>
                <a:cs typeface="Calibri"/>
              </a:rPr>
              <a:t> </a:t>
            </a:r>
            <a:r>
              <a:rPr dirty="0" sz="1200">
                <a:solidFill>
                  <a:srgbClr val="2B161F"/>
                </a:solidFill>
                <a:latin typeface="Calibri"/>
                <a:cs typeface="Calibri"/>
              </a:rPr>
              <a:t>lack</a:t>
            </a:r>
            <a:r>
              <a:rPr dirty="0" sz="1200" spc="-25">
                <a:solidFill>
                  <a:srgbClr val="2B161F"/>
                </a:solidFill>
                <a:latin typeface="Calibri"/>
                <a:cs typeface="Calibri"/>
              </a:rPr>
              <a:t> </a:t>
            </a:r>
            <a:r>
              <a:rPr dirty="0" sz="1200">
                <a:solidFill>
                  <a:srgbClr val="2B161F"/>
                </a:solidFill>
                <a:latin typeface="Calibri"/>
                <a:cs typeface="Calibri"/>
              </a:rPr>
              <a:t>scale,</a:t>
            </a:r>
            <a:r>
              <a:rPr dirty="0" sz="1200" spc="-5">
                <a:solidFill>
                  <a:srgbClr val="2B161F"/>
                </a:solidFill>
                <a:latin typeface="Calibri"/>
                <a:cs typeface="Calibri"/>
              </a:rPr>
              <a:t> </a:t>
            </a:r>
            <a:r>
              <a:rPr dirty="0" sz="1200">
                <a:solidFill>
                  <a:srgbClr val="2B161F"/>
                </a:solidFill>
                <a:latin typeface="Calibri"/>
                <a:cs typeface="Calibri"/>
              </a:rPr>
              <a:t>tech</a:t>
            </a:r>
            <a:r>
              <a:rPr dirty="0" sz="1200" spc="-35">
                <a:solidFill>
                  <a:srgbClr val="2B161F"/>
                </a:solidFill>
                <a:latin typeface="Calibri"/>
                <a:cs typeface="Calibri"/>
              </a:rPr>
              <a:t> </a:t>
            </a:r>
            <a:r>
              <a:rPr dirty="0" sz="1200" spc="-10">
                <a:solidFill>
                  <a:srgbClr val="2B161F"/>
                </a:solidFill>
                <a:latin typeface="Calibri"/>
                <a:cs typeface="Calibri"/>
              </a:rPr>
              <a:t>depth</a:t>
            </a:r>
            <a:endParaRPr sz="1200">
              <a:latin typeface="Calibri"/>
              <a:cs typeface="Calibri"/>
            </a:endParaRPr>
          </a:p>
          <a:p>
            <a:pPr marL="12700">
              <a:lnSpc>
                <a:spcPts val="1435"/>
              </a:lnSpc>
            </a:pPr>
            <a:r>
              <a:rPr dirty="0" sz="1200">
                <a:solidFill>
                  <a:srgbClr val="2B161F"/>
                </a:solidFill>
                <a:latin typeface="Calibri"/>
                <a:cs typeface="Calibri"/>
              </a:rPr>
              <a:t>&amp; trust</a:t>
            </a:r>
            <a:r>
              <a:rPr dirty="0" sz="1200" spc="-30">
                <a:solidFill>
                  <a:srgbClr val="2B161F"/>
                </a:solidFill>
                <a:latin typeface="Calibri"/>
                <a:cs typeface="Calibri"/>
              </a:rPr>
              <a:t> </a:t>
            </a:r>
            <a:r>
              <a:rPr dirty="0" sz="1200" spc="-10">
                <a:solidFill>
                  <a:srgbClr val="2B161F"/>
                </a:solidFill>
                <a:latin typeface="Calibri"/>
                <a:cs typeface="Calibri"/>
              </a:rPr>
              <a:t>systems.</a:t>
            </a:r>
            <a:endParaRPr sz="1200">
              <a:latin typeface="Calibri"/>
              <a:cs typeface="Calibri"/>
            </a:endParaRPr>
          </a:p>
        </p:txBody>
      </p:sp>
      <p:grpSp>
        <p:nvGrpSpPr>
          <p:cNvPr id="22" name="object 22"/>
          <p:cNvGrpSpPr/>
          <p:nvPr/>
        </p:nvGrpSpPr>
        <p:grpSpPr>
          <a:xfrm>
            <a:off x="6200758" y="4076597"/>
            <a:ext cx="5481955" cy="2233930"/>
            <a:chOff x="6200758" y="4076597"/>
            <a:chExt cx="5481955" cy="2233930"/>
          </a:xfrm>
        </p:grpSpPr>
        <p:pic>
          <p:nvPicPr>
            <p:cNvPr id="23" name="object 23"/>
            <p:cNvPicPr/>
            <p:nvPr/>
          </p:nvPicPr>
          <p:blipFill>
            <a:blip r:embed="rId3" cstate="print"/>
            <a:stretch>
              <a:fillRect/>
            </a:stretch>
          </p:blipFill>
          <p:spPr>
            <a:xfrm>
              <a:off x="6200758" y="4076597"/>
              <a:ext cx="5481733" cy="2233773"/>
            </a:xfrm>
            <a:prstGeom prst="rect">
              <a:avLst/>
            </a:prstGeom>
          </p:spPr>
        </p:pic>
        <p:sp>
          <p:nvSpPr>
            <p:cNvPr id="24" name="object 24"/>
            <p:cNvSpPr/>
            <p:nvPr/>
          </p:nvSpPr>
          <p:spPr>
            <a:xfrm>
              <a:off x="6272275" y="4119625"/>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45"/>
                  </a:lnTo>
                  <a:lnTo>
                    <a:pt x="21431" y="2083517"/>
                  </a:lnTo>
                  <a:lnTo>
                    <a:pt x="44684" y="2099208"/>
                  </a:lnTo>
                  <a:lnTo>
                    <a:pt x="73151" y="2104961"/>
                  </a:lnTo>
                  <a:lnTo>
                    <a:pt x="5270246" y="2104961"/>
                  </a:lnTo>
                  <a:lnTo>
                    <a:pt x="5298733" y="2099208"/>
                  </a:lnTo>
                  <a:lnTo>
                    <a:pt x="5322030" y="2083517"/>
                  </a:lnTo>
                  <a:lnTo>
                    <a:pt x="5337754" y="2060245"/>
                  </a:lnTo>
                  <a:lnTo>
                    <a:pt x="5343525" y="2031746"/>
                  </a:lnTo>
                  <a:lnTo>
                    <a:pt x="5343525" y="73151"/>
                  </a:lnTo>
                  <a:lnTo>
                    <a:pt x="5337754" y="44684"/>
                  </a:lnTo>
                  <a:lnTo>
                    <a:pt x="5322030" y="21431"/>
                  </a:lnTo>
                  <a:lnTo>
                    <a:pt x="5298733" y="5750"/>
                  </a:lnTo>
                  <a:lnTo>
                    <a:pt x="5270246" y="0"/>
                  </a:lnTo>
                  <a:close/>
                </a:path>
              </a:pathLst>
            </a:custGeom>
            <a:solidFill>
              <a:srgbClr val="FFFFFF"/>
            </a:solidFill>
          </p:spPr>
          <p:txBody>
            <a:bodyPr wrap="square" lIns="0" tIns="0" rIns="0" bIns="0" rtlCol="0"/>
            <a:lstStyle/>
            <a:p/>
          </p:txBody>
        </p:sp>
        <p:sp>
          <p:nvSpPr>
            <p:cNvPr id="25" name="object 25"/>
            <p:cNvSpPr/>
            <p:nvPr/>
          </p:nvSpPr>
          <p:spPr>
            <a:xfrm>
              <a:off x="6272275" y="4119625"/>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45"/>
                  </a:lnTo>
                  <a:lnTo>
                    <a:pt x="5322030" y="2083517"/>
                  </a:lnTo>
                  <a:lnTo>
                    <a:pt x="5298733" y="2099208"/>
                  </a:lnTo>
                  <a:lnTo>
                    <a:pt x="5270246" y="2104961"/>
                  </a:lnTo>
                  <a:lnTo>
                    <a:pt x="73151" y="2104961"/>
                  </a:lnTo>
                  <a:lnTo>
                    <a:pt x="44684" y="2099208"/>
                  </a:lnTo>
                  <a:lnTo>
                    <a:pt x="21431" y="2083517"/>
                  </a:lnTo>
                  <a:lnTo>
                    <a:pt x="5750" y="2060245"/>
                  </a:lnTo>
                  <a:lnTo>
                    <a:pt x="0" y="2031746"/>
                  </a:lnTo>
                  <a:lnTo>
                    <a:pt x="0" y="73151"/>
                  </a:lnTo>
                  <a:close/>
                </a:path>
              </a:pathLst>
            </a:custGeom>
            <a:ln w="12700">
              <a:solidFill>
                <a:srgbClr val="EBE1D0"/>
              </a:solidFill>
            </a:ln>
          </p:spPr>
          <p:txBody>
            <a:bodyPr wrap="square" lIns="0" tIns="0" rIns="0" bIns="0" rtlCol="0"/>
            <a:lstStyle/>
            <a:p/>
          </p:txBody>
        </p:sp>
      </p:grpSp>
      <p:sp>
        <p:nvSpPr>
          <p:cNvPr id="26" name="object 26"/>
          <p:cNvSpPr txBox="1"/>
          <p:nvPr/>
        </p:nvSpPr>
        <p:spPr>
          <a:xfrm>
            <a:off x="6621780" y="4399597"/>
            <a:ext cx="297243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6C2D46"/>
                </a:solidFill>
                <a:latin typeface="Cambria"/>
                <a:cs typeface="Cambria"/>
              </a:rPr>
              <a:t>Traditional</a:t>
            </a:r>
            <a:r>
              <a:rPr dirty="0" sz="1400" spc="204" b="1">
                <a:solidFill>
                  <a:srgbClr val="6C2D46"/>
                </a:solidFill>
                <a:latin typeface="Cambria"/>
                <a:cs typeface="Cambria"/>
              </a:rPr>
              <a:t> </a:t>
            </a:r>
            <a:r>
              <a:rPr dirty="0" sz="1400" b="1">
                <a:solidFill>
                  <a:srgbClr val="6C2D46"/>
                </a:solidFill>
                <a:latin typeface="Cambria"/>
                <a:cs typeface="Cambria"/>
              </a:rPr>
              <a:t>Neighbourhood</a:t>
            </a:r>
            <a:r>
              <a:rPr dirty="0" sz="1400" spc="160" b="1">
                <a:solidFill>
                  <a:srgbClr val="6C2D46"/>
                </a:solidFill>
                <a:latin typeface="Cambria"/>
                <a:cs typeface="Cambria"/>
              </a:rPr>
              <a:t> </a:t>
            </a:r>
            <a:r>
              <a:rPr dirty="0" sz="1400" spc="-10" b="1">
                <a:solidFill>
                  <a:srgbClr val="6C2D46"/>
                </a:solidFill>
                <a:latin typeface="Cambria"/>
                <a:cs typeface="Cambria"/>
              </a:rPr>
              <a:t>Tailors</a:t>
            </a:r>
            <a:endParaRPr sz="1400">
              <a:latin typeface="Cambria"/>
              <a:cs typeface="Cambria"/>
            </a:endParaRPr>
          </a:p>
        </p:txBody>
      </p:sp>
      <p:sp>
        <p:nvSpPr>
          <p:cNvPr id="28" name="object 28"/>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29" name="object 29"/>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14</a:t>
            </a:r>
          </a:p>
        </p:txBody>
      </p:sp>
      <p:sp>
        <p:nvSpPr>
          <p:cNvPr id="27" name="object 27"/>
          <p:cNvSpPr txBox="1"/>
          <p:nvPr/>
        </p:nvSpPr>
        <p:spPr>
          <a:xfrm>
            <a:off x="6621780" y="5243195"/>
            <a:ext cx="4149725" cy="389890"/>
          </a:xfrm>
          <a:prstGeom prst="rect">
            <a:avLst/>
          </a:prstGeom>
        </p:spPr>
        <p:txBody>
          <a:bodyPr wrap="square" lIns="0" tIns="12700" rIns="0" bIns="0" rtlCol="0" vert="horz">
            <a:spAutoFit/>
          </a:bodyPr>
          <a:lstStyle/>
          <a:p>
            <a:pPr marL="12700">
              <a:lnSpc>
                <a:spcPts val="1435"/>
              </a:lnSpc>
              <a:spcBef>
                <a:spcPts val="100"/>
              </a:spcBef>
            </a:pPr>
            <a:r>
              <a:rPr dirty="0" sz="1200">
                <a:solidFill>
                  <a:srgbClr val="2B161F"/>
                </a:solidFill>
                <a:latin typeface="Calibri"/>
                <a:cs typeface="Calibri"/>
              </a:rPr>
              <a:t>Deep</a:t>
            </a:r>
            <a:r>
              <a:rPr dirty="0" sz="1200" spc="-40">
                <a:solidFill>
                  <a:srgbClr val="2B161F"/>
                </a:solidFill>
                <a:latin typeface="Calibri"/>
                <a:cs typeface="Calibri"/>
              </a:rPr>
              <a:t> </a:t>
            </a:r>
            <a:r>
              <a:rPr dirty="0" sz="1200">
                <a:solidFill>
                  <a:srgbClr val="2B161F"/>
                </a:solidFill>
                <a:latin typeface="Calibri"/>
                <a:cs typeface="Calibri"/>
              </a:rPr>
              <a:t>local</a:t>
            </a:r>
            <a:r>
              <a:rPr dirty="0" sz="1200" spc="10">
                <a:solidFill>
                  <a:srgbClr val="2B161F"/>
                </a:solidFill>
                <a:latin typeface="Calibri"/>
                <a:cs typeface="Calibri"/>
              </a:rPr>
              <a:t> </a:t>
            </a:r>
            <a:r>
              <a:rPr dirty="0" sz="1200">
                <a:solidFill>
                  <a:srgbClr val="2B161F"/>
                </a:solidFill>
                <a:latin typeface="Calibri"/>
                <a:cs typeface="Calibri"/>
              </a:rPr>
              <a:t>trust</a:t>
            </a:r>
            <a:r>
              <a:rPr dirty="0" sz="1200" spc="-35">
                <a:solidFill>
                  <a:srgbClr val="2B161F"/>
                </a:solidFill>
                <a:latin typeface="Calibri"/>
                <a:cs typeface="Calibri"/>
              </a:rPr>
              <a:t> </a:t>
            </a:r>
            <a:r>
              <a:rPr dirty="0" sz="1200">
                <a:solidFill>
                  <a:srgbClr val="2B161F"/>
                </a:solidFill>
                <a:latin typeface="Calibri"/>
                <a:cs typeface="Calibri"/>
              </a:rPr>
              <a:t>&amp;</a:t>
            </a:r>
            <a:r>
              <a:rPr dirty="0" sz="1200" spc="-5">
                <a:solidFill>
                  <a:srgbClr val="2B161F"/>
                </a:solidFill>
                <a:latin typeface="Calibri"/>
                <a:cs typeface="Calibri"/>
              </a:rPr>
              <a:t> </a:t>
            </a:r>
            <a:r>
              <a:rPr dirty="0" sz="1200" spc="-10">
                <a:solidFill>
                  <a:srgbClr val="2B161F"/>
                </a:solidFill>
                <a:latin typeface="Calibri"/>
                <a:cs typeface="Calibri"/>
              </a:rPr>
              <a:t>craftsmanship,</a:t>
            </a:r>
            <a:r>
              <a:rPr dirty="0" sz="1200" spc="-15">
                <a:solidFill>
                  <a:srgbClr val="2B161F"/>
                </a:solidFill>
                <a:latin typeface="Calibri"/>
                <a:cs typeface="Calibri"/>
              </a:rPr>
              <a:t> </a:t>
            </a:r>
            <a:r>
              <a:rPr dirty="0" sz="1200" spc="-10">
                <a:solidFill>
                  <a:srgbClr val="2B161F"/>
                </a:solidFill>
                <a:latin typeface="Calibri"/>
                <a:cs typeface="Calibri"/>
              </a:rPr>
              <a:t>but</a:t>
            </a:r>
            <a:r>
              <a:rPr dirty="0" sz="1200" spc="-30">
                <a:solidFill>
                  <a:srgbClr val="2B161F"/>
                </a:solidFill>
                <a:latin typeface="Calibri"/>
                <a:cs typeface="Calibri"/>
              </a:rPr>
              <a:t> </a:t>
            </a:r>
            <a:r>
              <a:rPr dirty="0" sz="1200">
                <a:solidFill>
                  <a:srgbClr val="2B161F"/>
                </a:solidFill>
                <a:latin typeface="Calibri"/>
                <a:cs typeface="Calibri"/>
              </a:rPr>
              <a:t>no</a:t>
            </a:r>
            <a:r>
              <a:rPr dirty="0" sz="1200" spc="-45">
                <a:solidFill>
                  <a:srgbClr val="2B161F"/>
                </a:solidFill>
                <a:latin typeface="Calibri"/>
                <a:cs typeface="Calibri"/>
              </a:rPr>
              <a:t> </a:t>
            </a:r>
            <a:r>
              <a:rPr dirty="0" sz="1200">
                <a:solidFill>
                  <a:srgbClr val="2B161F"/>
                </a:solidFill>
                <a:latin typeface="Calibri"/>
                <a:cs typeface="Calibri"/>
              </a:rPr>
              <a:t>online</a:t>
            </a:r>
            <a:r>
              <a:rPr dirty="0" sz="1200" spc="-5">
                <a:solidFill>
                  <a:srgbClr val="2B161F"/>
                </a:solidFill>
                <a:latin typeface="Calibri"/>
                <a:cs typeface="Calibri"/>
              </a:rPr>
              <a:t> </a:t>
            </a:r>
            <a:r>
              <a:rPr dirty="0" sz="1200" spc="-10">
                <a:solidFill>
                  <a:srgbClr val="2B161F"/>
                </a:solidFill>
                <a:latin typeface="Calibri"/>
                <a:cs typeface="Calibri"/>
              </a:rPr>
              <a:t>discovery,</a:t>
            </a:r>
            <a:r>
              <a:rPr dirty="0" sz="1200" spc="-15">
                <a:solidFill>
                  <a:srgbClr val="2B161F"/>
                </a:solidFill>
                <a:latin typeface="Calibri"/>
                <a:cs typeface="Calibri"/>
              </a:rPr>
              <a:t> </a:t>
            </a:r>
            <a:r>
              <a:rPr dirty="0" sz="1200">
                <a:solidFill>
                  <a:srgbClr val="2B161F"/>
                </a:solidFill>
                <a:latin typeface="Calibri"/>
                <a:cs typeface="Calibri"/>
              </a:rPr>
              <a:t>no</a:t>
            </a:r>
            <a:r>
              <a:rPr dirty="0" sz="1200" spc="-40">
                <a:solidFill>
                  <a:srgbClr val="2B161F"/>
                </a:solidFill>
                <a:latin typeface="Calibri"/>
                <a:cs typeface="Calibri"/>
              </a:rPr>
              <a:t> </a:t>
            </a:r>
            <a:r>
              <a:rPr dirty="0" sz="1200" spc="-10">
                <a:solidFill>
                  <a:srgbClr val="2B161F"/>
                </a:solidFill>
                <a:latin typeface="Calibri"/>
                <a:cs typeface="Calibri"/>
              </a:rPr>
              <a:t>order</a:t>
            </a:r>
            <a:endParaRPr sz="1200">
              <a:latin typeface="Calibri"/>
              <a:cs typeface="Calibri"/>
            </a:endParaRPr>
          </a:p>
          <a:p>
            <a:pPr marL="12700">
              <a:lnSpc>
                <a:spcPts val="1435"/>
              </a:lnSpc>
            </a:pPr>
            <a:r>
              <a:rPr dirty="0" sz="1200">
                <a:solidFill>
                  <a:srgbClr val="2B161F"/>
                </a:solidFill>
                <a:latin typeface="Calibri"/>
                <a:cs typeface="Calibri"/>
              </a:rPr>
              <a:t>tracking,</a:t>
            </a:r>
            <a:r>
              <a:rPr dirty="0" sz="1200" spc="-30">
                <a:solidFill>
                  <a:srgbClr val="2B161F"/>
                </a:solidFill>
                <a:latin typeface="Calibri"/>
                <a:cs typeface="Calibri"/>
              </a:rPr>
              <a:t> </a:t>
            </a:r>
            <a:r>
              <a:rPr dirty="0" sz="1200">
                <a:solidFill>
                  <a:srgbClr val="2B161F"/>
                </a:solidFill>
                <a:latin typeface="Calibri"/>
                <a:cs typeface="Calibri"/>
              </a:rPr>
              <a:t>no</a:t>
            </a:r>
            <a:r>
              <a:rPr dirty="0" sz="1200" spc="-50">
                <a:solidFill>
                  <a:srgbClr val="2B161F"/>
                </a:solidFill>
                <a:latin typeface="Calibri"/>
                <a:cs typeface="Calibri"/>
              </a:rPr>
              <a:t> </a:t>
            </a:r>
            <a:r>
              <a:rPr dirty="0" sz="1200">
                <a:solidFill>
                  <a:srgbClr val="2B161F"/>
                </a:solidFill>
                <a:latin typeface="Calibri"/>
                <a:cs typeface="Calibri"/>
              </a:rPr>
              <a:t>growth</a:t>
            </a:r>
            <a:r>
              <a:rPr dirty="0" sz="1200" spc="-50">
                <a:solidFill>
                  <a:srgbClr val="2B161F"/>
                </a:solidFill>
                <a:latin typeface="Calibri"/>
                <a:cs typeface="Calibri"/>
              </a:rPr>
              <a:t> </a:t>
            </a:r>
            <a:r>
              <a:rPr dirty="0" sz="1200" spc="-10">
                <a:solidFill>
                  <a:srgbClr val="2B161F"/>
                </a:solidFill>
                <a:latin typeface="Calibri"/>
                <a:cs typeface="Calibri"/>
              </a:rPr>
              <a:t>tools.</a:t>
            </a:r>
            <a:endParaRPr sz="12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6" name="object 6"/>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15</a:t>
            </a:r>
          </a:p>
        </p:txBody>
      </p:sp>
      <p:sp>
        <p:nvSpPr>
          <p:cNvPr id="2" name="object 2"/>
          <p:cNvSpPr txBox="1"/>
          <p:nvPr/>
        </p:nvSpPr>
        <p:spPr>
          <a:xfrm>
            <a:off x="628015" y="423227"/>
            <a:ext cx="137731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b="1">
                <a:solidFill>
                  <a:srgbClr val="6C2D46"/>
                </a:solidFill>
                <a:latin typeface="Calibri"/>
                <a:cs typeface="Calibri"/>
              </a:rPr>
              <a:t>A</a:t>
            </a:r>
            <a:r>
              <a:rPr dirty="0" sz="1250" spc="-80" b="1">
                <a:solidFill>
                  <a:srgbClr val="6C2D46"/>
                </a:solidFill>
                <a:latin typeface="Calibri"/>
                <a:cs typeface="Calibri"/>
              </a:rPr>
              <a:t> </a:t>
            </a:r>
            <a:r>
              <a:rPr dirty="0" sz="1250" b="1">
                <a:solidFill>
                  <a:srgbClr val="6C2D46"/>
                </a:solidFill>
                <a:latin typeface="Calibri"/>
                <a:cs typeface="Calibri"/>
              </a:rPr>
              <a:t>D</a:t>
            </a:r>
            <a:r>
              <a:rPr dirty="0" sz="1250" spc="-50" b="1">
                <a:solidFill>
                  <a:srgbClr val="6C2D46"/>
                </a:solidFill>
                <a:latin typeface="Calibri"/>
                <a:cs typeface="Calibri"/>
              </a:rPr>
              <a:t> </a:t>
            </a:r>
            <a:r>
              <a:rPr dirty="0" sz="1250" b="1">
                <a:solidFill>
                  <a:srgbClr val="6C2D46"/>
                </a:solidFill>
                <a:latin typeface="Calibri"/>
                <a:cs typeface="Calibri"/>
              </a:rPr>
              <a:t>-</a:t>
            </a:r>
            <a:r>
              <a:rPr dirty="0" sz="1250" spc="-70" b="1">
                <a:solidFill>
                  <a:srgbClr val="6C2D46"/>
                </a:solidFill>
                <a:latin typeface="Calibri"/>
                <a:cs typeface="Calibri"/>
              </a:rPr>
              <a:t> </a:t>
            </a:r>
            <a:r>
              <a:rPr dirty="0" sz="1250" spc="100" b="1">
                <a:solidFill>
                  <a:srgbClr val="6C2D46"/>
                </a:solidFill>
                <a:latin typeface="Calibri"/>
                <a:cs typeface="Calibri"/>
              </a:rPr>
              <a:t>TO</a:t>
            </a:r>
            <a:r>
              <a:rPr dirty="0" sz="1250" spc="-50" b="1">
                <a:solidFill>
                  <a:srgbClr val="6C2D46"/>
                </a:solidFill>
                <a:latin typeface="Calibri"/>
                <a:cs typeface="Calibri"/>
              </a:rPr>
              <a:t> </a:t>
            </a:r>
            <a:r>
              <a:rPr dirty="0" sz="1250" b="1">
                <a:solidFill>
                  <a:srgbClr val="6C2D46"/>
                </a:solidFill>
                <a:latin typeface="Calibri"/>
                <a:cs typeface="Calibri"/>
              </a:rPr>
              <a:t>-</a:t>
            </a:r>
            <a:r>
              <a:rPr dirty="0" sz="1250" spc="-65" b="1">
                <a:solidFill>
                  <a:srgbClr val="6C2D46"/>
                </a:solidFill>
                <a:latin typeface="Calibri"/>
                <a:cs typeface="Calibri"/>
              </a:rPr>
              <a:t> </a:t>
            </a:r>
            <a:r>
              <a:rPr dirty="0" sz="1250" b="1">
                <a:solidFill>
                  <a:srgbClr val="6C2D46"/>
                </a:solidFill>
                <a:latin typeface="Calibri"/>
                <a:cs typeface="Calibri"/>
              </a:rPr>
              <a:t>H</a:t>
            </a:r>
            <a:r>
              <a:rPr dirty="0" sz="1250" spc="-3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b="1">
                <a:solidFill>
                  <a:srgbClr val="6C2D46"/>
                </a:solidFill>
                <a:latin typeface="Calibri"/>
                <a:cs typeface="Calibri"/>
              </a:rPr>
              <a:t>A</a:t>
            </a:r>
            <a:r>
              <a:rPr dirty="0" sz="1250" spc="-80" b="1">
                <a:solidFill>
                  <a:srgbClr val="6C2D46"/>
                </a:solidFill>
                <a:latin typeface="Calibri"/>
                <a:cs typeface="Calibri"/>
              </a:rPr>
              <a:t> </a:t>
            </a:r>
            <a:r>
              <a:rPr dirty="0" sz="1250" spc="-50" b="1">
                <a:solidFill>
                  <a:srgbClr val="6C2D46"/>
                </a:solidFill>
                <a:latin typeface="Calibri"/>
                <a:cs typeface="Calibri"/>
              </a:rPr>
              <a:t>D</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Competitor</a:t>
            </a:r>
            <a:r>
              <a:rPr dirty="0" spc="-155">
                <a:solidFill>
                  <a:srgbClr val="2B161F"/>
                </a:solidFill>
              </a:rPr>
              <a:t> </a:t>
            </a:r>
            <a:r>
              <a:rPr dirty="0" spc="-10">
                <a:solidFill>
                  <a:srgbClr val="2B161F"/>
                </a:solidFill>
              </a:rPr>
              <a:t>Comparison</a:t>
            </a:r>
          </a:p>
        </p:txBody>
      </p:sp>
      <p:graphicFrame>
        <p:nvGraphicFramePr>
          <p:cNvPr id="4" name="object 4"/>
          <p:cNvGraphicFramePr>
            <a:graphicFrameLocks noGrp="1"/>
          </p:cNvGraphicFramePr>
          <p:nvPr/>
        </p:nvGraphicFramePr>
        <p:xfrm>
          <a:off x="542290" y="1593850"/>
          <a:ext cx="11153140" cy="4478020"/>
        </p:xfrm>
        <a:graphic>
          <a:graphicData uri="http://schemas.openxmlformats.org/drawingml/2006/table">
            <a:tbl>
              <a:tblPr firstRow="1" bandRow="1">
                <a:tableStyleId>{2D5ABB26-0587-4C30-8999-92F81FD0307C}</a:tableStyleId>
              </a:tblPr>
              <a:tblGrid>
                <a:gridCol w="3017520"/>
                <a:gridCol w="2194560"/>
                <a:gridCol w="2011679"/>
                <a:gridCol w="1920240"/>
                <a:gridCol w="1920240"/>
              </a:tblGrid>
              <a:tr h="639445">
                <a:tc>
                  <a:txBody>
                    <a:bodyPr/>
                    <a:lstStyle/>
                    <a:p>
                      <a:pPr>
                        <a:lnSpc>
                          <a:spcPct val="100000"/>
                        </a:lnSpc>
                        <a:spcBef>
                          <a:spcPts val="365"/>
                        </a:spcBef>
                      </a:pPr>
                      <a:endParaRPr sz="1200">
                        <a:latin typeface="Times New Roman"/>
                        <a:cs typeface="Times New Roman"/>
                      </a:endParaRPr>
                    </a:p>
                    <a:p>
                      <a:pPr algn="ctr" marL="2540">
                        <a:lnSpc>
                          <a:spcPct val="100000"/>
                        </a:lnSpc>
                      </a:pPr>
                      <a:r>
                        <a:rPr dirty="0" sz="1200" spc="-10" b="1">
                          <a:solidFill>
                            <a:srgbClr val="FFFFFF"/>
                          </a:solidFill>
                          <a:latin typeface="Calibri"/>
                          <a:cs typeface="Calibri"/>
                        </a:rPr>
                        <a:t>Capability</a:t>
                      </a:r>
                      <a:endParaRPr sz="1200">
                        <a:latin typeface="Calibri"/>
                        <a:cs typeface="Calibri"/>
                      </a:endParaRPr>
                    </a:p>
                  </a:txBody>
                  <a:tcPr marL="0" marR="0" marB="0" marT="46355">
                    <a:lnL w="12700">
                      <a:solidFill>
                        <a:srgbClr val="EBE1D0"/>
                      </a:solidFill>
                      <a:prstDash val="solid"/>
                    </a:lnL>
                    <a:lnR w="12700">
                      <a:solidFill>
                        <a:srgbClr val="EBE1D0"/>
                      </a:solidFill>
                      <a:prstDash val="solid"/>
                    </a:lnR>
                    <a:lnT w="12700">
                      <a:solidFill>
                        <a:srgbClr val="EBE1D0"/>
                      </a:solidFill>
                      <a:prstDash val="solid"/>
                    </a:lnT>
                    <a:solidFill>
                      <a:srgbClr val="6C2D46"/>
                    </a:solidFill>
                  </a:tcPr>
                </a:tc>
                <a:tc>
                  <a:txBody>
                    <a:bodyPr/>
                    <a:lstStyle/>
                    <a:p>
                      <a:pPr>
                        <a:lnSpc>
                          <a:spcPct val="100000"/>
                        </a:lnSpc>
                        <a:spcBef>
                          <a:spcPts val="365"/>
                        </a:spcBef>
                      </a:pPr>
                      <a:endParaRPr sz="1200">
                        <a:latin typeface="Times New Roman"/>
                        <a:cs typeface="Times New Roman"/>
                      </a:endParaRPr>
                    </a:p>
                    <a:p>
                      <a:pPr algn="ctr" marL="10795">
                        <a:lnSpc>
                          <a:spcPct val="100000"/>
                        </a:lnSpc>
                      </a:pPr>
                      <a:r>
                        <a:rPr dirty="0" sz="1200" spc="-10" b="1">
                          <a:solidFill>
                            <a:srgbClr val="FFFFFF"/>
                          </a:solidFill>
                          <a:latin typeface="Calibri"/>
                          <a:cs typeface="Calibri"/>
                        </a:rPr>
                        <a:t>Rangrez</a:t>
                      </a:r>
                      <a:endParaRPr sz="1200">
                        <a:latin typeface="Calibri"/>
                        <a:cs typeface="Calibri"/>
                      </a:endParaRPr>
                    </a:p>
                  </a:txBody>
                  <a:tcPr marL="0" marR="0" marB="0" marT="46355">
                    <a:lnL w="12700">
                      <a:solidFill>
                        <a:srgbClr val="EBE1D0"/>
                      </a:solidFill>
                      <a:prstDash val="solid"/>
                    </a:lnL>
                    <a:lnR w="12700">
                      <a:solidFill>
                        <a:srgbClr val="EBE1D0"/>
                      </a:solidFill>
                      <a:prstDash val="solid"/>
                    </a:lnR>
                    <a:lnT w="12700">
                      <a:solidFill>
                        <a:srgbClr val="EBE1D0"/>
                      </a:solidFill>
                      <a:prstDash val="solid"/>
                    </a:lnT>
                    <a:solidFill>
                      <a:srgbClr val="6C2D46"/>
                    </a:solidFill>
                  </a:tcPr>
                </a:tc>
                <a:tc>
                  <a:txBody>
                    <a:bodyPr/>
                    <a:lstStyle/>
                    <a:p>
                      <a:pPr marL="619760" marR="603250" indent="-1270">
                        <a:lnSpc>
                          <a:spcPts val="1430"/>
                        </a:lnSpc>
                        <a:spcBef>
                          <a:spcPts val="1080"/>
                        </a:spcBef>
                      </a:pPr>
                      <a:r>
                        <a:rPr dirty="0" sz="1200" spc="-20" b="1">
                          <a:solidFill>
                            <a:srgbClr val="FFFFFF"/>
                          </a:solidFill>
                          <a:latin typeface="Calibri"/>
                          <a:cs typeface="Calibri"/>
                        </a:rPr>
                        <a:t>Fast-</a:t>
                      </a:r>
                      <a:r>
                        <a:rPr dirty="0" sz="1200" spc="-10" b="1">
                          <a:solidFill>
                            <a:srgbClr val="FFFFFF"/>
                          </a:solidFill>
                          <a:latin typeface="Calibri"/>
                          <a:cs typeface="Calibri"/>
                        </a:rPr>
                        <a:t>Fashion E-commerce</a:t>
                      </a:r>
                      <a:endParaRPr sz="1200">
                        <a:latin typeface="Calibri"/>
                        <a:cs typeface="Calibri"/>
                      </a:endParaRPr>
                    </a:p>
                  </a:txBody>
                  <a:tcPr marL="0" marR="0" marB="0" marT="137160">
                    <a:lnL w="12700">
                      <a:solidFill>
                        <a:srgbClr val="EBE1D0"/>
                      </a:solidFill>
                      <a:prstDash val="solid"/>
                    </a:lnL>
                    <a:lnR w="12700">
                      <a:solidFill>
                        <a:srgbClr val="EBE1D0"/>
                      </a:solidFill>
                      <a:prstDash val="solid"/>
                    </a:lnR>
                    <a:lnT w="12700">
                      <a:solidFill>
                        <a:srgbClr val="EBE1D0"/>
                      </a:solidFill>
                      <a:prstDash val="solid"/>
                    </a:lnT>
                    <a:solidFill>
                      <a:srgbClr val="6C2D46"/>
                    </a:solidFill>
                  </a:tcPr>
                </a:tc>
                <a:tc>
                  <a:txBody>
                    <a:bodyPr/>
                    <a:lstStyle/>
                    <a:p>
                      <a:pPr marL="748665" marR="441959" indent="-284480">
                        <a:lnSpc>
                          <a:spcPts val="1430"/>
                        </a:lnSpc>
                        <a:spcBef>
                          <a:spcPts val="1080"/>
                        </a:spcBef>
                      </a:pPr>
                      <a:r>
                        <a:rPr dirty="0" sz="1200" spc="-10" b="1">
                          <a:solidFill>
                            <a:srgbClr val="FFFFFF"/>
                          </a:solidFill>
                          <a:latin typeface="Calibri"/>
                          <a:cs typeface="Calibri"/>
                        </a:rPr>
                        <a:t>Premium</a:t>
                      </a:r>
                      <a:r>
                        <a:rPr dirty="0" sz="1200" spc="-5" b="1">
                          <a:solidFill>
                            <a:srgbClr val="FFFFFF"/>
                          </a:solidFill>
                          <a:latin typeface="Calibri"/>
                          <a:cs typeface="Calibri"/>
                        </a:rPr>
                        <a:t> </a:t>
                      </a:r>
                      <a:r>
                        <a:rPr dirty="0" sz="1200" spc="-10" b="1">
                          <a:solidFill>
                            <a:srgbClr val="FFFFFF"/>
                          </a:solidFill>
                          <a:latin typeface="Calibri"/>
                          <a:cs typeface="Calibri"/>
                        </a:rPr>
                        <a:t>Ethnic Brands</a:t>
                      </a:r>
                      <a:endParaRPr sz="1200">
                        <a:latin typeface="Calibri"/>
                        <a:cs typeface="Calibri"/>
                      </a:endParaRPr>
                    </a:p>
                  </a:txBody>
                  <a:tcPr marL="0" marR="0" marB="0" marT="137160">
                    <a:lnL w="12700">
                      <a:solidFill>
                        <a:srgbClr val="EBE1D0"/>
                      </a:solidFill>
                      <a:prstDash val="solid"/>
                    </a:lnL>
                    <a:lnR w="12700">
                      <a:solidFill>
                        <a:srgbClr val="EBE1D0"/>
                      </a:solidFill>
                      <a:prstDash val="solid"/>
                    </a:lnR>
                    <a:lnT w="12700">
                      <a:solidFill>
                        <a:srgbClr val="EBE1D0"/>
                      </a:solidFill>
                      <a:prstDash val="solid"/>
                    </a:lnT>
                    <a:solidFill>
                      <a:srgbClr val="6C2D46"/>
                    </a:solidFill>
                  </a:tcPr>
                </a:tc>
                <a:tc>
                  <a:txBody>
                    <a:bodyPr/>
                    <a:lstStyle/>
                    <a:p>
                      <a:pPr marL="809625" marR="472440" indent="-312420">
                        <a:lnSpc>
                          <a:spcPts val="1430"/>
                        </a:lnSpc>
                        <a:spcBef>
                          <a:spcPts val="1080"/>
                        </a:spcBef>
                      </a:pPr>
                      <a:r>
                        <a:rPr dirty="0" sz="1200" b="1">
                          <a:solidFill>
                            <a:srgbClr val="FFFFFF"/>
                          </a:solidFill>
                          <a:latin typeface="Calibri"/>
                          <a:cs typeface="Calibri"/>
                        </a:rPr>
                        <a:t>Local </a:t>
                      </a:r>
                      <a:r>
                        <a:rPr dirty="0" sz="1200" spc="-10" b="1">
                          <a:solidFill>
                            <a:srgbClr val="FFFFFF"/>
                          </a:solidFill>
                          <a:latin typeface="Calibri"/>
                          <a:cs typeface="Calibri"/>
                        </a:rPr>
                        <a:t>Boutique </a:t>
                      </a:r>
                      <a:r>
                        <a:rPr dirty="0" sz="1200" spc="-20" b="1">
                          <a:solidFill>
                            <a:srgbClr val="FFFFFF"/>
                          </a:solidFill>
                          <a:latin typeface="Calibri"/>
                          <a:cs typeface="Calibri"/>
                        </a:rPr>
                        <a:t>Apps</a:t>
                      </a:r>
                      <a:endParaRPr sz="1200">
                        <a:latin typeface="Calibri"/>
                        <a:cs typeface="Calibri"/>
                      </a:endParaRPr>
                    </a:p>
                  </a:txBody>
                  <a:tcPr marL="0" marR="0" marB="0" marT="137160">
                    <a:lnL w="12700">
                      <a:solidFill>
                        <a:srgbClr val="EBE1D0"/>
                      </a:solidFill>
                      <a:prstDash val="solid"/>
                    </a:lnL>
                    <a:lnR w="12700">
                      <a:solidFill>
                        <a:srgbClr val="EBE1D0"/>
                      </a:solidFill>
                      <a:prstDash val="solid"/>
                    </a:lnR>
                    <a:lnT w="12700">
                      <a:solidFill>
                        <a:srgbClr val="EBE1D0"/>
                      </a:solidFill>
                      <a:prstDash val="solid"/>
                    </a:lnT>
                    <a:solidFill>
                      <a:srgbClr val="6C2D46"/>
                    </a:solidFill>
                  </a:tcPr>
                </a:tc>
              </a:tr>
              <a:tr h="646430">
                <a:tc>
                  <a:txBody>
                    <a:bodyPr/>
                    <a:lstStyle/>
                    <a:p>
                      <a:pPr>
                        <a:lnSpc>
                          <a:spcPct val="100000"/>
                        </a:lnSpc>
                        <a:spcBef>
                          <a:spcPts val="540"/>
                        </a:spcBef>
                      </a:pPr>
                      <a:endParaRPr sz="1100">
                        <a:latin typeface="Times New Roman"/>
                        <a:cs typeface="Times New Roman"/>
                      </a:endParaRPr>
                    </a:p>
                    <a:p>
                      <a:pPr marL="92075">
                        <a:lnSpc>
                          <a:spcPct val="100000"/>
                        </a:lnSpc>
                      </a:pPr>
                      <a:r>
                        <a:rPr dirty="0" sz="1100">
                          <a:solidFill>
                            <a:srgbClr val="2B161F"/>
                          </a:solidFill>
                          <a:latin typeface="Calibri"/>
                          <a:cs typeface="Calibri"/>
                        </a:rPr>
                        <a:t>Custom</a:t>
                      </a:r>
                      <a:r>
                        <a:rPr dirty="0" sz="1100" spc="85">
                          <a:solidFill>
                            <a:srgbClr val="2B161F"/>
                          </a:solidFill>
                          <a:latin typeface="Calibri"/>
                          <a:cs typeface="Calibri"/>
                        </a:rPr>
                        <a:t> </a:t>
                      </a:r>
                      <a:r>
                        <a:rPr dirty="0" sz="1100">
                          <a:solidFill>
                            <a:srgbClr val="2B161F"/>
                          </a:solidFill>
                          <a:latin typeface="Calibri"/>
                          <a:cs typeface="Calibri"/>
                        </a:rPr>
                        <a:t>Measurement</a:t>
                      </a:r>
                      <a:r>
                        <a:rPr dirty="0" sz="1100" spc="195">
                          <a:solidFill>
                            <a:srgbClr val="2B161F"/>
                          </a:solidFill>
                          <a:latin typeface="Calibri"/>
                          <a:cs typeface="Calibri"/>
                        </a:rPr>
                        <a:t> </a:t>
                      </a:r>
                      <a:r>
                        <a:rPr dirty="0" sz="1100">
                          <a:solidFill>
                            <a:srgbClr val="2B161F"/>
                          </a:solidFill>
                          <a:latin typeface="Calibri"/>
                          <a:cs typeface="Calibri"/>
                        </a:rPr>
                        <a:t>&amp;</a:t>
                      </a:r>
                      <a:r>
                        <a:rPr dirty="0" sz="1100" spc="175">
                          <a:solidFill>
                            <a:srgbClr val="2B161F"/>
                          </a:solidFill>
                          <a:latin typeface="Calibri"/>
                          <a:cs typeface="Calibri"/>
                        </a:rPr>
                        <a:t> </a:t>
                      </a:r>
                      <a:r>
                        <a:rPr dirty="0" sz="1100" spc="-25">
                          <a:solidFill>
                            <a:srgbClr val="2B161F"/>
                          </a:solidFill>
                          <a:latin typeface="Calibri"/>
                          <a:cs typeface="Calibri"/>
                        </a:rPr>
                        <a:t>Fit</a:t>
                      </a:r>
                      <a:endParaRPr sz="1100">
                        <a:latin typeface="Calibri"/>
                        <a:cs typeface="Calibri"/>
                      </a:endParaRPr>
                    </a:p>
                  </a:txBody>
                  <a:tcPr marL="0" marR="0" marB="0" marT="6858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540"/>
                        </a:spcBef>
                      </a:pPr>
                      <a:endParaRPr sz="1100">
                        <a:latin typeface="Times New Roman"/>
                        <a:cs typeface="Times New Roman"/>
                      </a:endParaRPr>
                    </a:p>
                    <a:p>
                      <a:pPr algn="ctr" marL="3175">
                        <a:lnSpc>
                          <a:spcPct val="100000"/>
                        </a:lnSpc>
                      </a:pPr>
                      <a:r>
                        <a:rPr dirty="0" sz="1100" b="1">
                          <a:solidFill>
                            <a:srgbClr val="2B161F"/>
                          </a:solidFill>
                          <a:latin typeface="Calibri"/>
                          <a:cs typeface="Calibri"/>
                        </a:rPr>
                        <a:t>Yes</a:t>
                      </a:r>
                      <a:r>
                        <a:rPr dirty="0" sz="1100" spc="25" b="1">
                          <a:solidFill>
                            <a:srgbClr val="2B161F"/>
                          </a:solidFill>
                          <a:latin typeface="Calibri"/>
                          <a:cs typeface="Calibri"/>
                        </a:rPr>
                        <a:t> </a:t>
                      </a:r>
                      <a:r>
                        <a:rPr dirty="0" sz="1100" b="1">
                          <a:solidFill>
                            <a:srgbClr val="2B161F"/>
                          </a:solidFill>
                          <a:latin typeface="Calibri"/>
                          <a:cs typeface="Calibri"/>
                        </a:rPr>
                        <a:t>—</a:t>
                      </a:r>
                      <a:r>
                        <a:rPr dirty="0" sz="1100" spc="65" b="1">
                          <a:solidFill>
                            <a:srgbClr val="2B161F"/>
                          </a:solidFill>
                          <a:latin typeface="Calibri"/>
                          <a:cs typeface="Calibri"/>
                        </a:rPr>
                        <a:t> </a:t>
                      </a:r>
                      <a:r>
                        <a:rPr dirty="0" sz="1100" b="1">
                          <a:solidFill>
                            <a:srgbClr val="2B161F"/>
                          </a:solidFill>
                          <a:latin typeface="Calibri"/>
                          <a:cs typeface="Calibri"/>
                        </a:rPr>
                        <a:t>AI</a:t>
                      </a:r>
                      <a:r>
                        <a:rPr dirty="0" sz="1100" spc="85" b="1">
                          <a:solidFill>
                            <a:srgbClr val="2B161F"/>
                          </a:solidFill>
                          <a:latin typeface="Calibri"/>
                          <a:cs typeface="Calibri"/>
                        </a:rPr>
                        <a:t> </a:t>
                      </a:r>
                      <a:r>
                        <a:rPr dirty="0" sz="1100" b="1">
                          <a:solidFill>
                            <a:srgbClr val="2B161F"/>
                          </a:solidFill>
                          <a:latin typeface="Calibri"/>
                          <a:cs typeface="Calibri"/>
                        </a:rPr>
                        <a:t>+</a:t>
                      </a:r>
                      <a:r>
                        <a:rPr dirty="0" sz="1100" spc="45" b="1">
                          <a:solidFill>
                            <a:srgbClr val="2B161F"/>
                          </a:solidFill>
                          <a:latin typeface="Calibri"/>
                          <a:cs typeface="Calibri"/>
                        </a:rPr>
                        <a:t> </a:t>
                      </a:r>
                      <a:r>
                        <a:rPr dirty="0" sz="1100" spc="-10" b="1">
                          <a:solidFill>
                            <a:srgbClr val="2B161F"/>
                          </a:solidFill>
                          <a:latin typeface="Calibri"/>
                          <a:cs typeface="Calibri"/>
                        </a:rPr>
                        <a:t>doorstep</a:t>
                      </a:r>
                      <a:endParaRPr sz="1100">
                        <a:latin typeface="Calibri"/>
                        <a:cs typeface="Calibri"/>
                      </a:endParaRPr>
                    </a:p>
                  </a:txBody>
                  <a:tcPr marL="0" marR="0" marB="0" marT="6858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540"/>
                        </a:spcBef>
                      </a:pPr>
                      <a:endParaRPr sz="1100">
                        <a:latin typeface="Times New Roman"/>
                        <a:cs typeface="Times New Roman"/>
                      </a:endParaRPr>
                    </a:p>
                    <a:p>
                      <a:pPr algn="ctr" marL="11430">
                        <a:lnSpc>
                          <a:spcPct val="100000"/>
                        </a:lnSpc>
                      </a:pPr>
                      <a:r>
                        <a:rPr dirty="0" sz="1100" spc="-25">
                          <a:solidFill>
                            <a:srgbClr val="2B161F"/>
                          </a:solidFill>
                          <a:latin typeface="Calibri"/>
                          <a:cs typeface="Calibri"/>
                        </a:rPr>
                        <a:t>No</a:t>
                      </a:r>
                      <a:endParaRPr sz="1100">
                        <a:latin typeface="Calibri"/>
                        <a:cs typeface="Calibri"/>
                      </a:endParaRPr>
                    </a:p>
                  </a:txBody>
                  <a:tcPr marL="0" marR="0" marB="0" marT="6858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540"/>
                        </a:spcBef>
                      </a:pPr>
                      <a:endParaRPr sz="1100">
                        <a:latin typeface="Times New Roman"/>
                        <a:cs typeface="Times New Roman"/>
                      </a:endParaRPr>
                    </a:p>
                    <a:p>
                      <a:pPr algn="ctr" marL="16510">
                        <a:lnSpc>
                          <a:spcPct val="100000"/>
                        </a:lnSpc>
                      </a:pPr>
                      <a:r>
                        <a:rPr dirty="0" sz="1100" spc="-10">
                          <a:solidFill>
                            <a:srgbClr val="2B161F"/>
                          </a:solidFill>
                          <a:latin typeface="Calibri"/>
                          <a:cs typeface="Calibri"/>
                        </a:rPr>
                        <a:t>Limited</a:t>
                      </a:r>
                      <a:endParaRPr sz="1100">
                        <a:latin typeface="Calibri"/>
                        <a:cs typeface="Calibri"/>
                      </a:endParaRPr>
                    </a:p>
                  </a:txBody>
                  <a:tcPr marL="0" marR="0" marB="0" marT="6858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540"/>
                        </a:spcBef>
                      </a:pPr>
                      <a:endParaRPr sz="1100">
                        <a:latin typeface="Times New Roman"/>
                        <a:cs typeface="Times New Roman"/>
                      </a:endParaRPr>
                    </a:p>
                    <a:p>
                      <a:pPr algn="ctr" marL="19050">
                        <a:lnSpc>
                          <a:spcPct val="100000"/>
                        </a:lnSpc>
                      </a:pPr>
                      <a:r>
                        <a:rPr dirty="0" sz="1100">
                          <a:solidFill>
                            <a:srgbClr val="2B161F"/>
                          </a:solidFill>
                          <a:latin typeface="Calibri"/>
                          <a:cs typeface="Calibri"/>
                        </a:rPr>
                        <a:t>Manual</a:t>
                      </a:r>
                      <a:r>
                        <a:rPr dirty="0" sz="1100" spc="160">
                          <a:solidFill>
                            <a:srgbClr val="2B161F"/>
                          </a:solidFill>
                          <a:latin typeface="Calibri"/>
                          <a:cs typeface="Calibri"/>
                        </a:rPr>
                        <a:t> </a:t>
                      </a:r>
                      <a:r>
                        <a:rPr dirty="0" sz="1100" spc="-20">
                          <a:solidFill>
                            <a:srgbClr val="2B161F"/>
                          </a:solidFill>
                          <a:latin typeface="Calibri"/>
                          <a:cs typeface="Calibri"/>
                        </a:rPr>
                        <a:t>only</a:t>
                      </a:r>
                      <a:endParaRPr sz="1100">
                        <a:latin typeface="Calibri"/>
                        <a:cs typeface="Calibri"/>
                      </a:endParaRPr>
                    </a:p>
                  </a:txBody>
                  <a:tcPr marL="0" marR="0" marB="0" marT="68580">
                    <a:lnL w="12700">
                      <a:solidFill>
                        <a:srgbClr val="EBE1D0"/>
                      </a:solidFill>
                      <a:prstDash val="solid"/>
                    </a:lnL>
                    <a:lnR w="12700">
                      <a:solidFill>
                        <a:srgbClr val="EBE1D0"/>
                      </a:solidFill>
                      <a:prstDash val="solid"/>
                    </a:lnR>
                    <a:solidFill>
                      <a:srgbClr val="EBE1D0"/>
                    </a:solidFill>
                  </a:tcPr>
                </a:tc>
              </a:tr>
              <a:tr h="626745">
                <a:tc>
                  <a:txBody>
                    <a:bodyPr/>
                    <a:lstStyle/>
                    <a:p>
                      <a:pPr>
                        <a:lnSpc>
                          <a:spcPct val="100000"/>
                        </a:lnSpc>
                        <a:spcBef>
                          <a:spcPts val="500"/>
                        </a:spcBef>
                      </a:pPr>
                      <a:endParaRPr sz="1100">
                        <a:latin typeface="Times New Roman"/>
                        <a:cs typeface="Times New Roman"/>
                      </a:endParaRPr>
                    </a:p>
                    <a:p>
                      <a:pPr marL="92075">
                        <a:lnSpc>
                          <a:spcPct val="100000"/>
                        </a:lnSpc>
                      </a:pPr>
                      <a:r>
                        <a:rPr dirty="0" sz="1100">
                          <a:solidFill>
                            <a:srgbClr val="2B161F"/>
                          </a:solidFill>
                          <a:latin typeface="Calibri"/>
                          <a:cs typeface="Calibri"/>
                        </a:rPr>
                        <a:t>Verified</a:t>
                      </a:r>
                      <a:r>
                        <a:rPr dirty="0" sz="1100" spc="195">
                          <a:solidFill>
                            <a:srgbClr val="2B161F"/>
                          </a:solidFill>
                          <a:latin typeface="Calibri"/>
                          <a:cs typeface="Calibri"/>
                        </a:rPr>
                        <a:t> </a:t>
                      </a:r>
                      <a:r>
                        <a:rPr dirty="0" sz="1100">
                          <a:solidFill>
                            <a:srgbClr val="2B161F"/>
                          </a:solidFill>
                          <a:latin typeface="Calibri"/>
                          <a:cs typeface="Calibri"/>
                        </a:rPr>
                        <a:t>Boutique</a:t>
                      </a:r>
                      <a:r>
                        <a:rPr dirty="0" sz="1100" spc="125">
                          <a:solidFill>
                            <a:srgbClr val="2B161F"/>
                          </a:solidFill>
                          <a:latin typeface="Calibri"/>
                          <a:cs typeface="Calibri"/>
                        </a:rPr>
                        <a:t> </a:t>
                      </a:r>
                      <a:r>
                        <a:rPr dirty="0" sz="1100" spc="-10">
                          <a:solidFill>
                            <a:srgbClr val="2B161F"/>
                          </a:solidFill>
                          <a:latin typeface="Calibri"/>
                          <a:cs typeface="Calibri"/>
                        </a:rPr>
                        <a:t>Network</a:t>
                      </a:r>
                      <a:endParaRPr sz="1100">
                        <a:latin typeface="Calibri"/>
                        <a:cs typeface="Calibri"/>
                      </a:endParaRPr>
                    </a:p>
                  </a:txBody>
                  <a:tcPr marL="0" marR="0" marB="0" marT="63500">
                    <a:lnL w="12700">
                      <a:solidFill>
                        <a:srgbClr val="EBE1D0"/>
                      </a:solidFill>
                      <a:prstDash val="solid"/>
                    </a:lnL>
                    <a:lnR w="12700">
                      <a:solidFill>
                        <a:srgbClr val="EBE1D0"/>
                      </a:solidFill>
                      <a:prstDash val="solid"/>
                    </a:lnR>
                  </a:tcPr>
                </a:tc>
                <a:tc>
                  <a:txBody>
                    <a:bodyPr/>
                    <a:lstStyle/>
                    <a:p>
                      <a:pPr>
                        <a:lnSpc>
                          <a:spcPct val="100000"/>
                        </a:lnSpc>
                        <a:spcBef>
                          <a:spcPts val="500"/>
                        </a:spcBef>
                      </a:pPr>
                      <a:endParaRPr sz="1100">
                        <a:latin typeface="Times New Roman"/>
                        <a:cs typeface="Times New Roman"/>
                      </a:endParaRPr>
                    </a:p>
                    <a:p>
                      <a:pPr algn="ctr" marL="8890">
                        <a:lnSpc>
                          <a:spcPct val="100000"/>
                        </a:lnSpc>
                      </a:pPr>
                      <a:r>
                        <a:rPr dirty="0" sz="1100" b="1">
                          <a:solidFill>
                            <a:srgbClr val="2B161F"/>
                          </a:solidFill>
                          <a:latin typeface="Calibri"/>
                          <a:cs typeface="Calibri"/>
                        </a:rPr>
                        <a:t>Yes,</a:t>
                      </a:r>
                      <a:r>
                        <a:rPr dirty="0" sz="1100" spc="155" b="1">
                          <a:solidFill>
                            <a:srgbClr val="2B161F"/>
                          </a:solidFill>
                          <a:latin typeface="Calibri"/>
                          <a:cs typeface="Calibri"/>
                        </a:rPr>
                        <a:t> </a:t>
                      </a:r>
                      <a:r>
                        <a:rPr dirty="0" sz="1100" b="1">
                          <a:solidFill>
                            <a:srgbClr val="2B161F"/>
                          </a:solidFill>
                          <a:latin typeface="Calibri"/>
                          <a:cs typeface="Calibri"/>
                        </a:rPr>
                        <a:t>pan-</a:t>
                      </a:r>
                      <a:r>
                        <a:rPr dirty="0" sz="1100" spc="-20" b="1">
                          <a:solidFill>
                            <a:srgbClr val="2B161F"/>
                          </a:solidFill>
                          <a:latin typeface="Calibri"/>
                          <a:cs typeface="Calibri"/>
                        </a:rPr>
                        <a:t>city</a:t>
                      </a:r>
                      <a:endParaRPr sz="1100">
                        <a:latin typeface="Calibri"/>
                        <a:cs typeface="Calibri"/>
                      </a:endParaRPr>
                    </a:p>
                  </a:txBody>
                  <a:tcPr marL="0" marR="0" marB="0" marT="63500">
                    <a:lnL w="12700">
                      <a:solidFill>
                        <a:srgbClr val="EBE1D0"/>
                      </a:solidFill>
                      <a:prstDash val="solid"/>
                    </a:lnL>
                    <a:lnR w="12700">
                      <a:solidFill>
                        <a:srgbClr val="EBE1D0"/>
                      </a:solidFill>
                      <a:prstDash val="solid"/>
                    </a:lnR>
                  </a:tcPr>
                </a:tc>
                <a:tc>
                  <a:txBody>
                    <a:bodyPr/>
                    <a:lstStyle/>
                    <a:p>
                      <a:pPr>
                        <a:lnSpc>
                          <a:spcPct val="100000"/>
                        </a:lnSpc>
                        <a:spcBef>
                          <a:spcPts val="500"/>
                        </a:spcBef>
                      </a:pPr>
                      <a:endParaRPr sz="1100">
                        <a:latin typeface="Times New Roman"/>
                        <a:cs typeface="Times New Roman"/>
                      </a:endParaRPr>
                    </a:p>
                    <a:p>
                      <a:pPr algn="ctr" marL="11430">
                        <a:lnSpc>
                          <a:spcPct val="100000"/>
                        </a:lnSpc>
                      </a:pPr>
                      <a:r>
                        <a:rPr dirty="0" sz="1100" spc="-25">
                          <a:solidFill>
                            <a:srgbClr val="2B161F"/>
                          </a:solidFill>
                          <a:latin typeface="Calibri"/>
                          <a:cs typeface="Calibri"/>
                        </a:rPr>
                        <a:t>No</a:t>
                      </a:r>
                      <a:endParaRPr sz="1100">
                        <a:latin typeface="Calibri"/>
                        <a:cs typeface="Calibri"/>
                      </a:endParaRPr>
                    </a:p>
                  </a:txBody>
                  <a:tcPr marL="0" marR="0" marB="0" marT="63500">
                    <a:lnL w="12700">
                      <a:solidFill>
                        <a:srgbClr val="EBE1D0"/>
                      </a:solidFill>
                      <a:prstDash val="solid"/>
                    </a:lnL>
                    <a:lnR w="12700">
                      <a:solidFill>
                        <a:srgbClr val="EBE1D0"/>
                      </a:solidFill>
                      <a:prstDash val="solid"/>
                    </a:lnR>
                  </a:tcPr>
                </a:tc>
                <a:tc>
                  <a:txBody>
                    <a:bodyPr/>
                    <a:lstStyle/>
                    <a:p>
                      <a:pPr>
                        <a:lnSpc>
                          <a:spcPct val="100000"/>
                        </a:lnSpc>
                        <a:spcBef>
                          <a:spcPts val="500"/>
                        </a:spcBef>
                      </a:pPr>
                      <a:endParaRPr sz="1100">
                        <a:latin typeface="Times New Roman"/>
                        <a:cs typeface="Times New Roman"/>
                      </a:endParaRPr>
                    </a:p>
                    <a:p>
                      <a:pPr algn="ctr" marL="15240">
                        <a:lnSpc>
                          <a:spcPct val="100000"/>
                        </a:lnSpc>
                      </a:pPr>
                      <a:r>
                        <a:rPr dirty="0" sz="1100" spc="-25">
                          <a:solidFill>
                            <a:srgbClr val="2B161F"/>
                          </a:solidFill>
                          <a:latin typeface="Calibri"/>
                          <a:cs typeface="Calibri"/>
                        </a:rPr>
                        <a:t>No</a:t>
                      </a:r>
                      <a:endParaRPr sz="1100">
                        <a:latin typeface="Calibri"/>
                        <a:cs typeface="Calibri"/>
                      </a:endParaRPr>
                    </a:p>
                  </a:txBody>
                  <a:tcPr marL="0" marR="0" marB="0" marT="63500">
                    <a:lnL w="12700">
                      <a:solidFill>
                        <a:srgbClr val="EBE1D0"/>
                      </a:solidFill>
                      <a:prstDash val="solid"/>
                    </a:lnL>
                    <a:lnR w="12700">
                      <a:solidFill>
                        <a:srgbClr val="EBE1D0"/>
                      </a:solidFill>
                      <a:prstDash val="solid"/>
                    </a:lnR>
                  </a:tcPr>
                </a:tc>
                <a:tc>
                  <a:txBody>
                    <a:bodyPr/>
                    <a:lstStyle/>
                    <a:p>
                      <a:pPr>
                        <a:lnSpc>
                          <a:spcPct val="100000"/>
                        </a:lnSpc>
                        <a:spcBef>
                          <a:spcPts val="500"/>
                        </a:spcBef>
                      </a:pPr>
                      <a:endParaRPr sz="1100">
                        <a:latin typeface="Times New Roman"/>
                        <a:cs typeface="Times New Roman"/>
                      </a:endParaRPr>
                    </a:p>
                    <a:p>
                      <a:pPr algn="ctr" marL="12700">
                        <a:lnSpc>
                          <a:spcPct val="100000"/>
                        </a:lnSpc>
                      </a:pPr>
                      <a:r>
                        <a:rPr dirty="0" sz="1100">
                          <a:solidFill>
                            <a:srgbClr val="2B161F"/>
                          </a:solidFill>
                          <a:latin typeface="Calibri"/>
                          <a:cs typeface="Calibri"/>
                        </a:rPr>
                        <a:t>Small,</a:t>
                      </a:r>
                      <a:r>
                        <a:rPr dirty="0" sz="1100" spc="75">
                          <a:solidFill>
                            <a:srgbClr val="2B161F"/>
                          </a:solidFill>
                          <a:latin typeface="Calibri"/>
                          <a:cs typeface="Calibri"/>
                        </a:rPr>
                        <a:t> </a:t>
                      </a:r>
                      <a:r>
                        <a:rPr dirty="0" sz="1100">
                          <a:solidFill>
                            <a:srgbClr val="2B161F"/>
                          </a:solidFill>
                          <a:latin typeface="Calibri"/>
                          <a:cs typeface="Calibri"/>
                        </a:rPr>
                        <a:t>local</a:t>
                      </a:r>
                      <a:r>
                        <a:rPr dirty="0" sz="1100" spc="110">
                          <a:solidFill>
                            <a:srgbClr val="2B161F"/>
                          </a:solidFill>
                          <a:latin typeface="Calibri"/>
                          <a:cs typeface="Calibri"/>
                        </a:rPr>
                        <a:t> </a:t>
                      </a:r>
                      <a:r>
                        <a:rPr dirty="0" sz="1100" spc="-20">
                          <a:solidFill>
                            <a:srgbClr val="2B161F"/>
                          </a:solidFill>
                          <a:latin typeface="Calibri"/>
                          <a:cs typeface="Calibri"/>
                        </a:rPr>
                        <a:t>only</a:t>
                      </a:r>
                      <a:endParaRPr sz="1100">
                        <a:latin typeface="Calibri"/>
                        <a:cs typeface="Calibri"/>
                      </a:endParaRPr>
                    </a:p>
                  </a:txBody>
                  <a:tcPr marL="0" marR="0" marB="0" marT="63500">
                    <a:lnL w="12700">
                      <a:solidFill>
                        <a:srgbClr val="EBE1D0"/>
                      </a:solidFill>
                      <a:prstDash val="solid"/>
                    </a:lnL>
                    <a:lnR w="12700">
                      <a:solidFill>
                        <a:srgbClr val="EBE1D0"/>
                      </a:solidFill>
                      <a:prstDash val="solid"/>
                    </a:lnR>
                  </a:tcPr>
                </a:tc>
              </a:tr>
              <a:tr h="652145">
                <a:tc>
                  <a:txBody>
                    <a:bodyPr/>
                    <a:lstStyle/>
                    <a:p>
                      <a:pPr>
                        <a:lnSpc>
                          <a:spcPct val="100000"/>
                        </a:lnSpc>
                        <a:spcBef>
                          <a:spcPts val="605"/>
                        </a:spcBef>
                      </a:pPr>
                      <a:endParaRPr sz="1100">
                        <a:latin typeface="Times New Roman"/>
                        <a:cs typeface="Times New Roman"/>
                      </a:endParaRPr>
                    </a:p>
                    <a:p>
                      <a:pPr marL="92075">
                        <a:lnSpc>
                          <a:spcPct val="100000"/>
                        </a:lnSpc>
                      </a:pPr>
                      <a:r>
                        <a:rPr dirty="0" sz="1100">
                          <a:solidFill>
                            <a:srgbClr val="2B161F"/>
                          </a:solidFill>
                          <a:latin typeface="Calibri"/>
                          <a:cs typeface="Calibri"/>
                        </a:rPr>
                        <a:t>AR</a:t>
                      </a:r>
                      <a:r>
                        <a:rPr dirty="0" sz="1100" spc="130">
                          <a:solidFill>
                            <a:srgbClr val="2B161F"/>
                          </a:solidFill>
                          <a:latin typeface="Calibri"/>
                          <a:cs typeface="Calibri"/>
                        </a:rPr>
                        <a:t> </a:t>
                      </a:r>
                      <a:r>
                        <a:rPr dirty="0" sz="1100">
                          <a:solidFill>
                            <a:srgbClr val="2B161F"/>
                          </a:solidFill>
                          <a:latin typeface="Calibri"/>
                          <a:cs typeface="Calibri"/>
                        </a:rPr>
                        <a:t>Virtual</a:t>
                      </a:r>
                      <a:r>
                        <a:rPr dirty="0" sz="1100" spc="110">
                          <a:solidFill>
                            <a:srgbClr val="2B161F"/>
                          </a:solidFill>
                          <a:latin typeface="Calibri"/>
                          <a:cs typeface="Calibri"/>
                        </a:rPr>
                        <a:t> </a:t>
                      </a:r>
                      <a:r>
                        <a:rPr dirty="0" sz="1100">
                          <a:solidFill>
                            <a:srgbClr val="2B161F"/>
                          </a:solidFill>
                          <a:latin typeface="Calibri"/>
                          <a:cs typeface="Calibri"/>
                        </a:rPr>
                        <a:t>Try-</a:t>
                      </a:r>
                      <a:r>
                        <a:rPr dirty="0" sz="1100" spc="-25">
                          <a:solidFill>
                            <a:srgbClr val="2B161F"/>
                          </a:solidFill>
                          <a:latin typeface="Calibri"/>
                          <a:cs typeface="Calibri"/>
                        </a:rPr>
                        <a:t>On</a:t>
                      </a:r>
                      <a:endParaRPr sz="1100">
                        <a:latin typeface="Calibri"/>
                        <a:cs typeface="Calibri"/>
                      </a:endParaRPr>
                    </a:p>
                  </a:txBody>
                  <a:tcPr marL="0" marR="0" marB="0" marT="76835">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05"/>
                        </a:spcBef>
                      </a:pPr>
                      <a:endParaRPr sz="1100">
                        <a:latin typeface="Times New Roman"/>
                        <a:cs typeface="Times New Roman"/>
                      </a:endParaRPr>
                    </a:p>
                    <a:p>
                      <a:pPr algn="ctr" marL="8255">
                        <a:lnSpc>
                          <a:spcPct val="100000"/>
                        </a:lnSpc>
                      </a:pPr>
                      <a:r>
                        <a:rPr dirty="0" sz="1100" spc="-25" b="1">
                          <a:solidFill>
                            <a:srgbClr val="2B161F"/>
                          </a:solidFill>
                          <a:latin typeface="Calibri"/>
                          <a:cs typeface="Calibri"/>
                        </a:rPr>
                        <a:t>Yes</a:t>
                      </a:r>
                      <a:endParaRPr sz="1100">
                        <a:latin typeface="Calibri"/>
                        <a:cs typeface="Calibri"/>
                      </a:endParaRPr>
                    </a:p>
                  </a:txBody>
                  <a:tcPr marL="0" marR="0" marB="0" marT="76835">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05"/>
                        </a:spcBef>
                      </a:pPr>
                      <a:endParaRPr sz="1100">
                        <a:latin typeface="Times New Roman"/>
                        <a:cs typeface="Times New Roman"/>
                      </a:endParaRPr>
                    </a:p>
                    <a:p>
                      <a:pPr algn="ctr" marL="7620">
                        <a:lnSpc>
                          <a:spcPct val="100000"/>
                        </a:lnSpc>
                      </a:pPr>
                      <a:r>
                        <a:rPr dirty="0" sz="1100" spc="-20">
                          <a:solidFill>
                            <a:srgbClr val="2B161F"/>
                          </a:solidFill>
                          <a:latin typeface="Calibri"/>
                          <a:cs typeface="Calibri"/>
                        </a:rPr>
                        <a:t>Rare</a:t>
                      </a:r>
                      <a:endParaRPr sz="1100">
                        <a:latin typeface="Calibri"/>
                        <a:cs typeface="Calibri"/>
                      </a:endParaRPr>
                    </a:p>
                  </a:txBody>
                  <a:tcPr marL="0" marR="0" marB="0" marT="76835">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05"/>
                        </a:spcBef>
                      </a:pPr>
                      <a:endParaRPr sz="1100">
                        <a:latin typeface="Times New Roman"/>
                        <a:cs typeface="Times New Roman"/>
                      </a:endParaRPr>
                    </a:p>
                    <a:p>
                      <a:pPr algn="ctr" marL="15240">
                        <a:lnSpc>
                          <a:spcPct val="100000"/>
                        </a:lnSpc>
                      </a:pPr>
                      <a:r>
                        <a:rPr dirty="0" sz="1100" spc="-25">
                          <a:solidFill>
                            <a:srgbClr val="2B161F"/>
                          </a:solidFill>
                          <a:latin typeface="Calibri"/>
                          <a:cs typeface="Calibri"/>
                        </a:rPr>
                        <a:t>No</a:t>
                      </a:r>
                      <a:endParaRPr sz="1100">
                        <a:latin typeface="Calibri"/>
                        <a:cs typeface="Calibri"/>
                      </a:endParaRPr>
                    </a:p>
                  </a:txBody>
                  <a:tcPr marL="0" marR="0" marB="0" marT="76835">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05"/>
                        </a:spcBef>
                      </a:pPr>
                      <a:endParaRPr sz="1100">
                        <a:latin typeface="Times New Roman"/>
                        <a:cs typeface="Times New Roman"/>
                      </a:endParaRPr>
                    </a:p>
                    <a:p>
                      <a:pPr algn="ctr" marL="17780">
                        <a:lnSpc>
                          <a:spcPct val="100000"/>
                        </a:lnSpc>
                      </a:pPr>
                      <a:r>
                        <a:rPr dirty="0" sz="1100" spc="-25">
                          <a:solidFill>
                            <a:srgbClr val="2B161F"/>
                          </a:solidFill>
                          <a:latin typeface="Calibri"/>
                          <a:cs typeface="Calibri"/>
                        </a:rPr>
                        <a:t>No</a:t>
                      </a:r>
                      <a:endParaRPr sz="1100">
                        <a:latin typeface="Calibri"/>
                        <a:cs typeface="Calibri"/>
                      </a:endParaRPr>
                    </a:p>
                  </a:txBody>
                  <a:tcPr marL="0" marR="0" marB="0" marT="76835">
                    <a:lnL w="12700">
                      <a:solidFill>
                        <a:srgbClr val="EBE1D0"/>
                      </a:solidFill>
                      <a:prstDash val="solid"/>
                    </a:lnL>
                    <a:lnR w="12700">
                      <a:solidFill>
                        <a:srgbClr val="EBE1D0"/>
                      </a:solidFill>
                      <a:prstDash val="solid"/>
                    </a:lnR>
                    <a:solidFill>
                      <a:srgbClr val="EBE1D0"/>
                    </a:solidFill>
                  </a:tcPr>
                </a:tc>
              </a:tr>
              <a:tr h="627380">
                <a:tc>
                  <a:txBody>
                    <a:bodyPr/>
                    <a:lstStyle/>
                    <a:p>
                      <a:pPr>
                        <a:lnSpc>
                          <a:spcPct val="100000"/>
                        </a:lnSpc>
                        <a:spcBef>
                          <a:spcPts val="515"/>
                        </a:spcBef>
                      </a:pPr>
                      <a:endParaRPr sz="1100">
                        <a:latin typeface="Times New Roman"/>
                        <a:cs typeface="Times New Roman"/>
                      </a:endParaRPr>
                    </a:p>
                    <a:p>
                      <a:pPr marL="92075">
                        <a:lnSpc>
                          <a:spcPct val="100000"/>
                        </a:lnSpc>
                      </a:pPr>
                      <a:r>
                        <a:rPr dirty="0" sz="1100">
                          <a:solidFill>
                            <a:srgbClr val="2B161F"/>
                          </a:solidFill>
                          <a:latin typeface="Calibri"/>
                          <a:cs typeface="Calibri"/>
                        </a:rPr>
                        <a:t>Price</a:t>
                      </a:r>
                      <a:r>
                        <a:rPr dirty="0" sz="1100" spc="130">
                          <a:solidFill>
                            <a:srgbClr val="2B161F"/>
                          </a:solidFill>
                          <a:latin typeface="Calibri"/>
                          <a:cs typeface="Calibri"/>
                        </a:rPr>
                        <a:t> </a:t>
                      </a:r>
                      <a:r>
                        <a:rPr dirty="0" sz="1100" spc="-10">
                          <a:solidFill>
                            <a:srgbClr val="2B161F"/>
                          </a:solidFill>
                          <a:latin typeface="Calibri"/>
                          <a:cs typeface="Calibri"/>
                        </a:rPr>
                        <a:t>Range</a:t>
                      </a:r>
                      <a:endParaRPr sz="1100">
                        <a:latin typeface="Calibri"/>
                        <a:cs typeface="Calibri"/>
                      </a:endParaRPr>
                    </a:p>
                  </a:txBody>
                  <a:tcPr marL="0" marR="0" marB="0" marT="65405">
                    <a:lnL w="12700">
                      <a:solidFill>
                        <a:srgbClr val="EBE1D0"/>
                      </a:solidFill>
                      <a:prstDash val="solid"/>
                    </a:lnL>
                    <a:lnR w="12700">
                      <a:solidFill>
                        <a:srgbClr val="EBE1D0"/>
                      </a:solidFill>
                      <a:prstDash val="solid"/>
                    </a:lnR>
                  </a:tcPr>
                </a:tc>
                <a:tc>
                  <a:txBody>
                    <a:bodyPr/>
                    <a:lstStyle/>
                    <a:p>
                      <a:pPr>
                        <a:lnSpc>
                          <a:spcPct val="100000"/>
                        </a:lnSpc>
                        <a:spcBef>
                          <a:spcPts val="515"/>
                        </a:spcBef>
                      </a:pPr>
                      <a:endParaRPr sz="1100">
                        <a:latin typeface="Times New Roman"/>
                        <a:cs typeface="Times New Roman"/>
                      </a:endParaRPr>
                    </a:p>
                    <a:p>
                      <a:pPr algn="ctr" marL="8890">
                        <a:lnSpc>
                          <a:spcPct val="100000"/>
                        </a:lnSpc>
                      </a:pPr>
                      <a:r>
                        <a:rPr dirty="0" sz="1100" b="1">
                          <a:solidFill>
                            <a:srgbClr val="2B161F"/>
                          </a:solidFill>
                          <a:latin typeface="Calibri"/>
                          <a:cs typeface="Calibri"/>
                        </a:rPr>
                        <a:t>Mid,</a:t>
                      </a:r>
                      <a:r>
                        <a:rPr dirty="0" sz="1100" spc="90" b="1">
                          <a:solidFill>
                            <a:srgbClr val="2B161F"/>
                          </a:solidFill>
                          <a:latin typeface="Calibri"/>
                          <a:cs typeface="Calibri"/>
                        </a:rPr>
                        <a:t> </a:t>
                      </a:r>
                      <a:r>
                        <a:rPr dirty="0" sz="1100" spc="-10" b="1">
                          <a:solidFill>
                            <a:srgbClr val="2B161F"/>
                          </a:solidFill>
                          <a:latin typeface="Calibri"/>
                          <a:cs typeface="Calibri"/>
                        </a:rPr>
                        <a:t>transparent</a:t>
                      </a:r>
                      <a:endParaRPr sz="1100">
                        <a:latin typeface="Calibri"/>
                        <a:cs typeface="Calibri"/>
                      </a:endParaRPr>
                    </a:p>
                  </a:txBody>
                  <a:tcPr marL="0" marR="0" marB="0" marT="65405">
                    <a:lnL w="12700">
                      <a:solidFill>
                        <a:srgbClr val="EBE1D0"/>
                      </a:solidFill>
                      <a:prstDash val="solid"/>
                    </a:lnL>
                    <a:lnR w="12700">
                      <a:solidFill>
                        <a:srgbClr val="EBE1D0"/>
                      </a:solidFill>
                      <a:prstDash val="solid"/>
                    </a:lnR>
                  </a:tcPr>
                </a:tc>
                <a:tc>
                  <a:txBody>
                    <a:bodyPr/>
                    <a:lstStyle/>
                    <a:p>
                      <a:pPr>
                        <a:lnSpc>
                          <a:spcPct val="100000"/>
                        </a:lnSpc>
                        <a:spcBef>
                          <a:spcPts val="515"/>
                        </a:spcBef>
                      </a:pPr>
                      <a:endParaRPr sz="1100">
                        <a:latin typeface="Times New Roman"/>
                        <a:cs typeface="Times New Roman"/>
                      </a:endParaRPr>
                    </a:p>
                    <a:p>
                      <a:pPr algn="ctr" marL="10160">
                        <a:lnSpc>
                          <a:spcPct val="100000"/>
                        </a:lnSpc>
                      </a:pPr>
                      <a:r>
                        <a:rPr dirty="0" sz="1100" spc="-25">
                          <a:solidFill>
                            <a:srgbClr val="2B161F"/>
                          </a:solidFill>
                          <a:latin typeface="Calibri"/>
                          <a:cs typeface="Calibri"/>
                        </a:rPr>
                        <a:t>Low</a:t>
                      </a:r>
                      <a:endParaRPr sz="1100">
                        <a:latin typeface="Calibri"/>
                        <a:cs typeface="Calibri"/>
                      </a:endParaRPr>
                    </a:p>
                  </a:txBody>
                  <a:tcPr marL="0" marR="0" marB="0" marT="65405">
                    <a:lnL w="12700">
                      <a:solidFill>
                        <a:srgbClr val="EBE1D0"/>
                      </a:solidFill>
                      <a:prstDash val="solid"/>
                    </a:lnL>
                    <a:lnR w="12700">
                      <a:solidFill>
                        <a:srgbClr val="EBE1D0"/>
                      </a:solidFill>
                      <a:prstDash val="solid"/>
                    </a:lnR>
                  </a:tcPr>
                </a:tc>
                <a:tc>
                  <a:txBody>
                    <a:bodyPr/>
                    <a:lstStyle/>
                    <a:p>
                      <a:pPr>
                        <a:lnSpc>
                          <a:spcPct val="100000"/>
                        </a:lnSpc>
                        <a:spcBef>
                          <a:spcPts val="515"/>
                        </a:spcBef>
                      </a:pPr>
                      <a:endParaRPr sz="1100">
                        <a:latin typeface="Times New Roman"/>
                        <a:cs typeface="Times New Roman"/>
                      </a:endParaRPr>
                    </a:p>
                    <a:p>
                      <a:pPr algn="ctr" marL="10795">
                        <a:lnSpc>
                          <a:spcPct val="100000"/>
                        </a:lnSpc>
                      </a:pPr>
                      <a:r>
                        <a:rPr dirty="0" sz="1100" spc="-20">
                          <a:solidFill>
                            <a:srgbClr val="2B161F"/>
                          </a:solidFill>
                          <a:latin typeface="Calibri"/>
                          <a:cs typeface="Calibri"/>
                        </a:rPr>
                        <a:t>High</a:t>
                      </a:r>
                      <a:endParaRPr sz="1100">
                        <a:latin typeface="Calibri"/>
                        <a:cs typeface="Calibri"/>
                      </a:endParaRPr>
                    </a:p>
                  </a:txBody>
                  <a:tcPr marL="0" marR="0" marB="0" marT="65405">
                    <a:lnL w="12700">
                      <a:solidFill>
                        <a:srgbClr val="EBE1D0"/>
                      </a:solidFill>
                      <a:prstDash val="solid"/>
                    </a:lnL>
                    <a:lnR w="12700">
                      <a:solidFill>
                        <a:srgbClr val="EBE1D0"/>
                      </a:solidFill>
                      <a:prstDash val="solid"/>
                    </a:lnR>
                  </a:tcPr>
                </a:tc>
                <a:tc>
                  <a:txBody>
                    <a:bodyPr/>
                    <a:lstStyle/>
                    <a:p>
                      <a:pPr>
                        <a:lnSpc>
                          <a:spcPct val="100000"/>
                        </a:lnSpc>
                        <a:spcBef>
                          <a:spcPts val="515"/>
                        </a:spcBef>
                      </a:pPr>
                      <a:endParaRPr sz="1100">
                        <a:latin typeface="Times New Roman"/>
                        <a:cs typeface="Times New Roman"/>
                      </a:endParaRPr>
                    </a:p>
                    <a:p>
                      <a:pPr algn="ctr" marL="17145">
                        <a:lnSpc>
                          <a:spcPct val="100000"/>
                        </a:lnSpc>
                      </a:pPr>
                      <a:r>
                        <a:rPr dirty="0" sz="1100">
                          <a:solidFill>
                            <a:srgbClr val="2B161F"/>
                          </a:solidFill>
                          <a:latin typeface="Calibri"/>
                          <a:cs typeface="Calibri"/>
                        </a:rPr>
                        <a:t>Mid,</a:t>
                      </a:r>
                      <a:r>
                        <a:rPr dirty="0" sz="1100" spc="85">
                          <a:solidFill>
                            <a:srgbClr val="2B161F"/>
                          </a:solidFill>
                          <a:latin typeface="Calibri"/>
                          <a:cs typeface="Calibri"/>
                        </a:rPr>
                        <a:t> </a:t>
                      </a:r>
                      <a:r>
                        <a:rPr dirty="0" sz="1100" spc="-10">
                          <a:solidFill>
                            <a:srgbClr val="2B161F"/>
                          </a:solidFill>
                          <a:latin typeface="Calibri"/>
                          <a:cs typeface="Calibri"/>
                        </a:rPr>
                        <a:t>inconsistent</a:t>
                      </a:r>
                      <a:endParaRPr sz="1100">
                        <a:latin typeface="Calibri"/>
                        <a:cs typeface="Calibri"/>
                      </a:endParaRPr>
                    </a:p>
                  </a:txBody>
                  <a:tcPr marL="0" marR="0" marB="0" marT="65405">
                    <a:lnL w="12700">
                      <a:solidFill>
                        <a:srgbClr val="EBE1D0"/>
                      </a:solidFill>
                      <a:prstDash val="solid"/>
                    </a:lnL>
                    <a:lnR w="12700">
                      <a:solidFill>
                        <a:srgbClr val="EBE1D0"/>
                      </a:solidFill>
                      <a:prstDash val="solid"/>
                    </a:lnR>
                  </a:tcPr>
                </a:tc>
              </a:tr>
              <a:tr h="652145">
                <a:tc>
                  <a:txBody>
                    <a:bodyPr/>
                    <a:lstStyle/>
                    <a:p>
                      <a:pPr>
                        <a:lnSpc>
                          <a:spcPct val="100000"/>
                        </a:lnSpc>
                        <a:spcBef>
                          <a:spcPts val="620"/>
                        </a:spcBef>
                      </a:pPr>
                      <a:endParaRPr sz="1100">
                        <a:latin typeface="Times New Roman"/>
                        <a:cs typeface="Times New Roman"/>
                      </a:endParaRPr>
                    </a:p>
                    <a:p>
                      <a:pPr marL="92075">
                        <a:lnSpc>
                          <a:spcPct val="100000"/>
                        </a:lnSpc>
                      </a:pPr>
                      <a:r>
                        <a:rPr dirty="0" sz="1100">
                          <a:solidFill>
                            <a:srgbClr val="2B161F"/>
                          </a:solidFill>
                          <a:latin typeface="Calibri"/>
                          <a:cs typeface="Calibri"/>
                        </a:rPr>
                        <a:t>Artisan</a:t>
                      </a:r>
                      <a:r>
                        <a:rPr dirty="0" sz="1100" spc="130">
                          <a:solidFill>
                            <a:srgbClr val="2B161F"/>
                          </a:solidFill>
                          <a:latin typeface="Calibri"/>
                          <a:cs typeface="Calibri"/>
                        </a:rPr>
                        <a:t> </a:t>
                      </a:r>
                      <a:r>
                        <a:rPr dirty="0" sz="1100">
                          <a:solidFill>
                            <a:srgbClr val="2B161F"/>
                          </a:solidFill>
                          <a:latin typeface="Calibri"/>
                          <a:cs typeface="Calibri"/>
                        </a:rPr>
                        <a:t>Income</a:t>
                      </a:r>
                      <a:r>
                        <a:rPr dirty="0" sz="1100" spc="175">
                          <a:solidFill>
                            <a:srgbClr val="2B161F"/>
                          </a:solidFill>
                          <a:latin typeface="Calibri"/>
                          <a:cs typeface="Calibri"/>
                        </a:rPr>
                        <a:t> </a:t>
                      </a:r>
                      <a:r>
                        <a:rPr dirty="0" sz="1100" spc="-10">
                          <a:solidFill>
                            <a:srgbClr val="2B161F"/>
                          </a:solidFill>
                          <a:latin typeface="Calibri"/>
                          <a:cs typeface="Calibri"/>
                        </a:rPr>
                        <a:t>Support</a:t>
                      </a:r>
                      <a:endParaRPr sz="1100">
                        <a:latin typeface="Calibri"/>
                        <a:cs typeface="Calibri"/>
                      </a:endParaRPr>
                    </a:p>
                  </a:txBody>
                  <a:tcPr marL="0" marR="0" marB="0" marT="7874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20"/>
                        </a:spcBef>
                      </a:pPr>
                      <a:endParaRPr sz="1100">
                        <a:latin typeface="Times New Roman"/>
                        <a:cs typeface="Times New Roman"/>
                      </a:endParaRPr>
                    </a:p>
                    <a:p>
                      <a:pPr algn="ctr" marL="5080">
                        <a:lnSpc>
                          <a:spcPct val="100000"/>
                        </a:lnSpc>
                      </a:pPr>
                      <a:r>
                        <a:rPr dirty="0" sz="1100" b="1">
                          <a:solidFill>
                            <a:srgbClr val="2B161F"/>
                          </a:solidFill>
                          <a:latin typeface="Calibri"/>
                          <a:cs typeface="Calibri"/>
                        </a:rPr>
                        <a:t>Direct</a:t>
                      </a:r>
                      <a:r>
                        <a:rPr dirty="0" sz="1100" spc="85" b="1">
                          <a:solidFill>
                            <a:srgbClr val="2B161F"/>
                          </a:solidFill>
                          <a:latin typeface="Calibri"/>
                          <a:cs typeface="Calibri"/>
                        </a:rPr>
                        <a:t> </a:t>
                      </a:r>
                      <a:r>
                        <a:rPr dirty="0" sz="1100" b="1">
                          <a:solidFill>
                            <a:srgbClr val="2B161F"/>
                          </a:solidFill>
                          <a:latin typeface="Calibri"/>
                          <a:cs typeface="Calibri"/>
                        </a:rPr>
                        <a:t>&amp;</a:t>
                      </a:r>
                      <a:r>
                        <a:rPr dirty="0" sz="1100" spc="50" b="1">
                          <a:solidFill>
                            <a:srgbClr val="2B161F"/>
                          </a:solidFill>
                          <a:latin typeface="Calibri"/>
                          <a:cs typeface="Calibri"/>
                        </a:rPr>
                        <a:t> </a:t>
                      </a:r>
                      <a:r>
                        <a:rPr dirty="0" sz="1100" spc="-10" b="1">
                          <a:solidFill>
                            <a:srgbClr val="2B161F"/>
                          </a:solidFill>
                          <a:latin typeface="Calibri"/>
                          <a:cs typeface="Calibri"/>
                        </a:rPr>
                        <a:t>tracked</a:t>
                      </a:r>
                      <a:endParaRPr sz="1100">
                        <a:latin typeface="Calibri"/>
                        <a:cs typeface="Calibri"/>
                      </a:endParaRPr>
                    </a:p>
                  </a:txBody>
                  <a:tcPr marL="0" marR="0" marB="0" marT="7874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20"/>
                        </a:spcBef>
                      </a:pPr>
                      <a:endParaRPr sz="1100">
                        <a:latin typeface="Times New Roman"/>
                        <a:cs typeface="Times New Roman"/>
                      </a:endParaRPr>
                    </a:p>
                    <a:p>
                      <a:pPr algn="ctr" marL="12065">
                        <a:lnSpc>
                          <a:spcPct val="100000"/>
                        </a:lnSpc>
                      </a:pPr>
                      <a:r>
                        <a:rPr dirty="0" sz="1100" spc="-25">
                          <a:solidFill>
                            <a:srgbClr val="2B161F"/>
                          </a:solidFill>
                          <a:latin typeface="Calibri"/>
                          <a:cs typeface="Calibri"/>
                        </a:rPr>
                        <a:t>No</a:t>
                      </a:r>
                      <a:endParaRPr sz="1100">
                        <a:latin typeface="Calibri"/>
                        <a:cs typeface="Calibri"/>
                      </a:endParaRPr>
                    </a:p>
                  </a:txBody>
                  <a:tcPr marL="0" marR="0" marB="0" marT="7874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20"/>
                        </a:spcBef>
                      </a:pPr>
                      <a:endParaRPr sz="1100">
                        <a:latin typeface="Times New Roman"/>
                        <a:cs typeface="Times New Roman"/>
                      </a:endParaRPr>
                    </a:p>
                    <a:p>
                      <a:pPr algn="ctr" marL="12700">
                        <a:lnSpc>
                          <a:spcPct val="100000"/>
                        </a:lnSpc>
                      </a:pPr>
                      <a:r>
                        <a:rPr dirty="0" sz="1100" spc="-10">
                          <a:solidFill>
                            <a:srgbClr val="2B161F"/>
                          </a:solidFill>
                          <a:latin typeface="Calibri"/>
                          <a:cs typeface="Calibri"/>
                        </a:rPr>
                        <a:t>Indirect</a:t>
                      </a:r>
                      <a:endParaRPr sz="1100">
                        <a:latin typeface="Calibri"/>
                        <a:cs typeface="Calibri"/>
                      </a:endParaRPr>
                    </a:p>
                  </a:txBody>
                  <a:tcPr marL="0" marR="0" marB="0" marT="78740">
                    <a:lnL w="12700">
                      <a:solidFill>
                        <a:srgbClr val="EBE1D0"/>
                      </a:solidFill>
                      <a:prstDash val="solid"/>
                    </a:lnL>
                    <a:lnR w="12700">
                      <a:solidFill>
                        <a:srgbClr val="EBE1D0"/>
                      </a:solidFill>
                      <a:prstDash val="solid"/>
                    </a:lnR>
                    <a:solidFill>
                      <a:srgbClr val="EBE1D0"/>
                    </a:solidFill>
                  </a:tcPr>
                </a:tc>
                <a:tc>
                  <a:txBody>
                    <a:bodyPr/>
                    <a:lstStyle/>
                    <a:p>
                      <a:pPr>
                        <a:lnSpc>
                          <a:spcPct val="100000"/>
                        </a:lnSpc>
                        <a:spcBef>
                          <a:spcPts val="620"/>
                        </a:spcBef>
                      </a:pPr>
                      <a:endParaRPr sz="1100">
                        <a:latin typeface="Times New Roman"/>
                        <a:cs typeface="Times New Roman"/>
                      </a:endParaRPr>
                    </a:p>
                    <a:p>
                      <a:pPr algn="ctr" marL="19050">
                        <a:lnSpc>
                          <a:spcPct val="100000"/>
                        </a:lnSpc>
                      </a:pPr>
                      <a:r>
                        <a:rPr dirty="0" sz="1100" spc="-10">
                          <a:solidFill>
                            <a:srgbClr val="2B161F"/>
                          </a:solidFill>
                          <a:latin typeface="Calibri"/>
                          <a:cs typeface="Calibri"/>
                        </a:rPr>
                        <a:t>Informal</a:t>
                      </a:r>
                      <a:endParaRPr sz="1100">
                        <a:latin typeface="Calibri"/>
                        <a:cs typeface="Calibri"/>
                      </a:endParaRPr>
                    </a:p>
                  </a:txBody>
                  <a:tcPr marL="0" marR="0" marB="0" marT="78740">
                    <a:lnL w="12700">
                      <a:solidFill>
                        <a:srgbClr val="EBE1D0"/>
                      </a:solidFill>
                      <a:prstDash val="solid"/>
                    </a:lnL>
                    <a:lnR w="12700">
                      <a:solidFill>
                        <a:srgbClr val="EBE1D0"/>
                      </a:solidFill>
                      <a:prstDash val="solid"/>
                    </a:lnR>
                    <a:solidFill>
                      <a:srgbClr val="EBE1D0"/>
                    </a:solidFill>
                  </a:tcPr>
                </a:tc>
              </a:tr>
              <a:tr h="633730">
                <a:tc>
                  <a:txBody>
                    <a:bodyPr/>
                    <a:lstStyle/>
                    <a:p>
                      <a:pPr>
                        <a:lnSpc>
                          <a:spcPct val="100000"/>
                        </a:lnSpc>
                        <a:spcBef>
                          <a:spcPts val="525"/>
                        </a:spcBef>
                      </a:pPr>
                      <a:endParaRPr sz="1100">
                        <a:latin typeface="Times New Roman"/>
                        <a:cs typeface="Times New Roman"/>
                      </a:endParaRPr>
                    </a:p>
                    <a:p>
                      <a:pPr marL="92075">
                        <a:lnSpc>
                          <a:spcPct val="100000"/>
                        </a:lnSpc>
                      </a:pPr>
                      <a:r>
                        <a:rPr dirty="0" sz="1100">
                          <a:solidFill>
                            <a:srgbClr val="2B161F"/>
                          </a:solidFill>
                          <a:latin typeface="Calibri"/>
                          <a:cs typeface="Calibri"/>
                        </a:rPr>
                        <a:t>Delivery</a:t>
                      </a:r>
                      <a:r>
                        <a:rPr dirty="0" sz="1100" spc="130">
                          <a:solidFill>
                            <a:srgbClr val="2B161F"/>
                          </a:solidFill>
                          <a:latin typeface="Calibri"/>
                          <a:cs typeface="Calibri"/>
                        </a:rPr>
                        <a:t> </a:t>
                      </a:r>
                      <a:r>
                        <a:rPr dirty="0" sz="1100">
                          <a:solidFill>
                            <a:srgbClr val="2B161F"/>
                          </a:solidFill>
                          <a:latin typeface="Calibri"/>
                          <a:cs typeface="Calibri"/>
                        </a:rPr>
                        <a:t>/</a:t>
                      </a:r>
                      <a:r>
                        <a:rPr dirty="0" sz="1100" spc="45">
                          <a:solidFill>
                            <a:srgbClr val="2B161F"/>
                          </a:solidFill>
                          <a:latin typeface="Calibri"/>
                          <a:cs typeface="Calibri"/>
                        </a:rPr>
                        <a:t> </a:t>
                      </a:r>
                      <a:r>
                        <a:rPr dirty="0" sz="1100" spc="-10">
                          <a:solidFill>
                            <a:srgbClr val="2B161F"/>
                          </a:solidFill>
                          <a:latin typeface="Calibri"/>
                          <a:cs typeface="Calibri"/>
                        </a:rPr>
                        <a:t>Turnaround</a:t>
                      </a:r>
                      <a:endParaRPr sz="1100">
                        <a:latin typeface="Calibri"/>
                        <a:cs typeface="Calibri"/>
                      </a:endParaRPr>
                    </a:p>
                  </a:txBody>
                  <a:tcPr marL="0" marR="0" marB="0" marT="66675">
                    <a:lnL w="12700">
                      <a:solidFill>
                        <a:srgbClr val="EBE1D0"/>
                      </a:solidFill>
                      <a:prstDash val="solid"/>
                    </a:lnL>
                    <a:lnR w="12700">
                      <a:solidFill>
                        <a:srgbClr val="EBE1D0"/>
                      </a:solidFill>
                      <a:prstDash val="solid"/>
                    </a:lnR>
                    <a:lnB w="12700">
                      <a:solidFill>
                        <a:srgbClr val="EBE1D0"/>
                      </a:solidFill>
                      <a:prstDash val="solid"/>
                    </a:lnB>
                  </a:tcPr>
                </a:tc>
                <a:tc>
                  <a:txBody>
                    <a:bodyPr/>
                    <a:lstStyle/>
                    <a:p>
                      <a:pPr>
                        <a:lnSpc>
                          <a:spcPct val="100000"/>
                        </a:lnSpc>
                        <a:spcBef>
                          <a:spcPts val="525"/>
                        </a:spcBef>
                      </a:pPr>
                      <a:endParaRPr sz="1100">
                        <a:latin typeface="Times New Roman"/>
                        <a:cs typeface="Times New Roman"/>
                      </a:endParaRPr>
                    </a:p>
                    <a:p>
                      <a:pPr algn="ctr" marL="10160">
                        <a:lnSpc>
                          <a:spcPct val="100000"/>
                        </a:lnSpc>
                      </a:pPr>
                      <a:r>
                        <a:rPr dirty="0" sz="1100" b="1">
                          <a:solidFill>
                            <a:srgbClr val="2B161F"/>
                          </a:solidFill>
                          <a:latin typeface="Calibri"/>
                          <a:cs typeface="Calibri"/>
                        </a:rPr>
                        <a:t>5-9</a:t>
                      </a:r>
                      <a:r>
                        <a:rPr dirty="0" sz="1100" spc="100" b="1">
                          <a:solidFill>
                            <a:srgbClr val="2B161F"/>
                          </a:solidFill>
                          <a:latin typeface="Calibri"/>
                          <a:cs typeface="Calibri"/>
                        </a:rPr>
                        <a:t> </a:t>
                      </a:r>
                      <a:r>
                        <a:rPr dirty="0" sz="1100" b="1">
                          <a:solidFill>
                            <a:srgbClr val="2B161F"/>
                          </a:solidFill>
                          <a:latin typeface="Calibri"/>
                          <a:cs typeface="Calibri"/>
                        </a:rPr>
                        <a:t>days,</a:t>
                      </a:r>
                      <a:r>
                        <a:rPr dirty="0" sz="1100" spc="65" b="1">
                          <a:solidFill>
                            <a:srgbClr val="2B161F"/>
                          </a:solidFill>
                          <a:latin typeface="Calibri"/>
                          <a:cs typeface="Calibri"/>
                        </a:rPr>
                        <a:t> </a:t>
                      </a:r>
                      <a:r>
                        <a:rPr dirty="0" sz="1100" spc="-10" b="1">
                          <a:solidFill>
                            <a:srgbClr val="2B161F"/>
                          </a:solidFill>
                          <a:latin typeface="Calibri"/>
                          <a:cs typeface="Calibri"/>
                        </a:rPr>
                        <a:t>tracked</a:t>
                      </a:r>
                      <a:endParaRPr sz="1100">
                        <a:latin typeface="Calibri"/>
                        <a:cs typeface="Calibri"/>
                      </a:endParaRPr>
                    </a:p>
                  </a:txBody>
                  <a:tcPr marL="0" marR="0" marB="0" marT="66675">
                    <a:lnL w="12700">
                      <a:solidFill>
                        <a:srgbClr val="EBE1D0"/>
                      </a:solidFill>
                      <a:prstDash val="solid"/>
                    </a:lnL>
                    <a:lnR w="12700">
                      <a:solidFill>
                        <a:srgbClr val="EBE1D0"/>
                      </a:solidFill>
                      <a:prstDash val="solid"/>
                    </a:lnR>
                    <a:lnB w="12700">
                      <a:solidFill>
                        <a:srgbClr val="EBE1D0"/>
                      </a:solidFill>
                      <a:prstDash val="solid"/>
                    </a:lnB>
                  </a:tcPr>
                </a:tc>
                <a:tc>
                  <a:txBody>
                    <a:bodyPr/>
                    <a:lstStyle/>
                    <a:p>
                      <a:pPr>
                        <a:lnSpc>
                          <a:spcPct val="100000"/>
                        </a:lnSpc>
                        <a:spcBef>
                          <a:spcPts val="525"/>
                        </a:spcBef>
                      </a:pPr>
                      <a:endParaRPr sz="1100">
                        <a:latin typeface="Times New Roman"/>
                        <a:cs typeface="Times New Roman"/>
                      </a:endParaRPr>
                    </a:p>
                    <a:p>
                      <a:pPr algn="ctr" marL="11430">
                        <a:lnSpc>
                          <a:spcPct val="100000"/>
                        </a:lnSpc>
                      </a:pPr>
                      <a:r>
                        <a:rPr dirty="0" sz="1100">
                          <a:solidFill>
                            <a:srgbClr val="2B161F"/>
                          </a:solidFill>
                          <a:latin typeface="Calibri"/>
                          <a:cs typeface="Calibri"/>
                        </a:rPr>
                        <a:t>2-4</a:t>
                      </a:r>
                      <a:r>
                        <a:rPr dirty="0" sz="1100" spc="35">
                          <a:solidFill>
                            <a:srgbClr val="2B161F"/>
                          </a:solidFill>
                          <a:latin typeface="Calibri"/>
                          <a:cs typeface="Calibri"/>
                        </a:rPr>
                        <a:t> </a:t>
                      </a:r>
                      <a:r>
                        <a:rPr dirty="0" sz="1100" spc="-20">
                          <a:solidFill>
                            <a:srgbClr val="2B161F"/>
                          </a:solidFill>
                          <a:latin typeface="Calibri"/>
                          <a:cs typeface="Calibri"/>
                        </a:rPr>
                        <a:t>days</a:t>
                      </a:r>
                      <a:endParaRPr sz="1100">
                        <a:latin typeface="Calibri"/>
                        <a:cs typeface="Calibri"/>
                      </a:endParaRPr>
                    </a:p>
                  </a:txBody>
                  <a:tcPr marL="0" marR="0" marB="0" marT="66675">
                    <a:lnL w="12700">
                      <a:solidFill>
                        <a:srgbClr val="EBE1D0"/>
                      </a:solidFill>
                      <a:prstDash val="solid"/>
                    </a:lnL>
                    <a:lnR w="12700">
                      <a:solidFill>
                        <a:srgbClr val="EBE1D0"/>
                      </a:solidFill>
                      <a:prstDash val="solid"/>
                    </a:lnR>
                    <a:lnB w="12700">
                      <a:solidFill>
                        <a:srgbClr val="EBE1D0"/>
                      </a:solidFill>
                      <a:prstDash val="solid"/>
                    </a:lnB>
                  </a:tcPr>
                </a:tc>
                <a:tc>
                  <a:txBody>
                    <a:bodyPr/>
                    <a:lstStyle/>
                    <a:p>
                      <a:pPr>
                        <a:lnSpc>
                          <a:spcPct val="100000"/>
                        </a:lnSpc>
                        <a:spcBef>
                          <a:spcPts val="525"/>
                        </a:spcBef>
                      </a:pPr>
                      <a:endParaRPr sz="1100">
                        <a:latin typeface="Times New Roman"/>
                        <a:cs typeface="Times New Roman"/>
                      </a:endParaRPr>
                    </a:p>
                    <a:p>
                      <a:pPr algn="ctr" marL="13970">
                        <a:lnSpc>
                          <a:spcPct val="100000"/>
                        </a:lnSpc>
                      </a:pPr>
                      <a:r>
                        <a:rPr dirty="0" sz="1100">
                          <a:solidFill>
                            <a:srgbClr val="2B161F"/>
                          </a:solidFill>
                          <a:latin typeface="Calibri"/>
                          <a:cs typeface="Calibri"/>
                        </a:rPr>
                        <a:t>2-4</a:t>
                      </a:r>
                      <a:r>
                        <a:rPr dirty="0" sz="1100" spc="30">
                          <a:solidFill>
                            <a:srgbClr val="2B161F"/>
                          </a:solidFill>
                          <a:latin typeface="Calibri"/>
                          <a:cs typeface="Calibri"/>
                        </a:rPr>
                        <a:t> </a:t>
                      </a:r>
                      <a:r>
                        <a:rPr dirty="0" sz="1100" spc="-10">
                          <a:solidFill>
                            <a:srgbClr val="2B161F"/>
                          </a:solidFill>
                          <a:latin typeface="Calibri"/>
                          <a:cs typeface="Calibri"/>
                        </a:rPr>
                        <a:t>weeks</a:t>
                      </a:r>
                      <a:endParaRPr sz="1100">
                        <a:latin typeface="Calibri"/>
                        <a:cs typeface="Calibri"/>
                      </a:endParaRPr>
                    </a:p>
                  </a:txBody>
                  <a:tcPr marL="0" marR="0" marB="0" marT="66675">
                    <a:lnL w="12700">
                      <a:solidFill>
                        <a:srgbClr val="EBE1D0"/>
                      </a:solidFill>
                      <a:prstDash val="solid"/>
                    </a:lnL>
                    <a:lnR w="12700">
                      <a:solidFill>
                        <a:srgbClr val="EBE1D0"/>
                      </a:solidFill>
                      <a:prstDash val="solid"/>
                    </a:lnR>
                    <a:lnB w="12700">
                      <a:solidFill>
                        <a:srgbClr val="EBE1D0"/>
                      </a:solidFill>
                      <a:prstDash val="solid"/>
                    </a:lnB>
                  </a:tcPr>
                </a:tc>
                <a:tc>
                  <a:txBody>
                    <a:bodyPr/>
                    <a:lstStyle/>
                    <a:p>
                      <a:pPr>
                        <a:lnSpc>
                          <a:spcPct val="100000"/>
                        </a:lnSpc>
                        <a:spcBef>
                          <a:spcPts val="525"/>
                        </a:spcBef>
                      </a:pPr>
                      <a:endParaRPr sz="1100">
                        <a:latin typeface="Times New Roman"/>
                        <a:cs typeface="Times New Roman"/>
                      </a:endParaRPr>
                    </a:p>
                    <a:p>
                      <a:pPr algn="ctr" marL="12700">
                        <a:lnSpc>
                          <a:spcPct val="100000"/>
                        </a:lnSpc>
                      </a:pPr>
                      <a:r>
                        <a:rPr dirty="0" sz="1100">
                          <a:solidFill>
                            <a:srgbClr val="2B161F"/>
                          </a:solidFill>
                          <a:latin typeface="Calibri"/>
                          <a:cs typeface="Calibri"/>
                        </a:rPr>
                        <a:t>1-3</a:t>
                      </a:r>
                      <a:r>
                        <a:rPr dirty="0" sz="1100" spc="100">
                          <a:solidFill>
                            <a:srgbClr val="2B161F"/>
                          </a:solidFill>
                          <a:latin typeface="Calibri"/>
                          <a:cs typeface="Calibri"/>
                        </a:rPr>
                        <a:t> </a:t>
                      </a:r>
                      <a:r>
                        <a:rPr dirty="0" sz="1100">
                          <a:solidFill>
                            <a:srgbClr val="2B161F"/>
                          </a:solidFill>
                          <a:latin typeface="Calibri"/>
                          <a:cs typeface="Calibri"/>
                        </a:rPr>
                        <a:t>weeks,</a:t>
                      </a:r>
                      <a:r>
                        <a:rPr dirty="0" sz="1100" spc="85">
                          <a:solidFill>
                            <a:srgbClr val="2B161F"/>
                          </a:solidFill>
                          <a:latin typeface="Calibri"/>
                          <a:cs typeface="Calibri"/>
                        </a:rPr>
                        <a:t> </a:t>
                      </a:r>
                      <a:r>
                        <a:rPr dirty="0" sz="1100" spc="-10">
                          <a:solidFill>
                            <a:srgbClr val="2B161F"/>
                          </a:solidFill>
                          <a:latin typeface="Calibri"/>
                          <a:cs typeface="Calibri"/>
                        </a:rPr>
                        <a:t>untracked</a:t>
                      </a:r>
                      <a:endParaRPr sz="1100">
                        <a:latin typeface="Calibri"/>
                        <a:cs typeface="Calibri"/>
                      </a:endParaRPr>
                    </a:p>
                  </a:txBody>
                  <a:tcPr marL="0" marR="0" marB="0" marT="66675">
                    <a:lnL w="12700">
                      <a:solidFill>
                        <a:srgbClr val="EBE1D0"/>
                      </a:solidFill>
                      <a:prstDash val="solid"/>
                    </a:lnL>
                    <a:lnR w="12700">
                      <a:solidFill>
                        <a:srgbClr val="EBE1D0"/>
                      </a:solidFill>
                      <a:prstDash val="solid"/>
                    </a:lnR>
                    <a:lnB w="12700">
                      <a:solidFill>
                        <a:srgbClr val="EBE1D0"/>
                      </a:solidFill>
                      <a:prstDash val="soli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sp>
        <p:nvSpPr>
          <p:cNvPr id="3" name="object 3"/>
          <p:cNvSpPr txBox="1"/>
          <p:nvPr/>
        </p:nvSpPr>
        <p:spPr>
          <a:xfrm>
            <a:off x="628015" y="423227"/>
            <a:ext cx="92265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C8A127"/>
                </a:solidFill>
                <a:latin typeface="Calibri"/>
                <a:cs typeface="Calibri"/>
              </a:rPr>
              <a:t>O</a:t>
            </a:r>
            <a:r>
              <a:rPr dirty="0" sz="1250" spc="-95" b="1">
                <a:solidFill>
                  <a:srgbClr val="C8A127"/>
                </a:solidFill>
                <a:latin typeface="Calibri"/>
                <a:cs typeface="Calibri"/>
              </a:rPr>
              <a:t> </a:t>
            </a:r>
            <a:r>
              <a:rPr dirty="0" sz="1250" b="1">
                <a:solidFill>
                  <a:srgbClr val="C8A127"/>
                </a:solidFill>
                <a:latin typeface="Calibri"/>
                <a:cs typeface="Calibri"/>
              </a:rPr>
              <a:t>U</a:t>
            </a:r>
            <a:r>
              <a:rPr dirty="0" sz="1250" spc="-60" b="1">
                <a:solidFill>
                  <a:srgbClr val="C8A127"/>
                </a:solidFill>
                <a:latin typeface="Calibri"/>
                <a:cs typeface="Calibri"/>
              </a:rPr>
              <a:t> </a:t>
            </a:r>
            <a:r>
              <a:rPr dirty="0" sz="1250" b="1">
                <a:solidFill>
                  <a:srgbClr val="C8A127"/>
                </a:solidFill>
                <a:latin typeface="Calibri"/>
                <a:cs typeface="Calibri"/>
              </a:rPr>
              <a:t>R</a:t>
            </a:r>
            <a:r>
              <a:rPr dirty="0" sz="1250" spc="120" b="1">
                <a:solidFill>
                  <a:srgbClr val="C8A127"/>
                </a:solidFill>
                <a:latin typeface="Calibri"/>
                <a:cs typeface="Calibri"/>
              </a:rPr>
              <a:t>  </a:t>
            </a:r>
            <a:r>
              <a:rPr dirty="0" sz="1250" b="1">
                <a:solidFill>
                  <a:srgbClr val="C8A127"/>
                </a:solidFill>
                <a:latin typeface="Calibri"/>
                <a:cs typeface="Calibri"/>
              </a:rPr>
              <a:t>E</a:t>
            </a:r>
            <a:r>
              <a:rPr dirty="0" sz="1250" spc="-70" b="1">
                <a:solidFill>
                  <a:srgbClr val="C8A127"/>
                </a:solidFill>
                <a:latin typeface="Calibri"/>
                <a:cs typeface="Calibri"/>
              </a:rPr>
              <a:t> </a:t>
            </a:r>
            <a:r>
              <a:rPr dirty="0" sz="1250" b="1">
                <a:solidFill>
                  <a:srgbClr val="C8A127"/>
                </a:solidFill>
                <a:latin typeface="Calibri"/>
                <a:cs typeface="Calibri"/>
              </a:rPr>
              <a:t>D</a:t>
            </a:r>
            <a:r>
              <a:rPr dirty="0" sz="1250" spc="-110" b="1">
                <a:solidFill>
                  <a:srgbClr val="C8A127"/>
                </a:solidFill>
                <a:latin typeface="Calibri"/>
                <a:cs typeface="Calibri"/>
              </a:rPr>
              <a:t> </a:t>
            </a:r>
            <a:r>
              <a:rPr dirty="0" sz="1250" b="1">
                <a:solidFill>
                  <a:srgbClr val="C8A127"/>
                </a:solidFill>
                <a:latin typeface="Calibri"/>
                <a:cs typeface="Calibri"/>
              </a:rPr>
              <a:t>G</a:t>
            </a:r>
            <a:r>
              <a:rPr dirty="0" sz="1250" spc="-40" b="1">
                <a:solidFill>
                  <a:srgbClr val="C8A127"/>
                </a:solidFill>
                <a:latin typeface="Calibri"/>
                <a:cs typeface="Calibri"/>
              </a:rPr>
              <a:t> </a:t>
            </a:r>
            <a:r>
              <a:rPr dirty="0" sz="1250" spc="-50" b="1">
                <a:solidFill>
                  <a:srgbClr val="C8A127"/>
                </a:solidFill>
                <a:latin typeface="Calibri"/>
                <a:cs typeface="Calibri"/>
              </a:rPr>
              <a:t>E</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t>Why</a:t>
            </a:r>
            <a:r>
              <a:rPr dirty="0" spc="-120"/>
              <a:t> </a:t>
            </a:r>
            <a:r>
              <a:rPr dirty="0" spc="-10"/>
              <a:t>Rangrez</a:t>
            </a:r>
            <a:r>
              <a:rPr dirty="0" spc="-160"/>
              <a:t> </a:t>
            </a:r>
            <a:r>
              <a:rPr dirty="0" spc="-20"/>
              <a:t>Wins</a:t>
            </a:r>
          </a:p>
        </p:txBody>
      </p:sp>
      <p:grpSp>
        <p:nvGrpSpPr>
          <p:cNvPr id="5" name="object 5"/>
          <p:cNvGrpSpPr/>
          <p:nvPr/>
        </p:nvGrpSpPr>
        <p:grpSpPr>
          <a:xfrm>
            <a:off x="466725" y="1676273"/>
            <a:ext cx="5520055" cy="2281555"/>
            <a:chOff x="466725" y="1676273"/>
            <a:chExt cx="5520055" cy="2281555"/>
          </a:xfrm>
        </p:grpSpPr>
        <p:pic>
          <p:nvPicPr>
            <p:cNvPr id="6" name="object 6"/>
            <p:cNvPicPr/>
            <p:nvPr/>
          </p:nvPicPr>
          <p:blipFill>
            <a:blip r:embed="rId2" cstate="print"/>
            <a:stretch>
              <a:fillRect/>
            </a:stretch>
          </p:blipFill>
          <p:spPr>
            <a:xfrm>
              <a:off x="466725" y="1676273"/>
              <a:ext cx="5519801" cy="2281301"/>
            </a:xfrm>
            <a:prstGeom prst="rect">
              <a:avLst/>
            </a:prstGeom>
          </p:spPr>
        </p:pic>
        <p:sp>
          <p:nvSpPr>
            <p:cNvPr id="7" name="object 7"/>
            <p:cNvSpPr/>
            <p:nvPr/>
          </p:nvSpPr>
          <p:spPr>
            <a:xfrm>
              <a:off x="557212" y="1738376"/>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13"/>
                  </a:lnTo>
                  <a:lnTo>
                    <a:pt x="21443" y="2083466"/>
                  </a:lnTo>
                  <a:lnTo>
                    <a:pt x="44716" y="2099147"/>
                  </a:lnTo>
                  <a:lnTo>
                    <a:pt x="73215" y="2104898"/>
                  </a:lnTo>
                  <a:lnTo>
                    <a:pt x="5270309" y="2104898"/>
                  </a:lnTo>
                  <a:lnTo>
                    <a:pt x="5298797" y="2099147"/>
                  </a:lnTo>
                  <a:lnTo>
                    <a:pt x="5322093" y="2083466"/>
                  </a:lnTo>
                  <a:lnTo>
                    <a:pt x="5337817" y="2060213"/>
                  </a:lnTo>
                  <a:lnTo>
                    <a:pt x="5343588" y="2031746"/>
                  </a:lnTo>
                  <a:lnTo>
                    <a:pt x="5343588" y="73151"/>
                  </a:lnTo>
                  <a:lnTo>
                    <a:pt x="5337817" y="44684"/>
                  </a:lnTo>
                  <a:lnTo>
                    <a:pt x="5322093" y="21431"/>
                  </a:lnTo>
                  <a:lnTo>
                    <a:pt x="5298797" y="5750"/>
                  </a:lnTo>
                  <a:lnTo>
                    <a:pt x="5270309" y="0"/>
                  </a:lnTo>
                  <a:close/>
                </a:path>
              </a:pathLst>
            </a:custGeom>
            <a:solidFill>
              <a:srgbClr val="6C2D46"/>
            </a:solidFill>
          </p:spPr>
          <p:txBody>
            <a:bodyPr wrap="square" lIns="0" tIns="0" rIns="0" bIns="0" rtlCol="0"/>
            <a:lstStyle/>
            <a:p/>
          </p:txBody>
        </p:sp>
        <p:sp>
          <p:nvSpPr>
            <p:cNvPr id="8" name="object 8"/>
            <p:cNvSpPr/>
            <p:nvPr/>
          </p:nvSpPr>
          <p:spPr>
            <a:xfrm>
              <a:off x="557212" y="1738376"/>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13"/>
                  </a:lnTo>
                  <a:lnTo>
                    <a:pt x="5322093" y="2083466"/>
                  </a:lnTo>
                  <a:lnTo>
                    <a:pt x="5298797" y="2099147"/>
                  </a:lnTo>
                  <a:lnTo>
                    <a:pt x="5270309" y="2104898"/>
                  </a:lnTo>
                  <a:lnTo>
                    <a:pt x="73215" y="2104898"/>
                  </a:lnTo>
                  <a:lnTo>
                    <a:pt x="44716" y="2099147"/>
                  </a:lnTo>
                  <a:lnTo>
                    <a:pt x="21443" y="2083466"/>
                  </a:lnTo>
                  <a:lnTo>
                    <a:pt x="5753" y="2060213"/>
                  </a:lnTo>
                  <a:lnTo>
                    <a:pt x="0" y="2031746"/>
                  </a:lnTo>
                  <a:lnTo>
                    <a:pt x="0" y="73151"/>
                  </a:lnTo>
                  <a:close/>
                </a:path>
              </a:pathLst>
            </a:custGeom>
            <a:ln w="12700">
              <a:solidFill>
                <a:srgbClr val="A16769"/>
              </a:solidFill>
            </a:ln>
          </p:spPr>
          <p:txBody>
            <a:bodyPr wrap="square" lIns="0" tIns="0" rIns="0" bIns="0" rtlCol="0"/>
            <a:lstStyle/>
            <a:p/>
          </p:txBody>
        </p:sp>
        <p:sp>
          <p:nvSpPr>
            <p:cNvPr id="9" name="object 9"/>
            <p:cNvSpPr/>
            <p:nvPr/>
          </p:nvSpPr>
          <p:spPr>
            <a:xfrm>
              <a:off x="866775" y="2009775"/>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C8A127"/>
            </a:solidFill>
          </p:spPr>
          <p:txBody>
            <a:bodyPr wrap="square" lIns="0" tIns="0" rIns="0" bIns="0" rtlCol="0"/>
            <a:lstStyle/>
            <a:p/>
          </p:txBody>
        </p:sp>
      </p:grpSp>
      <p:sp>
        <p:nvSpPr>
          <p:cNvPr id="10" name="object 10"/>
          <p:cNvSpPr txBox="1"/>
          <p:nvPr/>
        </p:nvSpPr>
        <p:spPr>
          <a:xfrm>
            <a:off x="1013142" y="2106612"/>
            <a:ext cx="21653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2B161F"/>
                </a:solidFill>
                <a:latin typeface="Segoe UI Symbol"/>
                <a:cs typeface="Segoe UI Symbol"/>
              </a:rPr>
              <a:t>★</a:t>
            </a:r>
            <a:endParaRPr sz="1800">
              <a:latin typeface="Segoe UI Symbol"/>
              <a:cs typeface="Segoe UI Symbol"/>
            </a:endParaRPr>
          </a:p>
        </p:txBody>
      </p:sp>
      <p:sp>
        <p:nvSpPr>
          <p:cNvPr id="11" name="object 11"/>
          <p:cNvSpPr txBox="1"/>
          <p:nvPr/>
        </p:nvSpPr>
        <p:spPr>
          <a:xfrm>
            <a:off x="1634489" y="2111057"/>
            <a:ext cx="1211580"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FFFFFF"/>
                </a:solidFill>
                <a:latin typeface="Cambria"/>
                <a:cs typeface="Cambria"/>
              </a:rPr>
              <a:t>Fit</a:t>
            </a:r>
            <a:r>
              <a:rPr dirty="0" sz="1500" spc="-25" b="1">
                <a:solidFill>
                  <a:srgbClr val="FFFFFF"/>
                </a:solidFill>
                <a:latin typeface="Cambria"/>
                <a:cs typeface="Cambria"/>
              </a:rPr>
              <a:t> </a:t>
            </a:r>
            <a:r>
              <a:rPr dirty="0" sz="1500" spc="-10" b="1">
                <a:solidFill>
                  <a:srgbClr val="FFFFFF"/>
                </a:solidFill>
                <a:latin typeface="Cambria"/>
                <a:cs typeface="Cambria"/>
              </a:rPr>
              <a:t>Guarantee</a:t>
            </a:r>
            <a:endParaRPr sz="1500">
              <a:latin typeface="Cambria"/>
              <a:cs typeface="Cambria"/>
            </a:endParaRPr>
          </a:p>
        </p:txBody>
      </p:sp>
      <p:sp>
        <p:nvSpPr>
          <p:cNvPr id="12" name="object 12"/>
          <p:cNvSpPr txBox="1"/>
          <p:nvPr/>
        </p:nvSpPr>
        <p:spPr>
          <a:xfrm>
            <a:off x="948055" y="2999740"/>
            <a:ext cx="4540885" cy="389890"/>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EBE1D0"/>
                </a:solidFill>
                <a:latin typeface="Calibri"/>
                <a:cs typeface="Calibri"/>
              </a:rPr>
              <a:t>The</a:t>
            </a:r>
            <a:r>
              <a:rPr dirty="0" sz="1200" spc="-10">
                <a:solidFill>
                  <a:srgbClr val="EBE1D0"/>
                </a:solidFill>
                <a:latin typeface="Calibri"/>
                <a:cs typeface="Calibri"/>
              </a:rPr>
              <a:t> </a:t>
            </a:r>
            <a:r>
              <a:rPr dirty="0" sz="1200">
                <a:solidFill>
                  <a:srgbClr val="EBE1D0"/>
                </a:solidFill>
                <a:latin typeface="Calibri"/>
                <a:cs typeface="Calibri"/>
              </a:rPr>
              <a:t>only</a:t>
            </a:r>
            <a:r>
              <a:rPr dirty="0" sz="1200" spc="-20">
                <a:solidFill>
                  <a:srgbClr val="EBE1D0"/>
                </a:solidFill>
                <a:latin typeface="Calibri"/>
                <a:cs typeface="Calibri"/>
              </a:rPr>
              <a:t> </a:t>
            </a:r>
            <a:r>
              <a:rPr dirty="0" sz="1200">
                <a:solidFill>
                  <a:srgbClr val="EBE1D0"/>
                </a:solidFill>
                <a:latin typeface="Calibri"/>
                <a:cs typeface="Calibri"/>
              </a:rPr>
              <a:t>platform</a:t>
            </a:r>
            <a:r>
              <a:rPr dirty="0" sz="1200" spc="-60">
                <a:solidFill>
                  <a:srgbClr val="EBE1D0"/>
                </a:solidFill>
                <a:latin typeface="Calibri"/>
                <a:cs typeface="Calibri"/>
              </a:rPr>
              <a:t> </a:t>
            </a:r>
            <a:r>
              <a:rPr dirty="0" sz="1200">
                <a:solidFill>
                  <a:srgbClr val="EBE1D0"/>
                </a:solidFill>
                <a:latin typeface="Calibri"/>
                <a:cs typeface="Calibri"/>
              </a:rPr>
              <a:t>combining</a:t>
            </a:r>
            <a:r>
              <a:rPr dirty="0" sz="1200" spc="25">
                <a:solidFill>
                  <a:srgbClr val="EBE1D0"/>
                </a:solidFill>
                <a:latin typeface="Calibri"/>
                <a:cs typeface="Calibri"/>
              </a:rPr>
              <a:t> </a:t>
            </a:r>
            <a:r>
              <a:rPr dirty="0" sz="1200">
                <a:solidFill>
                  <a:srgbClr val="EBE1D0"/>
                </a:solidFill>
                <a:latin typeface="Calibri"/>
                <a:cs typeface="Calibri"/>
              </a:rPr>
              <a:t>AI</a:t>
            </a:r>
            <a:r>
              <a:rPr dirty="0" sz="1200" spc="-10">
                <a:solidFill>
                  <a:srgbClr val="EBE1D0"/>
                </a:solidFill>
                <a:latin typeface="Calibri"/>
                <a:cs typeface="Calibri"/>
              </a:rPr>
              <a:t> measurement</a:t>
            </a:r>
            <a:r>
              <a:rPr dirty="0" sz="1200" spc="-35">
                <a:solidFill>
                  <a:srgbClr val="EBE1D0"/>
                </a:solidFill>
                <a:latin typeface="Calibri"/>
                <a:cs typeface="Calibri"/>
              </a:rPr>
              <a:t> </a:t>
            </a:r>
            <a:r>
              <a:rPr dirty="0" sz="1200">
                <a:solidFill>
                  <a:srgbClr val="EBE1D0"/>
                </a:solidFill>
                <a:latin typeface="Calibri"/>
                <a:cs typeface="Calibri"/>
              </a:rPr>
              <a:t>+</a:t>
            </a:r>
            <a:r>
              <a:rPr dirty="0" sz="1200" spc="-5">
                <a:solidFill>
                  <a:srgbClr val="EBE1D0"/>
                </a:solidFill>
                <a:latin typeface="Calibri"/>
                <a:cs typeface="Calibri"/>
              </a:rPr>
              <a:t> </a:t>
            </a:r>
            <a:r>
              <a:rPr dirty="0" sz="1200">
                <a:solidFill>
                  <a:srgbClr val="EBE1D0"/>
                </a:solidFill>
                <a:latin typeface="Calibri"/>
                <a:cs typeface="Calibri"/>
              </a:rPr>
              <a:t>local</a:t>
            </a:r>
            <a:r>
              <a:rPr dirty="0" sz="1200" spc="15">
                <a:solidFill>
                  <a:srgbClr val="EBE1D0"/>
                </a:solidFill>
                <a:latin typeface="Calibri"/>
                <a:cs typeface="Calibri"/>
              </a:rPr>
              <a:t> </a:t>
            </a:r>
            <a:r>
              <a:rPr dirty="0" sz="1200" spc="-10">
                <a:solidFill>
                  <a:srgbClr val="EBE1D0"/>
                </a:solidFill>
                <a:latin typeface="Calibri"/>
                <a:cs typeface="Calibri"/>
              </a:rPr>
              <a:t>boutique</a:t>
            </a:r>
            <a:r>
              <a:rPr dirty="0" sz="1200" spc="-5">
                <a:solidFill>
                  <a:srgbClr val="EBE1D0"/>
                </a:solidFill>
                <a:latin typeface="Calibri"/>
                <a:cs typeface="Calibri"/>
              </a:rPr>
              <a:t> </a:t>
            </a:r>
            <a:r>
              <a:rPr dirty="0" sz="1200" spc="-10">
                <a:solidFill>
                  <a:srgbClr val="EBE1D0"/>
                </a:solidFill>
                <a:latin typeface="Calibri"/>
                <a:cs typeface="Calibri"/>
              </a:rPr>
              <a:t>fulfilment </a:t>
            </a:r>
            <a:r>
              <a:rPr dirty="0" sz="1200">
                <a:solidFill>
                  <a:srgbClr val="EBE1D0"/>
                </a:solidFill>
                <a:latin typeface="Calibri"/>
                <a:cs typeface="Calibri"/>
              </a:rPr>
              <a:t>for</a:t>
            </a:r>
            <a:r>
              <a:rPr dirty="0" sz="1200" spc="-20">
                <a:solidFill>
                  <a:srgbClr val="EBE1D0"/>
                </a:solidFill>
                <a:latin typeface="Calibri"/>
                <a:cs typeface="Calibri"/>
              </a:rPr>
              <a:t> </a:t>
            </a:r>
            <a:r>
              <a:rPr dirty="0" sz="1200" spc="-10">
                <a:solidFill>
                  <a:srgbClr val="EBE1D0"/>
                </a:solidFill>
                <a:latin typeface="Calibri"/>
                <a:cs typeface="Calibri"/>
              </a:rPr>
              <a:t>near-zero</a:t>
            </a:r>
            <a:r>
              <a:rPr dirty="0" sz="1200" spc="-15">
                <a:solidFill>
                  <a:srgbClr val="EBE1D0"/>
                </a:solidFill>
                <a:latin typeface="Calibri"/>
                <a:cs typeface="Calibri"/>
              </a:rPr>
              <a:t> </a:t>
            </a:r>
            <a:r>
              <a:rPr dirty="0" sz="1200">
                <a:solidFill>
                  <a:srgbClr val="EBE1D0"/>
                </a:solidFill>
                <a:latin typeface="Calibri"/>
                <a:cs typeface="Calibri"/>
              </a:rPr>
              <a:t>fit </a:t>
            </a:r>
            <a:r>
              <a:rPr dirty="0" sz="1200" spc="-10">
                <a:solidFill>
                  <a:srgbClr val="EBE1D0"/>
                </a:solidFill>
                <a:latin typeface="Calibri"/>
                <a:cs typeface="Calibri"/>
              </a:rPr>
              <a:t>returns.</a:t>
            </a:r>
            <a:endParaRPr sz="1200">
              <a:latin typeface="Calibri"/>
              <a:cs typeface="Calibri"/>
            </a:endParaRPr>
          </a:p>
        </p:txBody>
      </p:sp>
      <p:grpSp>
        <p:nvGrpSpPr>
          <p:cNvPr id="13" name="object 13"/>
          <p:cNvGrpSpPr/>
          <p:nvPr/>
        </p:nvGrpSpPr>
        <p:grpSpPr>
          <a:xfrm>
            <a:off x="6181725" y="1676273"/>
            <a:ext cx="5520055" cy="2281555"/>
            <a:chOff x="6181725" y="1676273"/>
            <a:chExt cx="5520055" cy="2281555"/>
          </a:xfrm>
        </p:grpSpPr>
        <p:pic>
          <p:nvPicPr>
            <p:cNvPr id="14" name="object 14"/>
            <p:cNvPicPr/>
            <p:nvPr/>
          </p:nvPicPr>
          <p:blipFill>
            <a:blip r:embed="rId2" cstate="print"/>
            <a:stretch>
              <a:fillRect/>
            </a:stretch>
          </p:blipFill>
          <p:spPr>
            <a:xfrm>
              <a:off x="6181725" y="1676273"/>
              <a:ext cx="5519801" cy="2281301"/>
            </a:xfrm>
            <a:prstGeom prst="rect">
              <a:avLst/>
            </a:prstGeom>
          </p:spPr>
        </p:pic>
        <p:sp>
          <p:nvSpPr>
            <p:cNvPr id="15" name="object 15"/>
            <p:cNvSpPr/>
            <p:nvPr/>
          </p:nvSpPr>
          <p:spPr>
            <a:xfrm>
              <a:off x="6272276" y="1738376"/>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5270246" y="2104898"/>
                  </a:lnTo>
                  <a:lnTo>
                    <a:pt x="5298733" y="2099147"/>
                  </a:lnTo>
                  <a:lnTo>
                    <a:pt x="5322030" y="2083466"/>
                  </a:lnTo>
                  <a:lnTo>
                    <a:pt x="5337754" y="2060213"/>
                  </a:lnTo>
                  <a:lnTo>
                    <a:pt x="5343525" y="2031746"/>
                  </a:lnTo>
                  <a:lnTo>
                    <a:pt x="5343525" y="73151"/>
                  </a:lnTo>
                  <a:lnTo>
                    <a:pt x="5337754" y="44684"/>
                  </a:lnTo>
                  <a:lnTo>
                    <a:pt x="5322030" y="21431"/>
                  </a:lnTo>
                  <a:lnTo>
                    <a:pt x="5298733" y="5750"/>
                  </a:lnTo>
                  <a:lnTo>
                    <a:pt x="5270246" y="0"/>
                  </a:lnTo>
                  <a:close/>
                </a:path>
              </a:pathLst>
            </a:custGeom>
            <a:solidFill>
              <a:srgbClr val="6C2D46"/>
            </a:solidFill>
          </p:spPr>
          <p:txBody>
            <a:bodyPr wrap="square" lIns="0" tIns="0" rIns="0" bIns="0" rtlCol="0"/>
            <a:lstStyle/>
            <a:p/>
          </p:txBody>
        </p:sp>
        <p:sp>
          <p:nvSpPr>
            <p:cNvPr id="16" name="object 16"/>
            <p:cNvSpPr/>
            <p:nvPr/>
          </p:nvSpPr>
          <p:spPr>
            <a:xfrm>
              <a:off x="6272276" y="1738376"/>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13"/>
                  </a:lnTo>
                  <a:lnTo>
                    <a:pt x="5322030" y="2083466"/>
                  </a:lnTo>
                  <a:lnTo>
                    <a:pt x="5298733" y="2099147"/>
                  </a:lnTo>
                  <a:lnTo>
                    <a:pt x="5270246" y="2104898"/>
                  </a:lnTo>
                  <a:lnTo>
                    <a:pt x="73151" y="2104898"/>
                  </a:lnTo>
                  <a:lnTo>
                    <a:pt x="44684" y="2099147"/>
                  </a:lnTo>
                  <a:lnTo>
                    <a:pt x="21431" y="2083466"/>
                  </a:lnTo>
                  <a:lnTo>
                    <a:pt x="5750" y="2060213"/>
                  </a:lnTo>
                  <a:lnTo>
                    <a:pt x="0" y="2031746"/>
                  </a:lnTo>
                  <a:lnTo>
                    <a:pt x="0" y="73151"/>
                  </a:lnTo>
                  <a:close/>
                </a:path>
              </a:pathLst>
            </a:custGeom>
            <a:ln w="12700">
              <a:solidFill>
                <a:srgbClr val="A16769"/>
              </a:solidFill>
            </a:ln>
          </p:spPr>
          <p:txBody>
            <a:bodyPr wrap="square" lIns="0" tIns="0" rIns="0" bIns="0" rtlCol="0"/>
            <a:lstStyle/>
            <a:p/>
          </p:txBody>
        </p:sp>
        <p:sp>
          <p:nvSpPr>
            <p:cNvPr id="17" name="object 17"/>
            <p:cNvSpPr/>
            <p:nvPr/>
          </p:nvSpPr>
          <p:spPr>
            <a:xfrm>
              <a:off x="6581775" y="2009775"/>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C8A127"/>
            </a:solidFill>
          </p:spPr>
          <p:txBody>
            <a:bodyPr wrap="square" lIns="0" tIns="0" rIns="0" bIns="0" rtlCol="0"/>
            <a:lstStyle/>
            <a:p/>
          </p:txBody>
        </p:sp>
      </p:grpSp>
      <p:sp>
        <p:nvSpPr>
          <p:cNvPr id="18" name="object 18"/>
          <p:cNvSpPr txBox="1"/>
          <p:nvPr/>
        </p:nvSpPr>
        <p:spPr>
          <a:xfrm>
            <a:off x="6732269" y="2106612"/>
            <a:ext cx="21653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2B161F"/>
                </a:solidFill>
                <a:latin typeface="Segoe UI Symbol"/>
                <a:cs typeface="Segoe UI Symbol"/>
              </a:rPr>
              <a:t>★</a:t>
            </a:r>
            <a:endParaRPr sz="1800">
              <a:latin typeface="Segoe UI Symbol"/>
              <a:cs typeface="Segoe UI Symbol"/>
            </a:endParaRPr>
          </a:p>
        </p:txBody>
      </p:sp>
      <p:sp>
        <p:nvSpPr>
          <p:cNvPr id="19" name="object 19"/>
          <p:cNvSpPr txBox="1"/>
          <p:nvPr/>
        </p:nvSpPr>
        <p:spPr>
          <a:xfrm>
            <a:off x="7353934" y="2111057"/>
            <a:ext cx="1726564" cy="254635"/>
          </a:xfrm>
          <a:prstGeom prst="rect">
            <a:avLst/>
          </a:prstGeom>
        </p:spPr>
        <p:txBody>
          <a:bodyPr wrap="square" lIns="0" tIns="12700" rIns="0" bIns="0" rtlCol="0" vert="horz">
            <a:spAutoFit/>
          </a:bodyPr>
          <a:lstStyle/>
          <a:p>
            <a:pPr marL="12700">
              <a:lnSpc>
                <a:spcPct val="100000"/>
              </a:lnSpc>
              <a:spcBef>
                <a:spcPts val="100"/>
              </a:spcBef>
            </a:pPr>
            <a:r>
              <a:rPr dirty="0" sz="1500" spc="-10" b="1">
                <a:solidFill>
                  <a:srgbClr val="FFFFFF"/>
                </a:solidFill>
                <a:latin typeface="Cambria"/>
                <a:cs typeface="Cambria"/>
              </a:rPr>
              <a:t>Artisan-</a:t>
            </a:r>
            <a:r>
              <a:rPr dirty="0" sz="1500" b="1">
                <a:solidFill>
                  <a:srgbClr val="FFFFFF"/>
                </a:solidFill>
                <a:latin typeface="Cambria"/>
                <a:cs typeface="Cambria"/>
              </a:rPr>
              <a:t>First</a:t>
            </a:r>
            <a:r>
              <a:rPr dirty="0" sz="1500" spc="-20" b="1">
                <a:solidFill>
                  <a:srgbClr val="FFFFFF"/>
                </a:solidFill>
                <a:latin typeface="Cambria"/>
                <a:cs typeface="Cambria"/>
              </a:rPr>
              <a:t> Model</a:t>
            </a:r>
            <a:endParaRPr sz="1500">
              <a:latin typeface="Cambria"/>
              <a:cs typeface="Cambria"/>
            </a:endParaRPr>
          </a:p>
        </p:txBody>
      </p:sp>
      <p:sp>
        <p:nvSpPr>
          <p:cNvPr id="20" name="object 20"/>
          <p:cNvSpPr txBox="1"/>
          <p:nvPr/>
        </p:nvSpPr>
        <p:spPr>
          <a:xfrm>
            <a:off x="6667500" y="2999740"/>
            <a:ext cx="4335780" cy="389890"/>
          </a:xfrm>
          <a:prstGeom prst="rect">
            <a:avLst/>
          </a:prstGeom>
        </p:spPr>
        <p:txBody>
          <a:bodyPr wrap="square" lIns="0" tIns="12700" rIns="0" bIns="0" rtlCol="0" vert="horz">
            <a:spAutoFit/>
          </a:bodyPr>
          <a:lstStyle/>
          <a:p>
            <a:pPr marL="12700">
              <a:lnSpc>
                <a:spcPts val="1435"/>
              </a:lnSpc>
              <a:spcBef>
                <a:spcPts val="100"/>
              </a:spcBef>
            </a:pPr>
            <a:r>
              <a:rPr dirty="0" sz="1200">
                <a:solidFill>
                  <a:srgbClr val="EBE1D0"/>
                </a:solidFill>
                <a:latin typeface="Calibri"/>
                <a:cs typeface="Calibri"/>
              </a:rPr>
              <a:t>Boutique</a:t>
            </a:r>
            <a:r>
              <a:rPr dirty="0" sz="1200" spc="20">
                <a:solidFill>
                  <a:srgbClr val="EBE1D0"/>
                </a:solidFill>
                <a:latin typeface="Calibri"/>
                <a:cs typeface="Calibri"/>
              </a:rPr>
              <a:t> </a:t>
            </a:r>
            <a:r>
              <a:rPr dirty="0" sz="1200" spc="-10">
                <a:solidFill>
                  <a:srgbClr val="EBE1D0"/>
                </a:solidFill>
                <a:latin typeface="Calibri"/>
                <a:cs typeface="Calibri"/>
              </a:rPr>
              <a:t>partners</a:t>
            </a:r>
            <a:r>
              <a:rPr dirty="0" sz="1200">
                <a:solidFill>
                  <a:srgbClr val="EBE1D0"/>
                </a:solidFill>
                <a:latin typeface="Calibri"/>
                <a:cs typeface="Calibri"/>
              </a:rPr>
              <a:t> get</a:t>
            </a:r>
            <a:r>
              <a:rPr dirty="0" sz="1200" spc="-5">
                <a:solidFill>
                  <a:srgbClr val="EBE1D0"/>
                </a:solidFill>
                <a:latin typeface="Calibri"/>
                <a:cs typeface="Calibri"/>
              </a:rPr>
              <a:t> </a:t>
            </a:r>
            <a:r>
              <a:rPr dirty="0" sz="1200">
                <a:solidFill>
                  <a:srgbClr val="EBE1D0"/>
                </a:solidFill>
                <a:latin typeface="Calibri"/>
                <a:cs typeface="Calibri"/>
              </a:rPr>
              <a:t>a</a:t>
            </a:r>
            <a:r>
              <a:rPr dirty="0" sz="1200" spc="-30">
                <a:solidFill>
                  <a:srgbClr val="EBE1D0"/>
                </a:solidFill>
                <a:latin typeface="Calibri"/>
                <a:cs typeface="Calibri"/>
              </a:rPr>
              <a:t> </a:t>
            </a:r>
            <a:r>
              <a:rPr dirty="0" sz="1200" spc="-10">
                <a:solidFill>
                  <a:srgbClr val="EBE1D0"/>
                </a:solidFill>
                <a:latin typeface="Calibri"/>
                <a:cs typeface="Calibri"/>
              </a:rPr>
              <a:t>digital</a:t>
            </a:r>
            <a:r>
              <a:rPr dirty="0" sz="1200" spc="-30">
                <a:solidFill>
                  <a:srgbClr val="EBE1D0"/>
                </a:solidFill>
                <a:latin typeface="Calibri"/>
                <a:cs typeface="Calibri"/>
              </a:rPr>
              <a:t> </a:t>
            </a:r>
            <a:r>
              <a:rPr dirty="0" sz="1200" spc="-10">
                <a:solidFill>
                  <a:srgbClr val="EBE1D0"/>
                </a:solidFill>
                <a:latin typeface="Calibri"/>
                <a:cs typeface="Calibri"/>
              </a:rPr>
              <a:t>shopfront,</a:t>
            </a:r>
            <a:r>
              <a:rPr dirty="0" sz="1200" spc="-55">
                <a:solidFill>
                  <a:srgbClr val="EBE1D0"/>
                </a:solidFill>
                <a:latin typeface="Calibri"/>
                <a:cs typeface="Calibri"/>
              </a:rPr>
              <a:t> </a:t>
            </a:r>
            <a:r>
              <a:rPr dirty="0" sz="1200">
                <a:solidFill>
                  <a:srgbClr val="EBE1D0"/>
                </a:solidFill>
                <a:latin typeface="Calibri"/>
                <a:cs typeface="Calibri"/>
              </a:rPr>
              <a:t>analytics &amp;</a:t>
            </a:r>
            <a:r>
              <a:rPr dirty="0" sz="1200" spc="-45">
                <a:solidFill>
                  <a:srgbClr val="EBE1D0"/>
                </a:solidFill>
                <a:latin typeface="Calibri"/>
                <a:cs typeface="Calibri"/>
              </a:rPr>
              <a:t> </a:t>
            </a:r>
            <a:r>
              <a:rPr dirty="0" sz="1200">
                <a:solidFill>
                  <a:srgbClr val="EBE1D0"/>
                </a:solidFill>
                <a:latin typeface="Calibri"/>
                <a:cs typeface="Calibri"/>
              </a:rPr>
              <a:t>steady</a:t>
            </a:r>
            <a:r>
              <a:rPr dirty="0" sz="1200" spc="-65">
                <a:solidFill>
                  <a:srgbClr val="EBE1D0"/>
                </a:solidFill>
                <a:latin typeface="Calibri"/>
                <a:cs typeface="Calibri"/>
              </a:rPr>
              <a:t> </a:t>
            </a:r>
            <a:r>
              <a:rPr dirty="0" sz="1200">
                <a:solidFill>
                  <a:srgbClr val="EBE1D0"/>
                </a:solidFill>
                <a:latin typeface="Calibri"/>
                <a:cs typeface="Calibri"/>
              </a:rPr>
              <a:t>orders</a:t>
            </a:r>
            <a:r>
              <a:rPr dirty="0" sz="1200" spc="40">
                <a:solidFill>
                  <a:srgbClr val="EBE1D0"/>
                </a:solidFill>
                <a:latin typeface="Calibri"/>
                <a:cs typeface="Calibri"/>
              </a:rPr>
              <a:t> </a:t>
            </a:r>
            <a:r>
              <a:rPr dirty="0" sz="1200" spc="-50">
                <a:solidFill>
                  <a:srgbClr val="EBE1D0"/>
                </a:solidFill>
                <a:latin typeface="Calibri"/>
                <a:cs typeface="Calibri"/>
              </a:rPr>
              <a:t>—</a:t>
            </a:r>
            <a:endParaRPr sz="1200">
              <a:latin typeface="Calibri"/>
              <a:cs typeface="Calibri"/>
            </a:endParaRPr>
          </a:p>
          <a:p>
            <a:pPr marL="12700">
              <a:lnSpc>
                <a:spcPts val="1435"/>
              </a:lnSpc>
            </a:pPr>
            <a:r>
              <a:rPr dirty="0" sz="1200">
                <a:solidFill>
                  <a:srgbClr val="EBE1D0"/>
                </a:solidFill>
                <a:latin typeface="Calibri"/>
                <a:cs typeface="Calibri"/>
              </a:rPr>
              <a:t>not</a:t>
            </a:r>
            <a:r>
              <a:rPr dirty="0" sz="1200" spc="-25">
                <a:solidFill>
                  <a:srgbClr val="EBE1D0"/>
                </a:solidFill>
                <a:latin typeface="Calibri"/>
                <a:cs typeface="Calibri"/>
              </a:rPr>
              <a:t> </a:t>
            </a:r>
            <a:r>
              <a:rPr dirty="0" sz="1200">
                <a:solidFill>
                  <a:srgbClr val="EBE1D0"/>
                </a:solidFill>
                <a:latin typeface="Calibri"/>
                <a:cs typeface="Calibri"/>
              </a:rPr>
              <a:t>just</a:t>
            </a:r>
            <a:r>
              <a:rPr dirty="0" sz="1200" spc="-20">
                <a:solidFill>
                  <a:srgbClr val="EBE1D0"/>
                </a:solidFill>
                <a:latin typeface="Calibri"/>
                <a:cs typeface="Calibri"/>
              </a:rPr>
              <a:t> </a:t>
            </a:r>
            <a:r>
              <a:rPr dirty="0" sz="1200">
                <a:solidFill>
                  <a:srgbClr val="EBE1D0"/>
                </a:solidFill>
                <a:latin typeface="Calibri"/>
                <a:cs typeface="Calibri"/>
              </a:rPr>
              <a:t>a</a:t>
            </a:r>
            <a:r>
              <a:rPr dirty="0" sz="1200" spc="-45">
                <a:solidFill>
                  <a:srgbClr val="EBE1D0"/>
                </a:solidFill>
                <a:latin typeface="Calibri"/>
                <a:cs typeface="Calibri"/>
              </a:rPr>
              <a:t> </a:t>
            </a:r>
            <a:r>
              <a:rPr dirty="0" sz="1200" spc="-10">
                <a:solidFill>
                  <a:srgbClr val="EBE1D0"/>
                </a:solidFill>
                <a:latin typeface="Calibri"/>
                <a:cs typeface="Calibri"/>
              </a:rPr>
              <a:t>listing.</a:t>
            </a:r>
            <a:endParaRPr sz="1200">
              <a:latin typeface="Calibri"/>
              <a:cs typeface="Calibri"/>
            </a:endParaRPr>
          </a:p>
        </p:txBody>
      </p:sp>
      <p:grpSp>
        <p:nvGrpSpPr>
          <p:cNvPr id="21" name="object 21"/>
          <p:cNvGrpSpPr/>
          <p:nvPr/>
        </p:nvGrpSpPr>
        <p:grpSpPr>
          <a:xfrm>
            <a:off x="466725" y="4105211"/>
            <a:ext cx="5520055" cy="2281555"/>
            <a:chOff x="466725" y="4105211"/>
            <a:chExt cx="5520055" cy="2281555"/>
          </a:xfrm>
        </p:grpSpPr>
        <p:pic>
          <p:nvPicPr>
            <p:cNvPr id="22" name="object 22"/>
            <p:cNvPicPr/>
            <p:nvPr/>
          </p:nvPicPr>
          <p:blipFill>
            <a:blip r:embed="rId3" cstate="print"/>
            <a:stretch>
              <a:fillRect/>
            </a:stretch>
          </p:blipFill>
          <p:spPr>
            <a:xfrm>
              <a:off x="466725" y="4105211"/>
              <a:ext cx="5519801" cy="2281301"/>
            </a:xfrm>
            <a:prstGeom prst="rect">
              <a:avLst/>
            </a:prstGeom>
          </p:spPr>
        </p:pic>
        <p:sp>
          <p:nvSpPr>
            <p:cNvPr id="23" name="object 23"/>
            <p:cNvSpPr/>
            <p:nvPr/>
          </p:nvSpPr>
          <p:spPr>
            <a:xfrm>
              <a:off x="557212" y="4167250"/>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45"/>
                  </a:lnTo>
                  <a:lnTo>
                    <a:pt x="21443" y="2083517"/>
                  </a:lnTo>
                  <a:lnTo>
                    <a:pt x="44716" y="2099208"/>
                  </a:lnTo>
                  <a:lnTo>
                    <a:pt x="73215" y="2104961"/>
                  </a:lnTo>
                  <a:lnTo>
                    <a:pt x="5270309" y="2104961"/>
                  </a:lnTo>
                  <a:lnTo>
                    <a:pt x="5298797" y="2099208"/>
                  </a:lnTo>
                  <a:lnTo>
                    <a:pt x="5322093" y="2083517"/>
                  </a:lnTo>
                  <a:lnTo>
                    <a:pt x="5337817" y="2060245"/>
                  </a:lnTo>
                  <a:lnTo>
                    <a:pt x="5343588" y="2031746"/>
                  </a:lnTo>
                  <a:lnTo>
                    <a:pt x="5343588" y="73151"/>
                  </a:lnTo>
                  <a:lnTo>
                    <a:pt x="5337817" y="44684"/>
                  </a:lnTo>
                  <a:lnTo>
                    <a:pt x="5322093" y="21431"/>
                  </a:lnTo>
                  <a:lnTo>
                    <a:pt x="5298797" y="5750"/>
                  </a:lnTo>
                  <a:lnTo>
                    <a:pt x="5270309" y="0"/>
                  </a:lnTo>
                  <a:close/>
                </a:path>
              </a:pathLst>
            </a:custGeom>
            <a:solidFill>
              <a:srgbClr val="6C2D46"/>
            </a:solidFill>
          </p:spPr>
          <p:txBody>
            <a:bodyPr wrap="square" lIns="0" tIns="0" rIns="0" bIns="0" rtlCol="0"/>
            <a:lstStyle/>
            <a:p/>
          </p:txBody>
        </p:sp>
        <p:sp>
          <p:nvSpPr>
            <p:cNvPr id="24" name="object 24"/>
            <p:cNvSpPr/>
            <p:nvPr/>
          </p:nvSpPr>
          <p:spPr>
            <a:xfrm>
              <a:off x="557212" y="4167250"/>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45"/>
                  </a:lnTo>
                  <a:lnTo>
                    <a:pt x="5322093" y="2083517"/>
                  </a:lnTo>
                  <a:lnTo>
                    <a:pt x="5298797" y="2099208"/>
                  </a:lnTo>
                  <a:lnTo>
                    <a:pt x="5270309" y="2104961"/>
                  </a:lnTo>
                  <a:lnTo>
                    <a:pt x="73215" y="2104961"/>
                  </a:lnTo>
                  <a:lnTo>
                    <a:pt x="44716" y="2099208"/>
                  </a:lnTo>
                  <a:lnTo>
                    <a:pt x="21443" y="2083517"/>
                  </a:lnTo>
                  <a:lnTo>
                    <a:pt x="5753" y="2060245"/>
                  </a:lnTo>
                  <a:lnTo>
                    <a:pt x="0" y="2031746"/>
                  </a:lnTo>
                  <a:lnTo>
                    <a:pt x="0" y="73151"/>
                  </a:lnTo>
                  <a:close/>
                </a:path>
              </a:pathLst>
            </a:custGeom>
            <a:ln w="12699">
              <a:solidFill>
                <a:srgbClr val="A16769"/>
              </a:solidFill>
            </a:ln>
          </p:spPr>
          <p:txBody>
            <a:bodyPr wrap="square" lIns="0" tIns="0" rIns="0" bIns="0" rtlCol="0"/>
            <a:lstStyle/>
            <a:p/>
          </p:txBody>
        </p:sp>
        <p:sp>
          <p:nvSpPr>
            <p:cNvPr id="25" name="object 25"/>
            <p:cNvSpPr/>
            <p:nvPr/>
          </p:nvSpPr>
          <p:spPr>
            <a:xfrm>
              <a:off x="866775" y="4438649"/>
              <a:ext cx="504825" cy="495300"/>
            </a:xfrm>
            <a:custGeom>
              <a:avLst/>
              <a:gdLst/>
              <a:ahLst/>
              <a:cxnLst/>
              <a:rect l="l" t="t" r="r" b="b"/>
              <a:pathLst>
                <a:path w="504825" h="495300">
                  <a:moveTo>
                    <a:pt x="252412" y="0"/>
                  </a:moveTo>
                  <a:lnTo>
                    <a:pt x="207039" y="3989"/>
                  </a:lnTo>
                  <a:lnTo>
                    <a:pt x="164335" y="15492"/>
                  </a:lnTo>
                  <a:lnTo>
                    <a:pt x="125013" y="33810"/>
                  </a:lnTo>
                  <a:lnTo>
                    <a:pt x="89784" y="58242"/>
                  </a:lnTo>
                  <a:lnTo>
                    <a:pt x="59362" y="88089"/>
                  </a:lnTo>
                  <a:lnTo>
                    <a:pt x="34460" y="122653"/>
                  </a:lnTo>
                  <a:lnTo>
                    <a:pt x="15791" y="161234"/>
                  </a:lnTo>
                  <a:lnTo>
                    <a:pt x="4066" y="203133"/>
                  </a:lnTo>
                  <a:lnTo>
                    <a:pt x="0" y="247650"/>
                  </a:lnTo>
                  <a:lnTo>
                    <a:pt x="4066" y="292166"/>
                  </a:lnTo>
                  <a:lnTo>
                    <a:pt x="15791" y="334065"/>
                  </a:lnTo>
                  <a:lnTo>
                    <a:pt x="34460" y="372646"/>
                  </a:lnTo>
                  <a:lnTo>
                    <a:pt x="59362" y="407210"/>
                  </a:lnTo>
                  <a:lnTo>
                    <a:pt x="89784" y="437057"/>
                  </a:lnTo>
                  <a:lnTo>
                    <a:pt x="125013" y="461489"/>
                  </a:lnTo>
                  <a:lnTo>
                    <a:pt x="164335" y="479807"/>
                  </a:lnTo>
                  <a:lnTo>
                    <a:pt x="207039" y="491310"/>
                  </a:lnTo>
                  <a:lnTo>
                    <a:pt x="252412" y="495300"/>
                  </a:lnTo>
                  <a:lnTo>
                    <a:pt x="297785" y="491310"/>
                  </a:lnTo>
                  <a:lnTo>
                    <a:pt x="340489" y="479807"/>
                  </a:lnTo>
                  <a:lnTo>
                    <a:pt x="379811" y="461489"/>
                  </a:lnTo>
                  <a:lnTo>
                    <a:pt x="415040" y="437057"/>
                  </a:lnTo>
                  <a:lnTo>
                    <a:pt x="445462" y="407210"/>
                  </a:lnTo>
                  <a:lnTo>
                    <a:pt x="470364" y="372646"/>
                  </a:lnTo>
                  <a:lnTo>
                    <a:pt x="489033" y="334065"/>
                  </a:lnTo>
                  <a:lnTo>
                    <a:pt x="500758" y="292166"/>
                  </a:lnTo>
                  <a:lnTo>
                    <a:pt x="504825" y="247650"/>
                  </a:lnTo>
                  <a:lnTo>
                    <a:pt x="500758" y="203133"/>
                  </a:lnTo>
                  <a:lnTo>
                    <a:pt x="489033" y="161234"/>
                  </a:lnTo>
                  <a:lnTo>
                    <a:pt x="470364" y="122653"/>
                  </a:lnTo>
                  <a:lnTo>
                    <a:pt x="445462" y="88089"/>
                  </a:lnTo>
                  <a:lnTo>
                    <a:pt x="415040" y="58242"/>
                  </a:lnTo>
                  <a:lnTo>
                    <a:pt x="379811" y="33810"/>
                  </a:lnTo>
                  <a:lnTo>
                    <a:pt x="340489" y="15492"/>
                  </a:lnTo>
                  <a:lnTo>
                    <a:pt x="297785" y="3989"/>
                  </a:lnTo>
                  <a:lnTo>
                    <a:pt x="252412" y="0"/>
                  </a:lnTo>
                  <a:close/>
                </a:path>
              </a:pathLst>
            </a:custGeom>
            <a:solidFill>
              <a:srgbClr val="C8A127"/>
            </a:solidFill>
          </p:spPr>
          <p:txBody>
            <a:bodyPr wrap="square" lIns="0" tIns="0" rIns="0" bIns="0" rtlCol="0"/>
            <a:lstStyle/>
            <a:p/>
          </p:txBody>
        </p:sp>
      </p:grpSp>
      <p:sp>
        <p:nvSpPr>
          <p:cNvPr id="26" name="object 26"/>
          <p:cNvSpPr txBox="1"/>
          <p:nvPr/>
        </p:nvSpPr>
        <p:spPr>
          <a:xfrm>
            <a:off x="1013142" y="4533328"/>
            <a:ext cx="21653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2B161F"/>
                </a:solidFill>
                <a:latin typeface="Segoe UI Symbol"/>
                <a:cs typeface="Segoe UI Symbol"/>
              </a:rPr>
              <a:t>★</a:t>
            </a:r>
            <a:endParaRPr sz="1800">
              <a:latin typeface="Segoe UI Symbol"/>
              <a:cs typeface="Segoe UI Symbol"/>
            </a:endParaRPr>
          </a:p>
        </p:txBody>
      </p:sp>
      <p:sp>
        <p:nvSpPr>
          <p:cNvPr id="27" name="object 27"/>
          <p:cNvSpPr txBox="1"/>
          <p:nvPr/>
        </p:nvSpPr>
        <p:spPr>
          <a:xfrm>
            <a:off x="1634489" y="4537773"/>
            <a:ext cx="1310640" cy="254635"/>
          </a:xfrm>
          <a:prstGeom prst="rect">
            <a:avLst/>
          </a:prstGeom>
        </p:spPr>
        <p:txBody>
          <a:bodyPr wrap="square" lIns="0" tIns="12700" rIns="0" bIns="0" rtlCol="0" vert="horz">
            <a:spAutoFit/>
          </a:bodyPr>
          <a:lstStyle/>
          <a:p>
            <a:pPr marL="12700">
              <a:lnSpc>
                <a:spcPct val="100000"/>
              </a:lnSpc>
              <a:spcBef>
                <a:spcPts val="100"/>
              </a:spcBef>
            </a:pPr>
            <a:r>
              <a:rPr dirty="0" sz="1500" spc="-10" b="1">
                <a:solidFill>
                  <a:srgbClr val="FFFFFF"/>
                </a:solidFill>
                <a:latin typeface="Cambria"/>
                <a:cs typeface="Cambria"/>
              </a:rPr>
              <a:t>Phygital</a:t>
            </a:r>
            <a:r>
              <a:rPr dirty="0" sz="1500" spc="-70" b="1">
                <a:solidFill>
                  <a:srgbClr val="FFFFFF"/>
                </a:solidFill>
                <a:latin typeface="Cambria"/>
                <a:cs typeface="Cambria"/>
              </a:rPr>
              <a:t> </a:t>
            </a:r>
            <a:r>
              <a:rPr dirty="0" sz="1500" spc="-20" b="1">
                <a:solidFill>
                  <a:srgbClr val="FFFFFF"/>
                </a:solidFill>
                <a:latin typeface="Cambria"/>
                <a:cs typeface="Cambria"/>
              </a:rPr>
              <a:t>Speed</a:t>
            </a:r>
            <a:endParaRPr sz="1500">
              <a:latin typeface="Cambria"/>
              <a:cs typeface="Cambria"/>
            </a:endParaRPr>
          </a:p>
        </p:txBody>
      </p:sp>
      <p:sp>
        <p:nvSpPr>
          <p:cNvPr id="28" name="object 28"/>
          <p:cNvSpPr txBox="1"/>
          <p:nvPr/>
        </p:nvSpPr>
        <p:spPr>
          <a:xfrm>
            <a:off x="948055" y="5425757"/>
            <a:ext cx="4393565"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EBE1D0"/>
                </a:solidFill>
                <a:latin typeface="Calibri"/>
                <a:cs typeface="Calibri"/>
              </a:rPr>
              <a:t>Local</a:t>
            </a:r>
            <a:r>
              <a:rPr dirty="0" sz="1200" spc="-35">
                <a:solidFill>
                  <a:srgbClr val="EBE1D0"/>
                </a:solidFill>
                <a:latin typeface="Calibri"/>
                <a:cs typeface="Calibri"/>
              </a:rPr>
              <a:t> </a:t>
            </a:r>
            <a:r>
              <a:rPr dirty="0" sz="1200">
                <a:solidFill>
                  <a:srgbClr val="EBE1D0"/>
                </a:solidFill>
                <a:latin typeface="Calibri"/>
                <a:cs typeface="Calibri"/>
              </a:rPr>
              <a:t>fulfilment</a:t>
            </a:r>
            <a:r>
              <a:rPr dirty="0" sz="1200" spc="-15">
                <a:solidFill>
                  <a:srgbClr val="EBE1D0"/>
                </a:solidFill>
                <a:latin typeface="Calibri"/>
                <a:cs typeface="Calibri"/>
              </a:rPr>
              <a:t> </a:t>
            </a:r>
            <a:r>
              <a:rPr dirty="0" sz="1200">
                <a:solidFill>
                  <a:srgbClr val="EBE1D0"/>
                </a:solidFill>
                <a:latin typeface="Calibri"/>
                <a:cs typeface="Calibri"/>
              </a:rPr>
              <a:t>means </a:t>
            </a:r>
            <a:r>
              <a:rPr dirty="0" sz="1200" spc="-20">
                <a:solidFill>
                  <a:srgbClr val="EBE1D0"/>
                </a:solidFill>
                <a:latin typeface="Calibri"/>
                <a:cs typeface="Calibri"/>
              </a:rPr>
              <a:t>faster</a:t>
            </a:r>
            <a:r>
              <a:rPr dirty="0" sz="1200" spc="-30">
                <a:solidFill>
                  <a:srgbClr val="EBE1D0"/>
                </a:solidFill>
                <a:latin typeface="Calibri"/>
                <a:cs typeface="Calibri"/>
              </a:rPr>
              <a:t> </a:t>
            </a:r>
            <a:r>
              <a:rPr dirty="0" sz="1200">
                <a:solidFill>
                  <a:srgbClr val="EBE1D0"/>
                </a:solidFill>
                <a:latin typeface="Calibri"/>
                <a:cs typeface="Calibri"/>
              </a:rPr>
              <a:t>turnaround</a:t>
            </a:r>
            <a:r>
              <a:rPr dirty="0" sz="1200" spc="-10">
                <a:solidFill>
                  <a:srgbClr val="EBE1D0"/>
                </a:solidFill>
                <a:latin typeface="Calibri"/>
                <a:cs typeface="Calibri"/>
              </a:rPr>
              <a:t> </a:t>
            </a:r>
            <a:r>
              <a:rPr dirty="0" sz="1200">
                <a:solidFill>
                  <a:srgbClr val="EBE1D0"/>
                </a:solidFill>
                <a:latin typeface="Calibri"/>
                <a:cs typeface="Calibri"/>
              </a:rPr>
              <a:t>than</a:t>
            </a:r>
            <a:r>
              <a:rPr dirty="0" sz="1200" spc="-15">
                <a:solidFill>
                  <a:srgbClr val="EBE1D0"/>
                </a:solidFill>
                <a:latin typeface="Calibri"/>
                <a:cs typeface="Calibri"/>
              </a:rPr>
              <a:t> </a:t>
            </a:r>
            <a:r>
              <a:rPr dirty="0" sz="1200">
                <a:solidFill>
                  <a:srgbClr val="EBE1D0"/>
                </a:solidFill>
                <a:latin typeface="Calibri"/>
                <a:cs typeface="Calibri"/>
              </a:rPr>
              <a:t>premium</a:t>
            </a:r>
            <a:r>
              <a:rPr dirty="0" sz="1200" spc="-40">
                <a:solidFill>
                  <a:srgbClr val="EBE1D0"/>
                </a:solidFill>
                <a:latin typeface="Calibri"/>
                <a:cs typeface="Calibri"/>
              </a:rPr>
              <a:t> </a:t>
            </a:r>
            <a:r>
              <a:rPr dirty="0" sz="1200">
                <a:solidFill>
                  <a:srgbClr val="EBE1D0"/>
                </a:solidFill>
                <a:latin typeface="Calibri"/>
                <a:cs typeface="Calibri"/>
              </a:rPr>
              <a:t>ethnic</a:t>
            </a:r>
            <a:r>
              <a:rPr dirty="0" sz="1200" spc="-40">
                <a:solidFill>
                  <a:srgbClr val="EBE1D0"/>
                </a:solidFill>
                <a:latin typeface="Calibri"/>
                <a:cs typeface="Calibri"/>
              </a:rPr>
              <a:t> </a:t>
            </a:r>
            <a:r>
              <a:rPr dirty="0" sz="1200" spc="-10">
                <a:solidFill>
                  <a:srgbClr val="EBE1D0"/>
                </a:solidFill>
                <a:latin typeface="Calibri"/>
                <a:cs typeface="Calibri"/>
              </a:rPr>
              <a:t>brands, </a:t>
            </a:r>
            <a:r>
              <a:rPr dirty="0" sz="1200">
                <a:solidFill>
                  <a:srgbClr val="EBE1D0"/>
                </a:solidFill>
                <a:latin typeface="Calibri"/>
                <a:cs typeface="Calibri"/>
              </a:rPr>
              <a:t>richer</a:t>
            </a:r>
            <a:r>
              <a:rPr dirty="0" sz="1200" spc="30">
                <a:solidFill>
                  <a:srgbClr val="EBE1D0"/>
                </a:solidFill>
                <a:latin typeface="Calibri"/>
                <a:cs typeface="Calibri"/>
              </a:rPr>
              <a:t> </a:t>
            </a:r>
            <a:r>
              <a:rPr dirty="0" sz="1200" spc="-10">
                <a:solidFill>
                  <a:srgbClr val="EBE1D0"/>
                </a:solidFill>
                <a:latin typeface="Calibri"/>
                <a:cs typeface="Calibri"/>
              </a:rPr>
              <a:t>customization</a:t>
            </a:r>
            <a:r>
              <a:rPr dirty="0" sz="1200" spc="-25">
                <a:solidFill>
                  <a:srgbClr val="EBE1D0"/>
                </a:solidFill>
                <a:latin typeface="Calibri"/>
                <a:cs typeface="Calibri"/>
              </a:rPr>
              <a:t> </a:t>
            </a:r>
            <a:r>
              <a:rPr dirty="0" sz="1200">
                <a:solidFill>
                  <a:srgbClr val="EBE1D0"/>
                </a:solidFill>
                <a:latin typeface="Calibri"/>
                <a:cs typeface="Calibri"/>
              </a:rPr>
              <a:t>than</a:t>
            </a:r>
            <a:r>
              <a:rPr dirty="0" sz="1200" spc="-25">
                <a:solidFill>
                  <a:srgbClr val="EBE1D0"/>
                </a:solidFill>
                <a:latin typeface="Calibri"/>
                <a:cs typeface="Calibri"/>
              </a:rPr>
              <a:t> </a:t>
            </a:r>
            <a:r>
              <a:rPr dirty="0" sz="1200">
                <a:solidFill>
                  <a:srgbClr val="EBE1D0"/>
                </a:solidFill>
                <a:latin typeface="Calibri"/>
                <a:cs typeface="Calibri"/>
              </a:rPr>
              <a:t>fast</a:t>
            </a:r>
            <a:r>
              <a:rPr dirty="0" sz="1200" spc="-20">
                <a:solidFill>
                  <a:srgbClr val="EBE1D0"/>
                </a:solidFill>
                <a:latin typeface="Calibri"/>
                <a:cs typeface="Calibri"/>
              </a:rPr>
              <a:t> </a:t>
            </a:r>
            <a:r>
              <a:rPr dirty="0" sz="1200" spc="-10">
                <a:solidFill>
                  <a:srgbClr val="EBE1D0"/>
                </a:solidFill>
                <a:latin typeface="Calibri"/>
                <a:cs typeface="Calibri"/>
              </a:rPr>
              <a:t>fashion.</a:t>
            </a:r>
            <a:endParaRPr sz="1200">
              <a:latin typeface="Calibri"/>
              <a:cs typeface="Calibri"/>
            </a:endParaRPr>
          </a:p>
        </p:txBody>
      </p:sp>
      <p:grpSp>
        <p:nvGrpSpPr>
          <p:cNvPr id="29" name="object 29"/>
          <p:cNvGrpSpPr/>
          <p:nvPr/>
        </p:nvGrpSpPr>
        <p:grpSpPr>
          <a:xfrm>
            <a:off x="6181725" y="4105211"/>
            <a:ext cx="5520055" cy="2281555"/>
            <a:chOff x="6181725" y="4105211"/>
            <a:chExt cx="5520055" cy="2281555"/>
          </a:xfrm>
        </p:grpSpPr>
        <p:pic>
          <p:nvPicPr>
            <p:cNvPr id="30" name="object 30"/>
            <p:cNvPicPr/>
            <p:nvPr/>
          </p:nvPicPr>
          <p:blipFill>
            <a:blip r:embed="rId3" cstate="print"/>
            <a:stretch>
              <a:fillRect/>
            </a:stretch>
          </p:blipFill>
          <p:spPr>
            <a:xfrm>
              <a:off x="6181725" y="4105211"/>
              <a:ext cx="5519801" cy="2281301"/>
            </a:xfrm>
            <a:prstGeom prst="rect">
              <a:avLst/>
            </a:prstGeom>
          </p:spPr>
        </p:pic>
        <p:sp>
          <p:nvSpPr>
            <p:cNvPr id="31" name="object 31"/>
            <p:cNvSpPr/>
            <p:nvPr/>
          </p:nvSpPr>
          <p:spPr>
            <a:xfrm>
              <a:off x="6272276" y="4167250"/>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45"/>
                  </a:lnTo>
                  <a:lnTo>
                    <a:pt x="21431" y="2083517"/>
                  </a:lnTo>
                  <a:lnTo>
                    <a:pt x="44684" y="2099208"/>
                  </a:lnTo>
                  <a:lnTo>
                    <a:pt x="73151" y="2104961"/>
                  </a:lnTo>
                  <a:lnTo>
                    <a:pt x="5270246" y="2104961"/>
                  </a:lnTo>
                  <a:lnTo>
                    <a:pt x="5298733" y="2099208"/>
                  </a:lnTo>
                  <a:lnTo>
                    <a:pt x="5322030" y="2083517"/>
                  </a:lnTo>
                  <a:lnTo>
                    <a:pt x="5337754" y="2060245"/>
                  </a:lnTo>
                  <a:lnTo>
                    <a:pt x="5343525" y="2031746"/>
                  </a:lnTo>
                  <a:lnTo>
                    <a:pt x="5343525" y="73151"/>
                  </a:lnTo>
                  <a:lnTo>
                    <a:pt x="5337754" y="44684"/>
                  </a:lnTo>
                  <a:lnTo>
                    <a:pt x="5322030" y="21431"/>
                  </a:lnTo>
                  <a:lnTo>
                    <a:pt x="5298733" y="5750"/>
                  </a:lnTo>
                  <a:lnTo>
                    <a:pt x="5270246" y="0"/>
                  </a:lnTo>
                  <a:close/>
                </a:path>
              </a:pathLst>
            </a:custGeom>
            <a:solidFill>
              <a:srgbClr val="6C2D46"/>
            </a:solidFill>
          </p:spPr>
          <p:txBody>
            <a:bodyPr wrap="square" lIns="0" tIns="0" rIns="0" bIns="0" rtlCol="0"/>
            <a:lstStyle/>
            <a:p/>
          </p:txBody>
        </p:sp>
        <p:sp>
          <p:nvSpPr>
            <p:cNvPr id="32" name="object 32"/>
            <p:cNvSpPr/>
            <p:nvPr/>
          </p:nvSpPr>
          <p:spPr>
            <a:xfrm>
              <a:off x="6272276" y="4167250"/>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45"/>
                  </a:lnTo>
                  <a:lnTo>
                    <a:pt x="5322030" y="2083517"/>
                  </a:lnTo>
                  <a:lnTo>
                    <a:pt x="5298733" y="2099208"/>
                  </a:lnTo>
                  <a:lnTo>
                    <a:pt x="5270246" y="2104961"/>
                  </a:lnTo>
                  <a:lnTo>
                    <a:pt x="73151" y="2104961"/>
                  </a:lnTo>
                  <a:lnTo>
                    <a:pt x="44684" y="2099208"/>
                  </a:lnTo>
                  <a:lnTo>
                    <a:pt x="21431" y="2083517"/>
                  </a:lnTo>
                  <a:lnTo>
                    <a:pt x="5750" y="2060245"/>
                  </a:lnTo>
                  <a:lnTo>
                    <a:pt x="0" y="2031746"/>
                  </a:lnTo>
                  <a:lnTo>
                    <a:pt x="0" y="73151"/>
                  </a:lnTo>
                  <a:close/>
                </a:path>
              </a:pathLst>
            </a:custGeom>
            <a:ln w="12700">
              <a:solidFill>
                <a:srgbClr val="A16769"/>
              </a:solidFill>
            </a:ln>
          </p:spPr>
          <p:txBody>
            <a:bodyPr wrap="square" lIns="0" tIns="0" rIns="0" bIns="0" rtlCol="0"/>
            <a:lstStyle/>
            <a:p/>
          </p:txBody>
        </p:sp>
        <p:sp>
          <p:nvSpPr>
            <p:cNvPr id="33" name="object 33"/>
            <p:cNvSpPr/>
            <p:nvPr/>
          </p:nvSpPr>
          <p:spPr>
            <a:xfrm>
              <a:off x="6581775" y="4438649"/>
              <a:ext cx="504825" cy="495300"/>
            </a:xfrm>
            <a:custGeom>
              <a:avLst/>
              <a:gdLst/>
              <a:ahLst/>
              <a:cxnLst/>
              <a:rect l="l" t="t" r="r" b="b"/>
              <a:pathLst>
                <a:path w="504825" h="495300">
                  <a:moveTo>
                    <a:pt x="252475" y="0"/>
                  </a:moveTo>
                  <a:lnTo>
                    <a:pt x="207091" y="3989"/>
                  </a:lnTo>
                  <a:lnTo>
                    <a:pt x="164375" y="15492"/>
                  </a:lnTo>
                  <a:lnTo>
                    <a:pt x="125043" y="33810"/>
                  </a:lnTo>
                  <a:lnTo>
                    <a:pt x="89805" y="58242"/>
                  </a:lnTo>
                  <a:lnTo>
                    <a:pt x="59376" y="88089"/>
                  </a:lnTo>
                  <a:lnTo>
                    <a:pt x="34468" y="122653"/>
                  </a:lnTo>
                  <a:lnTo>
                    <a:pt x="15794" y="161234"/>
                  </a:lnTo>
                  <a:lnTo>
                    <a:pt x="4067" y="203133"/>
                  </a:lnTo>
                  <a:lnTo>
                    <a:pt x="0" y="247650"/>
                  </a:lnTo>
                  <a:lnTo>
                    <a:pt x="4067" y="292166"/>
                  </a:lnTo>
                  <a:lnTo>
                    <a:pt x="15794" y="334065"/>
                  </a:lnTo>
                  <a:lnTo>
                    <a:pt x="34468" y="372646"/>
                  </a:lnTo>
                  <a:lnTo>
                    <a:pt x="59376" y="407210"/>
                  </a:lnTo>
                  <a:lnTo>
                    <a:pt x="89805" y="437057"/>
                  </a:lnTo>
                  <a:lnTo>
                    <a:pt x="125043" y="461489"/>
                  </a:lnTo>
                  <a:lnTo>
                    <a:pt x="164375" y="479807"/>
                  </a:lnTo>
                  <a:lnTo>
                    <a:pt x="207091" y="491310"/>
                  </a:lnTo>
                  <a:lnTo>
                    <a:pt x="252475" y="495300"/>
                  </a:lnTo>
                  <a:lnTo>
                    <a:pt x="297823" y="491310"/>
                  </a:lnTo>
                  <a:lnTo>
                    <a:pt x="340508" y="479807"/>
                  </a:lnTo>
                  <a:lnTo>
                    <a:pt x="379819" y="461489"/>
                  </a:lnTo>
                  <a:lnTo>
                    <a:pt x="415040" y="437057"/>
                  </a:lnTo>
                  <a:lnTo>
                    <a:pt x="445459" y="407210"/>
                  </a:lnTo>
                  <a:lnTo>
                    <a:pt x="470360" y="372646"/>
                  </a:lnTo>
                  <a:lnTo>
                    <a:pt x="489031" y="334065"/>
                  </a:lnTo>
                  <a:lnTo>
                    <a:pt x="500757" y="292166"/>
                  </a:lnTo>
                  <a:lnTo>
                    <a:pt x="504825" y="247650"/>
                  </a:lnTo>
                  <a:lnTo>
                    <a:pt x="500757" y="203133"/>
                  </a:lnTo>
                  <a:lnTo>
                    <a:pt x="489031" y="161234"/>
                  </a:lnTo>
                  <a:lnTo>
                    <a:pt x="470360" y="122653"/>
                  </a:lnTo>
                  <a:lnTo>
                    <a:pt x="445459" y="88089"/>
                  </a:lnTo>
                  <a:lnTo>
                    <a:pt x="415040" y="58242"/>
                  </a:lnTo>
                  <a:lnTo>
                    <a:pt x="379819" y="33810"/>
                  </a:lnTo>
                  <a:lnTo>
                    <a:pt x="340508" y="15492"/>
                  </a:lnTo>
                  <a:lnTo>
                    <a:pt x="297823" y="3989"/>
                  </a:lnTo>
                  <a:lnTo>
                    <a:pt x="252475" y="0"/>
                  </a:lnTo>
                  <a:close/>
                </a:path>
              </a:pathLst>
            </a:custGeom>
            <a:solidFill>
              <a:srgbClr val="C8A127"/>
            </a:solidFill>
          </p:spPr>
          <p:txBody>
            <a:bodyPr wrap="square" lIns="0" tIns="0" rIns="0" bIns="0" rtlCol="0"/>
            <a:lstStyle/>
            <a:p/>
          </p:txBody>
        </p:sp>
      </p:grpSp>
      <p:sp>
        <p:nvSpPr>
          <p:cNvPr id="34" name="object 34"/>
          <p:cNvSpPr txBox="1"/>
          <p:nvPr/>
        </p:nvSpPr>
        <p:spPr>
          <a:xfrm>
            <a:off x="6732269" y="4533328"/>
            <a:ext cx="21653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2B161F"/>
                </a:solidFill>
                <a:latin typeface="Segoe UI Symbol"/>
                <a:cs typeface="Segoe UI Symbol"/>
              </a:rPr>
              <a:t>★</a:t>
            </a:r>
            <a:endParaRPr sz="1800">
              <a:latin typeface="Segoe UI Symbol"/>
              <a:cs typeface="Segoe UI Symbol"/>
            </a:endParaRPr>
          </a:p>
        </p:txBody>
      </p:sp>
      <p:sp>
        <p:nvSpPr>
          <p:cNvPr id="37" name="object 37"/>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8" name="object 38"/>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16</a:t>
            </a:r>
          </a:p>
        </p:txBody>
      </p:sp>
      <p:sp>
        <p:nvSpPr>
          <p:cNvPr id="35" name="object 35"/>
          <p:cNvSpPr txBox="1"/>
          <p:nvPr/>
        </p:nvSpPr>
        <p:spPr>
          <a:xfrm>
            <a:off x="7353934" y="4537773"/>
            <a:ext cx="91376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FFFFFF"/>
                </a:solidFill>
                <a:latin typeface="Cambria"/>
                <a:cs typeface="Cambria"/>
              </a:rPr>
              <a:t>Data</a:t>
            </a:r>
            <a:r>
              <a:rPr dirty="0" sz="1500" spc="-55" b="1">
                <a:solidFill>
                  <a:srgbClr val="FFFFFF"/>
                </a:solidFill>
                <a:latin typeface="Cambria"/>
                <a:cs typeface="Cambria"/>
              </a:rPr>
              <a:t> </a:t>
            </a:r>
            <a:r>
              <a:rPr dirty="0" sz="1500" spc="-20" b="1">
                <a:solidFill>
                  <a:srgbClr val="FFFFFF"/>
                </a:solidFill>
                <a:latin typeface="Cambria"/>
                <a:cs typeface="Cambria"/>
              </a:rPr>
              <a:t>Moat</a:t>
            </a:r>
            <a:endParaRPr sz="1500">
              <a:latin typeface="Cambria"/>
              <a:cs typeface="Cambria"/>
            </a:endParaRPr>
          </a:p>
        </p:txBody>
      </p:sp>
      <p:sp>
        <p:nvSpPr>
          <p:cNvPr id="36" name="object 36"/>
          <p:cNvSpPr txBox="1"/>
          <p:nvPr/>
        </p:nvSpPr>
        <p:spPr>
          <a:xfrm>
            <a:off x="6667500" y="5425757"/>
            <a:ext cx="3985895"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EBE1D0"/>
                </a:solidFill>
                <a:latin typeface="Calibri"/>
                <a:cs typeface="Calibri"/>
              </a:rPr>
              <a:t>Every</a:t>
            </a:r>
            <a:r>
              <a:rPr dirty="0" sz="1200" spc="-25">
                <a:solidFill>
                  <a:srgbClr val="EBE1D0"/>
                </a:solidFill>
                <a:latin typeface="Calibri"/>
                <a:cs typeface="Calibri"/>
              </a:rPr>
              <a:t> </a:t>
            </a:r>
            <a:r>
              <a:rPr dirty="0" sz="1200">
                <a:solidFill>
                  <a:srgbClr val="EBE1D0"/>
                </a:solidFill>
                <a:latin typeface="Calibri"/>
                <a:cs typeface="Calibri"/>
              </a:rPr>
              <a:t>saved</a:t>
            </a:r>
            <a:r>
              <a:rPr dirty="0" sz="1200" spc="-30">
                <a:solidFill>
                  <a:srgbClr val="EBE1D0"/>
                </a:solidFill>
                <a:latin typeface="Calibri"/>
                <a:cs typeface="Calibri"/>
              </a:rPr>
              <a:t> </a:t>
            </a:r>
            <a:r>
              <a:rPr dirty="0" sz="1200" spc="-10">
                <a:solidFill>
                  <a:srgbClr val="EBE1D0"/>
                </a:solidFill>
                <a:latin typeface="Calibri"/>
                <a:cs typeface="Calibri"/>
              </a:rPr>
              <a:t>measurement</a:t>
            </a:r>
            <a:r>
              <a:rPr dirty="0" sz="1200" spc="-35">
                <a:solidFill>
                  <a:srgbClr val="EBE1D0"/>
                </a:solidFill>
                <a:latin typeface="Calibri"/>
                <a:cs typeface="Calibri"/>
              </a:rPr>
              <a:t> </a:t>
            </a:r>
            <a:r>
              <a:rPr dirty="0" sz="1200">
                <a:solidFill>
                  <a:srgbClr val="EBE1D0"/>
                </a:solidFill>
                <a:latin typeface="Calibri"/>
                <a:cs typeface="Calibri"/>
              </a:rPr>
              <a:t>&amp; style</a:t>
            </a:r>
            <a:r>
              <a:rPr dirty="0" sz="1200" spc="-5">
                <a:solidFill>
                  <a:srgbClr val="EBE1D0"/>
                </a:solidFill>
                <a:latin typeface="Calibri"/>
                <a:cs typeface="Calibri"/>
              </a:rPr>
              <a:t> </a:t>
            </a:r>
            <a:r>
              <a:rPr dirty="0" sz="1200">
                <a:solidFill>
                  <a:srgbClr val="EBE1D0"/>
                </a:solidFill>
                <a:latin typeface="Calibri"/>
                <a:cs typeface="Calibri"/>
              </a:rPr>
              <a:t>profile</a:t>
            </a:r>
            <a:r>
              <a:rPr dirty="0" sz="1200" spc="-5">
                <a:solidFill>
                  <a:srgbClr val="EBE1D0"/>
                </a:solidFill>
                <a:latin typeface="Calibri"/>
                <a:cs typeface="Calibri"/>
              </a:rPr>
              <a:t> </a:t>
            </a:r>
            <a:r>
              <a:rPr dirty="0" sz="1200" spc="-10">
                <a:solidFill>
                  <a:srgbClr val="EBE1D0"/>
                </a:solidFill>
                <a:latin typeface="Calibri"/>
                <a:cs typeface="Calibri"/>
              </a:rPr>
              <a:t>increases</a:t>
            </a:r>
            <a:r>
              <a:rPr dirty="0" sz="1200" spc="-25">
                <a:solidFill>
                  <a:srgbClr val="EBE1D0"/>
                </a:solidFill>
                <a:latin typeface="Calibri"/>
                <a:cs typeface="Calibri"/>
              </a:rPr>
              <a:t> </a:t>
            </a:r>
            <a:r>
              <a:rPr dirty="0" sz="1200" spc="-10">
                <a:solidFill>
                  <a:srgbClr val="EBE1D0"/>
                </a:solidFill>
                <a:latin typeface="Calibri"/>
                <a:cs typeface="Calibri"/>
              </a:rPr>
              <a:t>repeat-order </a:t>
            </a:r>
            <a:r>
              <a:rPr dirty="0" sz="1200">
                <a:solidFill>
                  <a:srgbClr val="EBE1D0"/>
                </a:solidFill>
                <a:latin typeface="Calibri"/>
                <a:cs typeface="Calibri"/>
              </a:rPr>
              <a:t>stickiness</a:t>
            </a:r>
            <a:r>
              <a:rPr dirty="0" sz="1200" spc="-25">
                <a:solidFill>
                  <a:srgbClr val="EBE1D0"/>
                </a:solidFill>
                <a:latin typeface="Calibri"/>
                <a:cs typeface="Calibri"/>
              </a:rPr>
              <a:t> </a:t>
            </a:r>
            <a:r>
              <a:rPr dirty="0" sz="1200" spc="-10">
                <a:solidFill>
                  <a:srgbClr val="EBE1D0"/>
                </a:solidFill>
                <a:latin typeface="Calibri"/>
                <a:cs typeface="Calibri"/>
              </a:rPr>
              <a:t>over</a:t>
            </a:r>
            <a:r>
              <a:rPr dirty="0" sz="1200" spc="-45">
                <a:solidFill>
                  <a:srgbClr val="EBE1D0"/>
                </a:solidFill>
                <a:latin typeface="Calibri"/>
                <a:cs typeface="Calibri"/>
              </a:rPr>
              <a:t> </a:t>
            </a:r>
            <a:r>
              <a:rPr dirty="0" sz="1200" spc="-20">
                <a:solidFill>
                  <a:srgbClr val="EBE1D0"/>
                </a:solidFill>
                <a:latin typeface="Calibri"/>
                <a:cs typeface="Calibri"/>
              </a:rPr>
              <a:t>time.</a:t>
            </a:r>
            <a:endParaRPr sz="12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28015" y="423227"/>
            <a:ext cx="1569085" cy="220345"/>
          </a:xfrm>
          <a:prstGeom prst="rect"/>
        </p:spPr>
        <p:txBody>
          <a:bodyPr wrap="square" lIns="0" tIns="15875" rIns="0" bIns="0" rtlCol="0" vert="horz">
            <a:spAutoFit/>
          </a:bodyPr>
          <a:lstStyle/>
          <a:p>
            <a:pPr marL="12700">
              <a:lnSpc>
                <a:spcPct val="100000"/>
              </a:lnSpc>
              <a:spcBef>
                <a:spcPts val="125"/>
              </a:spcBef>
            </a:pPr>
            <a:r>
              <a:rPr dirty="0" sz="1250">
                <a:solidFill>
                  <a:srgbClr val="6C2D46"/>
                </a:solidFill>
                <a:latin typeface="Calibri"/>
                <a:cs typeface="Calibri"/>
              </a:rPr>
              <a:t>B</a:t>
            </a:r>
            <a:r>
              <a:rPr dirty="0" sz="1250" spc="-95">
                <a:solidFill>
                  <a:srgbClr val="6C2D46"/>
                </a:solidFill>
                <a:latin typeface="Calibri"/>
                <a:cs typeface="Calibri"/>
              </a:rPr>
              <a:t> </a:t>
            </a:r>
            <a:r>
              <a:rPr dirty="0" sz="1250">
                <a:solidFill>
                  <a:srgbClr val="6C2D46"/>
                </a:solidFill>
                <a:latin typeface="Calibri"/>
                <a:cs typeface="Calibri"/>
              </a:rPr>
              <a:t>U</a:t>
            </a:r>
            <a:r>
              <a:rPr dirty="0" sz="1250" spc="-60">
                <a:solidFill>
                  <a:srgbClr val="6C2D46"/>
                </a:solidFill>
                <a:latin typeface="Calibri"/>
                <a:cs typeface="Calibri"/>
              </a:rPr>
              <a:t> </a:t>
            </a:r>
            <a:r>
              <a:rPr dirty="0" sz="1250">
                <a:solidFill>
                  <a:srgbClr val="6C2D46"/>
                </a:solidFill>
                <a:latin typeface="Calibri"/>
                <a:cs typeface="Calibri"/>
              </a:rPr>
              <a:t>S</a:t>
            </a:r>
            <a:r>
              <a:rPr dirty="0" sz="1250" spc="-55">
                <a:solidFill>
                  <a:srgbClr val="6C2D46"/>
                </a:solidFill>
                <a:latin typeface="Calibri"/>
                <a:cs typeface="Calibri"/>
              </a:rPr>
              <a:t> </a:t>
            </a:r>
            <a:r>
              <a:rPr dirty="0" sz="1250">
                <a:solidFill>
                  <a:srgbClr val="6C2D46"/>
                </a:solidFill>
                <a:latin typeface="Calibri"/>
                <a:cs typeface="Calibri"/>
              </a:rPr>
              <a:t>I</a:t>
            </a:r>
            <a:r>
              <a:rPr dirty="0" sz="1250" spc="-15">
                <a:solidFill>
                  <a:srgbClr val="6C2D46"/>
                </a:solidFill>
                <a:latin typeface="Calibri"/>
                <a:cs typeface="Calibri"/>
              </a:rPr>
              <a:t> </a:t>
            </a:r>
            <a:r>
              <a:rPr dirty="0" sz="1250">
                <a:solidFill>
                  <a:srgbClr val="6C2D46"/>
                </a:solidFill>
                <a:latin typeface="Calibri"/>
                <a:cs typeface="Calibri"/>
              </a:rPr>
              <a:t>N</a:t>
            </a:r>
            <a:r>
              <a:rPr dirty="0" sz="1250" spc="-70">
                <a:solidFill>
                  <a:srgbClr val="6C2D46"/>
                </a:solidFill>
                <a:latin typeface="Calibri"/>
                <a:cs typeface="Calibri"/>
              </a:rPr>
              <a:t> </a:t>
            </a:r>
            <a:r>
              <a:rPr dirty="0" sz="1250">
                <a:solidFill>
                  <a:srgbClr val="6C2D46"/>
                </a:solidFill>
                <a:latin typeface="Calibri"/>
                <a:cs typeface="Calibri"/>
              </a:rPr>
              <a:t>E</a:t>
            </a:r>
            <a:r>
              <a:rPr dirty="0" sz="1250" spc="-75">
                <a:solidFill>
                  <a:srgbClr val="6C2D46"/>
                </a:solidFill>
                <a:latin typeface="Calibri"/>
                <a:cs typeface="Calibri"/>
              </a:rPr>
              <a:t> </a:t>
            </a:r>
            <a:r>
              <a:rPr dirty="0" sz="1250">
                <a:solidFill>
                  <a:srgbClr val="6C2D46"/>
                </a:solidFill>
                <a:latin typeface="Calibri"/>
                <a:cs typeface="Calibri"/>
              </a:rPr>
              <a:t>S</a:t>
            </a:r>
            <a:r>
              <a:rPr dirty="0" sz="1250" spc="-55">
                <a:solidFill>
                  <a:srgbClr val="6C2D46"/>
                </a:solidFill>
                <a:latin typeface="Calibri"/>
                <a:cs typeface="Calibri"/>
              </a:rPr>
              <a:t> </a:t>
            </a:r>
            <a:r>
              <a:rPr dirty="0" sz="1250">
                <a:solidFill>
                  <a:srgbClr val="6C2D46"/>
                </a:solidFill>
                <a:latin typeface="Calibri"/>
                <a:cs typeface="Calibri"/>
              </a:rPr>
              <a:t>S</a:t>
            </a:r>
            <a:r>
              <a:rPr dirty="0" sz="1250" spc="409">
                <a:solidFill>
                  <a:srgbClr val="6C2D46"/>
                </a:solidFill>
                <a:latin typeface="Calibri"/>
                <a:cs typeface="Calibri"/>
              </a:rPr>
              <a:t> </a:t>
            </a:r>
            <a:r>
              <a:rPr dirty="0" sz="1250">
                <a:solidFill>
                  <a:srgbClr val="6C2D46"/>
                </a:solidFill>
                <a:latin typeface="Calibri"/>
                <a:cs typeface="Calibri"/>
              </a:rPr>
              <a:t>M</a:t>
            </a:r>
            <a:r>
              <a:rPr dirty="0" sz="1250" spc="-45">
                <a:solidFill>
                  <a:srgbClr val="6C2D46"/>
                </a:solidFill>
                <a:latin typeface="Calibri"/>
                <a:cs typeface="Calibri"/>
              </a:rPr>
              <a:t> </a:t>
            </a:r>
            <a:r>
              <a:rPr dirty="0" sz="1250">
                <a:solidFill>
                  <a:srgbClr val="6C2D46"/>
                </a:solidFill>
                <a:latin typeface="Calibri"/>
                <a:cs typeface="Calibri"/>
              </a:rPr>
              <a:t>O</a:t>
            </a:r>
            <a:r>
              <a:rPr dirty="0" sz="1250" spc="-90">
                <a:solidFill>
                  <a:srgbClr val="6C2D46"/>
                </a:solidFill>
                <a:latin typeface="Calibri"/>
                <a:cs typeface="Calibri"/>
              </a:rPr>
              <a:t> </a:t>
            </a:r>
            <a:r>
              <a:rPr dirty="0" sz="1250">
                <a:solidFill>
                  <a:srgbClr val="6C2D46"/>
                </a:solidFill>
                <a:latin typeface="Calibri"/>
                <a:cs typeface="Calibri"/>
              </a:rPr>
              <a:t>D</a:t>
            </a:r>
            <a:r>
              <a:rPr dirty="0" sz="1250" spc="-30">
                <a:solidFill>
                  <a:srgbClr val="6C2D46"/>
                </a:solidFill>
                <a:latin typeface="Calibri"/>
                <a:cs typeface="Calibri"/>
              </a:rPr>
              <a:t> </a:t>
            </a:r>
            <a:r>
              <a:rPr dirty="0" sz="1250">
                <a:solidFill>
                  <a:srgbClr val="6C2D46"/>
                </a:solidFill>
                <a:latin typeface="Calibri"/>
                <a:cs typeface="Calibri"/>
              </a:rPr>
              <a:t>E</a:t>
            </a:r>
            <a:r>
              <a:rPr dirty="0" sz="1250" spc="-75">
                <a:solidFill>
                  <a:srgbClr val="6C2D46"/>
                </a:solidFill>
                <a:latin typeface="Calibri"/>
                <a:cs typeface="Calibri"/>
              </a:rPr>
              <a:t> </a:t>
            </a:r>
            <a:r>
              <a:rPr dirty="0" sz="1250" spc="-50">
                <a:solidFill>
                  <a:srgbClr val="6C2D46"/>
                </a:solidFill>
                <a:latin typeface="Calibri"/>
                <a:cs typeface="Calibri"/>
              </a:rPr>
              <a:t>L</a:t>
            </a:r>
            <a:endParaRPr sz="1250">
              <a:latin typeface="Calibri"/>
              <a:cs typeface="Calibri"/>
            </a:endParaRPr>
          </a:p>
        </p:txBody>
      </p:sp>
      <p:sp>
        <p:nvSpPr>
          <p:cNvPr id="3" name="object 3"/>
          <p:cNvSpPr txBox="1"/>
          <p:nvPr/>
        </p:nvSpPr>
        <p:spPr>
          <a:xfrm>
            <a:off x="628015" y="813180"/>
            <a:ext cx="4316730" cy="518159"/>
          </a:xfrm>
          <a:prstGeom prst="rect">
            <a:avLst/>
          </a:prstGeom>
        </p:spPr>
        <p:txBody>
          <a:bodyPr wrap="square" lIns="0" tIns="16510" rIns="0" bIns="0" rtlCol="0" vert="horz">
            <a:spAutoFit/>
          </a:bodyPr>
          <a:lstStyle/>
          <a:p>
            <a:pPr marL="12700">
              <a:lnSpc>
                <a:spcPct val="100000"/>
              </a:lnSpc>
              <a:spcBef>
                <a:spcPts val="130"/>
              </a:spcBef>
            </a:pPr>
            <a:r>
              <a:rPr dirty="0" sz="3200" b="1">
                <a:solidFill>
                  <a:srgbClr val="2B161F"/>
                </a:solidFill>
                <a:latin typeface="Cambria"/>
                <a:cs typeface="Cambria"/>
              </a:rPr>
              <a:t>Business</a:t>
            </a:r>
            <a:r>
              <a:rPr dirty="0" sz="3200" spc="-135" b="1">
                <a:solidFill>
                  <a:srgbClr val="2B161F"/>
                </a:solidFill>
                <a:latin typeface="Cambria"/>
                <a:cs typeface="Cambria"/>
              </a:rPr>
              <a:t> </a:t>
            </a:r>
            <a:r>
              <a:rPr dirty="0" sz="3200" b="1">
                <a:solidFill>
                  <a:srgbClr val="2B161F"/>
                </a:solidFill>
                <a:latin typeface="Cambria"/>
                <a:cs typeface="Cambria"/>
              </a:rPr>
              <a:t>Model</a:t>
            </a:r>
            <a:r>
              <a:rPr dirty="0" sz="3200" spc="-90" b="1">
                <a:solidFill>
                  <a:srgbClr val="2B161F"/>
                </a:solidFill>
                <a:latin typeface="Cambria"/>
                <a:cs typeface="Cambria"/>
              </a:rPr>
              <a:t> </a:t>
            </a:r>
            <a:r>
              <a:rPr dirty="0" sz="3200" spc="-10" b="1">
                <a:solidFill>
                  <a:srgbClr val="2B161F"/>
                </a:solidFill>
                <a:latin typeface="Cambria"/>
                <a:cs typeface="Cambria"/>
              </a:rPr>
              <a:t>Canvas</a:t>
            </a:r>
            <a:endParaRPr sz="3200">
              <a:latin typeface="Cambria"/>
              <a:cs typeface="Cambria"/>
            </a:endParaRPr>
          </a:p>
        </p:txBody>
      </p:sp>
      <p:grpSp>
        <p:nvGrpSpPr>
          <p:cNvPr id="4" name="object 4"/>
          <p:cNvGrpSpPr/>
          <p:nvPr/>
        </p:nvGrpSpPr>
        <p:grpSpPr>
          <a:xfrm>
            <a:off x="485751" y="1514295"/>
            <a:ext cx="3748404" cy="1643380"/>
            <a:chOff x="485751" y="1514295"/>
            <a:chExt cx="3748404" cy="1643380"/>
          </a:xfrm>
        </p:grpSpPr>
        <p:pic>
          <p:nvPicPr>
            <p:cNvPr id="5" name="object 5"/>
            <p:cNvPicPr/>
            <p:nvPr/>
          </p:nvPicPr>
          <p:blipFill>
            <a:blip r:embed="rId2" cstate="print"/>
            <a:stretch>
              <a:fillRect/>
            </a:stretch>
          </p:blipFill>
          <p:spPr>
            <a:xfrm>
              <a:off x="485751" y="1514295"/>
              <a:ext cx="3748198" cy="1643257"/>
            </a:xfrm>
            <a:prstGeom prst="rect">
              <a:avLst/>
            </a:prstGeom>
          </p:spPr>
        </p:pic>
        <p:sp>
          <p:nvSpPr>
            <p:cNvPr id="6" name="object 6"/>
            <p:cNvSpPr/>
            <p:nvPr/>
          </p:nvSpPr>
          <p:spPr>
            <a:xfrm>
              <a:off x="557212" y="1557400"/>
              <a:ext cx="3610610" cy="1514475"/>
            </a:xfrm>
            <a:custGeom>
              <a:avLst/>
              <a:gdLst/>
              <a:ahLst/>
              <a:cxnLst/>
              <a:rect l="l" t="t" r="r" b="b"/>
              <a:pathLst>
                <a:path w="3610610" h="1514475">
                  <a:moveTo>
                    <a:pt x="3536505" y="0"/>
                  </a:moveTo>
                  <a:lnTo>
                    <a:pt x="73418" y="0"/>
                  </a:lnTo>
                  <a:lnTo>
                    <a:pt x="44839" y="5754"/>
                  </a:lnTo>
                  <a:lnTo>
                    <a:pt x="21502" y="21462"/>
                  </a:lnTo>
                  <a:lnTo>
                    <a:pt x="5769" y="44791"/>
                  </a:lnTo>
                  <a:lnTo>
                    <a:pt x="0" y="73406"/>
                  </a:lnTo>
                  <a:lnTo>
                    <a:pt x="0" y="1440941"/>
                  </a:lnTo>
                  <a:lnTo>
                    <a:pt x="5769" y="1469576"/>
                  </a:lnTo>
                  <a:lnTo>
                    <a:pt x="21502" y="1492948"/>
                  </a:lnTo>
                  <a:lnTo>
                    <a:pt x="44839" y="1508700"/>
                  </a:lnTo>
                  <a:lnTo>
                    <a:pt x="73418" y="1514475"/>
                  </a:lnTo>
                  <a:lnTo>
                    <a:pt x="3536505" y="1514475"/>
                  </a:lnTo>
                  <a:lnTo>
                    <a:pt x="3565140" y="1508700"/>
                  </a:lnTo>
                  <a:lnTo>
                    <a:pt x="3588512" y="1492948"/>
                  </a:lnTo>
                  <a:lnTo>
                    <a:pt x="3604263" y="1469576"/>
                  </a:lnTo>
                  <a:lnTo>
                    <a:pt x="3610038" y="1440941"/>
                  </a:lnTo>
                  <a:lnTo>
                    <a:pt x="3610038" y="73406"/>
                  </a:lnTo>
                  <a:lnTo>
                    <a:pt x="3604263" y="44791"/>
                  </a:lnTo>
                  <a:lnTo>
                    <a:pt x="3588512" y="21462"/>
                  </a:lnTo>
                  <a:lnTo>
                    <a:pt x="3565140" y="5754"/>
                  </a:lnTo>
                  <a:lnTo>
                    <a:pt x="3536505" y="0"/>
                  </a:lnTo>
                  <a:close/>
                </a:path>
              </a:pathLst>
            </a:custGeom>
            <a:solidFill>
              <a:srgbClr val="EBE1D0"/>
            </a:solidFill>
          </p:spPr>
          <p:txBody>
            <a:bodyPr wrap="square" lIns="0" tIns="0" rIns="0" bIns="0" rtlCol="0"/>
            <a:lstStyle/>
            <a:p/>
          </p:txBody>
        </p:sp>
        <p:sp>
          <p:nvSpPr>
            <p:cNvPr id="7" name="object 7"/>
            <p:cNvSpPr/>
            <p:nvPr/>
          </p:nvSpPr>
          <p:spPr>
            <a:xfrm>
              <a:off x="557212" y="1557400"/>
              <a:ext cx="3610610" cy="1514475"/>
            </a:xfrm>
            <a:custGeom>
              <a:avLst/>
              <a:gdLst/>
              <a:ahLst/>
              <a:cxnLst/>
              <a:rect l="l" t="t" r="r" b="b"/>
              <a:pathLst>
                <a:path w="3610610" h="1514475">
                  <a:moveTo>
                    <a:pt x="0" y="73406"/>
                  </a:moveTo>
                  <a:lnTo>
                    <a:pt x="5769" y="44791"/>
                  </a:lnTo>
                  <a:lnTo>
                    <a:pt x="21502" y="21462"/>
                  </a:lnTo>
                  <a:lnTo>
                    <a:pt x="44839" y="5754"/>
                  </a:lnTo>
                  <a:lnTo>
                    <a:pt x="73418" y="0"/>
                  </a:lnTo>
                  <a:lnTo>
                    <a:pt x="3536505" y="0"/>
                  </a:lnTo>
                  <a:lnTo>
                    <a:pt x="3565140" y="5754"/>
                  </a:lnTo>
                  <a:lnTo>
                    <a:pt x="3588512" y="21462"/>
                  </a:lnTo>
                  <a:lnTo>
                    <a:pt x="3604263" y="44791"/>
                  </a:lnTo>
                  <a:lnTo>
                    <a:pt x="3610038" y="73406"/>
                  </a:lnTo>
                  <a:lnTo>
                    <a:pt x="3610038" y="1440941"/>
                  </a:lnTo>
                  <a:lnTo>
                    <a:pt x="3604263" y="1469576"/>
                  </a:lnTo>
                  <a:lnTo>
                    <a:pt x="3588512" y="1492948"/>
                  </a:lnTo>
                  <a:lnTo>
                    <a:pt x="3565140" y="1508700"/>
                  </a:lnTo>
                  <a:lnTo>
                    <a:pt x="3536505" y="1514475"/>
                  </a:lnTo>
                  <a:lnTo>
                    <a:pt x="73418" y="1514475"/>
                  </a:lnTo>
                  <a:lnTo>
                    <a:pt x="44839" y="1508700"/>
                  </a:lnTo>
                  <a:lnTo>
                    <a:pt x="21502" y="1492948"/>
                  </a:lnTo>
                  <a:lnTo>
                    <a:pt x="5769" y="1469576"/>
                  </a:lnTo>
                  <a:lnTo>
                    <a:pt x="0" y="1440941"/>
                  </a:lnTo>
                  <a:lnTo>
                    <a:pt x="0" y="73406"/>
                  </a:lnTo>
                  <a:close/>
                </a:path>
              </a:pathLst>
            </a:custGeom>
            <a:ln w="12700">
              <a:solidFill>
                <a:srgbClr val="EBE1D0"/>
              </a:solidFill>
            </a:ln>
          </p:spPr>
          <p:txBody>
            <a:bodyPr wrap="square" lIns="0" tIns="0" rIns="0" bIns="0" rtlCol="0"/>
            <a:lstStyle/>
            <a:p/>
          </p:txBody>
        </p:sp>
      </p:grpSp>
      <p:sp>
        <p:nvSpPr>
          <p:cNvPr id="8" name="object 8"/>
          <p:cNvSpPr txBox="1"/>
          <p:nvPr/>
        </p:nvSpPr>
        <p:spPr>
          <a:xfrm>
            <a:off x="810894" y="1731962"/>
            <a:ext cx="966469"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mbria"/>
                <a:cs typeface="Cambria"/>
              </a:rPr>
              <a:t>Key</a:t>
            </a:r>
            <a:r>
              <a:rPr dirty="0" sz="1250" spc="-70" b="1">
                <a:solidFill>
                  <a:srgbClr val="6C2D46"/>
                </a:solidFill>
                <a:latin typeface="Cambria"/>
                <a:cs typeface="Cambria"/>
              </a:rPr>
              <a:t> </a:t>
            </a:r>
            <a:r>
              <a:rPr dirty="0" sz="1250" spc="-10" b="1">
                <a:solidFill>
                  <a:srgbClr val="6C2D46"/>
                </a:solidFill>
                <a:latin typeface="Cambria"/>
                <a:cs typeface="Cambria"/>
              </a:rPr>
              <a:t>Partners</a:t>
            </a:r>
            <a:endParaRPr sz="1250">
              <a:latin typeface="Cambria"/>
              <a:cs typeface="Cambria"/>
            </a:endParaRPr>
          </a:p>
        </p:txBody>
      </p:sp>
      <p:sp>
        <p:nvSpPr>
          <p:cNvPr id="9" name="object 9"/>
          <p:cNvSpPr txBox="1"/>
          <p:nvPr/>
        </p:nvSpPr>
        <p:spPr>
          <a:xfrm>
            <a:off x="810894" y="2335784"/>
            <a:ext cx="2580005" cy="347980"/>
          </a:xfrm>
          <a:prstGeom prst="rect">
            <a:avLst/>
          </a:prstGeom>
        </p:spPr>
        <p:txBody>
          <a:bodyPr wrap="square" lIns="0" tIns="10160" rIns="0" bIns="0" rtlCol="0" vert="horz">
            <a:spAutoFit/>
          </a:bodyPr>
          <a:lstStyle/>
          <a:p>
            <a:pPr marL="12700" marR="5080">
              <a:lnSpc>
                <a:spcPct val="101400"/>
              </a:lnSpc>
              <a:spcBef>
                <a:spcPts val="80"/>
              </a:spcBef>
            </a:pPr>
            <a:r>
              <a:rPr dirty="0" sz="1050">
                <a:solidFill>
                  <a:srgbClr val="2B161F"/>
                </a:solidFill>
                <a:latin typeface="Calibri"/>
                <a:cs typeface="Calibri"/>
              </a:rPr>
              <a:t>Boutique</a:t>
            </a:r>
            <a:r>
              <a:rPr dirty="0" sz="1050" spc="-25">
                <a:solidFill>
                  <a:srgbClr val="2B161F"/>
                </a:solidFill>
                <a:latin typeface="Calibri"/>
                <a:cs typeface="Calibri"/>
              </a:rPr>
              <a:t> </a:t>
            </a:r>
            <a:r>
              <a:rPr dirty="0" sz="1050">
                <a:solidFill>
                  <a:srgbClr val="2B161F"/>
                </a:solidFill>
                <a:latin typeface="Calibri"/>
                <a:cs typeface="Calibri"/>
              </a:rPr>
              <a:t>owners</a:t>
            </a:r>
            <a:r>
              <a:rPr dirty="0" sz="1050" spc="-60">
                <a:solidFill>
                  <a:srgbClr val="2B161F"/>
                </a:solidFill>
                <a:latin typeface="Calibri"/>
                <a:cs typeface="Calibri"/>
              </a:rPr>
              <a:t> </a:t>
            </a:r>
            <a:r>
              <a:rPr dirty="0" sz="1050">
                <a:solidFill>
                  <a:srgbClr val="2B161F"/>
                </a:solidFill>
                <a:latin typeface="Calibri"/>
                <a:cs typeface="Calibri"/>
              </a:rPr>
              <a:t>&amp;</a:t>
            </a:r>
            <a:r>
              <a:rPr dirty="0" sz="1050" spc="5">
                <a:solidFill>
                  <a:srgbClr val="2B161F"/>
                </a:solidFill>
                <a:latin typeface="Calibri"/>
                <a:cs typeface="Calibri"/>
              </a:rPr>
              <a:t> </a:t>
            </a:r>
            <a:r>
              <a:rPr dirty="0" sz="1050">
                <a:solidFill>
                  <a:srgbClr val="2B161F"/>
                </a:solidFill>
                <a:latin typeface="Calibri"/>
                <a:cs typeface="Calibri"/>
              </a:rPr>
              <a:t>tailors,</a:t>
            </a:r>
            <a:r>
              <a:rPr dirty="0" sz="1050" spc="10">
                <a:solidFill>
                  <a:srgbClr val="2B161F"/>
                </a:solidFill>
                <a:latin typeface="Calibri"/>
                <a:cs typeface="Calibri"/>
              </a:rPr>
              <a:t> </a:t>
            </a:r>
            <a:r>
              <a:rPr dirty="0" sz="1050" spc="-10">
                <a:solidFill>
                  <a:srgbClr val="2B161F"/>
                </a:solidFill>
                <a:latin typeface="Calibri"/>
                <a:cs typeface="Calibri"/>
              </a:rPr>
              <a:t>fabric</a:t>
            </a:r>
            <a:r>
              <a:rPr dirty="0" sz="1050" spc="-20">
                <a:solidFill>
                  <a:srgbClr val="2B161F"/>
                </a:solidFill>
                <a:latin typeface="Calibri"/>
                <a:cs typeface="Calibri"/>
              </a:rPr>
              <a:t> </a:t>
            </a:r>
            <a:r>
              <a:rPr dirty="0" sz="1050">
                <a:solidFill>
                  <a:srgbClr val="2B161F"/>
                </a:solidFill>
                <a:latin typeface="Calibri"/>
                <a:cs typeface="Calibri"/>
              </a:rPr>
              <a:t>mills,</a:t>
            </a:r>
            <a:r>
              <a:rPr dirty="0" sz="1050" spc="-55">
                <a:solidFill>
                  <a:srgbClr val="2B161F"/>
                </a:solidFill>
                <a:latin typeface="Calibri"/>
                <a:cs typeface="Calibri"/>
              </a:rPr>
              <a:t> </a:t>
            </a:r>
            <a:r>
              <a:rPr dirty="0" sz="1050" spc="-10">
                <a:solidFill>
                  <a:srgbClr val="2B161F"/>
                </a:solidFill>
                <a:latin typeface="Calibri"/>
                <a:cs typeface="Calibri"/>
              </a:rPr>
              <a:t>logistics </a:t>
            </a:r>
            <a:r>
              <a:rPr dirty="0" sz="1050">
                <a:solidFill>
                  <a:srgbClr val="2B161F"/>
                </a:solidFill>
                <a:latin typeface="Calibri"/>
                <a:cs typeface="Calibri"/>
              </a:rPr>
              <a:t>partners,</a:t>
            </a:r>
            <a:r>
              <a:rPr dirty="0" sz="1050" spc="-20">
                <a:solidFill>
                  <a:srgbClr val="2B161F"/>
                </a:solidFill>
                <a:latin typeface="Calibri"/>
                <a:cs typeface="Calibri"/>
              </a:rPr>
              <a:t> </a:t>
            </a:r>
            <a:r>
              <a:rPr dirty="0" sz="1050">
                <a:solidFill>
                  <a:srgbClr val="2B161F"/>
                </a:solidFill>
                <a:latin typeface="Calibri"/>
                <a:cs typeface="Calibri"/>
              </a:rPr>
              <a:t>payment</a:t>
            </a:r>
            <a:r>
              <a:rPr dirty="0" sz="1050" spc="-30">
                <a:solidFill>
                  <a:srgbClr val="2B161F"/>
                </a:solidFill>
                <a:latin typeface="Calibri"/>
                <a:cs typeface="Calibri"/>
              </a:rPr>
              <a:t> </a:t>
            </a:r>
            <a:r>
              <a:rPr dirty="0" sz="1050" spc="-10">
                <a:solidFill>
                  <a:srgbClr val="2B161F"/>
                </a:solidFill>
                <a:latin typeface="Calibri"/>
                <a:cs typeface="Calibri"/>
              </a:rPr>
              <a:t>gateways</a:t>
            </a:r>
            <a:endParaRPr sz="1050">
              <a:latin typeface="Calibri"/>
              <a:cs typeface="Calibri"/>
            </a:endParaRPr>
          </a:p>
        </p:txBody>
      </p:sp>
      <p:grpSp>
        <p:nvGrpSpPr>
          <p:cNvPr id="10" name="object 10"/>
          <p:cNvGrpSpPr/>
          <p:nvPr/>
        </p:nvGrpSpPr>
        <p:grpSpPr>
          <a:xfrm>
            <a:off x="4324326" y="1514295"/>
            <a:ext cx="3748404" cy="1643380"/>
            <a:chOff x="4324326" y="1514295"/>
            <a:chExt cx="3748404" cy="1643380"/>
          </a:xfrm>
        </p:grpSpPr>
        <p:pic>
          <p:nvPicPr>
            <p:cNvPr id="11" name="object 11"/>
            <p:cNvPicPr/>
            <p:nvPr/>
          </p:nvPicPr>
          <p:blipFill>
            <a:blip r:embed="rId2" cstate="print"/>
            <a:stretch>
              <a:fillRect/>
            </a:stretch>
          </p:blipFill>
          <p:spPr>
            <a:xfrm>
              <a:off x="4324326" y="1514295"/>
              <a:ext cx="3748198" cy="1643257"/>
            </a:xfrm>
            <a:prstGeom prst="rect">
              <a:avLst/>
            </a:prstGeom>
          </p:spPr>
        </p:pic>
        <p:sp>
          <p:nvSpPr>
            <p:cNvPr id="12" name="object 12"/>
            <p:cNvSpPr/>
            <p:nvPr/>
          </p:nvSpPr>
          <p:spPr>
            <a:xfrm>
              <a:off x="4395850" y="1557400"/>
              <a:ext cx="3609975" cy="1514475"/>
            </a:xfrm>
            <a:custGeom>
              <a:avLst/>
              <a:gdLst/>
              <a:ahLst/>
              <a:cxnLst/>
              <a:rect l="l" t="t" r="r" b="b"/>
              <a:pathLst>
                <a:path w="3609975" h="1514475">
                  <a:moveTo>
                    <a:pt x="3536442" y="0"/>
                  </a:moveTo>
                  <a:lnTo>
                    <a:pt x="73406" y="0"/>
                  </a:lnTo>
                  <a:lnTo>
                    <a:pt x="44791" y="5754"/>
                  </a:lnTo>
                  <a:lnTo>
                    <a:pt x="21462" y="21462"/>
                  </a:lnTo>
                  <a:lnTo>
                    <a:pt x="5754" y="44791"/>
                  </a:lnTo>
                  <a:lnTo>
                    <a:pt x="0" y="73406"/>
                  </a:lnTo>
                  <a:lnTo>
                    <a:pt x="0" y="1440941"/>
                  </a:lnTo>
                  <a:lnTo>
                    <a:pt x="5754" y="1469576"/>
                  </a:lnTo>
                  <a:lnTo>
                    <a:pt x="21462" y="1492948"/>
                  </a:lnTo>
                  <a:lnTo>
                    <a:pt x="44791" y="1508700"/>
                  </a:lnTo>
                  <a:lnTo>
                    <a:pt x="73406" y="1514475"/>
                  </a:lnTo>
                  <a:lnTo>
                    <a:pt x="3536442" y="1514475"/>
                  </a:lnTo>
                  <a:lnTo>
                    <a:pt x="3565076" y="1508700"/>
                  </a:lnTo>
                  <a:lnTo>
                    <a:pt x="3588448" y="1492948"/>
                  </a:lnTo>
                  <a:lnTo>
                    <a:pt x="3604200" y="1469576"/>
                  </a:lnTo>
                  <a:lnTo>
                    <a:pt x="3609975" y="1440941"/>
                  </a:lnTo>
                  <a:lnTo>
                    <a:pt x="3609975" y="73406"/>
                  </a:lnTo>
                  <a:lnTo>
                    <a:pt x="3604200" y="44791"/>
                  </a:lnTo>
                  <a:lnTo>
                    <a:pt x="3588448" y="21462"/>
                  </a:lnTo>
                  <a:lnTo>
                    <a:pt x="3565076" y="5754"/>
                  </a:lnTo>
                  <a:lnTo>
                    <a:pt x="3536442" y="0"/>
                  </a:lnTo>
                  <a:close/>
                </a:path>
              </a:pathLst>
            </a:custGeom>
            <a:solidFill>
              <a:srgbClr val="FFFFFF"/>
            </a:solidFill>
          </p:spPr>
          <p:txBody>
            <a:bodyPr wrap="square" lIns="0" tIns="0" rIns="0" bIns="0" rtlCol="0"/>
            <a:lstStyle/>
            <a:p/>
          </p:txBody>
        </p:sp>
        <p:sp>
          <p:nvSpPr>
            <p:cNvPr id="13" name="object 13"/>
            <p:cNvSpPr/>
            <p:nvPr/>
          </p:nvSpPr>
          <p:spPr>
            <a:xfrm>
              <a:off x="4395850" y="1557400"/>
              <a:ext cx="3609975" cy="1514475"/>
            </a:xfrm>
            <a:custGeom>
              <a:avLst/>
              <a:gdLst/>
              <a:ahLst/>
              <a:cxnLst/>
              <a:rect l="l" t="t" r="r" b="b"/>
              <a:pathLst>
                <a:path w="3609975" h="1514475">
                  <a:moveTo>
                    <a:pt x="0" y="73406"/>
                  </a:moveTo>
                  <a:lnTo>
                    <a:pt x="5754" y="44791"/>
                  </a:lnTo>
                  <a:lnTo>
                    <a:pt x="21462" y="21462"/>
                  </a:lnTo>
                  <a:lnTo>
                    <a:pt x="44791" y="5754"/>
                  </a:lnTo>
                  <a:lnTo>
                    <a:pt x="73406" y="0"/>
                  </a:lnTo>
                  <a:lnTo>
                    <a:pt x="3536442" y="0"/>
                  </a:lnTo>
                  <a:lnTo>
                    <a:pt x="3565076" y="5754"/>
                  </a:lnTo>
                  <a:lnTo>
                    <a:pt x="3588448" y="21462"/>
                  </a:lnTo>
                  <a:lnTo>
                    <a:pt x="3604200" y="44791"/>
                  </a:lnTo>
                  <a:lnTo>
                    <a:pt x="3609975" y="73406"/>
                  </a:lnTo>
                  <a:lnTo>
                    <a:pt x="3609975" y="1440941"/>
                  </a:lnTo>
                  <a:lnTo>
                    <a:pt x="3604200" y="1469576"/>
                  </a:lnTo>
                  <a:lnTo>
                    <a:pt x="3588448" y="1492948"/>
                  </a:lnTo>
                  <a:lnTo>
                    <a:pt x="3565076" y="1508700"/>
                  </a:lnTo>
                  <a:lnTo>
                    <a:pt x="3536442" y="1514475"/>
                  </a:lnTo>
                  <a:lnTo>
                    <a:pt x="73406" y="1514475"/>
                  </a:lnTo>
                  <a:lnTo>
                    <a:pt x="44791" y="1508700"/>
                  </a:lnTo>
                  <a:lnTo>
                    <a:pt x="21462" y="1492948"/>
                  </a:lnTo>
                  <a:lnTo>
                    <a:pt x="5754" y="1469576"/>
                  </a:lnTo>
                  <a:lnTo>
                    <a:pt x="0" y="1440941"/>
                  </a:lnTo>
                  <a:lnTo>
                    <a:pt x="0" y="73406"/>
                  </a:lnTo>
                  <a:close/>
                </a:path>
              </a:pathLst>
            </a:custGeom>
            <a:ln w="12700">
              <a:solidFill>
                <a:srgbClr val="EBE1D0"/>
              </a:solidFill>
            </a:ln>
          </p:spPr>
          <p:txBody>
            <a:bodyPr wrap="square" lIns="0" tIns="0" rIns="0" bIns="0" rtlCol="0"/>
            <a:lstStyle/>
            <a:p/>
          </p:txBody>
        </p:sp>
      </p:grpSp>
      <p:sp>
        <p:nvSpPr>
          <p:cNvPr id="14" name="object 14"/>
          <p:cNvSpPr txBox="1"/>
          <p:nvPr/>
        </p:nvSpPr>
        <p:spPr>
          <a:xfrm>
            <a:off x="4654296" y="1731962"/>
            <a:ext cx="101663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mbria"/>
                <a:cs typeface="Cambria"/>
              </a:rPr>
              <a:t>Key</a:t>
            </a:r>
            <a:r>
              <a:rPr dirty="0" sz="1250" spc="-60" b="1">
                <a:solidFill>
                  <a:srgbClr val="6C2D46"/>
                </a:solidFill>
                <a:latin typeface="Cambria"/>
                <a:cs typeface="Cambria"/>
              </a:rPr>
              <a:t> </a:t>
            </a:r>
            <a:r>
              <a:rPr dirty="0" sz="1250" spc="-10" b="1">
                <a:solidFill>
                  <a:srgbClr val="6C2D46"/>
                </a:solidFill>
                <a:latin typeface="Cambria"/>
                <a:cs typeface="Cambria"/>
              </a:rPr>
              <a:t>Activities</a:t>
            </a:r>
            <a:endParaRPr sz="1250">
              <a:latin typeface="Cambria"/>
              <a:cs typeface="Cambria"/>
            </a:endParaRPr>
          </a:p>
        </p:txBody>
      </p:sp>
      <p:sp>
        <p:nvSpPr>
          <p:cNvPr id="15" name="object 15"/>
          <p:cNvSpPr txBox="1"/>
          <p:nvPr/>
        </p:nvSpPr>
        <p:spPr>
          <a:xfrm>
            <a:off x="4654296" y="2335784"/>
            <a:ext cx="2950845" cy="347980"/>
          </a:xfrm>
          <a:prstGeom prst="rect">
            <a:avLst/>
          </a:prstGeom>
        </p:spPr>
        <p:txBody>
          <a:bodyPr wrap="square" lIns="0" tIns="10160" rIns="0" bIns="0" rtlCol="0" vert="horz">
            <a:spAutoFit/>
          </a:bodyPr>
          <a:lstStyle/>
          <a:p>
            <a:pPr marL="12700" marR="5080">
              <a:lnSpc>
                <a:spcPct val="101400"/>
              </a:lnSpc>
              <a:spcBef>
                <a:spcPts val="80"/>
              </a:spcBef>
            </a:pPr>
            <a:r>
              <a:rPr dirty="0" sz="1050">
                <a:solidFill>
                  <a:srgbClr val="2B161F"/>
                </a:solidFill>
                <a:latin typeface="Calibri"/>
                <a:cs typeface="Calibri"/>
              </a:rPr>
              <a:t>Platform</a:t>
            </a:r>
            <a:r>
              <a:rPr dirty="0" sz="1050" spc="35">
                <a:solidFill>
                  <a:srgbClr val="2B161F"/>
                </a:solidFill>
                <a:latin typeface="Calibri"/>
                <a:cs typeface="Calibri"/>
              </a:rPr>
              <a:t> </a:t>
            </a:r>
            <a:r>
              <a:rPr dirty="0" sz="1050" spc="-10">
                <a:solidFill>
                  <a:srgbClr val="2B161F"/>
                </a:solidFill>
                <a:latin typeface="Calibri"/>
                <a:cs typeface="Calibri"/>
              </a:rPr>
              <a:t>development,</a:t>
            </a:r>
            <a:r>
              <a:rPr dirty="0" sz="1050" spc="5">
                <a:solidFill>
                  <a:srgbClr val="2B161F"/>
                </a:solidFill>
                <a:latin typeface="Calibri"/>
                <a:cs typeface="Calibri"/>
              </a:rPr>
              <a:t> </a:t>
            </a:r>
            <a:r>
              <a:rPr dirty="0" sz="1050">
                <a:solidFill>
                  <a:srgbClr val="2B161F"/>
                </a:solidFill>
                <a:latin typeface="Calibri"/>
                <a:cs typeface="Calibri"/>
              </a:rPr>
              <a:t>boutique</a:t>
            </a:r>
            <a:r>
              <a:rPr dirty="0" sz="1050" spc="50">
                <a:solidFill>
                  <a:srgbClr val="2B161F"/>
                </a:solidFill>
                <a:latin typeface="Calibri"/>
                <a:cs typeface="Calibri"/>
              </a:rPr>
              <a:t> </a:t>
            </a:r>
            <a:r>
              <a:rPr dirty="0" sz="1050" spc="-10">
                <a:solidFill>
                  <a:srgbClr val="2B161F"/>
                </a:solidFill>
                <a:latin typeface="Calibri"/>
                <a:cs typeface="Calibri"/>
              </a:rPr>
              <a:t>onboarding</a:t>
            </a:r>
            <a:r>
              <a:rPr dirty="0" sz="1050" spc="5">
                <a:solidFill>
                  <a:srgbClr val="2B161F"/>
                </a:solidFill>
                <a:latin typeface="Calibri"/>
                <a:cs typeface="Calibri"/>
              </a:rPr>
              <a:t> </a:t>
            </a:r>
            <a:r>
              <a:rPr dirty="0" sz="1050">
                <a:solidFill>
                  <a:srgbClr val="2B161F"/>
                </a:solidFill>
                <a:latin typeface="Calibri"/>
                <a:cs typeface="Calibri"/>
              </a:rPr>
              <a:t>&amp;</a:t>
            </a:r>
            <a:r>
              <a:rPr dirty="0" sz="1050" spc="5">
                <a:solidFill>
                  <a:srgbClr val="2B161F"/>
                </a:solidFill>
                <a:latin typeface="Calibri"/>
                <a:cs typeface="Calibri"/>
              </a:rPr>
              <a:t> </a:t>
            </a:r>
            <a:r>
              <a:rPr dirty="0" sz="1050">
                <a:solidFill>
                  <a:srgbClr val="2B161F"/>
                </a:solidFill>
                <a:latin typeface="Calibri"/>
                <a:cs typeface="Calibri"/>
              </a:rPr>
              <a:t>QC,</a:t>
            </a:r>
            <a:r>
              <a:rPr dirty="0" sz="1050" spc="-60">
                <a:solidFill>
                  <a:srgbClr val="2B161F"/>
                </a:solidFill>
                <a:latin typeface="Calibri"/>
                <a:cs typeface="Calibri"/>
              </a:rPr>
              <a:t> </a:t>
            </a:r>
            <a:r>
              <a:rPr dirty="0" sz="1050" spc="-25">
                <a:solidFill>
                  <a:srgbClr val="2B161F"/>
                </a:solidFill>
                <a:latin typeface="Calibri"/>
                <a:cs typeface="Calibri"/>
              </a:rPr>
              <a:t>AI </a:t>
            </a:r>
            <a:r>
              <a:rPr dirty="0" sz="1050">
                <a:solidFill>
                  <a:srgbClr val="2B161F"/>
                </a:solidFill>
                <a:latin typeface="Calibri"/>
                <a:cs typeface="Calibri"/>
              </a:rPr>
              <a:t>measurement</a:t>
            </a:r>
            <a:r>
              <a:rPr dirty="0" sz="1050" spc="-25">
                <a:solidFill>
                  <a:srgbClr val="2B161F"/>
                </a:solidFill>
                <a:latin typeface="Calibri"/>
                <a:cs typeface="Calibri"/>
              </a:rPr>
              <a:t> </a:t>
            </a:r>
            <a:r>
              <a:rPr dirty="0" sz="1050">
                <a:solidFill>
                  <a:srgbClr val="2B161F"/>
                </a:solidFill>
                <a:latin typeface="Calibri"/>
                <a:cs typeface="Calibri"/>
              </a:rPr>
              <a:t>R&amp;D,</a:t>
            </a:r>
            <a:r>
              <a:rPr dirty="0" sz="1050" spc="-55">
                <a:solidFill>
                  <a:srgbClr val="2B161F"/>
                </a:solidFill>
                <a:latin typeface="Calibri"/>
                <a:cs typeface="Calibri"/>
              </a:rPr>
              <a:t> </a:t>
            </a:r>
            <a:r>
              <a:rPr dirty="0" sz="1050" spc="-10">
                <a:solidFill>
                  <a:srgbClr val="2B161F"/>
                </a:solidFill>
                <a:latin typeface="Calibri"/>
                <a:cs typeface="Calibri"/>
              </a:rPr>
              <a:t>marketing</a:t>
            </a:r>
            <a:endParaRPr sz="1050">
              <a:latin typeface="Calibri"/>
              <a:cs typeface="Calibri"/>
            </a:endParaRPr>
          </a:p>
        </p:txBody>
      </p:sp>
      <p:grpSp>
        <p:nvGrpSpPr>
          <p:cNvPr id="16" name="object 16"/>
          <p:cNvGrpSpPr/>
          <p:nvPr/>
        </p:nvGrpSpPr>
        <p:grpSpPr>
          <a:xfrm>
            <a:off x="8162901" y="1514295"/>
            <a:ext cx="3748404" cy="1643380"/>
            <a:chOff x="8162901" y="1514295"/>
            <a:chExt cx="3748404" cy="1643380"/>
          </a:xfrm>
        </p:grpSpPr>
        <p:pic>
          <p:nvPicPr>
            <p:cNvPr id="17" name="object 17"/>
            <p:cNvPicPr/>
            <p:nvPr/>
          </p:nvPicPr>
          <p:blipFill>
            <a:blip r:embed="rId2" cstate="print"/>
            <a:stretch>
              <a:fillRect/>
            </a:stretch>
          </p:blipFill>
          <p:spPr>
            <a:xfrm>
              <a:off x="8162901" y="1514295"/>
              <a:ext cx="3748198" cy="1643257"/>
            </a:xfrm>
            <a:prstGeom prst="rect">
              <a:avLst/>
            </a:prstGeom>
          </p:spPr>
        </p:pic>
        <p:sp>
          <p:nvSpPr>
            <p:cNvPr id="18" name="object 18"/>
            <p:cNvSpPr/>
            <p:nvPr/>
          </p:nvSpPr>
          <p:spPr>
            <a:xfrm>
              <a:off x="8234426" y="1557400"/>
              <a:ext cx="3609975" cy="1514475"/>
            </a:xfrm>
            <a:custGeom>
              <a:avLst/>
              <a:gdLst/>
              <a:ahLst/>
              <a:cxnLst/>
              <a:rect l="l" t="t" r="r" b="b"/>
              <a:pathLst>
                <a:path w="3609975" h="1514475">
                  <a:moveTo>
                    <a:pt x="3536442" y="0"/>
                  </a:moveTo>
                  <a:lnTo>
                    <a:pt x="73405" y="0"/>
                  </a:lnTo>
                  <a:lnTo>
                    <a:pt x="44791" y="5754"/>
                  </a:lnTo>
                  <a:lnTo>
                    <a:pt x="21463" y="21462"/>
                  </a:lnTo>
                  <a:lnTo>
                    <a:pt x="5754" y="44791"/>
                  </a:lnTo>
                  <a:lnTo>
                    <a:pt x="0" y="73406"/>
                  </a:lnTo>
                  <a:lnTo>
                    <a:pt x="0" y="1440941"/>
                  </a:lnTo>
                  <a:lnTo>
                    <a:pt x="5754" y="1469576"/>
                  </a:lnTo>
                  <a:lnTo>
                    <a:pt x="21463" y="1492948"/>
                  </a:lnTo>
                  <a:lnTo>
                    <a:pt x="44791" y="1508700"/>
                  </a:lnTo>
                  <a:lnTo>
                    <a:pt x="73405" y="1514475"/>
                  </a:lnTo>
                  <a:lnTo>
                    <a:pt x="3536442" y="1514475"/>
                  </a:lnTo>
                  <a:lnTo>
                    <a:pt x="3565076" y="1508700"/>
                  </a:lnTo>
                  <a:lnTo>
                    <a:pt x="3588448" y="1492948"/>
                  </a:lnTo>
                  <a:lnTo>
                    <a:pt x="3604200" y="1469576"/>
                  </a:lnTo>
                  <a:lnTo>
                    <a:pt x="3609975" y="1440941"/>
                  </a:lnTo>
                  <a:lnTo>
                    <a:pt x="3609975" y="73406"/>
                  </a:lnTo>
                  <a:lnTo>
                    <a:pt x="3604200" y="44791"/>
                  </a:lnTo>
                  <a:lnTo>
                    <a:pt x="3588448" y="21462"/>
                  </a:lnTo>
                  <a:lnTo>
                    <a:pt x="3565076" y="5754"/>
                  </a:lnTo>
                  <a:lnTo>
                    <a:pt x="3536442" y="0"/>
                  </a:lnTo>
                  <a:close/>
                </a:path>
              </a:pathLst>
            </a:custGeom>
            <a:solidFill>
              <a:srgbClr val="EBE1D0"/>
            </a:solidFill>
          </p:spPr>
          <p:txBody>
            <a:bodyPr wrap="square" lIns="0" tIns="0" rIns="0" bIns="0" rtlCol="0"/>
            <a:lstStyle/>
            <a:p/>
          </p:txBody>
        </p:sp>
        <p:sp>
          <p:nvSpPr>
            <p:cNvPr id="19" name="object 19"/>
            <p:cNvSpPr/>
            <p:nvPr/>
          </p:nvSpPr>
          <p:spPr>
            <a:xfrm>
              <a:off x="8234426" y="1557400"/>
              <a:ext cx="3609975" cy="1514475"/>
            </a:xfrm>
            <a:custGeom>
              <a:avLst/>
              <a:gdLst/>
              <a:ahLst/>
              <a:cxnLst/>
              <a:rect l="l" t="t" r="r" b="b"/>
              <a:pathLst>
                <a:path w="3609975" h="1514475">
                  <a:moveTo>
                    <a:pt x="0" y="73406"/>
                  </a:moveTo>
                  <a:lnTo>
                    <a:pt x="5754" y="44791"/>
                  </a:lnTo>
                  <a:lnTo>
                    <a:pt x="21463" y="21462"/>
                  </a:lnTo>
                  <a:lnTo>
                    <a:pt x="44791" y="5754"/>
                  </a:lnTo>
                  <a:lnTo>
                    <a:pt x="73405" y="0"/>
                  </a:lnTo>
                  <a:lnTo>
                    <a:pt x="3536442" y="0"/>
                  </a:lnTo>
                  <a:lnTo>
                    <a:pt x="3565076" y="5754"/>
                  </a:lnTo>
                  <a:lnTo>
                    <a:pt x="3588448" y="21462"/>
                  </a:lnTo>
                  <a:lnTo>
                    <a:pt x="3604200" y="44791"/>
                  </a:lnTo>
                  <a:lnTo>
                    <a:pt x="3609975" y="73406"/>
                  </a:lnTo>
                  <a:lnTo>
                    <a:pt x="3609975" y="1440941"/>
                  </a:lnTo>
                  <a:lnTo>
                    <a:pt x="3604200" y="1469576"/>
                  </a:lnTo>
                  <a:lnTo>
                    <a:pt x="3588448" y="1492948"/>
                  </a:lnTo>
                  <a:lnTo>
                    <a:pt x="3565076" y="1508700"/>
                  </a:lnTo>
                  <a:lnTo>
                    <a:pt x="3536442" y="1514475"/>
                  </a:lnTo>
                  <a:lnTo>
                    <a:pt x="73405" y="1514475"/>
                  </a:lnTo>
                  <a:lnTo>
                    <a:pt x="44791" y="1508700"/>
                  </a:lnTo>
                  <a:lnTo>
                    <a:pt x="21463" y="1492948"/>
                  </a:lnTo>
                  <a:lnTo>
                    <a:pt x="5754" y="1469576"/>
                  </a:lnTo>
                  <a:lnTo>
                    <a:pt x="0" y="1440941"/>
                  </a:lnTo>
                  <a:lnTo>
                    <a:pt x="0" y="73406"/>
                  </a:lnTo>
                  <a:close/>
                </a:path>
              </a:pathLst>
            </a:custGeom>
            <a:ln w="12700">
              <a:solidFill>
                <a:srgbClr val="EBE1D0"/>
              </a:solidFill>
            </a:ln>
          </p:spPr>
          <p:txBody>
            <a:bodyPr wrap="square" lIns="0" tIns="0" rIns="0" bIns="0" rtlCol="0"/>
            <a:lstStyle/>
            <a:p/>
          </p:txBody>
        </p:sp>
      </p:grpSp>
      <p:sp>
        <p:nvSpPr>
          <p:cNvPr id="20" name="object 20"/>
          <p:cNvSpPr txBox="1"/>
          <p:nvPr/>
        </p:nvSpPr>
        <p:spPr>
          <a:xfrm>
            <a:off x="8497951" y="1731962"/>
            <a:ext cx="1322705" cy="220345"/>
          </a:xfrm>
          <a:prstGeom prst="rect">
            <a:avLst/>
          </a:prstGeom>
        </p:spPr>
        <p:txBody>
          <a:bodyPr wrap="square" lIns="0" tIns="15875" rIns="0" bIns="0" rtlCol="0" vert="horz">
            <a:spAutoFit/>
          </a:bodyPr>
          <a:lstStyle/>
          <a:p>
            <a:pPr marL="12700">
              <a:lnSpc>
                <a:spcPct val="100000"/>
              </a:lnSpc>
              <a:spcBef>
                <a:spcPts val="125"/>
              </a:spcBef>
            </a:pPr>
            <a:r>
              <a:rPr dirty="0" sz="1250" spc="-20" b="1">
                <a:solidFill>
                  <a:srgbClr val="6C2D46"/>
                </a:solidFill>
                <a:latin typeface="Cambria"/>
                <a:cs typeface="Cambria"/>
              </a:rPr>
              <a:t>Value</a:t>
            </a:r>
            <a:r>
              <a:rPr dirty="0" sz="1250" spc="-25" b="1">
                <a:solidFill>
                  <a:srgbClr val="6C2D46"/>
                </a:solidFill>
                <a:latin typeface="Cambria"/>
                <a:cs typeface="Cambria"/>
              </a:rPr>
              <a:t> </a:t>
            </a:r>
            <a:r>
              <a:rPr dirty="0" sz="1250" spc="-10" b="1">
                <a:solidFill>
                  <a:srgbClr val="6C2D46"/>
                </a:solidFill>
                <a:latin typeface="Cambria"/>
                <a:cs typeface="Cambria"/>
              </a:rPr>
              <a:t>Proposition</a:t>
            </a:r>
            <a:endParaRPr sz="1250">
              <a:latin typeface="Cambria"/>
              <a:cs typeface="Cambria"/>
            </a:endParaRPr>
          </a:p>
        </p:txBody>
      </p:sp>
      <p:sp>
        <p:nvSpPr>
          <p:cNvPr id="21" name="object 21"/>
          <p:cNvSpPr txBox="1"/>
          <p:nvPr/>
        </p:nvSpPr>
        <p:spPr>
          <a:xfrm>
            <a:off x="8497951" y="2335784"/>
            <a:ext cx="3025775" cy="347980"/>
          </a:xfrm>
          <a:prstGeom prst="rect">
            <a:avLst/>
          </a:prstGeom>
        </p:spPr>
        <p:txBody>
          <a:bodyPr wrap="square" lIns="0" tIns="10160" rIns="0" bIns="0" rtlCol="0" vert="horz">
            <a:spAutoFit/>
          </a:bodyPr>
          <a:lstStyle/>
          <a:p>
            <a:pPr marL="12700" marR="5080">
              <a:lnSpc>
                <a:spcPct val="101400"/>
              </a:lnSpc>
              <a:spcBef>
                <a:spcPts val="80"/>
              </a:spcBef>
            </a:pPr>
            <a:r>
              <a:rPr dirty="0" sz="1050" spc="-10">
                <a:solidFill>
                  <a:srgbClr val="2B161F"/>
                </a:solidFill>
                <a:latin typeface="Calibri"/>
                <a:cs typeface="Calibri"/>
              </a:rPr>
              <a:t>Perfectly-</a:t>
            </a:r>
            <a:r>
              <a:rPr dirty="0" sz="1050">
                <a:solidFill>
                  <a:srgbClr val="2B161F"/>
                </a:solidFill>
                <a:latin typeface="Calibri"/>
                <a:cs typeface="Calibri"/>
              </a:rPr>
              <a:t>fitted,</a:t>
            </a:r>
            <a:r>
              <a:rPr dirty="0" sz="1050" spc="60">
                <a:solidFill>
                  <a:srgbClr val="2B161F"/>
                </a:solidFill>
                <a:latin typeface="Calibri"/>
                <a:cs typeface="Calibri"/>
              </a:rPr>
              <a:t> </a:t>
            </a:r>
            <a:r>
              <a:rPr dirty="0" sz="1050" spc="-10">
                <a:solidFill>
                  <a:srgbClr val="2B161F"/>
                </a:solidFill>
                <a:latin typeface="Calibri"/>
                <a:cs typeface="Calibri"/>
              </a:rPr>
              <a:t>personalised</a:t>
            </a:r>
            <a:r>
              <a:rPr dirty="0" sz="1050" spc="-5">
                <a:solidFill>
                  <a:srgbClr val="2B161F"/>
                </a:solidFill>
                <a:latin typeface="Calibri"/>
                <a:cs typeface="Calibri"/>
              </a:rPr>
              <a:t> </a:t>
            </a:r>
            <a:r>
              <a:rPr dirty="0" sz="1050">
                <a:solidFill>
                  <a:srgbClr val="2B161F"/>
                </a:solidFill>
                <a:latin typeface="Calibri"/>
                <a:cs typeface="Calibri"/>
              </a:rPr>
              <a:t>fashion</a:t>
            </a:r>
            <a:r>
              <a:rPr dirty="0" sz="1050" spc="-5">
                <a:solidFill>
                  <a:srgbClr val="2B161F"/>
                </a:solidFill>
                <a:latin typeface="Calibri"/>
                <a:cs typeface="Calibri"/>
              </a:rPr>
              <a:t> </a:t>
            </a:r>
            <a:r>
              <a:rPr dirty="0" sz="1050" spc="-10">
                <a:solidFill>
                  <a:srgbClr val="2B161F"/>
                </a:solidFill>
                <a:latin typeface="Calibri"/>
                <a:cs typeface="Calibri"/>
              </a:rPr>
              <a:t>delivered</a:t>
            </a:r>
            <a:r>
              <a:rPr dirty="0" sz="1050" spc="-5">
                <a:solidFill>
                  <a:srgbClr val="2B161F"/>
                </a:solidFill>
                <a:latin typeface="Calibri"/>
                <a:cs typeface="Calibri"/>
              </a:rPr>
              <a:t> </a:t>
            </a:r>
            <a:r>
              <a:rPr dirty="0" sz="1050" spc="-10">
                <a:solidFill>
                  <a:srgbClr val="2B161F"/>
                </a:solidFill>
                <a:latin typeface="Calibri"/>
                <a:cs typeface="Calibri"/>
              </a:rPr>
              <a:t>through </a:t>
            </a:r>
            <a:r>
              <a:rPr dirty="0" sz="1050">
                <a:solidFill>
                  <a:srgbClr val="2B161F"/>
                </a:solidFill>
                <a:latin typeface="Calibri"/>
                <a:cs typeface="Calibri"/>
              </a:rPr>
              <a:t>trusted</a:t>
            </a:r>
            <a:r>
              <a:rPr dirty="0" sz="1050" spc="-10">
                <a:solidFill>
                  <a:srgbClr val="2B161F"/>
                </a:solidFill>
                <a:latin typeface="Calibri"/>
                <a:cs typeface="Calibri"/>
              </a:rPr>
              <a:t> </a:t>
            </a:r>
            <a:r>
              <a:rPr dirty="0" sz="1050">
                <a:solidFill>
                  <a:srgbClr val="2B161F"/>
                </a:solidFill>
                <a:latin typeface="Calibri"/>
                <a:cs typeface="Calibri"/>
              </a:rPr>
              <a:t>local</a:t>
            </a:r>
            <a:r>
              <a:rPr dirty="0" sz="1050" spc="-60">
                <a:solidFill>
                  <a:srgbClr val="2B161F"/>
                </a:solidFill>
                <a:latin typeface="Calibri"/>
                <a:cs typeface="Calibri"/>
              </a:rPr>
              <a:t> </a:t>
            </a:r>
            <a:r>
              <a:rPr dirty="0" sz="1050" spc="-10">
                <a:solidFill>
                  <a:srgbClr val="2B161F"/>
                </a:solidFill>
                <a:latin typeface="Calibri"/>
                <a:cs typeface="Calibri"/>
              </a:rPr>
              <a:t>artisans</a:t>
            </a:r>
            <a:endParaRPr sz="1050">
              <a:latin typeface="Calibri"/>
              <a:cs typeface="Calibri"/>
            </a:endParaRPr>
          </a:p>
        </p:txBody>
      </p:sp>
      <p:grpSp>
        <p:nvGrpSpPr>
          <p:cNvPr id="22" name="object 22"/>
          <p:cNvGrpSpPr/>
          <p:nvPr/>
        </p:nvGrpSpPr>
        <p:grpSpPr>
          <a:xfrm>
            <a:off x="485751" y="3209744"/>
            <a:ext cx="3748404" cy="1633855"/>
            <a:chOff x="485751" y="3209744"/>
            <a:chExt cx="3748404" cy="1633855"/>
          </a:xfrm>
        </p:grpSpPr>
        <p:pic>
          <p:nvPicPr>
            <p:cNvPr id="23" name="object 23"/>
            <p:cNvPicPr/>
            <p:nvPr/>
          </p:nvPicPr>
          <p:blipFill>
            <a:blip r:embed="rId3" cstate="print"/>
            <a:stretch>
              <a:fillRect/>
            </a:stretch>
          </p:blipFill>
          <p:spPr>
            <a:xfrm>
              <a:off x="485751" y="3209744"/>
              <a:ext cx="3748198" cy="1633733"/>
            </a:xfrm>
            <a:prstGeom prst="rect">
              <a:avLst/>
            </a:prstGeom>
          </p:spPr>
        </p:pic>
        <p:sp>
          <p:nvSpPr>
            <p:cNvPr id="24" name="object 24"/>
            <p:cNvSpPr/>
            <p:nvPr/>
          </p:nvSpPr>
          <p:spPr>
            <a:xfrm>
              <a:off x="557212" y="3252851"/>
              <a:ext cx="3610610" cy="1504950"/>
            </a:xfrm>
            <a:custGeom>
              <a:avLst/>
              <a:gdLst/>
              <a:ahLst/>
              <a:cxnLst/>
              <a:rect l="l" t="t" r="r" b="b"/>
              <a:pathLst>
                <a:path w="3610610" h="1504950">
                  <a:moveTo>
                    <a:pt x="3537013" y="0"/>
                  </a:moveTo>
                  <a:lnTo>
                    <a:pt x="72961" y="0"/>
                  </a:lnTo>
                  <a:lnTo>
                    <a:pt x="44560" y="5728"/>
                  </a:lnTo>
                  <a:lnTo>
                    <a:pt x="21369" y="21351"/>
                  </a:lnTo>
                  <a:lnTo>
                    <a:pt x="5733" y="44523"/>
                  </a:lnTo>
                  <a:lnTo>
                    <a:pt x="0" y="72898"/>
                  </a:lnTo>
                  <a:lnTo>
                    <a:pt x="0" y="1431925"/>
                  </a:lnTo>
                  <a:lnTo>
                    <a:pt x="5733" y="1460319"/>
                  </a:lnTo>
                  <a:lnTo>
                    <a:pt x="21369" y="1483534"/>
                  </a:lnTo>
                  <a:lnTo>
                    <a:pt x="44560" y="1499201"/>
                  </a:lnTo>
                  <a:lnTo>
                    <a:pt x="72961" y="1504950"/>
                  </a:lnTo>
                  <a:lnTo>
                    <a:pt x="3537013" y="1504950"/>
                  </a:lnTo>
                  <a:lnTo>
                    <a:pt x="3565407" y="1499201"/>
                  </a:lnTo>
                  <a:lnTo>
                    <a:pt x="3588623" y="1483534"/>
                  </a:lnTo>
                  <a:lnTo>
                    <a:pt x="3604289" y="1460319"/>
                  </a:lnTo>
                  <a:lnTo>
                    <a:pt x="3610038" y="1431925"/>
                  </a:lnTo>
                  <a:lnTo>
                    <a:pt x="3610038" y="72898"/>
                  </a:lnTo>
                  <a:lnTo>
                    <a:pt x="3604289" y="44523"/>
                  </a:lnTo>
                  <a:lnTo>
                    <a:pt x="3588623" y="21351"/>
                  </a:lnTo>
                  <a:lnTo>
                    <a:pt x="3565407" y="5728"/>
                  </a:lnTo>
                  <a:lnTo>
                    <a:pt x="3537013" y="0"/>
                  </a:lnTo>
                  <a:close/>
                </a:path>
              </a:pathLst>
            </a:custGeom>
            <a:solidFill>
              <a:srgbClr val="FFFFFF"/>
            </a:solidFill>
          </p:spPr>
          <p:txBody>
            <a:bodyPr wrap="square" lIns="0" tIns="0" rIns="0" bIns="0" rtlCol="0"/>
            <a:lstStyle/>
            <a:p/>
          </p:txBody>
        </p:sp>
        <p:sp>
          <p:nvSpPr>
            <p:cNvPr id="25" name="object 25"/>
            <p:cNvSpPr/>
            <p:nvPr/>
          </p:nvSpPr>
          <p:spPr>
            <a:xfrm>
              <a:off x="557212" y="3252851"/>
              <a:ext cx="3610610" cy="1504950"/>
            </a:xfrm>
            <a:custGeom>
              <a:avLst/>
              <a:gdLst/>
              <a:ahLst/>
              <a:cxnLst/>
              <a:rect l="l" t="t" r="r" b="b"/>
              <a:pathLst>
                <a:path w="3610610" h="1504950">
                  <a:moveTo>
                    <a:pt x="0" y="72898"/>
                  </a:moveTo>
                  <a:lnTo>
                    <a:pt x="5733" y="44523"/>
                  </a:lnTo>
                  <a:lnTo>
                    <a:pt x="21369" y="21351"/>
                  </a:lnTo>
                  <a:lnTo>
                    <a:pt x="44560" y="5728"/>
                  </a:lnTo>
                  <a:lnTo>
                    <a:pt x="72961" y="0"/>
                  </a:lnTo>
                  <a:lnTo>
                    <a:pt x="3537013" y="0"/>
                  </a:lnTo>
                  <a:lnTo>
                    <a:pt x="3565407" y="5728"/>
                  </a:lnTo>
                  <a:lnTo>
                    <a:pt x="3588623" y="21351"/>
                  </a:lnTo>
                  <a:lnTo>
                    <a:pt x="3604289" y="44523"/>
                  </a:lnTo>
                  <a:lnTo>
                    <a:pt x="3610038" y="72898"/>
                  </a:lnTo>
                  <a:lnTo>
                    <a:pt x="3610038" y="1431925"/>
                  </a:lnTo>
                  <a:lnTo>
                    <a:pt x="3604289" y="1460319"/>
                  </a:lnTo>
                  <a:lnTo>
                    <a:pt x="3588623" y="1483534"/>
                  </a:lnTo>
                  <a:lnTo>
                    <a:pt x="3565407" y="1499201"/>
                  </a:lnTo>
                  <a:lnTo>
                    <a:pt x="3537013" y="1504950"/>
                  </a:lnTo>
                  <a:lnTo>
                    <a:pt x="72961" y="1504950"/>
                  </a:lnTo>
                  <a:lnTo>
                    <a:pt x="44560" y="1499201"/>
                  </a:lnTo>
                  <a:lnTo>
                    <a:pt x="21369" y="1483534"/>
                  </a:lnTo>
                  <a:lnTo>
                    <a:pt x="5733" y="1460319"/>
                  </a:lnTo>
                  <a:lnTo>
                    <a:pt x="0" y="1431925"/>
                  </a:lnTo>
                  <a:lnTo>
                    <a:pt x="0" y="72898"/>
                  </a:lnTo>
                  <a:close/>
                </a:path>
              </a:pathLst>
            </a:custGeom>
            <a:ln w="12700">
              <a:solidFill>
                <a:srgbClr val="EBE1D0"/>
              </a:solidFill>
            </a:ln>
          </p:spPr>
          <p:txBody>
            <a:bodyPr wrap="square" lIns="0" tIns="0" rIns="0" bIns="0" rtlCol="0"/>
            <a:lstStyle/>
            <a:p/>
          </p:txBody>
        </p:sp>
      </p:grpSp>
      <p:sp>
        <p:nvSpPr>
          <p:cNvPr id="26" name="object 26"/>
          <p:cNvSpPr txBox="1"/>
          <p:nvPr/>
        </p:nvSpPr>
        <p:spPr>
          <a:xfrm>
            <a:off x="810894" y="3425761"/>
            <a:ext cx="1765935" cy="220345"/>
          </a:xfrm>
          <a:prstGeom prst="rect">
            <a:avLst/>
          </a:prstGeom>
        </p:spPr>
        <p:txBody>
          <a:bodyPr wrap="square" lIns="0" tIns="15875" rIns="0" bIns="0" rtlCol="0" vert="horz">
            <a:spAutoFit/>
          </a:bodyPr>
          <a:lstStyle/>
          <a:p>
            <a:pPr marL="12700">
              <a:lnSpc>
                <a:spcPct val="100000"/>
              </a:lnSpc>
              <a:spcBef>
                <a:spcPts val="125"/>
              </a:spcBef>
            </a:pPr>
            <a:r>
              <a:rPr dirty="0" sz="1250" spc="-10" b="1">
                <a:solidFill>
                  <a:srgbClr val="6C2D46"/>
                </a:solidFill>
                <a:latin typeface="Cambria"/>
                <a:cs typeface="Cambria"/>
              </a:rPr>
              <a:t>Customer</a:t>
            </a:r>
            <a:r>
              <a:rPr dirty="0" sz="1250" spc="-40" b="1">
                <a:solidFill>
                  <a:srgbClr val="6C2D46"/>
                </a:solidFill>
                <a:latin typeface="Cambria"/>
                <a:cs typeface="Cambria"/>
              </a:rPr>
              <a:t> </a:t>
            </a:r>
            <a:r>
              <a:rPr dirty="0" sz="1250" spc="-10" b="1">
                <a:solidFill>
                  <a:srgbClr val="6C2D46"/>
                </a:solidFill>
                <a:latin typeface="Cambria"/>
                <a:cs typeface="Cambria"/>
              </a:rPr>
              <a:t>Relationships</a:t>
            </a:r>
            <a:endParaRPr sz="1250">
              <a:latin typeface="Cambria"/>
              <a:cs typeface="Cambria"/>
            </a:endParaRPr>
          </a:p>
        </p:txBody>
      </p:sp>
      <p:sp>
        <p:nvSpPr>
          <p:cNvPr id="27" name="object 27"/>
          <p:cNvSpPr txBox="1"/>
          <p:nvPr/>
        </p:nvSpPr>
        <p:spPr>
          <a:xfrm>
            <a:off x="810894" y="4029392"/>
            <a:ext cx="2946400" cy="348615"/>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Style</a:t>
            </a:r>
            <a:r>
              <a:rPr dirty="0" sz="1050" spc="-10">
                <a:solidFill>
                  <a:srgbClr val="2B161F"/>
                </a:solidFill>
                <a:latin typeface="Calibri"/>
                <a:cs typeface="Calibri"/>
              </a:rPr>
              <a:t> profiles,</a:t>
            </a:r>
            <a:r>
              <a:rPr dirty="0" sz="1050" spc="-45">
                <a:solidFill>
                  <a:srgbClr val="2B161F"/>
                </a:solidFill>
                <a:latin typeface="Calibri"/>
                <a:cs typeface="Calibri"/>
              </a:rPr>
              <a:t> </a:t>
            </a:r>
            <a:r>
              <a:rPr dirty="0" sz="1050">
                <a:solidFill>
                  <a:srgbClr val="2B161F"/>
                </a:solidFill>
                <a:latin typeface="Calibri"/>
                <a:cs typeface="Calibri"/>
              </a:rPr>
              <a:t>loyalty</a:t>
            </a:r>
            <a:r>
              <a:rPr dirty="0" sz="1050" spc="-35">
                <a:solidFill>
                  <a:srgbClr val="2B161F"/>
                </a:solidFill>
                <a:latin typeface="Calibri"/>
                <a:cs typeface="Calibri"/>
              </a:rPr>
              <a:t> </a:t>
            </a:r>
            <a:r>
              <a:rPr dirty="0" sz="1050">
                <a:solidFill>
                  <a:srgbClr val="2B161F"/>
                </a:solidFill>
                <a:latin typeface="Calibri"/>
                <a:cs typeface="Calibri"/>
              </a:rPr>
              <a:t>rewards,</a:t>
            </a:r>
            <a:r>
              <a:rPr dirty="0" sz="1050" spc="30">
                <a:solidFill>
                  <a:srgbClr val="2B161F"/>
                </a:solidFill>
                <a:latin typeface="Calibri"/>
                <a:cs typeface="Calibri"/>
              </a:rPr>
              <a:t> </a:t>
            </a:r>
            <a:r>
              <a:rPr dirty="0" sz="1050" spc="-10">
                <a:solidFill>
                  <a:srgbClr val="2B161F"/>
                </a:solidFill>
                <a:latin typeface="Calibri"/>
                <a:cs typeface="Calibri"/>
              </a:rPr>
              <a:t>concierge </a:t>
            </a:r>
            <a:r>
              <a:rPr dirty="0" sz="1050">
                <a:solidFill>
                  <a:srgbClr val="2B161F"/>
                </a:solidFill>
                <a:latin typeface="Calibri"/>
                <a:cs typeface="Calibri"/>
              </a:rPr>
              <a:t>styling,</a:t>
            </a:r>
            <a:r>
              <a:rPr dirty="0" sz="1050" spc="30">
                <a:solidFill>
                  <a:srgbClr val="2B161F"/>
                </a:solidFill>
                <a:latin typeface="Calibri"/>
                <a:cs typeface="Calibri"/>
              </a:rPr>
              <a:t> </a:t>
            </a:r>
            <a:r>
              <a:rPr dirty="0" sz="1050" spc="-20">
                <a:solidFill>
                  <a:srgbClr val="2B161F"/>
                </a:solidFill>
                <a:latin typeface="Calibri"/>
                <a:cs typeface="Calibri"/>
              </a:rPr>
              <a:t>order</a:t>
            </a:r>
            <a:endParaRPr sz="1050">
              <a:latin typeface="Calibri"/>
              <a:cs typeface="Calibri"/>
            </a:endParaRPr>
          </a:p>
          <a:p>
            <a:pPr marL="12700">
              <a:lnSpc>
                <a:spcPct val="100000"/>
              </a:lnSpc>
              <a:spcBef>
                <a:spcPts val="20"/>
              </a:spcBef>
            </a:pPr>
            <a:r>
              <a:rPr dirty="0" sz="1050">
                <a:solidFill>
                  <a:srgbClr val="2B161F"/>
                </a:solidFill>
                <a:latin typeface="Calibri"/>
                <a:cs typeface="Calibri"/>
              </a:rPr>
              <a:t>tracking</a:t>
            </a:r>
            <a:r>
              <a:rPr dirty="0" sz="1050" spc="-10">
                <a:solidFill>
                  <a:srgbClr val="2B161F"/>
                </a:solidFill>
                <a:latin typeface="Calibri"/>
                <a:cs typeface="Calibri"/>
              </a:rPr>
              <a:t> </a:t>
            </a:r>
            <a:r>
              <a:rPr dirty="0" sz="1050">
                <a:solidFill>
                  <a:srgbClr val="2B161F"/>
                </a:solidFill>
                <a:latin typeface="Calibri"/>
                <a:cs typeface="Calibri"/>
              </a:rPr>
              <a:t>&amp;</a:t>
            </a:r>
            <a:r>
              <a:rPr dirty="0" sz="1050" spc="-5">
                <a:solidFill>
                  <a:srgbClr val="2B161F"/>
                </a:solidFill>
                <a:latin typeface="Calibri"/>
                <a:cs typeface="Calibri"/>
              </a:rPr>
              <a:t> </a:t>
            </a:r>
            <a:r>
              <a:rPr dirty="0" sz="1050" spc="-10">
                <a:solidFill>
                  <a:srgbClr val="2B161F"/>
                </a:solidFill>
                <a:latin typeface="Calibri"/>
                <a:cs typeface="Calibri"/>
              </a:rPr>
              <a:t>support</a:t>
            </a:r>
            <a:endParaRPr sz="1050">
              <a:latin typeface="Calibri"/>
              <a:cs typeface="Calibri"/>
            </a:endParaRPr>
          </a:p>
        </p:txBody>
      </p:sp>
      <p:grpSp>
        <p:nvGrpSpPr>
          <p:cNvPr id="28" name="object 28"/>
          <p:cNvGrpSpPr/>
          <p:nvPr/>
        </p:nvGrpSpPr>
        <p:grpSpPr>
          <a:xfrm>
            <a:off x="4324326" y="3209744"/>
            <a:ext cx="3748404" cy="1633855"/>
            <a:chOff x="4324326" y="3209744"/>
            <a:chExt cx="3748404" cy="1633855"/>
          </a:xfrm>
        </p:grpSpPr>
        <p:pic>
          <p:nvPicPr>
            <p:cNvPr id="29" name="object 29"/>
            <p:cNvPicPr/>
            <p:nvPr/>
          </p:nvPicPr>
          <p:blipFill>
            <a:blip r:embed="rId3" cstate="print"/>
            <a:stretch>
              <a:fillRect/>
            </a:stretch>
          </p:blipFill>
          <p:spPr>
            <a:xfrm>
              <a:off x="4324326" y="3209744"/>
              <a:ext cx="3748198" cy="1633733"/>
            </a:xfrm>
            <a:prstGeom prst="rect">
              <a:avLst/>
            </a:prstGeom>
          </p:spPr>
        </p:pic>
        <p:sp>
          <p:nvSpPr>
            <p:cNvPr id="30" name="object 30"/>
            <p:cNvSpPr/>
            <p:nvPr/>
          </p:nvSpPr>
          <p:spPr>
            <a:xfrm>
              <a:off x="4395850" y="3252851"/>
              <a:ext cx="3609975" cy="1504950"/>
            </a:xfrm>
            <a:custGeom>
              <a:avLst/>
              <a:gdLst/>
              <a:ahLst/>
              <a:cxnLst/>
              <a:rect l="l" t="t" r="r" b="b"/>
              <a:pathLst>
                <a:path w="3609975" h="1504950">
                  <a:moveTo>
                    <a:pt x="3536950" y="0"/>
                  </a:moveTo>
                  <a:lnTo>
                    <a:pt x="72898" y="0"/>
                  </a:lnTo>
                  <a:lnTo>
                    <a:pt x="44523" y="5728"/>
                  </a:lnTo>
                  <a:lnTo>
                    <a:pt x="21351" y="21351"/>
                  </a:lnTo>
                  <a:lnTo>
                    <a:pt x="5728" y="44523"/>
                  </a:lnTo>
                  <a:lnTo>
                    <a:pt x="0" y="72898"/>
                  </a:lnTo>
                  <a:lnTo>
                    <a:pt x="0" y="1431925"/>
                  </a:lnTo>
                  <a:lnTo>
                    <a:pt x="5728" y="1460319"/>
                  </a:lnTo>
                  <a:lnTo>
                    <a:pt x="21351" y="1483534"/>
                  </a:lnTo>
                  <a:lnTo>
                    <a:pt x="44523" y="1499201"/>
                  </a:lnTo>
                  <a:lnTo>
                    <a:pt x="72898" y="1504950"/>
                  </a:lnTo>
                  <a:lnTo>
                    <a:pt x="3536950" y="1504950"/>
                  </a:lnTo>
                  <a:lnTo>
                    <a:pt x="3565344" y="1499201"/>
                  </a:lnTo>
                  <a:lnTo>
                    <a:pt x="3588559" y="1483534"/>
                  </a:lnTo>
                  <a:lnTo>
                    <a:pt x="3604226" y="1460319"/>
                  </a:lnTo>
                  <a:lnTo>
                    <a:pt x="3609975" y="1431925"/>
                  </a:lnTo>
                  <a:lnTo>
                    <a:pt x="3609975" y="72898"/>
                  </a:lnTo>
                  <a:lnTo>
                    <a:pt x="3604226" y="44523"/>
                  </a:lnTo>
                  <a:lnTo>
                    <a:pt x="3588559" y="21351"/>
                  </a:lnTo>
                  <a:lnTo>
                    <a:pt x="3565344" y="5728"/>
                  </a:lnTo>
                  <a:lnTo>
                    <a:pt x="3536950" y="0"/>
                  </a:lnTo>
                  <a:close/>
                </a:path>
              </a:pathLst>
            </a:custGeom>
            <a:solidFill>
              <a:srgbClr val="EBE1D0"/>
            </a:solidFill>
          </p:spPr>
          <p:txBody>
            <a:bodyPr wrap="square" lIns="0" tIns="0" rIns="0" bIns="0" rtlCol="0"/>
            <a:lstStyle/>
            <a:p/>
          </p:txBody>
        </p:sp>
        <p:sp>
          <p:nvSpPr>
            <p:cNvPr id="31" name="object 31"/>
            <p:cNvSpPr/>
            <p:nvPr/>
          </p:nvSpPr>
          <p:spPr>
            <a:xfrm>
              <a:off x="4395850" y="3252851"/>
              <a:ext cx="3609975" cy="1504950"/>
            </a:xfrm>
            <a:custGeom>
              <a:avLst/>
              <a:gdLst/>
              <a:ahLst/>
              <a:cxnLst/>
              <a:rect l="l" t="t" r="r" b="b"/>
              <a:pathLst>
                <a:path w="3609975" h="1504950">
                  <a:moveTo>
                    <a:pt x="0" y="72898"/>
                  </a:moveTo>
                  <a:lnTo>
                    <a:pt x="5728" y="44523"/>
                  </a:lnTo>
                  <a:lnTo>
                    <a:pt x="21351" y="21351"/>
                  </a:lnTo>
                  <a:lnTo>
                    <a:pt x="44523" y="5728"/>
                  </a:lnTo>
                  <a:lnTo>
                    <a:pt x="72898" y="0"/>
                  </a:lnTo>
                  <a:lnTo>
                    <a:pt x="3536950" y="0"/>
                  </a:lnTo>
                  <a:lnTo>
                    <a:pt x="3565344" y="5728"/>
                  </a:lnTo>
                  <a:lnTo>
                    <a:pt x="3588559" y="21351"/>
                  </a:lnTo>
                  <a:lnTo>
                    <a:pt x="3604226" y="44523"/>
                  </a:lnTo>
                  <a:lnTo>
                    <a:pt x="3609975" y="72898"/>
                  </a:lnTo>
                  <a:lnTo>
                    <a:pt x="3609975" y="1431925"/>
                  </a:lnTo>
                  <a:lnTo>
                    <a:pt x="3604226" y="1460319"/>
                  </a:lnTo>
                  <a:lnTo>
                    <a:pt x="3588559" y="1483534"/>
                  </a:lnTo>
                  <a:lnTo>
                    <a:pt x="3565344" y="1499201"/>
                  </a:lnTo>
                  <a:lnTo>
                    <a:pt x="3536950" y="1504950"/>
                  </a:lnTo>
                  <a:lnTo>
                    <a:pt x="72898" y="1504950"/>
                  </a:lnTo>
                  <a:lnTo>
                    <a:pt x="44523" y="1499201"/>
                  </a:lnTo>
                  <a:lnTo>
                    <a:pt x="21351" y="1483534"/>
                  </a:lnTo>
                  <a:lnTo>
                    <a:pt x="5728" y="1460319"/>
                  </a:lnTo>
                  <a:lnTo>
                    <a:pt x="0" y="1431925"/>
                  </a:lnTo>
                  <a:lnTo>
                    <a:pt x="0" y="72898"/>
                  </a:lnTo>
                  <a:close/>
                </a:path>
              </a:pathLst>
            </a:custGeom>
            <a:ln w="12700">
              <a:solidFill>
                <a:srgbClr val="EBE1D0"/>
              </a:solidFill>
            </a:ln>
          </p:spPr>
          <p:txBody>
            <a:bodyPr wrap="square" lIns="0" tIns="0" rIns="0" bIns="0" rtlCol="0"/>
            <a:lstStyle/>
            <a:p/>
          </p:txBody>
        </p:sp>
      </p:grpSp>
      <p:sp>
        <p:nvSpPr>
          <p:cNvPr id="32" name="object 32"/>
          <p:cNvSpPr txBox="1"/>
          <p:nvPr/>
        </p:nvSpPr>
        <p:spPr>
          <a:xfrm>
            <a:off x="4654296" y="3425761"/>
            <a:ext cx="1465580" cy="220345"/>
          </a:xfrm>
          <a:prstGeom prst="rect">
            <a:avLst/>
          </a:prstGeom>
        </p:spPr>
        <p:txBody>
          <a:bodyPr wrap="square" lIns="0" tIns="15875" rIns="0" bIns="0" rtlCol="0" vert="horz">
            <a:spAutoFit/>
          </a:bodyPr>
          <a:lstStyle/>
          <a:p>
            <a:pPr marL="12700">
              <a:lnSpc>
                <a:spcPct val="100000"/>
              </a:lnSpc>
              <a:spcBef>
                <a:spcPts val="125"/>
              </a:spcBef>
            </a:pPr>
            <a:r>
              <a:rPr dirty="0" sz="1250" spc="-10" b="1">
                <a:solidFill>
                  <a:srgbClr val="6C2D46"/>
                </a:solidFill>
                <a:latin typeface="Cambria"/>
                <a:cs typeface="Cambria"/>
              </a:rPr>
              <a:t>Customer</a:t>
            </a:r>
            <a:r>
              <a:rPr dirty="0" sz="1250" spc="-25" b="1">
                <a:solidFill>
                  <a:srgbClr val="6C2D46"/>
                </a:solidFill>
                <a:latin typeface="Cambria"/>
                <a:cs typeface="Cambria"/>
              </a:rPr>
              <a:t> </a:t>
            </a:r>
            <a:r>
              <a:rPr dirty="0" sz="1250" spc="-10" b="1">
                <a:solidFill>
                  <a:srgbClr val="6C2D46"/>
                </a:solidFill>
                <a:latin typeface="Cambria"/>
                <a:cs typeface="Cambria"/>
              </a:rPr>
              <a:t>Segments</a:t>
            </a:r>
            <a:endParaRPr sz="1250">
              <a:latin typeface="Cambria"/>
              <a:cs typeface="Cambria"/>
            </a:endParaRPr>
          </a:p>
        </p:txBody>
      </p:sp>
      <p:sp>
        <p:nvSpPr>
          <p:cNvPr id="33" name="object 33"/>
          <p:cNvSpPr txBox="1"/>
          <p:nvPr/>
        </p:nvSpPr>
        <p:spPr>
          <a:xfrm>
            <a:off x="4654296" y="4029392"/>
            <a:ext cx="3014980" cy="348615"/>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Occasion</a:t>
            </a:r>
            <a:r>
              <a:rPr dirty="0" sz="1050" spc="45">
                <a:solidFill>
                  <a:srgbClr val="2B161F"/>
                </a:solidFill>
                <a:latin typeface="Calibri"/>
                <a:cs typeface="Calibri"/>
              </a:rPr>
              <a:t> </a:t>
            </a:r>
            <a:r>
              <a:rPr dirty="0" sz="1050" spc="-10">
                <a:solidFill>
                  <a:srgbClr val="2B161F"/>
                </a:solidFill>
                <a:latin typeface="Calibri"/>
                <a:cs typeface="Calibri"/>
              </a:rPr>
              <a:t>shoppers,</a:t>
            </a:r>
            <a:r>
              <a:rPr dirty="0" sz="1050" spc="-40">
                <a:solidFill>
                  <a:srgbClr val="2B161F"/>
                </a:solidFill>
                <a:latin typeface="Calibri"/>
                <a:cs typeface="Calibri"/>
              </a:rPr>
              <a:t> </a:t>
            </a:r>
            <a:r>
              <a:rPr dirty="0" sz="1050" spc="-10">
                <a:solidFill>
                  <a:srgbClr val="2B161F"/>
                </a:solidFill>
                <a:latin typeface="Calibri"/>
                <a:cs typeface="Calibri"/>
              </a:rPr>
              <a:t>style-</a:t>
            </a:r>
            <a:r>
              <a:rPr dirty="0" sz="1050">
                <a:solidFill>
                  <a:srgbClr val="2B161F"/>
                </a:solidFill>
                <a:latin typeface="Calibri"/>
                <a:cs typeface="Calibri"/>
              </a:rPr>
              <a:t>conscious</a:t>
            </a:r>
            <a:r>
              <a:rPr dirty="0" sz="1050" spc="40">
                <a:solidFill>
                  <a:srgbClr val="2B161F"/>
                </a:solidFill>
                <a:latin typeface="Calibri"/>
                <a:cs typeface="Calibri"/>
              </a:rPr>
              <a:t> </a:t>
            </a:r>
            <a:r>
              <a:rPr dirty="0" sz="1050" spc="-10">
                <a:solidFill>
                  <a:srgbClr val="2B161F"/>
                </a:solidFill>
                <a:latin typeface="Calibri"/>
                <a:cs typeface="Calibri"/>
              </a:rPr>
              <a:t>professionals,</a:t>
            </a:r>
            <a:r>
              <a:rPr dirty="0" sz="1050" spc="-40">
                <a:solidFill>
                  <a:srgbClr val="2B161F"/>
                </a:solidFill>
                <a:latin typeface="Calibri"/>
                <a:cs typeface="Calibri"/>
              </a:rPr>
              <a:t> </a:t>
            </a:r>
            <a:r>
              <a:rPr dirty="0" sz="1050" spc="-20">
                <a:solidFill>
                  <a:srgbClr val="2B161F"/>
                </a:solidFill>
                <a:latin typeface="Calibri"/>
                <a:cs typeface="Calibri"/>
              </a:rPr>
              <a:t>NRIs,</a:t>
            </a:r>
            <a:endParaRPr sz="1050">
              <a:latin typeface="Calibri"/>
              <a:cs typeface="Calibri"/>
            </a:endParaRPr>
          </a:p>
          <a:p>
            <a:pPr marL="12700">
              <a:lnSpc>
                <a:spcPct val="100000"/>
              </a:lnSpc>
              <a:spcBef>
                <a:spcPts val="20"/>
              </a:spcBef>
            </a:pPr>
            <a:r>
              <a:rPr dirty="0" sz="1050">
                <a:solidFill>
                  <a:srgbClr val="2B161F"/>
                </a:solidFill>
                <a:latin typeface="Calibri"/>
                <a:cs typeface="Calibri"/>
              </a:rPr>
              <a:t>boutique</a:t>
            </a:r>
            <a:r>
              <a:rPr dirty="0" sz="1050" spc="5">
                <a:solidFill>
                  <a:srgbClr val="2B161F"/>
                </a:solidFill>
                <a:latin typeface="Calibri"/>
                <a:cs typeface="Calibri"/>
              </a:rPr>
              <a:t> </a:t>
            </a:r>
            <a:r>
              <a:rPr dirty="0" sz="1050" spc="-10">
                <a:solidFill>
                  <a:srgbClr val="2B161F"/>
                </a:solidFill>
                <a:latin typeface="Calibri"/>
                <a:cs typeface="Calibri"/>
              </a:rPr>
              <a:t>partners</a:t>
            </a:r>
            <a:endParaRPr sz="1050">
              <a:latin typeface="Calibri"/>
              <a:cs typeface="Calibri"/>
            </a:endParaRPr>
          </a:p>
        </p:txBody>
      </p:sp>
      <p:grpSp>
        <p:nvGrpSpPr>
          <p:cNvPr id="34" name="object 34"/>
          <p:cNvGrpSpPr/>
          <p:nvPr/>
        </p:nvGrpSpPr>
        <p:grpSpPr>
          <a:xfrm>
            <a:off x="8162901" y="3209744"/>
            <a:ext cx="3748404" cy="1633855"/>
            <a:chOff x="8162901" y="3209744"/>
            <a:chExt cx="3748404" cy="1633855"/>
          </a:xfrm>
        </p:grpSpPr>
        <p:pic>
          <p:nvPicPr>
            <p:cNvPr id="35" name="object 35"/>
            <p:cNvPicPr/>
            <p:nvPr/>
          </p:nvPicPr>
          <p:blipFill>
            <a:blip r:embed="rId3" cstate="print"/>
            <a:stretch>
              <a:fillRect/>
            </a:stretch>
          </p:blipFill>
          <p:spPr>
            <a:xfrm>
              <a:off x="8162901" y="3209744"/>
              <a:ext cx="3748198" cy="1633733"/>
            </a:xfrm>
            <a:prstGeom prst="rect">
              <a:avLst/>
            </a:prstGeom>
          </p:spPr>
        </p:pic>
        <p:sp>
          <p:nvSpPr>
            <p:cNvPr id="36" name="object 36"/>
            <p:cNvSpPr/>
            <p:nvPr/>
          </p:nvSpPr>
          <p:spPr>
            <a:xfrm>
              <a:off x="8234426" y="3252851"/>
              <a:ext cx="3609975" cy="1504950"/>
            </a:xfrm>
            <a:custGeom>
              <a:avLst/>
              <a:gdLst/>
              <a:ahLst/>
              <a:cxnLst/>
              <a:rect l="l" t="t" r="r" b="b"/>
              <a:pathLst>
                <a:path w="3609975" h="1504950">
                  <a:moveTo>
                    <a:pt x="3536950" y="0"/>
                  </a:moveTo>
                  <a:lnTo>
                    <a:pt x="72898" y="0"/>
                  </a:lnTo>
                  <a:lnTo>
                    <a:pt x="44523" y="5728"/>
                  </a:lnTo>
                  <a:lnTo>
                    <a:pt x="21351" y="21351"/>
                  </a:lnTo>
                  <a:lnTo>
                    <a:pt x="5728" y="44523"/>
                  </a:lnTo>
                  <a:lnTo>
                    <a:pt x="0" y="72898"/>
                  </a:lnTo>
                  <a:lnTo>
                    <a:pt x="0" y="1431925"/>
                  </a:lnTo>
                  <a:lnTo>
                    <a:pt x="5728" y="1460319"/>
                  </a:lnTo>
                  <a:lnTo>
                    <a:pt x="21351" y="1483534"/>
                  </a:lnTo>
                  <a:lnTo>
                    <a:pt x="44523" y="1499201"/>
                  </a:lnTo>
                  <a:lnTo>
                    <a:pt x="72898" y="1504950"/>
                  </a:lnTo>
                  <a:lnTo>
                    <a:pt x="3536950" y="1504950"/>
                  </a:lnTo>
                  <a:lnTo>
                    <a:pt x="3565344" y="1499201"/>
                  </a:lnTo>
                  <a:lnTo>
                    <a:pt x="3588559" y="1483534"/>
                  </a:lnTo>
                  <a:lnTo>
                    <a:pt x="3604226" y="1460319"/>
                  </a:lnTo>
                  <a:lnTo>
                    <a:pt x="3609975" y="1431925"/>
                  </a:lnTo>
                  <a:lnTo>
                    <a:pt x="3609975" y="72898"/>
                  </a:lnTo>
                  <a:lnTo>
                    <a:pt x="3604226" y="44523"/>
                  </a:lnTo>
                  <a:lnTo>
                    <a:pt x="3588559" y="21351"/>
                  </a:lnTo>
                  <a:lnTo>
                    <a:pt x="3565344" y="5728"/>
                  </a:lnTo>
                  <a:lnTo>
                    <a:pt x="3536950" y="0"/>
                  </a:lnTo>
                  <a:close/>
                </a:path>
              </a:pathLst>
            </a:custGeom>
            <a:solidFill>
              <a:srgbClr val="FFFFFF"/>
            </a:solidFill>
          </p:spPr>
          <p:txBody>
            <a:bodyPr wrap="square" lIns="0" tIns="0" rIns="0" bIns="0" rtlCol="0"/>
            <a:lstStyle/>
            <a:p/>
          </p:txBody>
        </p:sp>
        <p:sp>
          <p:nvSpPr>
            <p:cNvPr id="37" name="object 37"/>
            <p:cNvSpPr/>
            <p:nvPr/>
          </p:nvSpPr>
          <p:spPr>
            <a:xfrm>
              <a:off x="8234426" y="3252851"/>
              <a:ext cx="3609975" cy="1504950"/>
            </a:xfrm>
            <a:custGeom>
              <a:avLst/>
              <a:gdLst/>
              <a:ahLst/>
              <a:cxnLst/>
              <a:rect l="l" t="t" r="r" b="b"/>
              <a:pathLst>
                <a:path w="3609975" h="1504950">
                  <a:moveTo>
                    <a:pt x="0" y="72898"/>
                  </a:moveTo>
                  <a:lnTo>
                    <a:pt x="5728" y="44523"/>
                  </a:lnTo>
                  <a:lnTo>
                    <a:pt x="21351" y="21351"/>
                  </a:lnTo>
                  <a:lnTo>
                    <a:pt x="44523" y="5728"/>
                  </a:lnTo>
                  <a:lnTo>
                    <a:pt x="72898" y="0"/>
                  </a:lnTo>
                  <a:lnTo>
                    <a:pt x="3536950" y="0"/>
                  </a:lnTo>
                  <a:lnTo>
                    <a:pt x="3565344" y="5728"/>
                  </a:lnTo>
                  <a:lnTo>
                    <a:pt x="3588559" y="21351"/>
                  </a:lnTo>
                  <a:lnTo>
                    <a:pt x="3604226" y="44523"/>
                  </a:lnTo>
                  <a:lnTo>
                    <a:pt x="3609975" y="72898"/>
                  </a:lnTo>
                  <a:lnTo>
                    <a:pt x="3609975" y="1431925"/>
                  </a:lnTo>
                  <a:lnTo>
                    <a:pt x="3604226" y="1460319"/>
                  </a:lnTo>
                  <a:lnTo>
                    <a:pt x="3588559" y="1483534"/>
                  </a:lnTo>
                  <a:lnTo>
                    <a:pt x="3565344" y="1499201"/>
                  </a:lnTo>
                  <a:lnTo>
                    <a:pt x="3536950" y="1504950"/>
                  </a:lnTo>
                  <a:lnTo>
                    <a:pt x="72898" y="1504950"/>
                  </a:lnTo>
                  <a:lnTo>
                    <a:pt x="44523" y="1499201"/>
                  </a:lnTo>
                  <a:lnTo>
                    <a:pt x="21351" y="1483534"/>
                  </a:lnTo>
                  <a:lnTo>
                    <a:pt x="5728" y="1460319"/>
                  </a:lnTo>
                  <a:lnTo>
                    <a:pt x="0" y="1431925"/>
                  </a:lnTo>
                  <a:lnTo>
                    <a:pt x="0" y="72898"/>
                  </a:lnTo>
                  <a:close/>
                </a:path>
              </a:pathLst>
            </a:custGeom>
            <a:ln w="12700">
              <a:solidFill>
                <a:srgbClr val="EBE1D0"/>
              </a:solidFill>
            </a:ln>
          </p:spPr>
          <p:txBody>
            <a:bodyPr wrap="square" lIns="0" tIns="0" rIns="0" bIns="0" rtlCol="0"/>
            <a:lstStyle/>
            <a:p/>
          </p:txBody>
        </p:sp>
      </p:grpSp>
      <p:sp>
        <p:nvSpPr>
          <p:cNvPr id="38" name="object 38"/>
          <p:cNvSpPr txBox="1"/>
          <p:nvPr/>
        </p:nvSpPr>
        <p:spPr>
          <a:xfrm>
            <a:off x="8497951" y="3425761"/>
            <a:ext cx="108140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mbria"/>
                <a:cs typeface="Cambria"/>
              </a:rPr>
              <a:t>Key</a:t>
            </a:r>
            <a:r>
              <a:rPr dirty="0" sz="1250" spc="-70" b="1">
                <a:solidFill>
                  <a:srgbClr val="6C2D46"/>
                </a:solidFill>
                <a:latin typeface="Cambria"/>
                <a:cs typeface="Cambria"/>
              </a:rPr>
              <a:t> </a:t>
            </a:r>
            <a:r>
              <a:rPr dirty="0" sz="1250" spc="-10" b="1">
                <a:solidFill>
                  <a:srgbClr val="6C2D46"/>
                </a:solidFill>
                <a:latin typeface="Cambria"/>
                <a:cs typeface="Cambria"/>
              </a:rPr>
              <a:t>Resources</a:t>
            </a:r>
            <a:endParaRPr sz="1250">
              <a:latin typeface="Cambria"/>
              <a:cs typeface="Cambria"/>
            </a:endParaRPr>
          </a:p>
        </p:txBody>
      </p:sp>
      <p:sp>
        <p:nvSpPr>
          <p:cNvPr id="39" name="object 39"/>
          <p:cNvSpPr txBox="1"/>
          <p:nvPr/>
        </p:nvSpPr>
        <p:spPr>
          <a:xfrm>
            <a:off x="8497951" y="4029392"/>
            <a:ext cx="3007995" cy="348615"/>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Technology</a:t>
            </a:r>
            <a:r>
              <a:rPr dirty="0" sz="1050" spc="25">
                <a:solidFill>
                  <a:srgbClr val="2B161F"/>
                </a:solidFill>
                <a:latin typeface="Calibri"/>
                <a:cs typeface="Calibri"/>
              </a:rPr>
              <a:t> </a:t>
            </a:r>
            <a:r>
              <a:rPr dirty="0" sz="1050" spc="-10">
                <a:solidFill>
                  <a:srgbClr val="2B161F"/>
                </a:solidFill>
                <a:latin typeface="Calibri"/>
                <a:cs typeface="Calibri"/>
              </a:rPr>
              <a:t>platform,</a:t>
            </a:r>
            <a:r>
              <a:rPr dirty="0" sz="1050" spc="10">
                <a:solidFill>
                  <a:srgbClr val="2B161F"/>
                </a:solidFill>
                <a:latin typeface="Calibri"/>
                <a:cs typeface="Calibri"/>
              </a:rPr>
              <a:t> </a:t>
            </a:r>
            <a:r>
              <a:rPr dirty="0" sz="1050" spc="-10">
                <a:solidFill>
                  <a:srgbClr val="2B161F"/>
                </a:solidFill>
                <a:latin typeface="Calibri"/>
                <a:cs typeface="Calibri"/>
              </a:rPr>
              <a:t>boutique</a:t>
            </a:r>
            <a:r>
              <a:rPr dirty="0" sz="1050" spc="-20">
                <a:solidFill>
                  <a:srgbClr val="2B161F"/>
                </a:solidFill>
                <a:latin typeface="Calibri"/>
                <a:cs typeface="Calibri"/>
              </a:rPr>
              <a:t> </a:t>
            </a:r>
            <a:r>
              <a:rPr dirty="0" sz="1050">
                <a:solidFill>
                  <a:srgbClr val="2B161F"/>
                </a:solidFill>
                <a:latin typeface="Calibri"/>
                <a:cs typeface="Calibri"/>
              </a:rPr>
              <a:t>partner</a:t>
            </a:r>
            <a:r>
              <a:rPr dirty="0" sz="1050" spc="-15">
                <a:solidFill>
                  <a:srgbClr val="2B161F"/>
                </a:solidFill>
                <a:latin typeface="Calibri"/>
                <a:cs typeface="Calibri"/>
              </a:rPr>
              <a:t> </a:t>
            </a:r>
            <a:r>
              <a:rPr dirty="0" sz="1050">
                <a:solidFill>
                  <a:srgbClr val="2B161F"/>
                </a:solidFill>
                <a:latin typeface="Calibri"/>
                <a:cs typeface="Calibri"/>
              </a:rPr>
              <a:t>network,</a:t>
            </a:r>
            <a:r>
              <a:rPr dirty="0" sz="1050" spc="-55">
                <a:solidFill>
                  <a:srgbClr val="2B161F"/>
                </a:solidFill>
                <a:latin typeface="Calibri"/>
                <a:cs typeface="Calibri"/>
              </a:rPr>
              <a:t> </a:t>
            </a:r>
            <a:r>
              <a:rPr dirty="0" sz="1050" spc="-20">
                <a:solidFill>
                  <a:srgbClr val="2B161F"/>
                </a:solidFill>
                <a:latin typeface="Calibri"/>
                <a:cs typeface="Calibri"/>
              </a:rPr>
              <a:t>brand</a:t>
            </a:r>
            <a:endParaRPr sz="1050">
              <a:latin typeface="Calibri"/>
              <a:cs typeface="Calibri"/>
            </a:endParaRPr>
          </a:p>
          <a:p>
            <a:pPr marL="12700">
              <a:lnSpc>
                <a:spcPct val="100000"/>
              </a:lnSpc>
              <a:spcBef>
                <a:spcPts val="20"/>
              </a:spcBef>
            </a:pPr>
            <a:r>
              <a:rPr dirty="0" sz="1050">
                <a:solidFill>
                  <a:srgbClr val="2B161F"/>
                </a:solidFill>
                <a:latin typeface="Calibri"/>
                <a:cs typeface="Calibri"/>
              </a:rPr>
              <a:t>&amp;</a:t>
            </a:r>
            <a:r>
              <a:rPr dirty="0" sz="1050" spc="-25">
                <a:solidFill>
                  <a:srgbClr val="2B161F"/>
                </a:solidFill>
                <a:latin typeface="Calibri"/>
                <a:cs typeface="Calibri"/>
              </a:rPr>
              <a:t> </a:t>
            </a:r>
            <a:r>
              <a:rPr dirty="0" sz="1050">
                <a:solidFill>
                  <a:srgbClr val="2B161F"/>
                </a:solidFill>
                <a:latin typeface="Calibri"/>
                <a:cs typeface="Calibri"/>
              </a:rPr>
              <a:t>design</a:t>
            </a:r>
            <a:r>
              <a:rPr dirty="0" sz="1050" spc="-10">
                <a:solidFill>
                  <a:srgbClr val="2B161F"/>
                </a:solidFill>
                <a:latin typeface="Calibri"/>
                <a:cs typeface="Calibri"/>
              </a:rPr>
              <a:t> catalog</a:t>
            </a:r>
            <a:endParaRPr sz="1050">
              <a:latin typeface="Calibri"/>
              <a:cs typeface="Calibri"/>
            </a:endParaRPr>
          </a:p>
        </p:txBody>
      </p:sp>
      <p:grpSp>
        <p:nvGrpSpPr>
          <p:cNvPr id="40" name="object 40"/>
          <p:cNvGrpSpPr/>
          <p:nvPr/>
        </p:nvGrpSpPr>
        <p:grpSpPr>
          <a:xfrm>
            <a:off x="485751" y="4895733"/>
            <a:ext cx="3748404" cy="1643380"/>
            <a:chOff x="485751" y="4895733"/>
            <a:chExt cx="3748404" cy="1643380"/>
          </a:xfrm>
        </p:grpSpPr>
        <p:pic>
          <p:nvPicPr>
            <p:cNvPr id="41" name="object 41"/>
            <p:cNvPicPr/>
            <p:nvPr/>
          </p:nvPicPr>
          <p:blipFill>
            <a:blip r:embed="rId2" cstate="print"/>
            <a:stretch>
              <a:fillRect/>
            </a:stretch>
          </p:blipFill>
          <p:spPr>
            <a:xfrm>
              <a:off x="485751" y="4895733"/>
              <a:ext cx="3748198" cy="1643257"/>
            </a:xfrm>
            <a:prstGeom prst="rect">
              <a:avLst/>
            </a:prstGeom>
          </p:spPr>
        </p:pic>
        <p:sp>
          <p:nvSpPr>
            <p:cNvPr id="42" name="object 42"/>
            <p:cNvSpPr/>
            <p:nvPr/>
          </p:nvSpPr>
          <p:spPr>
            <a:xfrm>
              <a:off x="557212" y="4938776"/>
              <a:ext cx="3610610" cy="1514475"/>
            </a:xfrm>
            <a:custGeom>
              <a:avLst/>
              <a:gdLst/>
              <a:ahLst/>
              <a:cxnLst/>
              <a:rect l="l" t="t" r="r" b="b"/>
              <a:pathLst>
                <a:path w="3610610" h="1514475">
                  <a:moveTo>
                    <a:pt x="3536505" y="0"/>
                  </a:moveTo>
                  <a:lnTo>
                    <a:pt x="73418" y="0"/>
                  </a:lnTo>
                  <a:lnTo>
                    <a:pt x="44839" y="5754"/>
                  </a:lnTo>
                  <a:lnTo>
                    <a:pt x="21502" y="21463"/>
                  </a:lnTo>
                  <a:lnTo>
                    <a:pt x="5769" y="44791"/>
                  </a:lnTo>
                  <a:lnTo>
                    <a:pt x="0" y="73406"/>
                  </a:lnTo>
                  <a:lnTo>
                    <a:pt x="0" y="1440992"/>
                  </a:lnTo>
                  <a:lnTo>
                    <a:pt x="5769" y="1469571"/>
                  </a:lnTo>
                  <a:lnTo>
                    <a:pt x="21502" y="1492908"/>
                  </a:lnTo>
                  <a:lnTo>
                    <a:pt x="44839" y="1508642"/>
                  </a:lnTo>
                  <a:lnTo>
                    <a:pt x="73418" y="1514411"/>
                  </a:lnTo>
                  <a:lnTo>
                    <a:pt x="3536505" y="1514411"/>
                  </a:lnTo>
                  <a:lnTo>
                    <a:pt x="3565140" y="1508642"/>
                  </a:lnTo>
                  <a:lnTo>
                    <a:pt x="3588512" y="1492908"/>
                  </a:lnTo>
                  <a:lnTo>
                    <a:pt x="3604263" y="1469571"/>
                  </a:lnTo>
                  <a:lnTo>
                    <a:pt x="3610038" y="1440992"/>
                  </a:lnTo>
                  <a:lnTo>
                    <a:pt x="3610038" y="73406"/>
                  </a:lnTo>
                  <a:lnTo>
                    <a:pt x="3604263" y="44791"/>
                  </a:lnTo>
                  <a:lnTo>
                    <a:pt x="3588512" y="21462"/>
                  </a:lnTo>
                  <a:lnTo>
                    <a:pt x="3565140" y="5754"/>
                  </a:lnTo>
                  <a:lnTo>
                    <a:pt x="3536505" y="0"/>
                  </a:lnTo>
                  <a:close/>
                </a:path>
              </a:pathLst>
            </a:custGeom>
            <a:solidFill>
              <a:srgbClr val="EBE1D0"/>
            </a:solidFill>
          </p:spPr>
          <p:txBody>
            <a:bodyPr wrap="square" lIns="0" tIns="0" rIns="0" bIns="0" rtlCol="0"/>
            <a:lstStyle/>
            <a:p/>
          </p:txBody>
        </p:sp>
        <p:sp>
          <p:nvSpPr>
            <p:cNvPr id="43" name="object 43"/>
            <p:cNvSpPr/>
            <p:nvPr/>
          </p:nvSpPr>
          <p:spPr>
            <a:xfrm>
              <a:off x="557212" y="4938776"/>
              <a:ext cx="3610610" cy="1514475"/>
            </a:xfrm>
            <a:custGeom>
              <a:avLst/>
              <a:gdLst/>
              <a:ahLst/>
              <a:cxnLst/>
              <a:rect l="l" t="t" r="r" b="b"/>
              <a:pathLst>
                <a:path w="3610610" h="1514475">
                  <a:moveTo>
                    <a:pt x="0" y="73406"/>
                  </a:moveTo>
                  <a:lnTo>
                    <a:pt x="5769" y="44791"/>
                  </a:lnTo>
                  <a:lnTo>
                    <a:pt x="21502" y="21463"/>
                  </a:lnTo>
                  <a:lnTo>
                    <a:pt x="44839" y="5754"/>
                  </a:lnTo>
                  <a:lnTo>
                    <a:pt x="73418" y="0"/>
                  </a:lnTo>
                  <a:lnTo>
                    <a:pt x="3536505" y="0"/>
                  </a:lnTo>
                  <a:lnTo>
                    <a:pt x="3565140" y="5754"/>
                  </a:lnTo>
                  <a:lnTo>
                    <a:pt x="3588512" y="21462"/>
                  </a:lnTo>
                  <a:lnTo>
                    <a:pt x="3604263" y="44791"/>
                  </a:lnTo>
                  <a:lnTo>
                    <a:pt x="3610038" y="73406"/>
                  </a:lnTo>
                  <a:lnTo>
                    <a:pt x="3610038" y="1440992"/>
                  </a:lnTo>
                  <a:lnTo>
                    <a:pt x="3604263" y="1469571"/>
                  </a:lnTo>
                  <a:lnTo>
                    <a:pt x="3588512" y="1492908"/>
                  </a:lnTo>
                  <a:lnTo>
                    <a:pt x="3565140" y="1508642"/>
                  </a:lnTo>
                  <a:lnTo>
                    <a:pt x="3536505" y="1514411"/>
                  </a:lnTo>
                  <a:lnTo>
                    <a:pt x="73418" y="1514411"/>
                  </a:lnTo>
                  <a:lnTo>
                    <a:pt x="44839" y="1508642"/>
                  </a:lnTo>
                  <a:lnTo>
                    <a:pt x="21502" y="1492908"/>
                  </a:lnTo>
                  <a:lnTo>
                    <a:pt x="5769" y="1469571"/>
                  </a:lnTo>
                  <a:lnTo>
                    <a:pt x="0" y="1440992"/>
                  </a:lnTo>
                  <a:lnTo>
                    <a:pt x="0" y="73406"/>
                  </a:lnTo>
                  <a:close/>
                </a:path>
              </a:pathLst>
            </a:custGeom>
            <a:ln w="12700">
              <a:solidFill>
                <a:srgbClr val="EBE1D0"/>
              </a:solidFill>
            </a:ln>
          </p:spPr>
          <p:txBody>
            <a:bodyPr wrap="square" lIns="0" tIns="0" rIns="0" bIns="0" rtlCol="0"/>
            <a:lstStyle/>
            <a:p/>
          </p:txBody>
        </p:sp>
      </p:grpSp>
      <p:sp>
        <p:nvSpPr>
          <p:cNvPr id="44" name="object 44"/>
          <p:cNvSpPr txBox="1"/>
          <p:nvPr/>
        </p:nvSpPr>
        <p:spPr>
          <a:xfrm>
            <a:off x="810894" y="5120385"/>
            <a:ext cx="699770" cy="219710"/>
          </a:xfrm>
          <a:prstGeom prst="rect">
            <a:avLst/>
          </a:prstGeom>
        </p:spPr>
        <p:txBody>
          <a:bodyPr wrap="square" lIns="0" tIns="15875" rIns="0" bIns="0" rtlCol="0" vert="horz">
            <a:spAutoFit/>
          </a:bodyPr>
          <a:lstStyle/>
          <a:p>
            <a:pPr marL="12700">
              <a:lnSpc>
                <a:spcPct val="100000"/>
              </a:lnSpc>
              <a:spcBef>
                <a:spcPts val="125"/>
              </a:spcBef>
            </a:pPr>
            <a:r>
              <a:rPr dirty="0" sz="1250" spc="-10" b="1">
                <a:solidFill>
                  <a:srgbClr val="6C2D46"/>
                </a:solidFill>
                <a:latin typeface="Cambria"/>
                <a:cs typeface="Cambria"/>
              </a:rPr>
              <a:t>Channels</a:t>
            </a:r>
            <a:endParaRPr sz="1250">
              <a:latin typeface="Cambria"/>
              <a:cs typeface="Cambria"/>
            </a:endParaRPr>
          </a:p>
        </p:txBody>
      </p:sp>
      <p:sp>
        <p:nvSpPr>
          <p:cNvPr id="45" name="object 45"/>
          <p:cNvSpPr txBox="1"/>
          <p:nvPr/>
        </p:nvSpPr>
        <p:spPr>
          <a:xfrm>
            <a:off x="810894" y="5723890"/>
            <a:ext cx="2865755" cy="347980"/>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Mobile</a:t>
            </a:r>
            <a:r>
              <a:rPr dirty="0" sz="1050" spc="-45">
                <a:solidFill>
                  <a:srgbClr val="2B161F"/>
                </a:solidFill>
                <a:latin typeface="Calibri"/>
                <a:cs typeface="Calibri"/>
              </a:rPr>
              <a:t> </a:t>
            </a:r>
            <a:r>
              <a:rPr dirty="0" sz="1050">
                <a:solidFill>
                  <a:srgbClr val="2B161F"/>
                </a:solidFill>
                <a:latin typeface="Calibri"/>
                <a:cs typeface="Calibri"/>
              </a:rPr>
              <a:t>app,</a:t>
            </a:r>
            <a:r>
              <a:rPr dirty="0" sz="1050" spc="-60">
                <a:solidFill>
                  <a:srgbClr val="2B161F"/>
                </a:solidFill>
                <a:latin typeface="Calibri"/>
                <a:cs typeface="Calibri"/>
              </a:rPr>
              <a:t> </a:t>
            </a:r>
            <a:r>
              <a:rPr dirty="0" sz="1050">
                <a:solidFill>
                  <a:srgbClr val="2B161F"/>
                </a:solidFill>
                <a:latin typeface="Calibri"/>
                <a:cs typeface="Calibri"/>
              </a:rPr>
              <a:t>website,</a:t>
            </a:r>
            <a:r>
              <a:rPr dirty="0" sz="1050" spc="5">
                <a:solidFill>
                  <a:srgbClr val="2B161F"/>
                </a:solidFill>
                <a:latin typeface="Calibri"/>
                <a:cs typeface="Calibri"/>
              </a:rPr>
              <a:t> </a:t>
            </a:r>
            <a:r>
              <a:rPr dirty="0" sz="1050">
                <a:solidFill>
                  <a:srgbClr val="2B161F"/>
                </a:solidFill>
                <a:latin typeface="Calibri"/>
                <a:cs typeface="Calibri"/>
              </a:rPr>
              <a:t>social</a:t>
            </a:r>
            <a:r>
              <a:rPr dirty="0" sz="1050" spc="20">
                <a:solidFill>
                  <a:srgbClr val="2B161F"/>
                </a:solidFill>
                <a:latin typeface="Calibri"/>
                <a:cs typeface="Calibri"/>
              </a:rPr>
              <a:t> </a:t>
            </a:r>
            <a:r>
              <a:rPr dirty="0" sz="1050">
                <a:solidFill>
                  <a:srgbClr val="2B161F"/>
                </a:solidFill>
                <a:latin typeface="Calibri"/>
                <a:cs typeface="Calibri"/>
              </a:rPr>
              <a:t>media,</a:t>
            </a:r>
            <a:r>
              <a:rPr dirty="0" sz="1050" spc="-5">
                <a:solidFill>
                  <a:srgbClr val="2B161F"/>
                </a:solidFill>
                <a:latin typeface="Calibri"/>
                <a:cs typeface="Calibri"/>
              </a:rPr>
              <a:t> </a:t>
            </a:r>
            <a:r>
              <a:rPr dirty="0" sz="1050" spc="-10">
                <a:solidFill>
                  <a:srgbClr val="2B161F"/>
                </a:solidFill>
                <a:latin typeface="Calibri"/>
                <a:cs typeface="Calibri"/>
              </a:rPr>
              <a:t>boutique</a:t>
            </a:r>
            <a:r>
              <a:rPr dirty="0" sz="1050" spc="-35">
                <a:solidFill>
                  <a:srgbClr val="2B161F"/>
                </a:solidFill>
                <a:latin typeface="Calibri"/>
                <a:cs typeface="Calibri"/>
              </a:rPr>
              <a:t> </a:t>
            </a:r>
            <a:r>
              <a:rPr dirty="0" sz="1050">
                <a:solidFill>
                  <a:srgbClr val="2B161F"/>
                </a:solidFill>
                <a:latin typeface="Calibri"/>
                <a:cs typeface="Calibri"/>
              </a:rPr>
              <a:t>in-</a:t>
            </a:r>
            <a:r>
              <a:rPr dirty="0" sz="1050" spc="-20">
                <a:solidFill>
                  <a:srgbClr val="2B161F"/>
                </a:solidFill>
                <a:latin typeface="Calibri"/>
                <a:cs typeface="Calibri"/>
              </a:rPr>
              <a:t>store</a:t>
            </a:r>
            <a:endParaRPr sz="1050">
              <a:latin typeface="Calibri"/>
              <a:cs typeface="Calibri"/>
            </a:endParaRPr>
          </a:p>
          <a:p>
            <a:pPr marL="12700">
              <a:lnSpc>
                <a:spcPct val="100000"/>
              </a:lnSpc>
              <a:spcBef>
                <a:spcPts val="15"/>
              </a:spcBef>
            </a:pPr>
            <a:r>
              <a:rPr dirty="0" sz="1050" spc="-10">
                <a:solidFill>
                  <a:srgbClr val="2B161F"/>
                </a:solidFill>
                <a:latin typeface="Calibri"/>
                <a:cs typeface="Calibri"/>
              </a:rPr>
              <a:t>touchpoints</a:t>
            </a:r>
            <a:endParaRPr sz="1050">
              <a:latin typeface="Calibri"/>
              <a:cs typeface="Calibri"/>
            </a:endParaRPr>
          </a:p>
        </p:txBody>
      </p:sp>
      <p:grpSp>
        <p:nvGrpSpPr>
          <p:cNvPr id="46" name="object 46"/>
          <p:cNvGrpSpPr/>
          <p:nvPr/>
        </p:nvGrpSpPr>
        <p:grpSpPr>
          <a:xfrm>
            <a:off x="4324326" y="4895733"/>
            <a:ext cx="3748404" cy="1643380"/>
            <a:chOff x="4324326" y="4895733"/>
            <a:chExt cx="3748404" cy="1643380"/>
          </a:xfrm>
        </p:grpSpPr>
        <p:pic>
          <p:nvPicPr>
            <p:cNvPr id="47" name="object 47"/>
            <p:cNvPicPr/>
            <p:nvPr/>
          </p:nvPicPr>
          <p:blipFill>
            <a:blip r:embed="rId2" cstate="print"/>
            <a:stretch>
              <a:fillRect/>
            </a:stretch>
          </p:blipFill>
          <p:spPr>
            <a:xfrm>
              <a:off x="4324326" y="4895733"/>
              <a:ext cx="3748198" cy="1643257"/>
            </a:xfrm>
            <a:prstGeom prst="rect">
              <a:avLst/>
            </a:prstGeom>
          </p:spPr>
        </p:pic>
        <p:sp>
          <p:nvSpPr>
            <p:cNvPr id="48" name="object 48"/>
            <p:cNvSpPr/>
            <p:nvPr/>
          </p:nvSpPr>
          <p:spPr>
            <a:xfrm>
              <a:off x="4395850" y="4938776"/>
              <a:ext cx="3609975" cy="1514475"/>
            </a:xfrm>
            <a:custGeom>
              <a:avLst/>
              <a:gdLst/>
              <a:ahLst/>
              <a:cxnLst/>
              <a:rect l="l" t="t" r="r" b="b"/>
              <a:pathLst>
                <a:path w="3609975" h="1514475">
                  <a:moveTo>
                    <a:pt x="3536442" y="0"/>
                  </a:moveTo>
                  <a:lnTo>
                    <a:pt x="73406" y="0"/>
                  </a:lnTo>
                  <a:lnTo>
                    <a:pt x="44791" y="5754"/>
                  </a:lnTo>
                  <a:lnTo>
                    <a:pt x="21462" y="21463"/>
                  </a:lnTo>
                  <a:lnTo>
                    <a:pt x="5754" y="44791"/>
                  </a:lnTo>
                  <a:lnTo>
                    <a:pt x="0" y="73406"/>
                  </a:lnTo>
                  <a:lnTo>
                    <a:pt x="0" y="1440992"/>
                  </a:lnTo>
                  <a:lnTo>
                    <a:pt x="5754" y="1469571"/>
                  </a:lnTo>
                  <a:lnTo>
                    <a:pt x="21462" y="1492908"/>
                  </a:lnTo>
                  <a:lnTo>
                    <a:pt x="44791" y="1508642"/>
                  </a:lnTo>
                  <a:lnTo>
                    <a:pt x="73406" y="1514411"/>
                  </a:lnTo>
                  <a:lnTo>
                    <a:pt x="3536442" y="1514411"/>
                  </a:lnTo>
                  <a:lnTo>
                    <a:pt x="3565076" y="1508642"/>
                  </a:lnTo>
                  <a:lnTo>
                    <a:pt x="3588448" y="1492908"/>
                  </a:lnTo>
                  <a:lnTo>
                    <a:pt x="3604200" y="1469571"/>
                  </a:lnTo>
                  <a:lnTo>
                    <a:pt x="3609975" y="1440992"/>
                  </a:lnTo>
                  <a:lnTo>
                    <a:pt x="3609975" y="73406"/>
                  </a:lnTo>
                  <a:lnTo>
                    <a:pt x="3604200" y="44791"/>
                  </a:lnTo>
                  <a:lnTo>
                    <a:pt x="3588448" y="21462"/>
                  </a:lnTo>
                  <a:lnTo>
                    <a:pt x="3565076" y="5754"/>
                  </a:lnTo>
                  <a:lnTo>
                    <a:pt x="3536442" y="0"/>
                  </a:lnTo>
                  <a:close/>
                </a:path>
              </a:pathLst>
            </a:custGeom>
            <a:solidFill>
              <a:srgbClr val="FFFFFF"/>
            </a:solidFill>
          </p:spPr>
          <p:txBody>
            <a:bodyPr wrap="square" lIns="0" tIns="0" rIns="0" bIns="0" rtlCol="0"/>
            <a:lstStyle/>
            <a:p/>
          </p:txBody>
        </p:sp>
        <p:sp>
          <p:nvSpPr>
            <p:cNvPr id="49" name="object 49"/>
            <p:cNvSpPr/>
            <p:nvPr/>
          </p:nvSpPr>
          <p:spPr>
            <a:xfrm>
              <a:off x="4395850" y="4938776"/>
              <a:ext cx="3609975" cy="1514475"/>
            </a:xfrm>
            <a:custGeom>
              <a:avLst/>
              <a:gdLst/>
              <a:ahLst/>
              <a:cxnLst/>
              <a:rect l="l" t="t" r="r" b="b"/>
              <a:pathLst>
                <a:path w="3609975" h="1514475">
                  <a:moveTo>
                    <a:pt x="0" y="73406"/>
                  </a:moveTo>
                  <a:lnTo>
                    <a:pt x="5754" y="44791"/>
                  </a:lnTo>
                  <a:lnTo>
                    <a:pt x="21462" y="21463"/>
                  </a:lnTo>
                  <a:lnTo>
                    <a:pt x="44791" y="5754"/>
                  </a:lnTo>
                  <a:lnTo>
                    <a:pt x="73406" y="0"/>
                  </a:lnTo>
                  <a:lnTo>
                    <a:pt x="3536442" y="0"/>
                  </a:lnTo>
                  <a:lnTo>
                    <a:pt x="3565076" y="5754"/>
                  </a:lnTo>
                  <a:lnTo>
                    <a:pt x="3588448" y="21462"/>
                  </a:lnTo>
                  <a:lnTo>
                    <a:pt x="3604200" y="44791"/>
                  </a:lnTo>
                  <a:lnTo>
                    <a:pt x="3609975" y="73406"/>
                  </a:lnTo>
                  <a:lnTo>
                    <a:pt x="3609975" y="1440992"/>
                  </a:lnTo>
                  <a:lnTo>
                    <a:pt x="3604200" y="1469571"/>
                  </a:lnTo>
                  <a:lnTo>
                    <a:pt x="3588448" y="1492908"/>
                  </a:lnTo>
                  <a:lnTo>
                    <a:pt x="3565076" y="1508642"/>
                  </a:lnTo>
                  <a:lnTo>
                    <a:pt x="3536442" y="1514411"/>
                  </a:lnTo>
                  <a:lnTo>
                    <a:pt x="73406" y="1514411"/>
                  </a:lnTo>
                  <a:lnTo>
                    <a:pt x="44791" y="1508642"/>
                  </a:lnTo>
                  <a:lnTo>
                    <a:pt x="21462" y="1492908"/>
                  </a:lnTo>
                  <a:lnTo>
                    <a:pt x="5754" y="1469571"/>
                  </a:lnTo>
                  <a:lnTo>
                    <a:pt x="0" y="1440992"/>
                  </a:lnTo>
                  <a:lnTo>
                    <a:pt x="0" y="73406"/>
                  </a:lnTo>
                  <a:close/>
                </a:path>
              </a:pathLst>
            </a:custGeom>
            <a:ln w="12700">
              <a:solidFill>
                <a:srgbClr val="EBE1D0"/>
              </a:solidFill>
            </a:ln>
          </p:spPr>
          <p:txBody>
            <a:bodyPr wrap="square" lIns="0" tIns="0" rIns="0" bIns="0" rtlCol="0"/>
            <a:lstStyle/>
            <a:p/>
          </p:txBody>
        </p:sp>
      </p:grpSp>
      <p:sp>
        <p:nvSpPr>
          <p:cNvPr id="50" name="object 50"/>
          <p:cNvSpPr txBox="1"/>
          <p:nvPr/>
        </p:nvSpPr>
        <p:spPr>
          <a:xfrm>
            <a:off x="4654296" y="5120385"/>
            <a:ext cx="1066165" cy="219710"/>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mbria"/>
                <a:cs typeface="Cambria"/>
              </a:rPr>
              <a:t>Cost</a:t>
            </a:r>
            <a:r>
              <a:rPr dirty="0" sz="1250" spc="-60" b="1">
                <a:solidFill>
                  <a:srgbClr val="6C2D46"/>
                </a:solidFill>
                <a:latin typeface="Cambria"/>
                <a:cs typeface="Cambria"/>
              </a:rPr>
              <a:t> </a:t>
            </a:r>
            <a:r>
              <a:rPr dirty="0" sz="1250" spc="-10" b="1">
                <a:solidFill>
                  <a:srgbClr val="6C2D46"/>
                </a:solidFill>
                <a:latin typeface="Cambria"/>
                <a:cs typeface="Cambria"/>
              </a:rPr>
              <a:t>Structure</a:t>
            </a:r>
            <a:endParaRPr sz="1250">
              <a:latin typeface="Cambria"/>
              <a:cs typeface="Cambria"/>
            </a:endParaRPr>
          </a:p>
        </p:txBody>
      </p:sp>
      <p:sp>
        <p:nvSpPr>
          <p:cNvPr id="51" name="object 51"/>
          <p:cNvSpPr txBox="1"/>
          <p:nvPr/>
        </p:nvSpPr>
        <p:spPr>
          <a:xfrm>
            <a:off x="4654296" y="5723890"/>
            <a:ext cx="2996565" cy="347980"/>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Tech</a:t>
            </a:r>
            <a:r>
              <a:rPr dirty="0" sz="1050" spc="-30">
                <a:solidFill>
                  <a:srgbClr val="2B161F"/>
                </a:solidFill>
                <a:latin typeface="Calibri"/>
                <a:cs typeface="Calibri"/>
              </a:rPr>
              <a:t> </a:t>
            </a:r>
            <a:r>
              <a:rPr dirty="0" sz="1050">
                <a:solidFill>
                  <a:srgbClr val="2B161F"/>
                </a:solidFill>
                <a:latin typeface="Calibri"/>
                <a:cs typeface="Calibri"/>
              </a:rPr>
              <a:t>&amp;</a:t>
            </a:r>
            <a:r>
              <a:rPr dirty="0" sz="1050" spc="30">
                <a:solidFill>
                  <a:srgbClr val="2B161F"/>
                </a:solidFill>
                <a:latin typeface="Calibri"/>
                <a:cs typeface="Calibri"/>
              </a:rPr>
              <a:t> </a:t>
            </a:r>
            <a:r>
              <a:rPr dirty="0" sz="1050">
                <a:solidFill>
                  <a:srgbClr val="2B161F"/>
                </a:solidFill>
                <a:latin typeface="Calibri"/>
                <a:cs typeface="Calibri"/>
              </a:rPr>
              <a:t>AI</a:t>
            </a:r>
            <a:r>
              <a:rPr dirty="0" sz="1050" spc="35">
                <a:solidFill>
                  <a:srgbClr val="2B161F"/>
                </a:solidFill>
                <a:latin typeface="Calibri"/>
                <a:cs typeface="Calibri"/>
              </a:rPr>
              <a:t> </a:t>
            </a:r>
            <a:r>
              <a:rPr dirty="0" sz="1050" spc="-10">
                <a:solidFill>
                  <a:srgbClr val="2B161F"/>
                </a:solidFill>
                <a:latin typeface="Calibri"/>
                <a:cs typeface="Calibri"/>
              </a:rPr>
              <a:t>development,</a:t>
            </a:r>
            <a:r>
              <a:rPr dirty="0" sz="1050" spc="-40">
                <a:solidFill>
                  <a:srgbClr val="2B161F"/>
                </a:solidFill>
                <a:latin typeface="Calibri"/>
                <a:cs typeface="Calibri"/>
              </a:rPr>
              <a:t> </a:t>
            </a:r>
            <a:r>
              <a:rPr dirty="0" sz="1050">
                <a:solidFill>
                  <a:srgbClr val="2B161F"/>
                </a:solidFill>
                <a:latin typeface="Calibri"/>
                <a:cs typeface="Calibri"/>
              </a:rPr>
              <a:t>partner</a:t>
            </a:r>
            <a:r>
              <a:rPr dirty="0" sz="1050" spc="10">
                <a:solidFill>
                  <a:srgbClr val="2B161F"/>
                </a:solidFill>
                <a:latin typeface="Calibri"/>
                <a:cs typeface="Calibri"/>
              </a:rPr>
              <a:t> </a:t>
            </a:r>
            <a:r>
              <a:rPr dirty="0" sz="1050">
                <a:solidFill>
                  <a:srgbClr val="2B161F"/>
                </a:solidFill>
                <a:latin typeface="Calibri"/>
                <a:cs typeface="Calibri"/>
              </a:rPr>
              <a:t>incentives,</a:t>
            </a:r>
            <a:r>
              <a:rPr dirty="0" sz="1050" spc="-40">
                <a:solidFill>
                  <a:srgbClr val="2B161F"/>
                </a:solidFill>
                <a:latin typeface="Calibri"/>
                <a:cs typeface="Calibri"/>
              </a:rPr>
              <a:t> </a:t>
            </a:r>
            <a:r>
              <a:rPr dirty="0" sz="1050" spc="-10">
                <a:solidFill>
                  <a:srgbClr val="2B161F"/>
                </a:solidFill>
                <a:latin typeface="Calibri"/>
                <a:cs typeface="Calibri"/>
              </a:rPr>
              <a:t>marketing,</a:t>
            </a:r>
            <a:endParaRPr sz="1050">
              <a:latin typeface="Calibri"/>
              <a:cs typeface="Calibri"/>
            </a:endParaRPr>
          </a:p>
          <a:p>
            <a:pPr marL="12700">
              <a:lnSpc>
                <a:spcPct val="100000"/>
              </a:lnSpc>
              <a:spcBef>
                <a:spcPts val="15"/>
              </a:spcBef>
            </a:pPr>
            <a:r>
              <a:rPr dirty="0" sz="1050" spc="-10">
                <a:solidFill>
                  <a:srgbClr val="2B161F"/>
                </a:solidFill>
                <a:latin typeface="Calibri"/>
                <a:cs typeface="Calibri"/>
              </a:rPr>
              <a:t>logistics</a:t>
            </a:r>
            <a:r>
              <a:rPr dirty="0" sz="1050" spc="-25">
                <a:solidFill>
                  <a:srgbClr val="2B161F"/>
                </a:solidFill>
                <a:latin typeface="Calibri"/>
                <a:cs typeface="Calibri"/>
              </a:rPr>
              <a:t> </a:t>
            </a:r>
            <a:r>
              <a:rPr dirty="0" sz="1050">
                <a:solidFill>
                  <a:srgbClr val="2B161F"/>
                </a:solidFill>
                <a:latin typeface="Calibri"/>
                <a:cs typeface="Calibri"/>
              </a:rPr>
              <a:t>&amp;</a:t>
            </a:r>
            <a:r>
              <a:rPr dirty="0" sz="1050" spc="60">
                <a:solidFill>
                  <a:srgbClr val="2B161F"/>
                </a:solidFill>
                <a:latin typeface="Calibri"/>
                <a:cs typeface="Calibri"/>
              </a:rPr>
              <a:t> </a:t>
            </a:r>
            <a:r>
              <a:rPr dirty="0" sz="1050" spc="-10">
                <a:solidFill>
                  <a:srgbClr val="2B161F"/>
                </a:solidFill>
                <a:latin typeface="Calibri"/>
                <a:cs typeface="Calibri"/>
              </a:rPr>
              <a:t>fulfilment</a:t>
            </a:r>
            <a:endParaRPr sz="1050">
              <a:latin typeface="Calibri"/>
              <a:cs typeface="Calibri"/>
            </a:endParaRPr>
          </a:p>
        </p:txBody>
      </p:sp>
      <p:grpSp>
        <p:nvGrpSpPr>
          <p:cNvPr id="52" name="object 52"/>
          <p:cNvGrpSpPr/>
          <p:nvPr/>
        </p:nvGrpSpPr>
        <p:grpSpPr>
          <a:xfrm>
            <a:off x="8162901" y="4895733"/>
            <a:ext cx="3748404" cy="1643380"/>
            <a:chOff x="8162901" y="4895733"/>
            <a:chExt cx="3748404" cy="1643380"/>
          </a:xfrm>
        </p:grpSpPr>
        <p:pic>
          <p:nvPicPr>
            <p:cNvPr id="53" name="object 53"/>
            <p:cNvPicPr/>
            <p:nvPr/>
          </p:nvPicPr>
          <p:blipFill>
            <a:blip r:embed="rId2" cstate="print"/>
            <a:stretch>
              <a:fillRect/>
            </a:stretch>
          </p:blipFill>
          <p:spPr>
            <a:xfrm>
              <a:off x="8162901" y="4895733"/>
              <a:ext cx="3748198" cy="1643257"/>
            </a:xfrm>
            <a:prstGeom prst="rect">
              <a:avLst/>
            </a:prstGeom>
          </p:spPr>
        </p:pic>
        <p:sp>
          <p:nvSpPr>
            <p:cNvPr id="54" name="object 54"/>
            <p:cNvSpPr/>
            <p:nvPr/>
          </p:nvSpPr>
          <p:spPr>
            <a:xfrm>
              <a:off x="8234426" y="4938776"/>
              <a:ext cx="3609975" cy="1514475"/>
            </a:xfrm>
            <a:custGeom>
              <a:avLst/>
              <a:gdLst/>
              <a:ahLst/>
              <a:cxnLst/>
              <a:rect l="l" t="t" r="r" b="b"/>
              <a:pathLst>
                <a:path w="3609975" h="1514475">
                  <a:moveTo>
                    <a:pt x="3536442" y="0"/>
                  </a:moveTo>
                  <a:lnTo>
                    <a:pt x="73405" y="0"/>
                  </a:lnTo>
                  <a:lnTo>
                    <a:pt x="44791" y="5754"/>
                  </a:lnTo>
                  <a:lnTo>
                    <a:pt x="21463" y="21463"/>
                  </a:lnTo>
                  <a:lnTo>
                    <a:pt x="5754" y="44791"/>
                  </a:lnTo>
                  <a:lnTo>
                    <a:pt x="0" y="73406"/>
                  </a:lnTo>
                  <a:lnTo>
                    <a:pt x="0" y="1440992"/>
                  </a:lnTo>
                  <a:lnTo>
                    <a:pt x="5754" y="1469571"/>
                  </a:lnTo>
                  <a:lnTo>
                    <a:pt x="21463" y="1492908"/>
                  </a:lnTo>
                  <a:lnTo>
                    <a:pt x="44791" y="1508642"/>
                  </a:lnTo>
                  <a:lnTo>
                    <a:pt x="73405" y="1514411"/>
                  </a:lnTo>
                  <a:lnTo>
                    <a:pt x="3536442" y="1514411"/>
                  </a:lnTo>
                  <a:lnTo>
                    <a:pt x="3565076" y="1508642"/>
                  </a:lnTo>
                  <a:lnTo>
                    <a:pt x="3588448" y="1492908"/>
                  </a:lnTo>
                  <a:lnTo>
                    <a:pt x="3604200" y="1469571"/>
                  </a:lnTo>
                  <a:lnTo>
                    <a:pt x="3609975" y="1440992"/>
                  </a:lnTo>
                  <a:lnTo>
                    <a:pt x="3609975" y="73406"/>
                  </a:lnTo>
                  <a:lnTo>
                    <a:pt x="3604200" y="44791"/>
                  </a:lnTo>
                  <a:lnTo>
                    <a:pt x="3588448" y="21462"/>
                  </a:lnTo>
                  <a:lnTo>
                    <a:pt x="3565076" y="5754"/>
                  </a:lnTo>
                  <a:lnTo>
                    <a:pt x="3536442" y="0"/>
                  </a:lnTo>
                  <a:close/>
                </a:path>
              </a:pathLst>
            </a:custGeom>
            <a:solidFill>
              <a:srgbClr val="EBE1D0"/>
            </a:solidFill>
          </p:spPr>
          <p:txBody>
            <a:bodyPr wrap="square" lIns="0" tIns="0" rIns="0" bIns="0" rtlCol="0"/>
            <a:lstStyle/>
            <a:p/>
          </p:txBody>
        </p:sp>
        <p:sp>
          <p:nvSpPr>
            <p:cNvPr id="55" name="object 55"/>
            <p:cNvSpPr/>
            <p:nvPr/>
          </p:nvSpPr>
          <p:spPr>
            <a:xfrm>
              <a:off x="8234426" y="4938776"/>
              <a:ext cx="3609975" cy="1514475"/>
            </a:xfrm>
            <a:custGeom>
              <a:avLst/>
              <a:gdLst/>
              <a:ahLst/>
              <a:cxnLst/>
              <a:rect l="l" t="t" r="r" b="b"/>
              <a:pathLst>
                <a:path w="3609975" h="1514475">
                  <a:moveTo>
                    <a:pt x="0" y="73406"/>
                  </a:moveTo>
                  <a:lnTo>
                    <a:pt x="5754" y="44791"/>
                  </a:lnTo>
                  <a:lnTo>
                    <a:pt x="21463" y="21463"/>
                  </a:lnTo>
                  <a:lnTo>
                    <a:pt x="44791" y="5754"/>
                  </a:lnTo>
                  <a:lnTo>
                    <a:pt x="73405" y="0"/>
                  </a:lnTo>
                  <a:lnTo>
                    <a:pt x="3536442" y="0"/>
                  </a:lnTo>
                  <a:lnTo>
                    <a:pt x="3565076" y="5754"/>
                  </a:lnTo>
                  <a:lnTo>
                    <a:pt x="3588448" y="21462"/>
                  </a:lnTo>
                  <a:lnTo>
                    <a:pt x="3604200" y="44791"/>
                  </a:lnTo>
                  <a:lnTo>
                    <a:pt x="3609975" y="73406"/>
                  </a:lnTo>
                  <a:lnTo>
                    <a:pt x="3609975" y="1440992"/>
                  </a:lnTo>
                  <a:lnTo>
                    <a:pt x="3604200" y="1469571"/>
                  </a:lnTo>
                  <a:lnTo>
                    <a:pt x="3588448" y="1492908"/>
                  </a:lnTo>
                  <a:lnTo>
                    <a:pt x="3565076" y="1508642"/>
                  </a:lnTo>
                  <a:lnTo>
                    <a:pt x="3536442" y="1514411"/>
                  </a:lnTo>
                  <a:lnTo>
                    <a:pt x="73405" y="1514411"/>
                  </a:lnTo>
                  <a:lnTo>
                    <a:pt x="44791" y="1508642"/>
                  </a:lnTo>
                  <a:lnTo>
                    <a:pt x="21463" y="1492908"/>
                  </a:lnTo>
                  <a:lnTo>
                    <a:pt x="5754" y="1469571"/>
                  </a:lnTo>
                  <a:lnTo>
                    <a:pt x="0" y="1440992"/>
                  </a:lnTo>
                  <a:lnTo>
                    <a:pt x="0" y="73406"/>
                  </a:lnTo>
                  <a:close/>
                </a:path>
              </a:pathLst>
            </a:custGeom>
            <a:ln w="12700">
              <a:solidFill>
                <a:srgbClr val="EBE1D0"/>
              </a:solidFill>
            </a:ln>
          </p:spPr>
          <p:txBody>
            <a:bodyPr wrap="square" lIns="0" tIns="0" rIns="0" bIns="0" rtlCol="0"/>
            <a:lstStyle/>
            <a:p/>
          </p:txBody>
        </p:sp>
      </p:grpSp>
      <p:sp>
        <p:nvSpPr>
          <p:cNvPr id="56" name="object 56"/>
          <p:cNvSpPr txBox="1"/>
          <p:nvPr/>
        </p:nvSpPr>
        <p:spPr>
          <a:xfrm>
            <a:off x="8497951" y="5120385"/>
            <a:ext cx="1280795" cy="219710"/>
          </a:xfrm>
          <a:prstGeom prst="rect">
            <a:avLst/>
          </a:prstGeom>
        </p:spPr>
        <p:txBody>
          <a:bodyPr wrap="square" lIns="0" tIns="15875" rIns="0" bIns="0" rtlCol="0" vert="horz">
            <a:spAutoFit/>
          </a:bodyPr>
          <a:lstStyle/>
          <a:p>
            <a:pPr marL="12700">
              <a:lnSpc>
                <a:spcPct val="100000"/>
              </a:lnSpc>
              <a:spcBef>
                <a:spcPts val="125"/>
              </a:spcBef>
            </a:pPr>
            <a:r>
              <a:rPr dirty="0" sz="1250" spc="-10" b="1">
                <a:solidFill>
                  <a:srgbClr val="6C2D46"/>
                </a:solidFill>
                <a:latin typeface="Cambria"/>
                <a:cs typeface="Cambria"/>
              </a:rPr>
              <a:t>Revenue</a:t>
            </a:r>
            <a:r>
              <a:rPr dirty="0" sz="1250" spc="-35" b="1">
                <a:solidFill>
                  <a:srgbClr val="6C2D46"/>
                </a:solidFill>
                <a:latin typeface="Cambria"/>
                <a:cs typeface="Cambria"/>
              </a:rPr>
              <a:t> </a:t>
            </a:r>
            <a:r>
              <a:rPr dirty="0" sz="1250" spc="-10" b="1">
                <a:solidFill>
                  <a:srgbClr val="6C2D46"/>
                </a:solidFill>
                <a:latin typeface="Cambria"/>
                <a:cs typeface="Cambria"/>
              </a:rPr>
              <a:t>Streams</a:t>
            </a:r>
            <a:endParaRPr sz="1250">
              <a:latin typeface="Cambria"/>
              <a:cs typeface="Cambria"/>
            </a:endParaRPr>
          </a:p>
        </p:txBody>
      </p:sp>
      <p:sp>
        <p:nvSpPr>
          <p:cNvPr id="58" name="object 58"/>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59" name="object 59"/>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17</a:t>
            </a:r>
          </a:p>
        </p:txBody>
      </p:sp>
      <p:sp>
        <p:nvSpPr>
          <p:cNvPr id="57" name="object 57"/>
          <p:cNvSpPr txBox="1"/>
          <p:nvPr/>
        </p:nvSpPr>
        <p:spPr>
          <a:xfrm>
            <a:off x="8497951" y="5723890"/>
            <a:ext cx="3046730" cy="347980"/>
          </a:xfrm>
          <a:prstGeom prst="rect">
            <a:avLst/>
          </a:prstGeom>
        </p:spPr>
        <p:txBody>
          <a:bodyPr wrap="square" lIns="0" tIns="12700" rIns="0" bIns="0" rtlCol="0" vert="horz">
            <a:spAutoFit/>
          </a:bodyPr>
          <a:lstStyle/>
          <a:p>
            <a:pPr marL="12700">
              <a:lnSpc>
                <a:spcPct val="100000"/>
              </a:lnSpc>
              <a:spcBef>
                <a:spcPts val="100"/>
              </a:spcBef>
            </a:pPr>
            <a:r>
              <a:rPr dirty="0" sz="1050">
                <a:solidFill>
                  <a:srgbClr val="2B161F"/>
                </a:solidFill>
                <a:latin typeface="Calibri"/>
                <a:cs typeface="Calibri"/>
              </a:rPr>
              <a:t>Order</a:t>
            </a:r>
            <a:r>
              <a:rPr dirty="0" sz="1050" spc="-30">
                <a:solidFill>
                  <a:srgbClr val="2B161F"/>
                </a:solidFill>
                <a:latin typeface="Calibri"/>
                <a:cs typeface="Calibri"/>
              </a:rPr>
              <a:t> </a:t>
            </a:r>
            <a:r>
              <a:rPr dirty="0" sz="1050" spc="-10">
                <a:solidFill>
                  <a:srgbClr val="2B161F"/>
                </a:solidFill>
                <a:latin typeface="Calibri"/>
                <a:cs typeface="Calibri"/>
              </a:rPr>
              <a:t>commissions,</a:t>
            </a:r>
            <a:r>
              <a:rPr dirty="0" sz="1050" spc="-50">
                <a:solidFill>
                  <a:srgbClr val="2B161F"/>
                </a:solidFill>
                <a:latin typeface="Calibri"/>
                <a:cs typeface="Calibri"/>
              </a:rPr>
              <a:t> </a:t>
            </a:r>
            <a:r>
              <a:rPr dirty="0" sz="1050">
                <a:solidFill>
                  <a:srgbClr val="2B161F"/>
                </a:solidFill>
                <a:latin typeface="Calibri"/>
                <a:cs typeface="Calibri"/>
              </a:rPr>
              <a:t>partner</a:t>
            </a:r>
            <a:r>
              <a:rPr dirty="0" sz="1050" spc="-20">
                <a:solidFill>
                  <a:srgbClr val="2B161F"/>
                </a:solidFill>
                <a:latin typeface="Calibri"/>
                <a:cs typeface="Calibri"/>
              </a:rPr>
              <a:t> </a:t>
            </a:r>
            <a:r>
              <a:rPr dirty="0" sz="1050">
                <a:solidFill>
                  <a:srgbClr val="2B161F"/>
                </a:solidFill>
                <a:latin typeface="Calibri"/>
                <a:cs typeface="Calibri"/>
              </a:rPr>
              <a:t>subscriptions,</a:t>
            </a:r>
            <a:r>
              <a:rPr dirty="0" sz="1050" spc="5">
                <a:solidFill>
                  <a:srgbClr val="2B161F"/>
                </a:solidFill>
                <a:latin typeface="Calibri"/>
                <a:cs typeface="Calibri"/>
              </a:rPr>
              <a:t> </a:t>
            </a:r>
            <a:r>
              <a:rPr dirty="0" sz="1050">
                <a:solidFill>
                  <a:srgbClr val="2B161F"/>
                </a:solidFill>
                <a:latin typeface="Calibri"/>
                <a:cs typeface="Calibri"/>
              </a:rPr>
              <a:t>private</a:t>
            </a:r>
            <a:r>
              <a:rPr dirty="0" sz="1050" spc="-25">
                <a:solidFill>
                  <a:srgbClr val="2B161F"/>
                </a:solidFill>
                <a:latin typeface="Calibri"/>
                <a:cs typeface="Calibri"/>
              </a:rPr>
              <a:t> </a:t>
            </a:r>
            <a:r>
              <a:rPr dirty="0" sz="1050" spc="-10">
                <a:solidFill>
                  <a:srgbClr val="2B161F"/>
                </a:solidFill>
                <a:latin typeface="Calibri"/>
                <a:cs typeface="Calibri"/>
              </a:rPr>
              <a:t>label,</a:t>
            </a:r>
            <a:endParaRPr sz="1050">
              <a:latin typeface="Calibri"/>
              <a:cs typeface="Calibri"/>
            </a:endParaRPr>
          </a:p>
          <a:p>
            <a:pPr marL="12700">
              <a:lnSpc>
                <a:spcPct val="100000"/>
              </a:lnSpc>
              <a:spcBef>
                <a:spcPts val="15"/>
              </a:spcBef>
            </a:pPr>
            <a:r>
              <a:rPr dirty="0" sz="1050">
                <a:solidFill>
                  <a:srgbClr val="2B161F"/>
                </a:solidFill>
                <a:latin typeface="Calibri"/>
                <a:cs typeface="Calibri"/>
              </a:rPr>
              <a:t>styling</a:t>
            </a:r>
            <a:r>
              <a:rPr dirty="0" sz="1050" spc="-35">
                <a:solidFill>
                  <a:srgbClr val="2B161F"/>
                </a:solidFill>
                <a:latin typeface="Calibri"/>
                <a:cs typeface="Calibri"/>
              </a:rPr>
              <a:t> </a:t>
            </a:r>
            <a:r>
              <a:rPr dirty="0" sz="1050" spc="-20">
                <a:solidFill>
                  <a:srgbClr val="2B161F"/>
                </a:solidFill>
                <a:latin typeface="Calibri"/>
                <a:cs typeface="Calibri"/>
              </a:rPr>
              <a:t>fees</a:t>
            </a:r>
            <a:endParaRPr sz="105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sp>
        <p:nvSpPr>
          <p:cNvPr id="3" name="object 3"/>
          <p:cNvSpPr txBox="1"/>
          <p:nvPr/>
        </p:nvSpPr>
        <p:spPr>
          <a:xfrm>
            <a:off x="628015" y="423227"/>
            <a:ext cx="105219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C</a:t>
            </a:r>
            <a:r>
              <a:rPr dirty="0" sz="1250" spc="-50" b="1">
                <a:solidFill>
                  <a:srgbClr val="6C2D46"/>
                </a:solidFill>
                <a:latin typeface="Calibri"/>
                <a:cs typeface="Calibri"/>
              </a:rPr>
              <a:t> </a:t>
            </a:r>
            <a:r>
              <a:rPr dirty="0" sz="1250" b="1">
                <a:solidFill>
                  <a:srgbClr val="6C2D46"/>
                </a:solidFill>
                <a:latin typeface="Calibri"/>
                <a:cs typeface="Calibri"/>
              </a:rPr>
              <a:t>O</a:t>
            </a:r>
            <a:r>
              <a:rPr dirty="0" sz="1250" spc="-90"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b="1">
                <a:solidFill>
                  <a:srgbClr val="6C2D46"/>
                </a:solidFill>
                <a:latin typeface="Calibri"/>
                <a:cs typeface="Calibri"/>
              </a:rPr>
              <a:t>Y</a:t>
            </a:r>
            <a:r>
              <a:rPr dirty="0" sz="1250" spc="-40" b="1">
                <a:solidFill>
                  <a:srgbClr val="6C2D46"/>
                </a:solidFill>
                <a:latin typeface="Calibri"/>
                <a:cs typeface="Calibri"/>
              </a:rPr>
              <a:t> </a:t>
            </a:r>
            <a:r>
              <a:rPr dirty="0" sz="1250" b="1">
                <a:solidFill>
                  <a:srgbClr val="6C2D46"/>
                </a:solidFill>
                <a:latin typeface="Calibri"/>
                <a:cs typeface="Calibri"/>
              </a:rPr>
              <a:t>S</a:t>
            </a:r>
            <a:r>
              <a:rPr dirty="0" sz="1250" spc="-55" b="1">
                <a:solidFill>
                  <a:srgbClr val="6C2D46"/>
                </a:solidFill>
                <a:latin typeface="Calibri"/>
                <a:cs typeface="Calibri"/>
              </a:rPr>
              <a:t> </a:t>
            </a:r>
            <a:r>
              <a:rPr dirty="0" sz="1250" b="1">
                <a:solidFill>
                  <a:srgbClr val="6C2D46"/>
                </a:solidFill>
                <a:latin typeface="Calibri"/>
                <a:cs typeface="Calibri"/>
              </a:rPr>
              <a:t>T</a:t>
            </a:r>
            <a:r>
              <a:rPr dirty="0" sz="1250" spc="-8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spc="-50" b="1">
                <a:solidFill>
                  <a:srgbClr val="6C2D46"/>
                </a:solidFill>
                <a:latin typeface="Calibri"/>
                <a:cs typeface="Calibri"/>
              </a:rPr>
              <a:t>M</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How</a:t>
            </a:r>
            <a:r>
              <a:rPr dirty="0" spc="-80">
                <a:solidFill>
                  <a:srgbClr val="2B161F"/>
                </a:solidFill>
              </a:rPr>
              <a:t> </a:t>
            </a:r>
            <a:r>
              <a:rPr dirty="0" spc="-50">
                <a:solidFill>
                  <a:srgbClr val="2B161F"/>
                </a:solidFill>
              </a:rPr>
              <a:t>Value</a:t>
            </a:r>
            <a:r>
              <a:rPr dirty="0" spc="-110">
                <a:solidFill>
                  <a:srgbClr val="2B161F"/>
                </a:solidFill>
              </a:rPr>
              <a:t> </a:t>
            </a:r>
            <a:r>
              <a:rPr dirty="0" spc="-20">
                <a:solidFill>
                  <a:srgbClr val="2B161F"/>
                </a:solidFill>
              </a:rPr>
              <a:t>Flows</a:t>
            </a:r>
          </a:p>
        </p:txBody>
      </p:sp>
      <p:grpSp>
        <p:nvGrpSpPr>
          <p:cNvPr id="5" name="object 5"/>
          <p:cNvGrpSpPr/>
          <p:nvPr/>
        </p:nvGrpSpPr>
        <p:grpSpPr>
          <a:xfrm>
            <a:off x="817562" y="2379726"/>
            <a:ext cx="3213735" cy="1384300"/>
            <a:chOff x="817562" y="2379726"/>
            <a:chExt cx="3213735" cy="1384300"/>
          </a:xfrm>
        </p:grpSpPr>
        <p:sp>
          <p:nvSpPr>
            <p:cNvPr id="6" name="object 6"/>
            <p:cNvSpPr/>
            <p:nvPr/>
          </p:nvSpPr>
          <p:spPr>
            <a:xfrm>
              <a:off x="823912" y="2386076"/>
              <a:ext cx="3201035" cy="1371600"/>
            </a:xfrm>
            <a:custGeom>
              <a:avLst/>
              <a:gdLst/>
              <a:ahLst/>
              <a:cxnLst/>
              <a:rect l="l" t="t" r="r" b="b"/>
              <a:pathLst>
                <a:path w="3201035" h="1371600">
                  <a:moveTo>
                    <a:pt x="3108896" y="0"/>
                  </a:moveTo>
                  <a:lnTo>
                    <a:pt x="91440" y="0"/>
                  </a:lnTo>
                  <a:lnTo>
                    <a:pt x="55849" y="7179"/>
                  </a:lnTo>
                  <a:lnTo>
                    <a:pt x="26784" y="26765"/>
                  </a:lnTo>
                  <a:lnTo>
                    <a:pt x="7186" y="55828"/>
                  </a:lnTo>
                  <a:lnTo>
                    <a:pt x="0" y="91439"/>
                  </a:lnTo>
                  <a:lnTo>
                    <a:pt x="0" y="1280033"/>
                  </a:lnTo>
                  <a:lnTo>
                    <a:pt x="7186" y="1315664"/>
                  </a:lnTo>
                  <a:lnTo>
                    <a:pt x="26784" y="1344771"/>
                  </a:lnTo>
                  <a:lnTo>
                    <a:pt x="55849" y="1364400"/>
                  </a:lnTo>
                  <a:lnTo>
                    <a:pt x="91440" y="1371600"/>
                  </a:lnTo>
                  <a:lnTo>
                    <a:pt x="3108896" y="1371600"/>
                  </a:lnTo>
                  <a:lnTo>
                    <a:pt x="3144527" y="1364400"/>
                  </a:lnTo>
                  <a:lnTo>
                    <a:pt x="3173634" y="1344771"/>
                  </a:lnTo>
                  <a:lnTo>
                    <a:pt x="3193264" y="1315664"/>
                  </a:lnTo>
                  <a:lnTo>
                    <a:pt x="3200463" y="1280033"/>
                  </a:lnTo>
                  <a:lnTo>
                    <a:pt x="3200463" y="91439"/>
                  </a:lnTo>
                  <a:lnTo>
                    <a:pt x="3193264" y="55828"/>
                  </a:lnTo>
                  <a:lnTo>
                    <a:pt x="3173634" y="26765"/>
                  </a:lnTo>
                  <a:lnTo>
                    <a:pt x="3144527" y="7179"/>
                  </a:lnTo>
                  <a:lnTo>
                    <a:pt x="3108896" y="0"/>
                  </a:lnTo>
                  <a:close/>
                </a:path>
              </a:pathLst>
            </a:custGeom>
            <a:solidFill>
              <a:srgbClr val="6C2D46"/>
            </a:solidFill>
          </p:spPr>
          <p:txBody>
            <a:bodyPr wrap="square" lIns="0" tIns="0" rIns="0" bIns="0" rtlCol="0"/>
            <a:lstStyle/>
            <a:p/>
          </p:txBody>
        </p:sp>
        <p:sp>
          <p:nvSpPr>
            <p:cNvPr id="7" name="object 7"/>
            <p:cNvSpPr/>
            <p:nvPr/>
          </p:nvSpPr>
          <p:spPr>
            <a:xfrm>
              <a:off x="823912" y="2386076"/>
              <a:ext cx="3201035" cy="1371600"/>
            </a:xfrm>
            <a:custGeom>
              <a:avLst/>
              <a:gdLst/>
              <a:ahLst/>
              <a:cxnLst/>
              <a:rect l="l" t="t" r="r" b="b"/>
              <a:pathLst>
                <a:path w="3201035" h="1371600">
                  <a:moveTo>
                    <a:pt x="0" y="91439"/>
                  </a:moveTo>
                  <a:lnTo>
                    <a:pt x="7186" y="55828"/>
                  </a:lnTo>
                  <a:lnTo>
                    <a:pt x="26784" y="26765"/>
                  </a:lnTo>
                  <a:lnTo>
                    <a:pt x="55849" y="7179"/>
                  </a:lnTo>
                  <a:lnTo>
                    <a:pt x="91440" y="0"/>
                  </a:lnTo>
                  <a:lnTo>
                    <a:pt x="3108896" y="0"/>
                  </a:lnTo>
                  <a:lnTo>
                    <a:pt x="3144527" y="7179"/>
                  </a:lnTo>
                  <a:lnTo>
                    <a:pt x="3173634" y="26765"/>
                  </a:lnTo>
                  <a:lnTo>
                    <a:pt x="3193264" y="55828"/>
                  </a:lnTo>
                  <a:lnTo>
                    <a:pt x="3200463" y="91439"/>
                  </a:lnTo>
                  <a:lnTo>
                    <a:pt x="3200463" y="1280033"/>
                  </a:lnTo>
                  <a:lnTo>
                    <a:pt x="3193264" y="1315664"/>
                  </a:lnTo>
                  <a:lnTo>
                    <a:pt x="3173634" y="1344771"/>
                  </a:lnTo>
                  <a:lnTo>
                    <a:pt x="3144527" y="1364400"/>
                  </a:lnTo>
                  <a:lnTo>
                    <a:pt x="3108896" y="1371600"/>
                  </a:lnTo>
                  <a:lnTo>
                    <a:pt x="91440" y="1371600"/>
                  </a:lnTo>
                  <a:lnTo>
                    <a:pt x="55849" y="1364400"/>
                  </a:lnTo>
                  <a:lnTo>
                    <a:pt x="26784" y="1344771"/>
                  </a:lnTo>
                  <a:lnTo>
                    <a:pt x="7186" y="1315664"/>
                  </a:lnTo>
                  <a:lnTo>
                    <a:pt x="0" y="1280033"/>
                  </a:lnTo>
                  <a:lnTo>
                    <a:pt x="0" y="91439"/>
                  </a:lnTo>
                  <a:close/>
                </a:path>
              </a:pathLst>
            </a:custGeom>
            <a:ln w="12700">
              <a:solidFill>
                <a:srgbClr val="6C2D46"/>
              </a:solidFill>
            </a:ln>
          </p:spPr>
          <p:txBody>
            <a:bodyPr wrap="square" lIns="0" tIns="0" rIns="0" bIns="0" rtlCol="0"/>
            <a:lstStyle/>
            <a:p/>
          </p:txBody>
        </p:sp>
      </p:grpSp>
      <p:sp>
        <p:nvSpPr>
          <p:cNvPr id="8" name="object 8"/>
          <p:cNvSpPr txBox="1"/>
          <p:nvPr/>
        </p:nvSpPr>
        <p:spPr>
          <a:xfrm>
            <a:off x="1962404" y="2923222"/>
            <a:ext cx="927100" cy="266065"/>
          </a:xfrm>
          <a:prstGeom prst="rect">
            <a:avLst/>
          </a:prstGeom>
        </p:spPr>
        <p:txBody>
          <a:bodyPr wrap="square" lIns="0" tIns="15875" rIns="0" bIns="0" rtlCol="0" vert="horz">
            <a:spAutoFit/>
          </a:bodyPr>
          <a:lstStyle/>
          <a:p>
            <a:pPr marL="12700">
              <a:lnSpc>
                <a:spcPct val="100000"/>
              </a:lnSpc>
              <a:spcBef>
                <a:spcPts val="125"/>
              </a:spcBef>
            </a:pPr>
            <a:r>
              <a:rPr dirty="0" sz="1550" spc="-10" b="1">
                <a:solidFill>
                  <a:srgbClr val="FFFFFF"/>
                </a:solidFill>
                <a:latin typeface="Cambria"/>
                <a:cs typeface="Cambria"/>
              </a:rPr>
              <a:t>Customer</a:t>
            </a:r>
            <a:endParaRPr sz="1550">
              <a:latin typeface="Cambria"/>
              <a:cs typeface="Cambria"/>
            </a:endParaRPr>
          </a:p>
        </p:txBody>
      </p:sp>
      <p:grpSp>
        <p:nvGrpSpPr>
          <p:cNvPr id="9" name="object 9"/>
          <p:cNvGrpSpPr/>
          <p:nvPr/>
        </p:nvGrpSpPr>
        <p:grpSpPr>
          <a:xfrm>
            <a:off x="4437126" y="2379726"/>
            <a:ext cx="3213100" cy="1384300"/>
            <a:chOff x="4437126" y="2379726"/>
            <a:chExt cx="3213100" cy="1384300"/>
          </a:xfrm>
        </p:grpSpPr>
        <p:sp>
          <p:nvSpPr>
            <p:cNvPr id="10" name="object 10"/>
            <p:cNvSpPr/>
            <p:nvPr/>
          </p:nvSpPr>
          <p:spPr>
            <a:xfrm>
              <a:off x="4443476" y="2386076"/>
              <a:ext cx="3200400" cy="1371600"/>
            </a:xfrm>
            <a:custGeom>
              <a:avLst/>
              <a:gdLst/>
              <a:ahLst/>
              <a:cxnLst/>
              <a:rect l="l" t="t" r="r" b="b"/>
              <a:pathLst>
                <a:path w="3200400" h="1371600">
                  <a:moveTo>
                    <a:pt x="3108832" y="0"/>
                  </a:moveTo>
                  <a:lnTo>
                    <a:pt x="91439" y="0"/>
                  </a:lnTo>
                  <a:lnTo>
                    <a:pt x="55828" y="7179"/>
                  </a:lnTo>
                  <a:lnTo>
                    <a:pt x="26765" y="26765"/>
                  </a:lnTo>
                  <a:lnTo>
                    <a:pt x="7179" y="55828"/>
                  </a:lnTo>
                  <a:lnTo>
                    <a:pt x="0" y="91439"/>
                  </a:lnTo>
                  <a:lnTo>
                    <a:pt x="0" y="1280033"/>
                  </a:lnTo>
                  <a:lnTo>
                    <a:pt x="7179" y="1315664"/>
                  </a:lnTo>
                  <a:lnTo>
                    <a:pt x="26765" y="1344771"/>
                  </a:lnTo>
                  <a:lnTo>
                    <a:pt x="55828" y="1364400"/>
                  </a:lnTo>
                  <a:lnTo>
                    <a:pt x="91439" y="1371600"/>
                  </a:lnTo>
                  <a:lnTo>
                    <a:pt x="3108832" y="1371600"/>
                  </a:lnTo>
                  <a:lnTo>
                    <a:pt x="3144464" y="1364400"/>
                  </a:lnTo>
                  <a:lnTo>
                    <a:pt x="3173571" y="1344771"/>
                  </a:lnTo>
                  <a:lnTo>
                    <a:pt x="3193200" y="1315664"/>
                  </a:lnTo>
                  <a:lnTo>
                    <a:pt x="3200400" y="1280033"/>
                  </a:lnTo>
                  <a:lnTo>
                    <a:pt x="3200400" y="91439"/>
                  </a:lnTo>
                  <a:lnTo>
                    <a:pt x="3193200" y="55828"/>
                  </a:lnTo>
                  <a:lnTo>
                    <a:pt x="3173571" y="26765"/>
                  </a:lnTo>
                  <a:lnTo>
                    <a:pt x="3144464" y="7179"/>
                  </a:lnTo>
                  <a:lnTo>
                    <a:pt x="3108832" y="0"/>
                  </a:lnTo>
                  <a:close/>
                </a:path>
              </a:pathLst>
            </a:custGeom>
            <a:solidFill>
              <a:srgbClr val="C8A127"/>
            </a:solidFill>
          </p:spPr>
          <p:txBody>
            <a:bodyPr wrap="square" lIns="0" tIns="0" rIns="0" bIns="0" rtlCol="0"/>
            <a:lstStyle/>
            <a:p/>
          </p:txBody>
        </p:sp>
        <p:sp>
          <p:nvSpPr>
            <p:cNvPr id="11" name="object 11"/>
            <p:cNvSpPr/>
            <p:nvPr/>
          </p:nvSpPr>
          <p:spPr>
            <a:xfrm>
              <a:off x="4443476" y="2386076"/>
              <a:ext cx="3200400" cy="1371600"/>
            </a:xfrm>
            <a:custGeom>
              <a:avLst/>
              <a:gdLst/>
              <a:ahLst/>
              <a:cxnLst/>
              <a:rect l="l" t="t" r="r" b="b"/>
              <a:pathLst>
                <a:path w="3200400" h="1371600">
                  <a:moveTo>
                    <a:pt x="0" y="91439"/>
                  </a:moveTo>
                  <a:lnTo>
                    <a:pt x="7179" y="55828"/>
                  </a:lnTo>
                  <a:lnTo>
                    <a:pt x="26765" y="26765"/>
                  </a:lnTo>
                  <a:lnTo>
                    <a:pt x="55828" y="7179"/>
                  </a:lnTo>
                  <a:lnTo>
                    <a:pt x="91439" y="0"/>
                  </a:lnTo>
                  <a:lnTo>
                    <a:pt x="3108832" y="0"/>
                  </a:lnTo>
                  <a:lnTo>
                    <a:pt x="3144464" y="7179"/>
                  </a:lnTo>
                  <a:lnTo>
                    <a:pt x="3173571" y="26765"/>
                  </a:lnTo>
                  <a:lnTo>
                    <a:pt x="3193200" y="55828"/>
                  </a:lnTo>
                  <a:lnTo>
                    <a:pt x="3200400" y="91439"/>
                  </a:lnTo>
                  <a:lnTo>
                    <a:pt x="3200400" y="1280033"/>
                  </a:lnTo>
                  <a:lnTo>
                    <a:pt x="3193200" y="1315664"/>
                  </a:lnTo>
                  <a:lnTo>
                    <a:pt x="3173571" y="1344771"/>
                  </a:lnTo>
                  <a:lnTo>
                    <a:pt x="3144464" y="1364400"/>
                  </a:lnTo>
                  <a:lnTo>
                    <a:pt x="3108832" y="1371600"/>
                  </a:lnTo>
                  <a:lnTo>
                    <a:pt x="91439" y="1371600"/>
                  </a:lnTo>
                  <a:lnTo>
                    <a:pt x="55828" y="1364400"/>
                  </a:lnTo>
                  <a:lnTo>
                    <a:pt x="26765" y="1344771"/>
                  </a:lnTo>
                  <a:lnTo>
                    <a:pt x="7179" y="1315664"/>
                  </a:lnTo>
                  <a:lnTo>
                    <a:pt x="0" y="1280033"/>
                  </a:lnTo>
                  <a:lnTo>
                    <a:pt x="0" y="91439"/>
                  </a:lnTo>
                  <a:close/>
                </a:path>
              </a:pathLst>
            </a:custGeom>
            <a:ln w="12700">
              <a:solidFill>
                <a:srgbClr val="C8A127"/>
              </a:solidFill>
            </a:ln>
          </p:spPr>
          <p:txBody>
            <a:bodyPr wrap="square" lIns="0" tIns="0" rIns="0" bIns="0" rtlCol="0"/>
            <a:lstStyle/>
            <a:p/>
          </p:txBody>
        </p:sp>
      </p:grpSp>
      <p:sp>
        <p:nvSpPr>
          <p:cNvPr id="12" name="object 12"/>
          <p:cNvSpPr txBox="1"/>
          <p:nvPr/>
        </p:nvSpPr>
        <p:spPr>
          <a:xfrm>
            <a:off x="5612510" y="2801048"/>
            <a:ext cx="850900" cy="513715"/>
          </a:xfrm>
          <a:prstGeom prst="rect">
            <a:avLst/>
          </a:prstGeom>
        </p:spPr>
        <p:txBody>
          <a:bodyPr wrap="square" lIns="0" tIns="4445" rIns="0" bIns="0" rtlCol="0" vert="horz">
            <a:spAutoFit/>
          </a:bodyPr>
          <a:lstStyle/>
          <a:p>
            <a:pPr marL="12700" marR="5080" indent="30480">
              <a:lnSpc>
                <a:spcPct val="104900"/>
              </a:lnSpc>
              <a:spcBef>
                <a:spcPts val="35"/>
              </a:spcBef>
            </a:pPr>
            <a:r>
              <a:rPr dirty="0" sz="1550" spc="-10" b="1">
                <a:solidFill>
                  <a:srgbClr val="2B161F"/>
                </a:solidFill>
                <a:latin typeface="Cambria"/>
                <a:cs typeface="Cambria"/>
              </a:rPr>
              <a:t>Rangrez Platform</a:t>
            </a:r>
            <a:endParaRPr sz="1550">
              <a:latin typeface="Cambria"/>
              <a:cs typeface="Cambria"/>
            </a:endParaRPr>
          </a:p>
        </p:txBody>
      </p:sp>
      <p:grpSp>
        <p:nvGrpSpPr>
          <p:cNvPr id="13" name="object 13"/>
          <p:cNvGrpSpPr/>
          <p:nvPr/>
        </p:nvGrpSpPr>
        <p:grpSpPr>
          <a:xfrm>
            <a:off x="8047101" y="2379726"/>
            <a:ext cx="3213100" cy="1384300"/>
            <a:chOff x="8047101" y="2379726"/>
            <a:chExt cx="3213100" cy="1384300"/>
          </a:xfrm>
        </p:grpSpPr>
        <p:sp>
          <p:nvSpPr>
            <p:cNvPr id="14" name="object 14"/>
            <p:cNvSpPr/>
            <p:nvPr/>
          </p:nvSpPr>
          <p:spPr>
            <a:xfrm>
              <a:off x="8053451" y="2386076"/>
              <a:ext cx="3200400" cy="1371600"/>
            </a:xfrm>
            <a:custGeom>
              <a:avLst/>
              <a:gdLst/>
              <a:ahLst/>
              <a:cxnLst/>
              <a:rect l="l" t="t" r="r" b="b"/>
              <a:pathLst>
                <a:path w="3200400" h="1371600">
                  <a:moveTo>
                    <a:pt x="3108832" y="0"/>
                  </a:moveTo>
                  <a:lnTo>
                    <a:pt x="91440" y="0"/>
                  </a:lnTo>
                  <a:lnTo>
                    <a:pt x="55828" y="7179"/>
                  </a:lnTo>
                  <a:lnTo>
                    <a:pt x="26765" y="26765"/>
                  </a:lnTo>
                  <a:lnTo>
                    <a:pt x="7179" y="55828"/>
                  </a:lnTo>
                  <a:lnTo>
                    <a:pt x="0" y="91439"/>
                  </a:lnTo>
                  <a:lnTo>
                    <a:pt x="0" y="1280033"/>
                  </a:lnTo>
                  <a:lnTo>
                    <a:pt x="7179" y="1315664"/>
                  </a:lnTo>
                  <a:lnTo>
                    <a:pt x="26765" y="1344771"/>
                  </a:lnTo>
                  <a:lnTo>
                    <a:pt x="55828" y="1364400"/>
                  </a:lnTo>
                  <a:lnTo>
                    <a:pt x="91440" y="1371600"/>
                  </a:lnTo>
                  <a:lnTo>
                    <a:pt x="3108832" y="1371600"/>
                  </a:lnTo>
                  <a:lnTo>
                    <a:pt x="3144464" y="1364400"/>
                  </a:lnTo>
                  <a:lnTo>
                    <a:pt x="3173571" y="1344771"/>
                  </a:lnTo>
                  <a:lnTo>
                    <a:pt x="3193200" y="1315664"/>
                  </a:lnTo>
                  <a:lnTo>
                    <a:pt x="3200400" y="1280033"/>
                  </a:lnTo>
                  <a:lnTo>
                    <a:pt x="3200400" y="91439"/>
                  </a:lnTo>
                  <a:lnTo>
                    <a:pt x="3193200" y="55828"/>
                  </a:lnTo>
                  <a:lnTo>
                    <a:pt x="3173571" y="26765"/>
                  </a:lnTo>
                  <a:lnTo>
                    <a:pt x="3144464" y="7179"/>
                  </a:lnTo>
                  <a:lnTo>
                    <a:pt x="3108832" y="0"/>
                  </a:lnTo>
                  <a:close/>
                </a:path>
              </a:pathLst>
            </a:custGeom>
            <a:solidFill>
              <a:srgbClr val="A16769"/>
            </a:solidFill>
          </p:spPr>
          <p:txBody>
            <a:bodyPr wrap="square" lIns="0" tIns="0" rIns="0" bIns="0" rtlCol="0"/>
            <a:lstStyle/>
            <a:p/>
          </p:txBody>
        </p:sp>
        <p:sp>
          <p:nvSpPr>
            <p:cNvPr id="15" name="object 15"/>
            <p:cNvSpPr/>
            <p:nvPr/>
          </p:nvSpPr>
          <p:spPr>
            <a:xfrm>
              <a:off x="8053451" y="2386076"/>
              <a:ext cx="3200400" cy="1371600"/>
            </a:xfrm>
            <a:custGeom>
              <a:avLst/>
              <a:gdLst/>
              <a:ahLst/>
              <a:cxnLst/>
              <a:rect l="l" t="t" r="r" b="b"/>
              <a:pathLst>
                <a:path w="3200400" h="1371600">
                  <a:moveTo>
                    <a:pt x="0" y="91439"/>
                  </a:moveTo>
                  <a:lnTo>
                    <a:pt x="7179" y="55828"/>
                  </a:lnTo>
                  <a:lnTo>
                    <a:pt x="26765" y="26765"/>
                  </a:lnTo>
                  <a:lnTo>
                    <a:pt x="55828" y="7179"/>
                  </a:lnTo>
                  <a:lnTo>
                    <a:pt x="91440" y="0"/>
                  </a:lnTo>
                  <a:lnTo>
                    <a:pt x="3108832" y="0"/>
                  </a:lnTo>
                  <a:lnTo>
                    <a:pt x="3144464" y="7179"/>
                  </a:lnTo>
                  <a:lnTo>
                    <a:pt x="3173571" y="26765"/>
                  </a:lnTo>
                  <a:lnTo>
                    <a:pt x="3193200" y="55828"/>
                  </a:lnTo>
                  <a:lnTo>
                    <a:pt x="3200400" y="91439"/>
                  </a:lnTo>
                  <a:lnTo>
                    <a:pt x="3200400" y="1280033"/>
                  </a:lnTo>
                  <a:lnTo>
                    <a:pt x="3193200" y="1315664"/>
                  </a:lnTo>
                  <a:lnTo>
                    <a:pt x="3173571" y="1344771"/>
                  </a:lnTo>
                  <a:lnTo>
                    <a:pt x="3144464" y="1364400"/>
                  </a:lnTo>
                  <a:lnTo>
                    <a:pt x="3108832" y="1371600"/>
                  </a:lnTo>
                  <a:lnTo>
                    <a:pt x="91440" y="1371600"/>
                  </a:lnTo>
                  <a:lnTo>
                    <a:pt x="55828" y="1364400"/>
                  </a:lnTo>
                  <a:lnTo>
                    <a:pt x="26765" y="1344771"/>
                  </a:lnTo>
                  <a:lnTo>
                    <a:pt x="7179" y="1315664"/>
                  </a:lnTo>
                  <a:lnTo>
                    <a:pt x="0" y="1280033"/>
                  </a:lnTo>
                  <a:lnTo>
                    <a:pt x="0" y="91439"/>
                  </a:lnTo>
                  <a:close/>
                </a:path>
              </a:pathLst>
            </a:custGeom>
            <a:ln w="12700">
              <a:solidFill>
                <a:srgbClr val="A16769"/>
              </a:solidFill>
            </a:ln>
          </p:spPr>
          <p:txBody>
            <a:bodyPr wrap="square" lIns="0" tIns="0" rIns="0" bIns="0" rtlCol="0"/>
            <a:lstStyle/>
            <a:p/>
          </p:txBody>
        </p:sp>
      </p:grpSp>
      <p:sp>
        <p:nvSpPr>
          <p:cNvPr id="16" name="object 16"/>
          <p:cNvSpPr txBox="1"/>
          <p:nvPr/>
        </p:nvSpPr>
        <p:spPr>
          <a:xfrm>
            <a:off x="9213468" y="2801048"/>
            <a:ext cx="883285" cy="513715"/>
          </a:xfrm>
          <a:prstGeom prst="rect">
            <a:avLst/>
          </a:prstGeom>
        </p:spPr>
        <p:txBody>
          <a:bodyPr wrap="square" lIns="0" tIns="4445" rIns="0" bIns="0" rtlCol="0" vert="horz">
            <a:spAutoFit/>
          </a:bodyPr>
          <a:lstStyle/>
          <a:p>
            <a:pPr marL="79375" marR="5080" indent="-67310">
              <a:lnSpc>
                <a:spcPct val="104900"/>
              </a:lnSpc>
              <a:spcBef>
                <a:spcPts val="35"/>
              </a:spcBef>
            </a:pPr>
            <a:r>
              <a:rPr dirty="0" sz="1550" spc="-10" b="1">
                <a:solidFill>
                  <a:srgbClr val="FFFFFF"/>
                </a:solidFill>
                <a:latin typeface="Cambria"/>
                <a:cs typeface="Cambria"/>
              </a:rPr>
              <a:t>Boutique Partner</a:t>
            </a:r>
            <a:endParaRPr sz="1550">
              <a:latin typeface="Cambria"/>
              <a:cs typeface="Cambria"/>
            </a:endParaRPr>
          </a:p>
        </p:txBody>
      </p:sp>
      <p:sp>
        <p:nvSpPr>
          <p:cNvPr id="17" name="object 17"/>
          <p:cNvSpPr txBox="1"/>
          <p:nvPr/>
        </p:nvSpPr>
        <p:spPr>
          <a:xfrm>
            <a:off x="4047109" y="2797174"/>
            <a:ext cx="371475" cy="483870"/>
          </a:xfrm>
          <a:prstGeom prst="rect">
            <a:avLst/>
          </a:prstGeom>
        </p:spPr>
        <p:txBody>
          <a:bodyPr wrap="square" lIns="0" tIns="13335" rIns="0" bIns="0" rtlCol="0" vert="horz">
            <a:spAutoFit/>
          </a:bodyPr>
          <a:lstStyle/>
          <a:p>
            <a:pPr marL="12700">
              <a:lnSpc>
                <a:spcPct val="100000"/>
              </a:lnSpc>
              <a:spcBef>
                <a:spcPts val="105"/>
              </a:spcBef>
            </a:pPr>
            <a:r>
              <a:rPr dirty="0" sz="3000" spc="-50" b="1">
                <a:solidFill>
                  <a:srgbClr val="6C2D46"/>
                </a:solidFill>
                <a:latin typeface="Calibri"/>
                <a:cs typeface="Calibri"/>
              </a:rPr>
              <a:t>→</a:t>
            </a:r>
            <a:endParaRPr sz="3000">
              <a:latin typeface="Calibri"/>
              <a:cs typeface="Calibri"/>
            </a:endParaRPr>
          </a:p>
        </p:txBody>
      </p:sp>
      <p:sp>
        <p:nvSpPr>
          <p:cNvPr id="18" name="object 18"/>
          <p:cNvSpPr txBox="1"/>
          <p:nvPr/>
        </p:nvSpPr>
        <p:spPr>
          <a:xfrm>
            <a:off x="7661909" y="2797174"/>
            <a:ext cx="371475" cy="483870"/>
          </a:xfrm>
          <a:prstGeom prst="rect">
            <a:avLst/>
          </a:prstGeom>
        </p:spPr>
        <p:txBody>
          <a:bodyPr wrap="square" lIns="0" tIns="13335" rIns="0" bIns="0" rtlCol="0" vert="horz">
            <a:spAutoFit/>
          </a:bodyPr>
          <a:lstStyle/>
          <a:p>
            <a:pPr marL="12700">
              <a:lnSpc>
                <a:spcPct val="100000"/>
              </a:lnSpc>
              <a:spcBef>
                <a:spcPts val="105"/>
              </a:spcBef>
            </a:pPr>
            <a:r>
              <a:rPr dirty="0" sz="3000" spc="-50" b="1">
                <a:solidFill>
                  <a:srgbClr val="6C2D46"/>
                </a:solidFill>
                <a:latin typeface="Calibri"/>
                <a:cs typeface="Calibri"/>
              </a:rPr>
              <a:t>→</a:t>
            </a:r>
            <a:endParaRPr sz="3000">
              <a:latin typeface="Calibri"/>
              <a:cs typeface="Calibri"/>
            </a:endParaRPr>
          </a:p>
        </p:txBody>
      </p:sp>
      <p:sp>
        <p:nvSpPr>
          <p:cNvPr id="19" name="object 19"/>
          <p:cNvSpPr txBox="1"/>
          <p:nvPr/>
        </p:nvSpPr>
        <p:spPr>
          <a:xfrm>
            <a:off x="649605" y="4193476"/>
            <a:ext cx="3366770" cy="197485"/>
          </a:xfrm>
          <a:prstGeom prst="rect">
            <a:avLst/>
          </a:prstGeom>
        </p:spPr>
        <p:txBody>
          <a:bodyPr wrap="square" lIns="0" tIns="15875" rIns="0" bIns="0" rtlCol="0" vert="horz">
            <a:spAutoFit/>
          </a:bodyPr>
          <a:lstStyle/>
          <a:p>
            <a:pPr marL="12700">
              <a:lnSpc>
                <a:spcPct val="100000"/>
              </a:lnSpc>
              <a:spcBef>
                <a:spcPts val="125"/>
              </a:spcBef>
            </a:pPr>
            <a:r>
              <a:rPr dirty="0" sz="1100">
                <a:solidFill>
                  <a:srgbClr val="2B161F"/>
                </a:solidFill>
                <a:latin typeface="Calibri"/>
                <a:cs typeface="Calibri"/>
              </a:rPr>
              <a:t>Places</a:t>
            </a:r>
            <a:r>
              <a:rPr dirty="0" sz="1100" spc="215">
                <a:solidFill>
                  <a:srgbClr val="2B161F"/>
                </a:solidFill>
                <a:latin typeface="Calibri"/>
                <a:cs typeface="Calibri"/>
              </a:rPr>
              <a:t> </a:t>
            </a:r>
            <a:r>
              <a:rPr dirty="0" sz="1100">
                <a:solidFill>
                  <a:srgbClr val="2B161F"/>
                </a:solidFill>
                <a:latin typeface="Calibri"/>
                <a:cs typeface="Calibri"/>
              </a:rPr>
              <a:t>order,</a:t>
            </a:r>
            <a:r>
              <a:rPr dirty="0" sz="1100" spc="114">
                <a:solidFill>
                  <a:srgbClr val="2B161F"/>
                </a:solidFill>
                <a:latin typeface="Calibri"/>
                <a:cs typeface="Calibri"/>
              </a:rPr>
              <a:t> </a:t>
            </a:r>
            <a:r>
              <a:rPr dirty="0" sz="1100">
                <a:solidFill>
                  <a:srgbClr val="2B161F"/>
                </a:solidFill>
                <a:latin typeface="Calibri"/>
                <a:cs typeface="Calibri"/>
              </a:rPr>
              <a:t>pays</a:t>
            </a:r>
            <a:r>
              <a:rPr dirty="0" sz="1100" spc="100">
                <a:solidFill>
                  <a:srgbClr val="2B161F"/>
                </a:solidFill>
                <a:latin typeface="Calibri"/>
                <a:cs typeface="Calibri"/>
              </a:rPr>
              <a:t> </a:t>
            </a:r>
            <a:r>
              <a:rPr dirty="0" sz="1100">
                <a:solidFill>
                  <a:srgbClr val="2B161F"/>
                </a:solidFill>
                <a:latin typeface="Calibri"/>
                <a:cs typeface="Calibri"/>
              </a:rPr>
              <a:t>securely,</a:t>
            </a:r>
            <a:r>
              <a:rPr dirty="0" sz="1100" spc="114">
                <a:solidFill>
                  <a:srgbClr val="2B161F"/>
                </a:solidFill>
                <a:latin typeface="Calibri"/>
                <a:cs typeface="Calibri"/>
              </a:rPr>
              <a:t> </a:t>
            </a:r>
            <a:r>
              <a:rPr dirty="0" sz="1100">
                <a:solidFill>
                  <a:srgbClr val="2B161F"/>
                </a:solidFill>
                <a:latin typeface="Calibri"/>
                <a:cs typeface="Calibri"/>
              </a:rPr>
              <a:t>gets</a:t>
            </a:r>
            <a:r>
              <a:rPr dirty="0" sz="1100" spc="215">
                <a:solidFill>
                  <a:srgbClr val="2B161F"/>
                </a:solidFill>
                <a:latin typeface="Calibri"/>
                <a:cs typeface="Calibri"/>
              </a:rPr>
              <a:t> </a:t>
            </a:r>
            <a:r>
              <a:rPr dirty="0" sz="1100">
                <a:solidFill>
                  <a:srgbClr val="2B161F"/>
                </a:solidFill>
                <a:latin typeface="Calibri"/>
                <a:cs typeface="Calibri"/>
              </a:rPr>
              <a:t>fit-guaranteed</a:t>
            </a:r>
            <a:r>
              <a:rPr dirty="0" sz="1100" spc="100">
                <a:solidFill>
                  <a:srgbClr val="2B161F"/>
                </a:solidFill>
                <a:latin typeface="Calibri"/>
                <a:cs typeface="Calibri"/>
              </a:rPr>
              <a:t> </a:t>
            </a:r>
            <a:r>
              <a:rPr dirty="0" sz="1100" spc="-10">
                <a:solidFill>
                  <a:srgbClr val="2B161F"/>
                </a:solidFill>
                <a:latin typeface="Calibri"/>
                <a:cs typeface="Calibri"/>
              </a:rPr>
              <a:t>garment</a:t>
            </a:r>
            <a:endParaRPr sz="1100">
              <a:latin typeface="Calibri"/>
              <a:cs typeface="Calibri"/>
            </a:endParaRPr>
          </a:p>
        </p:txBody>
      </p:sp>
      <p:sp>
        <p:nvSpPr>
          <p:cNvPr id="20" name="object 20"/>
          <p:cNvSpPr txBox="1"/>
          <p:nvPr/>
        </p:nvSpPr>
        <p:spPr>
          <a:xfrm>
            <a:off x="4505325" y="4096850"/>
            <a:ext cx="3163570" cy="387350"/>
          </a:xfrm>
          <a:prstGeom prst="rect">
            <a:avLst/>
          </a:prstGeom>
        </p:spPr>
        <p:txBody>
          <a:bodyPr wrap="square" lIns="0" tIns="24765" rIns="0" bIns="0" rtlCol="0" vert="horz">
            <a:spAutoFit/>
          </a:bodyPr>
          <a:lstStyle/>
          <a:p>
            <a:pPr algn="ctr">
              <a:lnSpc>
                <a:spcPct val="100000"/>
              </a:lnSpc>
              <a:spcBef>
                <a:spcPts val="195"/>
              </a:spcBef>
            </a:pPr>
            <a:r>
              <a:rPr dirty="0" sz="1100">
                <a:solidFill>
                  <a:srgbClr val="2B161F"/>
                </a:solidFill>
                <a:latin typeface="Calibri"/>
                <a:cs typeface="Calibri"/>
              </a:rPr>
              <a:t>Routes</a:t>
            </a:r>
            <a:r>
              <a:rPr dirty="0" sz="1100" spc="200">
                <a:solidFill>
                  <a:srgbClr val="2B161F"/>
                </a:solidFill>
                <a:latin typeface="Calibri"/>
                <a:cs typeface="Calibri"/>
              </a:rPr>
              <a:t> </a:t>
            </a:r>
            <a:r>
              <a:rPr dirty="0" sz="1100">
                <a:solidFill>
                  <a:srgbClr val="2B161F"/>
                </a:solidFill>
                <a:latin typeface="Calibri"/>
                <a:cs typeface="Calibri"/>
              </a:rPr>
              <a:t>orders,</a:t>
            </a:r>
            <a:r>
              <a:rPr dirty="0" sz="1100" spc="220">
                <a:solidFill>
                  <a:srgbClr val="2B161F"/>
                </a:solidFill>
                <a:latin typeface="Calibri"/>
                <a:cs typeface="Calibri"/>
              </a:rPr>
              <a:t> </a:t>
            </a:r>
            <a:r>
              <a:rPr dirty="0" sz="1100">
                <a:solidFill>
                  <a:srgbClr val="2B161F"/>
                </a:solidFill>
                <a:latin typeface="Calibri"/>
                <a:cs typeface="Calibri"/>
              </a:rPr>
              <a:t>collects</a:t>
            </a:r>
            <a:r>
              <a:rPr dirty="0" sz="1100" spc="100">
                <a:solidFill>
                  <a:srgbClr val="2B161F"/>
                </a:solidFill>
                <a:latin typeface="Calibri"/>
                <a:cs typeface="Calibri"/>
              </a:rPr>
              <a:t> </a:t>
            </a:r>
            <a:r>
              <a:rPr dirty="0" sz="1100">
                <a:solidFill>
                  <a:srgbClr val="2B161F"/>
                </a:solidFill>
                <a:latin typeface="Calibri"/>
                <a:cs typeface="Calibri"/>
              </a:rPr>
              <a:t>commission,</a:t>
            </a:r>
            <a:r>
              <a:rPr dirty="0" sz="1100" spc="220">
                <a:solidFill>
                  <a:srgbClr val="2B161F"/>
                </a:solidFill>
                <a:latin typeface="Calibri"/>
                <a:cs typeface="Calibri"/>
              </a:rPr>
              <a:t> </a:t>
            </a:r>
            <a:r>
              <a:rPr dirty="0" sz="1100">
                <a:solidFill>
                  <a:srgbClr val="2B161F"/>
                </a:solidFill>
                <a:latin typeface="Calibri"/>
                <a:cs typeface="Calibri"/>
              </a:rPr>
              <a:t>provides</a:t>
            </a:r>
            <a:r>
              <a:rPr dirty="0" sz="1100" spc="200">
                <a:solidFill>
                  <a:srgbClr val="2B161F"/>
                </a:solidFill>
                <a:latin typeface="Calibri"/>
                <a:cs typeface="Calibri"/>
              </a:rPr>
              <a:t> </a:t>
            </a:r>
            <a:r>
              <a:rPr dirty="0" sz="1100">
                <a:solidFill>
                  <a:srgbClr val="2B161F"/>
                </a:solidFill>
                <a:latin typeface="Calibri"/>
                <a:cs typeface="Calibri"/>
              </a:rPr>
              <a:t>tools</a:t>
            </a:r>
            <a:r>
              <a:rPr dirty="0" sz="1100" spc="95">
                <a:solidFill>
                  <a:srgbClr val="2B161F"/>
                </a:solidFill>
                <a:latin typeface="Calibri"/>
                <a:cs typeface="Calibri"/>
              </a:rPr>
              <a:t> </a:t>
            </a:r>
            <a:r>
              <a:rPr dirty="0" sz="1100" spc="-50">
                <a:solidFill>
                  <a:srgbClr val="2B161F"/>
                </a:solidFill>
                <a:latin typeface="Calibri"/>
                <a:cs typeface="Calibri"/>
              </a:rPr>
              <a:t>&amp;</a:t>
            </a:r>
            <a:endParaRPr sz="1100">
              <a:latin typeface="Calibri"/>
              <a:cs typeface="Calibri"/>
            </a:endParaRPr>
          </a:p>
          <a:p>
            <a:pPr algn="ctr" marR="635">
              <a:lnSpc>
                <a:spcPct val="100000"/>
              </a:lnSpc>
              <a:spcBef>
                <a:spcPts val="110"/>
              </a:spcBef>
            </a:pPr>
            <a:r>
              <a:rPr dirty="0" sz="1100" spc="-10">
                <a:solidFill>
                  <a:srgbClr val="2B161F"/>
                </a:solidFill>
                <a:latin typeface="Calibri"/>
                <a:cs typeface="Calibri"/>
              </a:rPr>
              <a:t>analytics</a:t>
            </a:r>
            <a:endParaRPr sz="1100">
              <a:latin typeface="Calibri"/>
              <a:cs typeface="Calibri"/>
            </a:endParaRPr>
          </a:p>
        </p:txBody>
      </p:sp>
      <p:sp>
        <p:nvSpPr>
          <p:cNvPr id="21" name="object 21"/>
          <p:cNvSpPr txBox="1"/>
          <p:nvPr/>
        </p:nvSpPr>
        <p:spPr>
          <a:xfrm>
            <a:off x="8046719" y="4096850"/>
            <a:ext cx="3385820" cy="387350"/>
          </a:xfrm>
          <a:prstGeom prst="rect">
            <a:avLst/>
          </a:prstGeom>
        </p:spPr>
        <p:txBody>
          <a:bodyPr wrap="square" lIns="0" tIns="24765" rIns="0" bIns="0" rtlCol="0" vert="horz">
            <a:spAutoFit/>
          </a:bodyPr>
          <a:lstStyle/>
          <a:p>
            <a:pPr algn="ctr">
              <a:lnSpc>
                <a:spcPct val="100000"/>
              </a:lnSpc>
              <a:spcBef>
                <a:spcPts val="195"/>
              </a:spcBef>
            </a:pPr>
            <a:r>
              <a:rPr dirty="0" sz="1100">
                <a:solidFill>
                  <a:srgbClr val="2B161F"/>
                </a:solidFill>
                <a:latin typeface="Calibri"/>
                <a:cs typeface="Calibri"/>
              </a:rPr>
              <a:t>Receives</a:t>
            </a:r>
            <a:r>
              <a:rPr dirty="0" sz="1100" spc="170">
                <a:solidFill>
                  <a:srgbClr val="2B161F"/>
                </a:solidFill>
                <a:latin typeface="Calibri"/>
                <a:cs typeface="Calibri"/>
              </a:rPr>
              <a:t> </a:t>
            </a:r>
            <a:r>
              <a:rPr dirty="0" sz="1100">
                <a:solidFill>
                  <a:srgbClr val="2B161F"/>
                </a:solidFill>
                <a:latin typeface="Calibri"/>
                <a:cs typeface="Calibri"/>
              </a:rPr>
              <a:t>order,</a:t>
            </a:r>
            <a:r>
              <a:rPr dirty="0" sz="1100" spc="190">
                <a:solidFill>
                  <a:srgbClr val="2B161F"/>
                </a:solidFill>
                <a:latin typeface="Calibri"/>
                <a:cs typeface="Calibri"/>
              </a:rPr>
              <a:t> </a:t>
            </a:r>
            <a:r>
              <a:rPr dirty="0" sz="1100">
                <a:solidFill>
                  <a:srgbClr val="2B161F"/>
                </a:solidFill>
                <a:latin typeface="Calibri"/>
                <a:cs typeface="Calibri"/>
              </a:rPr>
              <a:t>stitches</a:t>
            </a:r>
            <a:r>
              <a:rPr dirty="0" sz="1100" spc="80">
                <a:solidFill>
                  <a:srgbClr val="2B161F"/>
                </a:solidFill>
                <a:latin typeface="Calibri"/>
                <a:cs typeface="Calibri"/>
              </a:rPr>
              <a:t> </a:t>
            </a:r>
            <a:r>
              <a:rPr dirty="0" sz="1100">
                <a:solidFill>
                  <a:srgbClr val="2B161F"/>
                </a:solidFill>
                <a:latin typeface="Calibri"/>
                <a:cs typeface="Calibri"/>
              </a:rPr>
              <a:t>garment,</a:t>
            </a:r>
            <a:r>
              <a:rPr dirty="0" sz="1100" spc="85">
                <a:solidFill>
                  <a:srgbClr val="2B161F"/>
                </a:solidFill>
                <a:latin typeface="Calibri"/>
                <a:cs typeface="Calibri"/>
              </a:rPr>
              <a:t> </a:t>
            </a:r>
            <a:r>
              <a:rPr dirty="0" sz="1100">
                <a:solidFill>
                  <a:srgbClr val="2B161F"/>
                </a:solidFill>
                <a:latin typeface="Calibri"/>
                <a:cs typeface="Calibri"/>
              </a:rPr>
              <a:t>earns</a:t>
            </a:r>
            <a:r>
              <a:rPr dirty="0" sz="1100" spc="75">
                <a:solidFill>
                  <a:srgbClr val="2B161F"/>
                </a:solidFill>
                <a:latin typeface="Calibri"/>
                <a:cs typeface="Calibri"/>
              </a:rPr>
              <a:t> </a:t>
            </a:r>
            <a:r>
              <a:rPr dirty="0" sz="1100">
                <a:solidFill>
                  <a:srgbClr val="2B161F"/>
                </a:solidFill>
                <a:latin typeface="Calibri"/>
                <a:cs typeface="Calibri"/>
              </a:rPr>
              <a:t>steady</a:t>
            </a:r>
            <a:r>
              <a:rPr dirty="0" sz="1100" spc="190">
                <a:solidFill>
                  <a:srgbClr val="2B161F"/>
                </a:solidFill>
                <a:latin typeface="Calibri"/>
                <a:cs typeface="Calibri"/>
              </a:rPr>
              <a:t> </a:t>
            </a:r>
            <a:r>
              <a:rPr dirty="0" sz="1100">
                <a:solidFill>
                  <a:srgbClr val="2B161F"/>
                </a:solidFill>
                <a:latin typeface="Calibri"/>
                <a:cs typeface="Calibri"/>
              </a:rPr>
              <a:t>income</a:t>
            </a:r>
            <a:r>
              <a:rPr dirty="0" sz="1100" spc="120">
                <a:solidFill>
                  <a:srgbClr val="2B161F"/>
                </a:solidFill>
                <a:latin typeface="Calibri"/>
                <a:cs typeface="Calibri"/>
              </a:rPr>
              <a:t> </a:t>
            </a:r>
            <a:r>
              <a:rPr dirty="0" sz="1100" spc="-60">
                <a:solidFill>
                  <a:srgbClr val="2B161F"/>
                </a:solidFill>
                <a:latin typeface="Calibri"/>
                <a:cs typeface="Calibri"/>
              </a:rPr>
              <a:t>&amp;</a:t>
            </a:r>
            <a:endParaRPr sz="1100">
              <a:latin typeface="Calibri"/>
              <a:cs typeface="Calibri"/>
            </a:endParaRPr>
          </a:p>
          <a:p>
            <a:pPr algn="ctr" marL="13335">
              <a:lnSpc>
                <a:spcPct val="100000"/>
              </a:lnSpc>
              <a:spcBef>
                <a:spcPts val="110"/>
              </a:spcBef>
            </a:pPr>
            <a:r>
              <a:rPr dirty="0" sz="1100" spc="-10">
                <a:solidFill>
                  <a:srgbClr val="2B161F"/>
                </a:solidFill>
                <a:latin typeface="Calibri"/>
                <a:cs typeface="Calibri"/>
              </a:rPr>
              <a:t>visibility</a:t>
            </a:r>
            <a:endParaRPr sz="1100">
              <a:latin typeface="Calibri"/>
              <a:cs typeface="Calibri"/>
            </a:endParaRPr>
          </a:p>
        </p:txBody>
      </p:sp>
      <p:grpSp>
        <p:nvGrpSpPr>
          <p:cNvPr id="22" name="object 22"/>
          <p:cNvGrpSpPr/>
          <p:nvPr/>
        </p:nvGrpSpPr>
        <p:grpSpPr>
          <a:xfrm>
            <a:off x="466725" y="4876863"/>
            <a:ext cx="11235055" cy="1462405"/>
            <a:chOff x="466725" y="4876863"/>
            <a:chExt cx="11235055" cy="1462405"/>
          </a:xfrm>
        </p:grpSpPr>
        <p:pic>
          <p:nvPicPr>
            <p:cNvPr id="23" name="object 23"/>
            <p:cNvPicPr/>
            <p:nvPr/>
          </p:nvPicPr>
          <p:blipFill>
            <a:blip r:embed="rId2" cstate="print"/>
            <a:stretch>
              <a:fillRect/>
            </a:stretch>
          </p:blipFill>
          <p:spPr>
            <a:xfrm>
              <a:off x="466725" y="4876863"/>
              <a:ext cx="11234801" cy="1462024"/>
            </a:xfrm>
            <a:prstGeom prst="rect">
              <a:avLst/>
            </a:prstGeom>
          </p:spPr>
        </p:pic>
        <p:sp>
          <p:nvSpPr>
            <p:cNvPr id="24" name="object 24"/>
            <p:cNvSpPr/>
            <p:nvPr/>
          </p:nvSpPr>
          <p:spPr>
            <a:xfrm>
              <a:off x="557212" y="4938776"/>
              <a:ext cx="11059160" cy="1285875"/>
            </a:xfrm>
            <a:custGeom>
              <a:avLst/>
              <a:gdLst/>
              <a:ahLst/>
              <a:cxnLst/>
              <a:rect l="l" t="t" r="r" b="b"/>
              <a:pathLst>
                <a:path w="11059160" h="1285875">
                  <a:moveTo>
                    <a:pt x="10985055" y="0"/>
                  </a:moveTo>
                  <a:lnTo>
                    <a:pt x="73469" y="0"/>
                  </a:lnTo>
                  <a:lnTo>
                    <a:pt x="44871" y="5772"/>
                  </a:lnTo>
                  <a:lnTo>
                    <a:pt x="21518" y="21510"/>
                  </a:lnTo>
                  <a:lnTo>
                    <a:pt x="5773" y="44844"/>
                  </a:lnTo>
                  <a:lnTo>
                    <a:pt x="0" y="73406"/>
                  </a:lnTo>
                  <a:lnTo>
                    <a:pt x="0" y="1212342"/>
                  </a:lnTo>
                  <a:lnTo>
                    <a:pt x="5773" y="1240939"/>
                  </a:lnTo>
                  <a:lnTo>
                    <a:pt x="21518" y="1264292"/>
                  </a:lnTo>
                  <a:lnTo>
                    <a:pt x="44871" y="1280037"/>
                  </a:lnTo>
                  <a:lnTo>
                    <a:pt x="73469" y="1285811"/>
                  </a:lnTo>
                  <a:lnTo>
                    <a:pt x="10985055" y="1285811"/>
                  </a:lnTo>
                  <a:lnTo>
                    <a:pt x="11013636" y="1280037"/>
                  </a:lnTo>
                  <a:lnTo>
                    <a:pt x="11037014" y="1264292"/>
                  </a:lnTo>
                  <a:lnTo>
                    <a:pt x="11052796" y="1240939"/>
                  </a:lnTo>
                  <a:lnTo>
                    <a:pt x="11058588" y="1212342"/>
                  </a:lnTo>
                  <a:lnTo>
                    <a:pt x="11058588" y="73406"/>
                  </a:lnTo>
                  <a:lnTo>
                    <a:pt x="11052796" y="44844"/>
                  </a:lnTo>
                  <a:lnTo>
                    <a:pt x="11037014" y="21510"/>
                  </a:lnTo>
                  <a:lnTo>
                    <a:pt x="11013636" y="5772"/>
                  </a:lnTo>
                  <a:lnTo>
                    <a:pt x="10985055" y="0"/>
                  </a:lnTo>
                  <a:close/>
                </a:path>
              </a:pathLst>
            </a:custGeom>
            <a:solidFill>
              <a:srgbClr val="FFFFFF"/>
            </a:solidFill>
          </p:spPr>
          <p:txBody>
            <a:bodyPr wrap="square" lIns="0" tIns="0" rIns="0" bIns="0" rtlCol="0"/>
            <a:lstStyle/>
            <a:p/>
          </p:txBody>
        </p:sp>
        <p:sp>
          <p:nvSpPr>
            <p:cNvPr id="25" name="object 25"/>
            <p:cNvSpPr/>
            <p:nvPr/>
          </p:nvSpPr>
          <p:spPr>
            <a:xfrm>
              <a:off x="557212" y="4938776"/>
              <a:ext cx="11059160" cy="1285875"/>
            </a:xfrm>
            <a:custGeom>
              <a:avLst/>
              <a:gdLst/>
              <a:ahLst/>
              <a:cxnLst/>
              <a:rect l="l" t="t" r="r" b="b"/>
              <a:pathLst>
                <a:path w="11059160" h="1285875">
                  <a:moveTo>
                    <a:pt x="0" y="73406"/>
                  </a:moveTo>
                  <a:lnTo>
                    <a:pt x="5773" y="44844"/>
                  </a:lnTo>
                  <a:lnTo>
                    <a:pt x="21518" y="21510"/>
                  </a:lnTo>
                  <a:lnTo>
                    <a:pt x="44871" y="5772"/>
                  </a:lnTo>
                  <a:lnTo>
                    <a:pt x="73469" y="0"/>
                  </a:lnTo>
                  <a:lnTo>
                    <a:pt x="10985055" y="0"/>
                  </a:lnTo>
                  <a:lnTo>
                    <a:pt x="11013636" y="5772"/>
                  </a:lnTo>
                  <a:lnTo>
                    <a:pt x="11037014" y="21510"/>
                  </a:lnTo>
                  <a:lnTo>
                    <a:pt x="11052796" y="44844"/>
                  </a:lnTo>
                  <a:lnTo>
                    <a:pt x="11058588" y="73406"/>
                  </a:lnTo>
                  <a:lnTo>
                    <a:pt x="11058588" y="1212342"/>
                  </a:lnTo>
                  <a:lnTo>
                    <a:pt x="11052796" y="1240939"/>
                  </a:lnTo>
                  <a:lnTo>
                    <a:pt x="11037014" y="1264292"/>
                  </a:lnTo>
                  <a:lnTo>
                    <a:pt x="11013636" y="1280037"/>
                  </a:lnTo>
                  <a:lnTo>
                    <a:pt x="10985055" y="1285811"/>
                  </a:lnTo>
                  <a:lnTo>
                    <a:pt x="73469" y="1285811"/>
                  </a:lnTo>
                  <a:lnTo>
                    <a:pt x="44871" y="1280037"/>
                  </a:lnTo>
                  <a:lnTo>
                    <a:pt x="21518" y="1264292"/>
                  </a:lnTo>
                  <a:lnTo>
                    <a:pt x="5773" y="1240939"/>
                  </a:lnTo>
                  <a:lnTo>
                    <a:pt x="0" y="1212342"/>
                  </a:lnTo>
                  <a:lnTo>
                    <a:pt x="0" y="73406"/>
                  </a:lnTo>
                  <a:close/>
                </a:path>
              </a:pathLst>
            </a:custGeom>
            <a:ln w="12700">
              <a:solidFill>
                <a:srgbClr val="EBE1D0"/>
              </a:solidFill>
            </a:ln>
          </p:spPr>
          <p:txBody>
            <a:bodyPr wrap="square" lIns="0" tIns="0" rIns="0" bIns="0" rtlCol="0"/>
            <a:lstStyle/>
            <a:p/>
          </p:txBody>
        </p:sp>
      </p:grpSp>
      <p:sp>
        <p:nvSpPr>
          <p:cNvPr id="26" name="object 26"/>
          <p:cNvSpPr txBox="1"/>
          <p:nvPr/>
        </p:nvSpPr>
        <p:spPr>
          <a:xfrm>
            <a:off x="902335" y="5372417"/>
            <a:ext cx="10172700" cy="411480"/>
          </a:xfrm>
          <a:prstGeom prst="rect">
            <a:avLst/>
          </a:prstGeom>
        </p:spPr>
        <p:txBody>
          <a:bodyPr wrap="square" lIns="0" tIns="15875" rIns="0" bIns="0" rtlCol="0" vert="horz">
            <a:spAutoFit/>
          </a:bodyPr>
          <a:lstStyle/>
          <a:p>
            <a:pPr marL="12700" marR="5080">
              <a:lnSpc>
                <a:spcPct val="100000"/>
              </a:lnSpc>
              <a:spcBef>
                <a:spcPts val="125"/>
              </a:spcBef>
            </a:pPr>
            <a:r>
              <a:rPr dirty="0" sz="1250" spc="-30">
                <a:solidFill>
                  <a:srgbClr val="2B161F"/>
                </a:solidFill>
                <a:latin typeface="Calibri"/>
                <a:cs typeface="Calibri"/>
              </a:rPr>
              <a:t>Two-</a:t>
            </a:r>
            <a:r>
              <a:rPr dirty="0" sz="1250">
                <a:solidFill>
                  <a:srgbClr val="2B161F"/>
                </a:solidFill>
                <a:latin typeface="Calibri"/>
                <a:cs typeface="Calibri"/>
              </a:rPr>
              <a:t>sided</a:t>
            </a:r>
            <a:r>
              <a:rPr dirty="0" sz="1250" spc="-60">
                <a:solidFill>
                  <a:srgbClr val="2B161F"/>
                </a:solidFill>
                <a:latin typeface="Calibri"/>
                <a:cs typeface="Calibri"/>
              </a:rPr>
              <a:t> </a:t>
            </a:r>
            <a:r>
              <a:rPr dirty="0" sz="1250" spc="-10">
                <a:solidFill>
                  <a:srgbClr val="2B161F"/>
                </a:solidFill>
                <a:latin typeface="Calibri"/>
                <a:cs typeface="Calibri"/>
              </a:rPr>
              <a:t>marketplace:</a:t>
            </a:r>
            <a:r>
              <a:rPr dirty="0" sz="1250" spc="-25">
                <a:solidFill>
                  <a:srgbClr val="2B161F"/>
                </a:solidFill>
                <a:latin typeface="Calibri"/>
                <a:cs typeface="Calibri"/>
              </a:rPr>
              <a:t> </a:t>
            </a:r>
            <a:r>
              <a:rPr dirty="0" sz="1250">
                <a:solidFill>
                  <a:srgbClr val="2B161F"/>
                </a:solidFill>
                <a:latin typeface="Calibri"/>
                <a:cs typeface="Calibri"/>
              </a:rPr>
              <a:t>Rangrez</a:t>
            </a:r>
            <a:r>
              <a:rPr dirty="0" sz="1250" spc="-40">
                <a:solidFill>
                  <a:srgbClr val="2B161F"/>
                </a:solidFill>
                <a:latin typeface="Calibri"/>
                <a:cs typeface="Calibri"/>
              </a:rPr>
              <a:t> </a:t>
            </a:r>
            <a:r>
              <a:rPr dirty="0" sz="1250">
                <a:solidFill>
                  <a:srgbClr val="2B161F"/>
                </a:solidFill>
                <a:latin typeface="Calibri"/>
                <a:cs typeface="Calibri"/>
              </a:rPr>
              <a:t>earns</a:t>
            </a:r>
            <a:r>
              <a:rPr dirty="0" sz="1250" spc="40">
                <a:solidFill>
                  <a:srgbClr val="2B161F"/>
                </a:solidFill>
                <a:latin typeface="Calibri"/>
                <a:cs typeface="Calibri"/>
              </a:rPr>
              <a:t> </a:t>
            </a:r>
            <a:r>
              <a:rPr dirty="0" sz="1250">
                <a:solidFill>
                  <a:srgbClr val="2B161F"/>
                </a:solidFill>
                <a:latin typeface="Calibri"/>
                <a:cs typeface="Calibri"/>
              </a:rPr>
              <a:t>on</a:t>
            </a:r>
            <a:r>
              <a:rPr dirty="0" sz="1250" spc="20">
                <a:solidFill>
                  <a:srgbClr val="2B161F"/>
                </a:solidFill>
                <a:latin typeface="Calibri"/>
                <a:cs typeface="Calibri"/>
              </a:rPr>
              <a:t> </a:t>
            </a:r>
            <a:r>
              <a:rPr dirty="0" sz="1250">
                <a:solidFill>
                  <a:srgbClr val="2B161F"/>
                </a:solidFill>
                <a:latin typeface="Calibri"/>
                <a:cs typeface="Calibri"/>
              </a:rPr>
              <a:t>every</a:t>
            </a:r>
            <a:r>
              <a:rPr dirty="0" sz="1250" spc="-35">
                <a:solidFill>
                  <a:srgbClr val="2B161F"/>
                </a:solidFill>
                <a:latin typeface="Calibri"/>
                <a:cs typeface="Calibri"/>
              </a:rPr>
              <a:t> </a:t>
            </a:r>
            <a:r>
              <a:rPr dirty="0" sz="1250" spc="-10">
                <a:solidFill>
                  <a:srgbClr val="2B161F"/>
                </a:solidFill>
                <a:latin typeface="Calibri"/>
                <a:cs typeface="Calibri"/>
              </a:rPr>
              <a:t>transaction</a:t>
            </a:r>
            <a:r>
              <a:rPr dirty="0" sz="1250" spc="-55">
                <a:solidFill>
                  <a:srgbClr val="2B161F"/>
                </a:solidFill>
                <a:latin typeface="Calibri"/>
                <a:cs typeface="Calibri"/>
              </a:rPr>
              <a:t> </a:t>
            </a:r>
            <a:r>
              <a:rPr dirty="0" sz="1250">
                <a:solidFill>
                  <a:srgbClr val="2B161F"/>
                </a:solidFill>
                <a:latin typeface="Calibri"/>
                <a:cs typeface="Calibri"/>
              </a:rPr>
              <a:t>while</a:t>
            </a:r>
            <a:r>
              <a:rPr dirty="0" sz="1250" spc="-20">
                <a:solidFill>
                  <a:srgbClr val="2B161F"/>
                </a:solidFill>
                <a:latin typeface="Calibri"/>
                <a:cs typeface="Calibri"/>
              </a:rPr>
              <a:t> </a:t>
            </a:r>
            <a:r>
              <a:rPr dirty="0" sz="1250">
                <a:solidFill>
                  <a:srgbClr val="2B161F"/>
                </a:solidFill>
                <a:latin typeface="Calibri"/>
                <a:cs typeface="Calibri"/>
              </a:rPr>
              <a:t>giving</a:t>
            </a:r>
            <a:r>
              <a:rPr dirty="0" sz="1250" spc="-60">
                <a:solidFill>
                  <a:srgbClr val="2B161F"/>
                </a:solidFill>
                <a:latin typeface="Calibri"/>
                <a:cs typeface="Calibri"/>
              </a:rPr>
              <a:t> </a:t>
            </a:r>
            <a:r>
              <a:rPr dirty="0" sz="1250">
                <a:solidFill>
                  <a:srgbClr val="2B161F"/>
                </a:solidFill>
                <a:latin typeface="Calibri"/>
                <a:cs typeface="Calibri"/>
              </a:rPr>
              <a:t>boutique</a:t>
            </a:r>
            <a:r>
              <a:rPr dirty="0" sz="1250" spc="-20">
                <a:solidFill>
                  <a:srgbClr val="2B161F"/>
                </a:solidFill>
                <a:latin typeface="Calibri"/>
                <a:cs typeface="Calibri"/>
              </a:rPr>
              <a:t> </a:t>
            </a:r>
            <a:r>
              <a:rPr dirty="0" sz="1250">
                <a:solidFill>
                  <a:srgbClr val="2B161F"/>
                </a:solidFill>
                <a:latin typeface="Calibri"/>
                <a:cs typeface="Calibri"/>
              </a:rPr>
              <a:t>partners</a:t>
            </a:r>
            <a:r>
              <a:rPr dirty="0" sz="1250" spc="-35">
                <a:solidFill>
                  <a:srgbClr val="2B161F"/>
                </a:solidFill>
                <a:latin typeface="Calibri"/>
                <a:cs typeface="Calibri"/>
              </a:rPr>
              <a:t> </a:t>
            </a:r>
            <a:r>
              <a:rPr dirty="0" sz="1250">
                <a:solidFill>
                  <a:srgbClr val="2B161F"/>
                </a:solidFill>
                <a:latin typeface="Calibri"/>
                <a:cs typeface="Calibri"/>
              </a:rPr>
              <a:t>recurring</a:t>
            </a:r>
            <a:r>
              <a:rPr dirty="0" sz="1250" spc="15">
                <a:solidFill>
                  <a:srgbClr val="2B161F"/>
                </a:solidFill>
                <a:latin typeface="Calibri"/>
                <a:cs typeface="Calibri"/>
              </a:rPr>
              <a:t> </a:t>
            </a:r>
            <a:r>
              <a:rPr dirty="0" sz="1250">
                <a:solidFill>
                  <a:srgbClr val="2B161F"/>
                </a:solidFill>
                <a:latin typeface="Calibri"/>
                <a:cs typeface="Calibri"/>
              </a:rPr>
              <a:t>demand,</a:t>
            </a:r>
            <a:r>
              <a:rPr dirty="0" sz="1250" spc="-5">
                <a:solidFill>
                  <a:srgbClr val="2B161F"/>
                </a:solidFill>
                <a:latin typeface="Calibri"/>
                <a:cs typeface="Calibri"/>
              </a:rPr>
              <a:t> </a:t>
            </a:r>
            <a:r>
              <a:rPr dirty="0" sz="1250" spc="-20">
                <a:solidFill>
                  <a:srgbClr val="2B161F"/>
                </a:solidFill>
                <a:latin typeface="Calibri"/>
                <a:cs typeface="Calibri"/>
              </a:rPr>
              <a:t>working-</a:t>
            </a:r>
            <a:r>
              <a:rPr dirty="0" sz="1250" spc="-10">
                <a:solidFill>
                  <a:srgbClr val="2B161F"/>
                </a:solidFill>
                <a:latin typeface="Calibri"/>
                <a:cs typeface="Calibri"/>
              </a:rPr>
              <a:t>capital-</a:t>
            </a:r>
            <a:r>
              <a:rPr dirty="0" sz="1250">
                <a:solidFill>
                  <a:srgbClr val="2B161F"/>
                </a:solidFill>
                <a:latin typeface="Calibri"/>
                <a:cs typeface="Calibri"/>
              </a:rPr>
              <a:t>friendly</a:t>
            </a:r>
            <a:r>
              <a:rPr dirty="0" sz="1250" spc="-40">
                <a:solidFill>
                  <a:srgbClr val="2B161F"/>
                </a:solidFill>
                <a:latin typeface="Calibri"/>
                <a:cs typeface="Calibri"/>
              </a:rPr>
              <a:t> </a:t>
            </a:r>
            <a:r>
              <a:rPr dirty="0" sz="1250">
                <a:solidFill>
                  <a:srgbClr val="2B161F"/>
                </a:solidFill>
                <a:latin typeface="Calibri"/>
                <a:cs typeface="Calibri"/>
              </a:rPr>
              <a:t>payouts,</a:t>
            </a:r>
            <a:r>
              <a:rPr dirty="0" sz="1250" spc="-5">
                <a:solidFill>
                  <a:srgbClr val="2B161F"/>
                </a:solidFill>
                <a:latin typeface="Calibri"/>
                <a:cs typeface="Calibri"/>
              </a:rPr>
              <a:t> </a:t>
            </a:r>
            <a:r>
              <a:rPr dirty="0" sz="1250">
                <a:solidFill>
                  <a:srgbClr val="2B161F"/>
                </a:solidFill>
                <a:latin typeface="Calibri"/>
                <a:cs typeface="Calibri"/>
              </a:rPr>
              <a:t>and</a:t>
            </a:r>
            <a:r>
              <a:rPr dirty="0" sz="1250" spc="15">
                <a:solidFill>
                  <a:srgbClr val="2B161F"/>
                </a:solidFill>
                <a:latin typeface="Calibri"/>
                <a:cs typeface="Calibri"/>
              </a:rPr>
              <a:t> </a:t>
            </a:r>
            <a:r>
              <a:rPr dirty="0" sz="1250">
                <a:solidFill>
                  <a:srgbClr val="2B161F"/>
                </a:solidFill>
                <a:latin typeface="Calibri"/>
                <a:cs typeface="Calibri"/>
              </a:rPr>
              <a:t>a </a:t>
            </a:r>
            <a:r>
              <a:rPr dirty="0" sz="1250" spc="-10">
                <a:solidFill>
                  <a:srgbClr val="2B161F"/>
                </a:solidFill>
                <a:latin typeface="Calibri"/>
                <a:cs typeface="Calibri"/>
              </a:rPr>
              <a:t>growth </a:t>
            </a:r>
            <a:r>
              <a:rPr dirty="0" sz="1250">
                <a:solidFill>
                  <a:srgbClr val="2B161F"/>
                </a:solidFill>
                <a:latin typeface="Calibri"/>
                <a:cs typeface="Calibri"/>
              </a:rPr>
              <a:t>dashboard</a:t>
            </a:r>
            <a:r>
              <a:rPr dirty="0" sz="1250" spc="10">
                <a:solidFill>
                  <a:srgbClr val="2B161F"/>
                </a:solidFill>
                <a:latin typeface="Calibri"/>
                <a:cs typeface="Calibri"/>
              </a:rPr>
              <a:t> </a:t>
            </a:r>
            <a:r>
              <a:rPr dirty="0" sz="1250">
                <a:solidFill>
                  <a:srgbClr val="2B161F"/>
                </a:solidFill>
                <a:latin typeface="Calibri"/>
                <a:cs typeface="Calibri"/>
              </a:rPr>
              <a:t>—</a:t>
            </a:r>
            <a:r>
              <a:rPr dirty="0" sz="1250" spc="-30">
                <a:solidFill>
                  <a:srgbClr val="2B161F"/>
                </a:solidFill>
                <a:latin typeface="Calibri"/>
                <a:cs typeface="Calibri"/>
              </a:rPr>
              <a:t> </a:t>
            </a:r>
            <a:r>
              <a:rPr dirty="0" sz="1250">
                <a:solidFill>
                  <a:srgbClr val="2B161F"/>
                </a:solidFill>
                <a:latin typeface="Calibri"/>
                <a:cs typeface="Calibri"/>
              </a:rPr>
              <a:t>creating</a:t>
            </a:r>
            <a:r>
              <a:rPr dirty="0" sz="1250" spc="5">
                <a:solidFill>
                  <a:srgbClr val="2B161F"/>
                </a:solidFill>
                <a:latin typeface="Calibri"/>
                <a:cs typeface="Calibri"/>
              </a:rPr>
              <a:t> </a:t>
            </a:r>
            <a:r>
              <a:rPr dirty="0" sz="1250">
                <a:solidFill>
                  <a:srgbClr val="2B161F"/>
                </a:solidFill>
                <a:latin typeface="Calibri"/>
                <a:cs typeface="Calibri"/>
              </a:rPr>
              <a:t>a</a:t>
            </a:r>
            <a:r>
              <a:rPr dirty="0" sz="1250" spc="-75">
                <a:solidFill>
                  <a:srgbClr val="2B161F"/>
                </a:solidFill>
                <a:latin typeface="Calibri"/>
                <a:cs typeface="Calibri"/>
              </a:rPr>
              <a:t> </a:t>
            </a:r>
            <a:r>
              <a:rPr dirty="0" sz="1250">
                <a:solidFill>
                  <a:srgbClr val="2B161F"/>
                </a:solidFill>
                <a:latin typeface="Calibri"/>
                <a:cs typeface="Calibri"/>
              </a:rPr>
              <a:t>durable,</a:t>
            </a:r>
            <a:r>
              <a:rPr dirty="0" sz="1250" spc="-15">
                <a:solidFill>
                  <a:srgbClr val="2B161F"/>
                </a:solidFill>
                <a:latin typeface="Calibri"/>
                <a:cs typeface="Calibri"/>
              </a:rPr>
              <a:t> </a:t>
            </a:r>
            <a:r>
              <a:rPr dirty="0" sz="1250" spc="-10">
                <a:solidFill>
                  <a:srgbClr val="2B161F"/>
                </a:solidFill>
                <a:latin typeface="Calibri"/>
                <a:cs typeface="Calibri"/>
              </a:rPr>
              <a:t>defensible</a:t>
            </a:r>
            <a:r>
              <a:rPr dirty="0" sz="1250" spc="-35">
                <a:solidFill>
                  <a:srgbClr val="2B161F"/>
                </a:solidFill>
                <a:latin typeface="Calibri"/>
                <a:cs typeface="Calibri"/>
              </a:rPr>
              <a:t> </a:t>
            </a:r>
            <a:r>
              <a:rPr dirty="0" sz="1250" spc="-10">
                <a:solidFill>
                  <a:srgbClr val="2B161F"/>
                </a:solidFill>
                <a:latin typeface="Calibri"/>
                <a:cs typeface="Calibri"/>
              </a:rPr>
              <a:t>network</a:t>
            </a:r>
            <a:r>
              <a:rPr dirty="0" sz="1250" spc="-50">
                <a:solidFill>
                  <a:srgbClr val="2B161F"/>
                </a:solidFill>
                <a:latin typeface="Calibri"/>
                <a:cs typeface="Calibri"/>
              </a:rPr>
              <a:t> </a:t>
            </a:r>
            <a:r>
              <a:rPr dirty="0" sz="1250" spc="-10">
                <a:solidFill>
                  <a:srgbClr val="2B161F"/>
                </a:solidFill>
                <a:latin typeface="Calibri"/>
                <a:cs typeface="Calibri"/>
              </a:rPr>
              <a:t>effect.</a:t>
            </a:r>
            <a:endParaRPr sz="1250">
              <a:latin typeface="Calibri"/>
              <a:cs typeface="Calibri"/>
            </a:endParaRPr>
          </a:p>
        </p:txBody>
      </p:sp>
      <p:sp>
        <p:nvSpPr>
          <p:cNvPr id="27" name="object 27"/>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28" name="object 28"/>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53098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V</a:t>
            </a:r>
            <a:r>
              <a:rPr dirty="0" sz="1250" spc="-5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b="1">
                <a:solidFill>
                  <a:srgbClr val="6C2D46"/>
                </a:solidFill>
                <a:latin typeface="Calibri"/>
                <a:cs typeface="Calibri"/>
              </a:rPr>
              <a:t>N</a:t>
            </a:r>
            <a:r>
              <a:rPr dirty="0" sz="1250" spc="-70" b="1">
                <a:solidFill>
                  <a:srgbClr val="6C2D46"/>
                </a:solidFill>
                <a:latin typeface="Calibri"/>
                <a:cs typeface="Calibri"/>
              </a:rPr>
              <a:t> </a:t>
            </a:r>
            <a:r>
              <a:rPr dirty="0" sz="1250" b="1">
                <a:solidFill>
                  <a:srgbClr val="6C2D46"/>
                </a:solidFill>
                <a:latin typeface="Calibri"/>
                <a:cs typeface="Calibri"/>
              </a:rPr>
              <a:t>U</a:t>
            </a:r>
            <a:r>
              <a:rPr dirty="0" sz="1250" spc="-60" b="1">
                <a:solidFill>
                  <a:srgbClr val="6C2D46"/>
                </a:solidFill>
                <a:latin typeface="Calibri"/>
                <a:cs typeface="Calibri"/>
              </a:rPr>
              <a:t> </a:t>
            </a:r>
            <a:r>
              <a:rPr dirty="0" sz="1250" b="1">
                <a:solidFill>
                  <a:srgbClr val="6C2D46"/>
                </a:solidFill>
                <a:latin typeface="Calibri"/>
                <a:cs typeface="Calibri"/>
              </a:rPr>
              <a:t>E</a:t>
            </a:r>
            <a:r>
              <a:rPr dirty="0" sz="1250" spc="480" b="1">
                <a:solidFill>
                  <a:srgbClr val="6C2D46"/>
                </a:solidFill>
                <a:latin typeface="Calibri"/>
                <a:cs typeface="Calibri"/>
              </a:rPr>
              <a:t> </a:t>
            </a:r>
            <a:r>
              <a:rPr dirty="0" sz="1250" b="1">
                <a:solidFill>
                  <a:srgbClr val="6C2D46"/>
                </a:solidFill>
                <a:latin typeface="Calibri"/>
                <a:cs typeface="Calibri"/>
              </a:rPr>
              <a:t>M</a:t>
            </a:r>
            <a:r>
              <a:rPr dirty="0" sz="1250" spc="-45" b="1">
                <a:solidFill>
                  <a:srgbClr val="6C2D46"/>
                </a:solidFill>
                <a:latin typeface="Calibri"/>
                <a:cs typeface="Calibri"/>
              </a:rPr>
              <a:t> </a:t>
            </a:r>
            <a:r>
              <a:rPr dirty="0" sz="1250" b="1">
                <a:solidFill>
                  <a:srgbClr val="6C2D46"/>
                </a:solidFill>
                <a:latin typeface="Calibri"/>
                <a:cs typeface="Calibri"/>
              </a:rPr>
              <a:t>O</a:t>
            </a:r>
            <a:r>
              <a:rPr dirty="0" sz="1250" spc="-95" b="1">
                <a:solidFill>
                  <a:srgbClr val="6C2D46"/>
                </a:solidFill>
                <a:latin typeface="Calibri"/>
                <a:cs typeface="Calibri"/>
              </a:rPr>
              <a:t> </a:t>
            </a:r>
            <a:r>
              <a:rPr dirty="0" sz="1250" b="1">
                <a:solidFill>
                  <a:srgbClr val="6C2D46"/>
                </a:solidFill>
                <a:latin typeface="Calibri"/>
                <a:cs typeface="Calibri"/>
              </a:rPr>
              <a:t>D</a:t>
            </a:r>
            <a:r>
              <a:rPr dirty="0" sz="1250" spc="-2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spc="-50" b="1">
                <a:solidFill>
                  <a:srgbClr val="6C2D46"/>
                </a:solidFill>
                <a:latin typeface="Calibri"/>
                <a:cs typeface="Calibri"/>
              </a:rPr>
              <a:t>L</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How</a:t>
            </a:r>
            <a:r>
              <a:rPr dirty="0" spc="-130">
                <a:solidFill>
                  <a:srgbClr val="2B161F"/>
                </a:solidFill>
              </a:rPr>
              <a:t> </a:t>
            </a:r>
            <a:r>
              <a:rPr dirty="0">
                <a:solidFill>
                  <a:srgbClr val="2B161F"/>
                </a:solidFill>
              </a:rPr>
              <a:t>Rangrez</a:t>
            </a:r>
            <a:r>
              <a:rPr dirty="0" spc="-140">
                <a:solidFill>
                  <a:srgbClr val="2B161F"/>
                </a:solidFill>
              </a:rPr>
              <a:t> </a:t>
            </a:r>
            <a:r>
              <a:rPr dirty="0" spc="-10">
                <a:solidFill>
                  <a:srgbClr val="2B161F"/>
                </a:solidFill>
              </a:rPr>
              <a:t>Earns</a:t>
            </a:r>
          </a:p>
        </p:txBody>
      </p:sp>
      <p:grpSp>
        <p:nvGrpSpPr>
          <p:cNvPr id="4" name="object 4"/>
          <p:cNvGrpSpPr/>
          <p:nvPr/>
        </p:nvGrpSpPr>
        <p:grpSpPr>
          <a:xfrm>
            <a:off x="485751" y="1561933"/>
            <a:ext cx="3748404" cy="2233930"/>
            <a:chOff x="485751" y="1561933"/>
            <a:chExt cx="3748404" cy="2233930"/>
          </a:xfrm>
        </p:grpSpPr>
        <p:pic>
          <p:nvPicPr>
            <p:cNvPr id="5" name="object 5"/>
            <p:cNvPicPr/>
            <p:nvPr/>
          </p:nvPicPr>
          <p:blipFill>
            <a:blip r:embed="rId2" cstate="print"/>
            <a:stretch>
              <a:fillRect/>
            </a:stretch>
          </p:blipFill>
          <p:spPr>
            <a:xfrm>
              <a:off x="485751" y="1561933"/>
              <a:ext cx="3748198" cy="2233773"/>
            </a:xfrm>
            <a:prstGeom prst="rect">
              <a:avLst/>
            </a:prstGeom>
          </p:spPr>
        </p:pic>
        <p:sp>
          <p:nvSpPr>
            <p:cNvPr id="6" name="object 6"/>
            <p:cNvSpPr/>
            <p:nvPr/>
          </p:nvSpPr>
          <p:spPr>
            <a:xfrm>
              <a:off x="557212" y="1605025"/>
              <a:ext cx="3610610" cy="2105025"/>
            </a:xfrm>
            <a:custGeom>
              <a:avLst/>
              <a:gdLst/>
              <a:ahLst/>
              <a:cxnLst/>
              <a:rect l="l" t="t" r="r" b="b"/>
              <a:pathLst>
                <a:path w="3610610" h="2105025">
                  <a:moveTo>
                    <a:pt x="3536759" y="0"/>
                  </a:moveTo>
                  <a:lnTo>
                    <a:pt x="73215" y="0"/>
                  </a:lnTo>
                  <a:lnTo>
                    <a:pt x="44716" y="5750"/>
                  </a:lnTo>
                  <a:lnTo>
                    <a:pt x="21443" y="21431"/>
                  </a:lnTo>
                  <a:lnTo>
                    <a:pt x="5753" y="44684"/>
                  </a:lnTo>
                  <a:lnTo>
                    <a:pt x="0" y="73151"/>
                  </a:lnTo>
                  <a:lnTo>
                    <a:pt x="0" y="2031746"/>
                  </a:lnTo>
                  <a:lnTo>
                    <a:pt x="5753" y="2060213"/>
                  </a:lnTo>
                  <a:lnTo>
                    <a:pt x="21443" y="2083466"/>
                  </a:lnTo>
                  <a:lnTo>
                    <a:pt x="44716" y="2099147"/>
                  </a:lnTo>
                  <a:lnTo>
                    <a:pt x="73215" y="2104898"/>
                  </a:lnTo>
                  <a:lnTo>
                    <a:pt x="3536759" y="2104898"/>
                  </a:lnTo>
                  <a:lnTo>
                    <a:pt x="3565247" y="2099147"/>
                  </a:lnTo>
                  <a:lnTo>
                    <a:pt x="3588543" y="2083466"/>
                  </a:lnTo>
                  <a:lnTo>
                    <a:pt x="3604267" y="2060213"/>
                  </a:lnTo>
                  <a:lnTo>
                    <a:pt x="3610038" y="2031746"/>
                  </a:lnTo>
                  <a:lnTo>
                    <a:pt x="3610038" y="73151"/>
                  </a:lnTo>
                  <a:lnTo>
                    <a:pt x="3604267" y="44684"/>
                  </a:lnTo>
                  <a:lnTo>
                    <a:pt x="3588543" y="21431"/>
                  </a:lnTo>
                  <a:lnTo>
                    <a:pt x="3565247" y="5750"/>
                  </a:lnTo>
                  <a:lnTo>
                    <a:pt x="3536759" y="0"/>
                  </a:lnTo>
                  <a:close/>
                </a:path>
              </a:pathLst>
            </a:custGeom>
            <a:solidFill>
              <a:srgbClr val="FFFFFF"/>
            </a:solidFill>
          </p:spPr>
          <p:txBody>
            <a:bodyPr wrap="square" lIns="0" tIns="0" rIns="0" bIns="0" rtlCol="0"/>
            <a:lstStyle/>
            <a:p/>
          </p:txBody>
        </p:sp>
        <p:sp>
          <p:nvSpPr>
            <p:cNvPr id="7" name="object 7"/>
            <p:cNvSpPr/>
            <p:nvPr/>
          </p:nvSpPr>
          <p:spPr>
            <a:xfrm>
              <a:off x="557212" y="1605025"/>
              <a:ext cx="3610610" cy="2105025"/>
            </a:xfrm>
            <a:custGeom>
              <a:avLst/>
              <a:gdLst/>
              <a:ahLst/>
              <a:cxnLst/>
              <a:rect l="l" t="t" r="r" b="b"/>
              <a:pathLst>
                <a:path w="3610610" h="2105025">
                  <a:moveTo>
                    <a:pt x="0" y="73151"/>
                  </a:moveTo>
                  <a:lnTo>
                    <a:pt x="5753" y="44684"/>
                  </a:lnTo>
                  <a:lnTo>
                    <a:pt x="21443" y="21431"/>
                  </a:lnTo>
                  <a:lnTo>
                    <a:pt x="44716" y="5750"/>
                  </a:lnTo>
                  <a:lnTo>
                    <a:pt x="73215" y="0"/>
                  </a:lnTo>
                  <a:lnTo>
                    <a:pt x="3536759" y="0"/>
                  </a:lnTo>
                  <a:lnTo>
                    <a:pt x="3565247" y="5750"/>
                  </a:lnTo>
                  <a:lnTo>
                    <a:pt x="3588543" y="21431"/>
                  </a:lnTo>
                  <a:lnTo>
                    <a:pt x="3604267" y="44684"/>
                  </a:lnTo>
                  <a:lnTo>
                    <a:pt x="3610038" y="73151"/>
                  </a:lnTo>
                  <a:lnTo>
                    <a:pt x="3610038" y="2031746"/>
                  </a:lnTo>
                  <a:lnTo>
                    <a:pt x="3604267" y="2060213"/>
                  </a:lnTo>
                  <a:lnTo>
                    <a:pt x="3588543" y="2083466"/>
                  </a:lnTo>
                  <a:lnTo>
                    <a:pt x="3565247" y="2099147"/>
                  </a:lnTo>
                  <a:lnTo>
                    <a:pt x="3536759" y="2104898"/>
                  </a:lnTo>
                  <a:lnTo>
                    <a:pt x="73215" y="2104898"/>
                  </a:lnTo>
                  <a:lnTo>
                    <a:pt x="44716" y="2099147"/>
                  </a:lnTo>
                  <a:lnTo>
                    <a:pt x="21443" y="2083466"/>
                  </a:lnTo>
                  <a:lnTo>
                    <a:pt x="5753" y="2060213"/>
                  </a:lnTo>
                  <a:lnTo>
                    <a:pt x="0" y="2031746"/>
                  </a:lnTo>
                  <a:lnTo>
                    <a:pt x="0" y="73151"/>
                  </a:lnTo>
                  <a:close/>
                </a:path>
              </a:pathLst>
            </a:custGeom>
            <a:ln w="12700">
              <a:solidFill>
                <a:srgbClr val="EBE1D0"/>
              </a:solidFill>
            </a:ln>
          </p:spPr>
          <p:txBody>
            <a:bodyPr wrap="square" lIns="0" tIns="0" rIns="0" bIns="0" rtlCol="0"/>
            <a:lstStyle/>
            <a:p/>
          </p:txBody>
        </p:sp>
        <p:sp>
          <p:nvSpPr>
            <p:cNvPr id="8" name="object 8"/>
            <p:cNvSpPr/>
            <p:nvPr/>
          </p:nvSpPr>
          <p:spPr>
            <a:xfrm>
              <a:off x="819150" y="1857374"/>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6C2D46"/>
            </a:solidFill>
          </p:spPr>
          <p:txBody>
            <a:bodyPr wrap="square" lIns="0" tIns="0" rIns="0" bIns="0" rtlCol="0"/>
            <a:lstStyle/>
            <a:p/>
          </p:txBody>
        </p:sp>
      </p:grpSp>
      <p:sp>
        <p:nvSpPr>
          <p:cNvPr id="9" name="object 9"/>
          <p:cNvSpPr txBox="1"/>
          <p:nvPr/>
        </p:nvSpPr>
        <p:spPr>
          <a:xfrm>
            <a:off x="998219" y="1926272"/>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10" name="object 10"/>
          <p:cNvSpPr txBox="1"/>
          <p:nvPr/>
        </p:nvSpPr>
        <p:spPr>
          <a:xfrm>
            <a:off x="1543050" y="1989772"/>
            <a:ext cx="1500505" cy="231775"/>
          </a:xfrm>
          <a:prstGeom prst="rect">
            <a:avLst/>
          </a:prstGeom>
        </p:spPr>
        <p:txBody>
          <a:bodyPr wrap="square" lIns="0" tIns="12700" rIns="0" bIns="0" rtlCol="0" vert="horz">
            <a:spAutoFit/>
          </a:bodyPr>
          <a:lstStyle/>
          <a:p>
            <a:pPr marL="12700">
              <a:lnSpc>
                <a:spcPct val="100000"/>
              </a:lnSpc>
              <a:spcBef>
                <a:spcPts val="100"/>
              </a:spcBef>
            </a:pPr>
            <a:r>
              <a:rPr dirty="0" sz="1350" b="1">
                <a:solidFill>
                  <a:srgbClr val="6C2D46"/>
                </a:solidFill>
                <a:latin typeface="Cambria"/>
                <a:cs typeface="Cambria"/>
              </a:rPr>
              <a:t>Order</a:t>
            </a:r>
            <a:r>
              <a:rPr dirty="0" sz="1350" spc="-65" b="1">
                <a:solidFill>
                  <a:srgbClr val="6C2D46"/>
                </a:solidFill>
                <a:latin typeface="Cambria"/>
                <a:cs typeface="Cambria"/>
              </a:rPr>
              <a:t> </a:t>
            </a:r>
            <a:r>
              <a:rPr dirty="0" sz="1350" spc="-10" b="1">
                <a:solidFill>
                  <a:srgbClr val="6C2D46"/>
                </a:solidFill>
                <a:latin typeface="Cambria"/>
                <a:cs typeface="Cambria"/>
              </a:rPr>
              <a:t>Commission</a:t>
            </a:r>
            <a:endParaRPr sz="1350">
              <a:latin typeface="Cambria"/>
              <a:cs typeface="Cambria"/>
            </a:endParaRPr>
          </a:p>
        </p:txBody>
      </p:sp>
      <p:sp>
        <p:nvSpPr>
          <p:cNvPr id="11" name="object 11"/>
          <p:cNvSpPr txBox="1"/>
          <p:nvPr/>
        </p:nvSpPr>
        <p:spPr>
          <a:xfrm>
            <a:off x="902335" y="2835973"/>
            <a:ext cx="2494915" cy="359410"/>
          </a:xfrm>
          <a:prstGeom prst="rect">
            <a:avLst/>
          </a:prstGeom>
        </p:spPr>
        <p:txBody>
          <a:bodyPr wrap="square" lIns="0" tIns="25400" rIns="0" bIns="0" rtlCol="0" vert="horz">
            <a:spAutoFit/>
          </a:bodyPr>
          <a:lstStyle/>
          <a:p>
            <a:pPr marL="12700" marR="5080">
              <a:lnSpc>
                <a:spcPts val="1280"/>
              </a:lnSpc>
              <a:spcBef>
                <a:spcPts val="200"/>
              </a:spcBef>
            </a:pPr>
            <a:r>
              <a:rPr dirty="0" sz="1100" spc="-10">
                <a:solidFill>
                  <a:srgbClr val="2B161F"/>
                </a:solidFill>
                <a:latin typeface="Calibri"/>
                <a:cs typeface="Calibri"/>
              </a:rPr>
              <a:t>15-</a:t>
            </a:r>
            <a:r>
              <a:rPr dirty="0" sz="1100">
                <a:solidFill>
                  <a:srgbClr val="2B161F"/>
                </a:solidFill>
                <a:latin typeface="Calibri"/>
                <a:cs typeface="Calibri"/>
              </a:rPr>
              <a:t>20%</a:t>
            </a:r>
            <a:r>
              <a:rPr dirty="0" sz="1100" spc="-10">
                <a:solidFill>
                  <a:srgbClr val="2B161F"/>
                </a:solidFill>
                <a:latin typeface="Calibri"/>
                <a:cs typeface="Calibri"/>
              </a:rPr>
              <a:t> </a:t>
            </a:r>
            <a:r>
              <a:rPr dirty="0" sz="1100">
                <a:solidFill>
                  <a:srgbClr val="2B161F"/>
                </a:solidFill>
                <a:latin typeface="Calibri"/>
                <a:cs typeface="Calibri"/>
              </a:rPr>
              <a:t>commission</a:t>
            </a:r>
            <a:r>
              <a:rPr dirty="0" sz="1100" spc="-20">
                <a:solidFill>
                  <a:srgbClr val="2B161F"/>
                </a:solidFill>
                <a:latin typeface="Calibri"/>
                <a:cs typeface="Calibri"/>
              </a:rPr>
              <a:t> </a:t>
            </a:r>
            <a:r>
              <a:rPr dirty="0" sz="1100">
                <a:solidFill>
                  <a:srgbClr val="2B161F"/>
                </a:solidFill>
                <a:latin typeface="Calibri"/>
                <a:cs typeface="Calibri"/>
              </a:rPr>
              <a:t>on</a:t>
            </a:r>
            <a:r>
              <a:rPr dirty="0" sz="1100" spc="-20">
                <a:solidFill>
                  <a:srgbClr val="2B161F"/>
                </a:solidFill>
                <a:latin typeface="Calibri"/>
                <a:cs typeface="Calibri"/>
              </a:rPr>
              <a:t> </a:t>
            </a:r>
            <a:r>
              <a:rPr dirty="0" sz="1100">
                <a:solidFill>
                  <a:srgbClr val="2B161F"/>
                </a:solidFill>
                <a:latin typeface="Calibri"/>
                <a:cs typeface="Calibri"/>
              </a:rPr>
              <a:t>every</a:t>
            </a:r>
            <a:r>
              <a:rPr dirty="0" sz="1100" spc="-15">
                <a:solidFill>
                  <a:srgbClr val="2B161F"/>
                </a:solidFill>
                <a:latin typeface="Calibri"/>
                <a:cs typeface="Calibri"/>
              </a:rPr>
              <a:t> </a:t>
            </a:r>
            <a:r>
              <a:rPr dirty="0" sz="1100">
                <a:solidFill>
                  <a:srgbClr val="2B161F"/>
                </a:solidFill>
                <a:latin typeface="Calibri"/>
                <a:cs typeface="Calibri"/>
              </a:rPr>
              <a:t>order</a:t>
            </a:r>
            <a:r>
              <a:rPr dirty="0" sz="1100" spc="-45">
                <a:solidFill>
                  <a:srgbClr val="2B161F"/>
                </a:solidFill>
                <a:latin typeface="Calibri"/>
                <a:cs typeface="Calibri"/>
              </a:rPr>
              <a:t> </a:t>
            </a:r>
            <a:r>
              <a:rPr dirty="0" sz="1100" spc="-10">
                <a:solidFill>
                  <a:srgbClr val="2B161F"/>
                </a:solidFill>
                <a:latin typeface="Calibri"/>
                <a:cs typeface="Calibri"/>
              </a:rPr>
              <a:t>fulfilled </a:t>
            </a:r>
            <a:r>
              <a:rPr dirty="0" sz="1100">
                <a:solidFill>
                  <a:srgbClr val="2B161F"/>
                </a:solidFill>
                <a:latin typeface="Calibri"/>
                <a:cs typeface="Calibri"/>
              </a:rPr>
              <a:t>through</a:t>
            </a:r>
            <a:r>
              <a:rPr dirty="0" sz="1100" spc="-10">
                <a:solidFill>
                  <a:srgbClr val="2B161F"/>
                </a:solidFill>
                <a:latin typeface="Calibri"/>
                <a:cs typeface="Calibri"/>
              </a:rPr>
              <a:t> </a:t>
            </a:r>
            <a:r>
              <a:rPr dirty="0" sz="1100">
                <a:solidFill>
                  <a:srgbClr val="2B161F"/>
                </a:solidFill>
                <a:latin typeface="Calibri"/>
                <a:cs typeface="Calibri"/>
              </a:rPr>
              <a:t>a</a:t>
            </a:r>
            <a:r>
              <a:rPr dirty="0" sz="1100" spc="-30">
                <a:solidFill>
                  <a:srgbClr val="2B161F"/>
                </a:solidFill>
                <a:latin typeface="Calibri"/>
                <a:cs typeface="Calibri"/>
              </a:rPr>
              <a:t> </a:t>
            </a:r>
            <a:r>
              <a:rPr dirty="0" sz="1100">
                <a:solidFill>
                  <a:srgbClr val="2B161F"/>
                </a:solidFill>
                <a:latin typeface="Calibri"/>
                <a:cs typeface="Calibri"/>
              </a:rPr>
              <a:t>boutique</a:t>
            </a:r>
            <a:r>
              <a:rPr dirty="0" sz="1100" spc="-50">
                <a:solidFill>
                  <a:srgbClr val="2B161F"/>
                </a:solidFill>
                <a:latin typeface="Calibri"/>
                <a:cs typeface="Calibri"/>
              </a:rPr>
              <a:t> </a:t>
            </a:r>
            <a:r>
              <a:rPr dirty="0" sz="1100" spc="-10">
                <a:solidFill>
                  <a:srgbClr val="2B161F"/>
                </a:solidFill>
                <a:latin typeface="Calibri"/>
                <a:cs typeface="Calibri"/>
              </a:rPr>
              <a:t>partner.</a:t>
            </a:r>
            <a:endParaRPr sz="1100">
              <a:latin typeface="Calibri"/>
              <a:cs typeface="Calibri"/>
            </a:endParaRPr>
          </a:p>
        </p:txBody>
      </p:sp>
      <p:grpSp>
        <p:nvGrpSpPr>
          <p:cNvPr id="12" name="object 12"/>
          <p:cNvGrpSpPr/>
          <p:nvPr/>
        </p:nvGrpSpPr>
        <p:grpSpPr>
          <a:xfrm>
            <a:off x="4324326" y="1561933"/>
            <a:ext cx="3748404" cy="2233930"/>
            <a:chOff x="4324326" y="1561933"/>
            <a:chExt cx="3748404" cy="2233930"/>
          </a:xfrm>
        </p:grpSpPr>
        <p:pic>
          <p:nvPicPr>
            <p:cNvPr id="13" name="object 13"/>
            <p:cNvPicPr/>
            <p:nvPr/>
          </p:nvPicPr>
          <p:blipFill>
            <a:blip r:embed="rId2" cstate="print"/>
            <a:stretch>
              <a:fillRect/>
            </a:stretch>
          </p:blipFill>
          <p:spPr>
            <a:xfrm>
              <a:off x="4324326" y="1561933"/>
              <a:ext cx="3748198" cy="2233773"/>
            </a:xfrm>
            <a:prstGeom prst="rect">
              <a:avLst/>
            </a:prstGeom>
          </p:spPr>
        </p:pic>
        <p:sp>
          <p:nvSpPr>
            <p:cNvPr id="14" name="object 14"/>
            <p:cNvSpPr/>
            <p:nvPr/>
          </p:nvSpPr>
          <p:spPr>
            <a:xfrm>
              <a:off x="4395850" y="1605025"/>
              <a:ext cx="3609975" cy="2105025"/>
            </a:xfrm>
            <a:custGeom>
              <a:avLst/>
              <a:gdLst/>
              <a:ahLst/>
              <a:cxnLst/>
              <a:rect l="l" t="t" r="r" b="b"/>
              <a:pathLst>
                <a:path w="3609975" h="2105025">
                  <a:moveTo>
                    <a:pt x="353669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3536696" y="2104898"/>
                  </a:lnTo>
                  <a:lnTo>
                    <a:pt x="3565183" y="2099147"/>
                  </a:lnTo>
                  <a:lnTo>
                    <a:pt x="3588480" y="2083466"/>
                  </a:lnTo>
                  <a:lnTo>
                    <a:pt x="3604204" y="2060213"/>
                  </a:lnTo>
                  <a:lnTo>
                    <a:pt x="3609975" y="2031746"/>
                  </a:lnTo>
                  <a:lnTo>
                    <a:pt x="3609975" y="73151"/>
                  </a:lnTo>
                  <a:lnTo>
                    <a:pt x="3604204" y="44684"/>
                  </a:lnTo>
                  <a:lnTo>
                    <a:pt x="3588480" y="21431"/>
                  </a:lnTo>
                  <a:lnTo>
                    <a:pt x="3565183" y="5750"/>
                  </a:lnTo>
                  <a:lnTo>
                    <a:pt x="3536696" y="0"/>
                  </a:lnTo>
                  <a:close/>
                </a:path>
              </a:pathLst>
            </a:custGeom>
            <a:solidFill>
              <a:srgbClr val="FFFFFF"/>
            </a:solidFill>
          </p:spPr>
          <p:txBody>
            <a:bodyPr wrap="square" lIns="0" tIns="0" rIns="0" bIns="0" rtlCol="0"/>
            <a:lstStyle/>
            <a:p/>
          </p:txBody>
        </p:sp>
        <p:sp>
          <p:nvSpPr>
            <p:cNvPr id="15" name="object 15"/>
            <p:cNvSpPr/>
            <p:nvPr/>
          </p:nvSpPr>
          <p:spPr>
            <a:xfrm>
              <a:off x="4395850" y="1605025"/>
              <a:ext cx="3609975" cy="2105025"/>
            </a:xfrm>
            <a:custGeom>
              <a:avLst/>
              <a:gdLst/>
              <a:ahLst/>
              <a:cxnLst/>
              <a:rect l="l" t="t" r="r" b="b"/>
              <a:pathLst>
                <a:path w="3609975" h="2105025">
                  <a:moveTo>
                    <a:pt x="0" y="73151"/>
                  </a:moveTo>
                  <a:lnTo>
                    <a:pt x="5750" y="44684"/>
                  </a:lnTo>
                  <a:lnTo>
                    <a:pt x="21431" y="21431"/>
                  </a:lnTo>
                  <a:lnTo>
                    <a:pt x="44684" y="5750"/>
                  </a:lnTo>
                  <a:lnTo>
                    <a:pt x="73151" y="0"/>
                  </a:lnTo>
                  <a:lnTo>
                    <a:pt x="3536696" y="0"/>
                  </a:lnTo>
                  <a:lnTo>
                    <a:pt x="3565183" y="5750"/>
                  </a:lnTo>
                  <a:lnTo>
                    <a:pt x="3588480" y="21431"/>
                  </a:lnTo>
                  <a:lnTo>
                    <a:pt x="3604204" y="44684"/>
                  </a:lnTo>
                  <a:lnTo>
                    <a:pt x="3609975" y="73151"/>
                  </a:lnTo>
                  <a:lnTo>
                    <a:pt x="3609975" y="2031746"/>
                  </a:lnTo>
                  <a:lnTo>
                    <a:pt x="3604204" y="2060213"/>
                  </a:lnTo>
                  <a:lnTo>
                    <a:pt x="3588480" y="2083466"/>
                  </a:lnTo>
                  <a:lnTo>
                    <a:pt x="3565183" y="2099147"/>
                  </a:lnTo>
                  <a:lnTo>
                    <a:pt x="3536696" y="2104898"/>
                  </a:lnTo>
                  <a:lnTo>
                    <a:pt x="73151" y="2104898"/>
                  </a:lnTo>
                  <a:lnTo>
                    <a:pt x="44684" y="2099147"/>
                  </a:lnTo>
                  <a:lnTo>
                    <a:pt x="21431" y="2083466"/>
                  </a:lnTo>
                  <a:lnTo>
                    <a:pt x="5750" y="2060213"/>
                  </a:lnTo>
                  <a:lnTo>
                    <a:pt x="0" y="2031746"/>
                  </a:lnTo>
                  <a:lnTo>
                    <a:pt x="0" y="73151"/>
                  </a:lnTo>
                  <a:close/>
                </a:path>
              </a:pathLst>
            </a:custGeom>
            <a:ln w="12700">
              <a:solidFill>
                <a:srgbClr val="EBE1D0"/>
              </a:solidFill>
            </a:ln>
          </p:spPr>
          <p:txBody>
            <a:bodyPr wrap="square" lIns="0" tIns="0" rIns="0" bIns="0" rtlCol="0"/>
            <a:lstStyle/>
            <a:p/>
          </p:txBody>
        </p:sp>
        <p:sp>
          <p:nvSpPr>
            <p:cNvPr id="16" name="object 16"/>
            <p:cNvSpPr/>
            <p:nvPr/>
          </p:nvSpPr>
          <p:spPr>
            <a:xfrm>
              <a:off x="4667249" y="1857374"/>
              <a:ext cx="495300" cy="504825"/>
            </a:xfrm>
            <a:custGeom>
              <a:avLst/>
              <a:gdLst/>
              <a:ahLst/>
              <a:cxnLst/>
              <a:rect l="l" t="t" r="r" b="b"/>
              <a:pathLst>
                <a:path w="495300" h="504825">
                  <a:moveTo>
                    <a:pt x="247650" y="0"/>
                  </a:moveTo>
                  <a:lnTo>
                    <a:pt x="203133" y="4067"/>
                  </a:lnTo>
                  <a:lnTo>
                    <a:pt x="161234" y="15793"/>
                  </a:lnTo>
                  <a:lnTo>
                    <a:pt x="122653" y="34464"/>
                  </a:lnTo>
                  <a:lnTo>
                    <a:pt x="88089" y="59365"/>
                  </a:lnTo>
                  <a:lnTo>
                    <a:pt x="58242" y="89784"/>
                  </a:lnTo>
                  <a:lnTo>
                    <a:pt x="33810" y="125005"/>
                  </a:lnTo>
                  <a:lnTo>
                    <a:pt x="15492" y="164316"/>
                  </a:lnTo>
                  <a:lnTo>
                    <a:pt x="3989" y="207001"/>
                  </a:lnTo>
                  <a:lnTo>
                    <a:pt x="0" y="252349"/>
                  </a:lnTo>
                  <a:lnTo>
                    <a:pt x="3989" y="297733"/>
                  </a:lnTo>
                  <a:lnTo>
                    <a:pt x="15492" y="340449"/>
                  </a:lnTo>
                  <a:lnTo>
                    <a:pt x="33810" y="379781"/>
                  </a:lnTo>
                  <a:lnTo>
                    <a:pt x="58242" y="415019"/>
                  </a:lnTo>
                  <a:lnTo>
                    <a:pt x="88089" y="445448"/>
                  </a:lnTo>
                  <a:lnTo>
                    <a:pt x="122653" y="470356"/>
                  </a:lnTo>
                  <a:lnTo>
                    <a:pt x="161234" y="489030"/>
                  </a:lnTo>
                  <a:lnTo>
                    <a:pt x="203133" y="500757"/>
                  </a:lnTo>
                  <a:lnTo>
                    <a:pt x="247650" y="504825"/>
                  </a:lnTo>
                  <a:lnTo>
                    <a:pt x="292166" y="500757"/>
                  </a:lnTo>
                  <a:lnTo>
                    <a:pt x="334065" y="489030"/>
                  </a:lnTo>
                  <a:lnTo>
                    <a:pt x="372646" y="470356"/>
                  </a:lnTo>
                  <a:lnTo>
                    <a:pt x="407210" y="445448"/>
                  </a:lnTo>
                  <a:lnTo>
                    <a:pt x="437057" y="415019"/>
                  </a:lnTo>
                  <a:lnTo>
                    <a:pt x="461489" y="379781"/>
                  </a:lnTo>
                  <a:lnTo>
                    <a:pt x="479807" y="340449"/>
                  </a:lnTo>
                  <a:lnTo>
                    <a:pt x="491310" y="297733"/>
                  </a:lnTo>
                  <a:lnTo>
                    <a:pt x="495300" y="252349"/>
                  </a:lnTo>
                  <a:lnTo>
                    <a:pt x="491310" y="207001"/>
                  </a:lnTo>
                  <a:lnTo>
                    <a:pt x="479807" y="164316"/>
                  </a:lnTo>
                  <a:lnTo>
                    <a:pt x="461489" y="125005"/>
                  </a:lnTo>
                  <a:lnTo>
                    <a:pt x="437057" y="89784"/>
                  </a:lnTo>
                  <a:lnTo>
                    <a:pt x="407210" y="59365"/>
                  </a:lnTo>
                  <a:lnTo>
                    <a:pt x="372646" y="34464"/>
                  </a:lnTo>
                  <a:lnTo>
                    <a:pt x="334065" y="15793"/>
                  </a:lnTo>
                  <a:lnTo>
                    <a:pt x="292166" y="4067"/>
                  </a:lnTo>
                  <a:lnTo>
                    <a:pt x="247650" y="0"/>
                  </a:lnTo>
                  <a:close/>
                </a:path>
              </a:pathLst>
            </a:custGeom>
            <a:solidFill>
              <a:srgbClr val="6C2D46"/>
            </a:solidFill>
          </p:spPr>
          <p:txBody>
            <a:bodyPr wrap="square" lIns="0" tIns="0" rIns="0" bIns="0" rtlCol="0"/>
            <a:lstStyle/>
            <a:p/>
          </p:txBody>
        </p:sp>
      </p:grpSp>
      <p:sp>
        <p:nvSpPr>
          <p:cNvPr id="17" name="object 17"/>
          <p:cNvSpPr txBox="1"/>
          <p:nvPr/>
        </p:nvSpPr>
        <p:spPr>
          <a:xfrm>
            <a:off x="4841621" y="1926272"/>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18" name="object 18"/>
          <p:cNvSpPr txBox="1"/>
          <p:nvPr/>
        </p:nvSpPr>
        <p:spPr>
          <a:xfrm>
            <a:off x="5386451" y="1989772"/>
            <a:ext cx="1671320" cy="231775"/>
          </a:xfrm>
          <a:prstGeom prst="rect">
            <a:avLst/>
          </a:prstGeom>
        </p:spPr>
        <p:txBody>
          <a:bodyPr wrap="square" lIns="0" tIns="12700" rIns="0" bIns="0" rtlCol="0" vert="horz">
            <a:spAutoFit/>
          </a:bodyPr>
          <a:lstStyle/>
          <a:p>
            <a:pPr marL="12700">
              <a:lnSpc>
                <a:spcPct val="100000"/>
              </a:lnSpc>
              <a:spcBef>
                <a:spcPts val="100"/>
              </a:spcBef>
            </a:pPr>
            <a:r>
              <a:rPr dirty="0" sz="1350" b="1">
                <a:solidFill>
                  <a:srgbClr val="6C2D46"/>
                </a:solidFill>
                <a:latin typeface="Cambria"/>
                <a:cs typeface="Cambria"/>
              </a:rPr>
              <a:t>Partner</a:t>
            </a:r>
            <a:r>
              <a:rPr dirty="0" sz="1350" spc="-70" b="1">
                <a:solidFill>
                  <a:srgbClr val="6C2D46"/>
                </a:solidFill>
                <a:latin typeface="Cambria"/>
                <a:cs typeface="Cambria"/>
              </a:rPr>
              <a:t> </a:t>
            </a:r>
            <a:r>
              <a:rPr dirty="0" sz="1350" spc="-10" b="1">
                <a:solidFill>
                  <a:srgbClr val="6C2D46"/>
                </a:solidFill>
                <a:latin typeface="Cambria"/>
                <a:cs typeface="Cambria"/>
              </a:rPr>
              <a:t>Subscription</a:t>
            </a:r>
            <a:endParaRPr sz="1350">
              <a:latin typeface="Cambria"/>
              <a:cs typeface="Cambria"/>
            </a:endParaRPr>
          </a:p>
        </p:txBody>
      </p:sp>
      <p:sp>
        <p:nvSpPr>
          <p:cNvPr id="19" name="object 19"/>
          <p:cNvSpPr txBox="1"/>
          <p:nvPr/>
        </p:nvSpPr>
        <p:spPr>
          <a:xfrm>
            <a:off x="4745990" y="2835973"/>
            <a:ext cx="2421890" cy="359410"/>
          </a:xfrm>
          <a:prstGeom prst="rect">
            <a:avLst/>
          </a:prstGeom>
        </p:spPr>
        <p:txBody>
          <a:bodyPr wrap="square" lIns="0" tIns="25400" rIns="0" bIns="0" rtlCol="0" vert="horz">
            <a:spAutoFit/>
          </a:bodyPr>
          <a:lstStyle/>
          <a:p>
            <a:pPr marL="12700" marR="5080">
              <a:lnSpc>
                <a:spcPts val="1280"/>
              </a:lnSpc>
              <a:spcBef>
                <a:spcPts val="200"/>
              </a:spcBef>
            </a:pPr>
            <a:r>
              <a:rPr dirty="0" sz="1100">
                <a:solidFill>
                  <a:srgbClr val="2B161F"/>
                </a:solidFill>
                <a:latin typeface="Calibri"/>
                <a:cs typeface="Calibri"/>
              </a:rPr>
              <a:t>Monthly</a:t>
            </a:r>
            <a:r>
              <a:rPr dirty="0" sz="1100" spc="-30">
                <a:solidFill>
                  <a:srgbClr val="2B161F"/>
                </a:solidFill>
                <a:latin typeface="Calibri"/>
                <a:cs typeface="Calibri"/>
              </a:rPr>
              <a:t> </a:t>
            </a:r>
            <a:r>
              <a:rPr dirty="0" sz="1100" spc="-10">
                <a:solidFill>
                  <a:srgbClr val="2B161F"/>
                </a:solidFill>
                <a:latin typeface="Calibri"/>
                <a:cs typeface="Calibri"/>
              </a:rPr>
              <a:t>SaaS</a:t>
            </a:r>
            <a:r>
              <a:rPr dirty="0" sz="1100" spc="-30">
                <a:solidFill>
                  <a:srgbClr val="2B161F"/>
                </a:solidFill>
                <a:latin typeface="Calibri"/>
                <a:cs typeface="Calibri"/>
              </a:rPr>
              <a:t> </a:t>
            </a:r>
            <a:r>
              <a:rPr dirty="0" sz="1100">
                <a:solidFill>
                  <a:srgbClr val="2B161F"/>
                </a:solidFill>
                <a:latin typeface="Calibri"/>
                <a:cs typeface="Calibri"/>
              </a:rPr>
              <a:t>fee for</a:t>
            </a:r>
            <a:r>
              <a:rPr dirty="0" sz="1100" spc="15">
                <a:solidFill>
                  <a:srgbClr val="2B161F"/>
                </a:solidFill>
                <a:latin typeface="Calibri"/>
                <a:cs typeface="Calibri"/>
              </a:rPr>
              <a:t> </a:t>
            </a:r>
            <a:r>
              <a:rPr dirty="0" sz="1100">
                <a:solidFill>
                  <a:srgbClr val="2B161F"/>
                </a:solidFill>
                <a:latin typeface="Calibri"/>
                <a:cs typeface="Calibri"/>
              </a:rPr>
              <a:t>boutique</a:t>
            </a:r>
            <a:r>
              <a:rPr dirty="0" sz="1100" spc="-5">
                <a:solidFill>
                  <a:srgbClr val="2B161F"/>
                </a:solidFill>
                <a:latin typeface="Calibri"/>
                <a:cs typeface="Calibri"/>
              </a:rPr>
              <a:t> </a:t>
            </a:r>
            <a:r>
              <a:rPr dirty="0" sz="1100" spc="-10">
                <a:solidFill>
                  <a:srgbClr val="2B161F"/>
                </a:solidFill>
                <a:latin typeface="Calibri"/>
                <a:cs typeface="Calibri"/>
              </a:rPr>
              <a:t>dashboard, </a:t>
            </a:r>
            <a:r>
              <a:rPr dirty="0" sz="1100">
                <a:solidFill>
                  <a:srgbClr val="2B161F"/>
                </a:solidFill>
                <a:latin typeface="Calibri"/>
                <a:cs typeface="Calibri"/>
              </a:rPr>
              <a:t>analytics</a:t>
            </a:r>
            <a:r>
              <a:rPr dirty="0" sz="1100" spc="-25">
                <a:solidFill>
                  <a:srgbClr val="2B161F"/>
                </a:solidFill>
                <a:latin typeface="Calibri"/>
                <a:cs typeface="Calibri"/>
              </a:rPr>
              <a:t> </a:t>
            </a:r>
            <a:r>
              <a:rPr dirty="0" sz="1100">
                <a:solidFill>
                  <a:srgbClr val="2B161F"/>
                </a:solidFill>
                <a:latin typeface="Calibri"/>
                <a:cs typeface="Calibri"/>
              </a:rPr>
              <a:t>&amp;</a:t>
            </a:r>
            <a:r>
              <a:rPr dirty="0" sz="1100" spc="-45">
                <a:solidFill>
                  <a:srgbClr val="2B161F"/>
                </a:solidFill>
                <a:latin typeface="Calibri"/>
                <a:cs typeface="Calibri"/>
              </a:rPr>
              <a:t> </a:t>
            </a:r>
            <a:r>
              <a:rPr dirty="0" sz="1100">
                <a:solidFill>
                  <a:srgbClr val="2B161F"/>
                </a:solidFill>
                <a:latin typeface="Calibri"/>
                <a:cs typeface="Calibri"/>
              </a:rPr>
              <a:t>marketing</a:t>
            </a:r>
            <a:r>
              <a:rPr dirty="0" sz="1100" spc="-35">
                <a:solidFill>
                  <a:srgbClr val="2B161F"/>
                </a:solidFill>
                <a:latin typeface="Calibri"/>
                <a:cs typeface="Calibri"/>
              </a:rPr>
              <a:t> </a:t>
            </a:r>
            <a:r>
              <a:rPr dirty="0" sz="1100" spc="-10">
                <a:solidFill>
                  <a:srgbClr val="2B161F"/>
                </a:solidFill>
                <a:latin typeface="Calibri"/>
                <a:cs typeface="Calibri"/>
              </a:rPr>
              <a:t>tools.</a:t>
            </a:r>
            <a:endParaRPr sz="1100">
              <a:latin typeface="Calibri"/>
              <a:cs typeface="Calibri"/>
            </a:endParaRPr>
          </a:p>
        </p:txBody>
      </p:sp>
      <p:grpSp>
        <p:nvGrpSpPr>
          <p:cNvPr id="20" name="object 20"/>
          <p:cNvGrpSpPr/>
          <p:nvPr/>
        </p:nvGrpSpPr>
        <p:grpSpPr>
          <a:xfrm>
            <a:off x="8162901" y="1561933"/>
            <a:ext cx="3748404" cy="2233930"/>
            <a:chOff x="8162901" y="1561933"/>
            <a:chExt cx="3748404" cy="2233930"/>
          </a:xfrm>
        </p:grpSpPr>
        <p:pic>
          <p:nvPicPr>
            <p:cNvPr id="21" name="object 21"/>
            <p:cNvPicPr/>
            <p:nvPr/>
          </p:nvPicPr>
          <p:blipFill>
            <a:blip r:embed="rId2" cstate="print"/>
            <a:stretch>
              <a:fillRect/>
            </a:stretch>
          </p:blipFill>
          <p:spPr>
            <a:xfrm>
              <a:off x="8162901" y="1561933"/>
              <a:ext cx="3748198" cy="2233773"/>
            </a:xfrm>
            <a:prstGeom prst="rect">
              <a:avLst/>
            </a:prstGeom>
          </p:spPr>
        </p:pic>
        <p:sp>
          <p:nvSpPr>
            <p:cNvPr id="22" name="object 22"/>
            <p:cNvSpPr/>
            <p:nvPr/>
          </p:nvSpPr>
          <p:spPr>
            <a:xfrm>
              <a:off x="8234426" y="1605025"/>
              <a:ext cx="3609975" cy="2105025"/>
            </a:xfrm>
            <a:custGeom>
              <a:avLst/>
              <a:gdLst/>
              <a:ahLst/>
              <a:cxnLst/>
              <a:rect l="l" t="t" r="r" b="b"/>
              <a:pathLst>
                <a:path w="3609975" h="2105025">
                  <a:moveTo>
                    <a:pt x="353669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3536696" y="2104898"/>
                  </a:lnTo>
                  <a:lnTo>
                    <a:pt x="3565183" y="2099147"/>
                  </a:lnTo>
                  <a:lnTo>
                    <a:pt x="3588480" y="2083466"/>
                  </a:lnTo>
                  <a:lnTo>
                    <a:pt x="3604204" y="2060213"/>
                  </a:lnTo>
                  <a:lnTo>
                    <a:pt x="3609975" y="2031746"/>
                  </a:lnTo>
                  <a:lnTo>
                    <a:pt x="3609975" y="73151"/>
                  </a:lnTo>
                  <a:lnTo>
                    <a:pt x="3604204" y="44684"/>
                  </a:lnTo>
                  <a:lnTo>
                    <a:pt x="3588480" y="21431"/>
                  </a:lnTo>
                  <a:lnTo>
                    <a:pt x="3565183" y="5750"/>
                  </a:lnTo>
                  <a:lnTo>
                    <a:pt x="3536696" y="0"/>
                  </a:lnTo>
                  <a:close/>
                </a:path>
              </a:pathLst>
            </a:custGeom>
            <a:solidFill>
              <a:srgbClr val="FFFFFF"/>
            </a:solidFill>
          </p:spPr>
          <p:txBody>
            <a:bodyPr wrap="square" lIns="0" tIns="0" rIns="0" bIns="0" rtlCol="0"/>
            <a:lstStyle/>
            <a:p/>
          </p:txBody>
        </p:sp>
        <p:sp>
          <p:nvSpPr>
            <p:cNvPr id="23" name="object 23"/>
            <p:cNvSpPr/>
            <p:nvPr/>
          </p:nvSpPr>
          <p:spPr>
            <a:xfrm>
              <a:off x="8234426" y="1605025"/>
              <a:ext cx="3609975" cy="2105025"/>
            </a:xfrm>
            <a:custGeom>
              <a:avLst/>
              <a:gdLst/>
              <a:ahLst/>
              <a:cxnLst/>
              <a:rect l="l" t="t" r="r" b="b"/>
              <a:pathLst>
                <a:path w="3609975" h="2105025">
                  <a:moveTo>
                    <a:pt x="0" y="73151"/>
                  </a:moveTo>
                  <a:lnTo>
                    <a:pt x="5750" y="44684"/>
                  </a:lnTo>
                  <a:lnTo>
                    <a:pt x="21431" y="21431"/>
                  </a:lnTo>
                  <a:lnTo>
                    <a:pt x="44684" y="5750"/>
                  </a:lnTo>
                  <a:lnTo>
                    <a:pt x="73151" y="0"/>
                  </a:lnTo>
                  <a:lnTo>
                    <a:pt x="3536696" y="0"/>
                  </a:lnTo>
                  <a:lnTo>
                    <a:pt x="3565183" y="5750"/>
                  </a:lnTo>
                  <a:lnTo>
                    <a:pt x="3588480" y="21431"/>
                  </a:lnTo>
                  <a:lnTo>
                    <a:pt x="3604204" y="44684"/>
                  </a:lnTo>
                  <a:lnTo>
                    <a:pt x="3609975" y="73151"/>
                  </a:lnTo>
                  <a:lnTo>
                    <a:pt x="3609975" y="2031746"/>
                  </a:lnTo>
                  <a:lnTo>
                    <a:pt x="3604204" y="2060213"/>
                  </a:lnTo>
                  <a:lnTo>
                    <a:pt x="3588480" y="2083466"/>
                  </a:lnTo>
                  <a:lnTo>
                    <a:pt x="3565183" y="2099147"/>
                  </a:lnTo>
                  <a:lnTo>
                    <a:pt x="3536696" y="2104898"/>
                  </a:lnTo>
                  <a:lnTo>
                    <a:pt x="73151" y="2104898"/>
                  </a:lnTo>
                  <a:lnTo>
                    <a:pt x="44684" y="2099147"/>
                  </a:lnTo>
                  <a:lnTo>
                    <a:pt x="21431" y="2083466"/>
                  </a:lnTo>
                  <a:lnTo>
                    <a:pt x="5750" y="2060213"/>
                  </a:lnTo>
                  <a:lnTo>
                    <a:pt x="0" y="2031746"/>
                  </a:lnTo>
                  <a:lnTo>
                    <a:pt x="0" y="73151"/>
                  </a:lnTo>
                  <a:close/>
                </a:path>
              </a:pathLst>
            </a:custGeom>
            <a:ln w="12700">
              <a:solidFill>
                <a:srgbClr val="EBE1D0"/>
              </a:solidFill>
            </a:ln>
          </p:spPr>
          <p:txBody>
            <a:bodyPr wrap="square" lIns="0" tIns="0" rIns="0" bIns="0" rtlCol="0"/>
            <a:lstStyle/>
            <a:p/>
          </p:txBody>
        </p:sp>
        <p:sp>
          <p:nvSpPr>
            <p:cNvPr id="24" name="object 24"/>
            <p:cNvSpPr/>
            <p:nvPr/>
          </p:nvSpPr>
          <p:spPr>
            <a:xfrm>
              <a:off x="8505825" y="1857374"/>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6C2D46"/>
            </a:solidFill>
          </p:spPr>
          <p:txBody>
            <a:bodyPr wrap="square" lIns="0" tIns="0" rIns="0" bIns="0" rtlCol="0"/>
            <a:lstStyle/>
            <a:p/>
          </p:txBody>
        </p:sp>
      </p:grpSp>
      <p:sp>
        <p:nvSpPr>
          <p:cNvPr id="25" name="object 25"/>
          <p:cNvSpPr txBox="1"/>
          <p:nvPr/>
        </p:nvSpPr>
        <p:spPr>
          <a:xfrm>
            <a:off x="8685276" y="1926272"/>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26" name="object 26"/>
          <p:cNvSpPr txBox="1"/>
          <p:nvPr/>
        </p:nvSpPr>
        <p:spPr>
          <a:xfrm>
            <a:off x="9229725" y="1989772"/>
            <a:ext cx="1472565" cy="231775"/>
          </a:xfrm>
          <a:prstGeom prst="rect">
            <a:avLst/>
          </a:prstGeom>
        </p:spPr>
        <p:txBody>
          <a:bodyPr wrap="square" lIns="0" tIns="12700" rIns="0" bIns="0" rtlCol="0" vert="horz">
            <a:spAutoFit/>
          </a:bodyPr>
          <a:lstStyle/>
          <a:p>
            <a:pPr marL="12700">
              <a:lnSpc>
                <a:spcPct val="100000"/>
              </a:lnSpc>
              <a:spcBef>
                <a:spcPts val="100"/>
              </a:spcBef>
            </a:pPr>
            <a:r>
              <a:rPr dirty="0" sz="1350" b="1">
                <a:solidFill>
                  <a:srgbClr val="6C2D46"/>
                </a:solidFill>
                <a:latin typeface="Cambria"/>
                <a:cs typeface="Cambria"/>
              </a:rPr>
              <a:t>Rangrez</a:t>
            </a:r>
            <a:r>
              <a:rPr dirty="0" sz="1350" spc="-55" b="1">
                <a:solidFill>
                  <a:srgbClr val="6C2D46"/>
                </a:solidFill>
                <a:latin typeface="Cambria"/>
                <a:cs typeface="Cambria"/>
              </a:rPr>
              <a:t> </a:t>
            </a:r>
            <a:r>
              <a:rPr dirty="0" sz="1350" spc="-10" b="1">
                <a:solidFill>
                  <a:srgbClr val="6C2D46"/>
                </a:solidFill>
                <a:latin typeface="Cambria"/>
                <a:cs typeface="Cambria"/>
              </a:rPr>
              <a:t>Signature</a:t>
            </a:r>
            <a:endParaRPr sz="1350">
              <a:latin typeface="Cambria"/>
              <a:cs typeface="Cambria"/>
            </a:endParaRPr>
          </a:p>
        </p:txBody>
      </p:sp>
      <p:sp>
        <p:nvSpPr>
          <p:cNvPr id="27" name="object 27"/>
          <p:cNvSpPr txBox="1"/>
          <p:nvPr/>
        </p:nvSpPr>
        <p:spPr>
          <a:xfrm>
            <a:off x="8589264" y="2835973"/>
            <a:ext cx="2730500" cy="359410"/>
          </a:xfrm>
          <a:prstGeom prst="rect">
            <a:avLst/>
          </a:prstGeom>
        </p:spPr>
        <p:txBody>
          <a:bodyPr wrap="square" lIns="0" tIns="25400" rIns="0" bIns="0" rtlCol="0" vert="horz">
            <a:spAutoFit/>
          </a:bodyPr>
          <a:lstStyle/>
          <a:p>
            <a:pPr marL="12700" marR="5080">
              <a:lnSpc>
                <a:spcPts val="1280"/>
              </a:lnSpc>
              <a:spcBef>
                <a:spcPts val="200"/>
              </a:spcBef>
            </a:pPr>
            <a:r>
              <a:rPr dirty="0" sz="1100">
                <a:solidFill>
                  <a:srgbClr val="2B161F"/>
                </a:solidFill>
                <a:latin typeface="Calibri"/>
                <a:cs typeface="Calibri"/>
              </a:rPr>
              <a:t>Direct</a:t>
            </a:r>
            <a:r>
              <a:rPr dirty="0" sz="1100" spc="-20">
                <a:solidFill>
                  <a:srgbClr val="2B161F"/>
                </a:solidFill>
                <a:latin typeface="Calibri"/>
                <a:cs typeface="Calibri"/>
              </a:rPr>
              <a:t> </a:t>
            </a:r>
            <a:r>
              <a:rPr dirty="0" sz="1100">
                <a:solidFill>
                  <a:srgbClr val="2B161F"/>
                </a:solidFill>
                <a:latin typeface="Calibri"/>
                <a:cs typeface="Calibri"/>
              </a:rPr>
              <a:t>sales</a:t>
            </a:r>
            <a:r>
              <a:rPr dirty="0" sz="1100" spc="-10">
                <a:solidFill>
                  <a:srgbClr val="2B161F"/>
                </a:solidFill>
                <a:latin typeface="Calibri"/>
                <a:cs typeface="Calibri"/>
              </a:rPr>
              <a:t> </a:t>
            </a:r>
            <a:r>
              <a:rPr dirty="0" sz="1100">
                <a:solidFill>
                  <a:srgbClr val="2B161F"/>
                </a:solidFill>
                <a:latin typeface="Calibri"/>
                <a:cs typeface="Calibri"/>
              </a:rPr>
              <a:t>of</a:t>
            </a:r>
            <a:r>
              <a:rPr dirty="0" sz="1100" spc="20">
                <a:solidFill>
                  <a:srgbClr val="2B161F"/>
                </a:solidFill>
                <a:latin typeface="Calibri"/>
                <a:cs typeface="Calibri"/>
              </a:rPr>
              <a:t> </a:t>
            </a:r>
            <a:r>
              <a:rPr dirty="0" sz="1100">
                <a:solidFill>
                  <a:srgbClr val="2B161F"/>
                </a:solidFill>
                <a:latin typeface="Calibri"/>
                <a:cs typeface="Calibri"/>
              </a:rPr>
              <a:t>an</a:t>
            </a:r>
            <a:r>
              <a:rPr dirty="0" sz="1100" spc="-10">
                <a:solidFill>
                  <a:srgbClr val="2B161F"/>
                </a:solidFill>
                <a:latin typeface="Calibri"/>
                <a:cs typeface="Calibri"/>
              </a:rPr>
              <a:t> </a:t>
            </a:r>
            <a:r>
              <a:rPr dirty="0" sz="1100">
                <a:solidFill>
                  <a:srgbClr val="2B161F"/>
                </a:solidFill>
                <a:latin typeface="Calibri"/>
                <a:cs typeface="Calibri"/>
              </a:rPr>
              <a:t>in-house</a:t>
            </a:r>
            <a:r>
              <a:rPr dirty="0" sz="1100" spc="-50">
                <a:solidFill>
                  <a:srgbClr val="2B161F"/>
                </a:solidFill>
                <a:latin typeface="Calibri"/>
                <a:cs typeface="Calibri"/>
              </a:rPr>
              <a:t> </a:t>
            </a:r>
            <a:r>
              <a:rPr dirty="0" sz="1100" spc="-10">
                <a:solidFill>
                  <a:srgbClr val="2B161F"/>
                </a:solidFill>
                <a:latin typeface="Calibri"/>
                <a:cs typeface="Calibri"/>
              </a:rPr>
              <a:t>private-</a:t>
            </a:r>
            <a:r>
              <a:rPr dirty="0" sz="1100">
                <a:solidFill>
                  <a:srgbClr val="2B161F"/>
                </a:solidFill>
                <a:latin typeface="Calibri"/>
                <a:cs typeface="Calibri"/>
              </a:rPr>
              <a:t>label</a:t>
            </a:r>
            <a:r>
              <a:rPr dirty="0" sz="1100" spc="30">
                <a:solidFill>
                  <a:srgbClr val="2B161F"/>
                </a:solidFill>
                <a:latin typeface="Calibri"/>
                <a:cs typeface="Calibri"/>
              </a:rPr>
              <a:t> </a:t>
            </a:r>
            <a:r>
              <a:rPr dirty="0" sz="1100" spc="-10">
                <a:solidFill>
                  <a:srgbClr val="2B161F"/>
                </a:solidFill>
                <a:latin typeface="Calibri"/>
                <a:cs typeface="Calibri"/>
              </a:rPr>
              <a:t>capsule collection.</a:t>
            </a:r>
            <a:endParaRPr sz="1100">
              <a:latin typeface="Calibri"/>
              <a:cs typeface="Calibri"/>
            </a:endParaRPr>
          </a:p>
        </p:txBody>
      </p:sp>
      <p:grpSp>
        <p:nvGrpSpPr>
          <p:cNvPr id="28" name="object 28"/>
          <p:cNvGrpSpPr/>
          <p:nvPr/>
        </p:nvGrpSpPr>
        <p:grpSpPr>
          <a:xfrm>
            <a:off x="485751" y="3943247"/>
            <a:ext cx="3748404" cy="2224405"/>
            <a:chOff x="485751" y="3943247"/>
            <a:chExt cx="3748404" cy="2224405"/>
          </a:xfrm>
        </p:grpSpPr>
        <p:pic>
          <p:nvPicPr>
            <p:cNvPr id="29" name="object 29"/>
            <p:cNvPicPr/>
            <p:nvPr/>
          </p:nvPicPr>
          <p:blipFill>
            <a:blip r:embed="rId3" cstate="print"/>
            <a:stretch>
              <a:fillRect/>
            </a:stretch>
          </p:blipFill>
          <p:spPr>
            <a:xfrm>
              <a:off x="485751" y="3943247"/>
              <a:ext cx="3748198" cy="2224249"/>
            </a:xfrm>
            <a:prstGeom prst="rect">
              <a:avLst/>
            </a:prstGeom>
          </p:spPr>
        </p:pic>
        <p:sp>
          <p:nvSpPr>
            <p:cNvPr id="30" name="object 30"/>
            <p:cNvSpPr/>
            <p:nvPr/>
          </p:nvSpPr>
          <p:spPr>
            <a:xfrm>
              <a:off x="557212" y="3986276"/>
              <a:ext cx="3610610" cy="2095500"/>
            </a:xfrm>
            <a:custGeom>
              <a:avLst/>
              <a:gdLst/>
              <a:ahLst/>
              <a:cxnLst/>
              <a:rect l="l" t="t" r="r" b="b"/>
              <a:pathLst>
                <a:path w="3610610" h="2095500">
                  <a:moveTo>
                    <a:pt x="3537140" y="0"/>
                  </a:moveTo>
                  <a:lnTo>
                    <a:pt x="72885" y="0"/>
                  </a:lnTo>
                  <a:lnTo>
                    <a:pt x="44512" y="5709"/>
                  </a:lnTo>
                  <a:lnTo>
                    <a:pt x="21345" y="21288"/>
                  </a:lnTo>
                  <a:lnTo>
                    <a:pt x="5726" y="44416"/>
                  </a:lnTo>
                  <a:lnTo>
                    <a:pt x="0" y="72771"/>
                  </a:lnTo>
                  <a:lnTo>
                    <a:pt x="0" y="2022551"/>
                  </a:lnTo>
                  <a:lnTo>
                    <a:pt x="5726" y="2050923"/>
                  </a:lnTo>
                  <a:lnTo>
                    <a:pt x="21345" y="2074090"/>
                  </a:lnTo>
                  <a:lnTo>
                    <a:pt x="44512" y="2089709"/>
                  </a:lnTo>
                  <a:lnTo>
                    <a:pt x="72885" y="2095436"/>
                  </a:lnTo>
                  <a:lnTo>
                    <a:pt x="3537140" y="2095436"/>
                  </a:lnTo>
                  <a:lnTo>
                    <a:pt x="3565515" y="2089709"/>
                  </a:lnTo>
                  <a:lnTo>
                    <a:pt x="3588686" y="2074090"/>
                  </a:lnTo>
                  <a:lnTo>
                    <a:pt x="3604309" y="2050923"/>
                  </a:lnTo>
                  <a:lnTo>
                    <a:pt x="3610038" y="2022551"/>
                  </a:lnTo>
                  <a:lnTo>
                    <a:pt x="3610038" y="72771"/>
                  </a:lnTo>
                  <a:lnTo>
                    <a:pt x="3604309" y="44416"/>
                  </a:lnTo>
                  <a:lnTo>
                    <a:pt x="3588686" y="21288"/>
                  </a:lnTo>
                  <a:lnTo>
                    <a:pt x="3565515" y="5709"/>
                  </a:lnTo>
                  <a:lnTo>
                    <a:pt x="3537140" y="0"/>
                  </a:lnTo>
                  <a:close/>
                </a:path>
              </a:pathLst>
            </a:custGeom>
            <a:solidFill>
              <a:srgbClr val="FFFFFF"/>
            </a:solidFill>
          </p:spPr>
          <p:txBody>
            <a:bodyPr wrap="square" lIns="0" tIns="0" rIns="0" bIns="0" rtlCol="0"/>
            <a:lstStyle/>
            <a:p/>
          </p:txBody>
        </p:sp>
        <p:sp>
          <p:nvSpPr>
            <p:cNvPr id="31" name="object 31"/>
            <p:cNvSpPr/>
            <p:nvPr/>
          </p:nvSpPr>
          <p:spPr>
            <a:xfrm>
              <a:off x="557212" y="3986276"/>
              <a:ext cx="3610610" cy="2095500"/>
            </a:xfrm>
            <a:custGeom>
              <a:avLst/>
              <a:gdLst/>
              <a:ahLst/>
              <a:cxnLst/>
              <a:rect l="l" t="t" r="r" b="b"/>
              <a:pathLst>
                <a:path w="3610610" h="2095500">
                  <a:moveTo>
                    <a:pt x="0" y="72771"/>
                  </a:moveTo>
                  <a:lnTo>
                    <a:pt x="5726" y="44416"/>
                  </a:lnTo>
                  <a:lnTo>
                    <a:pt x="21345" y="21288"/>
                  </a:lnTo>
                  <a:lnTo>
                    <a:pt x="44512" y="5709"/>
                  </a:lnTo>
                  <a:lnTo>
                    <a:pt x="72885" y="0"/>
                  </a:lnTo>
                  <a:lnTo>
                    <a:pt x="3537140" y="0"/>
                  </a:lnTo>
                  <a:lnTo>
                    <a:pt x="3565515" y="5709"/>
                  </a:lnTo>
                  <a:lnTo>
                    <a:pt x="3588686" y="21288"/>
                  </a:lnTo>
                  <a:lnTo>
                    <a:pt x="3604309" y="44416"/>
                  </a:lnTo>
                  <a:lnTo>
                    <a:pt x="3610038" y="72771"/>
                  </a:lnTo>
                  <a:lnTo>
                    <a:pt x="3610038" y="2022551"/>
                  </a:lnTo>
                  <a:lnTo>
                    <a:pt x="3604309" y="2050923"/>
                  </a:lnTo>
                  <a:lnTo>
                    <a:pt x="3588686" y="2074090"/>
                  </a:lnTo>
                  <a:lnTo>
                    <a:pt x="3565515" y="2089709"/>
                  </a:lnTo>
                  <a:lnTo>
                    <a:pt x="3537140" y="2095436"/>
                  </a:lnTo>
                  <a:lnTo>
                    <a:pt x="72885" y="2095436"/>
                  </a:lnTo>
                  <a:lnTo>
                    <a:pt x="44512" y="2089709"/>
                  </a:lnTo>
                  <a:lnTo>
                    <a:pt x="21345" y="2074090"/>
                  </a:lnTo>
                  <a:lnTo>
                    <a:pt x="5726" y="2050923"/>
                  </a:lnTo>
                  <a:lnTo>
                    <a:pt x="0" y="2022551"/>
                  </a:lnTo>
                  <a:lnTo>
                    <a:pt x="0" y="72771"/>
                  </a:lnTo>
                  <a:close/>
                </a:path>
              </a:pathLst>
            </a:custGeom>
            <a:ln w="12700">
              <a:solidFill>
                <a:srgbClr val="EBE1D0"/>
              </a:solidFill>
            </a:ln>
          </p:spPr>
          <p:txBody>
            <a:bodyPr wrap="square" lIns="0" tIns="0" rIns="0" bIns="0" rtlCol="0"/>
            <a:lstStyle/>
            <a:p/>
          </p:txBody>
        </p:sp>
        <p:sp>
          <p:nvSpPr>
            <p:cNvPr id="32" name="object 32"/>
            <p:cNvSpPr/>
            <p:nvPr/>
          </p:nvSpPr>
          <p:spPr>
            <a:xfrm>
              <a:off x="819150" y="4229100"/>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6C2D46"/>
            </a:solidFill>
          </p:spPr>
          <p:txBody>
            <a:bodyPr wrap="square" lIns="0" tIns="0" rIns="0" bIns="0" rtlCol="0"/>
            <a:lstStyle/>
            <a:p/>
          </p:txBody>
        </p:sp>
      </p:grpSp>
      <p:sp>
        <p:nvSpPr>
          <p:cNvPr id="33" name="object 33"/>
          <p:cNvSpPr txBox="1"/>
          <p:nvPr/>
        </p:nvSpPr>
        <p:spPr>
          <a:xfrm>
            <a:off x="998219" y="4306887"/>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34" name="object 34"/>
          <p:cNvSpPr txBox="1"/>
          <p:nvPr/>
        </p:nvSpPr>
        <p:spPr>
          <a:xfrm>
            <a:off x="1543050" y="4371085"/>
            <a:ext cx="1931670" cy="231140"/>
          </a:xfrm>
          <a:prstGeom prst="rect">
            <a:avLst/>
          </a:prstGeom>
        </p:spPr>
        <p:txBody>
          <a:bodyPr wrap="square" lIns="0" tIns="12700" rIns="0" bIns="0" rtlCol="0" vert="horz">
            <a:spAutoFit/>
          </a:bodyPr>
          <a:lstStyle/>
          <a:p>
            <a:pPr marL="12700">
              <a:lnSpc>
                <a:spcPct val="100000"/>
              </a:lnSpc>
              <a:spcBef>
                <a:spcPts val="100"/>
              </a:spcBef>
            </a:pPr>
            <a:r>
              <a:rPr dirty="0" sz="1350" spc="-10" b="1">
                <a:solidFill>
                  <a:srgbClr val="6C2D46"/>
                </a:solidFill>
                <a:latin typeface="Cambria"/>
                <a:cs typeface="Cambria"/>
              </a:rPr>
              <a:t>Styling</a:t>
            </a:r>
            <a:r>
              <a:rPr dirty="0" sz="1350" spc="-60" b="1">
                <a:solidFill>
                  <a:srgbClr val="6C2D46"/>
                </a:solidFill>
                <a:latin typeface="Cambria"/>
                <a:cs typeface="Cambria"/>
              </a:rPr>
              <a:t> </a:t>
            </a:r>
            <a:r>
              <a:rPr dirty="0" sz="1350" b="1">
                <a:solidFill>
                  <a:srgbClr val="6C2D46"/>
                </a:solidFill>
                <a:latin typeface="Cambria"/>
                <a:cs typeface="Cambria"/>
              </a:rPr>
              <a:t>&amp;</a:t>
            </a:r>
            <a:r>
              <a:rPr dirty="0" sz="1350" spc="15" b="1">
                <a:solidFill>
                  <a:srgbClr val="6C2D46"/>
                </a:solidFill>
                <a:latin typeface="Cambria"/>
                <a:cs typeface="Cambria"/>
              </a:rPr>
              <a:t> </a:t>
            </a:r>
            <a:r>
              <a:rPr dirty="0" sz="1350" b="1">
                <a:solidFill>
                  <a:srgbClr val="6C2D46"/>
                </a:solidFill>
                <a:latin typeface="Cambria"/>
                <a:cs typeface="Cambria"/>
              </a:rPr>
              <a:t>Concierge</a:t>
            </a:r>
            <a:r>
              <a:rPr dirty="0" sz="1350" spc="-5" b="1">
                <a:solidFill>
                  <a:srgbClr val="6C2D46"/>
                </a:solidFill>
                <a:latin typeface="Cambria"/>
                <a:cs typeface="Cambria"/>
              </a:rPr>
              <a:t> </a:t>
            </a:r>
            <a:r>
              <a:rPr dirty="0" sz="1350" spc="-20" b="1">
                <a:solidFill>
                  <a:srgbClr val="6C2D46"/>
                </a:solidFill>
                <a:latin typeface="Cambria"/>
                <a:cs typeface="Cambria"/>
              </a:rPr>
              <a:t>Fees</a:t>
            </a:r>
            <a:endParaRPr sz="1350">
              <a:latin typeface="Cambria"/>
              <a:cs typeface="Cambria"/>
            </a:endParaRPr>
          </a:p>
        </p:txBody>
      </p:sp>
      <p:sp>
        <p:nvSpPr>
          <p:cNvPr id="35" name="object 35"/>
          <p:cNvSpPr txBox="1"/>
          <p:nvPr/>
        </p:nvSpPr>
        <p:spPr>
          <a:xfrm>
            <a:off x="902335" y="5217159"/>
            <a:ext cx="2835275" cy="359410"/>
          </a:xfrm>
          <a:prstGeom prst="rect">
            <a:avLst/>
          </a:prstGeom>
        </p:spPr>
        <p:txBody>
          <a:bodyPr wrap="square" lIns="0" tIns="15875" rIns="0" bIns="0" rtlCol="0" vert="horz">
            <a:spAutoFit/>
          </a:bodyPr>
          <a:lstStyle/>
          <a:p>
            <a:pPr marL="12700">
              <a:lnSpc>
                <a:spcPts val="1295"/>
              </a:lnSpc>
              <a:spcBef>
                <a:spcPts val="125"/>
              </a:spcBef>
            </a:pPr>
            <a:r>
              <a:rPr dirty="0" sz="1100">
                <a:solidFill>
                  <a:srgbClr val="2B161F"/>
                </a:solidFill>
                <a:latin typeface="Calibri"/>
                <a:cs typeface="Calibri"/>
              </a:rPr>
              <a:t>Premium</a:t>
            </a:r>
            <a:r>
              <a:rPr dirty="0" sz="1100" spc="-30">
                <a:solidFill>
                  <a:srgbClr val="2B161F"/>
                </a:solidFill>
                <a:latin typeface="Calibri"/>
                <a:cs typeface="Calibri"/>
              </a:rPr>
              <a:t> </a:t>
            </a:r>
            <a:r>
              <a:rPr dirty="0" sz="1100">
                <a:solidFill>
                  <a:srgbClr val="2B161F"/>
                </a:solidFill>
                <a:latin typeface="Calibri"/>
                <a:cs typeface="Calibri"/>
              </a:rPr>
              <a:t>1:1 styling</a:t>
            </a:r>
            <a:r>
              <a:rPr dirty="0" sz="1100" spc="-30">
                <a:solidFill>
                  <a:srgbClr val="2B161F"/>
                </a:solidFill>
                <a:latin typeface="Calibri"/>
                <a:cs typeface="Calibri"/>
              </a:rPr>
              <a:t> </a:t>
            </a:r>
            <a:r>
              <a:rPr dirty="0" sz="1100" spc="-10">
                <a:solidFill>
                  <a:srgbClr val="2B161F"/>
                </a:solidFill>
                <a:latin typeface="Calibri"/>
                <a:cs typeface="Calibri"/>
              </a:rPr>
              <a:t>consultations</a:t>
            </a:r>
            <a:r>
              <a:rPr dirty="0" sz="1100" spc="-15">
                <a:solidFill>
                  <a:srgbClr val="2B161F"/>
                </a:solidFill>
                <a:latin typeface="Calibri"/>
                <a:cs typeface="Calibri"/>
              </a:rPr>
              <a:t> </a:t>
            </a:r>
            <a:r>
              <a:rPr dirty="0" sz="1100">
                <a:solidFill>
                  <a:srgbClr val="2B161F"/>
                </a:solidFill>
                <a:latin typeface="Calibri"/>
                <a:cs typeface="Calibri"/>
              </a:rPr>
              <a:t>for</a:t>
            </a:r>
            <a:r>
              <a:rPr dirty="0" sz="1100" spc="30">
                <a:solidFill>
                  <a:srgbClr val="2B161F"/>
                </a:solidFill>
                <a:latin typeface="Calibri"/>
                <a:cs typeface="Calibri"/>
              </a:rPr>
              <a:t> </a:t>
            </a:r>
            <a:r>
              <a:rPr dirty="0" sz="1100">
                <a:solidFill>
                  <a:srgbClr val="2B161F"/>
                </a:solidFill>
                <a:latin typeface="Calibri"/>
                <a:cs typeface="Calibri"/>
              </a:rPr>
              <a:t>weddings</a:t>
            </a:r>
            <a:r>
              <a:rPr dirty="0" sz="1100" spc="-15">
                <a:solidFill>
                  <a:srgbClr val="2B161F"/>
                </a:solidFill>
                <a:latin typeface="Calibri"/>
                <a:cs typeface="Calibri"/>
              </a:rPr>
              <a:t> </a:t>
            </a:r>
            <a:r>
              <a:rPr dirty="0" sz="1100" spc="-50">
                <a:solidFill>
                  <a:srgbClr val="2B161F"/>
                </a:solidFill>
                <a:latin typeface="Calibri"/>
                <a:cs typeface="Calibri"/>
              </a:rPr>
              <a:t>&amp;</a:t>
            </a:r>
            <a:endParaRPr sz="1100">
              <a:latin typeface="Calibri"/>
              <a:cs typeface="Calibri"/>
            </a:endParaRPr>
          </a:p>
          <a:p>
            <a:pPr marL="12700">
              <a:lnSpc>
                <a:spcPts val="1300"/>
              </a:lnSpc>
            </a:pPr>
            <a:r>
              <a:rPr dirty="0" sz="1100">
                <a:solidFill>
                  <a:srgbClr val="2B161F"/>
                </a:solidFill>
                <a:latin typeface="Calibri"/>
                <a:cs typeface="Calibri"/>
              </a:rPr>
              <a:t>festive</a:t>
            </a:r>
            <a:r>
              <a:rPr dirty="0" sz="1100" spc="-30">
                <a:solidFill>
                  <a:srgbClr val="2B161F"/>
                </a:solidFill>
                <a:latin typeface="Calibri"/>
                <a:cs typeface="Calibri"/>
              </a:rPr>
              <a:t> </a:t>
            </a:r>
            <a:r>
              <a:rPr dirty="0" sz="1100" spc="-10">
                <a:solidFill>
                  <a:srgbClr val="2B161F"/>
                </a:solidFill>
                <a:latin typeface="Calibri"/>
                <a:cs typeface="Calibri"/>
              </a:rPr>
              <a:t>shopping.</a:t>
            </a:r>
            <a:endParaRPr sz="1100">
              <a:latin typeface="Calibri"/>
              <a:cs typeface="Calibri"/>
            </a:endParaRPr>
          </a:p>
        </p:txBody>
      </p:sp>
      <p:grpSp>
        <p:nvGrpSpPr>
          <p:cNvPr id="36" name="object 36"/>
          <p:cNvGrpSpPr/>
          <p:nvPr/>
        </p:nvGrpSpPr>
        <p:grpSpPr>
          <a:xfrm>
            <a:off x="4324326" y="3943247"/>
            <a:ext cx="3748404" cy="2224405"/>
            <a:chOff x="4324326" y="3943247"/>
            <a:chExt cx="3748404" cy="2224405"/>
          </a:xfrm>
        </p:grpSpPr>
        <p:pic>
          <p:nvPicPr>
            <p:cNvPr id="37" name="object 37"/>
            <p:cNvPicPr/>
            <p:nvPr/>
          </p:nvPicPr>
          <p:blipFill>
            <a:blip r:embed="rId3" cstate="print"/>
            <a:stretch>
              <a:fillRect/>
            </a:stretch>
          </p:blipFill>
          <p:spPr>
            <a:xfrm>
              <a:off x="4324326" y="3943247"/>
              <a:ext cx="3748198" cy="2224249"/>
            </a:xfrm>
            <a:prstGeom prst="rect">
              <a:avLst/>
            </a:prstGeom>
          </p:spPr>
        </p:pic>
        <p:sp>
          <p:nvSpPr>
            <p:cNvPr id="38" name="object 38"/>
            <p:cNvSpPr/>
            <p:nvPr/>
          </p:nvSpPr>
          <p:spPr>
            <a:xfrm>
              <a:off x="4395850" y="3986276"/>
              <a:ext cx="3609975" cy="2095500"/>
            </a:xfrm>
            <a:custGeom>
              <a:avLst/>
              <a:gdLst/>
              <a:ahLst/>
              <a:cxnLst/>
              <a:rect l="l" t="t" r="r" b="b"/>
              <a:pathLst>
                <a:path w="3609975" h="2095500">
                  <a:moveTo>
                    <a:pt x="3537077" y="0"/>
                  </a:moveTo>
                  <a:lnTo>
                    <a:pt x="72771" y="0"/>
                  </a:lnTo>
                  <a:lnTo>
                    <a:pt x="44416" y="5709"/>
                  </a:lnTo>
                  <a:lnTo>
                    <a:pt x="21288" y="21288"/>
                  </a:lnTo>
                  <a:lnTo>
                    <a:pt x="5709" y="44416"/>
                  </a:lnTo>
                  <a:lnTo>
                    <a:pt x="0" y="72771"/>
                  </a:lnTo>
                  <a:lnTo>
                    <a:pt x="0" y="2022551"/>
                  </a:lnTo>
                  <a:lnTo>
                    <a:pt x="5709" y="2050923"/>
                  </a:lnTo>
                  <a:lnTo>
                    <a:pt x="21288" y="2074090"/>
                  </a:lnTo>
                  <a:lnTo>
                    <a:pt x="44416" y="2089709"/>
                  </a:lnTo>
                  <a:lnTo>
                    <a:pt x="72771" y="2095436"/>
                  </a:lnTo>
                  <a:lnTo>
                    <a:pt x="3537077" y="2095436"/>
                  </a:lnTo>
                  <a:lnTo>
                    <a:pt x="3565451" y="2089709"/>
                  </a:lnTo>
                  <a:lnTo>
                    <a:pt x="3588623" y="2074090"/>
                  </a:lnTo>
                  <a:lnTo>
                    <a:pt x="3604246" y="2050923"/>
                  </a:lnTo>
                  <a:lnTo>
                    <a:pt x="3609975" y="2022551"/>
                  </a:lnTo>
                  <a:lnTo>
                    <a:pt x="3609975" y="72771"/>
                  </a:lnTo>
                  <a:lnTo>
                    <a:pt x="3604246" y="44416"/>
                  </a:lnTo>
                  <a:lnTo>
                    <a:pt x="3588623" y="21288"/>
                  </a:lnTo>
                  <a:lnTo>
                    <a:pt x="3565451" y="5709"/>
                  </a:lnTo>
                  <a:lnTo>
                    <a:pt x="3537077" y="0"/>
                  </a:lnTo>
                  <a:close/>
                </a:path>
              </a:pathLst>
            </a:custGeom>
            <a:solidFill>
              <a:srgbClr val="FFFFFF"/>
            </a:solidFill>
          </p:spPr>
          <p:txBody>
            <a:bodyPr wrap="square" lIns="0" tIns="0" rIns="0" bIns="0" rtlCol="0"/>
            <a:lstStyle/>
            <a:p/>
          </p:txBody>
        </p:sp>
        <p:sp>
          <p:nvSpPr>
            <p:cNvPr id="39" name="object 39"/>
            <p:cNvSpPr/>
            <p:nvPr/>
          </p:nvSpPr>
          <p:spPr>
            <a:xfrm>
              <a:off x="4395850" y="3986276"/>
              <a:ext cx="3609975" cy="2095500"/>
            </a:xfrm>
            <a:custGeom>
              <a:avLst/>
              <a:gdLst/>
              <a:ahLst/>
              <a:cxnLst/>
              <a:rect l="l" t="t" r="r" b="b"/>
              <a:pathLst>
                <a:path w="3609975" h="2095500">
                  <a:moveTo>
                    <a:pt x="0" y="72771"/>
                  </a:moveTo>
                  <a:lnTo>
                    <a:pt x="5709" y="44416"/>
                  </a:lnTo>
                  <a:lnTo>
                    <a:pt x="21288" y="21288"/>
                  </a:lnTo>
                  <a:lnTo>
                    <a:pt x="44416" y="5709"/>
                  </a:lnTo>
                  <a:lnTo>
                    <a:pt x="72771" y="0"/>
                  </a:lnTo>
                  <a:lnTo>
                    <a:pt x="3537077" y="0"/>
                  </a:lnTo>
                  <a:lnTo>
                    <a:pt x="3565451" y="5709"/>
                  </a:lnTo>
                  <a:lnTo>
                    <a:pt x="3588623" y="21288"/>
                  </a:lnTo>
                  <a:lnTo>
                    <a:pt x="3604246" y="44416"/>
                  </a:lnTo>
                  <a:lnTo>
                    <a:pt x="3609975" y="72771"/>
                  </a:lnTo>
                  <a:lnTo>
                    <a:pt x="3609975" y="2022551"/>
                  </a:lnTo>
                  <a:lnTo>
                    <a:pt x="3604246" y="2050923"/>
                  </a:lnTo>
                  <a:lnTo>
                    <a:pt x="3588623" y="2074090"/>
                  </a:lnTo>
                  <a:lnTo>
                    <a:pt x="3565451" y="2089709"/>
                  </a:lnTo>
                  <a:lnTo>
                    <a:pt x="3537077" y="2095436"/>
                  </a:lnTo>
                  <a:lnTo>
                    <a:pt x="72771" y="2095436"/>
                  </a:lnTo>
                  <a:lnTo>
                    <a:pt x="44416" y="2089709"/>
                  </a:lnTo>
                  <a:lnTo>
                    <a:pt x="21288" y="2074090"/>
                  </a:lnTo>
                  <a:lnTo>
                    <a:pt x="5709" y="2050923"/>
                  </a:lnTo>
                  <a:lnTo>
                    <a:pt x="0" y="2022551"/>
                  </a:lnTo>
                  <a:lnTo>
                    <a:pt x="0" y="72771"/>
                  </a:lnTo>
                  <a:close/>
                </a:path>
              </a:pathLst>
            </a:custGeom>
            <a:ln w="12700">
              <a:solidFill>
                <a:srgbClr val="EBE1D0"/>
              </a:solidFill>
            </a:ln>
          </p:spPr>
          <p:txBody>
            <a:bodyPr wrap="square" lIns="0" tIns="0" rIns="0" bIns="0" rtlCol="0"/>
            <a:lstStyle/>
            <a:p/>
          </p:txBody>
        </p:sp>
        <p:sp>
          <p:nvSpPr>
            <p:cNvPr id="40" name="object 40"/>
            <p:cNvSpPr/>
            <p:nvPr/>
          </p:nvSpPr>
          <p:spPr>
            <a:xfrm>
              <a:off x="4667249" y="4229100"/>
              <a:ext cx="495300" cy="504825"/>
            </a:xfrm>
            <a:custGeom>
              <a:avLst/>
              <a:gdLst/>
              <a:ahLst/>
              <a:cxnLst/>
              <a:rect l="l" t="t" r="r" b="b"/>
              <a:pathLst>
                <a:path w="495300" h="504825">
                  <a:moveTo>
                    <a:pt x="247650" y="0"/>
                  </a:moveTo>
                  <a:lnTo>
                    <a:pt x="203133" y="4067"/>
                  </a:lnTo>
                  <a:lnTo>
                    <a:pt x="161234" y="15793"/>
                  </a:lnTo>
                  <a:lnTo>
                    <a:pt x="122653" y="34464"/>
                  </a:lnTo>
                  <a:lnTo>
                    <a:pt x="88089" y="59365"/>
                  </a:lnTo>
                  <a:lnTo>
                    <a:pt x="58242" y="89784"/>
                  </a:lnTo>
                  <a:lnTo>
                    <a:pt x="33810" y="125005"/>
                  </a:lnTo>
                  <a:lnTo>
                    <a:pt x="15492" y="164316"/>
                  </a:lnTo>
                  <a:lnTo>
                    <a:pt x="3989" y="207001"/>
                  </a:lnTo>
                  <a:lnTo>
                    <a:pt x="0" y="252349"/>
                  </a:lnTo>
                  <a:lnTo>
                    <a:pt x="3989" y="297733"/>
                  </a:lnTo>
                  <a:lnTo>
                    <a:pt x="15492" y="340449"/>
                  </a:lnTo>
                  <a:lnTo>
                    <a:pt x="33810" y="379781"/>
                  </a:lnTo>
                  <a:lnTo>
                    <a:pt x="58242" y="415019"/>
                  </a:lnTo>
                  <a:lnTo>
                    <a:pt x="88089" y="445448"/>
                  </a:lnTo>
                  <a:lnTo>
                    <a:pt x="122653" y="470356"/>
                  </a:lnTo>
                  <a:lnTo>
                    <a:pt x="161234" y="489030"/>
                  </a:lnTo>
                  <a:lnTo>
                    <a:pt x="203133" y="500757"/>
                  </a:lnTo>
                  <a:lnTo>
                    <a:pt x="247650" y="504825"/>
                  </a:lnTo>
                  <a:lnTo>
                    <a:pt x="292166" y="500757"/>
                  </a:lnTo>
                  <a:lnTo>
                    <a:pt x="334065" y="489030"/>
                  </a:lnTo>
                  <a:lnTo>
                    <a:pt x="372646" y="470356"/>
                  </a:lnTo>
                  <a:lnTo>
                    <a:pt x="407210" y="445448"/>
                  </a:lnTo>
                  <a:lnTo>
                    <a:pt x="437057" y="415019"/>
                  </a:lnTo>
                  <a:lnTo>
                    <a:pt x="461489" y="379781"/>
                  </a:lnTo>
                  <a:lnTo>
                    <a:pt x="479807" y="340449"/>
                  </a:lnTo>
                  <a:lnTo>
                    <a:pt x="491310" y="297733"/>
                  </a:lnTo>
                  <a:lnTo>
                    <a:pt x="495300" y="252349"/>
                  </a:lnTo>
                  <a:lnTo>
                    <a:pt x="491310" y="207001"/>
                  </a:lnTo>
                  <a:lnTo>
                    <a:pt x="479807" y="164316"/>
                  </a:lnTo>
                  <a:lnTo>
                    <a:pt x="461489" y="125005"/>
                  </a:lnTo>
                  <a:lnTo>
                    <a:pt x="437057" y="89784"/>
                  </a:lnTo>
                  <a:lnTo>
                    <a:pt x="407210" y="59365"/>
                  </a:lnTo>
                  <a:lnTo>
                    <a:pt x="372646" y="34464"/>
                  </a:lnTo>
                  <a:lnTo>
                    <a:pt x="334065" y="15793"/>
                  </a:lnTo>
                  <a:lnTo>
                    <a:pt x="292166" y="4067"/>
                  </a:lnTo>
                  <a:lnTo>
                    <a:pt x="247650" y="0"/>
                  </a:lnTo>
                  <a:close/>
                </a:path>
              </a:pathLst>
            </a:custGeom>
            <a:solidFill>
              <a:srgbClr val="6C2D46"/>
            </a:solidFill>
          </p:spPr>
          <p:txBody>
            <a:bodyPr wrap="square" lIns="0" tIns="0" rIns="0" bIns="0" rtlCol="0"/>
            <a:lstStyle/>
            <a:p/>
          </p:txBody>
        </p:sp>
      </p:grpSp>
      <p:sp>
        <p:nvSpPr>
          <p:cNvPr id="41" name="object 41"/>
          <p:cNvSpPr txBox="1"/>
          <p:nvPr/>
        </p:nvSpPr>
        <p:spPr>
          <a:xfrm>
            <a:off x="4841621" y="4306887"/>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42" name="object 42"/>
          <p:cNvSpPr txBox="1"/>
          <p:nvPr/>
        </p:nvSpPr>
        <p:spPr>
          <a:xfrm>
            <a:off x="5386451" y="4371085"/>
            <a:ext cx="1379220" cy="231140"/>
          </a:xfrm>
          <a:prstGeom prst="rect">
            <a:avLst/>
          </a:prstGeom>
        </p:spPr>
        <p:txBody>
          <a:bodyPr wrap="square" lIns="0" tIns="12700" rIns="0" bIns="0" rtlCol="0" vert="horz">
            <a:spAutoFit/>
          </a:bodyPr>
          <a:lstStyle/>
          <a:p>
            <a:pPr marL="12700">
              <a:lnSpc>
                <a:spcPct val="100000"/>
              </a:lnSpc>
              <a:spcBef>
                <a:spcPts val="100"/>
              </a:spcBef>
            </a:pPr>
            <a:r>
              <a:rPr dirty="0" sz="1350" spc="-10" b="1">
                <a:solidFill>
                  <a:srgbClr val="6C2D46"/>
                </a:solidFill>
                <a:latin typeface="Cambria"/>
                <a:cs typeface="Cambria"/>
              </a:rPr>
              <a:t>Featured</a:t>
            </a:r>
            <a:r>
              <a:rPr dirty="0" sz="1350" spc="-40" b="1">
                <a:solidFill>
                  <a:srgbClr val="6C2D46"/>
                </a:solidFill>
                <a:latin typeface="Cambria"/>
                <a:cs typeface="Cambria"/>
              </a:rPr>
              <a:t> </a:t>
            </a:r>
            <a:r>
              <a:rPr dirty="0" sz="1350" spc="-10" b="1">
                <a:solidFill>
                  <a:srgbClr val="6C2D46"/>
                </a:solidFill>
                <a:latin typeface="Cambria"/>
                <a:cs typeface="Cambria"/>
              </a:rPr>
              <a:t>Listings</a:t>
            </a:r>
            <a:endParaRPr sz="1350">
              <a:latin typeface="Cambria"/>
              <a:cs typeface="Cambria"/>
            </a:endParaRPr>
          </a:p>
        </p:txBody>
      </p:sp>
      <p:sp>
        <p:nvSpPr>
          <p:cNvPr id="43" name="object 43"/>
          <p:cNvSpPr txBox="1"/>
          <p:nvPr/>
        </p:nvSpPr>
        <p:spPr>
          <a:xfrm>
            <a:off x="4745990" y="5217159"/>
            <a:ext cx="2820670" cy="359410"/>
          </a:xfrm>
          <a:prstGeom prst="rect">
            <a:avLst/>
          </a:prstGeom>
        </p:spPr>
        <p:txBody>
          <a:bodyPr wrap="square" lIns="0" tIns="15875" rIns="0" bIns="0" rtlCol="0" vert="horz">
            <a:spAutoFit/>
          </a:bodyPr>
          <a:lstStyle/>
          <a:p>
            <a:pPr marL="12700">
              <a:lnSpc>
                <a:spcPts val="1295"/>
              </a:lnSpc>
              <a:spcBef>
                <a:spcPts val="125"/>
              </a:spcBef>
            </a:pPr>
            <a:r>
              <a:rPr dirty="0" sz="1100">
                <a:solidFill>
                  <a:srgbClr val="2B161F"/>
                </a:solidFill>
                <a:latin typeface="Calibri"/>
                <a:cs typeface="Calibri"/>
              </a:rPr>
              <a:t>Boutique</a:t>
            </a:r>
            <a:r>
              <a:rPr dirty="0" sz="1100" spc="20">
                <a:solidFill>
                  <a:srgbClr val="2B161F"/>
                </a:solidFill>
                <a:latin typeface="Calibri"/>
                <a:cs typeface="Calibri"/>
              </a:rPr>
              <a:t> </a:t>
            </a:r>
            <a:r>
              <a:rPr dirty="0" sz="1100" spc="-10">
                <a:solidFill>
                  <a:srgbClr val="2B161F"/>
                </a:solidFill>
                <a:latin typeface="Calibri"/>
                <a:cs typeface="Calibri"/>
              </a:rPr>
              <a:t>partners </a:t>
            </a:r>
            <a:r>
              <a:rPr dirty="0" sz="1100">
                <a:solidFill>
                  <a:srgbClr val="2B161F"/>
                </a:solidFill>
                <a:latin typeface="Calibri"/>
                <a:cs typeface="Calibri"/>
              </a:rPr>
              <a:t>pay</a:t>
            </a:r>
            <a:r>
              <a:rPr dirty="0" sz="1100" spc="-5">
                <a:solidFill>
                  <a:srgbClr val="2B161F"/>
                </a:solidFill>
                <a:latin typeface="Calibri"/>
                <a:cs typeface="Calibri"/>
              </a:rPr>
              <a:t> </a:t>
            </a:r>
            <a:r>
              <a:rPr dirty="0" sz="1100">
                <a:solidFill>
                  <a:srgbClr val="2B161F"/>
                </a:solidFill>
                <a:latin typeface="Calibri"/>
                <a:cs typeface="Calibri"/>
              </a:rPr>
              <a:t>to</a:t>
            </a:r>
            <a:r>
              <a:rPr dirty="0" sz="1100" spc="-15">
                <a:solidFill>
                  <a:srgbClr val="2B161F"/>
                </a:solidFill>
                <a:latin typeface="Calibri"/>
                <a:cs typeface="Calibri"/>
              </a:rPr>
              <a:t> </a:t>
            </a:r>
            <a:r>
              <a:rPr dirty="0" sz="1100">
                <a:solidFill>
                  <a:srgbClr val="2B161F"/>
                </a:solidFill>
                <a:latin typeface="Calibri"/>
                <a:cs typeface="Calibri"/>
              </a:rPr>
              <a:t>be</a:t>
            </a:r>
            <a:r>
              <a:rPr dirty="0" sz="1100" spc="-55">
                <a:solidFill>
                  <a:srgbClr val="2B161F"/>
                </a:solidFill>
                <a:latin typeface="Calibri"/>
                <a:cs typeface="Calibri"/>
              </a:rPr>
              <a:t> </a:t>
            </a:r>
            <a:r>
              <a:rPr dirty="0" sz="1100">
                <a:solidFill>
                  <a:srgbClr val="2B161F"/>
                </a:solidFill>
                <a:latin typeface="Calibri"/>
                <a:cs typeface="Calibri"/>
              </a:rPr>
              <a:t>featured</a:t>
            </a:r>
            <a:r>
              <a:rPr dirty="0" sz="1100" spc="-15">
                <a:solidFill>
                  <a:srgbClr val="2B161F"/>
                </a:solidFill>
                <a:latin typeface="Calibri"/>
                <a:cs typeface="Calibri"/>
              </a:rPr>
              <a:t> </a:t>
            </a:r>
            <a:r>
              <a:rPr dirty="0" sz="1100">
                <a:solidFill>
                  <a:srgbClr val="2B161F"/>
                </a:solidFill>
                <a:latin typeface="Calibri"/>
                <a:cs typeface="Calibri"/>
              </a:rPr>
              <a:t>in</a:t>
            </a:r>
            <a:r>
              <a:rPr dirty="0" sz="1100" spc="-15">
                <a:solidFill>
                  <a:srgbClr val="2B161F"/>
                </a:solidFill>
                <a:latin typeface="Calibri"/>
                <a:cs typeface="Calibri"/>
              </a:rPr>
              <a:t> </a:t>
            </a:r>
            <a:r>
              <a:rPr dirty="0" sz="1100">
                <a:solidFill>
                  <a:srgbClr val="2B161F"/>
                </a:solidFill>
                <a:latin typeface="Calibri"/>
                <a:cs typeface="Calibri"/>
              </a:rPr>
              <a:t>city-</a:t>
            </a:r>
            <a:r>
              <a:rPr dirty="0" sz="1100" spc="-20">
                <a:solidFill>
                  <a:srgbClr val="2B161F"/>
                </a:solidFill>
                <a:latin typeface="Calibri"/>
                <a:cs typeface="Calibri"/>
              </a:rPr>
              <a:t>level</a:t>
            </a:r>
            <a:endParaRPr sz="1100">
              <a:latin typeface="Calibri"/>
              <a:cs typeface="Calibri"/>
            </a:endParaRPr>
          </a:p>
          <a:p>
            <a:pPr marL="12700">
              <a:lnSpc>
                <a:spcPts val="1300"/>
              </a:lnSpc>
            </a:pPr>
            <a:r>
              <a:rPr dirty="0" sz="1100">
                <a:solidFill>
                  <a:srgbClr val="2B161F"/>
                </a:solidFill>
                <a:latin typeface="Calibri"/>
                <a:cs typeface="Calibri"/>
              </a:rPr>
              <a:t>search</a:t>
            </a:r>
            <a:r>
              <a:rPr dirty="0" sz="1100" spc="-55">
                <a:solidFill>
                  <a:srgbClr val="2B161F"/>
                </a:solidFill>
                <a:latin typeface="Calibri"/>
                <a:cs typeface="Calibri"/>
              </a:rPr>
              <a:t> </a:t>
            </a:r>
            <a:r>
              <a:rPr dirty="0" sz="1100" spc="-10">
                <a:solidFill>
                  <a:srgbClr val="2B161F"/>
                </a:solidFill>
                <a:latin typeface="Calibri"/>
                <a:cs typeface="Calibri"/>
              </a:rPr>
              <a:t>results.</a:t>
            </a:r>
            <a:endParaRPr sz="1100">
              <a:latin typeface="Calibri"/>
              <a:cs typeface="Calibri"/>
            </a:endParaRPr>
          </a:p>
        </p:txBody>
      </p:sp>
      <p:grpSp>
        <p:nvGrpSpPr>
          <p:cNvPr id="44" name="object 44"/>
          <p:cNvGrpSpPr/>
          <p:nvPr/>
        </p:nvGrpSpPr>
        <p:grpSpPr>
          <a:xfrm>
            <a:off x="8162901" y="3943247"/>
            <a:ext cx="3748404" cy="2224405"/>
            <a:chOff x="8162901" y="3943247"/>
            <a:chExt cx="3748404" cy="2224405"/>
          </a:xfrm>
        </p:grpSpPr>
        <p:pic>
          <p:nvPicPr>
            <p:cNvPr id="45" name="object 45"/>
            <p:cNvPicPr/>
            <p:nvPr/>
          </p:nvPicPr>
          <p:blipFill>
            <a:blip r:embed="rId3" cstate="print"/>
            <a:stretch>
              <a:fillRect/>
            </a:stretch>
          </p:blipFill>
          <p:spPr>
            <a:xfrm>
              <a:off x="8162901" y="3943247"/>
              <a:ext cx="3748198" cy="2224249"/>
            </a:xfrm>
            <a:prstGeom prst="rect">
              <a:avLst/>
            </a:prstGeom>
          </p:spPr>
        </p:pic>
        <p:sp>
          <p:nvSpPr>
            <p:cNvPr id="46" name="object 46"/>
            <p:cNvSpPr/>
            <p:nvPr/>
          </p:nvSpPr>
          <p:spPr>
            <a:xfrm>
              <a:off x="8234426" y="3986276"/>
              <a:ext cx="3609975" cy="2095500"/>
            </a:xfrm>
            <a:custGeom>
              <a:avLst/>
              <a:gdLst/>
              <a:ahLst/>
              <a:cxnLst/>
              <a:rect l="l" t="t" r="r" b="b"/>
              <a:pathLst>
                <a:path w="3609975" h="2095500">
                  <a:moveTo>
                    <a:pt x="3537077" y="0"/>
                  </a:moveTo>
                  <a:lnTo>
                    <a:pt x="72771" y="0"/>
                  </a:lnTo>
                  <a:lnTo>
                    <a:pt x="44416" y="5709"/>
                  </a:lnTo>
                  <a:lnTo>
                    <a:pt x="21288" y="21288"/>
                  </a:lnTo>
                  <a:lnTo>
                    <a:pt x="5709" y="44416"/>
                  </a:lnTo>
                  <a:lnTo>
                    <a:pt x="0" y="72771"/>
                  </a:lnTo>
                  <a:lnTo>
                    <a:pt x="0" y="2022551"/>
                  </a:lnTo>
                  <a:lnTo>
                    <a:pt x="5709" y="2050923"/>
                  </a:lnTo>
                  <a:lnTo>
                    <a:pt x="21288" y="2074090"/>
                  </a:lnTo>
                  <a:lnTo>
                    <a:pt x="44416" y="2089709"/>
                  </a:lnTo>
                  <a:lnTo>
                    <a:pt x="72771" y="2095436"/>
                  </a:lnTo>
                  <a:lnTo>
                    <a:pt x="3537077" y="2095436"/>
                  </a:lnTo>
                  <a:lnTo>
                    <a:pt x="3565451" y="2089709"/>
                  </a:lnTo>
                  <a:lnTo>
                    <a:pt x="3588623" y="2074090"/>
                  </a:lnTo>
                  <a:lnTo>
                    <a:pt x="3604246" y="2050923"/>
                  </a:lnTo>
                  <a:lnTo>
                    <a:pt x="3609975" y="2022551"/>
                  </a:lnTo>
                  <a:lnTo>
                    <a:pt x="3609975" y="72771"/>
                  </a:lnTo>
                  <a:lnTo>
                    <a:pt x="3604246" y="44416"/>
                  </a:lnTo>
                  <a:lnTo>
                    <a:pt x="3588623" y="21288"/>
                  </a:lnTo>
                  <a:lnTo>
                    <a:pt x="3565451" y="5709"/>
                  </a:lnTo>
                  <a:lnTo>
                    <a:pt x="3537077" y="0"/>
                  </a:lnTo>
                  <a:close/>
                </a:path>
              </a:pathLst>
            </a:custGeom>
            <a:solidFill>
              <a:srgbClr val="FFFFFF"/>
            </a:solidFill>
          </p:spPr>
          <p:txBody>
            <a:bodyPr wrap="square" lIns="0" tIns="0" rIns="0" bIns="0" rtlCol="0"/>
            <a:lstStyle/>
            <a:p/>
          </p:txBody>
        </p:sp>
        <p:sp>
          <p:nvSpPr>
            <p:cNvPr id="47" name="object 47"/>
            <p:cNvSpPr/>
            <p:nvPr/>
          </p:nvSpPr>
          <p:spPr>
            <a:xfrm>
              <a:off x="8234426" y="3986276"/>
              <a:ext cx="3609975" cy="2095500"/>
            </a:xfrm>
            <a:custGeom>
              <a:avLst/>
              <a:gdLst/>
              <a:ahLst/>
              <a:cxnLst/>
              <a:rect l="l" t="t" r="r" b="b"/>
              <a:pathLst>
                <a:path w="3609975" h="2095500">
                  <a:moveTo>
                    <a:pt x="0" y="72771"/>
                  </a:moveTo>
                  <a:lnTo>
                    <a:pt x="5709" y="44416"/>
                  </a:lnTo>
                  <a:lnTo>
                    <a:pt x="21288" y="21288"/>
                  </a:lnTo>
                  <a:lnTo>
                    <a:pt x="44416" y="5709"/>
                  </a:lnTo>
                  <a:lnTo>
                    <a:pt x="72771" y="0"/>
                  </a:lnTo>
                  <a:lnTo>
                    <a:pt x="3537077" y="0"/>
                  </a:lnTo>
                  <a:lnTo>
                    <a:pt x="3565451" y="5709"/>
                  </a:lnTo>
                  <a:lnTo>
                    <a:pt x="3588623" y="21288"/>
                  </a:lnTo>
                  <a:lnTo>
                    <a:pt x="3604246" y="44416"/>
                  </a:lnTo>
                  <a:lnTo>
                    <a:pt x="3609975" y="72771"/>
                  </a:lnTo>
                  <a:lnTo>
                    <a:pt x="3609975" y="2022551"/>
                  </a:lnTo>
                  <a:lnTo>
                    <a:pt x="3604246" y="2050923"/>
                  </a:lnTo>
                  <a:lnTo>
                    <a:pt x="3588623" y="2074090"/>
                  </a:lnTo>
                  <a:lnTo>
                    <a:pt x="3565451" y="2089709"/>
                  </a:lnTo>
                  <a:lnTo>
                    <a:pt x="3537077" y="2095436"/>
                  </a:lnTo>
                  <a:lnTo>
                    <a:pt x="72771" y="2095436"/>
                  </a:lnTo>
                  <a:lnTo>
                    <a:pt x="44416" y="2089709"/>
                  </a:lnTo>
                  <a:lnTo>
                    <a:pt x="21288" y="2074090"/>
                  </a:lnTo>
                  <a:lnTo>
                    <a:pt x="5709" y="2050923"/>
                  </a:lnTo>
                  <a:lnTo>
                    <a:pt x="0" y="2022551"/>
                  </a:lnTo>
                  <a:lnTo>
                    <a:pt x="0" y="72771"/>
                  </a:lnTo>
                  <a:close/>
                </a:path>
              </a:pathLst>
            </a:custGeom>
            <a:ln w="12700">
              <a:solidFill>
                <a:srgbClr val="EBE1D0"/>
              </a:solidFill>
            </a:ln>
          </p:spPr>
          <p:txBody>
            <a:bodyPr wrap="square" lIns="0" tIns="0" rIns="0" bIns="0" rtlCol="0"/>
            <a:lstStyle/>
            <a:p/>
          </p:txBody>
        </p:sp>
        <p:sp>
          <p:nvSpPr>
            <p:cNvPr id="48" name="object 48"/>
            <p:cNvSpPr/>
            <p:nvPr/>
          </p:nvSpPr>
          <p:spPr>
            <a:xfrm>
              <a:off x="8505825" y="4229100"/>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6C2D46"/>
            </a:solidFill>
          </p:spPr>
          <p:txBody>
            <a:bodyPr wrap="square" lIns="0" tIns="0" rIns="0" bIns="0" rtlCol="0"/>
            <a:lstStyle/>
            <a:p/>
          </p:txBody>
        </p:sp>
      </p:grpSp>
      <p:sp>
        <p:nvSpPr>
          <p:cNvPr id="49" name="object 49"/>
          <p:cNvSpPr txBox="1"/>
          <p:nvPr/>
        </p:nvSpPr>
        <p:spPr>
          <a:xfrm>
            <a:off x="8685276" y="4306887"/>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a:t>
            </a:r>
            <a:endParaRPr sz="2000">
              <a:latin typeface="Calibri"/>
              <a:cs typeface="Calibri"/>
            </a:endParaRPr>
          </a:p>
        </p:txBody>
      </p:sp>
      <p:sp>
        <p:nvSpPr>
          <p:cNvPr id="52" name="object 52"/>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53" name="object 53"/>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19</a:t>
            </a:r>
          </a:p>
        </p:txBody>
      </p:sp>
      <p:sp>
        <p:nvSpPr>
          <p:cNvPr id="50" name="object 50"/>
          <p:cNvSpPr txBox="1"/>
          <p:nvPr/>
        </p:nvSpPr>
        <p:spPr>
          <a:xfrm>
            <a:off x="9229725" y="4371085"/>
            <a:ext cx="1857375" cy="231140"/>
          </a:xfrm>
          <a:prstGeom prst="rect">
            <a:avLst/>
          </a:prstGeom>
        </p:spPr>
        <p:txBody>
          <a:bodyPr wrap="square" lIns="0" tIns="12700" rIns="0" bIns="0" rtlCol="0" vert="horz">
            <a:spAutoFit/>
          </a:bodyPr>
          <a:lstStyle/>
          <a:p>
            <a:pPr marL="12700">
              <a:lnSpc>
                <a:spcPct val="100000"/>
              </a:lnSpc>
              <a:spcBef>
                <a:spcPts val="100"/>
              </a:spcBef>
            </a:pPr>
            <a:r>
              <a:rPr dirty="0" sz="1350" spc="-10" b="1">
                <a:solidFill>
                  <a:srgbClr val="6C2D46"/>
                </a:solidFill>
                <a:latin typeface="Cambria"/>
                <a:cs typeface="Cambria"/>
              </a:rPr>
              <a:t>Fabric</a:t>
            </a:r>
            <a:r>
              <a:rPr dirty="0" sz="1350" spc="-60" b="1">
                <a:solidFill>
                  <a:srgbClr val="6C2D46"/>
                </a:solidFill>
                <a:latin typeface="Cambria"/>
                <a:cs typeface="Cambria"/>
              </a:rPr>
              <a:t> </a:t>
            </a:r>
            <a:r>
              <a:rPr dirty="0" sz="1350" b="1">
                <a:solidFill>
                  <a:srgbClr val="6C2D46"/>
                </a:solidFill>
                <a:latin typeface="Cambria"/>
                <a:cs typeface="Cambria"/>
              </a:rPr>
              <a:t>Sourcing</a:t>
            </a:r>
            <a:r>
              <a:rPr dirty="0" sz="1350" spc="10" b="1">
                <a:solidFill>
                  <a:srgbClr val="6C2D46"/>
                </a:solidFill>
                <a:latin typeface="Cambria"/>
                <a:cs typeface="Cambria"/>
              </a:rPr>
              <a:t> </a:t>
            </a:r>
            <a:r>
              <a:rPr dirty="0" sz="1350" spc="-10" b="1">
                <a:solidFill>
                  <a:srgbClr val="6C2D46"/>
                </a:solidFill>
                <a:latin typeface="Cambria"/>
                <a:cs typeface="Cambria"/>
              </a:rPr>
              <a:t>Margin</a:t>
            </a:r>
            <a:endParaRPr sz="1350">
              <a:latin typeface="Cambria"/>
              <a:cs typeface="Cambria"/>
            </a:endParaRPr>
          </a:p>
        </p:txBody>
      </p:sp>
      <p:sp>
        <p:nvSpPr>
          <p:cNvPr id="51" name="object 51"/>
          <p:cNvSpPr txBox="1"/>
          <p:nvPr/>
        </p:nvSpPr>
        <p:spPr>
          <a:xfrm>
            <a:off x="8589264" y="5217159"/>
            <a:ext cx="2898775" cy="359410"/>
          </a:xfrm>
          <a:prstGeom prst="rect">
            <a:avLst/>
          </a:prstGeom>
        </p:spPr>
        <p:txBody>
          <a:bodyPr wrap="square" lIns="0" tIns="15875" rIns="0" bIns="0" rtlCol="0" vert="horz">
            <a:spAutoFit/>
          </a:bodyPr>
          <a:lstStyle/>
          <a:p>
            <a:pPr marL="12700">
              <a:lnSpc>
                <a:spcPts val="1295"/>
              </a:lnSpc>
              <a:spcBef>
                <a:spcPts val="125"/>
              </a:spcBef>
            </a:pPr>
            <a:r>
              <a:rPr dirty="0" sz="1100">
                <a:solidFill>
                  <a:srgbClr val="2B161F"/>
                </a:solidFill>
                <a:latin typeface="Calibri"/>
                <a:cs typeface="Calibri"/>
              </a:rPr>
              <a:t>B2B</a:t>
            </a:r>
            <a:r>
              <a:rPr dirty="0" sz="1100" spc="-40">
                <a:solidFill>
                  <a:srgbClr val="2B161F"/>
                </a:solidFill>
                <a:latin typeface="Calibri"/>
                <a:cs typeface="Calibri"/>
              </a:rPr>
              <a:t> </a:t>
            </a:r>
            <a:r>
              <a:rPr dirty="0" sz="1100">
                <a:solidFill>
                  <a:srgbClr val="2B161F"/>
                </a:solidFill>
                <a:latin typeface="Calibri"/>
                <a:cs typeface="Calibri"/>
              </a:rPr>
              <a:t>margin</a:t>
            </a:r>
            <a:r>
              <a:rPr dirty="0" sz="1100" spc="-25">
                <a:solidFill>
                  <a:srgbClr val="2B161F"/>
                </a:solidFill>
                <a:latin typeface="Calibri"/>
                <a:cs typeface="Calibri"/>
              </a:rPr>
              <a:t> </a:t>
            </a:r>
            <a:r>
              <a:rPr dirty="0" sz="1100">
                <a:solidFill>
                  <a:srgbClr val="2B161F"/>
                </a:solidFill>
                <a:latin typeface="Calibri"/>
                <a:cs typeface="Calibri"/>
              </a:rPr>
              <a:t>on</a:t>
            </a:r>
            <a:r>
              <a:rPr dirty="0" sz="1100" spc="-20">
                <a:solidFill>
                  <a:srgbClr val="2B161F"/>
                </a:solidFill>
                <a:latin typeface="Calibri"/>
                <a:cs typeface="Calibri"/>
              </a:rPr>
              <a:t> </a:t>
            </a:r>
            <a:r>
              <a:rPr dirty="0" sz="1100" spc="-10">
                <a:solidFill>
                  <a:srgbClr val="2B161F"/>
                </a:solidFill>
                <a:latin typeface="Calibri"/>
                <a:cs typeface="Calibri"/>
              </a:rPr>
              <a:t>curated, </a:t>
            </a:r>
            <a:r>
              <a:rPr dirty="0" sz="1100">
                <a:solidFill>
                  <a:srgbClr val="2B161F"/>
                </a:solidFill>
                <a:latin typeface="Calibri"/>
                <a:cs typeface="Calibri"/>
              </a:rPr>
              <a:t>sustainable</a:t>
            </a:r>
            <a:r>
              <a:rPr dirty="0" sz="1100" spc="15">
                <a:solidFill>
                  <a:srgbClr val="2B161F"/>
                </a:solidFill>
                <a:latin typeface="Calibri"/>
                <a:cs typeface="Calibri"/>
              </a:rPr>
              <a:t> </a:t>
            </a:r>
            <a:r>
              <a:rPr dirty="0" sz="1100">
                <a:solidFill>
                  <a:srgbClr val="2B161F"/>
                </a:solidFill>
                <a:latin typeface="Calibri"/>
                <a:cs typeface="Calibri"/>
              </a:rPr>
              <a:t>fabric</a:t>
            </a:r>
            <a:r>
              <a:rPr dirty="0" sz="1100" spc="-50">
                <a:solidFill>
                  <a:srgbClr val="2B161F"/>
                </a:solidFill>
                <a:latin typeface="Calibri"/>
                <a:cs typeface="Calibri"/>
              </a:rPr>
              <a:t> </a:t>
            </a:r>
            <a:r>
              <a:rPr dirty="0" sz="1100" spc="-10">
                <a:solidFill>
                  <a:srgbClr val="2B161F"/>
                </a:solidFill>
                <a:latin typeface="Calibri"/>
                <a:cs typeface="Calibri"/>
              </a:rPr>
              <a:t>supplied</a:t>
            </a:r>
            <a:endParaRPr sz="1100">
              <a:latin typeface="Calibri"/>
              <a:cs typeface="Calibri"/>
            </a:endParaRPr>
          </a:p>
          <a:p>
            <a:pPr marL="12700">
              <a:lnSpc>
                <a:spcPts val="1300"/>
              </a:lnSpc>
            </a:pPr>
            <a:r>
              <a:rPr dirty="0" sz="1100">
                <a:solidFill>
                  <a:srgbClr val="2B161F"/>
                </a:solidFill>
                <a:latin typeface="Calibri"/>
                <a:cs typeface="Calibri"/>
              </a:rPr>
              <a:t>to</a:t>
            </a:r>
            <a:r>
              <a:rPr dirty="0" sz="1100" spc="-5">
                <a:solidFill>
                  <a:srgbClr val="2B161F"/>
                </a:solidFill>
                <a:latin typeface="Calibri"/>
                <a:cs typeface="Calibri"/>
              </a:rPr>
              <a:t> </a:t>
            </a:r>
            <a:r>
              <a:rPr dirty="0" sz="1100" spc="-10">
                <a:solidFill>
                  <a:srgbClr val="2B161F"/>
                </a:solidFill>
                <a:latin typeface="Calibri"/>
                <a:cs typeface="Calibri"/>
              </a:rPr>
              <a:t>partners.</a:t>
            </a:r>
            <a:endParaRPr sz="11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24714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R</a:t>
            </a:r>
            <a:r>
              <a:rPr dirty="0" sz="1250" spc="-25" b="1">
                <a:solidFill>
                  <a:srgbClr val="6C2D46"/>
                </a:solidFill>
                <a:latin typeface="Calibri"/>
                <a:cs typeface="Calibri"/>
              </a:rPr>
              <a:t> </a:t>
            </a:r>
            <a:r>
              <a:rPr dirty="0" sz="1250" b="1">
                <a:solidFill>
                  <a:srgbClr val="6C2D46"/>
                </a:solidFill>
                <a:latin typeface="Calibri"/>
                <a:cs typeface="Calibri"/>
              </a:rPr>
              <a:t>E</a:t>
            </a:r>
            <a:r>
              <a:rPr dirty="0" sz="1250" spc="-75" b="1">
                <a:solidFill>
                  <a:srgbClr val="6C2D46"/>
                </a:solidFill>
                <a:latin typeface="Calibri"/>
                <a:cs typeface="Calibri"/>
              </a:rPr>
              <a:t> </a:t>
            </a:r>
            <a:r>
              <a:rPr dirty="0" sz="1250" b="1">
                <a:solidFill>
                  <a:srgbClr val="6C2D46"/>
                </a:solidFill>
                <a:latin typeface="Calibri"/>
                <a:cs typeface="Calibri"/>
              </a:rPr>
              <a:t>V</a:t>
            </a:r>
            <a:r>
              <a:rPr dirty="0" sz="1250" spc="-55" b="1">
                <a:solidFill>
                  <a:srgbClr val="6C2D46"/>
                </a:solidFill>
                <a:latin typeface="Calibri"/>
                <a:cs typeface="Calibri"/>
              </a:rPr>
              <a:t> </a:t>
            </a:r>
            <a:r>
              <a:rPr dirty="0" sz="1250" b="1">
                <a:solidFill>
                  <a:srgbClr val="6C2D46"/>
                </a:solidFill>
                <a:latin typeface="Calibri"/>
                <a:cs typeface="Calibri"/>
              </a:rPr>
              <a:t>E</a:t>
            </a:r>
            <a:r>
              <a:rPr dirty="0" sz="1250" spc="-80" b="1">
                <a:solidFill>
                  <a:srgbClr val="6C2D46"/>
                </a:solidFill>
                <a:latin typeface="Calibri"/>
                <a:cs typeface="Calibri"/>
              </a:rPr>
              <a:t> </a:t>
            </a:r>
            <a:r>
              <a:rPr dirty="0" sz="1250" b="1">
                <a:solidFill>
                  <a:srgbClr val="6C2D46"/>
                </a:solidFill>
                <a:latin typeface="Calibri"/>
                <a:cs typeface="Calibri"/>
              </a:rPr>
              <a:t>N</a:t>
            </a:r>
            <a:r>
              <a:rPr dirty="0" sz="1250" spc="-70" b="1">
                <a:solidFill>
                  <a:srgbClr val="6C2D46"/>
                </a:solidFill>
                <a:latin typeface="Calibri"/>
                <a:cs typeface="Calibri"/>
              </a:rPr>
              <a:t> </a:t>
            </a:r>
            <a:r>
              <a:rPr dirty="0" sz="1250" b="1">
                <a:solidFill>
                  <a:srgbClr val="6C2D46"/>
                </a:solidFill>
                <a:latin typeface="Calibri"/>
                <a:cs typeface="Calibri"/>
              </a:rPr>
              <a:t>U</a:t>
            </a:r>
            <a:r>
              <a:rPr dirty="0" sz="1250" spc="-65" b="1">
                <a:solidFill>
                  <a:srgbClr val="6C2D46"/>
                </a:solidFill>
                <a:latin typeface="Calibri"/>
                <a:cs typeface="Calibri"/>
              </a:rPr>
              <a:t> </a:t>
            </a:r>
            <a:r>
              <a:rPr dirty="0" sz="1250" b="1">
                <a:solidFill>
                  <a:srgbClr val="6C2D46"/>
                </a:solidFill>
                <a:latin typeface="Calibri"/>
                <a:cs typeface="Calibri"/>
              </a:rPr>
              <a:t>E</a:t>
            </a:r>
            <a:r>
              <a:rPr dirty="0" sz="1250" spc="480" b="1">
                <a:solidFill>
                  <a:srgbClr val="6C2D46"/>
                </a:solidFill>
                <a:latin typeface="Calibri"/>
                <a:cs typeface="Calibri"/>
              </a:rPr>
              <a:t> </a:t>
            </a:r>
            <a:r>
              <a:rPr dirty="0" sz="1250" b="1">
                <a:solidFill>
                  <a:srgbClr val="6C2D46"/>
                </a:solidFill>
                <a:latin typeface="Calibri"/>
                <a:cs typeface="Calibri"/>
              </a:rPr>
              <a:t>M</a:t>
            </a:r>
            <a:r>
              <a:rPr dirty="0" sz="1250" spc="-45" b="1">
                <a:solidFill>
                  <a:srgbClr val="6C2D46"/>
                </a:solidFill>
                <a:latin typeface="Calibri"/>
                <a:cs typeface="Calibri"/>
              </a:rPr>
              <a:t> </a:t>
            </a:r>
            <a:r>
              <a:rPr dirty="0" sz="1250" b="1">
                <a:solidFill>
                  <a:srgbClr val="6C2D46"/>
                </a:solidFill>
                <a:latin typeface="Calibri"/>
                <a:cs typeface="Calibri"/>
              </a:rPr>
              <a:t>I</a:t>
            </a:r>
            <a:r>
              <a:rPr dirty="0" sz="1250" spc="-95" b="1">
                <a:solidFill>
                  <a:srgbClr val="6C2D46"/>
                </a:solidFill>
                <a:latin typeface="Calibri"/>
                <a:cs typeface="Calibri"/>
              </a:rPr>
              <a:t> </a:t>
            </a:r>
            <a:r>
              <a:rPr dirty="0" sz="1250" spc="-50" b="1">
                <a:solidFill>
                  <a:srgbClr val="6C2D46"/>
                </a:solidFill>
                <a:latin typeface="Calibri"/>
                <a:cs typeface="Calibri"/>
              </a:rPr>
              <a:t>X</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solidFill>
                  <a:srgbClr val="2B161F"/>
                </a:solidFill>
              </a:rPr>
              <a:t>Projected</a:t>
            </a:r>
            <a:r>
              <a:rPr dirty="0" spc="-80">
                <a:solidFill>
                  <a:srgbClr val="2B161F"/>
                </a:solidFill>
              </a:rPr>
              <a:t> </a:t>
            </a:r>
            <a:r>
              <a:rPr dirty="0" spc="-35">
                <a:solidFill>
                  <a:srgbClr val="2B161F"/>
                </a:solidFill>
              </a:rPr>
              <a:t>Revenue</a:t>
            </a:r>
            <a:r>
              <a:rPr dirty="0" spc="-80">
                <a:solidFill>
                  <a:srgbClr val="2B161F"/>
                </a:solidFill>
              </a:rPr>
              <a:t> </a:t>
            </a:r>
            <a:r>
              <a:rPr dirty="0">
                <a:solidFill>
                  <a:srgbClr val="2B161F"/>
                </a:solidFill>
              </a:rPr>
              <a:t>Split —</a:t>
            </a:r>
            <a:r>
              <a:rPr dirty="0" spc="-95">
                <a:solidFill>
                  <a:srgbClr val="2B161F"/>
                </a:solidFill>
              </a:rPr>
              <a:t> </a:t>
            </a:r>
            <a:r>
              <a:rPr dirty="0" spc="-55">
                <a:solidFill>
                  <a:srgbClr val="2B161F"/>
                </a:solidFill>
              </a:rPr>
              <a:t>Year</a:t>
            </a:r>
            <a:r>
              <a:rPr dirty="0" spc="-80">
                <a:solidFill>
                  <a:srgbClr val="2B161F"/>
                </a:solidFill>
              </a:rPr>
              <a:t> </a:t>
            </a:r>
            <a:r>
              <a:rPr dirty="0" spc="-50">
                <a:solidFill>
                  <a:srgbClr val="2B161F"/>
                </a:solidFill>
              </a:rPr>
              <a:t>3</a:t>
            </a:r>
          </a:p>
        </p:txBody>
      </p:sp>
      <p:grpSp>
        <p:nvGrpSpPr>
          <p:cNvPr id="4" name="object 4"/>
          <p:cNvGrpSpPr/>
          <p:nvPr/>
        </p:nvGrpSpPr>
        <p:grpSpPr>
          <a:xfrm>
            <a:off x="1556328" y="1694179"/>
            <a:ext cx="3837304" cy="3837304"/>
            <a:chOff x="1556328" y="1694179"/>
            <a:chExt cx="3837304" cy="3837304"/>
          </a:xfrm>
        </p:grpSpPr>
        <p:sp>
          <p:nvSpPr>
            <p:cNvPr id="5" name="object 5"/>
            <p:cNvSpPr/>
            <p:nvPr/>
          </p:nvSpPr>
          <p:spPr>
            <a:xfrm>
              <a:off x="3474719" y="1694179"/>
              <a:ext cx="1918335" cy="3743325"/>
            </a:xfrm>
            <a:custGeom>
              <a:avLst/>
              <a:gdLst/>
              <a:ahLst/>
              <a:cxnLst/>
              <a:rect l="l" t="t" r="r" b="b"/>
              <a:pathLst>
                <a:path w="1918335" h="3743325">
                  <a:moveTo>
                    <a:pt x="0" y="0"/>
                  </a:moveTo>
                  <a:lnTo>
                    <a:pt x="0" y="1918335"/>
                  </a:lnTo>
                  <a:lnTo>
                    <a:pt x="592835" y="3742944"/>
                  </a:lnTo>
                  <a:lnTo>
                    <a:pt x="639036" y="3727280"/>
                  </a:lnTo>
                  <a:lnTo>
                    <a:pt x="684634" y="3710528"/>
                  </a:lnTo>
                  <a:lnTo>
                    <a:pt x="729618" y="3692705"/>
                  </a:lnTo>
                  <a:lnTo>
                    <a:pt x="773975" y="3673827"/>
                  </a:lnTo>
                  <a:lnTo>
                    <a:pt x="817692" y="3653913"/>
                  </a:lnTo>
                  <a:lnTo>
                    <a:pt x="860757" y="3632980"/>
                  </a:lnTo>
                  <a:lnTo>
                    <a:pt x="903157" y="3611045"/>
                  </a:lnTo>
                  <a:lnTo>
                    <a:pt x="944879" y="3588125"/>
                  </a:lnTo>
                  <a:lnTo>
                    <a:pt x="985910" y="3564239"/>
                  </a:lnTo>
                  <a:lnTo>
                    <a:pt x="1026239" y="3539403"/>
                  </a:lnTo>
                  <a:lnTo>
                    <a:pt x="1065852" y="3513635"/>
                  </a:lnTo>
                  <a:lnTo>
                    <a:pt x="1104737" y="3486952"/>
                  </a:lnTo>
                  <a:lnTo>
                    <a:pt x="1142881" y="3459371"/>
                  </a:lnTo>
                  <a:lnTo>
                    <a:pt x="1180271" y="3430911"/>
                  </a:lnTo>
                  <a:lnTo>
                    <a:pt x="1216895" y="3401588"/>
                  </a:lnTo>
                  <a:lnTo>
                    <a:pt x="1252740" y="3371420"/>
                  </a:lnTo>
                  <a:lnTo>
                    <a:pt x="1287794" y="3340424"/>
                  </a:lnTo>
                  <a:lnTo>
                    <a:pt x="1322043" y="3308618"/>
                  </a:lnTo>
                  <a:lnTo>
                    <a:pt x="1355476" y="3276019"/>
                  </a:lnTo>
                  <a:lnTo>
                    <a:pt x="1388079" y="3242644"/>
                  </a:lnTo>
                  <a:lnTo>
                    <a:pt x="1419839" y="3208512"/>
                  </a:lnTo>
                  <a:lnTo>
                    <a:pt x="1450746" y="3173638"/>
                  </a:lnTo>
                  <a:lnTo>
                    <a:pt x="1480784" y="3138041"/>
                  </a:lnTo>
                  <a:lnTo>
                    <a:pt x="1509943" y="3101739"/>
                  </a:lnTo>
                  <a:lnTo>
                    <a:pt x="1538209" y="3064748"/>
                  </a:lnTo>
                  <a:lnTo>
                    <a:pt x="1565569" y="3027085"/>
                  </a:lnTo>
                  <a:lnTo>
                    <a:pt x="1592012" y="2988769"/>
                  </a:lnTo>
                  <a:lnTo>
                    <a:pt x="1617524" y="2949817"/>
                  </a:lnTo>
                  <a:lnTo>
                    <a:pt x="1642092" y="2910246"/>
                  </a:lnTo>
                  <a:lnTo>
                    <a:pt x="1665705" y="2870074"/>
                  </a:lnTo>
                  <a:lnTo>
                    <a:pt x="1688348" y="2829317"/>
                  </a:lnTo>
                  <a:lnTo>
                    <a:pt x="1710011" y="2787994"/>
                  </a:lnTo>
                  <a:lnTo>
                    <a:pt x="1730680" y="2746121"/>
                  </a:lnTo>
                  <a:lnTo>
                    <a:pt x="1750342" y="2703717"/>
                  </a:lnTo>
                  <a:lnTo>
                    <a:pt x="1768985" y="2660798"/>
                  </a:lnTo>
                  <a:lnTo>
                    <a:pt x="1786596" y="2617382"/>
                  </a:lnTo>
                  <a:lnTo>
                    <a:pt x="1803162" y="2573486"/>
                  </a:lnTo>
                  <a:lnTo>
                    <a:pt x="1818671" y="2529129"/>
                  </a:lnTo>
                  <a:lnTo>
                    <a:pt x="1833111" y="2484326"/>
                  </a:lnTo>
                  <a:lnTo>
                    <a:pt x="1846468" y="2439096"/>
                  </a:lnTo>
                  <a:lnTo>
                    <a:pt x="1858730" y="2393456"/>
                  </a:lnTo>
                  <a:lnTo>
                    <a:pt x="1869884" y="2347423"/>
                  </a:lnTo>
                  <a:lnTo>
                    <a:pt x="1879918" y="2301016"/>
                  </a:lnTo>
                  <a:lnTo>
                    <a:pt x="1888818" y="2254250"/>
                  </a:lnTo>
                  <a:lnTo>
                    <a:pt x="1896573" y="2207144"/>
                  </a:lnTo>
                  <a:lnTo>
                    <a:pt x="1903170" y="2159715"/>
                  </a:lnTo>
                  <a:lnTo>
                    <a:pt x="1908595" y="2111980"/>
                  </a:lnTo>
                  <a:lnTo>
                    <a:pt x="1912837" y="2063958"/>
                  </a:lnTo>
                  <a:lnTo>
                    <a:pt x="1915883" y="2015664"/>
                  </a:lnTo>
                  <a:lnTo>
                    <a:pt x="1917719" y="1967117"/>
                  </a:lnTo>
                  <a:lnTo>
                    <a:pt x="1918334" y="1918335"/>
                  </a:lnTo>
                  <a:lnTo>
                    <a:pt x="1917745" y="1870319"/>
                  </a:lnTo>
                  <a:lnTo>
                    <a:pt x="1915987" y="1822593"/>
                  </a:lnTo>
                  <a:lnTo>
                    <a:pt x="1913073" y="1775171"/>
                  </a:lnTo>
                  <a:lnTo>
                    <a:pt x="1909017" y="1728066"/>
                  </a:lnTo>
                  <a:lnTo>
                    <a:pt x="1903833" y="1681293"/>
                  </a:lnTo>
                  <a:lnTo>
                    <a:pt x="1897534" y="1634864"/>
                  </a:lnTo>
                  <a:lnTo>
                    <a:pt x="1890135" y="1588795"/>
                  </a:lnTo>
                  <a:lnTo>
                    <a:pt x="1881649" y="1543097"/>
                  </a:lnTo>
                  <a:lnTo>
                    <a:pt x="1872090" y="1497786"/>
                  </a:lnTo>
                  <a:lnTo>
                    <a:pt x="1861472" y="1452874"/>
                  </a:lnTo>
                  <a:lnTo>
                    <a:pt x="1849807" y="1408377"/>
                  </a:lnTo>
                  <a:lnTo>
                    <a:pt x="1837111" y="1364306"/>
                  </a:lnTo>
                  <a:lnTo>
                    <a:pt x="1823397" y="1320677"/>
                  </a:lnTo>
                  <a:lnTo>
                    <a:pt x="1808678" y="1277502"/>
                  </a:lnTo>
                  <a:lnTo>
                    <a:pt x="1792969" y="1234796"/>
                  </a:lnTo>
                  <a:lnTo>
                    <a:pt x="1776283" y="1192573"/>
                  </a:lnTo>
                  <a:lnTo>
                    <a:pt x="1758633" y="1150845"/>
                  </a:lnTo>
                  <a:lnTo>
                    <a:pt x="1740034" y="1109627"/>
                  </a:lnTo>
                  <a:lnTo>
                    <a:pt x="1720499" y="1068933"/>
                  </a:lnTo>
                  <a:lnTo>
                    <a:pt x="1700043" y="1028776"/>
                  </a:lnTo>
                  <a:lnTo>
                    <a:pt x="1678678" y="989170"/>
                  </a:lnTo>
                  <a:lnTo>
                    <a:pt x="1656418" y="950129"/>
                  </a:lnTo>
                  <a:lnTo>
                    <a:pt x="1633278" y="911666"/>
                  </a:lnTo>
                  <a:lnTo>
                    <a:pt x="1609271" y="873796"/>
                  </a:lnTo>
                  <a:lnTo>
                    <a:pt x="1584410" y="836531"/>
                  </a:lnTo>
                  <a:lnTo>
                    <a:pt x="1558710" y="799886"/>
                  </a:lnTo>
                  <a:lnTo>
                    <a:pt x="1532184" y="763875"/>
                  </a:lnTo>
                  <a:lnTo>
                    <a:pt x="1504846" y="728511"/>
                  </a:lnTo>
                  <a:lnTo>
                    <a:pt x="1476709" y="693808"/>
                  </a:lnTo>
                  <a:lnTo>
                    <a:pt x="1447788" y="659779"/>
                  </a:lnTo>
                  <a:lnTo>
                    <a:pt x="1418096" y="626439"/>
                  </a:lnTo>
                  <a:lnTo>
                    <a:pt x="1387647" y="593801"/>
                  </a:lnTo>
                  <a:lnTo>
                    <a:pt x="1356455" y="561879"/>
                  </a:lnTo>
                  <a:lnTo>
                    <a:pt x="1324533" y="530687"/>
                  </a:lnTo>
                  <a:lnTo>
                    <a:pt x="1291895" y="500238"/>
                  </a:lnTo>
                  <a:lnTo>
                    <a:pt x="1258555" y="470546"/>
                  </a:lnTo>
                  <a:lnTo>
                    <a:pt x="1224526" y="441625"/>
                  </a:lnTo>
                  <a:lnTo>
                    <a:pt x="1189823" y="413488"/>
                  </a:lnTo>
                  <a:lnTo>
                    <a:pt x="1154459" y="386150"/>
                  </a:lnTo>
                  <a:lnTo>
                    <a:pt x="1118448" y="359624"/>
                  </a:lnTo>
                  <a:lnTo>
                    <a:pt x="1081803" y="333924"/>
                  </a:lnTo>
                  <a:lnTo>
                    <a:pt x="1044538" y="309063"/>
                  </a:lnTo>
                  <a:lnTo>
                    <a:pt x="1006668" y="285056"/>
                  </a:lnTo>
                  <a:lnTo>
                    <a:pt x="968205" y="261916"/>
                  </a:lnTo>
                  <a:lnTo>
                    <a:pt x="929164" y="239656"/>
                  </a:lnTo>
                  <a:lnTo>
                    <a:pt x="889558" y="218291"/>
                  </a:lnTo>
                  <a:lnTo>
                    <a:pt x="849401" y="197835"/>
                  </a:lnTo>
                  <a:lnTo>
                    <a:pt x="808707" y="178300"/>
                  </a:lnTo>
                  <a:lnTo>
                    <a:pt x="767489" y="159701"/>
                  </a:lnTo>
                  <a:lnTo>
                    <a:pt x="725761" y="142051"/>
                  </a:lnTo>
                  <a:lnTo>
                    <a:pt x="683538" y="125365"/>
                  </a:lnTo>
                  <a:lnTo>
                    <a:pt x="640832" y="109656"/>
                  </a:lnTo>
                  <a:lnTo>
                    <a:pt x="597657" y="94937"/>
                  </a:lnTo>
                  <a:lnTo>
                    <a:pt x="554028" y="81223"/>
                  </a:lnTo>
                  <a:lnTo>
                    <a:pt x="509957" y="68527"/>
                  </a:lnTo>
                  <a:lnTo>
                    <a:pt x="465460" y="56862"/>
                  </a:lnTo>
                  <a:lnTo>
                    <a:pt x="420548" y="46244"/>
                  </a:lnTo>
                  <a:lnTo>
                    <a:pt x="375237" y="36685"/>
                  </a:lnTo>
                  <a:lnTo>
                    <a:pt x="329539" y="28199"/>
                  </a:lnTo>
                  <a:lnTo>
                    <a:pt x="283470" y="20800"/>
                  </a:lnTo>
                  <a:lnTo>
                    <a:pt x="237041" y="14501"/>
                  </a:lnTo>
                  <a:lnTo>
                    <a:pt x="190268" y="9317"/>
                  </a:lnTo>
                  <a:lnTo>
                    <a:pt x="143163" y="5261"/>
                  </a:lnTo>
                  <a:lnTo>
                    <a:pt x="95741" y="2347"/>
                  </a:lnTo>
                  <a:lnTo>
                    <a:pt x="48015" y="589"/>
                  </a:lnTo>
                  <a:lnTo>
                    <a:pt x="0" y="0"/>
                  </a:lnTo>
                  <a:close/>
                </a:path>
              </a:pathLst>
            </a:custGeom>
            <a:solidFill>
              <a:srgbClr val="6C2D46"/>
            </a:solidFill>
          </p:spPr>
          <p:txBody>
            <a:bodyPr wrap="square" lIns="0" tIns="0" rIns="0" bIns="0" rtlCol="0"/>
            <a:lstStyle/>
            <a:p/>
          </p:txBody>
        </p:sp>
        <p:sp>
          <p:nvSpPr>
            <p:cNvPr id="6" name="object 6"/>
            <p:cNvSpPr/>
            <p:nvPr/>
          </p:nvSpPr>
          <p:spPr>
            <a:xfrm>
              <a:off x="2076323" y="3612514"/>
              <a:ext cx="1991360" cy="1918970"/>
            </a:xfrm>
            <a:custGeom>
              <a:avLst/>
              <a:gdLst/>
              <a:ahLst/>
              <a:cxnLst/>
              <a:rect l="l" t="t" r="r" b="b"/>
              <a:pathLst>
                <a:path w="1991360" h="1918970">
                  <a:moveTo>
                    <a:pt x="1398397" y="0"/>
                  </a:moveTo>
                  <a:lnTo>
                    <a:pt x="0" y="1313307"/>
                  </a:lnTo>
                  <a:lnTo>
                    <a:pt x="34301" y="1348909"/>
                  </a:lnTo>
                  <a:lnTo>
                    <a:pt x="69371" y="1383490"/>
                  </a:lnTo>
                  <a:lnTo>
                    <a:pt x="105190" y="1417046"/>
                  </a:lnTo>
                  <a:lnTo>
                    <a:pt x="141733" y="1449570"/>
                  </a:lnTo>
                  <a:lnTo>
                    <a:pt x="178980" y="1481057"/>
                  </a:lnTo>
                  <a:lnTo>
                    <a:pt x="216907" y="1511501"/>
                  </a:lnTo>
                  <a:lnTo>
                    <a:pt x="255494" y="1540896"/>
                  </a:lnTo>
                  <a:lnTo>
                    <a:pt x="294717" y="1569236"/>
                  </a:lnTo>
                  <a:lnTo>
                    <a:pt x="334555" y="1596517"/>
                  </a:lnTo>
                  <a:lnTo>
                    <a:pt x="374985" y="1622732"/>
                  </a:lnTo>
                  <a:lnTo>
                    <a:pt x="415986" y="1647875"/>
                  </a:lnTo>
                  <a:lnTo>
                    <a:pt x="457535" y="1671941"/>
                  </a:lnTo>
                  <a:lnTo>
                    <a:pt x="499609" y="1694924"/>
                  </a:lnTo>
                  <a:lnTo>
                    <a:pt x="542188" y="1716819"/>
                  </a:lnTo>
                  <a:lnTo>
                    <a:pt x="585248" y="1737619"/>
                  </a:lnTo>
                  <a:lnTo>
                    <a:pt x="628768" y="1757320"/>
                  </a:lnTo>
                  <a:lnTo>
                    <a:pt x="672726" y="1775915"/>
                  </a:lnTo>
                  <a:lnTo>
                    <a:pt x="717098" y="1793398"/>
                  </a:lnTo>
                  <a:lnTo>
                    <a:pt x="761864" y="1809765"/>
                  </a:lnTo>
                  <a:lnTo>
                    <a:pt x="807001" y="1825009"/>
                  </a:lnTo>
                  <a:lnTo>
                    <a:pt x="852487" y="1839124"/>
                  </a:lnTo>
                  <a:lnTo>
                    <a:pt x="898299" y="1852106"/>
                  </a:lnTo>
                  <a:lnTo>
                    <a:pt x="944416" y="1863948"/>
                  </a:lnTo>
                  <a:lnTo>
                    <a:pt x="990816" y="1874644"/>
                  </a:lnTo>
                  <a:lnTo>
                    <a:pt x="1037475" y="1884190"/>
                  </a:lnTo>
                  <a:lnTo>
                    <a:pt x="1084373" y="1892578"/>
                  </a:lnTo>
                  <a:lnTo>
                    <a:pt x="1131487" y="1899804"/>
                  </a:lnTo>
                  <a:lnTo>
                    <a:pt x="1178795" y="1905862"/>
                  </a:lnTo>
                  <a:lnTo>
                    <a:pt x="1226274" y="1910747"/>
                  </a:lnTo>
                  <a:lnTo>
                    <a:pt x="1273904" y="1914451"/>
                  </a:lnTo>
                  <a:lnTo>
                    <a:pt x="1321660" y="1916970"/>
                  </a:lnTo>
                  <a:lnTo>
                    <a:pt x="1369522" y="1918299"/>
                  </a:lnTo>
                  <a:lnTo>
                    <a:pt x="1417467" y="1918431"/>
                  </a:lnTo>
                  <a:lnTo>
                    <a:pt x="1465473" y="1917360"/>
                  </a:lnTo>
                  <a:lnTo>
                    <a:pt x="1513518" y="1915082"/>
                  </a:lnTo>
                  <a:lnTo>
                    <a:pt x="1561579" y="1911590"/>
                  </a:lnTo>
                  <a:lnTo>
                    <a:pt x="1609635" y="1906878"/>
                  </a:lnTo>
                  <a:lnTo>
                    <a:pt x="1657664" y="1900942"/>
                  </a:lnTo>
                  <a:lnTo>
                    <a:pt x="1705643" y="1893775"/>
                  </a:lnTo>
                  <a:lnTo>
                    <a:pt x="1753550" y="1885371"/>
                  </a:lnTo>
                  <a:lnTo>
                    <a:pt x="1801363" y="1875726"/>
                  </a:lnTo>
                  <a:lnTo>
                    <a:pt x="1849060" y="1864832"/>
                  </a:lnTo>
                  <a:lnTo>
                    <a:pt x="1896619" y="1852685"/>
                  </a:lnTo>
                  <a:lnTo>
                    <a:pt x="1944017" y="1839279"/>
                  </a:lnTo>
                  <a:lnTo>
                    <a:pt x="1991232" y="1824609"/>
                  </a:lnTo>
                  <a:lnTo>
                    <a:pt x="1398397" y="0"/>
                  </a:lnTo>
                  <a:close/>
                </a:path>
              </a:pathLst>
            </a:custGeom>
            <a:solidFill>
              <a:srgbClr val="A16769"/>
            </a:solidFill>
          </p:spPr>
          <p:txBody>
            <a:bodyPr wrap="square" lIns="0" tIns="0" rIns="0" bIns="0" rtlCol="0"/>
            <a:lstStyle/>
            <a:p/>
          </p:txBody>
        </p:sp>
        <p:sp>
          <p:nvSpPr>
            <p:cNvPr id="7" name="object 7"/>
            <p:cNvSpPr/>
            <p:nvPr/>
          </p:nvSpPr>
          <p:spPr>
            <a:xfrm>
              <a:off x="1556328" y="3019805"/>
              <a:ext cx="1918970" cy="1906270"/>
            </a:xfrm>
            <a:custGeom>
              <a:avLst/>
              <a:gdLst/>
              <a:ahLst/>
              <a:cxnLst/>
              <a:rect l="l" t="t" r="r" b="b"/>
              <a:pathLst>
                <a:path w="1918970" h="1906270">
                  <a:moveTo>
                    <a:pt x="93909" y="0"/>
                  </a:moveTo>
                  <a:lnTo>
                    <a:pt x="79105" y="47640"/>
                  </a:lnTo>
                  <a:lnTo>
                    <a:pt x="65587" y="95479"/>
                  </a:lnTo>
                  <a:lnTo>
                    <a:pt x="53350" y="143492"/>
                  </a:lnTo>
                  <a:lnTo>
                    <a:pt x="42389" y="191656"/>
                  </a:lnTo>
                  <a:lnTo>
                    <a:pt x="32698" y="239949"/>
                  </a:lnTo>
                  <a:lnTo>
                    <a:pt x="24272" y="288347"/>
                  </a:lnTo>
                  <a:lnTo>
                    <a:pt x="17106" y="336828"/>
                  </a:lnTo>
                  <a:lnTo>
                    <a:pt x="11196" y="385367"/>
                  </a:lnTo>
                  <a:lnTo>
                    <a:pt x="6535" y="433943"/>
                  </a:lnTo>
                  <a:lnTo>
                    <a:pt x="3119" y="482531"/>
                  </a:lnTo>
                  <a:lnTo>
                    <a:pt x="942" y="531109"/>
                  </a:lnTo>
                  <a:lnTo>
                    <a:pt x="0" y="579654"/>
                  </a:lnTo>
                  <a:lnTo>
                    <a:pt x="286" y="628143"/>
                  </a:lnTo>
                  <a:lnTo>
                    <a:pt x="1797" y="676552"/>
                  </a:lnTo>
                  <a:lnTo>
                    <a:pt x="4526" y="724859"/>
                  </a:lnTo>
                  <a:lnTo>
                    <a:pt x="8468" y="773040"/>
                  </a:lnTo>
                  <a:lnTo>
                    <a:pt x="13620" y="821072"/>
                  </a:lnTo>
                  <a:lnTo>
                    <a:pt x="19974" y="868933"/>
                  </a:lnTo>
                  <a:lnTo>
                    <a:pt x="27526" y="916598"/>
                  </a:lnTo>
                  <a:lnTo>
                    <a:pt x="36272" y="964046"/>
                  </a:lnTo>
                  <a:lnTo>
                    <a:pt x="46205" y="1011253"/>
                  </a:lnTo>
                  <a:lnTo>
                    <a:pt x="57320" y="1058195"/>
                  </a:lnTo>
                  <a:lnTo>
                    <a:pt x="69613" y="1104851"/>
                  </a:lnTo>
                  <a:lnTo>
                    <a:pt x="83078" y="1151196"/>
                  </a:lnTo>
                  <a:lnTo>
                    <a:pt x="97710" y="1197207"/>
                  </a:lnTo>
                  <a:lnTo>
                    <a:pt x="113504" y="1242862"/>
                  </a:lnTo>
                  <a:lnTo>
                    <a:pt x="130455" y="1288138"/>
                  </a:lnTo>
                  <a:lnTo>
                    <a:pt x="148557" y="1333010"/>
                  </a:lnTo>
                  <a:lnTo>
                    <a:pt x="167805" y="1377457"/>
                  </a:lnTo>
                  <a:lnTo>
                    <a:pt x="188195" y="1421455"/>
                  </a:lnTo>
                  <a:lnTo>
                    <a:pt x="209720" y="1464981"/>
                  </a:lnTo>
                  <a:lnTo>
                    <a:pt x="232376" y="1508013"/>
                  </a:lnTo>
                  <a:lnTo>
                    <a:pt x="256158" y="1550525"/>
                  </a:lnTo>
                  <a:lnTo>
                    <a:pt x="281060" y="1592497"/>
                  </a:lnTo>
                  <a:lnTo>
                    <a:pt x="307078" y="1633904"/>
                  </a:lnTo>
                  <a:lnTo>
                    <a:pt x="334206" y="1674724"/>
                  </a:lnTo>
                  <a:lnTo>
                    <a:pt x="362438" y="1714934"/>
                  </a:lnTo>
                  <a:lnTo>
                    <a:pt x="391771" y="1754510"/>
                  </a:lnTo>
                  <a:lnTo>
                    <a:pt x="422198" y="1793429"/>
                  </a:lnTo>
                  <a:lnTo>
                    <a:pt x="453714" y="1831668"/>
                  </a:lnTo>
                  <a:lnTo>
                    <a:pt x="486315" y="1869205"/>
                  </a:lnTo>
                  <a:lnTo>
                    <a:pt x="519994" y="1906016"/>
                  </a:lnTo>
                  <a:lnTo>
                    <a:pt x="1918391" y="592709"/>
                  </a:lnTo>
                  <a:lnTo>
                    <a:pt x="93909" y="0"/>
                  </a:lnTo>
                  <a:close/>
                </a:path>
              </a:pathLst>
            </a:custGeom>
            <a:solidFill>
              <a:srgbClr val="C8A127"/>
            </a:solidFill>
          </p:spPr>
          <p:txBody>
            <a:bodyPr wrap="square" lIns="0" tIns="0" rIns="0" bIns="0" rtlCol="0"/>
            <a:lstStyle/>
            <a:p/>
          </p:txBody>
        </p:sp>
        <p:sp>
          <p:nvSpPr>
            <p:cNvPr id="8" name="object 8"/>
            <p:cNvSpPr/>
            <p:nvPr/>
          </p:nvSpPr>
          <p:spPr>
            <a:xfrm>
              <a:off x="1650238" y="2214117"/>
              <a:ext cx="1824989" cy="1398905"/>
            </a:xfrm>
            <a:custGeom>
              <a:avLst/>
              <a:gdLst/>
              <a:ahLst/>
              <a:cxnLst/>
              <a:rect l="l" t="t" r="r" b="b"/>
              <a:pathLst>
                <a:path w="1824989" h="1398904">
                  <a:moveTo>
                    <a:pt x="511301" y="0"/>
                  </a:moveTo>
                  <a:lnTo>
                    <a:pt x="474602" y="35392"/>
                  </a:lnTo>
                  <a:lnTo>
                    <a:pt x="438910" y="71690"/>
                  </a:lnTo>
                  <a:lnTo>
                    <a:pt x="404237" y="108873"/>
                  </a:lnTo>
                  <a:lnTo>
                    <a:pt x="370600" y="146917"/>
                  </a:lnTo>
                  <a:lnTo>
                    <a:pt x="338013" y="185800"/>
                  </a:lnTo>
                  <a:lnTo>
                    <a:pt x="306489" y="225499"/>
                  </a:lnTo>
                  <a:lnTo>
                    <a:pt x="276043" y="265993"/>
                  </a:lnTo>
                  <a:lnTo>
                    <a:pt x="246690" y="307258"/>
                  </a:lnTo>
                  <a:lnTo>
                    <a:pt x="218443" y="349273"/>
                  </a:lnTo>
                  <a:lnTo>
                    <a:pt x="191318" y="392014"/>
                  </a:lnTo>
                  <a:lnTo>
                    <a:pt x="165327" y="435459"/>
                  </a:lnTo>
                  <a:lnTo>
                    <a:pt x="140487" y="479587"/>
                  </a:lnTo>
                  <a:lnTo>
                    <a:pt x="116810" y="524374"/>
                  </a:lnTo>
                  <a:lnTo>
                    <a:pt x="94312" y="569798"/>
                  </a:lnTo>
                  <a:lnTo>
                    <a:pt x="73007" y="615836"/>
                  </a:lnTo>
                  <a:lnTo>
                    <a:pt x="52909" y="662467"/>
                  </a:lnTo>
                  <a:lnTo>
                    <a:pt x="34032" y="709667"/>
                  </a:lnTo>
                  <a:lnTo>
                    <a:pt x="16391" y="757415"/>
                  </a:lnTo>
                  <a:lnTo>
                    <a:pt x="0" y="805688"/>
                  </a:lnTo>
                  <a:lnTo>
                    <a:pt x="1824482" y="1398397"/>
                  </a:lnTo>
                  <a:lnTo>
                    <a:pt x="511301" y="0"/>
                  </a:lnTo>
                  <a:close/>
                </a:path>
              </a:pathLst>
            </a:custGeom>
            <a:solidFill>
              <a:srgbClr val="8B5A6B"/>
            </a:solidFill>
          </p:spPr>
          <p:txBody>
            <a:bodyPr wrap="square" lIns="0" tIns="0" rIns="0" bIns="0" rtlCol="0"/>
            <a:lstStyle/>
            <a:p/>
          </p:txBody>
        </p:sp>
        <p:sp>
          <p:nvSpPr>
            <p:cNvPr id="9" name="object 9"/>
            <p:cNvSpPr/>
            <p:nvPr/>
          </p:nvSpPr>
          <p:spPr>
            <a:xfrm>
              <a:off x="2161540" y="1788032"/>
              <a:ext cx="1313180" cy="1824989"/>
            </a:xfrm>
            <a:custGeom>
              <a:avLst/>
              <a:gdLst/>
              <a:ahLst/>
              <a:cxnLst/>
              <a:rect l="l" t="t" r="r" b="b"/>
              <a:pathLst>
                <a:path w="1313179" h="1824989">
                  <a:moveTo>
                    <a:pt x="720344" y="0"/>
                  </a:moveTo>
                  <a:lnTo>
                    <a:pt x="673182" y="15999"/>
                  </a:lnTo>
                  <a:lnTo>
                    <a:pt x="626514" y="33197"/>
                  </a:lnTo>
                  <a:lnTo>
                    <a:pt x="580360" y="51578"/>
                  </a:lnTo>
                  <a:lnTo>
                    <a:pt x="534741" y="71132"/>
                  </a:lnTo>
                  <a:lnTo>
                    <a:pt x="489678" y="91844"/>
                  </a:lnTo>
                  <a:lnTo>
                    <a:pt x="445193" y="113702"/>
                  </a:lnTo>
                  <a:lnTo>
                    <a:pt x="401306" y="136693"/>
                  </a:lnTo>
                  <a:lnTo>
                    <a:pt x="358039" y="160804"/>
                  </a:lnTo>
                  <a:lnTo>
                    <a:pt x="315413" y="186022"/>
                  </a:lnTo>
                  <a:lnTo>
                    <a:pt x="273449" y="212335"/>
                  </a:lnTo>
                  <a:lnTo>
                    <a:pt x="232167" y="239729"/>
                  </a:lnTo>
                  <a:lnTo>
                    <a:pt x="191589" y="268192"/>
                  </a:lnTo>
                  <a:lnTo>
                    <a:pt x="151737" y="297710"/>
                  </a:lnTo>
                  <a:lnTo>
                    <a:pt x="112630" y="328272"/>
                  </a:lnTo>
                  <a:lnTo>
                    <a:pt x="74291" y="359863"/>
                  </a:lnTo>
                  <a:lnTo>
                    <a:pt x="36741" y="392472"/>
                  </a:lnTo>
                  <a:lnTo>
                    <a:pt x="0" y="426084"/>
                  </a:lnTo>
                  <a:lnTo>
                    <a:pt x="1313180" y="1824481"/>
                  </a:lnTo>
                  <a:lnTo>
                    <a:pt x="720344" y="0"/>
                  </a:lnTo>
                  <a:close/>
                </a:path>
              </a:pathLst>
            </a:custGeom>
            <a:solidFill>
              <a:srgbClr val="C8A69F"/>
            </a:solidFill>
          </p:spPr>
          <p:txBody>
            <a:bodyPr wrap="square" lIns="0" tIns="0" rIns="0" bIns="0" rtlCol="0"/>
            <a:lstStyle/>
            <a:p/>
          </p:txBody>
        </p:sp>
        <p:sp>
          <p:nvSpPr>
            <p:cNvPr id="10" name="object 10"/>
            <p:cNvSpPr/>
            <p:nvPr/>
          </p:nvSpPr>
          <p:spPr>
            <a:xfrm>
              <a:off x="2881883" y="1694179"/>
              <a:ext cx="593090" cy="1918335"/>
            </a:xfrm>
            <a:custGeom>
              <a:avLst/>
              <a:gdLst/>
              <a:ahLst/>
              <a:cxnLst/>
              <a:rect l="l" t="t" r="r" b="b"/>
              <a:pathLst>
                <a:path w="593089" h="1918335">
                  <a:moveTo>
                    <a:pt x="592836" y="0"/>
                  </a:moveTo>
                  <a:lnTo>
                    <a:pt x="542542" y="658"/>
                  </a:lnTo>
                  <a:lnTo>
                    <a:pt x="492327" y="2630"/>
                  </a:lnTo>
                  <a:lnTo>
                    <a:pt x="442215" y="5913"/>
                  </a:lnTo>
                  <a:lnTo>
                    <a:pt x="392232" y="10503"/>
                  </a:lnTo>
                  <a:lnTo>
                    <a:pt x="342402" y="16396"/>
                  </a:lnTo>
                  <a:lnTo>
                    <a:pt x="292750" y="23590"/>
                  </a:lnTo>
                  <a:lnTo>
                    <a:pt x="243303" y="32080"/>
                  </a:lnTo>
                  <a:lnTo>
                    <a:pt x="194084" y="41862"/>
                  </a:lnTo>
                  <a:lnTo>
                    <a:pt x="145119" y="52935"/>
                  </a:lnTo>
                  <a:lnTo>
                    <a:pt x="96433" y="65293"/>
                  </a:lnTo>
                  <a:lnTo>
                    <a:pt x="48052" y="78933"/>
                  </a:lnTo>
                  <a:lnTo>
                    <a:pt x="0" y="93853"/>
                  </a:lnTo>
                  <a:lnTo>
                    <a:pt x="592836" y="1918335"/>
                  </a:lnTo>
                  <a:lnTo>
                    <a:pt x="592836" y="0"/>
                  </a:lnTo>
                  <a:close/>
                </a:path>
              </a:pathLst>
            </a:custGeom>
            <a:solidFill>
              <a:srgbClr val="DFC48B"/>
            </a:solidFill>
          </p:spPr>
          <p:txBody>
            <a:bodyPr wrap="square" lIns="0" tIns="0" rIns="0" bIns="0" rtlCol="0"/>
            <a:lstStyle/>
            <a:p/>
          </p:txBody>
        </p:sp>
      </p:grpSp>
      <p:sp>
        <p:nvSpPr>
          <p:cNvPr id="11" name="object 11"/>
          <p:cNvSpPr txBox="1"/>
          <p:nvPr/>
        </p:nvSpPr>
        <p:spPr>
          <a:xfrm>
            <a:off x="4987925" y="3194303"/>
            <a:ext cx="301625" cy="196850"/>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45%</a:t>
            </a:r>
            <a:endParaRPr sz="1100">
              <a:latin typeface="Arial"/>
              <a:cs typeface="Arial"/>
            </a:endParaRPr>
          </a:p>
        </p:txBody>
      </p:sp>
      <p:sp>
        <p:nvSpPr>
          <p:cNvPr id="12" name="object 12"/>
          <p:cNvSpPr txBox="1"/>
          <p:nvPr/>
        </p:nvSpPr>
        <p:spPr>
          <a:xfrm>
            <a:off x="2881376" y="5206301"/>
            <a:ext cx="302260" cy="197485"/>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18%</a:t>
            </a:r>
            <a:endParaRPr sz="1100">
              <a:latin typeface="Arial"/>
              <a:cs typeface="Arial"/>
            </a:endParaRPr>
          </a:p>
        </p:txBody>
      </p:sp>
      <p:sp>
        <p:nvSpPr>
          <p:cNvPr id="13" name="object 13"/>
          <p:cNvSpPr txBox="1"/>
          <p:nvPr/>
        </p:nvSpPr>
        <p:spPr>
          <a:xfrm>
            <a:off x="1642110" y="3871595"/>
            <a:ext cx="301625" cy="196850"/>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17%</a:t>
            </a:r>
            <a:endParaRPr sz="1100">
              <a:latin typeface="Arial"/>
              <a:cs typeface="Arial"/>
            </a:endParaRPr>
          </a:p>
        </p:txBody>
      </p:sp>
      <p:sp>
        <p:nvSpPr>
          <p:cNvPr id="14" name="object 14"/>
          <p:cNvSpPr txBox="1"/>
          <p:nvPr/>
        </p:nvSpPr>
        <p:spPr>
          <a:xfrm>
            <a:off x="1880616" y="2583497"/>
            <a:ext cx="226060" cy="197485"/>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8%</a:t>
            </a:r>
            <a:endParaRPr sz="1100">
              <a:latin typeface="Arial"/>
              <a:cs typeface="Arial"/>
            </a:endParaRPr>
          </a:p>
        </p:txBody>
      </p:sp>
      <p:sp>
        <p:nvSpPr>
          <p:cNvPr id="15" name="object 15"/>
          <p:cNvSpPr txBox="1"/>
          <p:nvPr/>
        </p:nvSpPr>
        <p:spPr>
          <a:xfrm>
            <a:off x="2471420" y="2001456"/>
            <a:ext cx="226060" cy="197485"/>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7%</a:t>
            </a:r>
            <a:endParaRPr sz="1100">
              <a:latin typeface="Arial"/>
              <a:cs typeface="Arial"/>
            </a:endParaRPr>
          </a:p>
        </p:txBody>
      </p:sp>
      <p:sp>
        <p:nvSpPr>
          <p:cNvPr id="16" name="object 16"/>
          <p:cNvSpPr txBox="1"/>
          <p:nvPr/>
        </p:nvSpPr>
        <p:spPr>
          <a:xfrm>
            <a:off x="3091179" y="1763077"/>
            <a:ext cx="226060" cy="197485"/>
          </a:xfrm>
          <a:prstGeom prst="rect">
            <a:avLst/>
          </a:prstGeom>
        </p:spPr>
        <p:txBody>
          <a:bodyPr wrap="square" lIns="0" tIns="15875" rIns="0" bIns="0" rtlCol="0" vert="horz">
            <a:spAutoFit/>
          </a:bodyPr>
          <a:lstStyle/>
          <a:p>
            <a:pPr marL="12700">
              <a:lnSpc>
                <a:spcPct val="100000"/>
              </a:lnSpc>
              <a:spcBef>
                <a:spcPts val="125"/>
              </a:spcBef>
            </a:pPr>
            <a:r>
              <a:rPr dirty="0" sz="1100" spc="-25" b="1">
                <a:solidFill>
                  <a:srgbClr val="FFFFFF"/>
                </a:solidFill>
                <a:latin typeface="Arial"/>
                <a:cs typeface="Arial"/>
              </a:rPr>
              <a:t>5%</a:t>
            </a:r>
            <a:endParaRPr sz="1100">
              <a:latin typeface="Arial"/>
              <a:cs typeface="Arial"/>
            </a:endParaRPr>
          </a:p>
        </p:txBody>
      </p:sp>
      <p:sp>
        <p:nvSpPr>
          <p:cNvPr id="17" name="object 17"/>
          <p:cNvSpPr/>
          <p:nvPr/>
        </p:nvSpPr>
        <p:spPr>
          <a:xfrm>
            <a:off x="1466850" y="575310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6C2D46"/>
          </a:solidFill>
        </p:spPr>
        <p:txBody>
          <a:bodyPr wrap="square" lIns="0" tIns="0" rIns="0" bIns="0" rtlCol="0"/>
          <a:lstStyle/>
          <a:p/>
        </p:txBody>
      </p:sp>
      <p:sp>
        <p:nvSpPr>
          <p:cNvPr id="18" name="object 18"/>
          <p:cNvSpPr txBox="1"/>
          <p:nvPr/>
        </p:nvSpPr>
        <p:spPr>
          <a:xfrm>
            <a:off x="1565275" y="5612129"/>
            <a:ext cx="1085215" cy="516255"/>
          </a:xfrm>
          <a:prstGeom prst="rect">
            <a:avLst/>
          </a:prstGeom>
        </p:spPr>
        <p:txBody>
          <a:bodyPr wrap="square" lIns="0" tIns="12065" rIns="0" bIns="0" rtlCol="0" vert="horz">
            <a:spAutoFit/>
          </a:bodyPr>
          <a:lstStyle/>
          <a:p>
            <a:pPr marL="12700" marR="5080">
              <a:lnSpc>
                <a:spcPct val="146400"/>
              </a:lnSpc>
              <a:spcBef>
                <a:spcPts val="95"/>
              </a:spcBef>
            </a:pPr>
            <a:r>
              <a:rPr dirty="0" sz="1100">
                <a:latin typeface="Calibri"/>
                <a:cs typeface="Calibri"/>
              </a:rPr>
              <a:t>Order</a:t>
            </a:r>
            <a:r>
              <a:rPr dirty="0" sz="1100" spc="-40">
                <a:latin typeface="Calibri"/>
                <a:cs typeface="Calibri"/>
              </a:rPr>
              <a:t> </a:t>
            </a:r>
            <a:r>
              <a:rPr dirty="0" sz="1100" spc="-10">
                <a:latin typeface="Calibri"/>
                <a:cs typeface="Calibri"/>
              </a:rPr>
              <a:t>Commission </a:t>
            </a:r>
            <a:r>
              <a:rPr dirty="0" sz="1100">
                <a:latin typeface="Calibri"/>
                <a:cs typeface="Calibri"/>
              </a:rPr>
              <a:t>Styling </a:t>
            </a:r>
            <a:r>
              <a:rPr dirty="0" sz="1100" spc="-20">
                <a:latin typeface="Calibri"/>
                <a:cs typeface="Calibri"/>
              </a:rPr>
              <a:t>Fees</a:t>
            </a:r>
            <a:endParaRPr sz="1100">
              <a:latin typeface="Calibri"/>
              <a:cs typeface="Calibri"/>
            </a:endParaRPr>
          </a:p>
        </p:txBody>
      </p:sp>
      <p:sp>
        <p:nvSpPr>
          <p:cNvPr id="19" name="object 19"/>
          <p:cNvSpPr/>
          <p:nvPr/>
        </p:nvSpPr>
        <p:spPr>
          <a:xfrm>
            <a:off x="2838450" y="575310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A16769"/>
          </a:solidFill>
        </p:spPr>
        <p:txBody>
          <a:bodyPr wrap="square" lIns="0" tIns="0" rIns="0" bIns="0" rtlCol="0"/>
          <a:lstStyle/>
          <a:p/>
        </p:txBody>
      </p:sp>
      <p:sp>
        <p:nvSpPr>
          <p:cNvPr id="20" name="object 20"/>
          <p:cNvSpPr txBox="1"/>
          <p:nvPr/>
        </p:nvSpPr>
        <p:spPr>
          <a:xfrm>
            <a:off x="2937129" y="5612129"/>
            <a:ext cx="1242695" cy="516255"/>
          </a:xfrm>
          <a:prstGeom prst="rect">
            <a:avLst/>
          </a:prstGeom>
        </p:spPr>
        <p:txBody>
          <a:bodyPr wrap="square" lIns="0" tIns="12065" rIns="0" bIns="0" rtlCol="0" vert="horz">
            <a:spAutoFit/>
          </a:bodyPr>
          <a:lstStyle/>
          <a:p>
            <a:pPr marL="12700" marR="5080">
              <a:lnSpc>
                <a:spcPct val="146400"/>
              </a:lnSpc>
              <a:spcBef>
                <a:spcPts val="95"/>
              </a:spcBef>
            </a:pPr>
            <a:r>
              <a:rPr dirty="0" sz="1100">
                <a:latin typeface="Calibri"/>
                <a:cs typeface="Calibri"/>
              </a:rPr>
              <a:t>Partner</a:t>
            </a:r>
            <a:r>
              <a:rPr dirty="0" sz="1100" spc="-40">
                <a:latin typeface="Calibri"/>
                <a:cs typeface="Calibri"/>
              </a:rPr>
              <a:t> </a:t>
            </a:r>
            <a:r>
              <a:rPr dirty="0" sz="1100" spc="-10">
                <a:latin typeface="Calibri"/>
                <a:cs typeface="Calibri"/>
              </a:rPr>
              <a:t>Subscriptions </a:t>
            </a:r>
            <a:r>
              <a:rPr dirty="0" sz="1100">
                <a:latin typeface="Calibri"/>
                <a:cs typeface="Calibri"/>
              </a:rPr>
              <a:t>Featured</a:t>
            </a:r>
            <a:r>
              <a:rPr dirty="0" sz="1100" spc="-40">
                <a:latin typeface="Calibri"/>
                <a:cs typeface="Calibri"/>
              </a:rPr>
              <a:t> </a:t>
            </a:r>
            <a:r>
              <a:rPr dirty="0" sz="1100" spc="-10">
                <a:latin typeface="Calibri"/>
                <a:cs typeface="Calibri"/>
              </a:rPr>
              <a:t>Listings</a:t>
            </a:r>
            <a:endParaRPr sz="1100">
              <a:latin typeface="Calibri"/>
              <a:cs typeface="Calibri"/>
            </a:endParaRPr>
          </a:p>
        </p:txBody>
      </p:sp>
      <p:sp>
        <p:nvSpPr>
          <p:cNvPr id="21" name="object 21"/>
          <p:cNvSpPr/>
          <p:nvPr/>
        </p:nvSpPr>
        <p:spPr>
          <a:xfrm>
            <a:off x="4210050" y="575310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C8A127"/>
          </a:solidFill>
        </p:spPr>
        <p:txBody>
          <a:bodyPr wrap="square" lIns="0" tIns="0" rIns="0" bIns="0" rtlCol="0"/>
          <a:lstStyle/>
          <a:p/>
        </p:txBody>
      </p:sp>
      <p:sp>
        <p:nvSpPr>
          <p:cNvPr id="22" name="object 22"/>
          <p:cNvSpPr txBox="1"/>
          <p:nvPr/>
        </p:nvSpPr>
        <p:spPr>
          <a:xfrm>
            <a:off x="4309109" y="5612129"/>
            <a:ext cx="1057910" cy="516255"/>
          </a:xfrm>
          <a:prstGeom prst="rect">
            <a:avLst/>
          </a:prstGeom>
        </p:spPr>
        <p:txBody>
          <a:bodyPr wrap="square" lIns="0" tIns="12065" rIns="0" bIns="0" rtlCol="0" vert="horz">
            <a:spAutoFit/>
          </a:bodyPr>
          <a:lstStyle/>
          <a:p>
            <a:pPr marL="12700" marR="5080">
              <a:lnSpc>
                <a:spcPct val="146400"/>
              </a:lnSpc>
              <a:spcBef>
                <a:spcPts val="95"/>
              </a:spcBef>
            </a:pPr>
            <a:r>
              <a:rPr dirty="0" sz="1100">
                <a:latin typeface="Calibri"/>
                <a:cs typeface="Calibri"/>
              </a:rPr>
              <a:t>Rangrez</a:t>
            </a:r>
            <a:r>
              <a:rPr dirty="0" sz="1100" spc="-50">
                <a:latin typeface="Calibri"/>
                <a:cs typeface="Calibri"/>
              </a:rPr>
              <a:t> </a:t>
            </a:r>
            <a:r>
              <a:rPr dirty="0" sz="1100" spc="-10">
                <a:latin typeface="Calibri"/>
                <a:cs typeface="Calibri"/>
              </a:rPr>
              <a:t>Signature </a:t>
            </a:r>
            <a:r>
              <a:rPr dirty="0" sz="1100">
                <a:latin typeface="Calibri"/>
                <a:cs typeface="Calibri"/>
              </a:rPr>
              <a:t>Fabric</a:t>
            </a:r>
            <a:r>
              <a:rPr dirty="0" sz="1100" spc="-55">
                <a:latin typeface="Calibri"/>
                <a:cs typeface="Calibri"/>
              </a:rPr>
              <a:t> </a:t>
            </a:r>
            <a:r>
              <a:rPr dirty="0" sz="1100" spc="-10">
                <a:latin typeface="Calibri"/>
                <a:cs typeface="Calibri"/>
              </a:rPr>
              <a:t>Margin</a:t>
            </a:r>
            <a:endParaRPr sz="1100">
              <a:latin typeface="Calibri"/>
              <a:cs typeface="Calibri"/>
            </a:endParaRPr>
          </a:p>
        </p:txBody>
      </p:sp>
      <p:sp>
        <p:nvSpPr>
          <p:cNvPr id="23" name="object 23"/>
          <p:cNvSpPr/>
          <p:nvPr/>
        </p:nvSpPr>
        <p:spPr>
          <a:xfrm>
            <a:off x="1466850" y="600075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8B5A6B"/>
          </a:solidFill>
        </p:spPr>
        <p:txBody>
          <a:bodyPr wrap="square" lIns="0" tIns="0" rIns="0" bIns="0" rtlCol="0"/>
          <a:lstStyle/>
          <a:p/>
        </p:txBody>
      </p:sp>
      <p:sp>
        <p:nvSpPr>
          <p:cNvPr id="24" name="object 24"/>
          <p:cNvSpPr/>
          <p:nvPr/>
        </p:nvSpPr>
        <p:spPr>
          <a:xfrm>
            <a:off x="2838450" y="600075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C8A69F"/>
          </a:solidFill>
        </p:spPr>
        <p:txBody>
          <a:bodyPr wrap="square" lIns="0" tIns="0" rIns="0" bIns="0" rtlCol="0"/>
          <a:lstStyle/>
          <a:p/>
        </p:txBody>
      </p:sp>
      <p:sp>
        <p:nvSpPr>
          <p:cNvPr id="25" name="object 25"/>
          <p:cNvSpPr/>
          <p:nvPr/>
        </p:nvSpPr>
        <p:spPr>
          <a:xfrm>
            <a:off x="4210050" y="6000750"/>
            <a:ext cx="76200" cy="76200"/>
          </a:xfrm>
          <a:custGeom>
            <a:avLst/>
            <a:gdLst/>
            <a:ahLst/>
            <a:cxnLst/>
            <a:rect l="l" t="t" r="r" b="b"/>
            <a:pathLst>
              <a:path w="76200" h="76200">
                <a:moveTo>
                  <a:pt x="76200" y="0"/>
                </a:moveTo>
                <a:lnTo>
                  <a:pt x="0" y="0"/>
                </a:lnTo>
                <a:lnTo>
                  <a:pt x="0" y="76200"/>
                </a:lnTo>
                <a:lnTo>
                  <a:pt x="76200" y="76200"/>
                </a:lnTo>
                <a:lnTo>
                  <a:pt x="76200" y="0"/>
                </a:lnTo>
                <a:close/>
              </a:path>
            </a:pathLst>
          </a:custGeom>
          <a:solidFill>
            <a:srgbClr val="DFC48B"/>
          </a:solidFill>
        </p:spPr>
        <p:txBody>
          <a:bodyPr wrap="square" lIns="0" tIns="0" rIns="0" bIns="0" rtlCol="0"/>
          <a:lstStyle/>
          <a:p/>
        </p:txBody>
      </p:sp>
      <p:sp>
        <p:nvSpPr>
          <p:cNvPr id="26" name="object 26"/>
          <p:cNvSpPr/>
          <p:nvPr/>
        </p:nvSpPr>
        <p:spPr>
          <a:xfrm>
            <a:off x="6858000" y="1828800"/>
            <a:ext cx="361950" cy="361950"/>
          </a:xfrm>
          <a:custGeom>
            <a:avLst/>
            <a:gdLst/>
            <a:ahLst/>
            <a:cxnLst/>
            <a:rect l="l" t="t" r="r" b="b"/>
            <a:pathLst>
              <a:path w="361950" h="361950">
                <a:moveTo>
                  <a:pt x="180975" y="0"/>
                </a:move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229085" y="355485"/>
                </a:lnTo>
                <a:lnTo>
                  <a:pt x="272316" y="337241"/>
                </a:lnTo>
                <a:lnTo>
                  <a:pt x="308943" y="308943"/>
                </a:lnTo>
                <a:lnTo>
                  <a:pt x="337241" y="272316"/>
                </a:lnTo>
                <a:lnTo>
                  <a:pt x="355485" y="229085"/>
                </a:lnTo>
                <a:lnTo>
                  <a:pt x="361950" y="180975"/>
                </a:lnTo>
                <a:lnTo>
                  <a:pt x="355485" y="132864"/>
                </a:lnTo>
                <a:lnTo>
                  <a:pt x="337241" y="89633"/>
                </a:lnTo>
                <a:lnTo>
                  <a:pt x="308943" y="53006"/>
                </a:lnTo>
                <a:lnTo>
                  <a:pt x="272316" y="24708"/>
                </a:lnTo>
                <a:lnTo>
                  <a:pt x="229085" y="6464"/>
                </a:lnTo>
                <a:lnTo>
                  <a:pt x="180975" y="0"/>
                </a:lnTo>
                <a:close/>
              </a:path>
            </a:pathLst>
          </a:custGeom>
          <a:solidFill>
            <a:srgbClr val="6C2D46"/>
          </a:solidFill>
        </p:spPr>
        <p:txBody>
          <a:bodyPr wrap="square" lIns="0" tIns="0" rIns="0" bIns="0" rtlCol="0"/>
          <a:lstStyle/>
          <a:p/>
        </p:txBody>
      </p:sp>
      <p:sp>
        <p:nvSpPr>
          <p:cNvPr id="27" name="object 27"/>
          <p:cNvSpPr txBox="1"/>
          <p:nvPr/>
        </p:nvSpPr>
        <p:spPr>
          <a:xfrm>
            <a:off x="6988175" y="1875853"/>
            <a:ext cx="11747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1</a:t>
            </a:r>
            <a:endParaRPr sz="1400">
              <a:latin typeface="Calibri"/>
              <a:cs typeface="Calibri"/>
            </a:endParaRPr>
          </a:p>
        </p:txBody>
      </p:sp>
      <p:sp>
        <p:nvSpPr>
          <p:cNvPr id="28" name="object 28"/>
          <p:cNvSpPr txBox="1"/>
          <p:nvPr/>
        </p:nvSpPr>
        <p:spPr>
          <a:xfrm>
            <a:off x="7445375" y="1964626"/>
            <a:ext cx="3935095" cy="390525"/>
          </a:xfrm>
          <a:prstGeom prst="rect">
            <a:avLst/>
          </a:prstGeom>
        </p:spPr>
        <p:txBody>
          <a:bodyPr wrap="square" lIns="0" tIns="12700" rIns="0" bIns="0" rtlCol="0" vert="horz">
            <a:spAutoFit/>
          </a:bodyPr>
          <a:lstStyle/>
          <a:p>
            <a:pPr marL="12700">
              <a:lnSpc>
                <a:spcPts val="1435"/>
              </a:lnSpc>
              <a:spcBef>
                <a:spcPts val="100"/>
              </a:spcBef>
            </a:pPr>
            <a:r>
              <a:rPr dirty="0" sz="1200" spc="-10">
                <a:solidFill>
                  <a:srgbClr val="2B161F"/>
                </a:solidFill>
                <a:latin typeface="Calibri"/>
                <a:cs typeface="Calibri"/>
              </a:rPr>
              <a:t>Order</a:t>
            </a:r>
            <a:r>
              <a:rPr dirty="0" sz="1200" spc="-60">
                <a:solidFill>
                  <a:srgbClr val="2B161F"/>
                </a:solidFill>
                <a:latin typeface="Calibri"/>
                <a:cs typeface="Calibri"/>
              </a:rPr>
              <a:t> </a:t>
            </a:r>
            <a:r>
              <a:rPr dirty="0" sz="1200">
                <a:solidFill>
                  <a:srgbClr val="2B161F"/>
                </a:solidFill>
                <a:latin typeface="Calibri"/>
                <a:cs typeface="Calibri"/>
              </a:rPr>
              <a:t>commissions</a:t>
            </a:r>
            <a:r>
              <a:rPr dirty="0" sz="1200" spc="-15">
                <a:solidFill>
                  <a:srgbClr val="2B161F"/>
                </a:solidFill>
                <a:latin typeface="Calibri"/>
                <a:cs typeface="Calibri"/>
              </a:rPr>
              <a:t> </a:t>
            </a:r>
            <a:r>
              <a:rPr dirty="0" sz="1200">
                <a:solidFill>
                  <a:srgbClr val="2B161F"/>
                </a:solidFill>
                <a:latin typeface="Calibri"/>
                <a:cs typeface="Calibri"/>
              </a:rPr>
              <a:t>remain</a:t>
            </a:r>
            <a:r>
              <a:rPr dirty="0" sz="1200" spc="-30">
                <a:solidFill>
                  <a:srgbClr val="2B161F"/>
                </a:solidFill>
                <a:latin typeface="Calibri"/>
                <a:cs typeface="Calibri"/>
              </a:rPr>
              <a:t> </a:t>
            </a:r>
            <a:r>
              <a:rPr dirty="0" sz="1200">
                <a:solidFill>
                  <a:srgbClr val="2B161F"/>
                </a:solidFill>
                <a:latin typeface="Calibri"/>
                <a:cs typeface="Calibri"/>
              </a:rPr>
              <a:t>the primary</a:t>
            </a:r>
            <a:r>
              <a:rPr dirty="0" sz="1200" spc="-70">
                <a:solidFill>
                  <a:srgbClr val="2B161F"/>
                </a:solidFill>
                <a:latin typeface="Calibri"/>
                <a:cs typeface="Calibri"/>
              </a:rPr>
              <a:t> </a:t>
            </a:r>
            <a:r>
              <a:rPr dirty="0" sz="1200">
                <a:solidFill>
                  <a:srgbClr val="2B161F"/>
                </a:solidFill>
                <a:latin typeface="Calibri"/>
                <a:cs typeface="Calibri"/>
              </a:rPr>
              <a:t>engine</a:t>
            </a:r>
            <a:r>
              <a:rPr dirty="0" sz="1200" spc="5">
                <a:solidFill>
                  <a:srgbClr val="2B161F"/>
                </a:solidFill>
                <a:latin typeface="Calibri"/>
                <a:cs typeface="Calibri"/>
              </a:rPr>
              <a:t> </a:t>
            </a:r>
            <a:r>
              <a:rPr dirty="0" sz="1200">
                <a:solidFill>
                  <a:srgbClr val="2B161F"/>
                </a:solidFill>
                <a:latin typeface="Calibri"/>
                <a:cs typeface="Calibri"/>
              </a:rPr>
              <a:t>as</a:t>
            </a:r>
            <a:r>
              <a:rPr dirty="0" sz="1200" spc="-20">
                <a:solidFill>
                  <a:srgbClr val="2B161F"/>
                </a:solidFill>
                <a:latin typeface="Calibri"/>
                <a:cs typeface="Calibri"/>
              </a:rPr>
              <a:t> </a:t>
            </a:r>
            <a:r>
              <a:rPr dirty="0" sz="1200">
                <a:solidFill>
                  <a:srgbClr val="2B161F"/>
                </a:solidFill>
                <a:latin typeface="Calibri"/>
                <a:cs typeface="Calibri"/>
              </a:rPr>
              <a:t>order</a:t>
            </a:r>
            <a:r>
              <a:rPr dirty="0" sz="1200" spc="-40">
                <a:solidFill>
                  <a:srgbClr val="2B161F"/>
                </a:solidFill>
                <a:latin typeface="Calibri"/>
                <a:cs typeface="Calibri"/>
              </a:rPr>
              <a:t> </a:t>
            </a:r>
            <a:r>
              <a:rPr dirty="0" sz="1200" spc="-10">
                <a:solidFill>
                  <a:srgbClr val="2B161F"/>
                </a:solidFill>
                <a:latin typeface="Calibri"/>
                <a:cs typeface="Calibri"/>
              </a:rPr>
              <a:t>volume</a:t>
            </a:r>
            <a:endParaRPr sz="1200">
              <a:latin typeface="Calibri"/>
              <a:cs typeface="Calibri"/>
            </a:endParaRPr>
          </a:p>
          <a:p>
            <a:pPr marL="12700">
              <a:lnSpc>
                <a:spcPts val="1435"/>
              </a:lnSpc>
            </a:pPr>
            <a:r>
              <a:rPr dirty="0" sz="1200">
                <a:solidFill>
                  <a:srgbClr val="2B161F"/>
                </a:solidFill>
                <a:latin typeface="Calibri"/>
                <a:cs typeface="Calibri"/>
              </a:rPr>
              <a:t>scales</a:t>
            </a:r>
            <a:r>
              <a:rPr dirty="0" sz="1200" spc="-40">
                <a:solidFill>
                  <a:srgbClr val="2B161F"/>
                </a:solidFill>
                <a:latin typeface="Calibri"/>
                <a:cs typeface="Calibri"/>
              </a:rPr>
              <a:t> </a:t>
            </a:r>
            <a:r>
              <a:rPr dirty="0" sz="1200">
                <a:solidFill>
                  <a:srgbClr val="2B161F"/>
                </a:solidFill>
                <a:latin typeface="Calibri"/>
                <a:cs typeface="Calibri"/>
              </a:rPr>
              <a:t>across</a:t>
            </a:r>
            <a:r>
              <a:rPr dirty="0" sz="1200" spc="-45">
                <a:solidFill>
                  <a:srgbClr val="2B161F"/>
                </a:solidFill>
                <a:latin typeface="Calibri"/>
                <a:cs typeface="Calibri"/>
              </a:rPr>
              <a:t> </a:t>
            </a:r>
            <a:r>
              <a:rPr dirty="0" sz="1200" spc="-10">
                <a:solidFill>
                  <a:srgbClr val="2B161F"/>
                </a:solidFill>
                <a:latin typeface="Calibri"/>
                <a:cs typeface="Calibri"/>
              </a:rPr>
              <a:t>cities.</a:t>
            </a:r>
            <a:endParaRPr sz="1200">
              <a:latin typeface="Calibri"/>
              <a:cs typeface="Calibri"/>
            </a:endParaRPr>
          </a:p>
        </p:txBody>
      </p:sp>
      <p:sp>
        <p:nvSpPr>
          <p:cNvPr id="29" name="object 29"/>
          <p:cNvSpPr/>
          <p:nvPr/>
        </p:nvSpPr>
        <p:spPr>
          <a:xfrm>
            <a:off x="6858000" y="2838450"/>
            <a:ext cx="361950" cy="361950"/>
          </a:xfrm>
          <a:custGeom>
            <a:avLst/>
            <a:gdLst/>
            <a:ahLst/>
            <a:cxnLst/>
            <a:rect l="l" t="t" r="r" b="b"/>
            <a:pathLst>
              <a:path w="361950" h="361950">
                <a:moveTo>
                  <a:pt x="180975" y="0"/>
                </a:move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229085" y="355485"/>
                </a:lnTo>
                <a:lnTo>
                  <a:pt x="272316" y="337241"/>
                </a:lnTo>
                <a:lnTo>
                  <a:pt x="308943" y="308943"/>
                </a:lnTo>
                <a:lnTo>
                  <a:pt x="337241" y="272316"/>
                </a:lnTo>
                <a:lnTo>
                  <a:pt x="355485" y="229085"/>
                </a:lnTo>
                <a:lnTo>
                  <a:pt x="361950" y="180975"/>
                </a:lnTo>
                <a:lnTo>
                  <a:pt x="355485" y="132864"/>
                </a:lnTo>
                <a:lnTo>
                  <a:pt x="337241" y="89633"/>
                </a:lnTo>
                <a:lnTo>
                  <a:pt x="308943" y="53006"/>
                </a:lnTo>
                <a:lnTo>
                  <a:pt x="272316" y="24708"/>
                </a:lnTo>
                <a:lnTo>
                  <a:pt x="229085" y="6464"/>
                </a:lnTo>
                <a:lnTo>
                  <a:pt x="180975" y="0"/>
                </a:lnTo>
                <a:close/>
              </a:path>
            </a:pathLst>
          </a:custGeom>
          <a:solidFill>
            <a:srgbClr val="A16769"/>
          </a:solidFill>
        </p:spPr>
        <p:txBody>
          <a:bodyPr wrap="square" lIns="0" tIns="0" rIns="0" bIns="0" rtlCol="0"/>
          <a:lstStyle/>
          <a:p/>
        </p:txBody>
      </p:sp>
      <p:sp>
        <p:nvSpPr>
          <p:cNvPr id="30" name="object 30"/>
          <p:cNvSpPr txBox="1"/>
          <p:nvPr/>
        </p:nvSpPr>
        <p:spPr>
          <a:xfrm>
            <a:off x="6988175" y="2882963"/>
            <a:ext cx="11747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2</a:t>
            </a:r>
            <a:endParaRPr sz="1400">
              <a:latin typeface="Calibri"/>
              <a:cs typeface="Calibri"/>
            </a:endParaRPr>
          </a:p>
        </p:txBody>
      </p:sp>
      <p:sp>
        <p:nvSpPr>
          <p:cNvPr id="31" name="object 31"/>
          <p:cNvSpPr txBox="1"/>
          <p:nvPr/>
        </p:nvSpPr>
        <p:spPr>
          <a:xfrm>
            <a:off x="7445375" y="2971736"/>
            <a:ext cx="3821429"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2B161F"/>
                </a:solidFill>
                <a:latin typeface="Calibri"/>
                <a:cs typeface="Calibri"/>
              </a:rPr>
              <a:t>Recurring</a:t>
            </a:r>
            <a:r>
              <a:rPr dirty="0" sz="1200" spc="-20">
                <a:solidFill>
                  <a:srgbClr val="2B161F"/>
                </a:solidFill>
                <a:latin typeface="Calibri"/>
                <a:cs typeface="Calibri"/>
              </a:rPr>
              <a:t> </a:t>
            </a:r>
            <a:r>
              <a:rPr dirty="0" sz="1200">
                <a:solidFill>
                  <a:srgbClr val="2B161F"/>
                </a:solidFill>
                <a:latin typeface="Calibri"/>
                <a:cs typeface="Calibri"/>
              </a:rPr>
              <a:t>partner</a:t>
            </a:r>
            <a:r>
              <a:rPr dirty="0" sz="1200" spc="-25">
                <a:solidFill>
                  <a:srgbClr val="2B161F"/>
                </a:solidFill>
                <a:latin typeface="Calibri"/>
                <a:cs typeface="Calibri"/>
              </a:rPr>
              <a:t> </a:t>
            </a:r>
            <a:r>
              <a:rPr dirty="0" sz="1200" spc="-10">
                <a:solidFill>
                  <a:srgbClr val="2B161F"/>
                </a:solidFill>
                <a:latin typeface="Calibri"/>
                <a:cs typeface="Calibri"/>
              </a:rPr>
              <a:t>subscriptions</a:t>
            </a:r>
            <a:r>
              <a:rPr dirty="0" sz="1200" spc="5">
                <a:solidFill>
                  <a:srgbClr val="2B161F"/>
                </a:solidFill>
                <a:latin typeface="Calibri"/>
                <a:cs typeface="Calibri"/>
              </a:rPr>
              <a:t> </a:t>
            </a:r>
            <a:r>
              <a:rPr dirty="0" sz="1200">
                <a:solidFill>
                  <a:srgbClr val="2B161F"/>
                </a:solidFill>
                <a:latin typeface="Calibri"/>
                <a:cs typeface="Calibri"/>
              </a:rPr>
              <a:t>grow</a:t>
            </a:r>
            <a:r>
              <a:rPr dirty="0" sz="1200" spc="-15">
                <a:solidFill>
                  <a:srgbClr val="2B161F"/>
                </a:solidFill>
                <a:latin typeface="Calibri"/>
                <a:cs typeface="Calibri"/>
              </a:rPr>
              <a:t> </a:t>
            </a:r>
            <a:r>
              <a:rPr dirty="0" sz="1200" spc="-10">
                <a:solidFill>
                  <a:srgbClr val="2B161F"/>
                </a:solidFill>
                <a:latin typeface="Calibri"/>
                <a:cs typeface="Calibri"/>
              </a:rPr>
              <a:t>steadily</a:t>
            </a:r>
            <a:r>
              <a:rPr dirty="0" sz="1200" spc="5">
                <a:solidFill>
                  <a:srgbClr val="2B161F"/>
                </a:solidFill>
                <a:latin typeface="Calibri"/>
                <a:cs typeface="Calibri"/>
              </a:rPr>
              <a:t> </a:t>
            </a:r>
            <a:r>
              <a:rPr dirty="0" sz="1200">
                <a:solidFill>
                  <a:srgbClr val="2B161F"/>
                </a:solidFill>
                <a:latin typeface="Calibri"/>
                <a:cs typeface="Calibri"/>
              </a:rPr>
              <a:t>as the</a:t>
            </a:r>
            <a:r>
              <a:rPr dirty="0" sz="1200" spc="-50">
                <a:solidFill>
                  <a:srgbClr val="2B161F"/>
                </a:solidFill>
                <a:latin typeface="Calibri"/>
                <a:cs typeface="Calibri"/>
              </a:rPr>
              <a:t> </a:t>
            </a:r>
            <a:r>
              <a:rPr dirty="0" sz="1200" spc="-10">
                <a:solidFill>
                  <a:srgbClr val="2B161F"/>
                </a:solidFill>
                <a:latin typeface="Calibri"/>
                <a:cs typeface="Calibri"/>
              </a:rPr>
              <a:t>boutique </a:t>
            </a:r>
            <a:r>
              <a:rPr dirty="0" sz="1200">
                <a:solidFill>
                  <a:srgbClr val="2B161F"/>
                </a:solidFill>
                <a:latin typeface="Calibri"/>
                <a:cs typeface="Calibri"/>
              </a:rPr>
              <a:t>network</a:t>
            </a:r>
            <a:r>
              <a:rPr dirty="0" sz="1200" spc="-45">
                <a:solidFill>
                  <a:srgbClr val="2B161F"/>
                </a:solidFill>
                <a:latin typeface="Calibri"/>
                <a:cs typeface="Calibri"/>
              </a:rPr>
              <a:t> </a:t>
            </a:r>
            <a:r>
              <a:rPr dirty="0" sz="1200" spc="-10">
                <a:solidFill>
                  <a:srgbClr val="2B161F"/>
                </a:solidFill>
                <a:latin typeface="Calibri"/>
                <a:cs typeface="Calibri"/>
              </a:rPr>
              <a:t>matures.</a:t>
            </a:r>
            <a:endParaRPr sz="1200">
              <a:latin typeface="Calibri"/>
              <a:cs typeface="Calibri"/>
            </a:endParaRPr>
          </a:p>
        </p:txBody>
      </p:sp>
      <p:sp>
        <p:nvSpPr>
          <p:cNvPr id="32" name="object 32"/>
          <p:cNvSpPr/>
          <p:nvPr/>
        </p:nvSpPr>
        <p:spPr>
          <a:xfrm>
            <a:off x="6858000" y="3838575"/>
            <a:ext cx="361950" cy="371475"/>
          </a:xfrm>
          <a:custGeom>
            <a:avLst/>
            <a:gdLst/>
            <a:ahLst/>
            <a:cxnLst/>
            <a:rect l="l" t="t" r="r" b="b"/>
            <a:pathLst>
              <a:path w="361950" h="371475">
                <a:moveTo>
                  <a:pt x="180975" y="0"/>
                </a:moveTo>
                <a:lnTo>
                  <a:pt x="132864" y="6636"/>
                </a:lnTo>
                <a:lnTo>
                  <a:pt x="89633" y="25362"/>
                </a:lnTo>
                <a:lnTo>
                  <a:pt x="53006" y="54403"/>
                </a:lnTo>
                <a:lnTo>
                  <a:pt x="24708" y="91985"/>
                </a:lnTo>
                <a:lnTo>
                  <a:pt x="6464" y="136333"/>
                </a:lnTo>
                <a:lnTo>
                  <a:pt x="0" y="185674"/>
                </a:lnTo>
                <a:lnTo>
                  <a:pt x="6464" y="235067"/>
                </a:lnTo>
                <a:lnTo>
                  <a:pt x="24708" y="279451"/>
                </a:lnTo>
                <a:lnTo>
                  <a:pt x="53006" y="317055"/>
                </a:lnTo>
                <a:lnTo>
                  <a:pt x="89633" y="346107"/>
                </a:lnTo>
                <a:lnTo>
                  <a:pt x="132864" y="364838"/>
                </a:lnTo>
                <a:lnTo>
                  <a:pt x="180975" y="371475"/>
                </a:lnTo>
                <a:lnTo>
                  <a:pt x="229085" y="364838"/>
                </a:lnTo>
                <a:lnTo>
                  <a:pt x="272316" y="346107"/>
                </a:lnTo>
                <a:lnTo>
                  <a:pt x="308943" y="317055"/>
                </a:lnTo>
                <a:lnTo>
                  <a:pt x="337241" y="279451"/>
                </a:lnTo>
                <a:lnTo>
                  <a:pt x="355485" y="235067"/>
                </a:lnTo>
                <a:lnTo>
                  <a:pt x="361950" y="185674"/>
                </a:lnTo>
                <a:lnTo>
                  <a:pt x="355485" y="136333"/>
                </a:lnTo>
                <a:lnTo>
                  <a:pt x="337241" y="91985"/>
                </a:lnTo>
                <a:lnTo>
                  <a:pt x="308943" y="54403"/>
                </a:lnTo>
                <a:lnTo>
                  <a:pt x="272316" y="25362"/>
                </a:lnTo>
                <a:lnTo>
                  <a:pt x="229085" y="6636"/>
                </a:lnTo>
                <a:lnTo>
                  <a:pt x="180975" y="0"/>
                </a:lnTo>
                <a:close/>
              </a:path>
            </a:pathLst>
          </a:custGeom>
          <a:solidFill>
            <a:srgbClr val="C8A127"/>
          </a:solidFill>
        </p:spPr>
        <p:txBody>
          <a:bodyPr wrap="square" lIns="0" tIns="0" rIns="0" bIns="0" rtlCol="0"/>
          <a:lstStyle/>
          <a:p/>
        </p:txBody>
      </p:sp>
      <p:sp>
        <p:nvSpPr>
          <p:cNvPr id="33" name="object 33"/>
          <p:cNvSpPr txBox="1"/>
          <p:nvPr/>
        </p:nvSpPr>
        <p:spPr>
          <a:xfrm>
            <a:off x="6988175" y="3890327"/>
            <a:ext cx="11747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3</a:t>
            </a:r>
            <a:endParaRPr sz="1400">
              <a:latin typeface="Calibri"/>
              <a:cs typeface="Calibri"/>
            </a:endParaRPr>
          </a:p>
        </p:txBody>
      </p:sp>
      <p:sp>
        <p:nvSpPr>
          <p:cNvPr id="34" name="object 34"/>
          <p:cNvSpPr txBox="1"/>
          <p:nvPr/>
        </p:nvSpPr>
        <p:spPr>
          <a:xfrm>
            <a:off x="7445375" y="3979545"/>
            <a:ext cx="3954779" cy="389890"/>
          </a:xfrm>
          <a:prstGeom prst="rect">
            <a:avLst/>
          </a:prstGeom>
        </p:spPr>
        <p:txBody>
          <a:bodyPr wrap="square" lIns="0" tIns="12700" rIns="0" bIns="0" rtlCol="0" vert="horz">
            <a:spAutoFit/>
          </a:bodyPr>
          <a:lstStyle/>
          <a:p>
            <a:pPr marL="12700">
              <a:lnSpc>
                <a:spcPts val="1430"/>
              </a:lnSpc>
              <a:spcBef>
                <a:spcPts val="100"/>
              </a:spcBef>
            </a:pPr>
            <a:r>
              <a:rPr dirty="0" sz="1200" spc="-10">
                <a:solidFill>
                  <a:srgbClr val="2B161F"/>
                </a:solidFill>
                <a:latin typeface="Calibri"/>
                <a:cs typeface="Calibri"/>
              </a:rPr>
              <a:t>Rangrez</a:t>
            </a:r>
            <a:r>
              <a:rPr dirty="0" sz="1200" spc="-25">
                <a:solidFill>
                  <a:srgbClr val="2B161F"/>
                </a:solidFill>
                <a:latin typeface="Calibri"/>
                <a:cs typeface="Calibri"/>
              </a:rPr>
              <a:t> </a:t>
            </a:r>
            <a:r>
              <a:rPr dirty="0" sz="1200" spc="-10">
                <a:solidFill>
                  <a:srgbClr val="2B161F"/>
                </a:solidFill>
                <a:latin typeface="Calibri"/>
                <a:cs typeface="Calibri"/>
              </a:rPr>
              <a:t>Signature</a:t>
            </a:r>
            <a:r>
              <a:rPr dirty="0" sz="1200" spc="-60">
                <a:solidFill>
                  <a:srgbClr val="2B161F"/>
                </a:solidFill>
                <a:latin typeface="Calibri"/>
                <a:cs typeface="Calibri"/>
              </a:rPr>
              <a:t> </a:t>
            </a:r>
            <a:r>
              <a:rPr dirty="0" sz="1200">
                <a:solidFill>
                  <a:srgbClr val="2B161F"/>
                </a:solidFill>
                <a:latin typeface="Calibri"/>
                <a:cs typeface="Calibri"/>
              </a:rPr>
              <a:t>private</a:t>
            </a:r>
            <a:r>
              <a:rPr dirty="0" sz="1200" spc="10">
                <a:solidFill>
                  <a:srgbClr val="2B161F"/>
                </a:solidFill>
                <a:latin typeface="Calibri"/>
                <a:cs typeface="Calibri"/>
              </a:rPr>
              <a:t> </a:t>
            </a:r>
            <a:r>
              <a:rPr dirty="0" sz="1200">
                <a:solidFill>
                  <a:srgbClr val="2B161F"/>
                </a:solidFill>
                <a:latin typeface="Calibri"/>
                <a:cs typeface="Calibri"/>
              </a:rPr>
              <a:t>label</a:t>
            </a:r>
            <a:r>
              <a:rPr dirty="0" sz="1200" spc="-40">
                <a:solidFill>
                  <a:srgbClr val="2B161F"/>
                </a:solidFill>
                <a:latin typeface="Calibri"/>
                <a:cs typeface="Calibri"/>
              </a:rPr>
              <a:t> </a:t>
            </a:r>
            <a:r>
              <a:rPr dirty="0" sz="1200">
                <a:solidFill>
                  <a:srgbClr val="2B161F"/>
                </a:solidFill>
                <a:latin typeface="Calibri"/>
                <a:cs typeface="Calibri"/>
              </a:rPr>
              <a:t>adds</a:t>
            </a:r>
            <a:r>
              <a:rPr dirty="0" sz="1200" spc="-20">
                <a:solidFill>
                  <a:srgbClr val="2B161F"/>
                </a:solidFill>
                <a:latin typeface="Calibri"/>
                <a:cs typeface="Calibri"/>
              </a:rPr>
              <a:t> </a:t>
            </a:r>
            <a:r>
              <a:rPr dirty="0" sz="1200">
                <a:solidFill>
                  <a:srgbClr val="2B161F"/>
                </a:solidFill>
                <a:latin typeface="Calibri"/>
                <a:cs typeface="Calibri"/>
              </a:rPr>
              <a:t>a</a:t>
            </a:r>
            <a:r>
              <a:rPr dirty="0" sz="1200" spc="25">
                <a:solidFill>
                  <a:srgbClr val="2B161F"/>
                </a:solidFill>
                <a:latin typeface="Calibri"/>
                <a:cs typeface="Calibri"/>
              </a:rPr>
              <a:t> </a:t>
            </a:r>
            <a:r>
              <a:rPr dirty="0" sz="1200" spc="-10">
                <a:solidFill>
                  <a:srgbClr val="2B161F"/>
                </a:solidFill>
                <a:latin typeface="Calibri"/>
                <a:cs typeface="Calibri"/>
              </a:rPr>
              <a:t>high-</a:t>
            </a:r>
            <a:r>
              <a:rPr dirty="0" sz="1200">
                <a:solidFill>
                  <a:srgbClr val="2B161F"/>
                </a:solidFill>
                <a:latin typeface="Calibri"/>
                <a:cs typeface="Calibri"/>
              </a:rPr>
              <a:t>margin, </a:t>
            </a:r>
            <a:r>
              <a:rPr dirty="0" sz="1200" spc="-10">
                <a:solidFill>
                  <a:srgbClr val="2B161F"/>
                </a:solidFill>
                <a:latin typeface="Calibri"/>
                <a:cs typeface="Calibri"/>
              </a:rPr>
              <a:t>fully-owned</a:t>
            </a:r>
            <a:endParaRPr sz="1200">
              <a:latin typeface="Calibri"/>
              <a:cs typeface="Calibri"/>
            </a:endParaRPr>
          </a:p>
          <a:p>
            <a:pPr marL="12700">
              <a:lnSpc>
                <a:spcPts val="1435"/>
              </a:lnSpc>
            </a:pPr>
            <a:r>
              <a:rPr dirty="0" sz="1200">
                <a:solidFill>
                  <a:srgbClr val="2B161F"/>
                </a:solidFill>
                <a:latin typeface="Calibri"/>
                <a:cs typeface="Calibri"/>
              </a:rPr>
              <a:t>revenue</a:t>
            </a:r>
            <a:r>
              <a:rPr dirty="0" sz="1200" spc="-40">
                <a:solidFill>
                  <a:srgbClr val="2B161F"/>
                </a:solidFill>
                <a:latin typeface="Calibri"/>
                <a:cs typeface="Calibri"/>
              </a:rPr>
              <a:t> </a:t>
            </a:r>
            <a:r>
              <a:rPr dirty="0" sz="1200" spc="-10">
                <a:solidFill>
                  <a:srgbClr val="2B161F"/>
                </a:solidFill>
                <a:latin typeface="Calibri"/>
                <a:cs typeface="Calibri"/>
              </a:rPr>
              <a:t>line.</a:t>
            </a:r>
            <a:endParaRPr sz="1200">
              <a:latin typeface="Calibri"/>
              <a:cs typeface="Calibri"/>
            </a:endParaRPr>
          </a:p>
        </p:txBody>
      </p:sp>
      <p:sp>
        <p:nvSpPr>
          <p:cNvPr id="35" name="object 35"/>
          <p:cNvSpPr/>
          <p:nvPr/>
        </p:nvSpPr>
        <p:spPr>
          <a:xfrm>
            <a:off x="6858000" y="4848225"/>
            <a:ext cx="361950" cy="361950"/>
          </a:xfrm>
          <a:custGeom>
            <a:avLst/>
            <a:gdLst/>
            <a:ahLst/>
            <a:cxnLst/>
            <a:rect l="l" t="t" r="r" b="b"/>
            <a:pathLst>
              <a:path w="361950" h="361950">
                <a:moveTo>
                  <a:pt x="180975" y="0"/>
                </a:moveTo>
                <a:lnTo>
                  <a:pt x="132864" y="6464"/>
                </a:lnTo>
                <a:lnTo>
                  <a:pt x="89633" y="24708"/>
                </a:lnTo>
                <a:lnTo>
                  <a:pt x="53006" y="53006"/>
                </a:lnTo>
                <a:lnTo>
                  <a:pt x="24708" y="89633"/>
                </a:lnTo>
                <a:lnTo>
                  <a:pt x="6464" y="132864"/>
                </a:lnTo>
                <a:lnTo>
                  <a:pt x="0" y="180975"/>
                </a:lnTo>
                <a:lnTo>
                  <a:pt x="6464" y="229085"/>
                </a:lnTo>
                <a:lnTo>
                  <a:pt x="24708" y="272316"/>
                </a:lnTo>
                <a:lnTo>
                  <a:pt x="53006" y="308943"/>
                </a:lnTo>
                <a:lnTo>
                  <a:pt x="89633" y="337241"/>
                </a:lnTo>
                <a:lnTo>
                  <a:pt x="132864" y="355485"/>
                </a:lnTo>
                <a:lnTo>
                  <a:pt x="180975" y="361950"/>
                </a:lnTo>
                <a:lnTo>
                  <a:pt x="229085" y="355485"/>
                </a:lnTo>
                <a:lnTo>
                  <a:pt x="272316" y="337241"/>
                </a:lnTo>
                <a:lnTo>
                  <a:pt x="308943" y="308943"/>
                </a:lnTo>
                <a:lnTo>
                  <a:pt x="337241" y="272316"/>
                </a:lnTo>
                <a:lnTo>
                  <a:pt x="355485" y="229085"/>
                </a:lnTo>
                <a:lnTo>
                  <a:pt x="361950" y="180975"/>
                </a:lnTo>
                <a:lnTo>
                  <a:pt x="355485" y="132864"/>
                </a:lnTo>
                <a:lnTo>
                  <a:pt x="337241" y="89633"/>
                </a:lnTo>
                <a:lnTo>
                  <a:pt x="308943" y="53006"/>
                </a:lnTo>
                <a:lnTo>
                  <a:pt x="272316" y="24708"/>
                </a:lnTo>
                <a:lnTo>
                  <a:pt x="229085" y="6464"/>
                </a:lnTo>
                <a:lnTo>
                  <a:pt x="180975" y="0"/>
                </a:lnTo>
                <a:close/>
              </a:path>
            </a:pathLst>
          </a:custGeom>
          <a:solidFill>
            <a:srgbClr val="A16769"/>
          </a:solidFill>
        </p:spPr>
        <p:txBody>
          <a:bodyPr wrap="square" lIns="0" tIns="0" rIns="0" bIns="0" rtlCol="0"/>
          <a:lstStyle/>
          <a:p/>
        </p:txBody>
      </p:sp>
      <p:sp>
        <p:nvSpPr>
          <p:cNvPr id="36" name="object 36"/>
          <p:cNvSpPr txBox="1"/>
          <p:nvPr/>
        </p:nvSpPr>
        <p:spPr>
          <a:xfrm>
            <a:off x="6988175" y="4897437"/>
            <a:ext cx="117475" cy="243204"/>
          </a:xfrm>
          <a:prstGeom prst="rect">
            <a:avLst/>
          </a:prstGeom>
        </p:spPr>
        <p:txBody>
          <a:bodyPr wrap="square" lIns="0" tIns="15875" rIns="0" bIns="0" rtlCol="0" vert="horz">
            <a:spAutoFit/>
          </a:bodyPr>
          <a:lstStyle/>
          <a:p>
            <a:pPr marL="12700">
              <a:lnSpc>
                <a:spcPct val="100000"/>
              </a:lnSpc>
              <a:spcBef>
                <a:spcPts val="125"/>
              </a:spcBef>
            </a:pPr>
            <a:r>
              <a:rPr dirty="0" sz="1400" spc="-50" b="1">
                <a:solidFill>
                  <a:srgbClr val="FFFFFF"/>
                </a:solidFill>
                <a:latin typeface="Calibri"/>
                <a:cs typeface="Calibri"/>
              </a:rPr>
              <a:t>4</a:t>
            </a:r>
            <a:endParaRPr sz="1400">
              <a:latin typeface="Calibri"/>
              <a:cs typeface="Calibri"/>
            </a:endParaRPr>
          </a:p>
        </p:txBody>
      </p:sp>
      <p:sp>
        <p:nvSpPr>
          <p:cNvPr id="38" name="object 38"/>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9" name="object 39"/>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20</a:t>
            </a:r>
          </a:p>
        </p:txBody>
      </p:sp>
      <p:sp>
        <p:nvSpPr>
          <p:cNvPr id="37" name="object 37"/>
          <p:cNvSpPr txBox="1"/>
          <p:nvPr/>
        </p:nvSpPr>
        <p:spPr>
          <a:xfrm>
            <a:off x="7445375" y="4986337"/>
            <a:ext cx="3773170" cy="389890"/>
          </a:xfrm>
          <a:prstGeom prst="rect">
            <a:avLst/>
          </a:prstGeom>
        </p:spPr>
        <p:txBody>
          <a:bodyPr wrap="square" lIns="0" tIns="12700" rIns="0" bIns="0" rtlCol="0" vert="horz">
            <a:spAutoFit/>
          </a:bodyPr>
          <a:lstStyle/>
          <a:p>
            <a:pPr marL="12700">
              <a:lnSpc>
                <a:spcPts val="1435"/>
              </a:lnSpc>
              <a:spcBef>
                <a:spcPts val="100"/>
              </a:spcBef>
            </a:pPr>
            <a:r>
              <a:rPr dirty="0" sz="1200">
                <a:solidFill>
                  <a:srgbClr val="2B161F"/>
                </a:solidFill>
                <a:latin typeface="Calibri"/>
                <a:cs typeface="Calibri"/>
              </a:rPr>
              <a:t>Styling,</a:t>
            </a:r>
            <a:r>
              <a:rPr dirty="0" sz="1200" spc="-10">
                <a:solidFill>
                  <a:srgbClr val="2B161F"/>
                </a:solidFill>
                <a:latin typeface="Calibri"/>
                <a:cs typeface="Calibri"/>
              </a:rPr>
              <a:t> listings</a:t>
            </a:r>
            <a:r>
              <a:rPr dirty="0" sz="1200" spc="-20">
                <a:solidFill>
                  <a:srgbClr val="2B161F"/>
                </a:solidFill>
                <a:latin typeface="Calibri"/>
                <a:cs typeface="Calibri"/>
              </a:rPr>
              <a:t> </a:t>
            </a:r>
            <a:r>
              <a:rPr dirty="0" sz="1200">
                <a:solidFill>
                  <a:srgbClr val="2B161F"/>
                </a:solidFill>
                <a:latin typeface="Calibri"/>
                <a:cs typeface="Calibri"/>
              </a:rPr>
              <a:t>&amp; fabric</a:t>
            </a:r>
            <a:r>
              <a:rPr dirty="0" sz="1200" spc="15">
                <a:solidFill>
                  <a:srgbClr val="2B161F"/>
                </a:solidFill>
                <a:latin typeface="Calibri"/>
                <a:cs typeface="Calibri"/>
              </a:rPr>
              <a:t> </a:t>
            </a:r>
            <a:r>
              <a:rPr dirty="0" sz="1200">
                <a:solidFill>
                  <a:srgbClr val="2B161F"/>
                </a:solidFill>
                <a:latin typeface="Calibri"/>
                <a:cs typeface="Calibri"/>
              </a:rPr>
              <a:t>margin</a:t>
            </a:r>
            <a:r>
              <a:rPr dirty="0" sz="1200" spc="-30">
                <a:solidFill>
                  <a:srgbClr val="2B161F"/>
                </a:solidFill>
                <a:latin typeface="Calibri"/>
                <a:cs typeface="Calibri"/>
              </a:rPr>
              <a:t> </a:t>
            </a:r>
            <a:r>
              <a:rPr dirty="0" sz="1200">
                <a:solidFill>
                  <a:srgbClr val="2B161F"/>
                </a:solidFill>
                <a:latin typeface="Calibri"/>
                <a:cs typeface="Calibri"/>
              </a:rPr>
              <a:t>diversify</a:t>
            </a:r>
            <a:r>
              <a:rPr dirty="0" sz="1200" spc="-20">
                <a:solidFill>
                  <a:srgbClr val="2B161F"/>
                </a:solidFill>
                <a:latin typeface="Calibri"/>
                <a:cs typeface="Calibri"/>
              </a:rPr>
              <a:t> </a:t>
            </a:r>
            <a:r>
              <a:rPr dirty="0" sz="1200" spc="-10">
                <a:solidFill>
                  <a:srgbClr val="2B161F"/>
                </a:solidFill>
                <a:latin typeface="Calibri"/>
                <a:cs typeface="Calibri"/>
              </a:rPr>
              <a:t>income</a:t>
            </a:r>
            <a:r>
              <a:rPr dirty="0" sz="1200" spc="-60">
                <a:solidFill>
                  <a:srgbClr val="2B161F"/>
                </a:solidFill>
                <a:latin typeface="Calibri"/>
                <a:cs typeface="Calibri"/>
              </a:rPr>
              <a:t> </a:t>
            </a:r>
            <a:r>
              <a:rPr dirty="0" sz="1200">
                <a:solidFill>
                  <a:srgbClr val="2B161F"/>
                </a:solidFill>
                <a:latin typeface="Calibri"/>
                <a:cs typeface="Calibri"/>
              </a:rPr>
              <a:t>beyond</a:t>
            </a:r>
            <a:r>
              <a:rPr dirty="0" sz="1200" spc="-25">
                <a:solidFill>
                  <a:srgbClr val="2B161F"/>
                </a:solidFill>
                <a:latin typeface="Calibri"/>
                <a:cs typeface="Calibri"/>
              </a:rPr>
              <a:t> </a:t>
            </a:r>
            <a:r>
              <a:rPr dirty="0" sz="1200" spc="-20">
                <a:solidFill>
                  <a:srgbClr val="2B161F"/>
                </a:solidFill>
                <a:latin typeface="Calibri"/>
                <a:cs typeface="Calibri"/>
              </a:rPr>
              <a:t>pure</a:t>
            </a:r>
            <a:endParaRPr sz="1200">
              <a:latin typeface="Calibri"/>
              <a:cs typeface="Calibri"/>
            </a:endParaRPr>
          </a:p>
          <a:p>
            <a:pPr marL="12700">
              <a:lnSpc>
                <a:spcPts val="1435"/>
              </a:lnSpc>
            </a:pPr>
            <a:r>
              <a:rPr dirty="0" sz="1200" spc="-10">
                <a:solidFill>
                  <a:srgbClr val="2B161F"/>
                </a:solidFill>
                <a:latin typeface="Calibri"/>
                <a:cs typeface="Calibri"/>
              </a:rPr>
              <a:t>commissions.</a:t>
            </a:r>
            <a:endParaRPr sz="12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sp>
        <p:nvSpPr>
          <p:cNvPr id="3" name="object 3"/>
          <p:cNvSpPr txBox="1"/>
          <p:nvPr/>
        </p:nvSpPr>
        <p:spPr>
          <a:xfrm>
            <a:off x="628015" y="423227"/>
            <a:ext cx="74739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P</a:t>
            </a:r>
            <a:r>
              <a:rPr dirty="0" sz="1250" spc="-60" b="1">
                <a:solidFill>
                  <a:srgbClr val="6C2D46"/>
                </a:solidFill>
                <a:latin typeface="Calibri"/>
                <a:cs typeface="Calibri"/>
              </a:rPr>
              <a:t> </a:t>
            </a:r>
            <a:r>
              <a:rPr dirty="0" sz="1250" b="1">
                <a:solidFill>
                  <a:srgbClr val="6C2D46"/>
                </a:solidFill>
                <a:latin typeface="Calibri"/>
                <a:cs typeface="Calibri"/>
              </a:rPr>
              <a:t>R</a:t>
            </a:r>
            <a:r>
              <a:rPr dirty="0" sz="1250" spc="-95" b="1">
                <a:solidFill>
                  <a:srgbClr val="6C2D46"/>
                </a:solidFill>
                <a:latin typeface="Calibri"/>
                <a:cs typeface="Calibri"/>
              </a:rPr>
              <a:t> </a:t>
            </a:r>
            <a:r>
              <a:rPr dirty="0" sz="1250" b="1">
                <a:solidFill>
                  <a:srgbClr val="6C2D46"/>
                </a:solidFill>
                <a:latin typeface="Calibri"/>
                <a:cs typeface="Calibri"/>
              </a:rPr>
              <a:t>I</a:t>
            </a:r>
            <a:r>
              <a:rPr dirty="0" sz="1250" spc="-15" b="1">
                <a:solidFill>
                  <a:srgbClr val="6C2D46"/>
                </a:solidFill>
                <a:latin typeface="Calibri"/>
                <a:cs typeface="Calibri"/>
              </a:rPr>
              <a:t> </a:t>
            </a:r>
            <a:r>
              <a:rPr dirty="0" sz="1250" b="1">
                <a:solidFill>
                  <a:srgbClr val="6C2D46"/>
                </a:solidFill>
                <a:latin typeface="Calibri"/>
                <a:cs typeface="Calibri"/>
              </a:rPr>
              <a:t>C</a:t>
            </a:r>
            <a:r>
              <a:rPr dirty="0" sz="1250" spc="-55" b="1">
                <a:solidFill>
                  <a:srgbClr val="6C2D46"/>
                </a:solidFill>
                <a:latin typeface="Calibri"/>
                <a:cs typeface="Calibri"/>
              </a:rPr>
              <a:t> </a:t>
            </a:r>
            <a:r>
              <a:rPr dirty="0" sz="1250" b="1">
                <a:solidFill>
                  <a:srgbClr val="6C2D46"/>
                </a:solidFill>
                <a:latin typeface="Calibri"/>
                <a:cs typeface="Calibri"/>
              </a:rPr>
              <a:t>I</a:t>
            </a:r>
            <a:r>
              <a:rPr dirty="0" sz="1250" spc="-90" b="1">
                <a:solidFill>
                  <a:srgbClr val="6C2D46"/>
                </a:solidFill>
                <a:latin typeface="Calibri"/>
                <a:cs typeface="Calibri"/>
              </a:rPr>
              <a:t> </a:t>
            </a:r>
            <a:r>
              <a:rPr dirty="0" sz="1250" b="1">
                <a:solidFill>
                  <a:srgbClr val="6C2D46"/>
                </a:solidFill>
                <a:latin typeface="Calibri"/>
                <a:cs typeface="Calibri"/>
              </a:rPr>
              <a:t>N</a:t>
            </a:r>
            <a:r>
              <a:rPr dirty="0" sz="1250" spc="-75" b="1">
                <a:solidFill>
                  <a:srgbClr val="6C2D46"/>
                </a:solidFill>
                <a:latin typeface="Calibri"/>
                <a:cs typeface="Calibri"/>
              </a:rPr>
              <a:t> </a:t>
            </a:r>
            <a:r>
              <a:rPr dirty="0" sz="1250" spc="-50" b="1">
                <a:solidFill>
                  <a:srgbClr val="6C2D46"/>
                </a:solidFill>
                <a:latin typeface="Calibri"/>
                <a:cs typeface="Calibri"/>
              </a:rPr>
              <a:t>G</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Pricing</a:t>
            </a:r>
            <a:r>
              <a:rPr dirty="0" spc="-100">
                <a:solidFill>
                  <a:srgbClr val="2B161F"/>
                </a:solidFill>
              </a:rPr>
              <a:t> </a:t>
            </a:r>
            <a:r>
              <a:rPr dirty="0" spc="-10">
                <a:solidFill>
                  <a:srgbClr val="2B161F"/>
                </a:solidFill>
              </a:rPr>
              <a:t>Strategy</a:t>
            </a:r>
          </a:p>
        </p:txBody>
      </p:sp>
      <p:grpSp>
        <p:nvGrpSpPr>
          <p:cNvPr id="5" name="object 5"/>
          <p:cNvGrpSpPr/>
          <p:nvPr/>
        </p:nvGrpSpPr>
        <p:grpSpPr>
          <a:xfrm>
            <a:off x="600075" y="1676336"/>
            <a:ext cx="3700779" cy="3929379"/>
            <a:chOff x="600075" y="1676336"/>
            <a:chExt cx="3700779" cy="3929379"/>
          </a:xfrm>
        </p:grpSpPr>
        <p:pic>
          <p:nvPicPr>
            <p:cNvPr id="6" name="object 6"/>
            <p:cNvPicPr/>
            <p:nvPr/>
          </p:nvPicPr>
          <p:blipFill>
            <a:blip r:embed="rId2" cstate="print"/>
            <a:stretch>
              <a:fillRect/>
            </a:stretch>
          </p:blipFill>
          <p:spPr>
            <a:xfrm>
              <a:off x="600075" y="1676336"/>
              <a:ext cx="3700526" cy="3929126"/>
            </a:xfrm>
            <a:prstGeom prst="rect">
              <a:avLst/>
            </a:prstGeom>
          </p:spPr>
        </p:pic>
        <p:sp>
          <p:nvSpPr>
            <p:cNvPr id="7" name="object 7"/>
            <p:cNvSpPr/>
            <p:nvPr/>
          </p:nvSpPr>
          <p:spPr>
            <a:xfrm>
              <a:off x="690562" y="1738375"/>
              <a:ext cx="3524885" cy="3752850"/>
            </a:xfrm>
            <a:custGeom>
              <a:avLst/>
              <a:gdLst/>
              <a:ahLst/>
              <a:cxnLst/>
              <a:rect l="l" t="t" r="r" b="b"/>
              <a:pathLst>
                <a:path w="3524885" h="3752850">
                  <a:moveTo>
                    <a:pt x="3451034" y="0"/>
                  </a:moveTo>
                  <a:lnTo>
                    <a:pt x="73240" y="0"/>
                  </a:lnTo>
                  <a:lnTo>
                    <a:pt x="44732" y="5750"/>
                  </a:lnTo>
                  <a:lnTo>
                    <a:pt x="21451" y="21431"/>
                  </a:lnTo>
                  <a:lnTo>
                    <a:pt x="5755" y="44684"/>
                  </a:lnTo>
                  <a:lnTo>
                    <a:pt x="0" y="73151"/>
                  </a:lnTo>
                  <a:lnTo>
                    <a:pt x="0" y="3679571"/>
                  </a:lnTo>
                  <a:lnTo>
                    <a:pt x="5755" y="3708058"/>
                  </a:lnTo>
                  <a:lnTo>
                    <a:pt x="21451" y="3731355"/>
                  </a:lnTo>
                  <a:lnTo>
                    <a:pt x="44732" y="3747079"/>
                  </a:lnTo>
                  <a:lnTo>
                    <a:pt x="73240" y="3752850"/>
                  </a:lnTo>
                  <a:lnTo>
                    <a:pt x="3451034" y="3752850"/>
                  </a:lnTo>
                  <a:lnTo>
                    <a:pt x="3479522" y="3747079"/>
                  </a:lnTo>
                  <a:lnTo>
                    <a:pt x="3502818" y="3731355"/>
                  </a:lnTo>
                  <a:lnTo>
                    <a:pt x="3518542" y="3708058"/>
                  </a:lnTo>
                  <a:lnTo>
                    <a:pt x="3524313" y="3679571"/>
                  </a:lnTo>
                  <a:lnTo>
                    <a:pt x="3524313" y="73151"/>
                  </a:lnTo>
                  <a:lnTo>
                    <a:pt x="3518542" y="44684"/>
                  </a:lnTo>
                  <a:lnTo>
                    <a:pt x="3502818" y="21431"/>
                  </a:lnTo>
                  <a:lnTo>
                    <a:pt x="3479522" y="5750"/>
                  </a:lnTo>
                  <a:lnTo>
                    <a:pt x="3451034" y="0"/>
                  </a:lnTo>
                  <a:close/>
                </a:path>
              </a:pathLst>
            </a:custGeom>
            <a:solidFill>
              <a:srgbClr val="FFFFFF"/>
            </a:solidFill>
          </p:spPr>
          <p:txBody>
            <a:bodyPr wrap="square" lIns="0" tIns="0" rIns="0" bIns="0" rtlCol="0"/>
            <a:lstStyle/>
            <a:p/>
          </p:txBody>
        </p:sp>
        <p:sp>
          <p:nvSpPr>
            <p:cNvPr id="8" name="object 8"/>
            <p:cNvSpPr/>
            <p:nvPr/>
          </p:nvSpPr>
          <p:spPr>
            <a:xfrm>
              <a:off x="690562" y="1738375"/>
              <a:ext cx="3524885" cy="3752850"/>
            </a:xfrm>
            <a:custGeom>
              <a:avLst/>
              <a:gdLst/>
              <a:ahLst/>
              <a:cxnLst/>
              <a:rect l="l" t="t" r="r" b="b"/>
              <a:pathLst>
                <a:path w="3524885" h="3752850">
                  <a:moveTo>
                    <a:pt x="0" y="73151"/>
                  </a:moveTo>
                  <a:lnTo>
                    <a:pt x="5755" y="44684"/>
                  </a:lnTo>
                  <a:lnTo>
                    <a:pt x="21451" y="21431"/>
                  </a:lnTo>
                  <a:lnTo>
                    <a:pt x="44732" y="5750"/>
                  </a:lnTo>
                  <a:lnTo>
                    <a:pt x="73240" y="0"/>
                  </a:lnTo>
                  <a:lnTo>
                    <a:pt x="3451034" y="0"/>
                  </a:lnTo>
                  <a:lnTo>
                    <a:pt x="3479522" y="5750"/>
                  </a:lnTo>
                  <a:lnTo>
                    <a:pt x="3502818" y="21431"/>
                  </a:lnTo>
                  <a:lnTo>
                    <a:pt x="3518542" y="44684"/>
                  </a:lnTo>
                  <a:lnTo>
                    <a:pt x="3524313" y="73151"/>
                  </a:lnTo>
                  <a:lnTo>
                    <a:pt x="3524313" y="3679571"/>
                  </a:lnTo>
                  <a:lnTo>
                    <a:pt x="3518542" y="3708058"/>
                  </a:lnTo>
                  <a:lnTo>
                    <a:pt x="3502818" y="3731355"/>
                  </a:lnTo>
                  <a:lnTo>
                    <a:pt x="3479522" y="3747079"/>
                  </a:lnTo>
                  <a:lnTo>
                    <a:pt x="3451034" y="3752850"/>
                  </a:lnTo>
                  <a:lnTo>
                    <a:pt x="73240" y="3752850"/>
                  </a:lnTo>
                  <a:lnTo>
                    <a:pt x="44732" y="3747079"/>
                  </a:lnTo>
                  <a:lnTo>
                    <a:pt x="21451" y="3731355"/>
                  </a:lnTo>
                  <a:lnTo>
                    <a:pt x="5755" y="3708058"/>
                  </a:lnTo>
                  <a:lnTo>
                    <a:pt x="0" y="3679571"/>
                  </a:lnTo>
                  <a:lnTo>
                    <a:pt x="0" y="73151"/>
                  </a:lnTo>
                  <a:close/>
                </a:path>
              </a:pathLst>
            </a:custGeom>
            <a:ln w="12700">
              <a:solidFill>
                <a:srgbClr val="EBE1D0"/>
              </a:solidFill>
            </a:ln>
          </p:spPr>
          <p:txBody>
            <a:bodyPr wrap="square" lIns="0" tIns="0" rIns="0" bIns="0" rtlCol="0"/>
            <a:lstStyle/>
            <a:p/>
          </p:txBody>
        </p:sp>
      </p:grpSp>
      <p:sp>
        <p:nvSpPr>
          <p:cNvPr id="9" name="object 9"/>
          <p:cNvSpPr txBox="1"/>
          <p:nvPr/>
        </p:nvSpPr>
        <p:spPr>
          <a:xfrm>
            <a:off x="1937004" y="2127567"/>
            <a:ext cx="1021715" cy="288925"/>
          </a:xfrm>
          <a:prstGeom prst="rect">
            <a:avLst/>
          </a:prstGeom>
        </p:spPr>
        <p:txBody>
          <a:bodyPr wrap="square" lIns="0" tIns="15875" rIns="0" bIns="0" rtlCol="0" vert="horz">
            <a:spAutoFit/>
          </a:bodyPr>
          <a:lstStyle/>
          <a:p>
            <a:pPr marL="12700">
              <a:lnSpc>
                <a:spcPct val="100000"/>
              </a:lnSpc>
              <a:spcBef>
                <a:spcPts val="125"/>
              </a:spcBef>
            </a:pPr>
            <a:r>
              <a:rPr dirty="0" sz="1700" spc="-10" b="1">
                <a:solidFill>
                  <a:srgbClr val="6C2D46"/>
                </a:solidFill>
                <a:latin typeface="Cambria"/>
                <a:cs typeface="Cambria"/>
              </a:rPr>
              <a:t>Essentials</a:t>
            </a:r>
            <a:endParaRPr sz="1700">
              <a:latin typeface="Cambria"/>
              <a:cs typeface="Cambria"/>
            </a:endParaRPr>
          </a:p>
        </p:txBody>
      </p:sp>
      <p:sp>
        <p:nvSpPr>
          <p:cNvPr id="10" name="object 10"/>
          <p:cNvSpPr txBox="1"/>
          <p:nvPr/>
        </p:nvSpPr>
        <p:spPr>
          <a:xfrm>
            <a:off x="1534413" y="2745676"/>
            <a:ext cx="1826260"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A16769"/>
                </a:solidFill>
                <a:latin typeface="Cambria"/>
                <a:cs typeface="Cambria"/>
              </a:rPr>
              <a:t>₹1,499</a:t>
            </a:r>
            <a:r>
              <a:rPr dirty="0" sz="2000" spc="-10" b="1">
                <a:solidFill>
                  <a:srgbClr val="A16769"/>
                </a:solidFill>
                <a:latin typeface="Cambria"/>
                <a:cs typeface="Cambria"/>
              </a:rPr>
              <a:t> </a:t>
            </a:r>
            <a:r>
              <a:rPr dirty="0" sz="2000" b="1">
                <a:solidFill>
                  <a:srgbClr val="A16769"/>
                </a:solidFill>
                <a:latin typeface="Cambria"/>
                <a:cs typeface="Cambria"/>
              </a:rPr>
              <a:t>-</a:t>
            </a:r>
            <a:r>
              <a:rPr dirty="0" sz="2000" spc="-30" b="1">
                <a:solidFill>
                  <a:srgbClr val="A16769"/>
                </a:solidFill>
                <a:latin typeface="Cambria"/>
                <a:cs typeface="Cambria"/>
              </a:rPr>
              <a:t> </a:t>
            </a:r>
            <a:r>
              <a:rPr dirty="0" sz="2000" spc="-10" b="1">
                <a:solidFill>
                  <a:srgbClr val="A16769"/>
                </a:solidFill>
                <a:latin typeface="Cambria"/>
                <a:cs typeface="Cambria"/>
              </a:rPr>
              <a:t>₹3,999</a:t>
            </a:r>
            <a:endParaRPr sz="2000">
              <a:latin typeface="Cambria"/>
              <a:cs typeface="Cambria"/>
            </a:endParaRPr>
          </a:p>
        </p:txBody>
      </p:sp>
      <p:sp>
        <p:nvSpPr>
          <p:cNvPr id="11" name="object 11"/>
          <p:cNvSpPr txBox="1"/>
          <p:nvPr/>
        </p:nvSpPr>
        <p:spPr>
          <a:xfrm>
            <a:off x="1101725" y="4136770"/>
            <a:ext cx="2693035" cy="410845"/>
          </a:xfrm>
          <a:prstGeom prst="rect">
            <a:avLst/>
          </a:prstGeom>
        </p:spPr>
        <p:txBody>
          <a:bodyPr wrap="square" lIns="0" tIns="15875" rIns="0" bIns="0" rtlCol="0" vert="horz">
            <a:spAutoFit/>
          </a:bodyPr>
          <a:lstStyle/>
          <a:p>
            <a:pPr marL="782955" marR="5080" indent="-770890">
              <a:lnSpc>
                <a:spcPct val="100000"/>
              </a:lnSpc>
              <a:spcBef>
                <a:spcPts val="125"/>
              </a:spcBef>
            </a:pPr>
            <a:r>
              <a:rPr dirty="0" sz="1250">
                <a:solidFill>
                  <a:srgbClr val="2B161F"/>
                </a:solidFill>
                <a:latin typeface="Calibri"/>
                <a:cs typeface="Calibri"/>
              </a:rPr>
              <a:t>Ready</a:t>
            </a:r>
            <a:r>
              <a:rPr dirty="0" sz="1250" spc="-55">
                <a:solidFill>
                  <a:srgbClr val="2B161F"/>
                </a:solidFill>
                <a:latin typeface="Calibri"/>
                <a:cs typeface="Calibri"/>
              </a:rPr>
              <a:t> </a:t>
            </a:r>
            <a:r>
              <a:rPr dirty="0" sz="1250">
                <a:solidFill>
                  <a:srgbClr val="2B161F"/>
                </a:solidFill>
                <a:latin typeface="Calibri"/>
                <a:cs typeface="Calibri"/>
              </a:rPr>
              <a:t>catalog</a:t>
            </a:r>
            <a:r>
              <a:rPr dirty="0" sz="1250" spc="-10">
                <a:solidFill>
                  <a:srgbClr val="2B161F"/>
                </a:solidFill>
                <a:latin typeface="Calibri"/>
                <a:cs typeface="Calibri"/>
              </a:rPr>
              <a:t> designs,</a:t>
            </a:r>
            <a:r>
              <a:rPr dirty="0" sz="1250" spc="-25">
                <a:solidFill>
                  <a:srgbClr val="2B161F"/>
                </a:solidFill>
                <a:latin typeface="Calibri"/>
                <a:cs typeface="Calibri"/>
              </a:rPr>
              <a:t> </a:t>
            </a:r>
            <a:r>
              <a:rPr dirty="0" sz="1250">
                <a:solidFill>
                  <a:srgbClr val="2B161F"/>
                </a:solidFill>
                <a:latin typeface="Calibri"/>
                <a:cs typeface="Calibri"/>
              </a:rPr>
              <a:t>standard</a:t>
            </a:r>
            <a:r>
              <a:rPr dirty="0" sz="1250" spc="-5">
                <a:solidFill>
                  <a:srgbClr val="2B161F"/>
                </a:solidFill>
                <a:latin typeface="Calibri"/>
                <a:cs typeface="Calibri"/>
              </a:rPr>
              <a:t> </a:t>
            </a:r>
            <a:r>
              <a:rPr dirty="0" sz="1250" spc="-10">
                <a:solidFill>
                  <a:srgbClr val="2B161F"/>
                </a:solidFill>
                <a:latin typeface="Calibri"/>
                <a:cs typeface="Calibri"/>
              </a:rPr>
              <a:t>fabric,</a:t>
            </a:r>
            <a:r>
              <a:rPr dirty="0" sz="1250" spc="-25">
                <a:solidFill>
                  <a:srgbClr val="2B161F"/>
                </a:solidFill>
                <a:latin typeface="Calibri"/>
                <a:cs typeface="Calibri"/>
              </a:rPr>
              <a:t> 7-</a:t>
            </a:r>
            <a:r>
              <a:rPr dirty="0" sz="1250">
                <a:solidFill>
                  <a:srgbClr val="2B161F"/>
                </a:solidFill>
                <a:latin typeface="Calibri"/>
                <a:cs typeface="Calibri"/>
              </a:rPr>
              <a:t>9</a:t>
            </a:r>
            <a:r>
              <a:rPr dirty="0" sz="1250" spc="-30">
                <a:solidFill>
                  <a:srgbClr val="2B161F"/>
                </a:solidFill>
                <a:latin typeface="Calibri"/>
                <a:cs typeface="Calibri"/>
              </a:rPr>
              <a:t> </a:t>
            </a:r>
            <a:r>
              <a:rPr dirty="0" sz="1250">
                <a:solidFill>
                  <a:srgbClr val="2B161F"/>
                </a:solidFill>
                <a:latin typeface="Calibri"/>
                <a:cs typeface="Calibri"/>
              </a:rPr>
              <a:t>day</a:t>
            </a:r>
            <a:r>
              <a:rPr dirty="0" sz="1250" spc="-30">
                <a:solidFill>
                  <a:srgbClr val="2B161F"/>
                </a:solidFill>
                <a:latin typeface="Calibri"/>
                <a:cs typeface="Calibri"/>
              </a:rPr>
              <a:t> </a:t>
            </a:r>
            <a:r>
              <a:rPr dirty="0" sz="1250" spc="-10">
                <a:solidFill>
                  <a:srgbClr val="2B161F"/>
                </a:solidFill>
                <a:latin typeface="Calibri"/>
                <a:cs typeface="Calibri"/>
              </a:rPr>
              <a:t>turnaround</a:t>
            </a:r>
            <a:endParaRPr sz="1250">
              <a:latin typeface="Calibri"/>
              <a:cs typeface="Calibri"/>
            </a:endParaRPr>
          </a:p>
        </p:txBody>
      </p:sp>
      <p:grpSp>
        <p:nvGrpSpPr>
          <p:cNvPr id="12" name="object 12"/>
          <p:cNvGrpSpPr/>
          <p:nvPr/>
        </p:nvGrpSpPr>
        <p:grpSpPr>
          <a:xfrm>
            <a:off x="4438650" y="1676336"/>
            <a:ext cx="3700779" cy="3929379"/>
            <a:chOff x="4438650" y="1676336"/>
            <a:chExt cx="3700779" cy="3929379"/>
          </a:xfrm>
        </p:grpSpPr>
        <p:pic>
          <p:nvPicPr>
            <p:cNvPr id="13" name="object 13"/>
            <p:cNvPicPr/>
            <p:nvPr/>
          </p:nvPicPr>
          <p:blipFill>
            <a:blip r:embed="rId2" cstate="print"/>
            <a:stretch>
              <a:fillRect/>
            </a:stretch>
          </p:blipFill>
          <p:spPr>
            <a:xfrm>
              <a:off x="4438650" y="1676336"/>
              <a:ext cx="3700526" cy="3929126"/>
            </a:xfrm>
            <a:prstGeom prst="rect">
              <a:avLst/>
            </a:prstGeom>
          </p:spPr>
        </p:pic>
        <p:sp>
          <p:nvSpPr>
            <p:cNvPr id="14" name="object 14"/>
            <p:cNvSpPr/>
            <p:nvPr/>
          </p:nvSpPr>
          <p:spPr>
            <a:xfrm>
              <a:off x="4529201" y="1738375"/>
              <a:ext cx="3524250" cy="3752850"/>
            </a:xfrm>
            <a:custGeom>
              <a:avLst/>
              <a:gdLst/>
              <a:ahLst/>
              <a:cxnLst/>
              <a:rect l="l" t="t" r="r" b="b"/>
              <a:pathLst>
                <a:path w="3524250" h="3752850">
                  <a:moveTo>
                    <a:pt x="3450971" y="0"/>
                  </a:moveTo>
                  <a:lnTo>
                    <a:pt x="73151" y="0"/>
                  </a:lnTo>
                  <a:lnTo>
                    <a:pt x="44684" y="5750"/>
                  </a:lnTo>
                  <a:lnTo>
                    <a:pt x="21431" y="21431"/>
                  </a:lnTo>
                  <a:lnTo>
                    <a:pt x="5750" y="44684"/>
                  </a:lnTo>
                  <a:lnTo>
                    <a:pt x="0" y="73151"/>
                  </a:lnTo>
                  <a:lnTo>
                    <a:pt x="0" y="3679571"/>
                  </a:lnTo>
                  <a:lnTo>
                    <a:pt x="5750" y="3708058"/>
                  </a:lnTo>
                  <a:lnTo>
                    <a:pt x="21431" y="3731355"/>
                  </a:lnTo>
                  <a:lnTo>
                    <a:pt x="44684" y="3747079"/>
                  </a:lnTo>
                  <a:lnTo>
                    <a:pt x="73151" y="3752850"/>
                  </a:lnTo>
                  <a:lnTo>
                    <a:pt x="3450971" y="3752850"/>
                  </a:lnTo>
                  <a:lnTo>
                    <a:pt x="3479458" y="3747079"/>
                  </a:lnTo>
                  <a:lnTo>
                    <a:pt x="3502755" y="3731355"/>
                  </a:lnTo>
                  <a:lnTo>
                    <a:pt x="3518479" y="3708058"/>
                  </a:lnTo>
                  <a:lnTo>
                    <a:pt x="3524250" y="3679571"/>
                  </a:lnTo>
                  <a:lnTo>
                    <a:pt x="3524250" y="73151"/>
                  </a:lnTo>
                  <a:lnTo>
                    <a:pt x="3518479" y="44684"/>
                  </a:lnTo>
                  <a:lnTo>
                    <a:pt x="3502755" y="21431"/>
                  </a:lnTo>
                  <a:lnTo>
                    <a:pt x="3479458" y="5750"/>
                  </a:lnTo>
                  <a:lnTo>
                    <a:pt x="3450971" y="0"/>
                  </a:lnTo>
                  <a:close/>
                </a:path>
              </a:pathLst>
            </a:custGeom>
            <a:solidFill>
              <a:srgbClr val="6C2D46"/>
            </a:solidFill>
          </p:spPr>
          <p:txBody>
            <a:bodyPr wrap="square" lIns="0" tIns="0" rIns="0" bIns="0" rtlCol="0"/>
            <a:lstStyle/>
            <a:p/>
          </p:txBody>
        </p:sp>
        <p:sp>
          <p:nvSpPr>
            <p:cNvPr id="15" name="object 15"/>
            <p:cNvSpPr/>
            <p:nvPr/>
          </p:nvSpPr>
          <p:spPr>
            <a:xfrm>
              <a:off x="4529201" y="1738375"/>
              <a:ext cx="3524250" cy="3752850"/>
            </a:xfrm>
            <a:custGeom>
              <a:avLst/>
              <a:gdLst/>
              <a:ahLst/>
              <a:cxnLst/>
              <a:rect l="l" t="t" r="r" b="b"/>
              <a:pathLst>
                <a:path w="3524250" h="3752850">
                  <a:moveTo>
                    <a:pt x="0" y="73151"/>
                  </a:moveTo>
                  <a:lnTo>
                    <a:pt x="5750" y="44684"/>
                  </a:lnTo>
                  <a:lnTo>
                    <a:pt x="21431" y="21431"/>
                  </a:lnTo>
                  <a:lnTo>
                    <a:pt x="44684" y="5750"/>
                  </a:lnTo>
                  <a:lnTo>
                    <a:pt x="73151" y="0"/>
                  </a:lnTo>
                  <a:lnTo>
                    <a:pt x="3450971" y="0"/>
                  </a:lnTo>
                  <a:lnTo>
                    <a:pt x="3479458" y="5750"/>
                  </a:lnTo>
                  <a:lnTo>
                    <a:pt x="3502755" y="21431"/>
                  </a:lnTo>
                  <a:lnTo>
                    <a:pt x="3518479" y="44684"/>
                  </a:lnTo>
                  <a:lnTo>
                    <a:pt x="3524250" y="73151"/>
                  </a:lnTo>
                  <a:lnTo>
                    <a:pt x="3524250" y="3679571"/>
                  </a:lnTo>
                  <a:lnTo>
                    <a:pt x="3518479" y="3708058"/>
                  </a:lnTo>
                  <a:lnTo>
                    <a:pt x="3502755" y="3731355"/>
                  </a:lnTo>
                  <a:lnTo>
                    <a:pt x="3479458" y="3747079"/>
                  </a:lnTo>
                  <a:lnTo>
                    <a:pt x="3450971" y="3752850"/>
                  </a:lnTo>
                  <a:lnTo>
                    <a:pt x="73151" y="3752850"/>
                  </a:lnTo>
                  <a:lnTo>
                    <a:pt x="44684" y="3747079"/>
                  </a:lnTo>
                  <a:lnTo>
                    <a:pt x="21431" y="3731355"/>
                  </a:lnTo>
                  <a:lnTo>
                    <a:pt x="5750" y="3708058"/>
                  </a:lnTo>
                  <a:lnTo>
                    <a:pt x="0" y="3679571"/>
                  </a:lnTo>
                  <a:lnTo>
                    <a:pt x="0" y="73151"/>
                  </a:lnTo>
                  <a:close/>
                </a:path>
              </a:pathLst>
            </a:custGeom>
            <a:ln w="12700">
              <a:solidFill>
                <a:srgbClr val="EBE1D0"/>
              </a:solidFill>
            </a:ln>
          </p:spPr>
          <p:txBody>
            <a:bodyPr wrap="square" lIns="0" tIns="0" rIns="0" bIns="0" rtlCol="0"/>
            <a:lstStyle/>
            <a:p/>
          </p:txBody>
        </p:sp>
      </p:grpSp>
      <p:sp>
        <p:nvSpPr>
          <p:cNvPr id="16" name="object 16"/>
          <p:cNvSpPr txBox="1"/>
          <p:nvPr/>
        </p:nvSpPr>
        <p:spPr>
          <a:xfrm>
            <a:off x="5751195" y="2127567"/>
            <a:ext cx="1076960" cy="288925"/>
          </a:xfrm>
          <a:prstGeom prst="rect">
            <a:avLst/>
          </a:prstGeom>
        </p:spPr>
        <p:txBody>
          <a:bodyPr wrap="square" lIns="0" tIns="15875" rIns="0" bIns="0" rtlCol="0" vert="horz">
            <a:spAutoFit/>
          </a:bodyPr>
          <a:lstStyle/>
          <a:p>
            <a:pPr marL="12700">
              <a:lnSpc>
                <a:spcPct val="100000"/>
              </a:lnSpc>
              <a:spcBef>
                <a:spcPts val="125"/>
              </a:spcBef>
            </a:pPr>
            <a:r>
              <a:rPr dirty="0" sz="1700" b="1">
                <a:solidFill>
                  <a:srgbClr val="FFFFFF"/>
                </a:solidFill>
                <a:latin typeface="Cambria"/>
                <a:cs typeface="Cambria"/>
              </a:rPr>
              <a:t>Custom</a:t>
            </a:r>
            <a:r>
              <a:rPr dirty="0" sz="1700" spc="-65" b="1">
                <a:solidFill>
                  <a:srgbClr val="FFFFFF"/>
                </a:solidFill>
                <a:latin typeface="Cambria"/>
                <a:cs typeface="Cambria"/>
              </a:rPr>
              <a:t> </a:t>
            </a:r>
            <a:r>
              <a:rPr dirty="0" sz="1700" spc="-25" b="1">
                <a:solidFill>
                  <a:srgbClr val="FFFFFF"/>
                </a:solidFill>
                <a:latin typeface="Cambria"/>
                <a:cs typeface="Cambria"/>
              </a:rPr>
              <a:t>Fit</a:t>
            </a:r>
            <a:endParaRPr sz="1700">
              <a:latin typeface="Cambria"/>
              <a:cs typeface="Cambria"/>
            </a:endParaRPr>
          </a:p>
        </p:txBody>
      </p:sp>
      <p:sp>
        <p:nvSpPr>
          <p:cNvPr id="17" name="object 17"/>
          <p:cNvSpPr txBox="1"/>
          <p:nvPr/>
        </p:nvSpPr>
        <p:spPr>
          <a:xfrm>
            <a:off x="5377815" y="2745676"/>
            <a:ext cx="1826260"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C8A127"/>
                </a:solidFill>
                <a:latin typeface="Cambria"/>
                <a:cs typeface="Cambria"/>
              </a:rPr>
              <a:t>₹4,000</a:t>
            </a:r>
            <a:r>
              <a:rPr dirty="0" sz="2000" spc="-10" b="1">
                <a:solidFill>
                  <a:srgbClr val="C8A127"/>
                </a:solidFill>
                <a:latin typeface="Cambria"/>
                <a:cs typeface="Cambria"/>
              </a:rPr>
              <a:t> </a:t>
            </a:r>
            <a:r>
              <a:rPr dirty="0" sz="2000" b="1">
                <a:solidFill>
                  <a:srgbClr val="C8A127"/>
                </a:solidFill>
                <a:latin typeface="Cambria"/>
                <a:cs typeface="Cambria"/>
              </a:rPr>
              <a:t>-</a:t>
            </a:r>
            <a:r>
              <a:rPr dirty="0" sz="2000" spc="-30" b="1">
                <a:solidFill>
                  <a:srgbClr val="C8A127"/>
                </a:solidFill>
                <a:latin typeface="Cambria"/>
                <a:cs typeface="Cambria"/>
              </a:rPr>
              <a:t> </a:t>
            </a:r>
            <a:r>
              <a:rPr dirty="0" sz="2000" spc="-10" b="1">
                <a:solidFill>
                  <a:srgbClr val="C8A127"/>
                </a:solidFill>
                <a:latin typeface="Cambria"/>
                <a:cs typeface="Cambria"/>
              </a:rPr>
              <a:t>₹9,999</a:t>
            </a:r>
            <a:endParaRPr sz="2000">
              <a:latin typeface="Cambria"/>
              <a:cs typeface="Cambria"/>
            </a:endParaRPr>
          </a:p>
        </p:txBody>
      </p:sp>
      <p:sp>
        <p:nvSpPr>
          <p:cNvPr id="18" name="object 18"/>
          <p:cNvSpPr txBox="1"/>
          <p:nvPr/>
        </p:nvSpPr>
        <p:spPr>
          <a:xfrm>
            <a:off x="5129276" y="4136770"/>
            <a:ext cx="2331720" cy="410845"/>
          </a:xfrm>
          <a:prstGeom prst="rect">
            <a:avLst/>
          </a:prstGeom>
        </p:spPr>
        <p:txBody>
          <a:bodyPr wrap="square" lIns="0" tIns="15875" rIns="0" bIns="0" rtlCol="0" vert="horz">
            <a:spAutoFit/>
          </a:bodyPr>
          <a:lstStyle/>
          <a:p>
            <a:pPr marL="12700" marR="5080" indent="28575">
              <a:lnSpc>
                <a:spcPct val="100000"/>
              </a:lnSpc>
              <a:spcBef>
                <a:spcPts val="125"/>
              </a:spcBef>
            </a:pPr>
            <a:r>
              <a:rPr dirty="0" sz="1250">
                <a:solidFill>
                  <a:srgbClr val="EBE1D0"/>
                </a:solidFill>
                <a:latin typeface="Calibri"/>
                <a:cs typeface="Calibri"/>
              </a:rPr>
              <a:t>Full</a:t>
            </a:r>
            <a:r>
              <a:rPr dirty="0" sz="1250" spc="20">
                <a:solidFill>
                  <a:srgbClr val="EBE1D0"/>
                </a:solidFill>
                <a:latin typeface="Calibri"/>
                <a:cs typeface="Calibri"/>
              </a:rPr>
              <a:t> </a:t>
            </a:r>
            <a:r>
              <a:rPr dirty="0" sz="1250" spc="-10">
                <a:solidFill>
                  <a:srgbClr val="EBE1D0"/>
                </a:solidFill>
                <a:latin typeface="Calibri"/>
                <a:cs typeface="Calibri"/>
              </a:rPr>
              <a:t>customization,</a:t>
            </a:r>
            <a:r>
              <a:rPr dirty="0" sz="1250">
                <a:solidFill>
                  <a:srgbClr val="EBE1D0"/>
                </a:solidFill>
                <a:latin typeface="Calibri"/>
                <a:cs typeface="Calibri"/>
              </a:rPr>
              <a:t> premium</a:t>
            </a:r>
            <a:r>
              <a:rPr dirty="0" sz="1250" spc="-20">
                <a:solidFill>
                  <a:srgbClr val="EBE1D0"/>
                </a:solidFill>
                <a:latin typeface="Calibri"/>
                <a:cs typeface="Calibri"/>
              </a:rPr>
              <a:t> </a:t>
            </a:r>
            <a:r>
              <a:rPr dirty="0" sz="1250" spc="-10">
                <a:solidFill>
                  <a:srgbClr val="EBE1D0"/>
                </a:solidFill>
                <a:latin typeface="Calibri"/>
                <a:cs typeface="Calibri"/>
              </a:rPr>
              <a:t>fabric </a:t>
            </a:r>
            <a:r>
              <a:rPr dirty="0" sz="1250">
                <a:solidFill>
                  <a:srgbClr val="EBE1D0"/>
                </a:solidFill>
                <a:latin typeface="Calibri"/>
                <a:cs typeface="Calibri"/>
              </a:rPr>
              <a:t>choice, AI +</a:t>
            </a:r>
            <a:r>
              <a:rPr dirty="0" sz="1250" spc="-15">
                <a:solidFill>
                  <a:srgbClr val="EBE1D0"/>
                </a:solidFill>
                <a:latin typeface="Calibri"/>
                <a:cs typeface="Calibri"/>
              </a:rPr>
              <a:t> </a:t>
            </a:r>
            <a:r>
              <a:rPr dirty="0" sz="1250" spc="-10">
                <a:solidFill>
                  <a:srgbClr val="EBE1D0"/>
                </a:solidFill>
                <a:latin typeface="Calibri"/>
                <a:cs typeface="Calibri"/>
              </a:rPr>
              <a:t>doorstep</a:t>
            </a:r>
            <a:r>
              <a:rPr dirty="0" sz="1250" spc="-45">
                <a:solidFill>
                  <a:srgbClr val="EBE1D0"/>
                </a:solidFill>
                <a:latin typeface="Calibri"/>
                <a:cs typeface="Calibri"/>
              </a:rPr>
              <a:t> </a:t>
            </a:r>
            <a:r>
              <a:rPr dirty="0" sz="1250" spc="-10">
                <a:solidFill>
                  <a:srgbClr val="EBE1D0"/>
                </a:solidFill>
                <a:latin typeface="Calibri"/>
                <a:cs typeface="Calibri"/>
              </a:rPr>
              <a:t>measurement</a:t>
            </a:r>
            <a:endParaRPr sz="1250">
              <a:latin typeface="Calibri"/>
              <a:cs typeface="Calibri"/>
            </a:endParaRPr>
          </a:p>
        </p:txBody>
      </p:sp>
      <p:grpSp>
        <p:nvGrpSpPr>
          <p:cNvPr id="19" name="object 19"/>
          <p:cNvGrpSpPr/>
          <p:nvPr/>
        </p:nvGrpSpPr>
        <p:grpSpPr>
          <a:xfrm>
            <a:off x="8277225" y="1676336"/>
            <a:ext cx="3700779" cy="3929379"/>
            <a:chOff x="8277225" y="1676336"/>
            <a:chExt cx="3700779" cy="3929379"/>
          </a:xfrm>
        </p:grpSpPr>
        <p:pic>
          <p:nvPicPr>
            <p:cNvPr id="20" name="object 20"/>
            <p:cNvPicPr/>
            <p:nvPr/>
          </p:nvPicPr>
          <p:blipFill>
            <a:blip r:embed="rId2" cstate="print"/>
            <a:stretch>
              <a:fillRect/>
            </a:stretch>
          </p:blipFill>
          <p:spPr>
            <a:xfrm>
              <a:off x="8277225" y="1676336"/>
              <a:ext cx="3700526" cy="3929126"/>
            </a:xfrm>
            <a:prstGeom prst="rect">
              <a:avLst/>
            </a:prstGeom>
          </p:spPr>
        </p:pic>
        <p:sp>
          <p:nvSpPr>
            <p:cNvPr id="21" name="object 21"/>
            <p:cNvSpPr/>
            <p:nvPr/>
          </p:nvSpPr>
          <p:spPr>
            <a:xfrm>
              <a:off x="8367776" y="1738375"/>
              <a:ext cx="3524250" cy="3752850"/>
            </a:xfrm>
            <a:custGeom>
              <a:avLst/>
              <a:gdLst/>
              <a:ahLst/>
              <a:cxnLst/>
              <a:rect l="l" t="t" r="r" b="b"/>
              <a:pathLst>
                <a:path w="3524250" h="3752850">
                  <a:moveTo>
                    <a:pt x="3450971" y="0"/>
                  </a:moveTo>
                  <a:lnTo>
                    <a:pt x="73151" y="0"/>
                  </a:lnTo>
                  <a:lnTo>
                    <a:pt x="44684" y="5750"/>
                  </a:lnTo>
                  <a:lnTo>
                    <a:pt x="21431" y="21431"/>
                  </a:lnTo>
                  <a:lnTo>
                    <a:pt x="5750" y="44684"/>
                  </a:lnTo>
                  <a:lnTo>
                    <a:pt x="0" y="73151"/>
                  </a:lnTo>
                  <a:lnTo>
                    <a:pt x="0" y="3679571"/>
                  </a:lnTo>
                  <a:lnTo>
                    <a:pt x="5750" y="3708058"/>
                  </a:lnTo>
                  <a:lnTo>
                    <a:pt x="21431" y="3731355"/>
                  </a:lnTo>
                  <a:lnTo>
                    <a:pt x="44684" y="3747079"/>
                  </a:lnTo>
                  <a:lnTo>
                    <a:pt x="73151" y="3752850"/>
                  </a:lnTo>
                  <a:lnTo>
                    <a:pt x="3450971" y="3752850"/>
                  </a:lnTo>
                  <a:lnTo>
                    <a:pt x="3479458" y="3747079"/>
                  </a:lnTo>
                  <a:lnTo>
                    <a:pt x="3502755" y="3731355"/>
                  </a:lnTo>
                  <a:lnTo>
                    <a:pt x="3518479" y="3708058"/>
                  </a:lnTo>
                  <a:lnTo>
                    <a:pt x="3524250" y="3679571"/>
                  </a:lnTo>
                  <a:lnTo>
                    <a:pt x="3524250" y="73151"/>
                  </a:lnTo>
                  <a:lnTo>
                    <a:pt x="3518479" y="44684"/>
                  </a:lnTo>
                  <a:lnTo>
                    <a:pt x="3502755" y="21431"/>
                  </a:lnTo>
                  <a:lnTo>
                    <a:pt x="3479458" y="5750"/>
                  </a:lnTo>
                  <a:lnTo>
                    <a:pt x="3450971" y="0"/>
                  </a:lnTo>
                  <a:close/>
                </a:path>
              </a:pathLst>
            </a:custGeom>
            <a:solidFill>
              <a:srgbClr val="FFFFFF"/>
            </a:solidFill>
          </p:spPr>
          <p:txBody>
            <a:bodyPr wrap="square" lIns="0" tIns="0" rIns="0" bIns="0" rtlCol="0"/>
            <a:lstStyle/>
            <a:p/>
          </p:txBody>
        </p:sp>
        <p:sp>
          <p:nvSpPr>
            <p:cNvPr id="22" name="object 22"/>
            <p:cNvSpPr/>
            <p:nvPr/>
          </p:nvSpPr>
          <p:spPr>
            <a:xfrm>
              <a:off x="8367776" y="1738375"/>
              <a:ext cx="3524250" cy="3752850"/>
            </a:xfrm>
            <a:custGeom>
              <a:avLst/>
              <a:gdLst/>
              <a:ahLst/>
              <a:cxnLst/>
              <a:rect l="l" t="t" r="r" b="b"/>
              <a:pathLst>
                <a:path w="3524250" h="3752850">
                  <a:moveTo>
                    <a:pt x="0" y="73151"/>
                  </a:moveTo>
                  <a:lnTo>
                    <a:pt x="5750" y="44684"/>
                  </a:lnTo>
                  <a:lnTo>
                    <a:pt x="21431" y="21431"/>
                  </a:lnTo>
                  <a:lnTo>
                    <a:pt x="44684" y="5750"/>
                  </a:lnTo>
                  <a:lnTo>
                    <a:pt x="73151" y="0"/>
                  </a:lnTo>
                  <a:lnTo>
                    <a:pt x="3450971" y="0"/>
                  </a:lnTo>
                  <a:lnTo>
                    <a:pt x="3479458" y="5750"/>
                  </a:lnTo>
                  <a:lnTo>
                    <a:pt x="3502755" y="21431"/>
                  </a:lnTo>
                  <a:lnTo>
                    <a:pt x="3518479" y="44684"/>
                  </a:lnTo>
                  <a:lnTo>
                    <a:pt x="3524250" y="73151"/>
                  </a:lnTo>
                  <a:lnTo>
                    <a:pt x="3524250" y="3679571"/>
                  </a:lnTo>
                  <a:lnTo>
                    <a:pt x="3518479" y="3708058"/>
                  </a:lnTo>
                  <a:lnTo>
                    <a:pt x="3502755" y="3731355"/>
                  </a:lnTo>
                  <a:lnTo>
                    <a:pt x="3479458" y="3747079"/>
                  </a:lnTo>
                  <a:lnTo>
                    <a:pt x="3450971" y="3752850"/>
                  </a:lnTo>
                  <a:lnTo>
                    <a:pt x="73151" y="3752850"/>
                  </a:lnTo>
                  <a:lnTo>
                    <a:pt x="44684" y="3747079"/>
                  </a:lnTo>
                  <a:lnTo>
                    <a:pt x="21431" y="3731355"/>
                  </a:lnTo>
                  <a:lnTo>
                    <a:pt x="5750" y="3708058"/>
                  </a:lnTo>
                  <a:lnTo>
                    <a:pt x="0" y="3679571"/>
                  </a:lnTo>
                  <a:lnTo>
                    <a:pt x="0" y="73151"/>
                  </a:lnTo>
                  <a:close/>
                </a:path>
              </a:pathLst>
            </a:custGeom>
            <a:ln w="12700">
              <a:solidFill>
                <a:srgbClr val="EBE1D0"/>
              </a:solidFill>
            </a:ln>
          </p:spPr>
          <p:txBody>
            <a:bodyPr wrap="square" lIns="0" tIns="0" rIns="0" bIns="0" rtlCol="0"/>
            <a:lstStyle/>
            <a:p/>
          </p:txBody>
        </p:sp>
      </p:grpSp>
      <p:sp>
        <p:nvSpPr>
          <p:cNvPr id="23" name="object 23"/>
          <p:cNvSpPr txBox="1"/>
          <p:nvPr/>
        </p:nvSpPr>
        <p:spPr>
          <a:xfrm>
            <a:off x="9175115" y="2127567"/>
            <a:ext cx="1918970" cy="288925"/>
          </a:xfrm>
          <a:prstGeom prst="rect">
            <a:avLst/>
          </a:prstGeom>
        </p:spPr>
        <p:txBody>
          <a:bodyPr wrap="square" lIns="0" tIns="15875" rIns="0" bIns="0" rtlCol="0" vert="horz">
            <a:spAutoFit/>
          </a:bodyPr>
          <a:lstStyle/>
          <a:p>
            <a:pPr marL="12700">
              <a:lnSpc>
                <a:spcPct val="100000"/>
              </a:lnSpc>
              <a:spcBef>
                <a:spcPts val="125"/>
              </a:spcBef>
            </a:pPr>
            <a:r>
              <a:rPr dirty="0" sz="1700" b="1">
                <a:solidFill>
                  <a:srgbClr val="6C2D46"/>
                </a:solidFill>
                <a:latin typeface="Cambria"/>
                <a:cs typeface="Cambria"/>
              </a:rPr>
              <a:t>Signature</a:t>
            </a:r>
            <a:r>
              <a:rPr dirty="0" sz="1700" spc="-55" b="1">
                <a:solidFill>
                  <a:srgbClr val="6C2D46"/>
                </a:solidFill>
                <a:latin typeface="Cambria"/>
                <a:cs typeface="Cambria"/>
              </a:rPr>
              <a:t> </a:t>
            </a:r>
            <a:r>
              <a:rPr dirty="0" sz="1700" spc="-10" b="1">
                <a:solidFill>
                  <a:srgbClr val="6C2D46"/>
                </a:solidFill>
                <a:latin typeface="Cambria"/>
                <a:cs typeface="Cambria"/>
              </a:rPr>
              <a:t>Occasion</a:t>
            </a:r>
            <a:endParaRPr sz="1700">
              <a:latin typeface="Cambria"/>
              <a:cs typeface="Cambria"/>
            </a:endParaRPr>
          </a:p>
        </p:txBody>
      </p:sp>
      <p:sp>
        <p:nvSpPr>
          <p:cNvPr id="26" name="object 26"/>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27" name="object 27"/>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21</a:t>
            </a:r>
          </a:p>
        </p:txBody>
      </p:sp>
      <p:sp>
        <p:nvSpPr>
          <p:cNvPr id="24" name="object 24"/>
          <p:cNvSpPr txBox="1"/>
          <p:nvPr/>
        </p:nvSpPr>
        <p:spPr>
          <a:xfrm>
            <a:off x="9570084" y="2745676"/>
            <a:ext cx="1130300" cy="334645"/>
          </a:xfrm>
          <a:prstGeom prst="rect">
            <a:avLst/>
          </a:prstGeom>
        </p:spPr>
        <p:txBody>
          <a:bodyPr wrap="square" lIns="0" tIns="15875" rIns="0" bIns="0" rtlCol="0" vert="horz">
            <a:spAutoFit/>
          </a:bodyPr>
          <a:lstStyle/>
          <a:p>
            <a:pPr marL="12700">
              <a:lnSpc>
                <a:spcPct val="100000"/>
              </a:lnSpc>
              <a:spcBef>
                <a:spcPts val="125"/>
              </a:spcBef>
            </a:pPr>
            <a:r>
              <a:rPr dirty="0" sz="2000" spc="-10" b="1">
                <a:solidFill>
                  <a:srgbClr val="A16769"/>
                </a:solidFill>
                <a:latin typeface="Cambria"/>
                <a:cs typeface="Cambria"/>
              </a:rPr>
              <a:t>₹10,000+</a:t>
            </a:r>
            <a:endParaRPr sz="2000">
              <a:latin typeface="Cambria"/>
              <a:cs typeface="Cambria"/>
            </a:endParaRPr>
          </a:p>
        </p:txBody>
      </p:sp>
      <p:sp>
        <p:nvSpPr>
          <p:cNvPr id="25" name="object 25"/>
          <p:cNvSpPr txBox="1"/>
          <p:nvPr/>
        </p:nvSpPr>
        <p:spPr>
          <a:xfrm>
            <a:off x="8995409" y="4136770"/>
            <a:ext cx="2287270" cy="410845"/>
          </a:xfrm>
          <a:prstGeom prst="rect">
            <a:avLst/>
          </a:prstGeom>
        </p:spPr>
        <p:txBody>
          <a:bodyPr wrap="square" lIns="0" tIns="15875" rIns="0" bIns="0" rtlCol="0" vert="horz">
            <a:spAutoFit/>
          </a:bodyPr>
          <a:lstStyle/>
          <a:p>
            <a:pPr marL="161925" marR="5080" indent="-149225">
              <a:lnSpc>
                <a:spcPct val="100000"/>
              </a:lnSpc>
              <a:spcBef>
                <a:spcPts val="125"/>
              </a:spcBef>
            </a:pPr>
            <a:r>
              <a:rPr dirty="0" sz="1250">
                <a:solidFill>
                  <a:srgbClr val="2B161F"/>
                </a:solidFill>
                <a:latin typeface="Calibri"/>
                <a:cs typeface="Calibri"/>
              </a:rPr>
              <a:t>Bridal</a:t>
            </a:r>
            <a:r>
              <a:rPr dirty="0" sz="1250" spc="-70">
                <a:solidFill>
                  <a:srgbClr val="2B161F"/>
                </a:solidFill>
                <a:latin typeface="Calibri"/>
                <a:cs typeface="Calibri"/>
              </a:rPr>
              <a:t> </a:t>
            </a:r>
            <a:r>
              <a:rPr dirty="0" sz="1250">
                <a:solidFill>
                  <a:srgbClr val="2B161F"/>
                </a:solidFill>
                <a:latin typeface="Calibri"/>
                <a:cs typeface="Calibri"/>
              </a:rPr>
              <a:t>&amp;</a:t>
            </a:r>
            <a:r>
              <a:rPr dirty="0" sz="1250" spc="-40">
                <a:solidFill>
                  <a:srgbClr val="2B161F"/>
                </a:solidFill>
                <a:latin typeface="Calibri"/>
                <a:cs typeface="Calibri"/>
              </a:rPr>
              <a:t> </a:t>
            </a:r>
            <a:r>
              <a:rPr dirty="0" sz="1250">
                <a:solidFill>
                  <a:srgbClr val="2B161F"/>
                </a:solidFill>
                <a:latin typeface="Calibri"/>
                <a:cs typeface="Calibri"/>
              </a:rPr>
              <a:t>festive</a:t>
            </a:r>
            <a:r>
              <a:rPr dirty="0" sz="1250" spc="40">
                <a:solidFill>
                  <a:srgbClr val="2B161F"/>
                </a:solidFill>
                <a:latin typeface="Calibri"/>
                <a:cs typeface="Calibri"/>
              </a:rPr>
              <a:t> </a:t>
            </a:r>
            <a:r>
              <a:rPr dirty="0" sz="1250" spc="-10">
                <a:solidFill>
                  <a:srgbClr val="2B161F"/>
                </a:solidFill>
                <a:latin typeface="Calibri"/>
                <a:cs typeface="Calibri"/>
              </a:rPr>
              <a:t>couture,</a:t>
            </a:r>
            <a:r>
              <a:rPr dirty="0" sz="1250" spc="-20">
                <a:solidFill>
                  <a:srgbClr val="2B161F"/>
                </a:solidFill>
                <a:latin typeface="Calibri"/>
                <a:cs typeface="Calibri"/>
              </a:rPr>
              <a:t> </a:t>
            </a:r>
            <a:r>
              <a:rPr dirty="0" sz="1250">
                <a:solidFill>
                  <a:srgbClr val="2B161F"/>
                </a:solidFill>
                <a:latin typeface="Calibri"/>
                <a:cs typeface="Calibri"/>
              </a:rPr>
              <a:t>1:1</a:t>
            </a:r>
            <a:r>
              <a:rPr dirty="0" sz="1250" spc="30">
                <a:solidFill>
                  <a:srgbClr val="2B161F"/>
                </a:solidFill>
                <a:latin typeface="Calibri"/>
                <a:cs typeface="Calibri"/>
              </a:rPr>
              <a:t> </a:t>
            </a:r>
            <a:r>
              <a:rPr dirty="0" sz="1250" spc="-10">
                <a:solidFill>
                  <a:srgbClr val="2B161F"/>
                </a:solidFill>
                <a:latin typeface="Calibri"/>
                <a:cs typeface="Calibri"/>
              </a:rPr>
              <a:t>styling concierge,</a:t>
            </a:r>
            <a:r>
              <a:rPr dirty="0" sz="1250" spc="5">
                <a:solidFill>
                  <a:srgbClr val="2B161F"/>
                </a:solidFill>
                <a:latin typeface="Calibri"/>
                <a:cs typeface="Calibri"/>
              </a:rPr>
              <a:t> </a:t>
            </a:r>
            <a:r>
              <a:rPr dirty="0" sz="1250">
                <a:solidFill>
                  <a:srgbClr val="2B161F"/>
                </a:solidFill>
                <a:latin typeface="Calibri"/>
                <a:cs typeface="Calibri"/>
              </a:rPr>
              <a:t>priority</a:t>
            </a:r>
            <a:r>
              <a:rPr dirty="0" sz="1250" spc="-25">
                <a:solidFill>
                  <a:srgbClr val="2B161F"/>
                </a:solidFill>
                <a:latin typeface="Calibri"/>
                <a:cs typeface="Calibri"/>
              </a:rPr>
              <a:t> </a:t>
            </a:r>
            <a:r>
              <a:rPr dirty="0" sz="1250" spc="-10">
                <a:solidFill>
                  <a:srgbClr val="2B161F"/>
                </a:solidFill>
                <a:latin typeface="Calibri"/>
                <a:cs typeface="Calibri"/>
              </a:rPr>
              <a:t>turnaround</a:t>
            </a:r>
            <a:endParaRPr sz="125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126428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L</a:t>
            </a:r>
            <a:r>
              <a:rPr dirty="0" sz="1250" spc="-70" b="1">
                <a:solidFill>
                  <a:srgbClr val="6C2D46"/>
                </a:solidFill>
                <a:latin typeface="Calibri"/>
                <a:cs typeface="Calibri"/>
              </a:rPr>
              <a:t> </a:t>
            </a:r>
            <a:r>
              <a:rPr dirty="0" sz="1250" b="1">
                <a:solidFill>
                  <a:srgbClr val="6C2D46"/>
                </a:solidFill>
                <a:latin typeface="Calibri"/>
                <a:cs typeface="Calibri"/>
              </a:rPr>
              <a:t>A</a:t>
            </a:r>
            <a:r>
              <a:rPr dirty="0" sz="1250" spc="-80" b="1">
                <a:solidFill>
                  <a:srgbClr val="6C2D46"/>
                </a:solidFill>
                <a:latin typeface="Calibri"/>
                <a:cs typeface="Calibri"/>
              </a:rPr>
              <a:t> </a:t>
            </a:r>
            <a:r>
              <a:rPr dirty="0" sz="1250" b="1">
                <a:solidFill>
                  <a:srgbClr val="6C2D46"/>
                </a:solidFill>
                <a:latin typeface="Calibri"/>
                <a:cs typeface="Calibri"/>
              </a:rPr>
              <a:t>U</a:t>
            </a:r>
            <a:r>
              <a:rPr dirty="0" sz="1250" spc="-60" b="1">
                <a:solidFill>
                  <a:srgbClr val="6C2D46"/>
                </a:solidFill>
                <a:latin typeface="Calibri"/>
                <a:cs typeface="Calibri"/>
              </a:rPr>
              <a:t> </a:t>
            </a:r>
            <a:r>
              <a:rPr dirty="0" sz="1250" b="1">
                <a:solidFill>
                  <a:srgbClr val="6C2D46"/>
                </a:solidFill>
                <a:latin typeface="Calibri"/>
                <a:cs typeface="Calibri"/>
              </a:rPr>
              <a:t>N</a:t>
            </a:r>
            <a:r>
              <a:rPr dirty="0" sz="1250" spc="-75" b="1">
                <a:solidFill>
                  <a:srgbClr val="6C2D46"/>
                </a:solidFill>
                <a:latin typeface="Calibri"/>
                <a:cs typeface="Calibri"/>
              </a:rPr>
              <a:t> </a:t>
            </a:r>
            <a:r>
              <a:rPr dirty="0" sz="1250" b="1">
                <a:solidFill>
                  <a:srgbClr val="6C2D46"/>
                </a:solidFill>
                <a:latin typeface="Calibri"/>
                <a:cs typeface="Calibri"/>
              </a:rPr>
              <a:t>C</a:t>
            </a:r>
            <a:r>
              <a:rPr dirty="0" sz="1250" spc="-50" b="1">
                <a:solidFill>
                  <a:srgbClr val="6C2D46"/>
                </a:solidFill>
                <a:latin typeface="Calibri"/>
                <a:cs typeface="Calibri"/>
              </a:rPr>
              <a:t> </a:t>
            </a:r>
            <a:r>
              <a:rPr dirty="0" sz="1250" b="1">
                <a:solidFill>
                  <a:srgbClr val="6C2D46"/>
                </a:solidFill>
                <a:latin typeface="Calibri"/>
                <a:cs typeface="Calibri"/>
              </a:rPr>
              <a:t>H</a:t>
            </a:r>
            <a:r>
              <a:rPr dirty="0" sz="1250" spc="114" b="1">
                <a:solidFill>
                  <a:srgbClr val="6C2D46"/>
                </a:solidFill>
                <a:latin typeface="Calibri"/>
                <a:cs typeface="Calibri"/>
              </a:rPr>
              <a:t>  </a:t>
            </a:r>
            <a:r>
              <a:rPr dirty="0" sz="1250" spc="80" b="1">
                <a:solidFill>
                  <a:srgbClr val="6C2D46"/>
                </a:solidFill>
                <a:latin typeface="Calibri"/>
                <a:cs typeface="Calibri"/>
              </a:rPr>
              <a:t>PL</a:t>
            </a:r>
            <a:r>
              <a:rPr dirty="0" sz="1250" spc="-65" b="1">
                <a:solidFill>
                  <a:srgbClr val="6C2D46"/>
                </a:solidFill>
                <a:latin typeface="Calibri"/>
                <a:cs typeface="Calibri"/>
              </a:rPr>
              <a:t> </a:t>
            </a:r>
            <a:r>
              <a:rPr dirty="0" sz="1250" b="1">
                <a:solidFill>
                  <a:srgbClr val="6C2D46"/>
                </a:solidFill>
                <a:latin typeface="Calibri"/>
                <a:cs typeface="Calibri"/>
              </a:rPr>
              <a:t>A </a:t>
            </a:r>
            <a:r>
              <a:rPr dirty="0" sz="1250" spc="-50" b="1">
                <a:solidFill>
                  <a:srgbClr val="6C2D46"/>
                </a:solidFill>
                <a:latin typeface="Calibri"/>
                <a:cs typeface="Calibri"/>
              </a:rPr>
              <a:t>N</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20">
                <a:solidFill>
                  <a:srgbClr val="2B161F"/>
                </a:solidFill>
              </a:rPr>
              <a:t>Go-</a:t>
            </a:r>
            <a:r>
              <a:rPr dirty="0" spc="-30">
                <a:solidFill>
                  <a:srgbClr val="2B161F"/>
                </a:solidFill>
              </a:rPr>
              <a:t>to-</a:t>
            </a:r>
            <a:r>
              <a:rPr dirty="0">
                <a:solidFill>
                  <a:srgbClr val="2B161F"/>
                </a:solidFill>
              </a:rPr>
              <a:t>Market</a:t>
            </a:r>
            <a:r>
              <a:rPr dirty="0" spc="-114">
                <a:solidFill>
                  <a:srgbClr val="2B161F"/>
                </a:solidFill>
              </a:rPr>
              <a:t> </a:t>
            </a:r>
            <a:r>
              <a:rPr dirty="0" spc="-10">
                <a:solidFill>
                  <a:srgbClr val="2B161F"/>
                </a:solidFill>
              </a:rPr>
              <a:t>Strategy</a:t>
            </a:r>
          </a:p>
        </p:txBody>
      </p:sp>
      <p:grpSp>
        <p:nvGrpSpPr>
          <p:cNvPr id="4" name="object 4"/>
          <p:cNvGrpSpPr/>
          <p:nvPr/>
        </p:nvGrpSpPr>
        <p:grpSpPr>
          <a:xfrm>
            <a:off x="485758" y="1657183"/>
            <a:ext cx="5481955" cy="2224405"/>
            <a:chOff x="485758" y="1657183"/>
            <a:chExt cx="5481955" cy="2224405"/>
          </a:xfrm>
        </p:grpSpPr>
        <p:pic>
          <p:nvPicPr>
            <p:cNvPr id="5" name="object 5"/>
            <p:cNvPicPr/>
            <p:nvPr/>
          </p:nvPicPr>
          <p:blipFill>
            <a:blip r:embed="rId2" cstate="print"/>
            <a:stretch>
              <a:fillRect/>
            </a:stretch>
          </p:blipFill>
          <p:spPr>
            <a:xfrm>
              <a:off x="485758" y="1657183"/>
              <a:ext cx="5481733" cy="2224249"/>
            </a:xfrm>
            <a:prstGeom prst="rect">
              <a:avLst/>
            </a:prstGeom>
          </p:spPr>
        </p:pic>
        <p:sp>
          <p:nvSpPr>
            <p:cNvPr id="6" name="object 6"/>
            <p:cNvSpPr/>
            <p:nvPr/>
          </p:nvSpPr>
          <p:spPr>
            <a:xfrm>
              <a:off x="557212" y="1700276"/>
              <a:ext cx="5344160" cy="2095500"/>
            </a:xfrm>
            <a:custGeom>
              <a:avLst/>
              <a:gdLst/>
              <a:ahLst/>
              <a:cxnLst/>
              <a:rect l="l" t="t" r="r" b="b"/>
              <a:pathLst>
                <a:path w="5344160" h="2095500">
                  <a:moveTo>
                    <a:pt x="5270690" y="0"/>
                  </a:moveTo>
                  <a:lnTo>
                    <a:pt x="72885" y="0"/>
                  </a:lnTo>
                  <a:lnTo>
                    <a:pt x="44512" y="5709"/>
                  </a:lnTo>
                  <a:lnTo>
                    <a:pt x="21345" y="21288"/>
                  </a:lnTo>
                  <a:lnTo>
                    <a:pt x="5726" y="44416"/>
                  </a:lnTo>
                  <a:lnTo>
                    <a:pt x="0" y="72771"/>
                  </a:lnTo>
                  <a:lnTo>
                    <a:pt x="0" y="2022602"/>
                  </a:lnTo>
                  <a:lnTo>
                    <a:pt x="5726" y="2050956"/>
                  </a:lnTo>
                  <a:lnTo>
                    <a:pt x="21345" y="2074084"/>
                  </a:lnTo>
                  <a:lnTo>
                    <a:pt x="44512" y="2089663"/>
                  </a:lnTo>
                  <a:lnTo>
                    <a:pt x="72885" y="2095373"/>
                  </a:lnTo>
                  <a:lnTo>
                    <a:pt x="5270690" y="2095373"/>
                  </a:lnTo>
                  <a:lnTo>
                    <a:pt x="5299065" y="2089663"/>
                  </a:lnTo>
                  <a:lnTo>
                    <a:pt x="5322236" y="2074084"/>
                  </a:lnTo>
                  <a:lnTo>
                    <a:pt x="5337859" y="2050956"/>
                  </a:lnTo>
                  <a:lnTo>
                    <a:pt x="5343588" y="2022602"/>
                  </a:lnTo>
                  <a:lnTo>
                    <a:pt x="5343588" y="72771"/>
                  </a:lnTo>
                  <a:lnTo>
                    <a:pt x="5337859" y="44416"/>
                  </a:lnTo>
                  <a:lnTo>
                    <a:pt x="5322236" y="21288"/>
                  </a:lnTo>
                  <a:lnTo>
                    <a:pt x="5299065" y="5709"/>
                  </a:lnTo>
                  <a:lnTo>
                    <a:pt x="5270690" y="0"/>
                  </a:lnTo>
                  <a:close/>
                </a:path>
              </a:pathLst>
            </a:custGeom>
            <a:solidFill>
              <a:srgbClr val="FFFFFF"/>
            </a:solidFill>
          </p:spPr>
          <p:txBody>
            <a:bodyPr wrap="square" lIns="0" tIns="0" rIns="0" bIns="0" rtlCol="0"/>
            <a:lstStyle/>
            <a:p/>
          </p:txBody>
        </p:sp>
        <p:sp>
          <p:nvSpPr>
            <p:cNvPr id="7" name="object 7"/>
            <p:cNvSpPr/>
            <p:nvPr/>
          </p:nvSpPr>
          <p:spPr>
            <a:xfrm>
              <a:off x="557212" y="1700276"/>
              <a:ext cx="5344160" cy="2095500"/>
            </a:xfrm>
            <a:custGeom>
              <a:avLst/>
              <a:gdLst/>
              <a:ahLst/>
              <a:cxnLst/>
              <a:rect l="l" t="t" r="r" b="b"/>
              <a:pathLst>
                <a:path w="5344160" h="2095500">
                  <a:moveTo>
                    <a:pt x="0" y="72771"/>
                  </a:moveTo>
                  <a:lnTo>
                    <a:pt x="5726" y="44416"/>
                  </a:lnTo>
                  <a:lnTo>
                    <a:pt x="21345" y="21288"/>
                  </a:lnTo>
                  <a:lnTo>
                    <a:pt x="44512" y="5709"/>
                  </a:lnTo>
                  <a:lnTo>
                    <a:pt x="72885" y="0"/>
                  </a:lnTo>
                  <a:lnTo>
                    <a:pt x="5270690" y="0"/>
                  </a:lnTo>
                  <a:lnTo>
                    <a:pt x="5299065" y="5709"/>
                  </a:lnTo>
                  <a:lnTo>
                    <a:pt x="5322236" y="21288"/>
                  </a:lnTo>
                  <a:lnTo>
                    <a:pt x="5337859" y="44416"/>
                  </a:lnTo>
                  <a:lnTo>
                    <a:pt x="5343588" y="72771"/>
                  </a:lnTo>
                  <a:lnTo>
                    <a:pt x="5343588" y="2022602"/>
                  </a:lnTo>
                  <a:lnTo>
                    <a:pt x="5337859" y="2050956"/>
                  </a:lnTo>
                  <a:lnTo>
                    <a:pt x="5322236" y="2074084"/>
                  </a:lnTo>
                  <a:lnTo>
                    <a:pt x="5299065" y="2089663"/>
                  </a:lnTo>
                  <a:lnTo>
                    <a:pt x="5270690" y="2095373"/>
                  </a:lnTo>
                  <a:lnTo>
                    <a:pt x="72885" y="2095373"/>
                  </a:lnTo>
                  <a:lnTo>
                    <a:pt x="44512" y="2089663"/>
                  </a:lnTo>
                  <a:lnTo>
                    <a:pt x="21345" y="2074084"/>
                  </a:lnTo>
                  <a:lnTo>
                    <a:pt x="5726" y="2050956"/>
                  </a:lnTo>
                  <a:lnTo>
                    <a:pt x="0" y="2022602"/>
                  </a:lnTo>
                  <a:lnTo>
                    <a:pt x="0" y="72771"/>
                  </a:lnTo>
                  <a:close/>
                </a:path>
              </a:pathLst>
            </a:custGeom>
            <a:ln w="12700">
              <a:solidFill>
                <a:srgbClr val="EBE1D0"/>
              </a:solidFill>
            </a:ln>
          </p:spPr>
          <p:txBody>
            <a:bodyPr wrap="square" lIns="0" tIns="0" rIns="0" bIns="0" rtlCol="0"/>
            <a:lstStyle/>
            <a:p/>
          </p:txBody>
        </p:sp>
        <p:sp>
          <p:nvSpPr>
            <p:cNvPr id="8" name="object 8"/>
            <p:cNvSpPr/>
            <p:nvPr/>
          </p:nvSpPr>
          <p:spPr>
            <a:xfrm>
              <a:off x="866775" y="1962150"/>
              <a:ext cx="552450" cy="552450"/>
            </a:xfrm>
            <a:custGeom>
              <a:avLst/>
              <a:gdLst/>
              <a:ahLst/>
              <a:cxnLst/>
              <a:rect l="l" t="t" r="r" b="b"/>
              <a:pathLst>
                <a:path w="552450" h="552450">
                  <a:moveTo>
                    <a:pt x="276225" y="0"/>
                  </a:moveTo>
                  <a:lnTo>
                    <a:pt x="226573" y="4451"/>
                  </a:lnTo>
                  <a:lnTo>
                    <a:pt x="179842" y="17284"/>
                  </a:lnTo>
                  <a:lnTo>
                    <a:pt x="136810" y="37719"/>
                  </a:lnTo>
                  <a:lnTo>
                    <a:pt x="98257" y="64973"/>
                  </a:lnTo>
                  <a:lnTo>
                    <a:pt x="64965" y="98268"/>
                  </a:lnTo>
                  <a:lnTo>
                    <a:pt x="37713" y="136821"/>
                  </a:lnTo>
                  <a:lnTo>
                    <a:pt x="17281" y="179852"/>
                  </a:lnTo>
                  <a:lnTo>
                    <a:pt x="4450" y="226580"/>
                  </a:lnTo>
                  <a:lnTo>
                    <a:pt x="0" y="276225"/>
                  </a:lnTo>
                  <a:lnTo>
                    <a:pt x="4450" y="325869"/>
                  </a:lnTo>
                  <a:lnTo>
                    <a:pt x="17281" y="372597"/>
                  </a:lnTo>
                  <a:lnTo>
                    <a:pt x="37713" y="415628"/>
                  </a:lnTo>
                  <a:lnTo>
                    <a:pt x="64965" y="454181"/>
                  </a:lnTo>
                  <a:lnTo>
                    <a:pt x="98257" y="487476"/>
                  </a:lnTo>
                  <a:lnTo>
                    <a:pt x="136810" y="514731"/>
                  </a:lnTo>
                  <a:lnTo>
                    <a:pt x="179842" y="535165"/>
                  </a:lnTo>
                  <a:lnTo>
                    <a:pt x="226573" y="547998"/>
                  </a:lnTo>
                  <a:lnTo>
                    <a:pt x="276225" y="552450"/>
                  </a:lnTo>
                  <a:lnTo>
                    <a:pt x="325869" y="547998"/>
                  </a:lnTo>
                  <a:lnTo>
                    <a:pt x="372597" y="535165"/>
                  </a:lnTo>
                  <a:lnTo>
                    <a:pt x="415628" y="514730"/>
                  </a:lnTo>
                  <a:lnTo>
                    <a:pt x="454181" y="487476"/>
                  </a:lnTo>
                  <a:lnTo>
                    <a:pt x="487476" y="454181"/>
                  </a:lnTo>
                  <a:lnTo>
                    <a:pt x="514731" y="415628"/>
                  </a:lnTo>
                  <a:lnTo>
                    <a:pt x="535165" y="372597"/>
                  </a:lnTo>
                  <a:lnTo>
                    <a:pt x="547998" y="325869"/>
                  </a:lnTo>
                  <a:lnTo>
                    <a:pt x="552450" y="276225"/>
                  </a:lnTo>
                  <a:lnTo>
                    <a:pt x="547998" y="226580"/>
                  </a:lnTo>
                  <a:lnTo>
                    <a:pt x="535165" y="179852"/>
                  </a:lnTo>
                  <a:lnTo>
                    <a:pt x="514731" y="136821"/>
                  </a:lnTo>
                  <a:lnTo>
                    <a:pt x="487476" y="98268"/>
                  </a:lnTo>
                  <a:lnTo>
                    <a:pt x="454181" y="64973"/>
                  </a:lnTo>
                  <a:lnTo>
                    <a:pt x="415628" y="37718"/>
                  </a:lnTo>
                  <a:lnTo>
                    <a:pt x="372597" y="17284"/>
                  </a:lnTo>
                  <a:lnTo>
                    <a:pt x="325869" y="4451"/>
                  </a:lnTo>
                  <a:lnTo>
                    <a:pt x="276225" y="0"/>
                  </a:lnTo>
                  <a:close/>
                </a:path>
              </a:pathLst>
            </a:custGeom>
            <a:solidFill>
              <a:srgbClr val="6C2D46"/>
            </a:solidFill>
          </p:spPr>
          <p:txBody>
            <a:bodyPr wrap="square" lIns="0" tIns="0" rIns="0" bIns="0" rtlCol="0"/>
            <a:lstStyle/>
            <a:p/>
          </p:txBody>
        </p:sp>
      </p:grpSp>
      <p:sp>
        <p:nvSpPr>
          <p:cNvPr id="9" name="object 9"/>
          <p:cNvSpPr txBox="1"/>
          <p:nvPr/>
        </p:nvSpPr>
        <p:spPr>
          <a:xfrm>
            <a:off x="1073150" y="2074227"/>
            <a:ext cx="14160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FFFFFF"/>
                </a:solidFill>
                <a:latin typeface="Calibri"/>
                <a:cs typeface="Calibri"/>
              </a:rPr>
              <a:t>1</a:t>
            </a:r>
            <a:endParaRPr sz="1800">
              <a:latin typeface="Calibri"/>
              <a:cs typeface="Calibri"/>
            </a:endParaRPr>
          </a:p>
        </p:txBody>
      </p:sp>
      <p:sp>
        <p:nvSpPr>
          <p:cNvPr id="10" name="object 10"/>
          <p:cNvSpPr txBox="1"/>
          <p:nvPr/>
        </p:nvSpPr>
        <p:spPr>
          <a:xfrm>
            <a:off x="1680210" y="2088197"/>
            <a:ext cx="150050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Pilot</a:t>
            </a:r>
            <a:r>
              <a:rPr dirty="0" sz="1500" spc="-30" b="1">
                <a:solidFill>
                  <a:srgbClr val="6C2D46"/>
                </a:solidFill>
                <a:latin typeface="Cambria"/>
                <a:cs typeface="Cambria"/>
              </a:rPr>
              <a:t> </a:t>
            </a:r>
            <a:r>
              <a:rPr dirty="0" sz="1500" b="1">
                <a:solidFill>
                  <a:srgbClr val="6C2D46"/>
                </a:solidFill>
                <a:latin typeface="Cambria"/>
                <a:cs typeface="Cambria"/>
              </a:rPr>
              <a:t>City</a:t>
            </a:r>
            <a:r>
              <a:rPr dirty="0" sz="1500" spc="-50" b="1">
                <a:solidFill>
                  <a:srgbClr val="6C2D46"/>
                </a:solidFill>
                <a:latin typeface="Cambria"/>
                <a:cs typeface="Cambria"/>
              </a:rPr>
              <a:t> </a:t>
            </a:r>
            <a:r>
              <a:rPr dirty="0" sz="1500" spc="-10" b="1">
                <a:solidFill>
                  <a:srgbClr val="6C2D46"/>
                </a:solidFill>
                <a:latin typeface="Cambria"/>
                <a:cs typeface="Cambria"/>
              </a:rPr>
              <a:t>Launch</a:t>
            </a:r>
            <a:endParaRPr sz="1500">
              <a:latin typeface="Cambria"/>
              <a:cs typeface="Cambria"/>
            </a:endParaRPr>
          </a:p>
        </p:txBody>
      </p:sp>
      <p:sp>
        <p:nvSpPr>
          <p:cNvPr id="11" name="object 11"/>
          <p:cNvSpPr txBox="1"/>
          <p:nvPr/>
        </p:nvSpPr>
        <p:spPr>
          <a:xfrm>
            <a:off x="948055" y="2954020"/>
            <a:ext cx="4411345" cy="389890"/>
          </a:xfrm>
          <a:prstGeom prst="rect">
            <a:avLst/>
          </a:prstGeom>
        </p:spPr>
        <p:txBody>
          <a:bodyPr wrap="square" lIns="0" tIns="12700" rIns="0" bIns="0" rtlCol="0" vert="horz">
            <a:spAutoFit/>
          </a:bodyPr>
          <a:lstStyle/>
          <a:p>
            <a:pPr marL="12700">
              <a:lnSpc>
                <a:spcPts val="1430"/>
              </a:lnSpc>
              <a:spcBef>
                <a:spcPts val="100"/>
              </a:spcBef>
            </a:pPr>
            <a:r>
              <a:rPr dirty="0" sz="1200">
                <a:solidFill>
                  <a:srgbClr val="2B161F"/>
                </a:solidFill>
                <a:latin typeface="Calibri"/>
                <a:cs typeface="Calibri"/>
              </a:rPr>
              <a:t>Launch</a:t>
            </a:r>
            <a:r>
              <a:rPr dirty="0" sz="1200" spc="-30">
                <a:solidFill>
                  <a:srgbClr val="2B161F"/>
                </a:solidFill>
                <a:latin typeface="Calibri"/>
                <a:cs typeface="Calibri"/>
              </a:rPr>
              <a:t> </a:t>
            </a:r>
            <a:r>
              <a:rPr dirty="0" sz="1200">
                <a:solidFill>
                  <a:srgbClr val="2B161F"/>
                </a:solidFill>
                <a:latin typeface="Calibri"/>
                <a:cs typeface="Calibri"/>
              </a:rPr>
              <a:t>in</a:t>
            </a:r>
            <a:r>
              <a:rPr dirty="0" sz="1200" spc="-30">
                <a:solidFill>
                  <a:srgbClr val="2B161F"/>
                </a:solidFill>
                <a:latin typeface="Calibri"/>
                <a:cs typeface="Calibri"/>
              </a:rPr>
              <a:t> </a:t>
            </a:r>
            <a:r>
              <a:rPr dirty="0" sz="1200">
                <a:solidFill>
                  <a:srgbClr val="2B161F"/>
                </a:solidFill>
                <a:latin typeface="Calibri"/>
                <a:cs typeface="Calibri"/>
              </a:rPr>
              <a:t>one</a:t>
            </a:r>
            <a:r>
              <a:rPr dirty="0" sz="1200" spc="5">
                <a:solidFill>
                  <a:srgbClr val="2B161F"/>
                </a:solidFill>
                <a:latin typeface="Calibri"/>
                <a:cs typeface="Calibri"/>
              </a:rPr>
              <a:t> </a:t>
            </a:r>
            <a:r>
              <a:rPr dirty="0" sz="1200" spc="-10">
                <a:solidFill>
                  <a:srgbClr val="2B161F"/>
                </a:solidFill>
                <a:latin typeface="Calibri"/>
                <a:cs typeface="Calibri"/>
              </a:rPr>
              <a:t>Tier-</a:t>
            </a:r>
            <a:r>
              <a:rPr dirty="0" sz="1200">
                <a:solidFill>
                  <a:srgbClr val="2B161F"/>
                </a:solidFill>
                <a:latin typeface="Calibri"/>
                <a:cs typeface="Calibri"/>
              </a:rPr>
              <a:t>1/2</a:t>
            </a:r>
            <a:r>
              <a:rPr dirty="0" sz="1200" spc="-10">
                <a:solidFill>
                  <a:srgbClr val="2B161F"/>
                </a:solidFill>
                <a:latin typeface="Calibri"/>
                <a:cs typeface="Calibri"/>
              </a:rPr>
              <a:t> </a:t>
            </a:r>
            <a:r>
              <a:rPr dirty="0" sz="1200">
                <a:solidFill>
                  <a:srgbClr val="2B161F"/>
                </a:solidFill>
                <a:latin typeface="Calibri"/>
                <a:cs typeface="Calibri"/>
              </a:rPr>
              <a:t>city;</a:t>
            </a:r>
            <a:r>
              <a:rPr dirty="0" sz="1200" spc="-20">
                <a:solidFill>
                  <a:srgbClr val="2B161F"/>
                </a:solidFill>
                <a:latin typeface="Calibri"/>
                <a:cs typeface="Calibri"/>
              </a:rPr>
              <a:t> </a:t>
            </a:r>
            <a:r>
              <a:rPr dirty="0" sz="1200">
                <a:solidFill>
                  <a:srgbClr val="2B161F"/>
                </a:solidFill>
                <a:latin typeface="Calibri"/>
                <a:cs typeface="Calibri"/>
              </a:rPr>
              <a:t>onboard</a:t>
            </a:r>
            <a:r>
              <a:rPr dirty="0" sz="1200" spc="-30">
                <a:solidFill>
                  <a:srgbClr val="2B161F"/>
                </a:solidFill>
                <a:latin typeface="Calibri"/>
                <a:cs typeface="Calibri"/>
              </a:rPr>
              <a:t> </a:t>
            </a:r>
            <a:r>
              <a:rPr dirty="0" sz="1200">
                <a:solidFill>
                  <a:srgbClr val="2B161F"/>
                </a:solidFill>
                <a:latin typeface="Calibri"/>
                <a:cs typeface="Calibri"/>
              </a:rPr>
              <a:t>50</a:t>
            </a:r>
            <a:r>
              <a:rPr dirty="0" sz="1200" spc="-10">
                <a:solidFill>
                  <a:srgbClr val="2B161F"/>
                </a:solidFill>
                <a:latin typeface="Calibri"/>
                <a:cs typeface="Calibri"/>
              </a:rPr>
              <a:t> hand-</a:t>
            </a:r>
            <a:r>
              <a:rPr dirty="0" sz="1200">
                <a:solidFill>
                  <a:srgbClr val="2B161F"/>
                </a:solidFill>
                <a:latin typeface="Calibri"/>
                <a:cs typeface="Calibri"/>
              </a:rPr>
              <a:t>picked</a:t>
            </a:r>
            <a:r>
              <a:rPr dirty="0" sz="1200" spc="-30">
                <a:solidFill>
                  <a:srgbClr val="2B161F"/>
                </a:solidFill>
                <a:latin typeface="Calibri"/>
                <a:cs typeface="Calibri"/>
              </a:rPr>
              <a:t> </a:t>
            </a:r>
            <a:r>
              <a:rPr dirty="0" sz="1200" spc="-10">
                <a:solidFill>
                  <a:srgbClr val="2B161F"/>
                </a:solidFill>
                <a:latin typeface="Calibri"/>
                <a:cs typeface="Calibri"/>
              </a:rPr>
              <a:t>boutique</a:t>
            </a:r>
            <a:r>
              <a:rPr dirty="0" sz="1200" spc="5">
                <a:solidFill>
                  <a:srgbClr val="2B161F"/>
                </a:solidFill>
                <a:latin typeface="Calibri"/>
                <a:cs typeface="Calibri"/>
              </a:rPr>
              <a:t> </a:t>
            </a:r>
            <a:r>
              <a:rPr dirty="0" sz="1200" spc="-10">
                <a:solidFill>
                  <a:srgbClr val="2B161F"/>
                </a:solidFill>
                <a:latin typeface="Calibri"/>
                <a:cs typeface="Calibri"/>
              </a:rPr>
              <a:t>partners</a:t>
            </a:r>
            <a:endParaRPr sz="1200">
              <a:latin typeface="Calibri"/>
              <a:cs typeface="Calibri"/>
            </a:endParaRPr>
          </a:p>
          <a:p>
            <a:pPr marL="12700">
              <a:lnSpc>
                <a:spcPts val="1430"/>
              </a:lnSpc>
            </a:pPr>
            <a:r>
              <a:rPr dirty="0" sz="1200">
                <a:solidFill>
                  <a:srgbClr val="2B161F"/>
                </a:solidFill>
                <a:latin typeface="Calibri"/>
                <a:cs typeface="Calibri"/>
              </a:rPr>
              <a:t>with</a:t>
            </a:r>
            <a:r>
              <a:rPr dirty="0" sz="1200" spc="-10">
                <a:solidFill>
                  <a:srgbClr val="2B161F"/>
                </a:solidFill>
                <a:latin typeface="Calibri"/>
                <a:cs typeface="Calibri"/>
              </a:rPr>
              <a:t> strong</a:t>
            </a:r>
            <a:r>
              <a:rPr dirty="0" sz="1200" spc="-15">
                <a:solidFill>
                  <a:srgbClr val="2B161F"/>
                </a:solidFill>
                <a:latin typeface="Calibri"/>
                <a:cs typeface="Calibri"/>
              </a:rPr>
              <a:t> </a:t>
            </a:r>
            <a:r>
              <a:rPr dirty="0" sz="1200" spc="-10">
                <a:solidFill>
                  <a:srgbClr val="2B161F"/>
                </a:solidFill>
                <a:latin typeface="Calibri"/>
                <a:cs typeface="Calibri"/>
              </a:rPr>
              <a:t>ratings.</a:t>
            </a:r>
            <a:endParaRPr sz="1200">
              <a:latin typeface="Calibri"/>
              <a:cs typeface="Calibri"/>
            </a:endParaRPr>
          </a:p>
        </p:txBody>
      </p:sp>
      <p:grpSp>
        <p:nvGrpSpPr>
          <p:cNvPr id="12" name="object 12"/>
          <p:cNvGrpSpPr/>
          <p:nvPr/>
        </p:nvGrpSpPr>
        <p:grpSpPr>
          <a:xfrm>
            <a:off x="6200758" y="1657183"/>
            <a:ext cx="5481955" cy="2224405"/>
            <a:chOff x="6200758" y="1657183"/>
            <a:chExt cx="5481955" cy="2224405"/>
          </a:xfrm>
        </p:grpSpPr>
        <p:pic>
          <p:nvPicPr>
            <p:cNvPr id="13" name="object 13"/>
            <p:cNvPicPr/>
            <p:nvPr/>
          </p:nvPicPr>
          <p:blipFill>
            <a:blip r:embed="rId2" cstate="print"/>
            <a:stretch>
              <a:fillRect/>
            </a:stretch>
          </p:blipFill>
          <p:spPr>
            <a:xfrm>
              <a:off x="6200758" y="1657183"/>
              <a:ext cx="5481733" cy="2224249"/>
            </a:xfrm>
            <a:prstGeom prst="rect">
              <a:avLst/>
            </a:prstGeom>
          </p:spPr>
        </p:pic>
        <p:sp>
          <p:nvSpPr>
            <p:cNvPr id="14" name="object 14"/>
            <p:cNvSpPr/>
            <p:nvPr/>
          </p:nvSpPr>
          <p:spPr>
            <a:xfrm>
              <a:off x="6272275" y="1700276"/>
              <a:ext cx="5343525" cy="2095500"/>
            </a:xfrm>
            <a:custGeom>
              <a:avLst/>
              <a:gdLst/>
              <a:ahLst/>
              <a:cxnLst/>
              <a:rect l="l" t="t" r="r" b="b"/>
              <a:pathLst>
                <a:path w="5343525" h="2095500">
                  <a:moveTo>
                    <a:pt x="5270627" y="0"/>
                  </a:moveTo>
                  <a:lnTo>
                    <a:pt x="72771" y="0"/>
                  </a:lnTo>
                  <a:lnTo>
                    <a:pt x="44416" y="5709"/>
                  </a:lnTo>
                  <a:lnTo>
                    <a:pt x="21288" y="21288"/>
                  </a:lnTo>
                  <a:lnTo>
                    <a:pt x="5709" y="44416"/>
                  </a:lnTo>
                  <a:lnTo>
                    <a:pt x="0" y="72771"/>
                  </a:lnTo>
                  <a:lnTo>
                    <a:pt x="0" y="2022602"/>
                  </a:lnTo>
                  <a:lnTo>
                    <a:pt x="5709" y="2050956"/>
                  </a:lnTo>
                  <a:lnTo>
                    <a:pt x="21288" y="2074084"/>
                  </a:lnTo>
                  <a:lnTo>
                    <a:pt x="44416" y="2089663"/>
                  </a:lnTo>
                  <a:lnTo>
                    <a:pt x="72771" y="2095373"/>
                  </a:lnTo>
                  <a:lnTo>
                    <a:pt x="5270627" y="2095373"/>
                  </a:lnTo>
                  <a:lnTo>
                    <a:pt x="5299001" y="2089663"/>
                  </a:lnTo>
                  <a:lnTo>
                    <a:pt x="5322173" y="2074084"/>
                  </a:lnTo>
                  <a:lnTo>
                    <a:pt x="5337796" y="2050956"/>
                  </a:lnTo>
                  <a:lnTo>
                    <a:pt x="5343525" y="2022602"/>
                  </a:lnTo>
                  <a:lnTo>
                    <a:pt x="5343525" y="72771"/>
                  </a:lnTo>
                  <a:lnTo>
                    <a:pt x="5337796" y="44416"/>
                  </a:lnTo>
                  <a:lnTo>
                    <a:pt x="5322173" y="21288"/>
                  </a:lnTo>
                  <a:lnTo>
                    <a:pt x="5299001" y="5709"/>
                  </a:lnTo>
                  <a:lnTo>
                    <a:pt x="5270627" y="0"/>
                  </a:lnTo>
                  <a:close/>
                </a:path>
              </a:pathLst>
            </a:custGeom>
            <a:solidFill>
              <a:srgbClr val="FFFFFF"/>
            </a:solidFill>
          </p:spPr>
          <p:txBody>
            <a:bodyPr wrap="square" lIns="0" tIns="0" rIns="0" bIns="0" rtlCol="0"/>
            <a:lstStyle/>
            <a:p/>
          </p:txBody>
        </p:sp>
        <p:sp>
          <p:nvSpPr>
            <p:cNvPr id="15" name="object 15"/>
            <p:cNvSpPr/>
            <p:nvPr/>
          </p:nvSpPr>
          <p:spPr>
            <a:xfrm>
              <a:off x="6272275" y="1700276"/>
              <a:ext cx="5343525" cy="2095500"/>
            </a:xfrm>
            <a:custGeom>
              <a:avLst/>
              <a:gdLst/>
              <a:ahLst/>
              <a:cxnLst/>
              <a:rect l="l" t="t" r="r" b="b"/>
              <a:pathLst>
                <a:path w="5343525" h="2095500">
                  <a:moveTo>
                    <a:pt x="0" y="72771"/>
                  </a:moveTo>
                  <a:lnTo>
                    <a:pt x="5709" y="44416"/>
                  </a:lnTo>
                  <a:lnTo>
                    <a:pt x="21288" y="21288"/>
                  </a:lnTo>
                  <a:lnTo>
                    <a:pt x="44416" y="5709"/>
                  </a:lnTo>
                  <a:lnTo>
                    <a:pt x="72771" y="0"/>
                  </a:lnTo>
                  <a:lnTo>
                    <a:pt x="5270627" y="0"/>
                  </a:lnTo>
                  <a:lnTo>
                    <a:pt x="5299001" y="5709"/>
                  </a:lnTo>
                  <a:lnTo>
                    <a:pt x="5322173" y="21288"/>
                  </a:lnTo>
                  <a:lnTo>
                    <a:pt x="5337796" y="44416"/>
                  </a:lnTo>
                  <a:lnTo>
                    <a:pt x="5343525" y="72771"/>
                  </a:lnTo>
                  <a:lnTo>
                    <a:pt x="5343525" y="2022602"/>
                  </a:lnTo>
                  <a:lnTo>
                    <a:pt x="5337796" y="2050956"/>
                  </a:lnTo>
                  <a:lnTo>
                    <a:pt x="5322173" y="2074084"/>
                  </a:lnTo>
                  <a:lnTo>
                    <a:pt x="5299001" y="2089663"/>
                  </a:lnTo>
                  <a:lnTo>
                    <a:pt x="5270627" y="2095373"/>
                  </a:lnTo>
                  <a:lnTo>
                    <a:pt x="72771" y="2095373"/>
                  </a:lnTo>
                  <a:lnTo>
                    <a:pt x="44416" y="2089663"/>
                  </a:lnTo>
                  <a:lnTo>
                    <a:pt x="21288" y="2074084"/>
                  </a:lnTo>
                  <a:lnTo>
                    <a:pt x="5709" y="2050956"/>
                  </a:lnTo>
                  <a:lnTo>
                    <a:pt x="0" y="2022602"/>
                  </a:lnTo>
                  <a:lnTo>
                    <a:pt x="0" y="72771"/>
                  </a:lnTo>
                  <a:close/>
                </a:path>
              </a:pathLst>
            </a:custGeom>
            <a:ln w="12700">
              <a:solidFill>
                <a:srgbClr val="EBE1D0"/>
              </a:solidFill>
            </a:ln>
          </p:spPr>
          <p:txBody>
            <a:bodyPr wrap="square" lIns="0" tIns="0" rIns="0" bIns="0" rtlCol="0"/>
            <a:lstStyle/>
            <a:p/>
          </p:txBody>
        </p:sp>
        <p:sp>
          <p:nvSpPr>
            <p:cNvPr id="16" name="object 16"/>
            <p:cNvSpPr/>
            <p:nvPr/>
          </p:nvSpPr>
          <p:spPr>
            <a:xfrm>
              <a:off x="6581774" y="1962150"/>
              <a:ext cx="552450" cy="552450"/>
            </a:xfrm>
            <a:custGeom>
              <a:avLst/>
              <a:gdLst/>
              <a:ahLst/>
              <a:cxnLst/>
              <a:rect l="l" t="t" r="r" b="b"/>
              <a:pathLst>
                <a:path w="552450" h="552450">
                  <a:moveTo>
                    <a:pt x="276225" y="0"/>
                  </a:moveTo>
                  <a:lnTo>
                    <a:pt x="226580" y="4451"/>
                  </a:lnTo>
                  <a:lnTo>
                    <a:pt x="179852" y="17284"/>
                  </a:lnTo>
                  <a:lnTo>
                    <a:pt x="136821" y="37719"/>
                  </a:lnTo>
                  <a:lnTo>
                    <a:pt x="98268" y="64973"/>
                  </a:lnTo>
                  <a:lnTo>
                    <a:pt x="64973" y="98268"/>
                  </a:lnTo>
                  <a:lnTo>
                    <a:pt x="37719" y="136821"/>
                  </a:lnTo>
                  <a:lnTo>
                    <a:pt x="17284" y="179852"/>
                  </a:lnTo>
                  <a:lnTo>
                    <a:pt x="4451" y="226580"/>
                  </a:lnTo>
                  <a:lnTo>
                    <a:pt x="0" y="276225"/>
                  </a:lnTo>
                  <a:lnTo>
                    <a:pt x="4451" y="325869"/>
                  </a:lnTo>
                  <a:lnTo>
                    <a:pt x="17284" y="372597"/>
                  </a:lnTo>
                  <a:lnTo>
                    <a:pt x="37719" y="415628"/>
                  </a:lnTo>
                  <a:lnTo>
                    <a:pt x="64973" y="454181"/>
                  </a:lnTo>
                  <a:lnTo>
                    <a:pt x="98268" y="487476"/>
                  </a:lnTo>
                  <a:lnTo>
                    <a:pt x="136821" y="514731"/>
                  </a:lnTo>
                  <a:lnTo>
                    <a:pt x="179852" y="535165"/>
                  </a:lnTo>
                  <a:lnTo>
                    <a:pt x="226580" y="547998"/>
                  </a:lnTo>
                  <a:lnTo>
                    <a:pt x="276225" y="552450"/>
                  </a:lnTo>
                  <a:lnTo>
                    <a:pt x="325869" y="547998"/>
                  </a:lnTo>
                  <a:lnTo>
                    <a:pt x="372597" y="535165"/>
                  </a:lnTo>
                  <a:lnTo>
                    <a:pt x="415628" y="514730"/>
                  </a:lnTo>
                  <a:lnTo>
                    <a:pt x="454181" y="487476"/>
                  </a:lnTo>
                  <a:lnTo>
                    <a:pt x="487476" y="454181"/>
                  </a:lnTo>
                  <a:lnTo>
                    <a:pt x="514730" y="415628"/>
                  </a:lnTo>
                  <a:lnTo>
                    <a:pt x="535165" y="372597"/>
                  </a:lnTo>
                  <a:lnTo>
                    <a:pt x="547998" y="325869"/>
                  </a:lnTo>
                  <a:lnTo>
                    <a:pt x="552450" y="276225"/>
                  </a:lnTo>
                  <a:lnTo>
                    <a:pt x="547998" y="226580"/>
                  </a:lnTo>
                  <a:lnTo>
                    <a:pt x="535165" y="179852"/>
                  </a:lnTo>
                  <a:lnTo>
                    <a:pt x="514730" y="136821"/>
                  </a:lnTo>
                  <a:lnTo>
                    <a:pt x="487476" y="98268"/>
                  </a:lnTo>
                  <a:lnTo>
                    <a:pt x="454181" y="64973"/>
                  </a:lnTo>
                  <a:lnTo>
                    <a:pt x="415628" y="37718"/>
                  </a:lnTo>
                  <a:lnTo>
                    <a:pt x="372597" y="17284"/>
                  </a:lnTo>
                  <a:lnTo>
                    <a:pt x="325869" y="4451"/>
                  </a:lnTo>
                  <a:lnTo>
                    <a:pt x="276225" y="0"/>
                  </a:lnTo>
                  <a:close/>
                </a:path>
              </a:pathLst>
            </a:custGeom>
            <a:solidFill>
              <a:srgbClr val="6C2D46"/>
            </a:solidFill>
          </p:spPr>
          <p:txBody>
            <a:bodyPr wrap="square" lIns="0" tIns="0" rIns="0" bIns="0" rtlCol="0"/>
            <a:lstStyle/>
            <a:p/>
          </p:txBody>
        </p:sp>
      </p:grpSp>
      <p:sp>
        <p:nvSpPr>
          <p:cNvPr id="17" name="object 17"/>
          <p:cNvSpPr txBox="1"/>
          <p:nvPr/>
        </p:nvSpPr>
        <p:spPr>
          <a:xfrm>
            <a:off x="6792594" y="2074227"/>
            <a:ext cx="14160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FFFFFF"/>
                </a:solidFill>
                <a:latin typeface="Calibri"/>
                <a:cs typeface="Calibri"/>
              </a:rPr>
              <a:t>2</a:t>
            </a:r>
            <a:endParaRPr sz="1800">
              <a:latin typeface="Calibri"/>
              <a:cs typeface="Calibri"/>
            </a:endParaRPr>
          </a:p>
        </p:txBody>
      </p:sp>
      <p:sp>
        <p:nvSpPr>
          <p:cNvPr id="18" name="object 18"/>
          <p:cNvSpPr txBox="1"/>
          <p:nvPr/>
        </p:nvSpPr>
        <p:spPr>
          <a:xfrm>
            <a:off x="7399655" y="2088197"/>
            <a:ext cx="2256790" cy="254635"/>
          </a:xfrm>
          <a:prstGeom prst="rect">
            <a:avLst/>
          </a:prstGeom>
        </p:spPr>
        <p:txBody>
          <a:bodyPr wrap="square" lIns="0" tIns="12700" rIns="0" bIns="0" rtlCol="0" vert="horz">
            <a:spAutoFit/>
          </a:bodyPr>
          <a:lstStyle/>
          <a:p>
            <a:pPr marL="12700">
              <a:lnSpc>
                <a:spcPct val="100000"/>
              </a:lnSpc>
              <a:spcBef>
                <a:spcPts val="100"/>
              </a:spcBef>
            </a:pPr>
            <a:r>
              <a:rPr dirty="0" sz="1500" spc="-10" b="1">
                <a:solidFill>
                  <a:srgbClr val="6C2D46"/>
                </a:solidFill>
                <a:latin typeface="Cambria"/>
                <a:cs typeface="Cambria"/>
              </a:rPr>
              <a:t>Boutique-</a:t>
            </a:r>
            <a:r>
              <a:rPr dirty="0" sz="1500" b="1">
                <a:solidFill>
                  <a:srgbClr val="6C2D46"/>
                </a:solidFill>
                <a:latin typeface="Cambria"/>
                <a:cs typeface="Cambria"/>
              </a:rPr>
              <a:t>Led</a:t>
            </a:r>
            <a:r>
              <a:rPr dirty="0" sz="1500" spc="15" b="1">
                <a:solidFill>
                  <a:srgbClr val="6C2D46"/>
                </a:solidFill>
                <a:latin typeface="Cambria"/>
                <a:cs typeface="Cambria"/>
              </a:rPr>
              <a:t> </a:t>
            </a:r>
            <a:r>
              <a:rPr dirty="0" sz="1500" spc="-10" b="1">
                <a:solidFill>
                  <a:srgbClr val="6C2D46"/>
                </a:solidFill>
                <a:latin typeface="Cambria"/>
                <a:cs typeface="Cambria"/>
              </a:rPr>
              <a:t>Acquisition</a:t>
            </a:r>
            <a:endParaRPr sz="1500">
              <a:latin typeface="Cambria"/>
              <a:cs typeface="Cambria"/>
            </a:endParaRPr>
          </a:p>
        </p:txBody>
      </p:sp>
      <p:sp>
        <p:nvSpPr>
          <p:cNvPr id="19" name="object 19"/>
          <p:cNvSpPr txBox="1"/>
          <p:nvPr/>
        </p:nvSpPr>
        <p:spPr>
          <a:xfrm>
            <a:off x="6667500" y="2954020"/>
            <a:ext cx="4091940" cy="389890"/>
          </a:xfrm>
          <a:prstGeom prst="rect">
            <a:avLst/>
          </a:prstGeom>
        </p:spPr>
        <p:txBody>
          <a:bodyPr wrap="square" lIns="0" tIns="12700" rIns="0" bIns="0" rtlCol="0" vert="horz">
            <a:spAutoFit/>
          </a:bodyPr>
          <a:lstStyle/>
          <a:p>
            <a:pPr marL="12700">
              <a:lnSpc>
                <a:spcPts val="1430"/>
              </a:lnSpc>
              <a:spcBef>
                <a:spcPts val="100"/>
              </a:spcBef>
            </a:pPr>
            <a:r>
              <a:rPr dirty="0" sz="1200">
                <a:solidFill>
                  <a:srgbClr val="2B161F"/>
                </a:solidFill>
                <a:latin typeface="Calibri"/>
                <a:cs typeface="Calibri"/>
              </a:rPr>
              <a:t>Partner</a:t>
            </a:r>
            <a:r>
              <a:rPr dirty="0" sz="1200" spc="-35">
                <a:solidFill>
                  <a:srgbClr val="2B161F"/>
                </a:solidFill>
                <a:latin typeface="Calibri"/>
                <a:cs typeface="Calibri"/>
              </a:rPr>
              <a:t> </a:t>
            </a:r>
            <a:r>
              <a:rPr dirty="0" sz="1200">
                <a:solidFill>
                  <a:srgbClr val="2B161F"/>
                </a:solidFill>
                <a:latin typeface="Calibri"/>
                <a:cs typeface="Calibri"/>
              </a:rPr>
              <a:t>boutiques</a:t>
            </a:r>
            <a:r>
              <a:rPr dirty="0" sz="1200" spc="-5">
                <a:solidFill>
                  <a:srgbClr val="2B161F"/>
                </a:solidFill>
                <a:latin typeface="Calibri"/>
                <a:cs typeface="Calibri"/>
              </a:rPr>
              <a:t> </a:t>
            </a:r>
            <a:r>
              <a:rPr dirty="0" sz="1200" spc="-10">
                <a:solidFill>
                  <a:srgbClr val="2B161F"/>
                </a:solidFill>
                <a:latin typeface="Calibri"/>
                <a:cs typeface="Calibri"/>
              </a:rPr>
              <a:t>cross-promote</a:t>
            </a:r>
            <a:r>
              <a:rPr dirty="0" sz="1200" spc="-60">
                <a:solidFill>
                  <a:srgbClr val="2B161F"/>
                </a:solidFill>
                <a:latin typeface="Calibri"/>
                <a:cs typeface="Calibri"/>
              </a:rPr>
              <a:t> </a:t>
            </a:r>
            <a:r>
              <a:rPr dirty="0" sz="1200">
                <a:solidFill>
                  <a:srgbClr val="2B161F"/>
                </a:solidFill>
                <a:latin typeface="Calibri"/>
                <a:cs typeface="Calibri"/>
              </a:rPr>
              <a:t>Rangrez</a:t>
            </a:r>
            <a:r>
              <a:rPr dirty="0" sz="1200" spc="-10">
                <a:solidFill>
                  <a:srgbClr val="2B161F"/>
                </a:solidFill>
                <a:latin typeface="Calibri"/>
                <a:cs typeface="Calibri"/>
              </a:rPr>
              <a:t> </a:t>
            </a:r>
            <a:r>
              <a:rPr dirty="0" sz="1200">
                <a:solidFill>
                  <a:srgbClr val="2B161F"/>
                </a:solidFill>
                <a:latin typeface="Calibri"/>
                <a:cs typeface="Calibri"/>
              </a:rPr>
              <a:t>to</a:t>
            </a:r>
            <a:r>
              <a:rPr dirty="0" sz="1200" spc="-25">
                <a:solidFill>
                  <a:srgbClr val="2B161F"/>
                </a:solidFill>
                <a:latin typeface="Calibri"/>
                <a:cs typeface="Calibri"/>
              </a:rPr>
              <a:t> </a:t>
            </a:r>
            <a:r>
              <a:rPr dirty="0" sz="1200">
                <a:solidFill>
                  <a:srgbClr val="2B161F"/>
                </a:solidFill>
                <a:latin typeface="Calibri"/>
                <a:cs typeface="Calibri"/>
              </a:rPr>
              <a:t>their</a:t>
            </a:r>
            <a:r>
              <a:rPr dirty="0" sz="1200" spc="-35">
                <a:solidFill>
                  <a:srgbClr val="2B161F"/>
                </a:solidFill>
                <a:latin typeface="Calibri"/>
                <a:cs typeface="Calibri"/>
              </a:rPr>
              <a:t> </a:t>
            </a:r>
            <a:r>
              <a:rPr dirty="0" sz="1200" spc="-10">
                <a:solidFill>
                  <a:srgbClr val="2B161F"/>
                </a:solidFill>
                <a:latin typeface="Calibri"/>
                <a:cs typeface="Calibri"/>
              </a:rPr>
              <a:t>existing</a:t>
            </a:r>
            <a:r>
              <a:rPr dirty="0" sz="1200" spc="-30">
                <a:solidFill>
                  <a:srgbClr val="2B161F"/>
                </a:solidFill>
                <a:latin typeface="Calibri"/>
                <a:cs typeface="Calibri"/>
              </a:rPr>
              <a:t> </a:t>
            </a:r>
            <a:r>
              <a:rPr dirty="0" sz="1200">
                <a:solidFill>
                  <a:srgbClr val="2B161F"/>
                </a:solidFill>
                <a:latin typeface="Calibri"/>
                <a:cs typeface="Calibri"/>
              </a:rPr>
              <a:t>walk-</a:t>
            </a:r>
            <a:r>
              <a:rPr dirty="0" sz="1200" spc="-25">
                <a:solidFill>
                  <a:srgbClr val="2B161F"/>
                </a:solidFill>
                <a:latin typeface="Calibri"/>
                <a:cs typeface="Calibri"/>
              </a:rPr>
              <a:t>in</a:t>
            </a:r>
            <a:endParaRPr sz="1200">
              <a:latin typeface="Calibri"/>
              <a:cs typeface="Calibri"/>
            </a:endParaRPr>
          </a:p>
          <a:p>
            <a:pPr marL="12700">
              <a:lnSpc>
                <a:spcPts val="1430"/>
              </a:lnSpc>
            </a:pPr>
            <a:r>
              <a:rPr dirty="0" sz="1200">
                <a:solidFill>
                  <a:srgbClr val="2B161F"/>
                </a:solidFill>
                <a:latin typeface="Calibri"/>
                <a:cs typeface="Calibri"/>
              </a:rPr>
              <a:t>customer</a:t>
            </a:r>
            <a:r>
              <a:rPr dirty="0" sz="1200" spc="-65">
                <a:solidFill>
                  <a:srgbClr val="2B161F"/>
                </a:solidFill>
                <a:latin typeface="Calibri"/>
                <a:cs typeface="Calibri"/>
              </a:rPr>
              <a:t> </a:t>
            </a:r>
            <a:r>
              <a:rPr dirty="0" sz="1200" spc="-10">
                <a:solidFill>
                  <a:srgbClr val="2B161F"/>
                </a:solidFill>
                <a:latin typeface="Calibri"/>
                <a:cs typeface="Calibri"/>
              </a:rPr>
              <a:t>base.</a:t>
            </a:r>
            <a:endParaRPr sz="1200">
              <a:latin typeface="Calibri"/>
              <a:cs typeface="Calibri"/>
            </a:endParaRPr>
          </a:p>
        </p:txBody>
      </p:sp>
      <p:grpSp>
        <p:nvGrpSpPr>
          <p:cNvPr id="20" name="object 20"/>
          <p:cNvGrpSpPr/>
          <p:nvPr/>
        </p:nvGrpSpPr>
        <p:grpSpPr>
          <a:xfrm>
            <a:off x="485758" y="4076597"/>
            <a:ext cx="5481955" cy="2233930"/>
            <a:chOff x="485758" y="4076597"/>
            <a:chExt cx="5481955" cy="2233930"/>
          </a:xfrm>
        </p:grpSpPr>
        <p:pic>
          <p:nvPicPr>
            <p:cNvPr id="21" name="object 21"/>
            <p:cNvPicPr/>
            <p:nvPr/>
          </p:nvPicPr>
          <p:blipFill>
            <a:blip r:embed="rId3" cstate="print"/>
            <a:stretch>
              <a:fillRect/>
            </a:stretch>
          </p:blipFill>
          <p:spPr>
            <a:xfrm>
              <a:off x="485758" y="4076597"/>
              <a:ext cx="5481733" cy="2233773"/>
            </a:xfrm>
            <a:prstGeom prst="rect">
              <a:avLst/>
            </a:prstGeom>
          </p:spPr>
        </p:pic>
        <p:sp>
          <p:nvSpPr>
            <p:cNvPr id="22" name="object 22"/>
            <p:cNvSpPr/>
            <p:nvPr/>
          </p:nvSpPr>
          <p:spPr>
            <a:xfrm>
              <a:off x="557212" y="4119625"/>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45"/>
                  </a:lnTo>
                  <a:lnTo>
                    <a:pt x="21443" y="2083517"/>
                  </a:lnTo>
                  <a:lnTo>
                    <a:pt x="44716" y="2099208"/>
                  </a:lnTo>
                  <a:lnTo>
                    <a:pt x="73215" y="2104961"/>
                  </a:lnTo>
                  <a:lnTo>
                    <a:pt x="5270309" y="2104961"/>
                  </a:lnTo>
                  <a:lnTo>
                    <a:pt x="5298797" y="2099208"/>
                  </a:lnTo>
                  <a:lnTo>
                    <a:pt x="5322093" y="2083517"/>
                  </a:lnTo>
                  <a:lnTo>
                    <a:pt x="5337817" y="2060245"/>
                  </a:lnTo>
                  <a:lnTo>
                    <a:pt x="5343588" y="2031746"/>
                  </a:lnTo>
                  <a:lnTo>
                    <a:pt x="5343588" y="73151"/>
                  </a:lnTo>
                  <a:lnTo>
                    <a:pt x="5337817" y="44684"/>
                  </a:lnTo>
                  <a:lnTo>
                    <a:pt x="5322093" y="21431"/>
                  </a:lnTo>
                  <a:lnTo>
                    <a:pt x="5298797" y="5750"/>
                  </a:lnTo>
                  <a:lnTo>
                    <a:pt x="5270309" y="0"/>
                  </a:lnTo>
                  <a:close/>
                </a:path>
              </a:pathLst>
            </a:custGeom>
            <a:solidFill>
              <a:srgbClr val="FFFFFF"/>
            </a:solidFill>
          </p:spPr>
          <p:txBody>
            <a:bodyPr wrap="square" lIns="0" tIns="0" rIns="0" bIns="0" rtlCol="0"/>
            <a:lstStyle/>
            <a:p/>
          </p:txBody>
        </p:sp>
        <p:sp>
          <p:nvSpPr>
            <p:cNvPr id="23" name="object 23"/>
            <p:cNvSpPr/>
            <p:nvPr/>
          </p:nvSpPr>
          <p:spPr>
            <a:xfrm>
              <a:off x="557212" y="4119625"/>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45"/>
                  </a:lnTo>
                  <a:lnTo>
                    <a:pt x="5322093" y="2083517"/>
                  </a:lnTo>
                  <a:lnTo>
                    <a:pt x="5298797" y="2099208"/>
                  </a:lnTo>
                  <a:lnTo>
                    <a:pt x="5270309" y="2104961"/>
                  </a:lnTo>
                  <a:lnTo>
                    <a:pt x="73215" y="2104961"/>
                  </a:lnTo>
                  <a:lnTo>
                    <a:pt x="44716" y="2099208"/>
                  </a:lnTo>
                  <a:lnTo>
                    <a:pt x="21443" y="2083517"/>
                  </a:lnTo>
                  <a:lnTo>
                    <a:pt x="5753" y="2060245"/>
                  </a:lnTo>
                  <a:lnTo>
                    <a:pt x="0" y="2031746"/>
                  </a:lnTo>
                  <a:lnTo>
                    <a:pt x="0" y="73151"/>
                  </a:lnTo>
                  <a:close/>
                </a:path>
              </a:pathLst>
            </a:custGeom>
            <a:ln w="12699">
              <a:solidFill>
                <a:srgbClr val="EBE1D0"/>
              </a:solidFill>
            </a:ln>
          </p:spPr>
          <p:txBody>
            <a:bodyPr wrap="square" lIns="0" tIns="0" rIns="0" bIns="0" rtlCol="0"/>
            <a:lstStyle/>
            <a:p/>
          </p:txBody>
        </p:sp>
        <p:sp>
          <p:nvSpPr>
            <p:cNvPr id="24" name="object 24"/>
            <p:cNvSpPr/>
            <p:nvPr/>
          </p:nvSpPr>
          <p:spPr>
            <a:xfrm>
              <a:off x="866775" y="4391024"/>
              <a:ext cx="552450" cy="542925"/>
            </a:xfrm>
            <a:custGeom>
              <a:avLst/>
              <a:gdLst/>
              <a:ahLst/>
              <a:cxnLst/>
              <a:rect l="l" t="t" r="r" b="b"/>
              <a:pathLst>
                <a:path w="552450" h="542925">
                  <a:moveTo>
                    <a:pt x="276225" y="0"/>
                  </a:moveTo>
                  <a:lnTo>
                    <a:pt x="226573" y="4373"/>
                  </a:lnTo>
                  <a:lnTo>
                    <a:pt x="179842" y="16982"/>
                  </a:lnTo>
                  <a:lnTo>
                    <a:pt x="136810" y="37060"/>
                  </a:lnTo>
                  <a:lnTo>
                    <a:pt x="98257" y="63839"/>
                  </a:lnTo>
                  <a:lnTo>
                    <a:pt x="64965" y="96552"/>
                  </a:lnTo>
                  <a:lnTo>
                    <a:pt x="37713" y="134431"/>
                  </a:lnTo>
                  <a:lnTo>
                    <a:pt x="17281" y="176711"/>
                  </a:lnTo>
                  <a:lnTo>
                    <a:pt x="4450" y="222622"/>
                  </a:lnTo>
                  <a:lnTo>
                    <a:pt x="0" y="271399"/>
                  </a:lnTo>
                  <a:lnTo>
                    <a:pt x="4450" y="320213"/>
                  </a:lnTo>
                  <a:lnTo>
                    <a:pt x="17281" y="366154"/>
                  </a:lnTo>
                  <a:lnTo>
                    <a:pt x="37713" y="408455"/>
                  </a:lnTo>
                  <a:lnTo>
                    <a:pt x="64965" y="446350"/>
                  </a:lnTo>
                  <a:lnTo>
                    <a:pt x="98257" y="479074"/>
                  </a:lnTo>
                  <a:lnTo>
                    <a:pt x="136810" y="505859"/>
                  </a:lnTo>
                  <a:lnTo>
                    <a:pt x="179842" y="525940"/>
                  </a:lnTo>
                  <a:lnTo>
                    <a:pt x="226573" y="538551"/>
                  </a:lnTo>
                  <a:lnTo>
                    <a:pt x="276225" y="542925"/>
                  </a:lnTo>
                  <a:lnTo>
                    <a:pt x="325869" y="538551"/>
                  </a:lnTo>
                  <a:lnTo>
                    <a:pt x="372597" y="525940"/>
                  </a:lnTo>
                  <a:lnTo>
                    <a:pt x="415628" y="505859"/>
                  </a:lnTo>
                  <a:lnTo>
                    <a:pt x="454181" y="479074"/>
                  </a:lnTo>
                  <a:lnTo>
                    <a:pt x="487476" y="446350"/>
                  </a:lnTo>
                  <a:lnTo>
                    <a:pt x="514731" y="408455"/>
                  </a:lnTo>
                  <a:lnTo>
                    <a:pt x="535165" y="366154"/>
                  </a:lnTo>
                  <a:lnTo>
                    <a:pt x="547998" y="320213"/>
                  </a:lnTo>
                  <a:lnTo>
                    <a:pt x="552450" y="271399"/>
                  </a:lnTo>
                  <a:lnTo>
                    <a:pt x="547998" y="222622"/>
                  </a:lnTo>
                  <a:lnTo>
                    <a:pt x="535165" y="176711"/>
                  </a:lnTo>
                  <a:lnTo>
                    <a:pt x="514731" y="134431"/>
                  </a:lnTo>
                  <a:lnTo>
                    <a:pt x="487476" y="96552"/>
                  </a:lnTo>
                  <a:lnTo>
                    <a:pt x="454181" y="63839"/>
                  </a:lnTo>
                  <a:lnTo>
                    <a:pt x="415628" y="37060"/>
                  </a:lnTo>
                  <a:lnTo>
                    <a:pt x="372597" y="16982"/>
                  </a:lnTo>
                  <a:lnTo>
                    <a:pt x="325869" y="4373"/>
                  </a:lnTo>
                  <a:lnTo>
                    <a:pt x="276225" y="0"/>
                  </a:lnTo>
                  <a:close/>
                </a:path>
              </a:pathLst>
            </a:custGeom>
            <a:solidFill>
              <a:srgbClr val="6C2D46"/>
            </a:solidFill>
          </p:spPr>
          <p:txBody>
            <a:bodyPr wrap="square" lIns="0" tIns="0" rIns="0" bIns="0" rtlCol="0"/>
            <a:lstStyle/>
            <a:p/>
          </p:txBody>
        </p:sp>
      </p:grpSp>
      <p:sp>
        <p:nvSpPr>
          <p:cNvPr id="25" name="object 25"/>
          <p:cNvSpPr txBox="1"/>
          <p:nvPr/>
        </p:nvSpPr>
        <p:spPr>
          <a:xfrm>
            <a:off x="1073150" y="4500816"/>
            <a:ext cx="14160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FFFFFF"/>
                </a:solidFill>
                <a:latin typeface="Calibri"/>
                <a:cs typeface="Calibri"/>
              </a:rPr>
              <a:t>3</a:t>
            </a:r>
            <a:endParaRPr sz="1800">
              <a:latin typeface="Calibri"/>
              <a:cs typeface="Calibri"/>
            </a:endParaRPr>
          </a:p>
        </p:txBody>
      </p:sp>
      <p:sp>
        <p:nvSpPr>
          <p:cNvPr id="26" name="object 26"/>
          <p:cNvSpPr txBox="1"/>
          <p:nvPr/>
        </p:nvSpPr>
        <p:spPr>
          <a:xfrm>
            <a:off x="1680210" y="4514786"/>
            <a:ext cx="1964689"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6C2D46"/>
                </a:solidFill>
                <a:latin typeface="Cambria"/>
                <a:cs typeface="Cambria"/>
              </a:rPr>
              <a:t>Campus</a:t>
            </a:r>
            <a:r>
              <a:rPr dirty="0" sz="1500" spc="-15" b="1">
                <a:solidFill>
                  <a:srgbClr val="6C2D46"/>
                </a:solidFill>
                <a:latin typeface="Cambria"/>
                <a:cs typeface="Cambria"/>
              </a:rPr>
              <a:t> </a:t>
            </a:r>
            <a:r>
              <a:rPr dirty="0" sz="1500" b="1">
                <a:solidFill>
                  <a:srgbClr val="6C2D46"/>
                </a:solidFill>
                <a:latin typeface="Cambria"/>
                <a:cs typeface="Cambria"/>
              </a:rPr>
              <a:t>&amp;</a:t>
            </a:r>
            <a:r>
              <a:rPr dirty="0" sz="1500" spc="-50" b="1">
                <a:solidFill>
                  <a:srgbClr val="6C2D46"/>
                </a:solidFill>
                <a:latin typeface="Cambria"/>
                <a:cs typeface="Cambria"/>
              </a:rPr>
              <a:t> </a:t>
            </a:r>
            <a:r>
              <a:rPr dirty="0" sz="1500" spc="-10" b="1">
                <a:solidFill>
                  <a:srgbClr val="6C2D46"/>
                </a:solidFill>
                <a:latin typeface="Cambria"/>
                <a:cs typeface="Cambria"/>
              </a:rPr>
              <a:t>Community</a:t>
            </a:r>
            <a:endParaRPr sz="1500">
              <a:latin typeface="Cambria"/>
              <a:cs typeface="Cambria"/>
            </a:endParaRPr>
          </a:p>
        </p:txBody>
      </p:sp>
      <p:sp>
        <p:nvSpPr>
          <p:cNvPr id="27" name="object 27"/>
          <p:cNvSpPr txBox="1"/>
          <p:nvPr/>
        </p:nvSpPr>
        <p:spPr>
          <a:xfrm>
            <a:off x="948055" y="5380037"/>
            <a:ext cx="4338955" cy="390525"/>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2B161F"/>
                </a:solidFill>
                <a:latin typeface="Calibri"/>
                <a:cs typeface="Calibri"/>
              </a:rPr>
              <a:t>College</a:t>
            </a:r>
            <a:r>
              <a:rPr dirty="0" sz="1200" spc="-60">
                <a:solidFill>
                  <a:srgbClr val="2B161F"/>
                </a:solidFill>
                <a:latin typeface="Calibri"/>
                <a:cs typeface="Calibri"/>
              </a:rPr>
              <a:t> </a:t>
            </a:r>
            <a:r>
              <a:rPr dirty="0" sz="1200">
                <a:solidFill>
                  <a:srgbClr val="2B161F"/>
                </a:solidFill>
                <a:latin typeface="Calibri"/>
                <a:cs typeface="Calibri"/>
              </a:rPr>
              <a:t>fests,</a:t>
            </a:r>
            <a:r>
              <a:rPr dirty="0" sz="1200" spc="-60">
                <a:solidFill>
                  <a:srgbClr val="2B161F"/>
                </a:solidFill>
                <a:latin typeface="Calibri"/>
                <a:cs typeface="Calibri"/>
              </a:rPr>
              <a:t> </a:t>
            </a:r>
            <a:r>
              <a:rPr dirty="0" sz="1200">
                <a:solidFill>
                  <a:srgbClr val="2B161F"/>
                </a:solidFill>
                <a:latin typeface="Calibri"/>
                <a:cs typeface="Calibri"/>
              </a:rPr>
              <a:t>wedding</a:t>
            </a:r>
            <a:r>
              <a:rPr dirty="0" sz="1200" spc="-30">
                <a:solidFill>
                  <a:srgbClr val="2B161F"/>
                </a:solidFill>
                <a:latin typeface="Calibri"/>
                <a:cs typeface="Calibri"/>
              </a:rPr>
              <a:t> </a:t>
            </a:r>
            <a:r>
              <a:rPr dirty="0" sz="1200">
                <a:solidFill>
                  <a:srgbClr val="2B161F"/>
                </a:solidFill>
                <a:latin typeface="Calibri"/>
                <a:cs typeface="Calibri"/>
              </a:rPr>
              <a:t>expos</a:t>
            </a:r>
            <a:r>
              <a:rPr dirty="0" sz="1200" spc="-10">
                <a:solidFill>
                  <a:srgbClr val="2B161F"/>
                </a:solidFill>
                <a:latin typeface="Calibri"/>
                <a:cs typeface="Calibri"/>
              </a:rPr>
              <a:t> </a:t>
            </a:r>
            <a:r>
              <a:rPr dirty="0" sz="1200">
                <a:solidFill>
                  <a:srgbClr val="2B161F"/>
                </a:solidFill>
                <a:latin typeface="Calibri"/>
                <a:cs typeface="Calibri"/>
              </a:rPr>
              <a:t>&amp;</a:t>
            </a:r>
            <a:r>
              <a:rPr dirty="0" sz="1200" spc="15">
                <a:solidFill>
                  <a:srgbClr val="2B161F"/>
                </a:solidFill>
                <a:latin typeface="Calibri"/>
                <a:cs typeface="Calibri"/>
              </a:rPr>
              <a:t> </a:t>
            </a:r>
            <a:r>
              <a:rPr dirty="0" sz="1200" spc="-10">
                <a:solidFill>
                  <a:srgbClr val="2B161F"/>
                </a:solidFill>
                <a:latin typeface="Calibri"/>
                <a:cs typeface="Calibri"/>
              </a:rPr>
              <a:t>local</a:t>
            </a:r>
            <a:r>
              <a:rPr dirty="0" sz="1200" spc="-35">
                <a:solidFill>
                  <a:srgbClr val="2B161F"/>
                </a:solidFill>
                <a:latin typeface="Calibri"/>
                <a:cs typeface="Calibri"/>
              </a:rPr>
              <a:t> </a:t>
            </a:r>
            <a:r>
              <a:rPr dirty="0" sz="1200">
                <a:solidFill>
                  <a:srgbClr val="2B161F"/>
                </a:solidFill>
                <a:latin typeface="Calibri"/>
                <a:cs typeface="Calibri"/>
              </a:rPr>
              <a:t>influencer</a:t>
            </a:r>
            <a:r>
              <a:rPr dirty="0" sz="1200" spc="35">
                <a:solidFill>
                  <a:srgbClr val="2B161F"/>
                </a:solidFill>
                <a:latin typeface="Calibri"/>
                <a:cs typeface="Calibri"/>
              </a:rPr>
              <a:t> </a:t>
            </a:r>
            <a:r>
              <a:rPr dirty="0" sz="1200" spc="-10">
                <a:solidFill>
                  <a:srgbClr val="2B161F"/>
                </a:solidFill>
                <a:latin typeface="Calibri"/>
                <a:cs typeface="Calibri"/>
              </a:rPr>
              <a:t>collaborations</a:t>
            </a:r>
            <a:r>
              <a:rPr dirty="0" sz="1200" spc="-5">
                <a:solidFill>
                  <a:srgbClr val="2B161F"/>
                </a:solidFill>
                <a:latin typeface="Calibri"/>
                <a:cs typeface="Calibri"/>
              </a:rPr>
              <a:t> </a:t>
            </a:r>
            <a:r>
              <a:rPr dirty="0" sz="1200">
                <a:solidFill>
                  <a:srgbClr val="2B161F"/>
                </a:solidFill>
                <a:latin typeface="Calibri"/>
                <a:cs typeface="Calibri"/>
              </a:rPr>
              <a:t>to</a:t>
            </a:r>
            <a:r>
              <a:rPr dirty="0" sz="1200" spc="-20">
                <a:solidFill>
                  <a:srgbClr val="2B161F"/>
                </a:solidFill>
                <a:latin typeface="Calibri"/>
                <a:cs typeface="Calibri"/>
              </a:rPr>
              <a:t> </a:t>
            </a:r>
            <a:r>
              <a:rPr dirty="0" sz="1200" spc="-10">
                <a:solidFill>
                  <a:srgbClr val="2B161F"/>
                </a:solidFill>
                <a:latin typeface="Calibri"/>
                <a:cs typeface="Calibri"/>
              </a:rPr>
              <a:t>build </a:t>
            </a:r>
            <a:r>
              <a:rPr dirty="0" sz="1200">
                <a:solidFill>
                  <a:srgbClr val="2B161F"/>
                </a:solidFill>
                <a:latin typeface="Calibri"/>
                <a:cs typeface="Calibri"/>
              </a:rPr>
              <a:t>early</a:t>
            </a:r>
            <a:r>
              <a:rPr dirty="0" sz="1200" spc="10">
                <a:solidFill>
                  <a:srgbClr val="2B161F"/>
                </a:solidFill>
                <a:latin typeface="Calibri"/>
                <a:cs typeface="Calibri"/>
              </a:rPr>
              <a:t> </a:t>
            </a:r>
            <a:r>
              <a:rPr dirty="0" sz="1200" spc="-10">
                <a:solidFill>
                  <a:srgbClr val="2B161F"/>
                </a:solidFill>
                <a:latin typeface="Calibri"/>
                <a:cs typeface="Calibri"/>
              </a:rPr>
              <a:t>buzz.</a:t>
            </a:r>
            <a:endParaRPr sz="1200">
              <a:latin typeface="Calibri"/>
              <a:cs typeface="Calibri"/>
            </a:endParaRPr>
          </a:p>
        </p:txBody>
      </p:sp>
      <p:grpSp>
        <p:nvGrpSpPr>
          <p:cNvPr id="28" name="object 28"/>
          <p:cNvGrpSpPr/>
          <p:nvPr/>
        </p:nvGrpSpPr>
        <p:grpSpPr>
          <a:xfrm>
            <a:off x="6200758" y="4076597"/>
            <a:ext cx="5481955" cy="2233930"/>
            <a:chOff x="6200758" y="4076597"/>
            <a:chExt cx="5481955" cy="2233930"/>
          </a:xfrm>
        </p:grpSpPr>
        <p:pic>
          <p:nvPicPr>
            <p:cNvPr id="29" name="object 29"/>
            <p:cNvPicPr/>
            <p:nvPr/>
          </p:nvPicPr>
          <p:blipFill>
            <a:blip r:embed="rId3" cstate="print"/>
            <a:stretch>
              <a:fillRect/>
            </a:stretch>
          </p:blipFill>
          <p:spPr>
            <a:xfrm>
              <a:off x="6200758" y="4076597"/>
              <a:ext cx="5481733" cy="2233773"/>
            </a:xfrm>
            <a:prstGeom prst="rect">
              <a:avLst/>
            </a:prstGeom>
          </p:spPr>
        </p:pic>
        <p:sp>
          <p:nvSpPr>
            <p:cNvPr id="30" name="object 30"/>
            <p:cNvSpPr/>
            <p:nvPr/>
          </p:nvSpPr>
          <p:spPr>
            <a:xfrm>
              <a:off x="6272275" y="4119625"/>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45"/>
                  </a:lnTo>
                  <a:lnTo>
                    <a:pt x="21431" y="2083517"/>
                  </a:lnTo>
                  <a:lnTo>
                    <a:pt x="44684" y="2099208"/>
                  </a:lnTo>
                  <a:lnTo>
                    <a:pt x="73151" y="2104961"/>
                  </a:lnTo>
                  <a:lnTo>
                    <a:pt x="5270246" y="2104961"/>
                  </a:lnTo>
                  <a:lnTo>
                    <a:pt x="5298733" y="2099208"/>
                  </a:lnTo>
                  <a:lnTo>
                    <a:pt x="5322030" y="2083517"/>
                  </a:lnTo>
                  <a:lnTo>
                    <a:pt x="5337754" y="2060245"/>
                  </a:lnTo>
                  <a:lnTo>
                    <a:pt x="5343525" y="2031746"/>
                  </a:lnTo>
                  <a:lnTo>
                    <a:pt x="5343525" y="73151"/>
                  </a:lnTo>
                  <a:lnTo>
                    <a:pt x="5337754" y="44684"/>
                  </a:lnTo>
                  <a:lnTo>
                    <a:pt x="5322030" y="21431"/>
                  </a:lnTo>
                  <a:lnTo>
                    <a:pt x="5298733" y="5750"/>
                  </a:lnTo>
                  <a:lnTo>
                    <a:pt x="5270246" y="0"/>
                  </a:lnTo>
                  <a:close/>
                </a:path>
              </a:pathLst>
            </a:custGeom>
            <a:solidFill>
              <a:srgbClr val="FFFFFF"/>
            </a:solidFill>
          </p:spPr>
          <p:txBody>
            <a:bodyPr wrap="square" lIns="0" tIns="0" rIns="0" bIns="0" rtlCol="0"/>
            <a:lstStyle/>
            <a:p/>
          </p:txBody>
        </p:sp>
        <p:sp>
          <p:nvSpPr>
            <p:cNvPr id="31" name="object 31"/>
            <p:cNvSpPr/>
            <p:nvPr/>
          </p:nvSpPr>
          <p:spPr>
            <a:xfrm>
              <a:off x="6272275" y="4119625"/>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45"/>
                  </a:lnTo>
                  <a:lnTo>
                    <a:pt x="5322030" y="2083517"/>
                  </a:lnTo>
                  <a:lnTo>
                    <a:pt x="5298733" y="2099208"/>
                  </a:lnTo>
                  <a:lnTo>
                    <a:pt x="5270246" y="2104961"/>
                  </a:lnTo>
                  <a:lnTo>
                    <a:pt x="73151" y="2104961"/>
                  </a:lnTo>
                  <a:lnTo>
                    <a:pt x="44684" y="2099208"/>
                  </a:lnTo>
                  <a:lnTo>
                    <a:pt x="21431" y="2083517"/>
                  </a:lnTo>
                  <a:lnTo>
                    <a:pt x="5750" y="2060245"/>
                  </a:lnTo>
                  <a:lnTo>
                    <a:pt x="0" y="2031746"/>
                  </a:lnTo>
                  <a:lnTo>
                    <a:pt x="0" y="73151"/>
                  </a:lnTo>
                  <a:close/>
                </a:path>
              </a:pathLst>
            </a:custGeom>
            <a:ln w="12700">
              <a:solidFill>
                <a:srgbClr val="EBE1D0"/>
              </a:solidFill>
            </a:ln>
          </p:spPr>
          <p:txBody>
            <a:bodyPr wrap="square" lIns="0" tIns="0" rIns="0" bIns="0" rtlCol="0"/>
            <a:lstStyle/>
            <a:p/>
          </p:txBody>
        </p:sp>
        <p:sp>
          <p:nvSpPr>
            <p:cNvPr id="32" name="object 32"/>
            <p:cNvSpPr/>
            <p:nvPr/>
          </p:nvSpPr>
          <p:spPr>
            <a:xfrm>
              <a:off x="6581774" y="4391024"/>
              <a:ext cx="552450" cy="542925"/>
            </a:xfrm>
            <a:custGeom>
              <a:avLst/>
              <a:gdLst/>
              <a:ahLst/>
              <a:cxnLst/>
              <a:rect l="l" t="t" r="r" b="b"/>
              <a:pathLst>
                <a:path w="552450" h="542925">
                  <a:moveTo>
                    <a:pt x="276225" y="0"/>
                  </a:moveTo>
                  <a:lnTo>
                    <a:pt x="226580" y="4373"/>
                  </a:lnTo>
                  <a:lnTo>
                    <a:pt x="179852" y="16982"/>
                  </a:lnTo>
                  <a:lnTo>
                    <a:pt x="136821" y="37060"/>
                  </a:lnTo>
                  <a:lnTo>
                    <a:pt x="98268" y="63839"/>
                  </a:lnTo>
                  <a:lnTo>
                    <a:pt x="64973" y="96552"/>
                  </a:lnTo>
                  <a:lnTo>
                    <a:pt x="37719" y="134431"/>
                  </a:lnTo>
                  <a:lnTo>
                    <a:pt x="17284" y="176711"/>
                  </a:lnTo>
                  <a:lnTo>
                    <a:pt x="4451" y="222622"/>
                  </a:lnTo>
                  <a:lnTo>
                    <a:pt x="0" y="271399"/>
                  </a:lnTo>
                  <a:lnTo>
                    <a:pt x="4451" y="320213"/>
                  </a:lnTo>
                  <a:lnTo>
                    <a:pt x="17284" y="366154"/>
                  </a:lnTo>
                  <a:lnTo>
                    <a:pt x="37719" y="408455"/>
                  </a:lnTo>
                  <a:lnTo>
                    <a:pt x="64973" y="446350"/>
                  </a:lnTo>
                  <a:lnTo>
                    <a:pt x="98268" y="479074"/>
                  </a:lnTo>
                  <a:lnTo>
                    <a:pt x="136821" y="505859"/>
                  </a:lnTo>
                  <a:lnTo>
                    <a:pt x="179852" y="525940"/>
                  </a:lnTo>
                  <a:lnTo>
                    <a:pt x="226580" y="538551"/>
                  </a:lnTo>
                  <a:lnTo>
                    <a:pt x="276225" y="542925"/>
                  </a:lnTo>
                  <a:lnTo>
                    <a:pt x="325869" y="538551"/>
                  </a:lnTo>
                  <a:lnTo>
                    <a:pt x="372597" y="525940"/>
                  </a:lnTo>
                  <a:lnTo>
                    <a:pt x="415628" y="505859"/>
                  </a:lnTo>
                  <a:lnTo>
                    <a:pt x="454181" y="479074"/>
                  </a:lnTo>
                  <a:lnTo>
                    <a:pt x="487476" y="446350"/>
                  </a:lnTo>
                  <a:lnTo>
                    <a:pt x="514730" y="408455"/>
                  </a:lnTo>
                  <a:lnTo>
                    <a:pt x="535165" y="366154"/>
                  </a:lnTo>
                  <a:lnTo>
                    <a:pt x="547998" y="320213"/>
                  </a:lnTo>
                  <a:lnTo>
                    <a:pt x="552450" y="271399"/>
                  </a:lnTo>
                  <a:lnTo>
                    <a:pt x="547998" y="222622"/>
                  </a:lnTo>
                  <a:lnTo>
                    <a:pt x="535165" y="176711"/>
                  </a:lnTo>
                  <a:lnTo>
                    <a:pt x="514730" y="134431"/>
                  </a:lnTo>
                  <a:lnTo>
                    <a:pt x="487476" y="96552"/>
                  </a:lnTo>
                  <a:lnTo>
                    <a:pt x="454181" y="63839"/>
                  </a:lnTo>
                  <a:lnTo>
                    <a:pt x="415628" y="37060"/>
                  </a:lnTo>
                  <a:lnTo>
                    <a:pt x="372597" y="16982"/>
                  </a:lnTo>
                  <a:lnTo>
                    <a:pt x="325869" y="4373"/>
                  </a:lnTo>
                  <a:lnTo>
                    <a:pt x="276225" y="0"/>
                  </a:lnTo>
                  <a:close/>
                </a:path>
              </a:pathLst>
            </a:custGeom>
            <a:solidFill>
              <a:srgbClr val="6C2D46"/>
            </a:solidFill>
          </p:spPr>
          <p:txBody>
            <a:bodyPr wrap="square" lIns="0" tIns="0" rIns="0" bIns="0" rtlCol="0"/>
            <a:lstStyle/>
            <a:p/>
          </p:txBody>
        </p:sp>
      </p:grpSp>
      <p:sp>
        <p:nvSpPr>
          <p:cNvPr id="33" name="object 33"/>
          <p:cNvSpPr txBox="1"/>
          <p:nvPr/>
        </p:nvSpPr>
        <p:spPr>
          <a:xfrm>
            <a:off x="6792594" y="4500816"/>
            <a:ext cx="141605" cy="300355"/>
          </a:xfrm>
          <a:prstGeom prst="rect">
            <a:avLst/>
          </a:prstGeom>
        </p:spPr>
        <p:txBody>
          <a:bodyPr wrap="square" lIns="0" tIns="12700" rIns="0" bIns="0" rtlCol="0" vert="horz">
            <a:spAutoFit/>
          </a:bodyPr>
          <a:lstStyle/>
          <a:p>
            <a:pPr marL="12700">
              <a:lnSpc>
                <a:spcPct val="100000"/>
              </a:lnSpc>
              <a:spcBef>
                <a:spcPts val="100"/>
              </a:spcBef>
            </a:pPr>
            <a:r>
              <a:rPr dirty="0" sz="1800" spc="-50" b="1">
                <a:solidFill>
                  <a:srgbClr val="FFFFFF"/>
                </a:solidFill>
                <a:latin typeface="Calibri"/>
                <a:cs typeface="Calibri"/>
              </a:rPr>
              <a:t>4</a:t>
            </a:r>
            <a:endParaRPr sz="1800">
              <a:latin typeface="Calibri"/>
              <a:cs typeface="Calibri"/>
            </a:endParaRPr>
          </a:p>
        </p:txBody>
      </p:sp>
      <p:sp>
        <p:nvSpPr>
          <p:cNvPr id="36" name="object 36"/>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7" name="object 37"/>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22</a:t>
            </a:r>
          </a:p>
        </p:txBody>
      </p:sp>
      <p:sp>
        <p:nvSpPr>
          <p:cNvPr id="34" name="object 34"/>
          <p:cNvSpPr txBox="1"/>
          <p:nvPr/>
        </p:nvSpPr>
        <p:spPr>
          <a:xfrm>
            <a:off x="7399655" y="4514786"/>
            <a:ext cx="2000250" cy="254635"/>
          </a:xfrm>
          <a:prstGeom prst="rect">
            <a:avLst/>
          </a:prstGeom>
        </p:spPr>
        <p:txBody>
          <a:bodyPr wrap="square" lIns="0" tIns="12700" rIns="0" bIns="0" rtlCol="0" vert="horz">
            <a:spAutoFit/>
          </a:bodyPr>
          <a:lstStyle/>
          <a:p>
            <a:pPr marL="12700">
              <a:lnSpc>
                <a:spcPct val="100000"/>
              </a:lnSpc>
              <a:spcBef>
                <a:spcPts val="100"/>
              </a:spcBef>
            </a:pPr>
            <a:r>
              <a:rPr dirty="0" sz="1500" spc="-10" b="1">
                <a:solidFill>
                  <a:srgbClr val="6C2D46"/>
                </a:solidFill>
                <a:latin typeface="Cambria"/>
                <a:cs typeface="Cambria"/>
              </a:rPr>
              <a:t>City-</a:t>
            </a:r>
            <a:r>
              <a:rPr dirty="0" sz="1500" spc="-25" b="1">
                <a:solidFill>
                  <a:srgbClr val="6C2D46"/>
                </a:solidFill>
                <a:latin typeface="Cambria"/>
                <a:cs typeface="Cambria"/>
              </a:rPr>
              <a:t>by-</a:t>
            </a:r>
            <a:r>
              <a:rPr dirty="0" sz="1500" b="1">
                <a:solidFill>
                  <a:srgbClr val="6C2D46"/>
                </a:solidFill>
                <a:latin typeface="Cambria"/>
                <a:cs typeface="Cambria"/>
              </a:rPr>
              <a:t>City</a:t>
            </a:r>
            <a:r>
              <a:rPr dirty="0" sz="1500" spc="-15" b="1">
                <a:solidFill>
                  <a:srgbClr val="6C2D46"/>
                </a:solidFill>
                <a:latin typeface="Cambria"/>
                <a:cs typeface="Cambria"/>
              </a:rPr>
              <a:t> </a:t>
            </a:r>
            <a:r>
              <a:rPr dirty="0" sz="1500" spc="-10" b="1">
                <a:solidFill>
                  <a:srgbClr val="6C2D46"/>
                </a:solidFill>
                <a:latin typeface="Cambria"/>
                <a:cs typeface="Cambria"/>
              </a:rPr>
              <a:t>Expansion</a:t>
            </a:r>
            <a:endParaRPr sz="1500">
              <a:latin typeface="Cambria"/>
              <a:cs typeface="Cambria"/>
            </a:endParaRPr>
          </a:p>
        </p:txBody>
      </p:sp>
      <p:sp>
        <p:nvSpPr>
          <p:cNvPr id="35" name="object 35"/>
          <p:cNvSpPr txBox="1"/>
          <p:nvPr/>
        </p:nvSpPr>
        <p:spPr>
          <a:xfrm>
            <a:off x="6667500" y="5472112"/>
            <a:ext cx="4467860" cy="208279"/>
          </a:xfrm>
          <a:prstGeom prst="rect">
            <a:avLst/>
          </a:prstGeom>
        </p:spPr>
        <p:txBody>
          <a:bodyPr wrap="square" lIns="0" tIns="12700" rIns="0" bIns="0" rtlCol="0" vert="horz">
            <a:spAutoFit/>
          </a:bodyPr>
          <a:lstStyle/>
          <a:p>
            <a:pPr marL="12700">
              <a:lnSpc>
                <a:spcPct val="100000"/>
              </a:lnSpc>
              <a:spcBef>
                <a:spcPts val="100"/>
              </a:spcBef>
            </a:pPr>
            <a:r>
              <a:rPr dirty="0" sz="1200" spc="-10">
                <a:solidFill>
                  <a:srgbClr val="2B161F"/>
                </a:solidFill>
                <a:latin typeface="Calibri"/>
                <a:cs typeface="Calibri"/>
              </a:rPr>
              <a:t>Replicate</a:t>
            </a:r>
            <a:r>
              <a:rPr dirty="0" sz="1200" spc="15">
                <a:solidFill>
                  <a:srgbClr val="2B161F"/>
                </a:solidFill>
                <a:latin typeface="Calibri"/>
                <a:cs typeface="Calibri"/>
              </a:rPr>
              <a:t> </a:t>
            </a:r>
            <a:r>
              <a:rPr dirty="0" sz="1200">
                <a:solidFill>
                  <a:srgbClr val="2B161F"/>
                </a:solidFill>
                <a:latin typeface="Calibri"/>
                <a:cs typeface="Calibri"/>
              </a:rPr>
              <a:t>the</a:t>
            </a:r>
            <a:r>
              <a:rPr dirty="0" sz="1200" spc="-60">
                <a:solidFill>
                  <a:srgbClr val="2B161F"/>
                </a:solidFill>
                <a:latin typeface="Calibri"/>
                <a:cs typeface="Calibri"/>
              </a:rPr>
              <a:t> </a:t>
            </a:r>
            <a:r>
              <a:rPr dirty="0" sz="1200">
                <a:solidFill>
                  <a:srgbClr val="2B161F"/>
                </a:solidFill>
                <a:latin typeface="Calibri"/>
                <a:cs typeface="Calibri"/>
              </a:rPr>
              <a:t>playbook</a:t>
            </a:r>
            <a:r>
              <a:rPr dirty="0" sz="1200" spc="-5">
                <a:solidFill>
                  <a:srgbClr val="2B161F"/>
                </a:solidFill>
                <a:latin typeface="Calibri"/>
                <a:cs typeface="Calibri"/>
              </a:rPr>
              <a:t> </a:t>
            </a:r>
            <a:r>
              <a:rPr dirty="0" sz="1200">
                <a:solidFill>
                  <a:srgbClr val="2B161F"/>
                </a:solidFill>
                <a:latin typeface="Calibri"/>
                <a:cs typeface="Calibri"/>
              </a:rPr>
              <a:t>across</a:t>
            </a:r>
            <a:r>
              <a:rPr dirty="0" sz="1200" spc="-10">
                <a:solidFill>
                  <a:srgbClr val="2B161F"/>
                </a:solidFill>
                <a:latin typeface="Calibri"/>
                <a:cs typeface="Calibri"/>
              </a:rPr>
              <a:t> </a:t>
            </a:r>
            <a:r>
              <a:rPr dirty="0" sz="1200">
                <a:solidFill>
                  <a:srgbClr val="2B161F"/>
                </a:solidFill>
                <a:latin typeface="Calibri"/>
                <a:cs typeface="Calibri"/>
              </a:rPr>
              <a:t>3,</a:t>
            </a:r>
            <a:r>
              <a:rPr dirty="0" sz="1200" spc="10">
                <a:solidFill>
                  <a:srgbClr val="2B161F"/>
                </a:solidFill>
                <a:latin typeface="Calibri"/>
                <a:cs typeface="Calibri"/>
              </a:rPr>
              <a:t> </a:t>
            </a:r>
            <a:r>
              <a:rPr dirty="0" sz="1200" spc="-10">
                <a:solidFill>
                  <a:srgbClr val="2B161F"/>
                </a:solidFill>
                <a:latin typeface="Calibri"/>
                <a:cs typeface="Calibri"/>
              </a:rPr>
              <a:t>then </a:t>
            </a:r>
            <a:r>
              <a:rPr dirty="0" sz="1200">
                <a:solidFill>
                  <a:srgbClr val="2B161F"/>
                </a:solidFill>
                <a:latin typeface="Calibri"/>
                <a:cs typeface="Calibri"/>
              </a:rPr>
              <a:t>15</a:t>
            </a:r>
            <a:r>
              <a:rPr dirty="0" sz="1200" spc="-70">
                <a:solidFill>
                  <a:srgbClr val="2B161F"/>
                </a:solidFill>
                <a:latin typeface="Calibri"/>
                <a:cs typeface="Calibri"/>
              </a:rPr>
              <a:t> </a:t>
            </a:r>
            <a:r>
              <a:rPr dirty="0" sz="1200">
                <a:solidFill>
                  <a:srgbClr val="2B161F"/>
                </a:solidFill>
                <a:latin typeface="Calibri"/>
                <a:cs typeface="Calibri"/>
              </a:rPr>
              <a:t>cities using</a:t>
            </a:r>
            <a:r>
              <a:rPr dirty="0" sz="1200" spc="-30">
                <a:solidFill>
                  <a:srgbClr val="2B161F"/>
                </a:solidFill>
                <a:latin typeface="Calibri"/>
                <a:cs typeface="Calibri"/>
              </a:rPr>
              <a:t> </a:t>
            </a:r>
            <a:r>
              <a:rPr dirty="0" sz="1200" spc="-10">
                <a:solidFill>
                  <a:srgbClr val="2B161F"/>
                </a:solidFill>
                <a:latin typeface="Calibri"/>
                <a:cs typeface="Calibri"/>
              </a:rPr>
              <a:t>data</a:t>
            </a:r>
            <a:r>
              <a:rPr dirty="0" sz="1200" spc="-35">
                <a:solidFill>
                  <a:srgbClr val="2B161F"/>
                </a:solidFill>
                <a:latin typeface="Calibri"/>
                <a:cs typeface="Calibri"/>
              </a:rPr>
              <a:t> </a:t>
            </a:r>
            <a:r>
              <a:rPr dirty="0" sz="1200">
                <a:solidFill>
                  <a:srgbClr val="2B161F"/>
                </a:solidFill>
                <a:latin typeface="Calibri"/>
                <a:cs typeface="Calibri"/>
              </a:rPr>
              <a:t>from</a:t>
            </a:r>
            <a:r>
              <a:rPr dirty="0" sz="1200" spc="-50">
                <a:solidFill>
                  <a:srgbClr val="2B161F"/>
                </a:solidFill>
                <a:latin typeface="Calibri"/>
                <a:cs typeface="Calibri"/>
              </a:rPr>
              <a:t> </a:t>
            </a:r>
            <a:r>
              <a:rPr dirty="0" sz="1200">
                <a:solidFill>
                  <a:srgbClr val="2B161F"/>
                </a:solidFill>
                <a:latin typeface="Calibri"/>
                <a:cs typeface="Calibri"/>
              </a:rPr>
              <a:t>the</a:t>
            </a:r>
            <a:r>
              <a:rPr dirty="0" sz="1200" spc="-55">
                <a:solidFill>
                  <a:srgbClr val="2B161F"/>
                </a:solidFill>
                <a:latin typeface="Calibri"/>
                <a:cs typeface="Calibri"/>
              </a:rPr>
              <a:t> </a:t>
            </a:r>
            <a:r>
              <a:rPr dirty="0" sz="1200" spc="-10">
                <a:solidFill>
                  <a:srgbClr val="2B161F"/>
                </a:solidFill>
                <a:latin typeface="Calibri"/>
                <a:cs typeface="Calibri"/>
              </a:rPr>
              <a:t>pilot.</a:t>
            </a:r>
            <a:endParaRPr sz="12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sp>
        <p:nvSpPr>
          <p:cNvPr id="3" name="object 3"/>
          <p:cNvSpPr txBox="1"/>
          <p:nvPr/>
        </p:nvSpPr>
        <p:spPr>
          <a:xfrm>
            <a:off x="628015" y="423227"/>
            <a:ext cx="1565275"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C8A127"/>
                </a:solidFill>
                <a:latin typeface="Calibri"/>
                <a:cs typeface="Calibri"/>
              </a:rPr>
              <a:t>B</a:t>
            </a:r>
            <a:r>
              <a:rPr dirty="0" sz="1250" spc="-95" b="1">
                <a:solidFill>
                  <a:srgbClr val="C8A127"/>
                </a:solidFill>
                <a:latin typeface="Calibri"/>
                <a:cs typeface="Calibri"/>
              </a:rPr>
              <a:t> </a:t>
            </a:r>
            <a:r>
              <a:rPr dirty="0" sz="1250" b="1">
                <a:solidFill>
                  <a:srgbClr val="C8A127"/>
                </a:solidFill>
                <a:latin typeface="Calibri"/>
                <a:cs typeface="Calibri"/>
              </a:rPr>
              <a:t>R</a:t>
            </a:r>
            <a:r>
              <a:rPr dirty="0" sz="1250" spc="-20" b="1">
                <a:solidFill>
                  <a:srgbClr val="C8A127"/>
                </a:solidFill>
                <a:latin typeface="Calibri"/>
                <a:cs typeface="Calibri"/>
              </a:rPr>
              <a:t> </a:t>
            </a:r>
            <a:r>
              <a:rPr dirty="0" sz="1250" b="1">
                <a:solidFill>
                  <a:srgbClr val="C8A127"/>
                </a:solidFill>
                <a:latin typeface="Calibri"/>
                <a:cs typeface="Calibri"/>
              </a:rPr>
              <a:t>A</a:t>
            </a:r>
            <a:r>
              <a:rPr dirty="0" sz="1250" spc="-75" b="1">
                <a:solidFill>
                  <a:srgbClr val="C8A127"/>
                </a:solidFill>
                <a:latin typeface="Calibri"/>
                <a:cs typeface="Calibri"/>
              </a:rPr>
              <a:t> </a:t>
            </a:r>
            <a:r>
              <a:rPr dirty="0" sz="1250" b="1">
                <a:solidFill>
                  <a:srgbClr val="C8A127"/>
                </a:solidFill>
                <a:latin typeface="Calibri"/>
                <a:cs typeface="Calibri"/>
              </a:rPr>
              <a:t>N</a:t>
            </a:r>
            <a:r>
              <a:rPr dirty="0" sz="1250" spc="-75" b="1">
                <a:solidFill>
                  <a:srgbClr val="C8A127"/>
                </a:solidFill>
                <a:latin typeface="Calibri"/>
                <a:cs typeface="Calibri"/>
              </a:rPr>
              <a:t> </a:t>
            </a:r>
            <a:r>
              <a:rPr dirty="0" sz="1250" b="1">
                <a:solidFill>
                  <a:srgbClr val="C8A127"/>
                </a:solidFill>
                <a:latin typeface="Calibri"/>
                <a:cs typeface="Calibri"/>
              </a:rPr>
              <a:t>D</a:t>
            </a:r>
            <a:r>
              <a:rPr dirty="0" sz="1250" spc="114" b="1">
                <a:solidFill>
                  <a:srgbClr val="C8A127"/>
                </a:solidFill>
                <a:latin typeface="Calibri"/>
                <a:cs typeface="Calibri"/>
              </a:rPr>
              <a:t>  </a:t>
            </a:r>
            <a:r>
              <a:rPr dirty="0" sz="1250" b="1">
                <a:solidFill>
                  <a:srgbClr val="C8A127"/>
                </a:solidFill>
                <a:latin typeface="Calibri"/>
                <a:cs typeface="Calibri"/>
              </a:rPr>
              <a:t>B</a:t>
            </a:r>
            <a:r>
              <a:rPr dirty="0" sz="1250" spc="-85" b="1">
                <a:solidFill>
                  <a:srgbClr val="C8A127"/>
                </a:solidFill>
                <a:latin typeface="Calibri"/>
                <a:cs typeface="Calibri"/>
              </a:rPr>
              <a:t> </a:t>
            </a:r>
            <a:r>
              <a:rPr dirty="0" sz="1250" b="1">
                <a:solidFill>
                  <a:srgbClr val="C8A127"/>
                </a:solidFill>
                <a:latin typeface="Calibri"/>
                <a:cs typeface="Calibri"/>
              </a:rPr>
              <a:t>U</a:t>
            </a:r>
            <a:r>
              <a:rPr dirty="0" sz="1250" spc="-65" b="1">
                <a:solidFill>
                  <a:srgbClr val="C8A127"/>
                </a:solidFill>
                <a:latin typeface="Calibri"/>
                <a:cs typeface="Calibri"/>
              </a:rPr>
              <a:t> </a:t>
            </a:r>
            <a:r>
              <a:rPr dirty="0" sz="1250" b="1">
                <a:solidFill>
                  <a:srgbClr val="C8A127"/>
                </a:solidFill>
                <a:latin typeface="Calibri"/>
                <a:cs typeface="Calibri"/>
              </a:rPr>
              <a:t>I</a:t>
            </a:r>
            <a:r>
              <a:rPr dirty="0" sz="1250" spc="-90" b="1">
                <a:solidFill>
                  <a:srgbClr val="C8A127"/>
                </a:solidFill>
                <a:latin typeface="Calibri"/>
                <a:cs typeface="Calibri"/>
              </a:rPr>
              <a:t> </a:t>
            </a:r>
            <a:r>
              <a:rPr dirty="0" sz="1250" b="1">
                <a:solidFill>
                  <a:srgbClr val="C8A127"/>
                </a:solidFill>
                <a:latin typeface="Calibri"/>
                <a:cs typeface="Calibri"/>
              </a:rPr>
              <a:t>L</a:t>
            </a:r>
            <a:r>
              <a:rPr dirty="0" sz="1250" spc="-65" b="1">
                <a:solidFill>
                  <a:srgbClr val="C8A127"/>
                </a:solidFill>
                <a:latin typeface="Calibri"/>
                <a:cs typeface="Calibri"/>
              </a:rPr>
              <a:t> </a:t>
            </a:r>
            <a:r>
              <a:rPr dirty="0" sz="1250" b="1">
                <a:solidFill>
                  <a:srgbClr val="C8A127"/>
                </a:solidFill>
                <a:latin typeface="Calibri"/>
                <a:cs typeface="Calibri"/>
              </a:rPr>
              <a:t>D</a:t>
            </a:r>
            <a:r>
              <a:rPr dirty="0" sz="1250" spc="-30" b="1">
                <a:solidFill>
                  <a:srgbClr val="C8A127"/>
                </a:solidFill>
                <a:latin typeface="Calibri"/>
                <a:cs typeface="Calibri"/>
              </a:rPr>
              <a:t> </a:t>
            </a:r>
            <a:r>
              <a:rPr dirty="0" sz="1250" b="1">
                <a:solidFill>
                  <a:srgbClr val="C8A127"/>
                </a:solidFill>
                <a:latin typeface="Calibri"/>
                <a:cs typeface="Calibri"/>
              </a:rPr>
              <a:t>I</a:t>
            </a:r>
            <a:r>
              <a:rPr dirty="0" sz="1250" spc="-95" b="1">
                <a:solidFill>
                  <a:srgbClr val="C8A127"/>
                </a:solidFill>
                <a:latin typeface="Calibri"/>
                <a:cs typeface="Calibri"/>
              </a:rPr>
              <a:t> </a:t>
            </a:r>
            <a:r>
              <a:rPr dirty="0" sz="1250" b="1">
                <a:solidFill>
                  <a:srgbClr val="C8A127"/>
                </a:solidFill>
                <a:latin typeface="Calibri"/>
                <a:cs typeface="Calibri"/>
              </a:rPr>
              <a:t>N</a:t>
            </a:r>
            <a:r>
              <a:rPr dirty="0" sz="1250" spc="-70" b="1">
                <a:solidFill>
                  <a:srgbClr val="C8A127"/>
                </a:solidFill>
                <a:latin typeface="Calibri"/>
                <a:cs typeface="Calibri"/>
              </a:rPr>
              <a:t> </a:t>
            </a:r>
            <a:r>
              <a:rPr dirty="0" sz="1250" spc="-50" b="1">
                <a:solidFill>
                  <a:srgbClr val="C8A127"/>
                </a:solidFill>
                <a:latin typeface="Calibri"/>
                <a:cs typeface="Calibri"/>
              </a:rPr>
              <a:t>G</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spc="-10"/>
              <a:t>Marketing</a:t>
            </a:r>
            <a:r>
              <a:rPr dirty="0" spc="-140"/>
              <a:t> </a:t>
            </a:r>
            <a:r>
              <a:rPr dirty="0"/>
              <a:t>&amp;</a:t>
            </a:r>
            <a:r>
              <a:rPr dirty="0" spc="-105"/>
              <a:t> </a:t>
            </a:r>
            <a:r>
              <a:rPr dirty="0"/>
              <a:t>Branding</a:t>
            </a:r>
            <a:r>
              <a:rPr dirty="0" spc="-75"/>
              <a:t> </a:t>
            </a:r>
            <a:r>
              <a:rPr dirty="0" spc="-10"/>
              <a:t>Strategy</a:t>
            </a:r>
          </a:p>
        </p:txBody>
      </p:sp>
      <p:grpSp>
        <p:nvGrpSpPr>
          <p:cNvPr id="5" name="object 5"/>
          <p:cNvGrpSpPr/>
          <p:nvPr/>
        </p:nvGrpSpPr>
        <p:grpSpPr>
          <a:xfrm>
            <a:off x="466725" y="1676273"/>
            <a:ext cx="5520055" cy="2281555"/>
            <a:chOff x="466725" y="1676273"/>
            <a:chExt cx="5520055" cy="2281555"/>
          </a:xfrm>
        </p:grpSpPr>
        <p:pic>
          <p:nvPicPr>
            <p:cNvPr id="6" name="object 6"/>
            <p:cNvPicPr/>
            <p:nvPr/>
          </p:nvPicPr>
          <p:blipFill>
            <a:blip r:embed="rId2" cstate="print"/>
            <a:stretch>
              <a:fillRect/>
            </a:stretch>
          </p:blipFill>
          <p:spPr>
            <a:xfrm>
              <a:off x="466725" y="1676273"/>
              <a:ext cx="5519801" cy="2281301"/>
            </a:xfrm>
            <a:prstGeom prst="rect">
              <a:avLst/>
            </a:prstGeom>
          </p:spPr>
        </p:pic>
        <p:sp>
          <p:nvSpPr>
            <p:cNvPr id="7" name="object 7"/>
            <p:cNvSpPr/>
            <p:nvPr/>
          </p:nvSpPr>
          <p:spPr>
            <a:xfrm>
              <a:off x="557212" y="1738376"/>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13"/>
                  </a:lnTo>
                  <a:lnTo>
                    <a:pt x="21443" y="2083466"/>
                  </a:lnTo>
                  <a:lnTo>
                    <a:pt x="44716" y="2099147"/>
                  </a:lnTo>
                  <a:lnTo>
                    <a:pt x="73215" y="2104898"/>
                  </a:lnTo>
                  <a:lnTo>
                    <a:pt x="5270309" y="2104898"/>
                  </a:lnTo>
                  <a:lnTo>
                    <a:pt x="5298797" y="2099147"/>
                  </a:lnTo>
                  <a:lnTo>
                    <a:pt x="5322093" y="2083466"/>
                  </a:lnTo>
                  <a:lnTo>
                    <a:pt x="5337817" y="2060213"/>
                  </a:lnTo>
                  <a:lnTo>
                    <a:pt x="5343588" y="2031746"/>
                  </a:lnTo>
                  <a:lnTo>
                    <a:pt x="5343588" y="73151"/>
                  </a:lnTo>
                  <a:lnTo>
                    <a:pt x="5337817" y="44684"/>
                  </a:lnTo>
                  <a:lnTo>
                    <a:pt x="5322093" y="21431"/>
                  </a:lnTo>
                  <a:lnTo>
                    <a:pt x="5298797" y="5750"/>
                  </a:lnTo>
                  <a:lnTo>
                    <a:pt x="5270309" y="0"/>
                  </a:lnTo>
                  <a:close/>
                </a:path>
              </a:pathLst>
            </a:custGeom>
            <a:solidFill>
              <a:srgbClr val="6C2D46"/>
            </a:solidFill>
          </p:spPr>
          <p:txBody>
            <a:bodyPr wrap="square" lIns="0" tIns="0" rIns="0" bIns="0" rtlCol="0"/>
            <a:lstStyle/>
            <a:p/>
          </p:txBody>
        </p:sp>
        <p:sp>
          <p:nvSpPr>
            <p:cNvPr id="8" name="object 8"/>
            <p:cNvSpPr/>
            <p:nvPr/>
          </p:nvSpPr>
          <p:spPr>
            <a:xfrm>
              <a:off x="557212" y="1738376"/>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13"/>
                  </a:lnTo>
                  <a:lnTo>
                    <a:pt x="5322093" y="2083466"/>
                  </a:lnTo>
                  <a:lnTo>
                    <a:pt x="5298797" y="2099147"/>
                  </a:lnTo>
                  <a:lnTo>
                    <a:pt x="5270309" y="2104898"/>
                  </a:lnTo>
                  <a:lnTo>
                    <a:pt x="73215" y="2104898"/>
                  </a:lnTo>
                  <a:lnTo>
                    <a:pt x="44716" y="2099147"/>
                  </a:lnTo>
                  <a:lnTo>
                    <a:pt x="21443" y="2083466"/>
                  </a:lnTo>
                  <a:lnTo>
                    <a:pt x="5753" y="2060213"/>
                  </a:lnTo>
                  <a:lnTo>
                    <a:pt x="0" y="2031746"/>
                  </a:lnTo>
                  <a:lnTo>
                    <a:pt x="0" y="73151"/>
                  </a:lnTo>
                  <a:close/>
                </a:path>
              </a:pathLst>
            </a:custGeom>
            <a:ln w="12700">
              <a:solidFill>
                <a:srgbClr val="A16769"/>
              </a:solidFill>
            </a:ln>
          </p:spPr>
          <p:txBody>
            <a:bodyPr wrap="square" lIns="0" tIns="0" rIns="0" bIns="0" rtlCol="0"/>
            <a:lstStyle/>
            <a:p/>
          </p:txBody>
        </p:sp>
        <p:sp>
          <p:nvSpPr>
            <p:cNvPr id="9" name="object 9"/>
            <p:cNvSpPr/>
            <p:nvPr/>
          </p:nvSpPr>
          <p:spPr>
            <a:xfrm>
              <a:off x="866775" y="2009775"/>
              <a:ext cx="504825" cy="504825"/>
            </a:xfrm>
            <a:custGeom>
              <a:avLst/>
              <a:gdLst/>
              <a:ahLst/>
              <a:cxnLst/>
              <a:rect l="l" t="t" r="r" b="b"/>
              <a:pathLst>
                <a:path w="504825" h="504825">
                  <a:moveTo>
                    <a:pt x="252412" y="0"/>
                  </a:moveTo>
                  <a:lnTo>
                    <a:pt x="207039" y="4067"/>
                  </a:lnTo>
                  <a:lnTo>
                    <a:pt x="164335" y="15793"/>
                  </a:lnTo>
                  <a:lnTo>
                    <a:pt x="125013" y="34464"/>
                  </a:lnTo>
                  <a:lnTo>
                    <a:pt x="89784" y="59365"/>
                  </a:lnTo>
                  <a:lnTo>
                    <a:pt x="59362" y="89784"/>
                  </a:lnTo>
                  <a:lnTo>
                    <a:pt x="34460" y="125005"/>
                  </a:lnTo>
                  <a:lnTo>
                    <a:pt x="15791" y="164316"/>
                  </a:lnTo>
                  <a:lnTo>
                    <a:pt x="4066" y="207001"/>
                  </a:lnTo>
                  <a:lnTo>
                    <a:pt x="0" y="252349"/>
                  </a:lnTo>
                  <a:lnTo>
                    <a:pt x="4066" y="297733"/>
                  </a:lnTo>
                  <a:lnTo>
                    <a:pt x="15791" y="340449"/>
                  </a:lnTo>
                  <a:lnTo>
                    <a:pt x="34460" y="379781"/>
                  </a:lnTo>
                  <a:lnTo>
                    <a:pt x="59362" y="415019"/>
                  </a:lnTo>
                  <a:lnTo>
                    <a:pt x="89784" y="445448"/>
                  </a:lnTo>
                  <a:lnTo>
                    <a:pt x="125013" y="470356"/>
                  </a:lnTo>
                  <a:lnTo>
                    <a:pt x="164335" y="489030"/>
                  </a:lnTo>
                  <a:lnTo>
                    <a:pt x="207039" y="500757"/>
                  </a:lnTo>
                  <a:lnTo>
                    <a:pt x="252412" y="504825"/>
                  </a:lnTo>
                  <a:lnTo>
                    <a:pt x="297785" y="500757"/>
                  </a:lnTo>
                  <a:lnTo>
                    <a:pt x="340489" y="489030"/>
                  </a:lnTo>
                  <a:lnTo>
                    <a:pt x="379811" y="470356"/>
                  </a:lnTo>
                  <a:lnTo>
                    <a:pt x="415040" y="445448"/>
                  </a:lnTo>
                  <a:lnTo>
                    <a:pt x="445462" y="415019"/>
                  </a:lnTo>
                  <a:lnTo>
                    <a:pt x="470364" y="379781"/>
                  </a:lnTo>
                  <a:lnTo>
                    <a:pt x="489033" y="340449"/>
                  </a:lnTo>
                  <a:lnTo>
                    <a:pt x="500758" y="297733"/>
                  </a:lnTo>
                  <a:lnTo>
                    <a:pt x="504825" y="252349"/>
                  </a:lnTo>
                  <a:lnTo>
                    <a:pt x="500758" y="207001"/>
                  </a:lnTo>
                  <a:lnTo>
                    <a:pt x="489033" y="164316"/>
                  </a:lnTo>
                  <a:lnTo>
                    <a:pt x="470364" y="125005"/>
                  </a:lnTo>
                  <a:lnTo>
                    <a:pt x="445462" y="89784"/>
                  </a:lnTo>
                  <a:lnTo>
                    <a:pt x="415040" y="59365"/>
                  </a:lnTo>
                  <a:lnTo>
                    <a:pt x="379811" y="34464"/>
                  </a:lnTo>
                  <a:lnTo>
                    <a:pt x="340489" y="15793"/>
                  </a:lnTo>
                  <a:lnTo>
                    <a:pt x="297785" y="4067"/>
                  </a:lnTo>
                  <a:lnTo>
                    <a:pt x="252412" y="0"/>
                  </a:lnTo>
                  <a:close/>
                </a:path>
              </a:pathLst>
            </a:custGeom>
            <a:solidFill>
              <a:srgbClr val="C8A127"/>
            </a:solidFill>
          </p:spPr>
          <p:txBody>
            <a:bodyPr wrap="square" lIns="0" tIns="0" rIns="0" bIns="0" rtlCol="0"/>
            <a:lstStyle/>
            <a:p/>
          </p:txBody>
        </p:sp>
      </p:grpSp>
      <p:sp>
        <p:nvSpPr>
          <p:cNvPr id="10" name="object 10"/>
          <p:cNvSpPr txBox="1"/>
          <p:nvPr/>
        </p:nvSpPr>
        <p:spPr>
          <a:xfrm>
            <a:off x="1007427" y="2121852"/>
            <a:ext cx="224154"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2B161F"/>
                </a:solidFill>
                <a:latin typeface="Arial"/>
                <a:cs typeface="Arial"/>
              </a:rPr>
              <a:t>▲</a:t>
            </a:r>
            <a:endParaRPr sz="1550">
              <a:latin typeface="Arial"/>
              <a:cs typeface="Arial"/>
            </a:endParaRPr>
          </a:p>
        </p:txBody>
      </p:sp>
      <p:sp>
        <p:nvSpPr>
          <p:cNvPr id="11" name="object 11"/>
          <p:cNvSpPr txBox="1"/>
          <p:nvPr/>
        </p:nvSpPr>
        <p:spPr>
          <a:xfrm>
            <a:off x="1634489" y="2114867"/>
            <a:ext cx="1682114"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FFFFFF"/>
                </a:solidFill>
                <a:latin typeface="Cambria"/>
                <a:cs typeface="Cambria"/>
              </a:rPr>
              <a:t>Social-First</a:t>
            </a:r>
            <a:r>
              <a:rPr dirty="0" sz="1400" spc="204" b="1">
                <a:solidFill>
                  <a:srgbClr val="FFFFFF"/>
                </a:solidFill>
                <a:latin typeface="Cambria"/>
                <a:cs typeface="Cambria"/>
              </a:rPr>
              <a:t> </a:t>
            </a:r>
            <a:r>
              <a:rPr dirty="0" sz="1400" spc="-10" b="1">
                <a:solidFill>
                  <a:srgbClr val="FFFFFF"/>
                </a:solidFill>
                <a:latin typeface="Cambria"/>
                <a:cs typeface="Cambria"/>
              </a:rPr>
              <a:t>Content</a:t>
            </a:r>
            <a:endParaRPr sz="1400">
              <a:latin typeface="Cambria"/>
              <a:cs typeface="Cambria"/>
            </a:endParaRPr>
          </a:p>
        </p:txBody>
      </p:sp>
      <p:sp>
        <p:nvSpPr>
          <p:cNvPr id="12" name="object 12"/>
          <p:cNvSpPr txBox="1"/>
          <p:nvPr/>
        </p:nvSpPr>
        <p:spPr>
          <a:xfrm>
            <a:off x="948055" y="2999740"/>
            <a:ext cx="4028440" cy="389890"/>
          </a:xfrm>
          <a:prstGeom prst="rect">
            <a:avLst/>
          </a:prstGeom>
        </p:spPr>
        <p:txBody>
          <a:bodyPr wrap="square" lIns="0" tIns="19685" rIns="0" bIns="0" rtlCol="0" vert="horz">
            <a:spAutoFit/>
          </a:bodyPr>
          <a:lstStyle/>
          <a:p>
            <a:pPr marL="12700" marR="5080">
              <a:lnSpc>
                <a:spcPts val="1430"/>
              </a:lnSpc>
              <a:spcBef>
                <a:spcPts val="155"/>
              </a:spcBef>
            </a:pPr>
            <a:r>
              <a:rPr dirty="0" sz="1200">
                <a:solidFill>
                  <a:srgbClr val="EBE1D0"/>
                </a:solidFill>
                <a:latin typeface="Calibri"/>
                <a:cs typeface="Calibri"/>
              </a:rPr>
              <a:t>Reels</a:t>
            </a:r>
            <a:r>
              <a:rPr dirty="0" sz="1200" spc="-10">
                <a:solidFill>
                  <a:srgbClr val="EBE1D0"/>
                </a:solidFill>
                <a:latin typeface="Calibri"/>
                <a:cs typeface="Calibri"/>
              </a:rPr>
              <a:t> </a:t>
            </a:r>
            <a:r>
              <a:rPr dirty="0" sz="1200">
                <a:solidFill>
                  <a:srgbClr val="EBE1D0"/>
                </a:solidFill>
                <a:latin typeface="Calibri"/>
                <a:cs typeface="Calibri"/>
              </a:rPr>
              <a:t>&amp;</a:t>
            </a:r>
            <a:r>
              <a:rPr dirty="0" sz="1200" spc="20">
                <a:solidFill>
                  <a:srgbClr val="EBE1D0"/>
                </a:solidFill>
                <a:latin typeface="Calibri"/>
                <a:cs typeface="Calibri"/>
              </a:rPr>
              <a:t> </a:t>
            </a:r>
            <a:r>
              <a:rPr dirty="0" sz="1200" spc="-10">
                <a:solidFill>
                  <a:srgbClr val="EBE1D0"/>
                </a:solidFill>
                <a:latin typeface="Calibri"/>
                <a:cs typeface="Calibri"/>
              </a:rPr>
              <a:t>lookbooks featuring</a:t>
            </a:r>
            <a:r>
              <a:rPr dirty="0" sz="1200" spc="-25">
                <a:solidFill>
                  <a:srgbClr val="EBE1D0"/>
                </a:solidFill>
                <a:latin typeface="Calibri"/>
                <a:cs typeface="Calibri"/>
              </a:rPr>
              <a:t> </a:t>
            </a:r>
            <a:r>
              <a:rPr dirty="0" sz="1200">
                <a:solidFill>
                  <a:srgbClr val="EBE1D0"/>
                </a:solidFill>
                <a:latin typeface="Calibri"/>
                <a:cs typeface="Calibri"/>
              </a:rPr>
              <a:t>real</a:t>
            </a:r>
            <a:r>
              <a:rPr dirty="0" sz="1200" spc="35">
                <a:solidFill>
                  <a:srgbClr val="EBE1D0"/>
                </a:solidFill>
                <a:latin typeface="Calibri"/>
                <a:cs typeface="Calibri"/>
              </a:rPr>
              <a:t> </a:t>
            </a:r>
            <a:r>
              <a:rPr dirty="0" sz="1200" spc="-10">
                <a:solidFill>
                  <a:srgbClr val="EBE1D0"/>
                </a:solidFill>
                <a:latin typeface="Calibri"/>
                <a:cs typeface="Calibri"/>
              </a:rPr>
              <a:t>boutique</a:t>
            </a:r>
            <a:r>
              <a:rPr dirty="0" sz="1200" spc="15">
                <a:solidFill>
                  <a:srgbClr val="EBE1D0"/>
                </a:solidFill>
                <a:latin typeface="Calibri"/>
                <a:cs typeface="Calibri"/>
              </a:rPr>
              <a:t> </a:t>
            </a:r>
            <a:r>
              <a:rPr dirty="0" sz="1200">
                <a:solidFill>
                  <a:srgbClr val="EBE1D0"/>
                </a:solidFill>
                <a:latin typeface="Calibri"/>
                <a:cs typeface="Calibri"/>
              </a:rPr>
              <a:t>artisans</a:t>
            </a:r>
            <a:r>
              <a:rPr dirty="0" sz="1200" spc="-10">
                <a:solidFill>
                  <a:srgbClr val="EBE1D0"/>
                </a:solidFill>
                <a:latin typeface="Calibri"/>
                <a:cs typeface="Calibri"/>
              </a:rPr>
              <a:t> </a:t>
            </a:r>
            <a:r>
              <a:rPr dirty="0" sz="1200">
                <a:solidFill>
                  <a:srgbClr val="EBE1D0"/>
                </a:solidFill>
                <a:latin typeface="Calibri"/>
                <a:cs typeface="Calibri"/>
              </a:rPr>
              <a:t>and</a:t>
            </a:r>
            <a:r>
              <a:rPr dirty="0" sz="1200" spc="-15">
                <a:solidFill>
                  <a:srgbClr val="EBE1D0"/>
                </a:solidFill>
                <a:latin typeface="Calibri"/>
                <a:cs typeface="Calibri"/>
              </a:rPr>
              <a:t> </a:t>
            </a:r>
            <a:r>
              <a:rPr dirty="0" sz="1200" spc="-10">
                <a:solidFill>
                  <a:srgbClr val="EBE1D0"/>
                </a:solidFill>
                <a:latin typeface="Calibri"/>
                <a:cs typeface="Calibri"/>
              </a:rPr>
              <a:t>customer transformations.</a:t>
            </a:r>
            <a:endParaRPr sz="1200">
              <a:latin typeface="Calibri"/>
              <a:cs typeface="Calibri"/>
            </a:endParaRPr>
          </a:p>
        </p:txBody>
      </p:sp>
      <p:grpSp>
        <p:nvGrpSpPr>
          <p:cNvPr id="13" name="object 13"/>
          <p:cNvGrpSpPr/>
          <p:nvPr/>
        </p:nvGrpSpPr>
        <p:grpSpPr>
          <a:xfrm>
            <a:off x="6181725" y="1676273"/>
            <a:ext cx="5520055" cy="2281555"/>
            <a:chOff x="6181725" y="1676273"/>
            <a:chExt cx="5520055" cy="2281555"/>
          </a:xfrm>
        </p:grpSpPr>
        <p:pic>
          <p:nvPicPr>
            <p:cNvPr id="14" name="object 14"/>
            <p:cNvPicPr/>
            <p:nvPr/>
          </p:nvPicPr>
          <p:blipFill>
            <a:blip r:embed="rId2" cstate="print"/>
            <a:stretch>
              <a:fillRect/>
            </a:stretch>
          </p:blipFill>
          <p:spPr>
            <a:xfrm>
              <a:off x="6181725" y="1676273"/>
              <a:ext cx="5519801" cy="2281301"/>
            </a:xfrm>
            <a:prstGeom prst="rect">
              <a:avLst/>
            </a:prstGeom>
          </p:spPr>
        </p:pic>
        <p:sp>
          <p:nvSpPr>
            <p:cNvPr id="15" name="object 15"/>
            <p:cNvSpPr/>
            <p:nvPr/>
          </p:nvSpPr>
          <p:spPr>
            <a:xfrm>
              <a:off x="6272276" y="1738376"/>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13"/>
                  </a:lnTo>
                  <a:lnTo>
                    <a:pt x="21431" y="2083466"/>
                  </a:lnTo>
                  <a:lnTo>
                    <a:pt x="44684" y="2099147"/>
                  </a:lnTo>
                  <a:lnTo>
                    <a:pt x="73151" y="2104898"/>
                  </a:lnTo>
                  <a:lnTo>
                    <a:pt x="5270246" y="2104898"/>
                  </a:lnTo>
                  <a:lnTo>
                    <a:pt x="5298733" y="2099147"/>
                  </a:lnTo>
                  <a:lnTo>
                    <a:pt x="5322030" y="2083466"/>
                  </a:lnTo>
                  <a:lnTo>
                    <a:pt x="5337754" y="2060213"/>
                  </a:lnTo>
                  <a:lnTo>
                    <a:pt x="5343525" y="2031746"/>
                  </a:lnTo>
                  <a:lnTo>
                    <a:pt x="5343525" y="73151"/>
                  </a:lnTo>
                  <a:lnTo>
                    <a:pt x="5337754" y="44684"/>
                  </a:lnTo>
                  <a:lnTo>
                    <a:pt x="5322030" y="21431"/>
                  </a:lnTo>
                  <a:lnTo>
                    <a:pt x="5298733" y="5750"/>
                  </a:lnTo>
                  <a:lnTo>
                    <a:pt x="5270246" y="0"/>
                  </a:lnTo>
                  <a:close/>
                </a:path>
              </a:pathLst>
            </a:custGeom>
            <a:solidFill>
              <a:srgbClr val="6C2D46"/>
            </a:solidFill>
          </p:spPr>
          <p:txBody>
            <a:bodyPr wrap="square" lIns="0" tIns="0" rIns="0" bIns="0" rtlCol="0"/>
            <a:lstStyle/>
            <a:p/>
          </p:txBody>
        </p:sp>
        <p:sp>
          <p:nvSpPr>
            <p:cNvPr id="16" name="object 16"/>
            <p:cNvSpPr/>
            <p:nvPr/>
          </p:nvSpPr>
          <p:spPr>
            <a:xfrm>
              <a:off x="6272276" y="1738376"/>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13"/>
                  </a:lnTo>
                  <a:lnTo>
                    <a:pt x="5322030" y="2083466"/>
                  </a:lnTo>
                  <a:lnTo>
                    <a:pt x="5298733" y="2099147"/>
                  </a:lnTo>
                  <a:lnTo>
                    <a:pt x="5270246" y="2104898"/>
                  </a:lnTo>
                  <a:lnTo>
                    <a:pt x="73151" y="2104898"/>
                  </a:lnTo>
                  <a:lnTo>
                    <a:pt x="44684" y="2099147"/>
                  </a:lnTo>
                  <a:lnTo>
                    <a:pt x="21431" y="2083466"/>
                  </a:lnTo>
                  <a:lnTo>
                    <a:pt x="5750" y="2060213"/>
                  </a:lnTo>
                  <a:lnTo>
                    <a:pt x="0" y="2031746"/>
                  </a:lnTo>
                  <a:lnTo>
                    <a:pt x="0" y="73151"/>
                  </a:lnTo>
                  <a:close/>
                </a:path>
              </a:pathLst>
            </a:custGeom>
            <a:ln w="12700">
              <a:solidFill>
                <a:srgbClr val="A16769"/>
              </a:solidFill>
            </a:ln>
          </p:spPr>
          <p:txBody>
            <a:bodyPr wrap="square" lIns="0" tIns="0" rIns="0" bIns="0" rtlCol="0"/>
            <a:lstStyle/>
            <a:p/>
          </p:txBody>
        </p:sp>
        <p:sp>
          <p:nvSpPr>
            <p:cNvPr id="17" name="object 17"/>
            <p:cNvSpPr/>
            <p:nvPr/>
          </p:nvSpPr>
          <p:spPr>
            <a:xfrm>
              <a:off x="6581775" y="2009775"/>
              <a:ext cx="504825" cy="504825"/>
            </a:xfrm>
            <a:custGeom>
              <a:avLst/>
              <a:gdLst/>
              <a:ahLst/>
              <a:cxnLst/>
              <a:rect l="l" t="t" r="r" b="b"/>
              <a:pathLst>
                <a:path w="504825" h="504825">
                  <a:moveTo>
                    <a:pt x="252475" y="0"/>
                  </a:moveTo>
                  <a:lnTo>
                    <a:pt x="207091" y="4067"/>
                  </a:lnTo>
                  <a:lnTo>
                    <a:pt x="164375" y="15793"/>
                  </a:lnTo>
                  <a:lnTo>
                    <a:pt x="125043" y="34464"/>
                  </a:lnTo>
                  <a:lnTo>
                    <a:pt x="89805" y="59365"/>
                  </a:lnTo>
                  <a:lnTo>
                    <a:pt x="59376" y="89784"/>
                  </a:lnTo>
                  <a:lnTo>
                    <a:pt x="34468" y="125005"/>
                  </a:lnTo>
                  <a:lnTo>
                    <a:pt x="15794" y="164316"/>
                  </a:lnTo>
                  <a:lnTo>
                    <a:pt x="4067" y="207001"/>
                  </a:lnTo>
                  <a:lnTo>
                    <a:pt x="0" y="252349"/>
                  </a:lnTo>
                  <a:lnTo>
                    <a:pt x="4067" y="297733"/>
                  </a:lnTo>
                  <a:lnTo>
                    <a:pt x="15794" y="340449"/>
                  </a:lnTo>
                  <a:lnTo>
                    <a:pt x="34468" y="379781"/>
                  </a:lnTo>
                  <a:lnTo>
                    <a:pt x="59376" y="415019"/>
                  </a:lnTo>
                  <a:lnTo>
                    <a:pt x="89805" y="445448"/>
                  </a:lnTo>
                  <a:lnTo>
                    <a:pt x="125043" y="470356"/>
                  </a:lnTo>
                  <a:lnTo>
                    <a:pt x="164375" y="489030"/>
                  </a:lnTo>
                  <a:lnTo>
                    <a:pt x="207091" y="500757"/>
                  </a:lnTo>
                  <a:lnTo>
                    <a:pt x="252475" y="504825"/>
                  </a:lnTo>
                  <a:lnTo>
                    <a:pt x="297823" y="500757"/>
                  </a:lnTo>
                  <a:lnTo>
                    <a:pt x="340508" y="489030"/>
                  </a:lnTo>
                  <a:lnTo>
                    <a:pt x="379819" y="470356"/>
                  </a:lnTo>
                  <a:lnTo>
                    <a:pt x="415040" y="445448"/>
                  </a:lnTo>
                  <a:lnTo>
                    <a:pt x="445459" y="415019"/>
                  </a:lnTo>
                  <a:lnTo>
                    <a:pt x="470360" y="379781"/>
                  </a:lnTo>
                  <a:lnTo>
                    <a:pt x="489031" y="340449"/>
                  </a:lnTo>
                  <a:lnTo>
                    <a:pt x="500757" y="297733"/>
                  </a:lnTo>
                  <a:lnTo>
                    <a:pt x="504825" y="252349"/>
                  </a:lnTo>
                  <a:lnTo>
                    <a:pt x="500757" y="207001"/>
                  </a:lnTo>
                  <a:lnTo>
                    <a:pt x="489031" y="164316"/>
                  </a:lnTo>
                  <a:lnTo>
                    <a:pt x="470360" y="125005"/>
                  </a:lnTo>
                  <a:lnTo>
                    <a:pt x="445459" y="89784"/>
                  </a:lnTo>
                  <a:lnTo>
                    <a:pt x="415040" y="59365"/>
                  </a:lnTo>
                  <a:lnTo>
                    <a:pt x="379819" y="34464"/>
                  </a:lnTo>
                  <a:lnTo>
                    <a:pt x="340508" y="15793"/>
                  </a:lnTo>
                  <a:lnTo>
                    <a:pt x="297823" y="4067"/>
                  </a:lnTo>
                  <a:lnTo>
                    <a:pt x="252475" y="0"/>
                  </a:lnTo>
                  <a:close/>
                </a:path>
              </a:pathLst>
            </a:custGeom>
            <a:solidFill>
              <a:srgbClr val="C8A127"/>
            </a:solidFill>
          </p:spPr>
          <p:txBody>
            <a:bodyPr wrap="square" lIns="0" tIns="0" rIns="0" bIns="0" rtlCol="0"/>
            <a:lstStyle/>
            <a:p/>
          </p:txBody>
        </p:sp>
      </p:grpSp>
      <p:sp>
        <p:nvSpPr>
          <p:cNvPr id="18" name="object 18"/>
          <p:cNvSpPr txBox="1"/>
          <p:nvPr/>
        </p:nvSpPr>
        <p:spPr>
          <a:xfrm>
            <a:off x="6726808" y="2121852"/>
            <a:ext cx="224154"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2B161F"/>
                </a:solidFill>
                <a:latin typeface="Arial"/>
                <a:cs typeface="Arial"/>
              </a:rPr>
              <a:t>▲</a:t>
            </a:r>
            <a:endParaRPr sz="1550">
              <a:latin typeface="Arial"/>
              <a:cs typeface="Arial"/>
            </a:endParaRPr>
          </a:p>
        </p:txBody>
      </p:sp>
      <p:sp>
        <p:nvSpPr>
          <p:cNvPr id="19" name="object 19"/>
          <p:cNvSpPr txBox="1"/>
          <p:nvPr/>
        </p:nvSpPr>
        <p:spPr>
          <a:xfrm>
            <a:off x="7353934" y="2114867"/>
            <a:ext cx="204025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FFFFFF"/>
                </a:solidFill>
                <a:latin typeface="Cambria"/>
                <a:cs typeface="Cambria"/>
              </a:rPr>
              <a:t>Influencer</a:t>
            </a:r>
            <a:r>
              <a:rPr dirty="0" sz="1400" spc="180" b="1">
                <a:solidFill>
                  <a:srgbClr val="FFFFFF"/>
                </a:solidFill>
                <a:latin typeface="Cambria"/>
                <a:cs typeface="Cambria"/>
              </a:rPr>
              <a:t> </a:t>
            </a:r>
            <a:r>
              <a:rPr dirty="0" sz="1400" spc="-10" b="1">
                <a:solidFill>
                  <a:srgbClr val="FFFFFF"/>
                </a:solidFill>
                <a:latin typeface="Cambria"/>
                <a:cs typeface="Cambria"/>
              </a:rPr>
              <a:t>Partnerships</a:t>
            </a:r>
            <a:endParaRPr sz="1400">
              <a:latin typeface="Cambria"/>
              <a:cs typeface="Cambria"/>
            </a:endParaRPr>
          </a:p>
        </p:txBody>
      </p:sp>
      <p:sp>
        <p:nvSpPr>
          <p:cNvPr id="20" name="object 20"/>
          <p:cNvSpPr txBox="1"/>
          <p:nvPr/>
        </p:nvSpPr>
        <p:spPr>
          <a:xfrm>
            <a:off x="6667500" y="2999740"/>
            <a:ext cx="4061460" cy="389890"/>
          </a:xfrm>
          <a:prstGeom prst="rect">
            <a:avLst/>
          </a:prstGeom>
        </p:spPr>
        <p:txBody>
          <a:bodyPr wrap="square" lIns="0" tIns="19685" rIns="0" bIns="0" rtlCol="0" vert="horz">
            <a:spAutoFit/>
          </a:bodyPr>
          <a:lstStyle/>
          <a:p>
            <a:pPr marL="12700" marR="5080">
              <a:lnSpc>
                <a:spcPts val="1430"/>
              </a:lnSpc>
              <a:spcBef>
                <a:spcPts val="155"/>
              </a:spcBef>
            </a:pPr>
            <a:r>
              <a:rPr dirty="0" sz="1200" spc="-10">
                <a:solidFill>
                  <a:srgbClr val="EBE1D0"/>
                </a:solidFill>
                <a:latin typeface="Calibri"/>
                <a:cs typeface="Calibri"/>
              </a:rPr>
              <a:t>Regional</a:t>
            </a:r>
            <a:r>
              <a:rPr dirty="0" sz="1200" spc="-60">
                <a:solidFill>
                  <a:srgbClr val="EBE1D0"/>
                </a:solidFill>
                <a:latin typeface="Calibri"/>
                <a:cs typeface="Calibri"/>
              </a:rPr>
              <a:t> </a:t>
            </a:r>
            <a:r>
              <a:rPr dirty="0" sz="1200">
                <a:solidFill>
                  <a:srgbClr val="EBE1D0"/>
                </a:solidFill>
                <a:latin typeface="Calibri"/>
                <a:cs typeface="Calibri"/>
              </a:rPr>
              <a:t>fashion</a:t>
            </a:r>
            <a:r>
              <a:rPr dirty="0" sz="1200" spc="-60">
                <a:solidFill>
                  <a:srgbClr val="EBE1D0"/>
                </a:solidFill>
                <a:latin typeface="Calibri"/>
                <a:cs typeface="Calibri"/>
              </a:rPr>
              <a:t> </a:t>
            </a:r>
            <a:r>
              <a:rPr dirty="0" sz="1200">
                <a:solidFill>
                  <a:srgbClr val="EBE1D0"/>
                </a:solidFill>
                <a:latin typeface="Calibri"/>
                <a:cs typeface="Calibri"/>
              </a:rPr>
              <a:t>&amp;</a:t>
            </a:r>
            <a:r>
              <a:rPr dirty="0" sz="1200" spc="-20">
                <a:solidFill>
                  <a:srgbClr val="EBE1D0"/>
                </a:solidFill>
                <a:latin typeface="Calibri"/>
                <a:cs typeface="Calibri"/>
              </a:rPr>
              <a:t> </a:t>
            </a:r>
            <a:r>
              <a:rPr dirty="0" sz="1200">
                <a:solidFill>
                  <a:srgbClr val="EBE1D0"/>
                </a:solidFill>
                <a:latin typeface="Calibri"/>
                <a:cs typeface="Calibri"/>
              </a:rPr>
              <a:t>lifestyle</a:t>
            </a:r>
            <a:r>
              <a:rPr dirty="0" sz="1200" spc="-25">
                <a:solidFill>
                  <a:srgbClr val="EBE1D0"/>
                </a:solidFill>
                <a:latin typeface="Calibri"/>
                <a:cs typeface="Calibri"/>
              </a:rPr>
              <a:t> </a:t>
            </a:r>
            <a:r>
              <a:rPr dirty="0" sz="1200" spc="-10">
                <a:solidFill>
                  <a:srgbClr val="EBE1D0"/>
                </a:solidFill>
                <a:latin typeface="Calibri"/>
                <a:cs typeface="Calibri"/>
              </a:rPr>
              <a:t>creators</a:t>
            </a:r>
            <a:r>
              <a:rPr dirty="0" sz="1200" spc="-40">
                <a:solidFill>
                  <a:srgbClr val="EBE1D0"/>
                </a:solidFill>
                <a:latin typeface="Calibri"/>
                <a:cs typeface="Calibri"/>
              </a:rPr>
              <a:t> </a:t>
            </a:r>
            <a:r>
              <a:rPr dirty="0" sz="1200">
                <a:solidFill>
                  <a:srgbClr val="EBE1D0"/>
                </a:solidFill>
                <a:latin typeface="Calibri"/>
                <a:cs typeface="Calibri"/>
              </a:rPr>
              <a:t>showcasing the</a:t>
            </a:r>
            <a:r>
              <a:rPr dirty="0" sz="1200" spc="-20">
                <a:solidFill>
                  <a:srgbClr val="EBE1D0"/>
                </a:solidFill>
                <a:latin typeface="Calibri"/>
                <a:cs typeface="Calibri"/>
              </a:rPr>
              <a:t> </a:t>
            </a:r>
            <a:r>
              <a:rPr dirty="0" sz="1200">
                <a:solidFill>
                  <a:srgbClr val="EBE1D0"/>
                </a:solidFill>
                <a:latin typeface="Calibri"/>
                <a:cs typeface="Calibri"/>
              </a:rPr>
              <a:t>fit-</a:t>
            </a:r>
            <a:r>
              <a:rPr dirty="0" sz="1200" spc="-10">
                <a:solidFill>
                  <a:srgbClr val="EBE1D0"/>
                </a:solidFill>
                <a:latin typeface="Calibri"/>
                <a:cs typeface="Calibri"/>
              </a:rPr>
              <a:t>guarantee experience.</a:t>
            </a:r>
            <a:endParaRPr sz="1200">
              <a:latin typeface="Calibri"/>
              <a:cs typeface="Calibri"/>
            </a:endParaRPr>
          </a:p>
        </p:txBody>
      </p:sp>
      <p:grpSp>
        <p:nvGrpSpPr>
          <p:cNvPr id="21" name="object 21"/>
          <p:cNvGrpSpPr/>
          <p:nvPr/>
        </p:nvGrpSpPr>
        <p:grpSpPr>
          <a:xfrm>
            <a:off x="466725" y="4105211"/>
            <a:ext cx="5520055" cy="2281555"/>
            <a:chOff x="466725" y="4105211"/>
            <a:chExt cx="5520055" cy="2281555"/>
          </a:xfrm>
        </p:grpSpPr>
        <p:pic>
          <p:nvPicPr>
            <p:cNvPr id="22" name="object 22"/>
            <p:cNvPicPr/>
            <p:nvPr/>
          </p:nvPicPr>
          <p:blipFill>
            <a:blip r:embed="rId3" cstate="print"/>
            <a:stretch>
              <a:fillRect/>
            </a:stretch>
          </p:blipFill>
          <p:spPr>
            <a:xfrm>
              <a:off x="466725" y="4105211"/>
              <a:ext cx="5519801" cy="2281301"/>
            </a:xfrm>
            <a:prstGeom prst="rect">
              <a:avLst/>
            </a:prstGeom>
          </p:spPr>
        </p:pic>
        <p:sp>
          <p:nvSpPr>
            <p:cNvPr id="23" name="object 23"/>
            <p:cNvSpPr/>
            <p:nvPr/>
          </p:nvSpPr>
          <p:spPr>
            <a:xfrm>
              <a:off x="557212" y="4167250"/>
              <a:ext cx="5344160" cy="2105025"/>
            </a:xfrm>
            <a:custGeom>
              <a:avLst/>
              <a:gdLst/>
              <a:ahLst/>
              <a:cxnLst/>
              <a:rect l="l" t="t" r="r" b="b"/>
              <a:pathLst>
                <a:path w="5344160" h="2105025">
                  <a:moveTo>
                    <a:pt x="5270309" y="0"/>
                  </a:moveTo>
                  <a:lnTo>
                    <a:pt x="73215" y="0"/>
                  </a:lnTo>
                  <a:lnTo>
                    <a:pt x="44716" y="5750"/>
                  </a:lnTo>
                  <a:lnTo>
                    <a:pt x="21443" y="21431"/>
                  </a:lnTo>
                  <a:lnTo>
                    <a:pt x="5753" y="44684"/>
                  </a:lnTo>
                  <a:lnTo>
                    <a:pt x="0" y="73151"/>
                  </a:lnTo>
                  <a:lnTo>
                    <a:pt x="0" y="2031746"/>
                  </a:lnTo>
                  <a:lnTo>
                    <a:pt x="5753" y="2060245"/>
                  </a:lnTo>
                  <a:lnTo>
                    <a:pt x="21443" y="2083517"/>
                  </a:lnTo>
                  <a:lnTo>
                    <a:pt x="44716" y="2099208"/>
                  </a:lnTo>
                  <a:lnTo>
                    <a:pt x="73215" y="2104961"/>
                  </a:lnTo>
                  <a:lnTo>
                    <a:pt x="5270309" y="2104961"/>
                  </a:lnTo>
                  <a:lnTo>
                    <a:pt x="5298797" y="2099208"/>
                  </a:lnTo>
                  <a:lnTo>
                    <a:pt x="5322093" y="2083517"/>
                  </a:lnTo>
                  <a:lnTo>
                    <a:pt x="5337817" y="2060245"/>
                  </a:lnTo>
                  <a:lnTo>
                    <a:pt x="5343588" y="2031746"/>
                  </a:lnTo>
                  <a:lnTo>
                    <a:pt x="5343588" y="73151"/>
                  </a:lnTo>
                  <a:lnTo>
                    <a:pt x="5337817" y="44684"/>
                  </a:lnTo>
                  <a:lnTo>
                    <a:pt x="5322093" y="21431"/>
                  </a:lnTo>
                  <a:lnTo>
                    <a:pt x="5298797" y="5750"/>
                  </a:lnTo>
                  <a:lnTo>
                    <a:pt x="5270309" y="0"/>
                  </a:lnTo>
                  <a:close/>
                </a:path>
              </a:pathLst>
            </a:custGeom>
            <a:solidFill>
              <a:srgbClr val="6C2D46"/>
            </a:solidFill>
          </p:spPr>
          <p:txBody>
            <a:bodyPr wrap="square" lIns="0" tIns="0" rIns="0" bIns="0" rtlCol="0"/>
            <a:lstStyle/>
            <a:p/>
          </p:txBody>
        </p:sp>
        <p:sp>
          <p:nvSpPr>
            <p:cNvPr id="24" name="object 24"/>
            <p:cNvSpPr/>
            <p:nvPr/>
          </p:nvSpPr>
          <p:spPr>
            <a:xfrm>
              <a:off x="557212" y="4167250"/>
              <a:ext cx="5344160" cy="2105025"/>
            </a:xfrm>
            <a:custGeom>
              <a:avLst/>
              <a:gdLst/>
              <a:ahLst/>
              <a:cxnLst/>
              <a:rect l="l" t="t" r="r" b="b"/>
              <a:pathLst>
                <a:path w="5344160" h="2105025">
                  <a:moveTo>
                    <a:pt x="0" y="73151"/>
                  </a:moveTo>
                  <a:lnTo>
                    <a:pt x="5753" y="44684"/>
                  </a:lnTo>
                  <a:lnTo>
                    <a:pt x="21443" y="21431"/>
                  </a:lnTo>
                  <a:lnTo>
                    <a:pt x="44716" y="5750"/>
                  </a:lnTo>
                  <a:lnTo>
                    <a:pt x="73215" y="0"/>
                  </a:lnTo>
                  <a:lnTo>
                    <a:pt x="5270309" y="0"/>
                  </a:lnTo>
                  <a:lnTo>
                    <a:pt x="5298797" y="5750"/>
                  </a:lnTo>
                  <a:lnTo>
                    <a:pt x="5322093" y="21431"/>
                  </a:lnTo>
                  <a:lnTo>
                    <a:pt x="5337817" y="44684"/>
                  </a:lnTo>
                  <a:lnTo>
                    <a:pt x="5343588" y="73151"/>
                  </a:lnTo>
                  <a:lnTo>
                    <a:pt x="5343588" y="2031746"/>
                  </a:lnTo>
                  <a:lnTo>
                    <a:pt x="5337817" y="2060245"/>
                  </a:lnTo>
                  <a:lnTo>
                    <a:pt x="5322093" y="2083517"/>
                  </a:lnTo>
                  <a:lnTo>
                    <a:pt x="5298797" y="2099208"/>
                  </a:lnTo>
                  <a:lnTo>
                    <a:pt x="5270309" y="2104961"/>
                  </a:lnTo>
                  <a:lnTo>
                    <a:pt x="73215" y="2104961"/>
                  </a:lnTo>
                  <a:lnTo>
                    <a:pt x="44716" y="2099208"/>
                  </a:lnTo>
                  <a:lnTo>
                    <a:pt x="21443" y="2083517"/>
                  </a:lnTo>
                  <a:lnTo>
                    <a:pt x="5753" y="2060245"/>
                  </a:lnTo>
                  <a:lnTo>
                    <a:pt x="0" y="2031746"/>
                  </a:lnTo>
                  <a:lnTo>
                    <a:pt x="0" y="73151"/>
                  </a:lnTo>
                  <a:close/>
                </a:path>
              </a:pathLst>
            </a:custGeom>
            <a:ln w="12699">
              <a:solidFill>
                <a:srgbClr val="A16769"/>
              </a:solidFill>
            </a:ln>
          </p:spPr>
          <p:txBody>
            <a:bodyPr wrap="square" lIns="0" tIns="0" rIns="0" bIns="0" rtlCol="0"/>
            <a:lstStyle/>
            <a:p/>
          </p:txBody>
        </p:sp>
        <p:sp>
          <p:nvSpPr>
            <p:cNvPr id="25" name="object 25"/>
            <p:cNvSpPr/>
            <p:nvPr/>
          </p:nvSpPr>
          <p:spPr>
            <a:xfrm>
              <a:off x="866775" y="4438649"/>
              <a:ext cx="504825" cy="495300"/>
            </a:xfrm>
            <a:custGeom>
              <a:avLst/>
              <a:gdLst/>
              <a:ahLst/>
              <a:cxnLst/>
              <a:rect l="l" t="t" r="r" b="b"/>
              <a:pathLst>
                <a:path w="504825" h="495300">
                  <a:moveTo>
                    <a:pt x="252412" y="0"/>
                  </a:moveTo>
                  <a:lnTo>
                    <a:pt x="207039" y="3989"/>
                  </a:lnTo>
                  <a:lnTo>
                    <a:pt x="164335" y="15492"/>
                  </a:lnTo>
                  <a:lnTo>
                    <a:pt x="125013" y="33810"/>
                  </a:lnTo>
                  <a:lnTo>
                    <a:pt x="89784" y="58242"/>
                  </a:lnTo>
                  <a:lnTo>
                    <a:pt x="59362" y="88089"/>
                  </a:lnTo>
                  <a:lnTo>
                    <a:pt x="34460" y="122653"/>
                  </a:lnTo>
                  <a:lnTo>
                    <a:pt x="15791" y="161234"/>
                  </a:lnTo>
                  <a:lnTo>
                    <a:pt x="4066" y="203133"/>
                  </a:lnTo>
                  <a:lnTo>
                    <a:pt x="0" y="247650"/>
                  </a:lnTo>
                  <a:lnTo>
                    <a:pt x="4066" y="292166"/>
                  </a:lnTo>
                  <a:lnTo>
                    <a:pt x="15791" y="334065"/>
                  </a:lnTo>
                  <a:lnTo>
                    <a:pt x="34460" y="372646"/>
                  </a:lnTo>
                  <a:lnTo>
                    <a:pt x="59362" y="407210"/>
                  </a:lnTo>
                  <a:lnTo>
                    <a:pt x="89784" y="437057"/>
                  </a:lnTo>
                  <a:lnTo>
                    <a:pt x="125013" y="461489"/>
                  </a:lnTo>
                  <a:lnTo>
                    <a:pt x="164335" y="479807"/>
                  </a:lnTo>
                  <a:lnTo>
                    <a:pt x="207039" y="491310"/>
                  </a:lnTo>
                  <a:lnTo>
                    <a:pt x="252412" y="495300"/>
                  </a:lnTo>
                  <a:lnTo>
                    <a:pt x="297785" y="491310"/>
                  </a:lnTo>
                  <a:lnTo>
                    <a:pt x="340489" y="479807"/>
                  </a:lnTo>
                  <a:lnTo>
                    <a:pt x="379811" y="461489"/>
                  </a:lnTo>
                  <a:lnTo>
                    <a:pt x="415040" y="437057"/>
                  </a:lnTo>
                  <a:lnTo>
                    <a:pt x="445462" y="407210"/>
                  </a:lnTo>
                  <a:lnTo>
                    <a:pt x="470364" y="372646"/>
                  </a:lnTo>
                  <a:lnTo>
                    <a:pt x="489033" y="334065"/>
                  </a:lnTo>
                  <a:lnTo>
                    <a:pt x="500758" y="292166"/>
                  </a:lnTo>
                  <a:lnTo>
                    <a:pt x="504825" y="247650"/>
                  </a:lnTo>
                  <a:lnTo>
                    <a:pt x="500758" y="203133"/>
                  </a:lnTo>
                  <a:lnTo>
                    <a:pt x="489033" y="161234"/>
                  </a:lnTo>
                  <a:lnTo>
                    <a:pt x="470364" y="122653"/>
                  </a:lnTo>
                  <a:lnTo>
                    <a:pt x="445462" y="88089"/>
                  </a:lnTo>
                  <a:lnTo>
                    <a:pt x="415040" y="58242"/>
                  </a:lnTo>
                  <a:lnTo>
                    <a:pt x="379811" y="33810"/>
                  </a:lnTo>
                  <a:lnTo>
                    <a:pt x="340489" y="15492"/>
                  </a:lnTo>
                  <a:lnTo>
                    <a:pt x="297785" y="3989"/>
                  </a:lnTo>
                  <a:lnTo>
                    <a:pt x="252412" y="0"/>
                  </a:lnTo>
                  <a:close/>
                </a:path>
              </a:pathLst>
            </a:custGeom>
            <a:solidFill>
              <a:srgbClr val="C8A127"/>
            </a:solidFill>
          </p:spPr>
          <p:txBody>
            <a:bodyPr wrap="square" lIns="0" tIns="0" rIns="0" bIns="0" rtlCol="0"/>
            <a:lstStyle/>
            <a:p/>
          </p:txBody>
        </p:sp>
      </p:grpSp>
      <p:sp>
        <p:nvSpPr>
          <p:cNvPr id="26" name="object 26"/>
          <p:cNvSpPr txBox="1"/>
          <p:nvPr/>
        </p:nvSpPr>
        <p:spPr>
          <a:xfrm>
            <a:off x="1007427" y="4548441"/>
            <a:ext cx="224154"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2B161F"/>
                </a:solidFill>
                <a:latin typeface="Arial"/>
                <a:cs typeface="Arial"/>
              </a:rPr>
              <a:t>▲</a:t>
            </a:r>
            <a:endParaRPr sz="1550">
              <a:latin typeface="Arial"/>
              <a:cs typeface="Arial"/>
            </a:endParaRPr>
          </a:p>
        </p:txBody>
      </p:sp>
      <p:sp>
        <p:nvSpPr>
          <p:cNvPr id="27" name="object 27"/>
          <p:cNvSpPr txBox="1"/>
          <p:nvPr/>
        </p:nvSpPr>
        <p:spPr>
          <a:xfrm>
            <a:off x="1634489" y="4541456"/>
            <a:ext cx="149923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FFFFFF"/>
                </a:solidFill>
                <a:latin typeface="Cambria"/>
                <a:cs typeface="Cambria"/>
              </a:rPr>
              <a:t>Referral</a:t>
            </a:r>
            <a:r>
              <a:rPr dirty="0" sz="1400" spc="135" b="1">
                <a:solidFill>
                  <a:srgbClr val="FFFFFF"/>
                </a:solidFill>
                <a:latin typeface="Cambria"/>
                <a:cs typeface="Cambria"/>
              </a:rPr>
              <a:t> </a:t>
            </a:r>
            <a:r>
              <a:rPr dirty="0" sz="1400" spc="-10" b="1">
                <a:solidFill>
                  <a:srgbClr val="FFFFFF"/>
                </a:solidFill>
                <a:latin typeface="Cambria"/>
                <a:cs typeface="Cambria"/>
              </a:rPr>
              <a:t>Program</a:t>
            </a:r>
            <a:endParaRPr sz="1400">
              <a:latin typeface="Cambria"/>
              <a:cs typeface="Cambria"/>
            </a:endParaRPr>
          </a:p>
        </p:txBody>
      </p:sp>
      <p:sp>
        <p:nvSpPr>
          <p:cNvPr id="28" name="object 28"/>
          <p:cNvSpPr txBox="1"/>
          <p:nvPr/>
        </p:nvSpPr>
        <p:spPr>
          <a:xfrm>
            <a:off x="948055" y="5517832"/>
            <a:ext cx="4136390" cy="208279"/>
          </a:xfrm>
          <a:prstGeom prst="rect">
            <a:avLst/>
          </a:prstGeom>
        </p:spPr>
        <p:txBody>
          <a:bodyPr wrap="square" lIns="0" tIns="12700" rIns="0" bIns="0" rtlCol="0" vert="horz">
            <a:spAutoFit/>
          </a:bodyPr>
          <a:lstStyle/>
          <a:p>
            <a:pPr marL="12700">
              <a:lnSpc>
                <a:spcPct val="100000"/>
              </a:lnSpc>
              <a:spcBef>
                <a:spcPts val="100"/>
              </a:spcBef>
            </a:pPr>
            <a:r>
              <a:rPr dirty="0" sz="1200">
                <a:solidFill>
                  <a:srgbClr val="EBE1D0"/>
                </a:solidFill>
                <a:latin typeface="Calibri"/>
                <a:cs typeface="Calibri"/>
              </a:rPr>
              <a:t>Wallet</a:t>
            </a:r>
            <a:r>
              <a:rPr dirty="0" sz="1200" spc="-40">
                <a:solidFill>
                  <a:srgbClr val="EBE1D0"/>
                </a:solidFill>
                <a:latin typeface="Calibri"/>
                <a:cs typeface="Calibri"/>
              </a:rPr>
              <a:t> </a:t>
            </a:r>
            <a:r>
              <a:rPr dirty="0" sz="1200" spc="-10">
                <a:solidFill>
                  <a:srgbClr val="EBE1D0"/>
                </a:solidFill>
                <a:latin typeface="Calibri"/>
                <a:cs typeface="Calibri"/>
              </a:rPr>
              <a:t>credits</a:t>
            </a:r>
            <a:r>
              <a:rPr dirty="0" sz="1200" spc="-30">
                <a:solidFill>
                  <a:srgbClr val="EBE1D0"/>
                </a:solidFill>
                <a:latin typeface="Calibri"/>
                <a:cs typeface="Calibri"/>
              </a:rPr>
              <a:t> </a:t>
            </a:r>
            <a:r>
              <a:rPr dirty="0" sz="1200">
                <a:solidFill>
                  <a:srgbClr val="EBE1D0"/>
                </a:solidFill>
                <a:latin typeface="Calibri"/>
                <a:cs typeface="Calibri"/>
              </a:rPr>
              <a:t>for</a:t>
            </a:r>
            <a:r>
              <a:rPr dirty="0" sz="1200" spc="-50">
                <a:solidFill>
                  <a:srgbClr val="EBE1D0"/>
                </a:solidFill>
                <a:latin typeface="Calibri"/>
                <a:cs typeface="Calibri"/>
              </a:rPr>
              <a:t> </a:t>
            </a:r>
            <a:r>
              <a:rPr dirty="0" sz="1200" spc="-10">
                <a:solidFill>
                  <a:srgbClr val="EBE1D0"/>
                </a:solidFill>
                <a:latin typeface="Calibri"/>
                <a:cs typeface="Calibri"/>
              </a:rPr>
              <a:t>customers</a:t>
            </a:r>
            <a:r>
              <a:rPr dirty="0" sz="1200" spc="-25">
                <a:solidFill>
                  <a:srgbClr val="EBE1D0"/>
                </a:solidFill>
                <a:latin typeface="Calibri"/>
                <a:cs typeface="Calibri"/>
              </a:rPr>
              <a:t> </a:t>
            </a:r>
            <a:r>
              <a:rPr dirty="0" sz="1200">
                <a:solidFill>
                  <a:srgbClr val="EBE1D0"/>
                </a:solidFill>
                <a:latin typeface="Calibri"/>
                <a:cs typeface="Calibri"/>
              </a:rPr>
              <a:t>&amp;</a:t>
            </a:r>
            <a:r>
              <a:rPr dirty="0" sz="1200" spc="-5">
                <a:solidFill>
                  <a:srgbClr val="EBE1D0"/>
                </a:solidFill>
                <a:latin typeface="Calibri"/>
                <a:cs typeface="Calibri"/>
              </a:rPr>
              <a:t> </a:t>
            </a:r>
            <a:r>
              <a:rPr dirty="0" sz="1200">
                <a:solidFill>
                  <a:srgbClr val="EBE1D0"/>
                </a:solidFill>
                <a:latin typeface="Calibri"/>
                <a:cs typeface="Calibri"/>
              </a:rPr>
              <a:t>boutiques</a:t>
            </a:r>
            <a:r>
              <a:rPr dirty="0" sz="1200" spc="-35">
                <a:solidFill>
                  <a:srgbClr val="EBE1D0"/>
                </a:solidFill>
                <a:latin typeface="Calibri"/>
                <a:cs typeface="Calibri"/>
              </a:rPr>
              <a:t> </a:t>
            </a:r>
            <a:r>
              <a:rPr dirty="0" sz="1200">
                <a:solidFill>
                  <a:srgbClr val="EBE1D0"/>
                </a:solidFill>
                <a:latin typeface="Calibri"/>
                <a:cs typeface="Calibri"/>
              </a:rPr>
              <a:t>who</a:t>
            </a:r>
            <a:r>
              <a:rPr dirty="0" sz="1200" spc="30">
                <a:solidFill>
                  <a:srgbClr val="EBE1D0"/>
                </a:solidFill>
                <a:latin typeface="Calibri"/>
                <a:cs typeface="Calibri"/>
              </a:rPr>
              <a:t> </a:t>
            </a:r>
            <a:r>
              <a:rPr dirty="0" sz="1200">
                <a:solidFill>
                  <a:srgbClr val="EBE1D0"/>
                </a:solidFill>
                <a:latin typeface="Calibri"/>
                <a:cs typeface="Calibri"/>
              </a:rPr>
              <a:t>bring</a:t>
            </a:r>
            <a:r>
              <a:rPr dirty="0" sz="1200" spc="15">
                <a:solidFill>
                  <a:srgbClr val="EBE1D0"/>
                </a:solidFill>
                <a:latin typeface="Calibri"/>
                <a:cs typeface="Calibri"/>
              </a:rPr>
              <a:t> </a:t>
            </a:r>
            <a:r>
              <a:rPr dirty="0" sz="1200">
                <a:solidFill>
                  <a:srgbClr val="EBE1D0"/>
                </a:solidFill>
                <a:latin typeface="Calibri"/>
                <a:cs typeface="Calibri"/>
              </a:rPr>
              <a:t>in</a:t>
            </a:r>
            <a:r>
              <a:rPr dirty="0" sz="1200" spc="-35">
                <a:solidFill>
                  <a:srgbClr val="EBE1D0"/>
                </a:solidFill>
                <a:latin typeface="Calibri"/>
                <a:cs typeface="Calibri"/>
              </a:rPr>
              <a:t> </a:t>
            </a:r>
            <a:r>
              <a:rPr dirty="0" sz="1200">
                <a:solidFill>
                  <a:srgbClr val="EBE1D0"/>
                </a:solidFill>
                <a:latin typeface="Calibri"/>
                <a:cs typeface="Calibri"/>
              </a:rPr>
              <a:t>new</a:t>
            </a:r>
            <a:r>
              <a:rPr dirty="0" sz="1200" spc="25">
                <a:solidFill>
                  <a:srgbClr val="EBE1D0"/>
                </a:solidFill>
                <a:latin typeface="Calibri"/>
                <a:cs typeface="Calibri"/>
              </a:rPr>
              <a:t> </a:t>
            </a:r>
            <a:r>
              <a:rPr dirty="0" sz="1200" spc="-10">
                <a:solidFill>
                  <a:srgbClr val="EBE1D0"/>
                </a:solidFill>
                <a:latin typeface="Calibri"/>
                <a:cs typeface="Calibri"/>
              </a:rPr>
              <a:t>orders.</a:t>
            </a:r>
            <a:endParaRPr sz="1200">
              <a:latin typeface="Calibri"/>
              <a:cs typeface="Calibri"/>
            </a:endParaRPr>
          </a:p>
        </p:txBody>
      </p:sp>
      <p:grpSp>
        <p:nvGrpSpPr>
          <p:cNvPr id="29" name="object 29"/>
          <p:cNvGrpSpPr/>
          <p:nvPr/>
        </p:nvGrpSpPr>
        <p:grpSpPr>
          <a:xfrm>
            <a:off x="6181725" y="4105211"/>
            <a:ext cx="5520055" cy="2281555"/>
            <a:chOff x="6181725" y="4105211"/>
            <a:chExt cx="5520055" cy="2281555"/>
          </a:xfrm>
        </p:grpSpPr>
        <p:pic>
          <p:nvPicPr>
            <p:cNvPr id="30" name="object 30"/>
            <p:cNvPicPr/>
            <p:nvPr/>
          </p:nvPicPr>
          <p:blipFill>
            <a:blip r:embed="rId3" cstate="print"/>
            <a:stretch>
              <a:fillRect/>
            </a:stretch>
          </p:blipFill>
          <p:spPr>
            <a:xfrm>
              <a:off x="6181725" y="4105211"/>
              <a:ext cx="5519801" cy="2281301"/>
            </a:xfrm>
            <a:prstGeom prst="rect">
              <a:avLst/>
            </a:prstGeom>
          </p:spPr>
        </p:pic>
        <p:sp>
          <p:nvSpPr>
            <p:cNvPr id="31" name="object 31"/>
            <p:cNvSpPr/>
            <p:nvPr/>
          </p:nvSpPr>
          <p:spPr>
            <a:xfrm>
              <a:off x="6272276" y="4167250"/>
              <a:ext cx="5343525" cy="2105025"/>
            </a:xfrm>
            <a:custGeom>
              <a:avLst/>
              <a:gdLst/>
              <a:ahLst/>
              <a:cxnLst/>
              <a:rect l="l" t="t" r="r" b="b"/>
              <a:pathLst>
                <a:path w="5343525" h="2105025">
                  <a:moveTo>
                    <a:pt x="5270246" y="0"/>
                  </a:moveTo>
                  <a:lnTo>
                    <a:pt x="73151" y="0"/>
                  </a:lnTo>
                  <a:lnTo>
                    <a:pt x="44684" y="5750"/>
                  </a:lnTo>
                  <a:lnTo>
                    <a:pt x="21431" y="21431"/>
                  </a:lnTo>
                  <a:lnTo>
                    <a:pt x="5750" y="44684"/>
                  </a:lnTo>
                  <a:lnTo>
                    <a:pt x="0" y="73151"/>
                  </a:lnTo>
                  <a:lnTo>
                    <a:pt x="0" y="2031746"/>
                  </a:lnTo>
                  <a:lnTo>
                    <a:pt x="5750" y="2060245"/>
                  </a:lnTo>
                  <a:lnTo>
                    <a:pt x="21431" y="2083517"/>
                  </a:lnTo>
                  <a:lnTo>
                    <a:pt x="44684" y="2099208"/>
                  </a:lnTo>
                  <a:lnTo>
                    <a:pt x="73151" y="2104961"/>
                  </a:lnTo>
                  <a:lnTo>
                    <a:pt x="5270246" y="2104961"/>
                  </a:lnTo>
                  <a:lnTo>
                    <a:pt x="5298733" y="2099208"/>
                  </a:lnTo>
                  <a:lnTo>
                    <a:pt x="5322030" y="2083517"/>
                  </a:lnTo>
                  <a:lnTo>
                    <a:pt x="5337754" y="2060245"/>
                  </a:lnTo>
                  <a:lnTo>
                    <a:pt x="5343525" y="2031746"/>
                  </a:lnTo>
                  <a:lnTo>
                    <a:pt x="5343525" y="73151"/>
                  </a:lnTo>
                  <a:lnTo>
                    <a:pt x="5337754" y="44684"/>
                  </a:lnTo>
                  <a:lnTo>
                    <a:pt x="5322030" y="21431"/>
                  </a:lnTo>
                  <a:lnTo>
                    <a:pt x="5298733" y="5750"/>
                  </a:lnTo>
                  <a:lnTo>
                    <a:pt x="5270246" y="0"/>
                  </a:lnTo>
                  <a:close/>
                </a:path>
              </a:pathLst>
            </a:custGeom>
            <a:solidFill>
              <a:srgbClr val="6C2D46"/>
            </a:solidFill>
          </p:spPr>
          <p:txBody>
            <a:bodyPr wrap="square" lIns="0" tIns="0" rIns="0" bIns="0" rtlCol="0"/>
            <a:lstStyle/>
            <a:p/>
          </p:txBody>
        </p:sp>
        <p:sp>
          <p:nvSpPr>
            <p:cNvPr id="32" name="object 32"/>
            <p:cNvSpPr/>
            <p:nvPr/>
          </p:nvSpPr>
          <p:spPr>
            <a:xfrm>
              <a:off x="6272276" y="4167250"/>
              <a:ext cx="5343525" cy="2105025"/>
            </a:xfrm>
            <a:custGeom>
              <a:avLst/>
              <a:gdLst/>
              <a:ahLst/>
              <a:cxnLst/>
              <a:rect l="l" t="t" r="r" b="b"/>
              <a:pathLst>
                <a:path w="5343525" h="2105025">
                  <a:moveTo>
                    <a:pt x="0" y="73151"/>
                  </a:moveTo>
                  <a:lnTo>
                    <a:pt x="5750" y="44684"/>
                  </a:lnTo>
                  <a:lnTo>
                    <a:pt x="21431" y="21431"/>
                  </a:lnTo>
                  <a:lnTo>
                    <a:pt x="44684" y="5750"/>
                  </a:lnTo>
                  <a:lnTo>
                    <a:pt x="73151" y="0"/>
                  </a:lnTo>
                  <a:lnTo>
                    <a:pt x="5270246" y="0"/>
                  </a:lnTo>
                  <a:lnTo>
                    <a:pt x="5298733" y="5750"/>
                  </a:lnTo>
                  <a:lnTo>
                    <a:pt x="5322030" y="21431"/>
                  </a:lnTo>
                  <a:lnTo>
                    <a:pt x="5337754" y="44684"/>
                  </a:lnTo>
                  <a:lnTo>
                    <a:pt x="5343525" y="73151"/>
                  </a:lnTo>
                  <a:lnTo>
                    <a:pt x="5343525" y="2031746"/>
                  </a:lnTo>
                  <a:lnTo>
                    <a:pt x="5337754" y="2060245"/>
                  </a:lnTo>
                  <a:lnTo>
                    <a:pt x="5322030" y="2083517"/>
                  </a:lnTo>
                  <a:lnTo>
                    <a:pt x="5298733" y="2099208"/>
                  </a:lnTo>
                  <a:lnTo>
                    <a:pt x="5270246" y="2104961"/>
                  </a:lnTo>
                  <a:lnTo>
                    <a:pt x="73151" y="2104961"/>
                  </a:lnTo>
                  <a:lnTo>
                    <a:pt x="44684" y="2099208"/>
                  </a:lnTo>
                  <a:lnTo>
                    <a:pt x="21431" y="2083517"/>
                  </a:lnTo>
                  <a:lnTo>
                    <a:pt x="5750" y="2060245"/>
                  </a:lnTo>
                  <a:lnTo>
                    <a:pt x="0" y="2031746"/>
                  </a:lnTo>
                  <a:lnTo>
                    <a:pt x="0" y="73151"/>
                  </a:lnTo>
                  <a:close/>
                </a:path>
              </a:pathLst>
            </a:custGeom>
            <a:ln w="12700">
              <a:solidFill>
                <a:srgbClr val="A16769"/>
              </a:solidFill>
            </a:ln>
          </p:spPr>
          <p:txBody>
            <a:bodyPr wrap="square" lIns="0" tIns="0" rIns="0" bIns="0" rtlCol="0"/>
            <a:lstStyle/>
            <a:p/>
          </p:txBody>
        </p:sp>
        <p:sp>
          <p:nvSpPr>
            <p:cNvPr id="33" name="object 33"/>
            <p:cNvSpPr/>
            <p:nvPr/>
          </p:nvSpPr>
          <p:spPr>
            <a:xfrm>
              <a:off x="6581775" y="4438649"/>
              <a:ext cx="504825" cy="495300"/>
            </a:xfrm>
            <a:custGeom>
              <a:avLst/>
              <a:gdLst/>
              <a:ahLst/>
              <a:cxnLst/>
              <a:rect l="l" t="t" r="r" b="b"/>
              <a:pathLst>
                <a:path w="504825" h="495300">
                  <a:moveTo>
                    <a:pt x="252475" y="0"/>
                  </a:moveTo>
                  <a:lnTo>
                    <a:pt x="207091" y="3989"/>
                  </a:lnTo>
                  <a:lnTo>
                    <a:pt x="164375" y="15492"/>
                  </a:lnTo>
                  <a:lnTo>
                    <a:pt x="125043" y="33810"/>
                  </a:lnTo>
                  <a:lnTo>
                    <a:pt x="89805" y="58242"/>
                  </a:lnTo>
                  <a:lnTo>
                    <a:pt x="59376" y="88089"/>
                  </a:lnTo>
                  <a:lnTo>
                    <a:pt x="34468" y="122653"/>
                  </a:lnTo>
                  <a:lnTo>
                    <a:pt x="15794" y="161234"/>
                  </a:lnTo>
                  <a:lnTo>
                    <a:pt x="4067" y="203133"/>
                  </a:lnTo>
                  <a:lnTo>
                    <a:pt x="0" y="247650"/>
                  </a:lnTo>
                  <a:lnTo>
                    <a:pt x="4067" y="292166"/>
                  </a:lnTo>
                  <a:lnTo>
                    <a:pt x="15794" y="334065"/>
                  </a:lnTo>
                  <a:lnTo>
                    <a:pt x="34468" y="372646"/>
                  </a:lnTo>
                  <a:lnTo>
                    <a:pt x="59376" y="407210"/>
                  </a:lnTo>
                  <a:lnTo>
                    <a:pt x="89805" y="437057"/>
                  </a:lnTo>
                  <a:lnTo>
                    <a:pt x="125043" y="461489"/>
                  </a:lnTo>
                  <a:lnTo>
                    <a:pt x="164375" y="479807"/>
                  </a:lnTo>
                  <a:lnTo>
                    <a:pt x="207091" y="491310"/>
                  </a:lnTo>
                  <a:lnTo>
                    <a:pt x="252475" y="495300"/>
                  </a:lnTo>
                  <a:lnTo>
                    <a:pt x="297823" y="491310"/>
                  </a:lnTo>
                  <a:lnTo>
                    <a:pt x="340508" y="479807"/>
                  </a:lnTo>
                  <a:lnTo>
                    <a:pt x="379819" y="461489"/>
                  </a:lnTo>
                  <a:lnTo>
                    <a:pt x="415040" y="437057"/>
                  </a:lnTo>
                  <a:lnTo>
                    <a:pt x="445459" y="407210"/>
                  </a:lnTo>
                  <a:lnTo>
                    <a:pt x="470360" y="372646"/>
                  </a:lnTo>
                  <a:lnTo>
                    <a:pt x="489031" y="334065"/>
                  </a:lnTo>
                  <a:lnTo>
                    <a:pt x="500757" y="292166"/>
                  </a:lnTo>
                  <a:lnTo>
                    <a:pt x="504825" y="247650"/>
                  </a:lnTo>
                  <a:lnTo>
                    <a:pt x="500757" y="203133"/>
                  </a:lnTo>
                  <a:lnTo>
                    <a:pt x="489031" y="161234"/>
                  </a:lnTo>
                  <a:lnTo>
                    <a:pt x="470360" y="122653"/>
                  </a:lnTo>
                  <a:lnTo>
                    <a:pt x="445459" y="88089"/>
                  </a:lnTo>
                  <a:lnTo>
                    <a:pt x="415040" y="58242"/>
                  </a:lnTo>
                  <a:lnTo>
                    <a:pt x="379819" y="33810"/>
                  </a:lnTo>
                  <a:lnTo>
                    <a:pt x="340508" y="15492"/>
                  </a:lnTo>
                  <a:lnTo>
                    <a:pt x="297823" y="3989"/>
                  </a:lnTo>
                  <a:lnTo>
                    <a:pt x="252475" y="0"/>
                  </a:lnTo>
                  <a:close/>
                </a:path>
              </a:pathLst>
            </a:custGeom>
            <a:solidFill>
              <a:srgbClr val="C8A127"/>
            </a:solidFill>
          </p:spPr>
          <p:txBody>
            <a:bodyPr wrap="square" lIns="0" tIns="0" rIns="0" bIns="0" rtlCol="0"/>
            <a:lstStyle/>
            <a:p/>
          </p:txBody>
        </p:sp>
      </p:grpSp>
      <p:sp>
        <p:nvSpPr>
          <p:cNvPr id="34" name="object 34"/>
          <p:cNvSpPr txBox="1"/>
          <p:nvPr/>
        </p:nvSpPr>
        <p:spPr>
          <a:xfrm>
            <a:off x="6726808" y="4548441"/>
            <a:ext cx="224154" cy="266065"/>
          </a:xfrm>
          <a:prstGeom prst="rect">
            <a:avLst/>
          </a:prstGeom>
        </p:spPr>
        <p:txBody>
          <a:bodyPr wrap="square" lIns="0" tIns="15875" rIns="0" bIns="0" rtlCol="0" vert="horz">
            <a:spAutoFit/>
          </a:bodyPr>
          <a:lstStyle/>
          <a:p>
            <a:pPr marL="12700">
              <a:lnSpc>
                <a:spcPct val="100000"/>
              </a:lnSpc>
              <a:spcBef>
                <a:spcPts val="125"/>
              </a:spcBef>
            </a:pPr>
            <a:r>
              <a:rPr dirty="0" sz="1550" spc="-50" b="1">
                <a:solidFill>
                  <a:srgbClr val="2B161F"/>
                </a:solidFill>
                <a:latin typeface="Arial"/>
                <a:cs typeface="Arial"/>
              </a:rPr>
              <a:t>▲</a:t>
            </a:r>
            <a:endParaRPr sz="1550">
              <a:latin typeface="Arial"/>
              <a:cs typeface="Arial"/>
            </a:endParaRPr>
          </a:p>
        </p:txBody>
      </p:sp>
      <p:sp>
        <p:nvSpPr>
          <p:cNvPr id="37" name="object 37"/>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8" name="object 38"/>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23</a:t>
            </a:r>
          </a:p>
        </p:txBody>
      </p:sp>
      <p:sp>
        <p:nvSpPr>
          <p:cNvPr id="35" name="object 35"/>
          <p:cNvSpPr txBox="1"/>
          <p:nvPr/>
        </p:nvSpPr>
        <p:spPr>
          <a:xfrm>
            <a:off x="7353934" y="4541456"/>
            <a:ext cx="1574165" cy="243204"/>
          </a:xfrm>
          <a:prstGeom prst="rect">
            <a:avLst/>
          </a:prstGeom>
        </p:spPr>
        <p:txBody>
          <a:bodyPr wrap="square" lIns="0" tIns="15875" rIns="0" bIns="0" rtlCol="0" vert="horz">
            <a:spAutoFit/>
          </a:bodyPr>
          <a:lstStyle/>
          <a:p>
            <a:pPr marL="12700">
              <a:lnSpc>
                <a:spcPct val="100000"/>
              </a:lnSpc>
              <a:spcBef>
                <a:spcPts val="125"/>
              </a:spcBef>
            </a:pPr>
            <a:r>
              <a:rPr dirty="0" sz="1400" b="1">
                <a:solidFill>
                  <a:srgbClr val="FFFFFF"/>
                </a:solidFill>
                <a:latin typeface="Cambria"/>
                <a:cs typeface="Cambria"/>
              </a:rPr>
              <a:t>Festive</a:t>
            </a:r>
            <a:r>
              <a:rPr dirty="0" sz="1400" spc="10" b="1">
                <a:solidFill>
                  <a:srgbClr val="FFFFFF"/>
                </a:solidFill>
                <a:latin typeface="Cambria"/>
                <a:cs typeface="Cambria"/>
              </a:rPr>
              <a:t> </a:t>
            </a:r>
            <a:r>
              <a:rPr dirty="0" sz="1400" spc="-10" b="1">
                <a:solidFill>
                  <a:srgbClr val="FFFFFF"/>
                </a:solidFill>
                <a:latin typeface="Cambria"/>
                <a:cs typeface="Cambria"/>
              </a:rPr>
              <a:t>Campaigns</a:t>
            </a:r>
            <a:endParaRPr sz="1400">
              <a:latin typeface="Cambria"/>
              <a:cs typeface="Cambria"/>
            </a:endParaRPr>
          </a:p>
        </p:txBody>
      </p:sp>
      <p:sp>
        <p:nvSpPr>
          <p:cNvPr id="36" name="object 36"/>
          <p:cNvSpPr txBox="1"/>
          <p:nvPr/>
        </p:nvSpPr>
        <p:spPr>
          <a:xfrm>
            <a:off x="6667500" y="5517832"/>
            <a:ext cx="4003040" cy="208279"/>
          </a:xfrm>
          <a:prstGeom prst="rect">
            <a:avLst/>
          </a:prstGeom>
        </p:spPr>
        <p:txBody>
          <a:bodyPr wrap="square" lIns="0" tIns="12700" rIns="0" bIns="0" rtlCol="0" vert="horz">
            <a:spAutoFit/>
          </a:bodyPr>
          <a:lstStyle/>
          <a:p>
            <a:pPr marL="12700">
              <a:lnSpc>
                <a:spcPct val="100000"/>
              </a:lnSpc>
              <a:spcBef>
                <a:spcPts val="100"/>
              </a:spcBef>
            </a:pPr>
            <a:r>
              <a:rPr dirty="0" sz="1200">
                <a:solidFill>
                  <a:srgbClr val="EBE1D0"/>
                </a:solidFill>
                <a:latin typeface="Calibri"/>
                <a:cs typeface="Calibri"/>
              </a:rPr>
              <a:t>Seasonal</a:t>
            </a:r>
            <a:r>
              <a:rPr dirty="0" sz="1200" spc="-70">
                <a:solidFill>
                  <a:srgbClr val="EBE1D0"/>
                </a:solidFill>
                <a:latin typeface="Calibri"/>
                <a:cs typeface="Calibri"/>
              </a:rPr>
              <a:t> </a:t>
            </a:r>
            <a:r>
              <a:rPr dirty="0" sz="1200">
                <a:solidFill>
                  <a:srgbClr val="EBE1D0"/>
                </a:solidFill>
                <a:latin typeface="Calibri"/>
                <a:cs typeface="Calibri"/>
              </a:rPr>
              <a:t>push</a:t>
            </a:r>
            <a:r>
              <a:rPr dirty="0" sz="1200" spc="-40">
                <a:solidFill>
                  <a:srgbClr val="EBE1D0"/>
                </a:solidFill>
                <a:latin typeface="Calibri"/>
                <a:cs typeface="Calibri"/>
              </a:rPr>
              <a:t> </a:t>
            </a:r>
            <a:r>
              <a:rPr dirty="0" sz="1200">
                <a:solidFill>
                  <a:srgbClr val="EBE1D0"/>
                </a:solidFill>
                <a:latin typeface="Calibri"/>
                <a:cs typeface="Calibri"/>
              </a:rPr>
              <a:t>around</a:t>
            </a:r>
            <a:r>
              <a:rPr dirty="0" sz="1200" spc="-40">
                <a:solidFill>
                  <a:srgbClr val="EBE1D0"/>
                </a:solidFill>
                <a:latin typeface="Calibri"/>
                <a:cs typeface="Calibri"/>
              </a:rPr>
              <a:t> </a:t>
            </a:r>
            <a:r>
              <a:rPr dirty="0" sz="1200">
                <a:solidFill>
                  <a:srgbClr val="EBE1D0"/>
                </a:solidFill>
                <a:latin typeface="Calibri"/>
                <a:cs typeface="Calibri"/>
              </a:rPr>
              <a:t>wedding</a:t>
            </a:r>
            <a:r>
              <a:rPr dirty="0" sz="1200" spc="-50">
                <a:solidFill>
                  <a:srgbClr val="EBE1D0"/>
                </a:solidFill>
                <a:latin typeface="Calibri"/>
                <a:cs typeface="Calibri"/>
              </a:rPr>
              <a:t> </a:t>
            </a:r>
            <a:r>
              <a:rPr dirty="0" sz="1200">
                <a:solidFill>
                  <a:srgbClr val="EBE1D0"/>
                </a:solidFill>
                <a:latin typeface="Calibri"/>
                <a:cs typeface="Calibri"/>
              </a:rPr>
              <a:t>season,</a:t>
            </a:r>
            <a:r>
              <a:rPr dirty="0" sz="1200" spc="-65">
                <a:solidFill>
                  <a:srgbClr val="EBE1D0"/>
                </a:solidFill>
                <a:latin typeface="Calibri"/>
                <a:cs typeface="Calibri"/>
              </a:rPr>
              <a:t> </a:t>
            </a:r>
            <a:r>
              <a:rPr dirty="0" sz="1200">
                <a:solidFill>
                  <a:srgbClr val="EBE1D0"/>
                </a:solidFill>
                <a:latin typeface="Calibri"/>
                <a:cs typeface="Calibri"/>
              </a:rPr>
              <a:t>Durga</a:t>
            </a:r>
            <a:r>
              <a:rPr dirty="0" sz="1200" spc="-60">
                <a:solidFill>
                  <a:srgbClr val="EBE1D0"/>
                </a:solidFill>
                <a:latin typeface="Calibri"/>
                <a:cs typeface="Calibri"/>
              </a:rPr>
              <a:t> </a:t>
            </a:r>
            <a:r>
              <a:rPr dirty="0" sz="1200">
                <a:solidFill>
                  <a:srgbClr val="EBE1D0"/>
                </a:solidFill>
                <a:latin typeface="Calibri"/>
                <a:cs typeface="Calibri"/>
              </a:rPr>
              <a:t>Puja,</a:t>
            </a:r>
            <a:r>
              <a:rPr dirty="0" sz="1200" spc="-10">
                <a:solidFill>
                  <a:srgbClr val="EBE1D0"/>
                </a:solidFill>
                <a:latin typeface="Calibri"/>
                <a:cs typeface="Calibri"/>
              </a:rPr>
              <a:t> </a:t>
            </a:r>
            <a:r>
              <a:rPr dirty="0" sz="1200">
                <a:solidFill>
                  <a:srgbClr val="EBE1D0"/>
                </a:solidFill>
                <a:latin typeface="Calibri"/>
                <a:cs typeface="Calibri"/>
              </a:rPr>
              <a:t>Diwali</a:t>
            </a:r>
            <a:r>
              <a:rPr dirty="0" sz="1200" spc="10">
                <a:solidFill>
                  <a:srgbClr val="EBE1D0"/>
                </a:solidFill>
                <a:latin typeface="Calibri"/>
                <a:cs typeface="Calibri"/>
              </a:rPr>
              <a:t> </a:t>
            </a:r>
            <a:r>
              <a:rPr dirty="0" sz="1200">
                <a:solidFill>
                  <a:srgbClr val="EBE1D0"/>
                </a:solidFill>
                <a:latin typeface="Calibri"/>
                <a:cs typeface="Calibri"/>
              </a:rPr>
              <a:t>&amp;</a:t>
            </a:r>
            <a:r>
              <a:rPr dirty="0" sz="1200" spc="-70">
                <a:solidFill>
                  <a:srgbClr val="EBE1D0"/>
                </a:solidFill>
                <a:latin typeface="Calibri"/>
                <a:cs typeface="Calibri"/>
              </a:rPr>
              <a:t> </a:t>
            </a:r>
            <a:r>
              <a:rPr dirty="0" sz="1200" spc="-20">
                <a:solidFill>
                  <a:srgbClr val="EBE1D0"/>
                </a:solidFill>
                <a:latin typeface="Calibri"/>
                <a:cs typeface="Calibri"/>
              </a:rPr>
              <a:t>Eid.</a:t>
            </a:r>
            <a:endParaRPr sz="12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8015" y="423227"/>
            <a:ext cx="92075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O</a:t>
            </a:r>
            <a:r>
              <a:rPr dirty="0" sz="1250" spc="-85" b="1">
                <a:solidFill>
                  <a:srgbClr val="6C2D46"/>
                </a:solidFill>
                <a:latin typeface="Calibri"/>
                <a:cs typeface="Calibri"/>
              </a:rPr>
              <a:t> </a:t>
            </a:r>
            <a:r>
              <a:rPr dirty="0" sz="1250" b="1">
                <a:solidFill>
                  <a:srgbClr val="6C2D46"/>
                </a:solidFill>
                <a:latin typeface="Calibri"/>
                <a:cs typeface="Calibri"/>
              </a:rPr>
              <a:t>A</a:t>
            </a:r>
            <a:r>
              <a:rPr dirty="0" sz="1250" spc="-75" b="1">
                <a:solidFill>
                  <a:srgbClr val="6C2D46"/>
                </a:solidFill>
                <a:latin typeface="Calibri"/>
                <a:cs typeface="Calibri"/>
              </a:rPr>
              <a:t> </a:t>
            </a:r>
            <a:r>
              <a:rPr dirty="0" sz="1250" b="1">
                <a:solidFill>
                  <a:srgbClr val="6C2D46"/>
                </a:solidFill>
                <a:latin typeface="Calibri"/>
                <a:cs typeface="Calibri"/>
              </a:rPr>
              <a:t>D</a:t>
            </a:r>
            <a:r>
              <a:rPr dirty="0" sz="1250" spc="-25" b="1">
                <a:solidFill>
                  <a:srgbClr val="6C2D46"/>
                </a:solidFill>
                <a:latin typeface="Calibri"/>
                <a:cs typeface="Calibri"/>
              </a:rPr>
              <a:t> </a:t>
            </a:r>
            <a:r>
              <a:rPr dirty="0" sz="1250" b="1">
                <a:solidFill>
                  <a:srgbClr val="6C2D46"/>
                </a:solidFill>
                <a:latin typeface="Calibri"/>
                <a:cs typeface="Calibri"/>
              </a:rPr>
              <a:t>M</a:t>
            </a:r>
            <a:r>
              <a:rPr dirty="0" sz="1250" spc="-45" b="1">
                <a:solidFill>
                  <a:srgbClr val="6C2D46"/>
                </a:solidFill>
                <a:latin typeface="Calibri"/>
                <a:cs typeface="Calibri"/>
              </a:rPr>
              <a:t> </a:t>
            </a:r>
            <a:r>
              <a:rPr dirty="0" sz="1250" b="1">
                <a:solidFill>
                  <a:srgbClr val="6C2D46"/>
                </a:solidFill>
                <a:latin typeface="Calibri"/>
                <a:cs typeface="Calibri"/>
              </a:rPr>
              <a:t>A</a:t>
            </a:r>
            <a:r>
              <a:rPr dirty="0" sz="1250" spc="-70" b="1">
                <a:solidFill>
                  <a:srgbClr val="6C2D46"/>
                </a:solidFill>
                <a:latin typeface="Calibri"/>
                <a:cs typeface="Calibri"/>
              </a:rPr>
              <a:t> </a:t>
            </a:r>
            <a:r>
              <a:rPr dirty="0" sz="1250" spc="-50" b="1">
                <a:solidFill>
                  <a:srgbClr val="6C2D46"/>
                </a:solidFill>
                <a:latin typeface="Calibri"/>
                <a:cs typeface="Calibri"/>
              </a:rPr>
              <a:t>P</a:t>
            </a:r>
            <a:endParaRPr sz="1250">
              <a:latin typeface="Calibri"/>
              <a:cs typeface="Calibri"/>
            </a:endParaRPr>
          </a:p>
        </p:txBody>
      </p:sp>
      <p:sp>
        <p:nvSpPr>
          <p:cNvPr id="3" name="object 3"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Product</a:t>
            </a:r>
            <a:r>
              <a:rPr dirty="0" spc="-65">
                <a:solidFill>
                  <a:srgbClr val="2B161F"/>
                </a:solidFill>
              </a:rPr>
              <a:t> </a:t>
            </a:r>
            <a:r>
              <a:rPr dirty="0" spc="-10">
                <a:solidFill>
                  <a:srgbClr val="2B161F"/>
                </a:solidFill>
              </a:rPr>
              <a:t>Roadmap </a:t>
            </a:r>
            <a:r>
              <a:rPr dirty="0">
                <a:solidFill>
                  <a:srgbClr val="2B161F"/>
                </a:solidFill>
              </a:rPr>
              <a:t>—</a:t>
            </a:r>
            <a:r>
              <a:rPr dirty="0" spc="-80">
                <a:solidFill>
                  <a:srgbClr val="2B161F"/>
                </a:solidFill>
              </a:rPr>
              <a:t> </a:t>
            </a:r>
            <a:r>
              <a:rPr dirty="0">
                <a:solidFill>
                  <a:srgbClr val="2B161F"/>
                </a:solidFill>
              </a:rPr>
              <a:t>Phase</a:t>
            </a:r>
            <a:r>
              <a:rPr dirty="0" spc="-70">
                <a:solidFill>
                  <a:srgbClr val="2B161F"/>
                </a:solidFill>
              </a:rPr>
              <a:t> </a:t>
            </a:r>
            <a:r>
              <a:rPr dirty="0">
                <a:solidFill>
                  <a:srgbClr val="2B161F"/>
                </a:solidFill>
              </a:rPr>
              <a:t>1</a:t>
            </a:r>
            <a:r>
              <a:rPr dirty="0" spc="-45">
                <a:solidFill>
                  <a:srgbClr val="2B161F"/>
                </a:solidFill>
              </a:rPr>
              <a:t> </a:t>
            </a:r>
            <a:r>
              <a:rPr dirty="0">
                <a:solidFill>
                  <a:srgbClr val="2B161F"/>
                </a:solidFill>
              </a:rPr>
              <a:t>&amp;</a:t>
            </a:r>
            <a:r>
              <a:rPr dirty="0" spc="-70">
                <a:solidFill>
                  <a:srgbClr val="2B161F"/>
                </a:solidFill>
              </a:rPr>
              <a:t> </a:t>
            </a:r>
            <a:r>
              <a:rPr dirty="0" spc="-50">
                <a:solidFill>
                  <a:srgbClr val="2B161F"/>
                </a:solidFill>
              </a:rPr>
              <a:t>2</a:t>
            </a:r>
          </a:p>
        </p:txBody>
      </p:sp>
      <p:grpSp>
        <p:nvGrpSpPr>
          <p:cNvPr id="4" name="object 4"/>
          <p:cNvGrpSpPr/>
          <p:nvPr/>
        </p:nvGrpSpPr>
        <p:grpSpPr>
          <a:xfrm>
            <a:off x="485758" y="1562017"/>
            <a:ext cx="5481955" cy="4605655"/>
            <a:chOff x="485758" y="1562017"/>
            <a:chExt cx="5481955" cy="4605655"/>
          </a:xfrm>
        </p:grpSpPr>
        <p:pic>
          <p:nvPicPr>
            <p:cNvPr id="5" name="object 5"/>
            <p:cNvPicPr/>
            <p:nvPr/>
          </p:nvPicPr>
          <p:blipFill>
            <a:blip r:embed="rId2" cstate="print"/>
            <a:stretch>
              <a:fillRect/>
            </a:stretch>
          </p:blipFill>
          <p:spPr>
            <a:xfrm>
              <a:off x="485758" y="1562017"/>
              <a:ext cx="5481733" cy="4605449"/>
            </a:xfrm>
            <a:prstGeom prst="rect">
              <a:avLst/>
            </a:prstGeom>
          </p:spPr>
        </p:pic>
        <p:sp>
          <p:nvSpPr>
            <p:cNvPr id="6" name="object 6"/>
            <p:cNvSpPr/>
            <p:nvPr/>
          </p:nvSpPr>
          <p:spPr>
            <a:xfrm>
              <a:off x="557212" y="1605025"/>
              <a:ext cx="5344160" cy="4476750"/>
            </a:xfrm>
            <a:custGeom>
              <a:avLst/>
              <a:gdLst/>
              <a:ahLst/>
              <a:cxnLst/>
              <a:rect l="l" t="t" r="r" b="b"/>
              <a:pathLst>
                <a:path w="5344160" h="4476750">
                  <a:moveTo>
                    <a:pt x="5270436" y="0"/>
                  </a:moveTo>
                  <a:lnTo>
                    <a:pt x="73101" y="0"/>
                  </a:lnTo>
                  <a:lnTo>
                    <a:pt x="44646" y="5730"/>
                  </a:lnTo>
                  <a:lnTo>
                    <a:pt x="21410" y="21367"/>
                  </a:lnTo>
                  <a:lnTo>
                    <a:pt x="5744" y="44576"/>
                  </a:lnTo>
                  <a:lnTo>
                    <a:pt x="0" y="73025"/>
                  </a:lnTo>
                  <a:lnTo>
                    <a:pt x="0" y="4403585"/>
                  </a:lnTo>
                  <a:lnTo>
                    <a:pt x="5744" y="4432039"/>
                  </a:lnTo>
                  <a:lnTo>
                    <a:pt x="21410" y="4455275"/>
                  </a:lnTo>
                  <a:lnTo>
                    <a:pt x="44646" y="4470941"/>
                  </a:lnTo>
                  <a:lnTo>
                    <a:pt x="73101" y="4476686"/>
                  </a:lnTo>
                  <a:lnTo>
                    <a:pt x="5270436" y="4476686"/>
                  </a:lnTo>
                  <a:lnTo>
                    <a:pt x="5298904" y="4470941"/>
                  </a:lnTo>
                  <a:lnTo>
                    <a:pt x="5322157" y="4455275"/>
                  </a:lnTo>
                  <a:lnTo>
                    <a:pt x="5337837" y="4432039"/>
                  </a:lnTo>
                  <a:lnTo>
                    <a:pt x="5343588" y="4403585"/>
                  </a:lnTo>
                  <a:lnTo>
                    <a:pt x="5343588" y="73025"/>
                  </a:lnTo>
                  <a:lnTo>
                    <a:pt x="5337837" y="44576"/>
                  </a:lnTo>
                  <a:lnTo>
                    <a:pt x="5322157" y="21367"/>
                  </a:lnTo>
                  <a:lnTo>
                    <a:pt x="5298904" y="5730"/>
                  </a:lnTo>
                  <a:lnTo>
                    <a:pt x="5270436" y="0"/>
                  </a:lnTo>
                  <a:close/>
                </a:path>
              </a:pathLst>
            </a:custGeom>
            <a:solidFill>
              <a:srgbClr val="EBE1D0"/>
            </a:solidFill>
          </p:spPr>
          <p:txBody>
            <a:bodyPr wrap="square" lIns="0" tIns="0" rIns="0" bIns="0" rtlCol="0"/>
            <a:lstStyle/>
            <a:p/>
          </p:txBody>
        </p:sp>
        <p:sp>
          <p:nvSpPr>
            <p:cNvPr id="7" name="object 7"/>
            <p:cNvSpPr/>
            <p:nvPr/>
          </p:nvSpPr>
          <p:spPr>
            <a:xfrm>
              <a:off x="557212" y="1605025"/>
              <a:ext cx="5344160" cy="4476750"/>
            </a:xfrm>
            <a:custGeom>
              <a:avLst/>
              <a:gdLst/>
              <a:ahLst/>
              <a:cxnLst/>
              <a:rect l="l" t="t" r="r" b="b"/>
              <a:pathLst>
                <a:path w="5344160" h="4476750">
                  <a:moveTo>
                    <a:pt x="0" y="73025"/>
                  </a:moveTo>
                  <a:lnTo>
                    <a:pt x="5744" y="44576"/>
                  </a:lnTo>
                  <a:lnTo>
                    <a:pt x="21410" y="21367"/>
                  </a:lnTo>
                  <a:lnTo>
                    <a:pt x="44646" y="5730"/>
                  </a:lnTo>
                  <a:lnTo>
                    <a:pt x="73101" y="0"/>
                  </a:lnTo>
                  <a:lnTo>
                    <a:pt x="5270436" y="0"/>
                  </a:lnTo>
                  <a:lnTo>
                    <a:pt x="5298904" y="5730"/>
                  </a:lnTo>
                  <a:lnTo>
                    <a:pt x="5322157" y="21367"/>
                  </a:lnTo>
                  <a:lnTo>
                    <a:pt x="5337837" y="44576"/>
                  </a:lnTo>
                  <a:lnTo>
                    <a:pt x="5343588" y="73025"/>
                  </a:lnTo>
                  <a:lnTo>
                    <a:pt x="5343588" y="4403585"/>
                  </a:lnTo>
                  <a:lnTo>
                    <a:pt x="5337837" y="4432039"/>
                  </a:lnTo>
                  <a:lnTo>
                    <a:pt x="5322157" y="4455275"/>
                  </a:lnTo>
                  <a:lnTo>
                    <a:pt x="5298904" y="4470941"/>
                  </a:lnTo>
                  <a:lnTo>
                    <a:pt x="5270436" y="4476686"/>
                  </a:lnTo>
                  <a:lnTo>
                    <a:pt x="73101" y="4476686"/>
                  </a:lnTo>
                  <a:lnTo>
                    <a:pt x="44646" y="4470941"/>
                  </a:lnTo>
                  <a:lnTo>
                    <a:pt x="21410" y="4455275"/>
                  </a:lnTo>
                  <a:lnTo>
                    <a:pt x="5744" y="4432039"/>
                  </a:lnTo>
                  <a:lnTo>
                    <a:pt x="0" y="4403585"/>
                  </a:lnTo>
                  <a:lnTo>
                    <a:pt x="0" y="73025"/>
                  </a:lnTo>
                  <a:close/>
                </a:path>
              </a:pathLst>
            </a:custGeom>
            <a:ln w="12699">
              <a:solidFill>
                <a:srgbClr val="EBE1D0"/>
              </a:solidFill>
            </a:ln>
          </p:spPr>
          <p:txBody>
            <a:bodyPr wrap="square" lIns="0" tIns="0" rIns="0" bIns="0" rtlCol="0"/>
            <a:lstStyle/>
            <a:p/>
          </p:txBody>
        </p:sp>
      </p:grpSp>
      <p:sp>
        <p:nvSpPr>
          <p:cNvPr id="8" name="object 8"/>
          <p:cNvSpPr txBox="1"/>
          <p:nvPr/>
        </p:nvSpPr>
        <p:spPr>
          <a:xfrm>
            <a:off x="948055" y="1923351"/>
            <a:ext cx="1422400" cy="208915"/>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A16769"/>
                </a:solidFill>
                <a:latin typeface="Calibri"/>
                <a:cs typeface="Calibri"/>
              </a:rPr>
              <a:t>Phase</a:t>
            </a:r>
            <a:r>
              <a:rPr dirty="0" sz="1200" spc="15" b="1">
                <a:solidFill>
                  <a:srgbClr val="A16769"/>
                </a:solidFill>
                <a:latin typeface="Calibri"/>
                <a:cs typeface="Calibri"/>
              </a:rPr>
              <a:t> </a:t>
            </a:r>
            <a:r>
              <a:rPr dirty="0" sz="1200" b="1">
                <a:solidFill>
                  <a:srgbClr val="A16769"/>
                </a:solidFill>
                <a:latin typeface="Calibri"/>
                <a:cs typeface="Calibri"/>
              </a:rPr>
              <a:t>1</a:t>
            </a:r>
            <a:r>
              <a:rPr dirty="0" sz="1200" spc="300" b="1">
                <a:solidFill>
                  <a:srgbClr val="A16769"/>
                </a:solidFill>
                <a:latin typeface="Calibri"/>
                <a:cs typeface="Calibri"/>
              </a:rPr>
              <a:t> </a:t>
            </a:r>
            <a:r>
              <a:rPr dirty="0" sz="1200" b="1">
                <a:solidFill>
                  <a:srgbClr val="A16769"/>
                </a:solidFill>
                <a:latin typeface="Calibri"/>
                <a:cs typeface="Calibri"/>
              </a:rPr>
              <a:t>·</a:t>
            </a:r>
            <a:r>
              <a:rPr dirty="0" sz="1200" spc="215" b="1">
                <a:solidFill>
                  <a:srgbClr val="A16769"/>
                </a:solidFill>
                <a:latin typeface="Calibri"/>
                <a:cs typeface="Calibri"/>
              </a:rPr>
              <a:t> </a:t>
            </a:r>
            <a:r>
              <a:rPr dirty="0" sz="1200" b="1">
                <a:solidFill>
                  <a:srgbClr val="A16769"/>
                </a:solidFill>
                <a:latin typeface="Calibri"/>
                <a:cs typeface="Calibri"/>
              </a:rPr>
              <a:t>0-6</a:t>
            </a:r>
            <a:r>
              <a:rPr dirty="0" sz="1200" spc="10" b="1">
                <a:solidFill>
                  <a:srgbClr val="A16769"/>
                </a:solidFill>
                <a:latin typeface="Calibri"/>
                <a:cs typeface="Calibri"/>
              </a:rPr>
              <a:t> </a:t>
            </a:r>
            <a:r>
              <a:rPr dirty="0" sz="1200" spc="-10" b="1">
                <a:solidFill>
                  <a:srgbClr val="A16769"/>
                </a:solidFill>
                <a:latin typeface="Calibri"/>
                <a:cs typeface="Calibri"/>
              </a:rPr>
              <a:t>Months</a:t>
            </a:r>
            <a:endParaRPr sz="1200">
              <a:latin typeface="Calibri"/>
              <a:cs typeface="Calibri"/>
            </a:endParaRPr>
          </a:p>
        </p:txBody>
      </p:sp>
      <p:sp>
        <p:nvSpPr>
          <p:cNvPr id="9" name="object 9"/>
          <p:cNvSpPr txBox="1"/>
          <p:nvPr/>
        </p:nvSpPr>
        <p:spPr>
          <a:xfrm>
            <a:off x="948055" y="2264981"/>
            <a:ext cx="1466850"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6C2D46"/>
                </a:solidFill>
                <a:latin typeface="Cambria"/>
                <a:cs typeface="Cambria"/>
              </a:rPr>
              <a:t>MVP</a:t>
            </a:r>
            <a:r>
              <a:rPr dirty="0" sz="2000" spc="-5" b="1">
                <a:solidFill>
                  <a:srgbClr val="6C2D46"/>
                </a:solidFill>
                <a:latin typeface="Cambria"/>
                <a:cs typeface="Cambria"/>
              </a:rPr>
              <a:t> </a:t>
            </a:r>
            <a:r>
              <a:rPr dirty="0" sz="2000" spc="-10" b="1">
                <a:solidFill>
                  <a:srgbClr val="6C2D46"/>
                </a:solidFill>
                <a:latin typeface="Cambria"/>
                <a:cs typeface="Cambria"/>
              </a:rPr>
              <a:t>Launch</a:t>
            </a:r>
            <a:endParaRPr sz="2000">
              <a:latin typeface="Cambria"/>
              <a:cs typeface="Cambria"/>
            </a:endParaRPr>
          </a:p>
        </p:txBody>
      </p:sp>
      <p:sp>
        <p:nvSpPr>
          <p:cNvPr id="10" name="object 10"/>
          <p:cNvSpPr/>
          <p:nvPr/>
        </p:nvSpPr>
        <p:spPr>
          <a:xfrm>
            <a:off x="866775" y="2876550"/>
            <a:ext cx="323850" cy="323850"/>
          </a:xfrm>
          <a:custGeom>
            <a:avLst/>
            <a:gdLst/>
            <a:ahLst/>
            <a:cxnLst/>
            <a:rect l="l" t="t" r="r" b="b"/>
            <a:pathLst>
              <a:path w="323850" h="323850">
                <a:moveTo>
                  <a:pt x="161925" y="0"/>
                </a:moveTo>
                <a:lnTo>
                  <a:pt x="118877" y="5785"/>
                </a:lnTo>
                <a:lnTo>
                  <a:pt x="80196" y="22112"/>
                </a:lnTo>
                <a:lnTo>
                  <a:pt x="47424" y="47434"/>
                </a:lnTo>
                <a:lnTo>
                  <a:pt x="22106" y="80207"/>
                </a:lnTo>
                <a:lnTo>
                  <a:pt x="5783" y="118886"/>
                </a:lnTo>
                <a:lnTo>
                  <a:pt x="0" y="161925"/>
                </a:lnTo>
                <a:lnTo>
                  <a:pt x="5783" y="204963"/>
                </a:lnTo>
                <a:lnTo>
                  <a:pt x="22106" y="243642"/>
                </a:lnTo>
                <a:lnTo>
                  <a:pt x="47424" y="276415"/>
                </a:lnTo>
                <a:lnTo>
                  <a:pt x="80196" y="301737"/>
                </a:lnTo>
                <a:lnTo>
                  <a:pt x="118877" y="318064"/>
                </a:lnTo>
                <a:lnTo>
                  <a:pt x="161925" y="323850"/>
                </a:lnTo>
                <a:lnTo>
                  <a:pt x="204972" y="318064"/>
                </a:lnTo>
                <a:lnTo>
                  <a:pt x="243653" y="301737"/>
                </a:lnTo>
                <a:lnTo>
                  <a:pt x="276425" y="276415"/>
                </a:lnTo>
                <a:lnTo>
                  <a:pt x="301743" y="243642"/>
                </a:lnTo>
                <a:lnTo>
                  <a:pt x="318066" y="204963"/>
                </a:lnTo>
                <a:lnTo>
                  <a:pt x="323850" y="161925"/>
                </a:lnTo>
                <a:lnTo>
                  <a:pt x="318066" y="118886"/>
                </a:lnTo>
                <a:lnTo>
                  <a:pt x="301743" y="80207"/>
                </a:lnTo>
                <a:lnTo>
                  <a:pt x="276425" y="47434"/>
                </a:lnTo>
                <a:lnTo>
                  <a:pt x="243653" y="22112"/>
                </a:lnTo>
                <a:lnTo>
                  <a:pt x="204972" y="5785"/>
                </a:lnTo>
                <a:lnTo>
                  <a:pt x="161925" y="0"/>
                </a:lnTo>
                <a:close/>
              </a:path>
            </a:pathLst>
          </a:custGeom>
          <a:solidFill>
            <a:srgbClr val="6C2D46"/>
          </a:solidFill>
        </p:spPr>
        <p:txBody>
          <a:bodyPr wrap="square" lIns="0" tIns="0" rIns="0" bIns="0" rtlCol="0"/>
          <a:lstStyle/>
          <a:p/>
        </p:txBody>
      </p:sp>
      <p:sp>
        <p:nvSpPr>
          <p:cNvPr id="11" name="object 11"/>
          <p:cNvSpPr txBox="1"/>
          <p:nvPr/>
        </p:nvSpPr>
        <p:spPr>
          <a:xfrm>
            <a:off x="954722" y="2922841"/>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12" name="object 12"/>
          <p:cNvSpPr txBox="1"/>
          <p:nvPr/>
        </p:nvSpPr>
        <p:spPr>
          <a:xfrm>
            <a:off x="1405636" y="2941256"/>
            <a:ext cx="2028825"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Launch</a:t>
            </a:r>
            <a:r>
              <a:rPr dirty="0" sz="1250" spc="130">
                <a:solidFill>
                  <a:srgbClr val="2B161F"/>
                </a:solidFill>
                <a:latin typeface="Calibri"/>
                <a:cs typeface="Calibri"/>
              </a:rPr>
              <a:t> </a:t>
            </a:r>
            <a:r>
              <a:rPr dirty="0" sz="1250">
                <a:solidFill>
                  <a:srgbClr val="2B161F"/>
                </a:solidFill>
                <a:latin typeface="Calibri"/>
                <a:cs typeface="Calibri"/>
              </a:rPr>
              <a:t>web</a:t>
            </a:r>
            <a:r>
              <a:rPr dirty="0" sz="1250" spc="135">
                <a:solidFill>
                  <a:srgbClr val="2B161F"/>
                </a:solidFill>
                <a:latin typeface="Calibri"/>
                <a:cs typeface="Calibri"/>
              </a:rPr>
              <a:t> </a:t>
            </a:r>
            <a:r>
              <a:rPr dirty="0" sz="1250">
                <a:solidFill>
                  <a:srgbClr val="2B161F"/>
                </a:solidFill>
                <a:latin typeface="Calibri"/>
                <a:cs typeface="Calibri"/>
              </a:rPr>
              <a:t>+</a:t>
            </a:r>
            <a:r>
              <a:rPr dirty="0" sz="1250" spc="15">
                <a:solidFill>
                  <a:srgbClr val="2B161F"/>
                </a:solidFill>
                <a:latin typeface="Calibri"/>
                <a:cs typeface="Calibri"/>
              </a:rPr>
              <a:t> </a:t>
            </a:r>
            <a:r>
              <a:rPr dirty="0" sz="1250">
                <a:solidFill>
                  <a:srgbClr val="2B161F"/>
                </a:solidFill>
                <a:latin typeface="Calibri"/>
                <a:cs typeface="Calibri"/>
              </a:rPr>
              <a:t>app</a:t>
            </a:r>
            <a:r>
              <a:rPr dirty="0" sz="1250" spc="50">
                <a:solidFill>
                  <a:srgbClr val="2B161F"/>
                </a:solidFill>
                <a:latin typeface="Calibri"/>
                <a:cs typeface="Calibri"/>
              </a:rPr>
              <a:t> </a:t>
            </a:r>
            <a:r>
              <a:rPr dirty="0" sz="1250">
                <a:solidFill>
                  <a:srgbClr val="2B161F"/>
                </a:solidFill>
                <a:latin typeface="Calibri"/>
                <a:cs typeface="Calibri"/>
              </a:rPr>
              <a:t>in</a:t>
            </a:r>
            <a:r>
              <a:rPr dirty="0" sz="1250" spc="55">
                <a:solidFill>
                  <a:srgbClr val="2B161F"/>
                </a:solidFill>
                <a:latin typeface="Calibri"/>
                <a:cs typeface="Calibri"/>
              </a:rPr>
              <a:t> </a:t>
            </a:r>
            <a:r>
              <a:rPr dirty="0" sz="1250">
                <a:solidFill>
                  <a:srgbClr val="2B161F"/>
                </a:solidFill>
                <a:latin typeface="Calibri"/>
                <a:cs typeface="Calibri"/>
              </a:rPr>
              <a:t>pilot</a:t>
            </a:r>
            <a:r>
              <a:rPr dirty="0" sz="1250" spc="70">
                <a:solidFill>
                  <a:srgbClr val="2B161F"/>
                </a:solidFill>
                <a:latin typeface="Calibri"/>
                <a:cs typeface="Calibri"/>
              </a:rPr>
              <a:t> </a:t>
            </a:r>
            <a:r>
              <a:rPr dirty="0" sz="1250" spc="-20">
                <a:solidFill>
                  <a:srgbClr val="2B161F"/>
                </a:solidFill>
                <a:latin typeface="Calibri"/>
                <a:cs typeface="Calibri"/>
              </a:rPr>
              <a:t>city</a:t>
            </a:r>
            <a:endParaRPr sz="1250">
              <a:latin typeface="Calibri"/>
              <a:cs typeface="Calibri"/>
            </a:endParaRPr>
          </a:p>
        </p:txBody>
      </p:sp>
      <p:sp>
        <p:nvSpPr>
          <p:cNvPr id="13" name="object 13"/>
          <p:cNvSpPr/>
          <p:nvPr/>
        </p:nvSpPr>
        <p:spPr>
          <a:xfrm>
            <a:off x="866775" y="3609975"/>
            <a:ext cx="323850" cy="323850"/>
          </a:xfrm>
          <a:custGeom>
            <a:avLst/>
            <a:gdLst/>
            <a:ahLst/>
            <a:cxnLst/>
            <a:rect l="l" t="t" r="r" b="b"/>
            <a:pathLst>
              <a:path w="323850" h="323850">
                <a:moveTo>
                  <a:pt x="161925" y="0"/>
                </a:moveTo>
                <a:lnTo>
                  <a:pt x="118877" y="5785"/>
                </a:lnTo>
                <a:lnTo>
                  <a:pt x="80196" y="22112"/>
                </a:lnTo>
                <a:lnTo>
                  <a:pt x="47424" y="47434"/>
                </a:lnTo>
                <a:lnTo>
                  <a:pt x="22106" y="80207"/>
                </a:lnTo>
                <a:lnTo>
                  <a:pt x="5783" y="118886"/>
                </a:lnTo>
                <a:lnTo>
                  <a:pt x="0" y="161925"/>
                </a:lnTo>
                <a:lnTo>
                  <a:pt x="5783" y="204963"/>
                </a:lnTo>
                <a:lnTo>
                  <a:pt x="22106" y="243642"/>
                </a:lnTo>
                <a:lnTo>
                  <a:pt x="47424" y="276415"/>
                </a:lnTo>
                <a:lnTo>
                  <a:pt x="80196" y="301737"/>
                </a:lnTo>
                <a:lnTo>
                  <a:pt x="118877" y="318064"/>
                </a:lnTo>
                <a:lnTo>
                  <a:pt x="161925" y="323850"/>
                </a:lnTo>
                <a:lnTo>
                  <a:pt x="204972" y="318064"/>
                </a:lnTo>
                <a:lnTo>
                  <a:pt x="243653" y="301737"/>
                </a:lnTo>
                <a:lnTo>
                  <a:pt x="276425" y="276415"/>
                </a:lnTo>
                <a:lnTo>
                  <a:pt x="301743" y="243642"/>
                </a:lnTo>
                <a:lnTo>
                  <a:pt x="318066" y="204963"/>
                </a:lnTo>
                <a:lnTo>
                  <a:pt x="323850" y="161925"/>
                </a:lnTo>
                <a:lnTo>
                  <a:pt x="318066" y="118886"/>
                </a:lnTo>
                <a:lnTo>
                  <a:pt x="301743" y="80207"/>
                </a:lnTo>
                <a:lnTo>
                  <a:pt x="276425" y="47434"/>
                </a:lnTo>
                <a:lnTo>
                  <a:pt x="243653" y="22112"/>
                </a:lnTo>
                <a:lnTo>
                  <a:pt x="204972" y="5785"/>
                </a:lnTo>
                <a:lnTo>
                  <a:pt x="161925" y="0"/>
                </a:lnTo>
                <a:close/>
              </a:path>
            </a:pathLst>
          </a:custGeom>
          <a:solidFill>
            <a:srgbClr val="6C2D46"/>
          </a:solidFill>
        </p:spPr>
        <p:txBody>
          <a:bodyPr wrap="square" lIns="0" tIns="0" rIns="0" bIns="0" rtlCol="0"/>
          <a:lstStyle/>
          <a:p/>
        </p:txBody>
      </p:sp>
      <p:sp>
        <p:nvSpPr>
          <p:cNvPr id="14" name="object 14"/>
          <p:cNvSpPr txBox="1"/>
          <p:nvPr/>
        </p:nvSpPr>
        <p:spPr>
          <a:xfrm>
            <a:off x="954722" y="3655948"/>
            <a:ext cx="146685" cy="219710"/>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15" name="object 15"/>
          <p:cNvSpPr txBox="1"/>
          <p:nvPr/>
        </p:nvSpPr>
        <p:spPr>
          <a:xfrm>
            <a:off x="1405636" y="3673792"/>
            <a:ext cx="2637790"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Onboard</a:t>
            </a:r>
            <a:r>
              <a:rPr dirty="0" sz="1250" spc="105">
                <a:solidFill>
                  <a:srgbClr val="2B161F"/>
                </a:solidFill>
                <a:latin typeface="Calibri"/>
                <a:cs typeface="Calibri"/>
              </a:rPr>
              <a:t> </a:t>
            </a:r>
            <a:r>
              <a:rPr dirty="0" sz="1250">
                <a:solidFill>
                  <a:srgbClr val="2B161F"/>
                </a:solidFill>
                <a:latin typeface="Calibri"/>
                <a:cs typeface="Calibri"/>
              </a:rPr>
              <a:t>50</a:t>
            </a:r>
            <a:r>
              <a:rPr dirty="0" sz="1250" spc="135">
                <a:solidFill>
                  <a:srgbClr val="2B161F"/>
                </a:solidFill>
                <a:latin typeface="Calibri"/>
                <a:cs typeface="Calibri"/>
              </a:rPr>
              <a:t> </a:t>
            </a:r>
            <a:r>
              <a:rPr dirty="0" sz="1250">
                <a:solidFill>
                  <a:srgbClr val="2B161F"/>
                </a:solidFill>
                <a:latin typeface="Calibri"/>
                <a:cs typeface="Calibri"/>
              </a:rPr>
              <a:t>verified</a:t>
            </a:r>
            <a:r>
              <a:rPr dirty="0" sz="1250" spc="110">
                <a:solidFill>
                  <a:srgbClr val="2B161F"/>
                </a:solidFill>
                <a:latin typeface="Calibri"/>
                <a:cs typeface="Calibri"/>
              </a:rPr>
              <a:t> </a:t>
            </a:r>
            <a:r>
              <a:rPr dirty="0" sz="1250">
                <a:solidFill>
                  <a:srgbClr val="2B161F"/>
                </a:solidFill>
                <a:latin typeface="Calibri"/>
                <a:cs typeface="Calibri"/>
              </a:rPr>
              <a:t>boutique</a:t>
            </a:r>
            <a:r>
              <a:rPr dirty="0" sz="1250" spc="150">
                <a:solidFill>
                  <a:srgbClr val="2B161F"/>
                </a:solidFill>
                <a:latin typeface="Calibri"/>
                <a:cs typeface="Calibri"/>
              </a:rPr>
              <a:t> </a:t>
            </a:r>
            <a:r>
              <a:rPr dirty="0" sz="1250" spc="-10">
                <a:solidFill>
                  <a:srgbClr val="2B161F"/>
                </a:solidFill>
                <a:latin typeface="Calibri"/>
                <a:cs typeface="Calibri"/>
              </a:rPr>
              <a:t>partners</a:t>
            </a:r>
            <a:endParaRPr sz="1250">
              <a:latin typeface="Calibri"/>
              <a:cs typeface="Calibri"/>
            </a:endParaRPr>
          </a:p>
        </p:txBody>
      </p:sp>
      <p:sp>
        <p:nvSpPr>
          <p:cNvPr id="16" name="object 16"/>
          <p:cNvSpPr/>
          <p:nvPr/>
        </p:nvSpPr>
        <p:spPr>
          <a:xfrm>
            <a:off x="866775" y="4343400"/>
            <a:ext cx="323850" cy="323850"/>
          </a:xfrm>
          <a:custGeom>
            <a:avLst/>
            <a:gdLst/>
            <a:ahLst/>
            <a:cxnLst/>
            <a:rect l="l" t="t" r="r" b="b"/>
            <a:pathLst>
              <a:path w="323850" h="323850">
                <a:moveTo>
                  <a:pt x="161925" y="0"/>
                </a:moveTo>
                <a:lnTo>
                  <a:pt x="118877" y="5785"/>
                </a:lnTo>
                <a:lnTo>
                  <a:pt x="80196" y="22112"/>
                </a:lnTo>
                <a:lnTo>
                  <a:pt x="47424" y="47434"/>
                </a:lnTo>
                <a:lnTo>
                  <a:pt x="22106" y="80207"/>
                </a:lnTo>
                <a:lnTo>
                  <a:pt x="5783" y="118886"/>
                </a:lnTo>
                <a:lnTo>
                  <a:pt x="0" y="161925"/>
                </a:lnTo>
                <a:lnTo>
                  <a:pt x="5783" y="204963"/>
                </a:lnTo>
                <a:lnTo>
                  <a:pt x="22106" y="243642"/>
                </a:lnTo>
                <a:lnTo>
                  <a:pt x="47424" y="276415"/>
                </a:lnTo>
                <a:lnTo>
                  <a:pt x="80196" y="301737"/>
                </a:lnTo>
                <a:lnTo>
                  <a:pt x="118877" y="318064"/>
                </a:lnTo>
                <a:lnTo>
                  <a:pt x="161925" y="323850"/>
                </a:lnTo>
                <a:lnTo>
                  <a:pt x="204972" y="318064"/>
                </a:lnTo>
                <a:lnTo>
                  <a:pt x="243653" y="301737"/>
                </a:lnTo>
                <a:lnTo>
                  <a:pt x="276425" y="276415"/>
                </a:lnTo>
                <a:lnTo>
                  <a:pt x="301743" y="243642"/>
                </a:lnTo>
                <a:lnTo>
                  <a:pt x="318066" y="204963"/>
                </a:lnTo>
                <a:lnTo>
                  <a:pt x="323850" y="161925"/>
                </a:lnTo>
                <a:lnTo>
                  <a:pt x="318066" y="118886"/>
                </a:lnTo>
                <a:lnTo>
                  <a:pt x="301743" y="80207"/>
                </a:lnTo>
                <a:lnTo>
                  <a:pt x="276425" y="47434"/>
                </a:lnTo>
                <a:lnTo>
                  <a:pt x="243653" y="22112"/>
                </a:lnTo>
                <a:lnTo>
                  <a:pt x="204972" y="5785"/>
                </a:lnTo>
                <a:lnTo>
                  <a:pt x="161925" y="0"/>
                </a:lnTo>
                <a:close/>
              </a:path>
            </a:pathLst>
          </a:custGeom>
          <a:solidFill>
            <a:srgbClr val="6C2D46"/>
          </a:solidFill>
        </p:spPr>
        <p:txBody>
          <a:bodyPr wrap="square" lIns="0" tIns="0" rIns="0" bIns="0" rtlCol="0"/>
          <a:lstStyle/>
          <a:p/>
        </p:txBody>
      </p:sp>
      <p:sp>
        <p:nvSpPr>
          <p:cNvPr id="17" name="object 17"/>
          <p:cNvSpPr txBox="1"/>
          <p:nvPr/>
        </p:nvSpPr>
        <p:spPr>
          <a:xfrm>
            <a:off x="954722" y="4388167"/>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18" name="object 18"/>
          <p:cNvSpPr txBox="1"/>
          <p:nvPr/>
        </p:nvSpPr>
        <p:spPr>
          <a:xfrm>
            <a:off x="1405636" y="4406900"/>
            <a:ext cx="2470150" cy="219710"/>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Manual</a:t>
            </a:r>
            <a:r>
              <a:rPr dirty="0" sz="1250" spc="140">
                <a:solidFill>
                  <a:srgbClr val="2B161F"/>
                </a:solidFill>
                <a:latin typeface="Calibri"/>
                <a:cs typeface="Calibri"/>
              </a:rPr>
              <a:t> </a:t>
            </a:r>
            <a:r>
              <a:rPr dirty="0" sz="1250">
                <a:solidFill>
                  <a:srgbClr val="2B161F"/>
                </a:solidFill>
                <a:latin typeface="Calibri"/>
                <a:cs typeface="Calibri"/>
              </a:rPr>
              <a:t>+</a:t>
            </a:r>
            <a:r>
              <a:rPr dirty="0" sz="1250" spc="185">
                <a:solidFill>
                  <a:srgbClr val="2B161F"/>
                </a:solidFill>
                <a:latin typeface="Calibri"/>
                <a:cs typeface="Calibri"/>
              </a:rPr>
              <a:t> </a:t>
            </a:r>
            <a:r>
              <a:rPr dirty="0" sz="1250">
                <a:solidFill>
                  <a:srgbClr val="2B161F"/>
                </a:solidFill>
                <a:latin typeface="Calibri"/>
                <a:cs typeface="Calibri"/>
              </a:rPr>
              <a:t>guided</a:t>
            </a:r>
            <a:r>
              <a:rPr dirty="0" sz="1250" spc="135">
                <a:solidFill>
                  <a:srgbClr val="2B161F"/>
                </a:solidFill>
                <a:latin typeface="Calibri"/>
                <a:cs typeface="Calibri"/>
              </a:rPr>
              <a:t> </a:t>
            </a:r>
            <a:r>
              <a:rPr dirty="0" sz="1250">
                <a:solidFill>
                  <a:srgbClr val="2B161F"/>
                </a:solidFill>
                <a:latin typeface="Calibri"/>
                <a:cs typeface="Calibri"/>
              </a:rPr>
              <a:t>measurement</a:t>
            </a:r>
            <a:r>
              <a:rPr dirty="0" sz="1250" spc="65">
                <a:solidFill>
                  <a:srgbClr val="2B161F"/>
                </a:solidFill>
                <a:latin typeface="Calibri"/>
                <a:cs typeface="Calibri"/>
              </a:rPr>
              <a:t> </a:t>
            </a:r>
            <a:r>
              <a:rPr dirty="0" sz="1250" spc="-20">
                <a:solidFill>
                  <a:srgbClr val="2B161F"/>
                </a:solidFill>
                <a:latin typeface="Calibri"/>
                <a:cs typeface="Calibri"/>
              </a:rPr>
              <a:t>flow</a:t>
            </a:r>
            <a:endParaRPr sz="1250">
              <a:latin typeface="Calibri"/>
              <a:cs typeface="Calibri"/>
            </a:endParaRPr>
          </a:p>
        </p:txBody>
      </p:sp>
      <p:sp>
        <p:nvSpPr>
          <p:cNvPr id="19" name="object 19"/>
          <p:cNvSpPr/>
          <p:nvPr/>
        </p:nvSpPr>
        <p:spPr>
          <a:xfrm>
            <a:off x="866775" y="5076825"/>
            <a:ext cx="323850" cy="314325"/>
          </a:xfrm>
          <a:custGeom>
            <a:avLst/>
            <a:gdLst/>
            <a:ahLst/>
            <a:cxnLst/>
            <a:rect l="l" t="t" r="r" b="b"/>
            <a:pathLst>
              <a:path w="323850" h="314325">
                <a:moveTo>
                  <a:pt x="161925" y="0"/>
                </a:moveTo>
                <a:lnTo>
                  <a:pt x="110742" y="8012"/>
                </a:lnTo>
                <a:lnTo>
                  <a:pt x="66292" y="30325"/>
                </a:lnTo>
                <a:lnTo>
                  <a:pt x="31240" y="64355"/>
                </a:lnTo>
                <a:lnTo>
                  <a:pt x="8254" y="107517"/>
                </a:lnTo>
                <a:lnTo>
                  <a:pt x="0" y="157225"/>
                </a:lnTo>
                <a:lnTo>
                  <a:pt x="8254" y="206872"/>
                </a:lnTo>
                <a:lnTo>
                  <a:pt x="31240" y="249996"/>
                </a:lnTo>
                <a:lnTo>
                  <a:pt x="66292" y="284007"/>
                </a:lnTo>
                <a:lnTo>
                  <a:pt x="110742" y="306313"/>
                </a:lnTo>
                <a:lnTo>
                  <a:pt x="161925" y="314325"/>
                </a:lnTo>
                <a:lnTo>
                  <a:pt x="213107" y="306313"/>
                </a:lnTo>
                <a:lnTo>
                  <a:pt x="257557" y="284007"/>
                </a:lnTo>
                <a:lnTo>
                  <a:pt x="292609" y="249996"/>
                </a:lnTo>
                <a:lnTo>
                  <a:pt x="315595" y="206872"/>
                </a:lnTo>
                <a:lnTo>
                  <a:pt x="323850" y="157225"/>
                </a:lnTo>
                <a:lnTo>
                  <a:pt x="315595" y="107517"/>
                </a:lnTo>
                <a:lnTo>
                  <a:pt x="292609" y="64355"/>
                </a:lnTo>
                <a:lnTo>
                  <a:pt x="257557" y="30325"/>
                </a:lnTo>
                <a:lnTo>
                  <a:pt x="213107" y="8012"/>
                </a:lnTo>
                <a:lnTo>
                  <a:pt x="161925" y="0"/>
                </a:lnTo>
                <a:close/>
              </a:path>
            </a:pathLst>
          </a:custGeom>
          <a:solidFill>
            <a:srgbClr val="6C2D46"/>
          </a:solidFill>
        </p:spPr>
        <p:txBody>
          <a:bodyPr wrap="square" lIns="0" tIns="0" rIns="0" bIns="0" rtlCol="0"/>
          <a:lstStyle/>
          <a:p/>
        </p:txBody>
      </p:sp>
      <p:sp>
        <p:nvSpPr>
          <p:cNvPr id="20" name="object 20"/>
          <p:cNvSpPr txBox="1"/>
          <p:nvPr/>
        </p:nvSpPr>
        <p:spPr>
          <a:xfrm>
            <a:off x="954722" y="5120703"/>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21" name="object 21"/>
          <p:cNvSpPr txBox="1"/>
          <p:nvPr/>
        </p:nvSpPr>
        <p:spPr>
          <a:xfrm>
            <a:off x="1405636" y="5139308"/>
            <a:ext cx="2403475" cy="219710"/>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Core</a:t>
            </a:r>
            <a:r>
              <a:rPr dirty="0" sz="1250" spc="120">
                <a:solidFill>
                  <a:srgbClr val="2B161F"/>
                </a:solidFill>
                <a:latin typeface="Calibri"/>
                <a:cs typeface="Calibri"/>
              </a:rPr>
              <a:t> </a:t>
            </a:r>
            <a:r>
              <a:rPr dirty="0" sz="1250">
                <a:solidFill>
                  <a:srgbClr val="2B161F"/>
                </a:solidFill>
                <a:latin typeface="Calibri"/>
                <a:cs typeface="Calibri"/>
              </a:rPr>
              <a:t>order</a:t>
            </a:r>
            <a:r>
              <a:rPr dirty="0" sz="1250" spc="85">
                <a:solidFill>
                  <a:srgbClr val="2B161F"/>
                </a:solidFill>
                <a:latin typeface="Calibri"/>
                <a:cs typeface="Calibri"/>
              </a:rPr>
              <a:t> </a:t>
            </a:r>
            <a:r>
              <a:rPr dirty="0" sz="1250">
                <a:solidFill>
                  <a:srgbClr val="2B161F"/>
                </a:solidFill>
                <a:latin typeface="Calibri"/>
                <a:cs typeface="Calibri"/>
              </a:rPr>
              <a:t>management</a:t>
            </a:r>
            <a:r>
              <a:rPr dirty="0" sz="1250" spc="105">
                <a:solidFill>
                  <a:srgbClr val="2B161F"/>
                </a:solidFill>
                <a:latin typeface="Calibri"/>
                <a:cs typeface="Calibri"/>
              </a:rPr>
              <a:t> </a:t>
            </a:r>
            <a:r>
              <a:rPr dirty="0" sz="1250">
                <a:solidFill>
                  <a:srgbClr val="2B161F"/>
                </a:solidFill>
                <a:latin typeface="Calibri"/>
                <a:cs typeface="Calibri"/>
              </a:rPr>
              <a:t>&amp;</a:t>
            </a:r>
            <a:r>
              <a:rPr dirty="0" sz="1250" spc="120">
                <a:solidFill>
                  <a:srgbClr val="2B161F"/>
                </a:solidFill>
                <a:latin typeface="Calibri"/>
                <a:cs typeface="Calibri"/>
              </a:rPr>
              <a:t> </a:t>
            </a:r>
            <a:r>
              <a:rPr dirty="0" sz="1250" spc="-10">
                <a:solidFill>
                  <a:srgbClr val="2B161F"/>
                </a:solidFill>
                <a:latin typeface="Calibri"/>
                <a:cs typeface="Calibri"/>
              </a:rPr>
              <a:t>tracking</a:t>
            </a:r>
            <a:endParaRPr sz="1250">
              <a:latin typeface="Calibri"/>
              <a:cs typeface="Calibri"/>
            </a:endParaRPr>
          </a:p>
        </p:txBody>
      </p:sp>
      <p:grpSp>
        <p:nvGrpSpPr>
          <p:cNvPr id="22" name="object 22"/>
          <p:cNvGrpSpPr/>
          <p:nvPr/>
        </p:nvGrpSpPr>
        <p:grpSpPr>
          <a:xfrm>
            <a:off x="6200758" y="1562017"/>
            <a:ext cx="5481955" cy="4605655"/>
            <a:chOff x="6200758" y="1562017"/>
            <a:chExt cx="5481955" cy="4605655"/>
          </a:xfrm>
        </p:grpSpPr>
        <p:pic>
          <p:nvPicPr>
            <p:cNvPr id="23" name="object 23"/>
            <p:cNvPicPr/>
            <p:nvPr/>
          </p:nvPicPr>
          <p:blipFill>
            <a:blip r:embed="rId2" cstate="print"/>
            <a:stretch>
              <a:fillRect/>
            </a:stretch>
          </p:blipFill>
          <p:spPr>
            <a:xfrm>
              <a:off x="6200758" y="1562017"/>
              <a:ext cx="5481733" cy="4605449"/>
            </a:xfrm>
            <a:prstGeom prst="rect">
              <a:avLst/>
            </a:prstGeom>
          </p:spPr>
        </p:pic>
        <p:sp>
          <p:nvSpPr>
            <p:cNvPr id="24" name="object 24"/>
            <p:cNvSpPr/>
            <p:nvPr/>
          </p:nvSpPr>
          <p:spPr>
            <a:xfrm>
              <a:off x="6272275" y="1605025"/>
              <a:ext cx="5343525" cy="4476750"/>
            </a:xfrm>
            <a:custGeom>
              <a:avLst/>
              <a:gdLst/>
              <a:ahLst/>
              <a:cxnLst/>
              <a:rect l="l" t="t" r="r" b="b"/>
              <a:pathLst>
                <a:path w="5343525" h="4476750">
                  <a:moveTo>
                    <a:pt x="5270373" y="0"/>
                  </a:moveTo>
                  <a:lnTo>
                    <a:pt x="73025" y="0"/>
                  </a:lnTo>
                  <a:lnTo>
                    <a:pt x="44576" y="5730"/>
                  </a:lnTo>
                  <a:lnTo>
                    <a:pt x="21367" y="21367"/>
                  </a:lnTo>
                  <a:lnTo>
                    <a:pt x="5730" y="44576"/>
                  </a:lnTo>
                  <a:lnTo>
                    <a:pt x="0" y="73025"/>
                  </a:lnTo>
                  <a:lnTo>
                    <a:pt x="0" y="4403585"/>
                  </a:lnTo>
                  <a:lnTo>
                    <a:pt x="5730" y="4432039"/>
                  </a:lnTo>
                  <a:lnTo>
                    <a:pt x="21367" y="4455275"/>
                  </a:lnTo>
                  <a:lnTo>
                    <a:pt x="44576" y="4470941"/>
                  </a:lnTo>
                  <a:lnTo>
                    <a:pt x="73025" y="4476686"/>
                  </a:lnTo>
                  <a:lnTo>
                    <a:pt x="5270373" y="4476686"/>
                  </a:lnTo>
                  <a:lnTo>
                    <a:pt x="5298840" y="4470941"/>
                  </a:lnTo>
                  <a:lnTo>
                    <a:pt x="5322093" y="4455275"/>
                  </a:lnTo>
                  <a:lnTo>
                    <a:pt x="5337774" y="4432039"/>
                  </a:lnTo>
                  <a:lnTo>
                    <a:pt x="5343525" y="4403585"/>
                  </a:lnTo>
                  <a:lnTo>
                    <a:pt x="5343525" y="73025"/>
                  </a:lnTo>
                  <a:lnTo>
                    <a:pt x="5337774" y="44576"/>
                  </a:lnTo>
                  <a:lnTo>
                    <a:pt x="5322093" y="21367"/>
                  </a:lnTo>
                  <a:lnTo>
                    <a:pt x="5298840" y="5730"/>
                  </a:lnTo>
                  <a:lnTo>
                    <a:pt x="5270373" y="0"/>
                  </a:lnTo>
                  <a:close/>
                </a:path>
              </a:pathLst>
            </a:custGeom>
            <a:solidFill>
              <a:srgbClr val="FFFFFF"/>
            </a:solidFill>
          </p:spPr>
          <p:txBody>
            <a:bodyPr wrap="square" lIns="0" tIns="0" rIns="0" bIns="0" rtlCol="0"/>
            <a:lstStyle/>
            <a:p/>
          </p:txBody>
        </p:sp>
        <p:sp>
          <p:nvSpPr>
            <p:cNvPr id="25" name="object 25"/>
            <p:cNvSpPr/>
            <p:nvPr/>
          </p:nvSpPr>
          <p:spPr>
            <a:xfrm>
              <a:off x="6272275" y="1605025"/>
              <a:ext cx="5343525" cy="4476750"/>
            </a:xfrm>
            <a:custGeom>
              <a:avLst/>
              <a:gdLst/>
              <a:ahLst/>
              <a:cxnLst/>
              <a:rect l="l" t="t" r="r" b="b"/>
              <a:pathLst>
                <a:path w="5343525" h="4476750">
                  <a:moveTo>
                    <a:pt x="0" y="73025"/>
                  </a:moveTo>
                  <a:lnTo>
                    <a:pt x="5730" y="44576"/>
                  </a:lnTo>
                  <a:lnTo>
                    <a:pt x="21367" y="21367"/>
                  </a:lnTo>
                  <a:lnTo>
                    <a:pt x="44576" y="5730"/>
                  </a:lnTo>
                  <a:lnTo>
                    <a:pt x="73025" y="0"/>
                  </a:lnTo>
                  <a:lnTo>
                    <a:pt x="5270373" y="0"/>
                  </a:lnTo>
                  <a:lnTo>
                    <a:pt x="5298840" y="5730"/>
                  </a:lnTo>
                  <a:lnTo>
                    <a:pt x="5322093" y="21367"/>
                  </a:lnTo>
                  <a:lnTo>
                    <a:pt x="5337774" y="44576"/>
                  </a:lnTo>
                  <a:lnTo>
                    <a:pt x="5343525" y="73025"/>
                  </a:lnTo>
                  <a:lnTo>
                    <a:pt x="5343525" y="4403585"/>
                  </a:lnTo>
                  <a:lnTo>
                    <a:pt x="5337774" y="4432039"/>
                  </a:lnTo>
                  <a:lnTo>
                    <a:pt x="5322093" y="4455275"/>
                  </a:lnTo>
                  <a:lnTo>
                    <a:pt x="5298840" y="4470941"/>
                  </a:lnTo>
                  <a:lnTo>
                    <a:pt x="5270373" y="4476686"/>
                  </a:lnTo>
                  <a:lnTo>
                    <a:pt x="73025" y="4476686"/>
                  </a:lnTo>
                  <a:lnTo>
                    <a:pt x="44576" y="4470941"/>
                  </a:lnTo>
                  <a:lnTo>
                    <a:pt x="21367" y="4455275"/>
                  </a:lnTo>
                  <a:lnTo>
                    <a:pt x="5730" y="4432039"/>
                  </a:lnTo>
                  <a:lnTo>
                    <a:pt x="0" y="4403585"/>
                  </a:lnTo>
                  <a:lnTo>
                    <a:pt x="0" y="73025"/>
                  </a:lnTo>
                  <a:close/>
                </a:path>
              </a:pathLst>
            </a:custGeom>
            <a:ln w="12700">
              <a:solidFill>
                <a:srgbClr val="EBE1D0"/>
              </a:solidFill>
            </a:ln>
          </p:spPr>
          <p:txBody>
            <a:bodyPr wrap="square" lIns="0" tIns="0" rIns="0" bIns="0" rtlCol="0"/>
            <a:lstStyle/>
            <a:p/>
          </p:txBody>
        </p:sp>
      </p:grpSp>
      <p:sp>
        <p:nvSpPr>
          <p:cNvPr id="26" name="object 26"/>
          <p:cNvSpPr txBox="1"/>
          <p:nvPr/>
        </p:nvSpPr>
        <p:spPr>
          <a:xfrm>
            <a:off x="6667500" y="1923351"/>
            <a:ext cx="1497965" cy="208915"/>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A16769"/>
                </a:solidFill>
                <a:latin typeface="Calibri"/>
                <a:cs typeface="Calibri"/>
              </a:rPr>
              <a:t>Phase</a:t>
            </a:r>
            <a:r>
              <a:rPr dirty="0" sz="1200" spc="5" b="1">
                <a:solidFill>
                  <a:srgbClr val="A16769"/>
                </a:solidFill>
                <a:latin typeface="Calibri"/>
                <a:cs typeface="Calibri"/>
              </a:rPr>
              <a:t> </a:t>
            </a:r>
            <a:r>
              <a:rPr dirty="0" sz="1200" b="1">
                <a:solidFill>
                  <a:srgbClr val="A16769"/>
                </a:solidFill>
                <a:latin typeface="Calibri"/>
                <a:cs typeface="Calibri"/>
              </a:rPr>
              <a:t>2</a:t>
            </a:r>
            <a:r>
              <a:rPr dirty="0" sz="1200" spc="295" b="1">
                <a:solidFill>
                  <a:srgbClr val="A16769"/>
                </a:solidFill>
                <a:latin typeface="Calibri"/>
                <a:cs typeface="Calibri"/>
              </a:rPr>
              <a:t> </a:t>
            </a:r>
            <a:r>
              <a:rPr dirty="0" sz="1200" b="1">
                <a:solidFill>
                  <a:srgbClr val="A16769"/>
                </a:solidFill>
                <a:latin typeface="Calibri"/>
                <a:cs typeface="Calibri"/>
              </a:rPr>
              <a:t>·</a:t>
            </a:r>
            <a:r>
              <a:rPr dirty="0" sz="1200" spc="215" b="1">
                <a:solidFill>
                  <a:srgbClr val="A16769"/>
                </a:solidFill>
                <a:latin typeface="Calibri"/>
                <a:cs typeface="Calibri"/>
              </a:rPr>
              <a:t> </a:t>
            </a:r>
            <a:r>
              <a:rPr dirty="0" sz="1200" b="1">
                <a:solidFill>
                  <a:srgbClr val="A16769"/>
                </a:solidFill>
                <a:latin typeface="Calibri"/>
                <a:cs typeface="Calibri"/>
              </a:rPr>
              <a:t>6-12</a:t>
            </a:r>
            <a:r>
              <a:rPr dirty="0" sz="1200" spc="5" b="1">
                <a:solidFill>
                  <a:srgbClr val="A16769"/>
                </a:solidFill>
                <a:latin typeface="Calibri"/>
                <a:cs typeface="Calibri"/>
              </a:rPr>
              <a:t> </a:t>
            </a:r>
            <a:r>
              <a:rPr dirty="0" sz="1200" spc="-10" b="1">
                <a:solidFill>
                  <a:srgbClr val="A16769"/>
                </a:solidFill>
                <a:latin typeface="Calibri"/>
                <a:cs typeface="Calibri"/>
              </a:rPr>
              <a:t>Months</a:t>
            </a:r>
            <a:endParaRPr sz="1200">
              <a:latin typeface="Calibri"/>
              <a:cs typeface="Calibri"/>
            </a:endParaRPr>
          </a:p>
        </p:txBody>
      </p:sp>
      <p:sp>
        <p:nvSpPr>
          <p:cNvPr id="27" name="object 27"/>
          <p:cNvSpPr txBox="1"/>
          <p:nvPr/>
        </p:nvSpPr>
        <p:spPr>
          <a:xfrm>
            <a:off x="6667500" y="2264981"/>
            <a:ext cx="1793239" cy="334645"/>
          </a:xfrm>
          <a:prstGeom prst="rect">
            <a:avLst/>
          </a:prstGeom>
        </p:spPr>
        <p:txBody>
          <a:bodyPr wrap="square" lIns="0" tIns="15875" rIns="0" bIns="0" rtlCol="0" vert="horz">
            <a:spAutoFit/>
          </a:bodyPr>
          <a:lstStyle/>
          <a:p>
            <a:pPr marL="12700">
              <a:lnSpc>
                <a:spcPct val="100000"/>
              </a:lnSpc>
              <a:spcBef>
                <a:spcPts val="125"/>
              </a:spcBef>
            </a:pPr>
            <a:r>
              <a:rPr dirty="0" sz="2000" b="1">
                <a:solidFill>
                  <a:srgbClr val="6C2D46"/>
                </a:solidFill>
                <a:latin typeface="Cambria"/>
                <a:cs typeface="Cambria"/>
              </a:rPr>
              <a:t>Smart</a:t>
            </a:r>
            <a:r>
              <a:rPr dirty="0" sz="2000" spc="-10" b="1">
                <a:solidFill>
                  <a:srgbClr val="6C2D46"/>
                </a:solidFill>
                <a:latin typeface="Cambria"/>
                <a:cs typeface="Cambria"/>
              </a:rPr>
              <a:t> Scale-</a:t>
            </a:r>
            <a:r>
              <a:rPr dirty="0" sz="2000" spc="-25" b="1">
                <a:solidFill>
                  <a:srgbClr val="6C2D46"/>
                </a:solidFill>
                <a:latin typeface="Cambria"/>
                <a:cs typeface="Cambria"/>
              </a:rPr>
              <a:t>Up</a:t>
            </a:r>
            <a:endParaRPr sz="2000">
              <a:latin typeface="Cambria"/>
              <a:cs typeface="Cambria"/>
            </a:endParaRPr>
          </a:p>
        </p:txBody>
      </p:sp>
      <p:sp>
        <p:nvSpPr>
          <p:cNvPr id="28" name="object 28"/>
          <p:cNvSpPr/>
          <p:nvPr/>
        </p:nvSpPr>
        <p:spPr>
          <a:xfrm>
            <a:off x="6581775" y="2876550"/>
            <a:ext cx="323850" cy="323850"/>
          </a:xfrm>
          <a:custGeom>
            <a:avLst/>
            <a:gdLst/>
            <a:ahLst/>
            <a:cxnLst/>
            <a:rect l="l" t="t" r="r" b="b"/>
            <a:pathLst>
              <a:path w="323850" h="323850">
                <a:moveTo>
                  <a:pt x="161925" y="0"/>
                </a:moveTo>
                <a:lnTo>
                  <a:pt x="118886" y="5785"/>
                </a:lnTo>
                <a:lnTo>
                  <a:pt x="80207" y="22112"/>
                </a:lnTo>
                <a:lnTo>
                  <a:pt x="47434" y="47434"/>
                </a:lnTo>
                <a:lnTo>
                  <a:pt x="22112" y="80207"/>
                </a:lnTo>
                <a:lnTo>
                  <a:pt x="5785" y="118886"/>
                </a:lnTo>
                <a:lnTo>
                  <a:pt x="0" y="161925"/>
                </a:lnTo>
                <a:lnTo>
                  <a:pt x="5785" y="204963"/>
                </a:lnTo>
                <a:lnTo>
                  <a:pt x="22112" y="243642"/>
                </a:lnTo>
                <a:lnTo>
                  <a:pt x="47434" y="276415"/>
                </a:lnTo>
                <a:lnTo>
                  <a:pt x="80207" y="301737"/>
                </a:lnTo>
                <a:lnTo>
                  <a:pt x="118886" y="318064"/>
                </a:lnTo>
                <a:lnTo>
                  <a:pt x="161925" y="323850"/>
                </a:lnTo>
                <a:lnTo>
                  <a:pt x="204963" y="318064"/>
                </a:lnTo>
                <a:lnTo>
                  <a:pt x="243642" y="301737"/>
                </a:lnTo>
                <a:lnTo>
                  <a:pt x="276415" y="276415"/>
                </a:lnTo>
                <a:lnTo>
                  <a:pt x="301737" y="243642"/>
                </a:lnTo>
                <a:lnTo>
                  <a:pt x="318064" y="204963"/>
                </a:lnTo>
                <a:lnTo>
                  <a:pt x="323850" y="161925"/>
                </a:lnTo>
                <a:lnTo>
                  <a:pt x="318064" y="118886"/>
                </a:lnTo>
                <a:lnTo>
                  <a:pt x="301737" y="80207"/>
                </a:lnTo>
                <a:lnTo>
                  <a:pt x="276415" y="47434"/>
                </a:lnTo>
                <a:lnTo>
                  <a:pt x="243642" y="22112"/>
                </a:lnTo>
                <a:lnTo>
                  <a:pt x="204963" y="5785"/>
                </a:lnTo>
                <a:lnTo>
                  <a:pt x="161925" y="0"/>
                </a:lnTo>
                <a:close/>
              </a:path>
            </a:pathLst>
          </a:custGeom>
          <a:solidFill>
            <a:srgbClr val="6C2D46"/>
          </a:solidFill>
        </p:spPr>
        <p:txBody>
          <a:bodyPr wrap="square" lIns="0" tIns="0" rIns="0" bIns="0" rtlCol="0"/>
          <a:lstStyle/>
          <a:p/>
        </p:txBody>
      </p:sp>
      <p:sp>
        <p:nvSpPr>
          <p:cNvPr id="29" name="object 29"/>
          <p:cNvSpPr txBox="1"/>
          <p:nvPr/>
        </p:nvSpPr>
        <p:spPr>
          <a:xfrm>
            <a:off x="6674231" y="2922841"/>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30" name="object 30"/>
          <p:cNvSpPr txBox="1"/>
          <p:nvPr/>
        </p:nvSpPr>
        <p:spPr>
          <a:xfrm>
            <a:off x="7125081" y="2941256"/>
            <a:ext cx="2401570"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AI</a:t>
            </a:r>
            <a:r>
              <a:rPr dirty="0" sz="1250" spc="90">
                <a:solidFill>
                  <a:srgbClr val="2B161F"/>
                </a:solidFill>
                <a:latin typeface="Calibri"/>
                <a:cs typeface="Calibri"/>
              </a:rPr>
              <a:t> </a:t>
            </a:r>
            <a:r>
              <a:rPr dirty="0" sz="1250">
                <a:solidFill>
                  <a:srgbClr val="2B161F"/>
                </a:solidFill>
                <a:latin typeface="Calibri"/>
                <a:cs typeface="Calibri"/>
              </a:rPr>
              <a:t>photo-based</a:t>
            </a:r>
            <a:r>
              <a:rPr dirty="0" sz="1250" spc="125">
                <a:solidFill>
                  <a:srgbClr val="2B161F"/>
                </a:solidFill>
                <a:latin typeface="Calibri"/>
                <a:cs typeface="Calibri"/>
              </a:rPr>
              <a:t> </a:t>
            </a:r>
            <a:r>
              <a:rPr dirty="0" sz="1250">
                <a:solidFill>
                  <a:srgbClr val="2B161F"/>
                </a:solidFill>
                <a:latin typeface="Calibri"/>
                <a:cs typeface="Calibri"/>
              </a:rPr>
              <a:t>body</a:t>
            </a:r>
            <a:r>
              <a:rPr dirty="0" sz="1250" spc="155">
                <a:solidFill>
                  <a:srgbClr val="2B161F"/>
                </a:solidFill>
                <a:latin typeface="Calibri"/>
                <a:cs typeface="Calibri"/>
              </a:rPr>
              <a:t> </a:t>
            </a:r>
            <a:r>
              <a:rPr dirty="0" sz="1250" spc="-10">
                <a:solidFill>
                  <a:srgbClr val="2B161F"/>
                </a:solidFill>
                <a:latin typeface="Calibri"/>
                <a:cs typeface="Calibri"/>
              </a:rPr>
              <a:t>measurement</a:t>
            </a:r>
            <a:endParaRPr sz="1250">
              <a:latin typeface="Calibri"/>
              <a:cs typeface="Calibri"/>
            </a:endParaRPr>
          </a:p>
        </p:txBody>
      </p:sp>
      <p:sp>
        <p:nvSpPr>
          <p:cNvPr id="31" name="object 31"/>
          <p:cNvSpPr/>
          <p:nvPr/>
        </p:nvSpPr>
        <p:spPr>
          <a:xfrm>
            <a:off x="6581775" y="3609975"/>
            <a:ext cx="323850" cy="323850"/>
          </a:xfrm>
          <a:custGeom>
            <a:avLst/>
            <a:gdLst/>
            <a:ahLst/>
            <a:cxnLst/>
            <a:rect l="l" t="t" r="r" b="b"/>
            <a:pathLst>
              <a:path w="323850" h="323850">
                <a:moveTo>
                  <a:pt x="161925" y="0"/>
                </a:moveTo>
                <a:lnTo>
                  <a:pt x="118886" y="5785"/>
                </a:lnTo>
                <a:lnTo>
                  <a:pt x="80207" y="22112"/>
                </a:lnTo>
                <a:lnTo>
                  <a:pt x="47434" y="47434"/>
                </a:lnTo>
                <a:lnTo>
                  <a:pt x="22112" y="80207"/>
                </a:lnTo>
                <a:lnTo>
                  <a:pt x="5785" y="118886"/>
                </a:lnTo>
                <a:lnTo>
                  <a:pt x="0" y="161925"/>
                </a:lnTo>
                <a:lnTo>
                  <a:pt x="5785" y="204963"/>
                </a:lnTo>
                <a:lnTo>
                  <a:pt x="22112" y="243642"/>
                </a:lnTo>
                <a:lnTo>
                  <a:pt x="47434" y="276415"/>
                </a:lnTo>
                <a:lnTo>
                  <a:pt x="80207" y="301737"/>
                </a:lnTo>
                <a:lnTo>
                  <a:pt x="118886" y="318064"/>
                </a:lnTo>
                <a:lnTo>
                  <a:pt x="161925" y="323850"/>
                </a:lnTo>
                <a:lnTo>
                  <a:pt x="204963" y="318064"/>
                </a:lnTo>
                <a:lnTo>
                  <a:pt x="243642" y="301737"/>
                </a:lnTo>
                <a:lnTo>
                  <a:pt x="276415" y="276415"/>
                </a:lnTo>
                <a:lnTo>
                  <a:pt x="301737" y="243642"/>
                </a:lnTo>
                <a:lnTo>
                  <a:pt x="318064" y="204963"/>
                </a:lnTo>
                <a:lnTo>
                  <a:pt x="323850" y="161925"/>
                </a:lnTo>
                <a:lnTo>
                  <a:pt x="318064" y="118886"/>
                </a:lnTo>
                <a:lnTo>
                  <a:pt x="301737" y="80207"/>
                </a:lnTo>
                <a:lnTo>
                  <a:pt x="276415" y="47434"/>
                </a:lnTo>
                <a:lnTo>
                  <a:pt x="243642" y="22112"/>
                </a:lnTo>
                <a:lnTo>
                  <a:pt x="204963" y="5785"/>
                </a:lnTo>
                <a:lnTo>
                  <a:pt x="161925" y="0"/>
                </a:lnTo>
                <a:close/>
              </a:path>
            </a:pathLst>
          </a:custGeom>
          <a:solidFill>
            <a:srgbClr val="6C2D46"/>
          </a:solidFill>
        </p:spPr>
        <p:txBody>
          <a:bodyPr wrap="square" lIns="0" tIns="0" rIns="0" bIns="0" rtlCol="0"/>
          <a:lstStyle/>
          <a:p/>
        </p:txBody>
      </p:sp>
      <p:sp>
        <p:nvSpPr>
          <p:cNvPr id="32" name="object 32"/>
          <p:cNvSpPr txBox="1"/>
          <p:nvPr/>
        </p:nvSpPr>
        <p:spPr>
          <a:xfrm>
            <a:off x="6674231" y="3655948"/>
            <a:ext cx="146685" cy="219710"/>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33" name="object 33"/>
          <p:cNvSpPr txBox="1"/>
          <p:nvPr/>
        </p:nvSpPr>
        <p:spPr>
          <a:xfrm>
            <a:off x="7125081" y="3673792"/>
            <a:ext cx="2519045" cy="220345"/>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AR</a:t>
            </a:r>
            <a:r>
              <a:rPr dirty="0" sz="1250" spc="70">
                <a:solidFill>
                  <a:srgbClr val="2B161F"/>
                </a:solidFill>
                <a:latin typeface="Calibri"/>
                <a:cs typeface="Calibri"/>
              </a:rPr>
              <a:t> </a:t>
            </a:r>
            <a:r>
              <a:rPr dirty="0" sz="1250">
                <a:solidFill>
                  <a:srgbClr val="2B161F"/>
                </a:solidFill>
                <a:latin typeface="Calibri"/>
                <a:cs typeface="Calibri"/>
              </a:rPr>
              <a:t>try-on</a:t>
            </a:r>
            <a:r>
              <a:rPr dirty="0" sz="1250" spc="100">
                <a:solidFill>
                  <a:srgbClr val="2B161F"/>
                </a:solidFill>
                <a:latin typeface="Calibri"/>
                <a:cs typeface="Calibri"/>
              </a:rPr>
              <a:t> </a:t>
            </a:r>
            <a:r>
              <a:rPr dirty="0" sz="1250">
                <a:solidFill>
                  <a:srgbClr val="2B161F"/>
                </a:solidFill>
                <a:latin typeface="Calibri"/>
                <a:cs typeface="Calibri"/>
              </a:rPr>
              <a:t>beta</a:t>
            </a:r>
            <a:r>
              <a:rPr dirty="0" sz="1250" spc="80">
                <a:solidFill>
                  <a:srgbClr val="2B161F"/>
                </a:solidFill>
                <a:latin typeface="Calibri"/>
                <a:cs typeface="Calibri"/>
              </a:rPr>
              <a:t> </a:t>
            </a:r>
            <a:r>
              <a:rPr dirty="0" sz="1250">
                <a:solidFill>
                  <a:srgbClr val="2B161F"/>
                </a:solidFill>
                <a:latin typeface="Calibri"/>
                <a:cs typeface="Calibri"/>
              </a:rPr>
              <a:t>for</a:t>
            </a:r>
            <a:r>
              <a:rPr dirty="0" sz="1250" spc="105">
                <a:solidFill>
                  <a:srgbClr val="2B161F"/>
                </a:solidFill>
                <a:latin typeface="Calibri"/>
                <a:cs typeface="Calibri"/>
              </a:rPr>
              <a:t> </a:t>
            </a:r>
            <a:r>
              <a:rPr dirty="0" sz="1250">
                <a:solidFill>
                  <a:srgbClr val="2B161F"/>
                </a:solidFill>
                <a:latin typeface="Calibri"/>
                <a:cs typeface="Calibri"/>
              </a:rPr>
              <a:t>top-selling</a:t>
            </a:r>
            <a:r>
              <a:rPr dirty="0" sz="1250" spc="95">
                <a:solidFill>
                  <a:srgbClr val="2B161F"/>
                </a:solidFill>
                <a:latin typeface="Calibri"/>
                <a:cs typeface="Calibri"/>
              </a:rPr>
              <a:t> </a:t>
            </a:r>
            <a:r>
              <a:rPr dirty="0" sz="1250" spc="-10">
                <a:solidFill>
                  <a:srgbClr val="2B161F"/>
                </a:solidFill>
                <a:latin typeface="Calibri"/>
                <a:cs typeface="Calibri"/>
              </a:rPr>
              <a:t>designs</a:t>
            </a:r>
            <a:endParaRPr sz="1250">
              <a:latin typeface="Calibri"/>
              <a:cs typeface="Calibri"/>
            </a:endParaRPr>
          </a:p>
        </p:txBody>
      </p:sp>
      <p:sp>
        <p:nvSpPr>
          <p:cNvPr id="34" name="object 34"/>
          <p:cNvSpPr/>
          <p:nvPr/>
        </p:nvSpPr>
        <p:spPr>
          <a:xfrm>
            <a:off x="6581775" y="4343400"/>
            <a:ext cx="323850" cy="323850"/>
          </a:xfrm>
          <a:custGeom>
            <a:avLst/>
            <a:gdLst/>
            <a:ahLst/>
            <a:cxnLst/>
            <a:rect l="l" t="t" r="r" b="b"/>
            <a:pathLst>
              <a:path w="323850" h="323850">
                <a:moveTo>
                  <a:pt x="161925" y="0"/>
                </a:moveTo>
                <a:lnTo>
                  <a:pt x="118886" y="5785"/>
                </a:lnTo>
                <a:lnTo>
                  <a:pt x="80207" y="22112"/>
                </a:lnTo>
                <a:lnTo>
                  <a:pt x="47434" y="47434"/>
                </a:lnTo>
                <a:lnTo>
                  <a:pt x="22112" y="80207"/>
                </a:lnTo>
                <a:lnTo>
                  <a:pt x="5785" y="118886"/>
                </a:lnTo>
                <a:lnTo>
                  <a:pt x="0" y="161925"/>
                </a:lnTo>
                <a:lnTo>
                  <a:pt x="5785" y="204963"/>
                </a:lnTo>
                <a:lnTo>
                  <a:pt x="22112" y="243642"/>
                </a:lnTo>
                <a:lnTo>
                  <a:pt x="47434" y="276415"/>
                </a:lnTo>
                <a:lnTo>
                  <a:pt x="80207" y="301737"/>
                </a:lnTo>
                <a:lnTo>
                  <a:pt x="118886" y="318064"/>
                </a:lnTo>
                <a:lnTo>
                  <a:pt x="161925" y="323850"/>
                </a:lnTo>
                <a:lnTo>
                  <a:pt x="204963" y="318064"/>
                </a:lnTo>
                <a:lnTo>
                  <a:pt x="243642" y="301737"/>
                </a:lnTo>
                <a:lnTo>
                  <a:pt x="276415" y="276415"/>
                </a:lnTo>
                <a:lnTo>
                  <a:pt x="301737" y="243642"/>
                </a:lnTo>
                <a:lnTo>
                  <a:pt x="318064" y="204963"/>
                </a:lnTo>
                <a:lnTo>
                  <a:pt x="323850" y="161925"/>
                </a:lnTo>
                <a:lnTo>
                  <a:pt x="318064" y="118886"/>
                </a:lnTo>
                <a:lnTo>
                  <a:pt x="301737" y="80207"/>
                </a:lnTo>
                <a:lnTo>
                  <a:pt x="276415" y="47434"/>
                </a:lnTo>
                <a:lnTo>
                  <a:pt x="243642" y="22112"/>
                </a:lnTo>
                <a:lnTo>
                  <a:pt x="204963" y="5785"/>
                </a:lnTo>
                <a:lnTo>
                  <a:pt x="161925" y="0"/>
                </a:lnTo>
                <a:close/>
              </a:path>
            </a:pathLst>
          </a:custGeom>
          <a:solidFill>
            <a:srgbClr val="6C2D46"/>
          </a:solidFill>
        </p:spPr>
        <p:txBody>
          <a:bodyPr wrap="square" lIns="0" tIns="0" rIns="0" bIns="0" rtlCol="0"/>
          <a:lstStyle/>
          <a:p/>
        </p:txBody>
      </p:sp>
      <p:sp>
        <p:nvSpPr>
          <p:cNvPr id="35" name="object 35"/>
          <p:cNvSpPr txBox="1"/>
          <p:nvPr/>
        </p:nvSpPr>
        <p:spPr>
          <a:xfrm>
            <a:off x="6674231" y="4388167"/>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36" name="object 36"/>
          <p:cNvSpPr txBox="1"/>
          <p:nvPr/>
        </p:nvSpPr>
        <p:spPr>
          <a:xfrm>
            <a:off x="7125081" y="4406900"/>
            <a:ext cx="1200785" cy="219710"/>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Expand</a:t>
            </a:r>
            <a:r>
              <a:rPr dirty="0" sz="1250" spc="65">
                <a:solidFill>
                  <a:srgbClr val="2B161F"/>
                </a:solidFill>
                <a:latin typeface="Calibri"/>
                <a:cs typeface="Calibri"/>
              </a:rPr>
              <a:t> </a:t>
            </a:r>
            <a:r>
              <a:rPr dirty="0" sz="1250">
                <a:solidFill>
                  <a:srgbClr val="2B161F"/>
                </a:solidFill>
                <a:latin typeface="Calibri"/>
                <a:cs typeface="Calibri"/>
              </a:rPr>
              <a:t>to</a:t>
            </a:r>
            <a:r>
              <a:rPr dirty="0" sz="1250" spc="70">
                <a:solidFill>
                  <a:srgbClr val="2B161F"/>
                </a:solidFill>
                <a:latin typeface="Calibri"/>
                <a:cs typeface="Calibri"/>
              </a:rPr>
              <a:t> </a:t>
            </a:r>
            <a:r>
              <a:rPr dirty="0" sz="1250">
                <a:solidFill>
                  <a:srgbClr val="2B161F"/>
                </a:solidFill>
                <a:latin typeface="Calibri"/>
                <a:cs typeface="Calibri"/>
              </a:rPr>
              <a:t>3</a:t>
            </a:r>
            <a:r>
              <a:rPr dirty="0" sz="1250" spc="100">
                <a:solidFill>
                  <a:srgbClr val="2B161F"/>
                </a:solidFill>
                <a:latin typeface="Calibri"/>
                <a:cs typeface="Calibri"/>
              </a:rPr>
              <a:t> </a:t>
            </a:r>
            <a:r>
              <a:rPr dirty="0" sz="1250" spc="-10">
                <a:solidFill>
                  <a:srgbClr val="2B161F"/>
                </a:solidFill>
                <a:latin typeface="Calibri"/>
                <a:cs typeface="Calibri"/>
              </a:rPr>
              <a:t>cities</a:t>
            </a:r>
            <a:endParaRPr sz="1250">
              <a:latin typeface="Calibri"/>
              <a:cs typeface="Calibri"/>
            </a:endParaRPr>
          </a:p>
        </p:txBody>
      </p:sp>
      <p:sp>
        <p:nvSpPr>
          <p:cNvPr id="37" name="object 37"/>
          <p:cNvSpPr/>
          <p:nvPr/>
        </p:nvSpPr>
        <p:spPr>
          <a:xfrm>
            <a:off x="6581775" y="5076825"/>
            <a:ext cx="323850" cy="314325"/>
          </a:xfrm>
          <a:custGeom>
            <a:avLst/>
            <a:gdLst/>
            <a:ahLst/>
            <a:cxnLst/>
            <a:rect l="l" t="t" r="r" b="b"/>
            <a:pathLst>
              <a:path w="323850" h="314325">
                <a:moveTo>
                  <a:pt x="161925" y="0"/>
                </a:moveTo>
                <a:lnTo>
                  <a:pt x="110752" y="8012"/>
                </a:lnTo>
                <a:lnTo>
                  <a:pt x="66303" y="30325"/>
                </a:lnTo>
                <a:lnTo>
                  <a:pt x="31248" y="64355"/>
                </a:lnTo>
                <a:lnTo>
                  <a:pt x="8257" y="107517"/>
                </a:lnTo>
                <a:lnTo>
                  <a:pt x="0" y="157225"/>
                </a:lnTo>
                <a:lnTo>
                  <a:pt x="8257" y="206872"/>
                </a:lnTo>
                <a:lnTo>
                  <a:pt x="31248" y="249996"/>
                </a:lnTo>
                <a:lnTo>
                  <a:pt x="66303" y="284007"/>
                </a:lnTo>
                <a:lnTo>
                  <a:pt x="110752" y="306313"/>
                </a:lnTo>
                <a:lnTo>
                  <a:pt x="161925" y="314325"/>
                </a:lnTo>
                <a:lnTo>
                  <a:pt x="213097" y="306313"/>
                </a:lnTo>
                <a:lnTo>
                  <a:pt x="257546" y="284007"/>
                </a:lnTo>
                <a:lnTo>
                  <a:pt x="292601" y="249996"/>
                </a:lnTo>
                <a:lnTo>
                  <a:pt x="315592" y="206872"/>
                </a:lnTo>
                <a:lnTo>
                  <a:pt x="323850" y="157225"/>
                </a:lnTo>
                <a:lnTo>
                  <a:pt x="315592" y="107517"/>
                </a:lnTo>
                <a:lnTo>
                  <a:pt x="292601" y="64355"/>
                </a:lnTo>
                <a:lnTo>
                  <a:pt x="257546" y="30325"/>
                </a:lnTo>
                <a:lnTo>
                  <a:pt x="213097" y="8012"/>
                </a:lnTo>
                <a:lnTo>
                  <a:pt x="161925" y="0"/>
                </a:lnTo>
                <a:close/>
              </a:path>
            </a:pathLst>
          </a:custGeom>
          <a:solidFill>
            <a:srgbClr val="6C2D46"/>
          </a:solidFill>
        </p:spPr>
        <p:txBody>
          <a:bodyPr wrap="square" lIns="0" tIns="0" rIns="0" bIns="0" rtlCol="0"/>
          <a:lstStyle/>
          <a:p/>
        </p:txBody>
      </p:sp>
      <p:sp>
        <p:nvSpPr>
          <p:cNvPr id="38" name="object 38"/>
          <p:cNvSpPr txBox="1"/>
          <p:nvPr/>
        </p:nvSpPr>
        <p:spPr>
          <a:xfrm>
            <a:off x="6674231" y="5120703"/>
            <a:ext cx="147320" cy="220345"/>
          </a:xfrm>
          <a:prstGeom prst="rect">
            <a:avLst/>
          </a:prstGeom>
        </p:spPr>
        <p:txBody>
          <a:bodyPr wrap="square" lIns="0" tIns="15875" rIns="0" bIns="0" rtlCol="0" vert="horz">
            <a:spAutoFit/>
          </a:bodyPr>
          <a:lstStyle/>
          <a:p>
            <a:pPr marL="12700">
              <a:lnSpc>
                <a:spcPct val="100000"/>
              </a:lnSpc>
              <a:spcBef>
                <a:spcPts val="125"/>
              </a:spcBef>
            </a:pPr>
            <a:r>
              <a:rPr dirty="0" sz="1250" spc="-50" b="1">
                <a:solidFill>
                  <a:srgbClr val="FFFFFF"/>
                </a:solidFill>
                <a:latin typeface="Segoe UI Symbol"/>
                <a:cs typeface="Segoe UI Symbol"/>
              </a:rPr>
              <a:t>✓</a:t>
            </a:r>
            <a:endParaRPr sz="1250">
              <a:latin typeface="Segoe UI Symbol"/>
              <a:cs typeface="Segoe UI Symbol"/>
            </a:endParaRPr>
          </a:p>
        </p:txBody>
      </p:sp>
      <p:sp>
        <p:nvSpPr>
          <p:cNvPr id="40" name="object 40"/>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41" name="object 41"/>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24</a:t>
            </a:r>
          </a:p>
        </p:txBody>
      </p:sp>
      <p:sp>
        <p:nvSpPr>
          <p:cNvPr id="39" name="object 39"/>
          <p:cNvSpPr txBox="1"/>
          <p:nvPr/>
        </p:nvSpPr>
        <p:spPr>
          <a:xfrm>
            <a:off x="7125081" y="5139308"/>
            <a:ext cx="2954020" cy="219710"/>
          </a:xfrm>
          <a:prstGeom prst="rect">
            <a:avLst/>
          </a:prstGeom>
        </p:spPr>
        <p:txBody>
          <a:bodyPr wrap="square" lIns="0" tIns="15875" rIns="0" bIns="0" rtlCol="0" vert="horz">
            <a:spAutoFit/>
          </a:bodyPr>
          <a:lstStyle/>
          <a:p>
            <a:pPr marL="12700">
              <a:lnSpc>
                <a:spcPct val="100000"/>
              </a:lnSpc>
              <a:spcBef>
                <a:spcPts val="125"/>
              </a:spcBef>
            </a:pPr>
            <a:r>
              <a:rPr dirty="0" sz="1250">
                <a:solidFill>
                  <a:srgbClr val="2B161F"/>
                </a:solidFill>
                <a:latin typeface="Calibri"/>
                <a:cs typeface="Calibri"/>
              </a:rPr>
              <a:t>Launch</a:t>
            </a:r>
            <a:r>
              <a:rPr dirty="0" sz="1250" spc="180">
                <a:solidFill>
                  <a:srgbClr val="2B161F"/>
                </a:solidFill>
                <a:latin typeface="Calibri"/>
                <a:cs typeface="Calibri"/>
              </a:rPr>
              <a:t> </a:t>
            </a:r>
            <a:r>
              <a:rPr dirty="0" sz="1250">
                <a:solidFill>
                  <a:srgbClr val="2B161F"/>
                </a:solidFill>
                <a:latin typeface="Calibri"/>
                <a:cs typeface="Calibri"/>
              </a:rPr>
              <a:t>boutique</a:t>
            </a:r>
            <a:r>
              <a:rPr dirty="0" sz="1250" spc="130">
                <a:solidFill>
                  <a:srgbClr val="2B161F"/>
                </a:solidFill>
                <a:latin typeface="Calibri"/>
                <a:cs typeface="Calibri"/>
              </a:rPr>
              <a:t> </a:t>
            </a:r>
            <a:r>
              <a:rPr dirty="0" sz="1250">
                <a:solidFill>
                  <a:srgbClr val="2B161F"/>
                </a:solidFill>
                <a:latin typeface="Calibri"/>
                <a:cs typeface="Calibri"/>
              </a:rPr>
              <a:t>partner</a:t>
            </a:r>
            <a:r>
              <a:rPr dirty="0" sz="1250" spc="90">
                <a:solidFill>
                  <a:srgbClr val="2B161F"/>
                </a:solidFill>
                <a:latin typeface="Calibri"/>
                <a:cs typeface="Calibri"/>
              </a:rPr>
              <a:t> </a:t>
            </a:r>
            <a:r>
              <a:rPr dirty="0" sz="1250">
                <a:solidFill>
                  <a:srgbClr val="2B161F"/>
                </a:solidFill>
                <a:latin typeface="Calibri"/>
                <a:cs typeface="Calibri"/>
              </a:rPr>
              <a:t>mobile</a:t>
            </a:r>
            <a:r>
              <a:rPr dirty="0" sz="1250" spc="130">
                <a:solidFill>
                  <a:srgbClr val="2B161F"/>
                </a:solidFill>
                <a:latin typeface="Calibri"/>
                <a:cs typeface="Calibri"/>
              </a:rPr>
              <a:t> </a:t>
            </a:r>
            <a:r>
              <a:rPr dirty="0" sz="1250" spc="-10">
                <a:solidFill>
                  <a:srgbClr val="2B161F"/>
                </a:solidFill>
                <a:latin typeface="Calibri"/>
                <a:cs typeface="Calibri"/>
              </a:rPr>
              <a:t>dashboard</a:t>
            </a:r>
            <a:endParaRPr sz="125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1D0"/>
          </a:solidFill>
        </p:spPr>
        <p:txBody>
          <a:bodyPr wrap="square" lIns="0" tIns="0" rIns="0" bIns="0" rtlCol="0"/>
          <a:lstStyle/>
          <a:p/>
        </p:txBody>
      </p:sp>
      <p:sp>
        <p:nvSpPr>
          <p:cNvPr id="3" name="object 3"/>
          <p:cNvSpPr txBox="1"/>
          <p:nvPr/>
        </p:nvSpPr>
        <p:spPr>
          <a:xfrm>
            <a:off x="628015" y="423227"/>
            <a:ext cx="92075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6C2D46"/>
                </a:solidFill>
                <a:latin typeface="Calibri"/>
                <a:cs typeface="Calibri"/>
              </a:rPr>
              <a:t>R</a:t>
            </a:r>
            <a:r>
              <a:rPr dirty="0" sz="1250" spc="-20" b="1">
                <a:solidFill>
                  <a:srgbClr val="6C2D46"/>
                </a:solidFill>
                <a:latin typeface="Calibri"/>
                <a:cs typeface="Calibri"/>
              </a:rPr>
              <a:t> </a:t>
            </a:r>
            <a:r>
              <a:rPr dirty="0" sz="1250" b="1">
                <a:solidFill>
                  <a:srgbClr val="6C2D46"/>
                </a:solidFill>
                <a:latin typeface="Calibri"/>
                <a:cs typeface="Calibri"/>
              </a:rPr>
              <a:t>O</a:t>
            </a:r>
            <a:r>
              <a:rPr dirty="0" sz="1250" spc="-85" b="1">
                <a:solidFill>
                  <a:srgbClr val="6C2D46"/>
                </a:solidFill>
                <a:latin typeface="Calibri"/>
                <a:cs typeface="Calibri"/>
              </a:rPr>
              <a:t> </a:t>
            </a:r>
            <a:r>
              <a:rPr dirty="0" sz="1250" b="1">
                <a:solidFill>
                  <a:srgbClr val="6C2D46"/>
                </a:solidFill>
                <a:latin typeface="Calibri"/>
                <a:cs typeface="Calibri"/>
              </a:rPr>
              <a:t>A</a:t>
            </a:r>
            <a:r>
              <a:rPr dirty="0" sz="1250" spc="-75" b="1">
                <a:solidFill>
                  <a:srgbClr val="6C2D46"/>
                </a:solidFill>
                <a:latin typeface="Calibri"/>
                <a:cs typeface="Calibri"/>
              </a:rPr>
              <a:t> </a:t>
            </a:r>
            <a:r>
              <a:rPr dirty="0" sz="1250" b="1">
                <a:solidFill>
                  <a:srgbClr val="6C2D46"/>
                </a:solidFill>
                <a:latin typeface="Calibri"/>
                <a:cs typeface="Calibri"/>
              </a:rPr>
              <a:t>D</a:t>
            </a:r>
            <a:r>
              <a:rPr dirty="0" sz="1250" spc="-25" b="1">
                <a:solidFill>
                  <a:srgbClr val="6C2D46"/>
                </a:solidFill>
                <a:latin typeface="Calibri"/>
                <a:cs typeface="Calibri"/>
              </a:rPr>
              <a:t> </a:t>
            </a:r>
            <a:r>
              <a:rPr dirty="0" sz="1250" b="1">
                <a:solidFill>
                  <a:srgbClr val="6C2D46"/>
                </a:solidFill>
                <a:latin typeface="Calibri"/>
                <a:cs typeface="Calibri"/>
              </a:rPr>
              <a:t>M</a:t>
            </a:r>
            <a:r>
              <a:rPr dirty="0" sz="1250" spc="-45" b="1">
                <a:solidFill>
                  <a:srgbClr val="6C2D46"/>
                </a:solidFill>
                <a:latin typeface="Calibri"/>
                <a:cs typeface="Calibri"/>
              </a:rPr>
              <a:t> </a:t>
            </a:r>
            <a:r>
              <a:rPr dirty="0" sz="1250" b="1">
                <a:solidFill>
                  <a:srgbClr val="6C2D46"/>
                </a:solidFill>
                <a:latin typeface="Calibri"/>
                <a:cs typeface="Calibri"/>
              </a:rPr>
              <a:t>A</a:t>
            </a:r>
            <a:r>
              <a:rPr dirty="0" sz="1250" spc="-70" b="1">
                <a:solidFill>
                  <a:srgbClr val="6C2D46"/>
                </a:solidFill>
                <a:latin typeface="Calibri"/>
                <a:cs typeface="Calibri"/>
              </a:rPr>
              <a:t> </a:t>
            </a:r>
            <a:r>
              <a:rPr dirty="0" sz="1250" spc="-50" b="1">
                <a:solidFill>
                  <a:srgbClr val="6C2D46"/>
                </a:solidFill>
                <a:latin typeface="Calibri"/>
                <a:cs typeface="Calibri"/>
              </a:rPr>
              <a:t>P</a:t>
            </a:r>
            <a:endParaRPr sz="1250">
              <a:latin typeface="Calibri"/>
              <a:cs typeface="Calibri"/>
            </a:endParaRPr>
          </a:p>
        </p:txBody>
      </p:sp>
      <p:sp>
        <p:nvSpPr>
          <p:cNvPr id="4" name="object 4"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solidFill>
                  <a:srgbClr val="2B161F"/>
                </a:solidFill>
              </a:rPr>
              <a:t>Product</a:t>
            </a:r>
            <a:r>
              <a:rPr dirty="0" spc="-65">
                <a:solidFill>
                  <a:srgbClr val="2B161F"/>
                </a:solidFill>
              </a:rPr>
              <a:t> </a:t>
            </a:r>
            <a:r>
              <a:rPr dirty="0" spc="-10">
                <a:solidFill>
                  <a:srgbClr val="2B161F"/>
                </a:solidFill>
              </a:rPr>
              <a:t>Roadmap </a:t>
            </a:r>
            <a:r>
              <a:rPr dirty="0">
                <a:solidFill>
                  <a:srgbClr val="2B161F"/>
                </a:solidFill>
              </a:rPr>
              <a:t>—</a:t>
            </a:r>
            <a:r>
              <a:rPr dirty="0" spc="-80">
                <a:solidFill>
                  <a:srgbClr val="2B161F"/>
                </a:solidFill>
              </a:rPr>
              <a:t> </a:t>
            </a:r>
            <a:r>
              <a:rPr dirty="0">
                <a:solidFill>
                  <a:srgbClr val="2B161F"/>
                </a:solidFill>
              </a:rPr>
              <a:t>Phase</a:t>
            </a:r>
            <a:r>
              <a:rPr dirty="0" spc="-70">
                <a:solidFill>
                  <a:srgbClr val="2B161F"/>
                </a:solidFill>
              </a:rPr>
              <a:t> </a:t>
            </a:r>
            <a:r>
              <a:rPr dirty="0">
                <a:solidFill>
                  <a:srgbClr val="2B161F"/>
                </a:solidFill>
              </a:rPr>
              <a:t>3</a:t>
            </a:r>
            <a:r>
              <a:rPr dirty="0" spc="-45">
                <a:solidFill>
                  <a:srgbClr val="2B161F"/>
                </a:solidFill>
              </a:rPr>
              <a:t> </a:t>
            </a:r>
            <a:r>
              <a:rPr dirty="0">
                <a:solidFill>
                  <a:srgbClr val="2B161F"/>
                </a:solidFill>
              </a:rPr>
              <a:t>&amp;</a:t>
            </a:r>
            <a:r>
              <a:rPr dirty="0" spc="-70">
                <a:solidFill>
                  <a:srgbClr val="2B161F"/>
                </a:solidFill>
              </a:rPr>
              <a:t> </a:t>
            </a:r>
            <a:r>
              <a:rPr dirty="0" spc="-50">
                <a:solidFill>
                  <a:srgbClr val="2B161F"/>
                </a:solidFill>
              </a:rPr>
              <a:t>4</a:t>
            </a:r>
          </a:p>
        </p:txBody>
      </p:sp>
      <p:grpSp>
        <p:nvGrpSpPr>
          <p:cNvPr id="5" name="object 5"/>
          <p:cNvGrpSpPr/>
          <p:nvPr/>
        </p:nvGrpSpPr>
        <p:grpSpPr>
          <a:xfrm>
            <a:off x="912812" y="3124200"/>
            <a:ext cx="10347325" cy="647700"/>
            <a:chOff x="912812" y="3124200"/>
            <a:chExt cx="10347325" cy="647700"/>
          </a:xfrm>
        </p:grpSpPr>
        <p:sp>
          <p:nvSpPr>
            <p:cNvPr id="6" name="object 6"/>
            <p:cNvSpPr/>
            <p:nvPr/>
          </p:nvSpPr>
          <p:spPr>
            <a:xfrm>
              <a:off x="919162" y="3386200"/>
              <a:ext cx="10334625" cy="57150"/>
            </a:xfrm>
            <a:custGeom>
              <a:avLst/>
              <a:gdLst/>
              <a:ahLst/>
              <a:cxnLst/>
              <a:rect l="l" t="t" r="r" b="b"/>
              <a:pathLst>
                <a:path w="10334625" h="57150">
                  <a:moveTo>
                    <a:pt x="10334625" y="0"/>
                  </a:moveTo>
                  <a:lnTo>
                    <a:pt x="0" y="0"/>
                  </a:lnTo>
                  <a:lnTo>
                    <a:pt x="0" y="57150"/>
                  </a:lnTo>
                  <a:lnTo>
                    <a:pt x="10334625" y="57150"/>
                  </a:lnTo>
                  <a:lnTo>
                    <a:pt x="10334625" y="0"/>
                  </a:lnTo>
                  <a:close/>
                </a:path>
              </a:pathLst>
            </a:custGeom>
            <a:solidFill>
              <a:srgbClr val="A16769"/>
            </a:solidFill>
          </p:spPr>
          <p:txBody>
            <a:bodyPr wrap="square" lIns="0" tIns="0" rIns="0" bIns="0" rtlCol="0"/>
            <a:lstStyle/>
            <a:p/>
          </p:txBody>
        </p:sp>
        <p:sp>
          <p:nvSpPr>
            <p:cNvPr id="7" name="object 7"/>
            <p:cNvSpPr/>
            <p:nvPr/>
          </p:nvSpPr>
          <p:spPr>
            <a:xfrm>
              <a:off x="919162" y="3386200"/>
              <a:ext cx="10334625" cy="57150"/>
            </a:xfrm>
            <a:custGeom>
              <a:avLst/>
              <a:gdLst/>
              <a:ahLst/>
              <a:cxnLst/>
              <a:rect l="l" t="t" r="r" b="b"/>
              <a:pathLst>
                <a:path w="10334625" h="57150">
                  <a:moveTo>
                    <a:pt x="0" y="57150"/>
                  </a:moveTo>
                  <a:lnTo>
                    <a:pt x="10334625" y="57150"/>
                  </a:lnTo>
                  <a:lnTo>
                    <a:pt x="10334625" y="0"/>
                  </a:lnTo>
                  <a:lnTo>
                    <a:pt x="0" y="0"/>
                  </a:lnTo>
                  <a:lnTo>
                    <a:pt x="0" y="57150"/>
                  </a:lnTo>
                  <a:close/>
                </a:path>
              </a:pathLst>
            </a:custGeom>
            <a:ln w="12700">
              <a:solidFill>
                <a:srgbClr val="A16769"/>
              </a:solidFill>
            </a:ln>
          </p:spPr>
          <p:txBody>
            <a:bodyPr wrap="square" lIns="0" tIns="0" rIns="0" bIns="0" rtlCol="0"/>
            <a:lstStyle/>
            <a:p/>
          </p:txBody>
        </p:sp>
        <p:sp>
          <p:nvSpPr>
            <p:cNvPr id="8" name="object 8"/>
            <p:cNvSpPr/>
            <p:nvPr/>
          </p:nvSpPr>
          <p:spPr>
            <a:xfrm>
              <a:off x="1695450" y="312420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6C2D46"/>
            </a:solidFill>
          </p:spPr>
          <p:txBody>
            <a:bodyPr wrap="square" lIns="0" tIns="0" rIns="0" bIns="0" rtlCol="0"/>
            <a:lstStyle/>
            <a:p/>
          </p:txBody>
        </p:sp>
      </p:grpSp>
      <p:sp>
        <p:nvSpPr>
          <p:cNvPr id="9" name="object 9"/>
          <p:cNvSpPr txBox="1"/>
          <p:nvPr/>
        </p:nvSpPr>
        <p:spPr>
          <a:xfrm>
            <a:off x="1936114" y="3267773"/>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3</a:t>
            </a:r>
            <a:endParaRPr sz="2000">
              <a:latin typeface="Calibri"/>
              <a:cs typeface="Calibri"/>
            </a:endParaRPr>
          </a:p>
        </p:txBody>
      </p:sp>
      <p:grpSp>
        <p:nvGrpSpPr>
          <p:cNvPr id="10" name="object 10"/>
          <p:cNvGrpSpPr/>
          <p:nvPr/>
        </p:nvGrpSpPr>
        <p:grpSpPr>
          <a:xfrm>
            <a:off x="-6350" y="1676400"/>
            <a:ext cx="4307205" cy="1595755"/>
            <a:chOff x="-6350" y="1676400"/>
            <a:chExt cx="4307205" cy="1595755"/>
          </a:xfrm>
        </p:grpSpPr>
        <p:pic>
          <p:nvPicPr>
            <p:cNvPr id="11" name="object 11"/>
            <p:cNvPicPr/>
            <p:nvPr/>
          </p:nvPicPr>
          <p:blipFill>
            <a:blip r:embed="rId2" cstate="print"/>
            <a:stretch>
              <a:fillRect/>
            </a:stretch>
          </p:blipFill>
          <p:spPr>
            <a:xfrm>
              <a:off x="0" y="1676400"/>
              <a:ext cx="4300601" cy="1595374"/>
            </a:xfrm>
            <a:prstGeom prst="rect">
              <a:avLst/>
            </a:prstGeom>
          </p:spPr>
        </p:pic>
        <p:sp>
          <p:nvSpPr>
            <p:cNvPr id="12" name="object 12"/>
            <p:cNvSpPr/>
            <p:nvPr/>
          </p:nvSpPr>
          <p:spPr>
            <a:xfrm>
              <a:off x="0" y="1738376"/>
              <a:ext cx="4215130" cy="1419225"/>
            </a:xfrm>
            <a:custGeom>
              <a:avLst/>
              <a:gdLst/>
              <a:ahLst/>
              <a:cxnLst/>
              <a:rect l="l" t="t" r="r" b="b"/>
              <a:pathLst>
                <a:path w="4215130" h="1419225">
                  <a:moveTo>
                    <a:pt x="4141597" y="0"/>
                  </a:moveTo>
                  <a:lnTo>
                    <a:pt x="0" y="0"/>
                  </a:lnTo>
                  <a:lnTo>
                    <a:pt x="0" y="1419225"/>
                  </a:lnTo>
                  <a:lnTo>
                    <a:pt x="4141597" y="1419225"/>
                  </a:lnTo>
                  <a:lnTo>
                    <a:pt x="4170084" y="1413454"/>
                  </a:lnTo>
                  <a:lnTo>
                    <a:pt x="4193381" y="1397730"/>
                  </a:lnTo>
                  <a:lnTo>
                    <a:pt x="4209105" y="1374433"/>
                  </a:lnTo>
                  <a:lnTo>
                    <a:pt x="4214876" y="1345946"/>
                  </a:lnTo>
                  <a:lnTo>
                    <a:pt x="4214876" y="73151"/>
                  </a:lnTo>
                  <a:lnTo>
                    <a:pt x="4209105" y="44684"/>
                  </a:lnTo>
                  <a:lnTo>
                    <a:pt x="4193381" y="21431"/>
                  </a:lnTo>
                  <a:lnTo>
                    <a:pt x="4170084" y="5750"/>
                  </a:lnTo>
                  <a:lnTo>
                    <a:pt x="4141597" y="0"/>
                  </a:lnTo>
                  <a:close/>
                </a:path>
              </a:pathLst>
            </a:custGeom>
            <a:solidFill>
              <a:srgbClr val="FFFFFF"/>
            </a:solidFill>
          </p:spPr>
          <p:txBody>
            <a:bodyPr wrap="square" lIns="0" tIns="0" rIns="0" bIns="0" rtlCol="0"/>
            <a:lstStyle/>
            <a:p/>
          </p:txBody>
        </p:sp>
        <p:sp>
          <p:nvSpPr>
            <p:cNvPr id="13" name="object 13"/>
            <p:cNvSpPr/>
            <p:nvPr/>
          </p:nvSpPr>
          <p:spPr>
            <a:xfrm>
              <a:off x="0" y="1738376"/>
              <a:ext cx="4215130" cy="1419225"/>
            </a:xfrm>
            <a:custGeom>
              <a:avLst/>
              <a:gdLst/>
              <a:ahLst/>
              <a:cxnLst/>
              <a:rect l="l" t="t" r="r" b="b"/>
              <a:pathLst>
                <a:path w="4215130" h="1419225">
                  <a:moveTo>
                    <a:pt x="0" y="0"/>
                  </a:moveTo>
                  <a:lnTo>
                    <a:pt x="4141597" y="0"/>
                  </a:lnTo>
                  <a:lnTo>
                    <a:pt x="4170084" y="5750"/>
                  </a:lnTo>
                  <a:lnTo>
                    <a:pt x="4193381" y="21431"/>
                  </a:lnTo>
                  <a:lnTo>
                    <a:pt x="4209105" y="44684"/>
                  </a:lnTo>
                  <a:lnTo>
                    <a:pt x="4214876" y="73151"/>
                  </a:lnTo>
                  <a:lnTo>
                    <a:pt x="4214876" y="1345946"/>
                  </a:lnTo>
                  <a:lnTo>
                    <a:pt x="4209105" y="1374433"/>
                  </a:lnTo>
                  <a:lnTo>
                    <a:pt x="4193381" y="1397730"/>
                  </a:lnTo>
                  <a:lnTo>
                    <a:pt x="4170084" y="1413454"/>
                  </a:lnTo>
                  <a:lnTo>
                    <a:pt x="4141597" y="1419225"/>
                  </a:lnTo>
                  <a:lnTo>
                    <a:pt x="0" y="1419225"/>
                  </a:lnTo>
                </a:path>
              </a:pathLst>
            </a:custGeom>
            <a:ln w="12700">
              <a:solidFill>
                <a:srgbClr val="EBE1D0"/>
              </a:solidFill>
            </a:ln>
          </p:spPr>
          <p:txBody>
            <a:bodyPr wrap="square" lIns="0" tIns="0" rIns="0" bIns="0" rtlCol="0"/>
            <a:lstStyle/>
            <a:p/>
          </p:txBody>
        </p:sp>
      </p:grpSp>
      <p:sp>
        <p:nvSpPr>
          <p:cNvPr id="14" name="object 14"/>
          <p:cNvSpPr txBox="1"/>
          <p:nvPr/>
        </p:nvSpPr>
        <p:spPr>
          <a:xfrm>
            <a:off x="124460" y="1834917"/>
            <a:ext cx="3614420" cy="1118870"/>
          </a:xfrm>
          <a:prstGeom prst="rect">
            <a:avLst/>
          </a:prstGeom>
        </p:spPr>
        <p:txBody>
          <a:bodyPr wrap="square" lIns="0" tIns="80645" rIns="0" bIns="0" rtlCol="0" vert="horz">
            <a:spAutoFit/>
          </a:bodyPr>
          <a:lstStyle/>
          <a:p>
            <a:pPr marL="12700">
              <a:lnSpc>
                <a:spcPct val="100000"/>
              </a:lnSpc>
              <a:spcBef>
                <a:spcPts val="635"/>
              </a:spcBef>
            </a:pPr>
            <a:r>
              <a:rPr dirty="0" sz="1100" b="1">
                <a:solidFill>
                  <a:srgbClr val="C8A127"/>
                </a:solidFill>
                <a:latin typeface="Calibri"/>
                <a:cs typeface="Calibri"/>
              </a:rPr>
              <a:t>12-18</a:t>
            </a:r>
            <a:r>
              <a:rPr dirty="0" sz="1100" spc="85" b="1">
                <a:solidFill>
                  <a:srgbClr val="C8A127"/>
                </a:solidFill>
                <a:latin typeface="Calibri"/>
                <a:cs typeface="Calibri"/>
              </a:rPr>
              <a:t> </a:t>
            </a:r>
            <a:r>
              <a:rPr dirty="0" sz="1100" spc="-10" b="1">
                <a:solidFill>
                  <a:srgbClr val="C8A127"/>
                </a:solidFill>
                <a:latin typeface="Calibri"/>
                <a:cs typeface="Calibri"/>
              </a:rPr>
              <a:t>Months</a:t>
            </a:r>
            <a:endParaRPr sz="1100">
              <a:latin typeface="Calibri"/>
              <a:cs typeface="Calibri"/>
            </a:endParaRPr>
          </a:p>
          <a:p>
            <a:pPr marL="12700">
              <a:lnSpc>
                <a:spcPct val="100000"/>
              </a:lnSpc>
              <a:spcBef>
                <a:spcPts val="755"/>
              </a:spcBef>
            </a:pPr>
            <a:r>
              <a:rPr dirty="0" sz="1550" b="1">
                <a:solidFill>
                  <a:srgbClr val="6C2D46"/>
                </a:solidFill>
                <a:latin typeface="Cambria"/>
                <a:cs typeface="Cambria"/>
              </a:rPr>
              <a:t>Pan-India</a:t>
            </a:r>
            <a:r>
              <a:rPr dirty="0" sz="1550" spc="155" b="1">
                <a:solidFill>
                  <a:srgbClr val="6C2D46"/>
                </a:solidFill>
                <a:latin typeface="Cambria"/>
                <a:cs typeface="Cambria"/>
              </a:rPr>
              <a:t> </a:t>
            </a:r>
            <a:r>
              <a:rPr dirty="0" sz="1550" spc="-10" b="1">
                <a:solidFill>
                  <a:srgbClr val="6C2D46"/>
                </a:solidFill>
                <a:latin typeface="Cambria"/>
                <a:cs typeface="Cambria"/>
              </a:rPr>
              <a:t>Growth</a:t>
            </a:r>
            <a:endParaRPr sz="1550">
              <a:latin typeface="Cambria"/>
              <a:cs typeface="Cambria"/>
            </a:endParaRPr>
          </a:p>
          <a:p>
            <a:pPr marL="12700">
              <a:lnSpc>
                <a:spcPct val="100000"/>
              </a:lnSpc>
              <a:spcBef>
                <a:spcPts val="1600"/>
              </a:spcBef>
            </a:pPr>
            <a:r>
              <a:rPr dirty="0" sz="1050">
                <a:solidFill>
                  <a:srgbClr val="2B161F"/>
                </a:solidFill>
                <a:latin typeface="Calibri"/>
                <a:cs typeface="Calibri"/>
              </a:rPr>
              <a:t>Expand</a:t>
            </a:r>
            <a:r>
              <a:rPr dirty="0" sz="1050" spc="5">
                <a:solidFill>
                  <a:srgbClr val="2B161F"/>
                </a:solidFill>
                <a:latin typeface="Calibri"/>
                <a:cs typeface="Calibri"/>
              </a:rPr>
              <a:t> </a:t>
            </a:r>
            <a:r>
              <a:rPr dirty="0" sz="1050">
                <a:solidFill>
                  <a:srgbClr val="2B161F"/>
                </a:solidFill>
                <a:latin typeface="Calibri"/>
                <a:cs typeface="Calibri"/>
              </a:rPr>
              <a:t>to</a:t>
            </a:r>
            <a:r>
              <a:rPr dirty="0" sz="1050" spc="10">
                <a:solidFill>
                  <a:srgbClr val="2B161F"/>
                </a:solidFill>
                <a:latin typeface="Calibri"/>
                <a:cs typeface="Calibri"/>
              </a:rPr>
              <a:t> </a:t>
            </a:r>
            <a:r>
              <a:rPr dirty="0" sz="1050">
                <a:solidFill>
                  <a:srgbClr val="2B161F"/>
                </a:solidFill>
                <a:latin typeface="Calibri"/>
                <a:cs typeface="Calibri"/>
              </a:rPr>
              <a:t>15</a:t>
            </a:r>
            <a:r>
              <a:rPr dirty="0" sz="1050" spc="-40">
                <a:solidFill>
                  <a:srgbClr val="2B161F"/>
                </a:solidFill>
                <a:latin typeface="Calibri"/>
                <a:cs typeface="Calibri"/>
              </a:rPr>
              <a:t> </a:t>
            </a:r>
            <a:r>
              <a:rPr dirty="0" sz="1050">
                <a:solidFill>
                  <a:srgbClr val="2B161F"/>
                </a:solidFill>
                <a:latin typeface="Calibri"/>
                <a:cs typeface="Calibri"/>
              </a:rPr>
              <a:t>cities;</a:t>
            </a:r>
            <a:r>
              <a:rPr dirty="0" sz="1050" spc="-15">
                <a:solidFill>
                  <a:srgbClr val="2B161F"/>
                </a:solidFill>
                <a:latin typeface="Calibri"/>
                <a:cs typeface="Calibri"/>
              </a:rPr>
              <a:t> </a:t>
            </a:r>
            <a:r>
              <a:rPr dirty="0" sz="1050">
                <a:solidFill>
                  <a:srgbClr val="2B161F"/>
                </a:solidFill>
                <a:latin typeface="Calibri"/>
                <a:cs typeface="Calibri"/>
              </a:rPr>
              <a:t>launch</a:t>
            </a:r>
            <a:r>
              <a:rPr dirty="0" sz="1050" spc="10">
                <a:solidFill>
                  <a:srgbClr val="2B161F"/>
                </a:solidFill>
                <a:latin typeface="Calibri"/>
                <a:cs typeface="Calibri"/>
              </a:rPr>
              <a:t> </a:t>
            </a:r>
            <a:r>
              <a:rPr dirty="0" sz="1050">
                <a:solidFill>
                  <a:srgbClr val="2B161F"/>
                </a:solidFill>
                <a:latin typeface="Calibri"/>
                <a:cs typeface="Calibri"/>
              </a:rPr>
              <a:t>Rangrez</a:t>
            </a:r>
            <a:r>
              <a:rPr dirty="0" sz="1050" spc="-5">
                <a:solidFill>
                  <a:srgbClr val="2B161F"/>
                </a:solidFill>
                <a:latin typeface="Calibri"/>
                <a:cs typeface="Calibri"/>
              </a:rPr>
              <a:t> </a:t>
            </a:r>
            <a:r>
              <a:rPr dirty="0" sz="1050" spc="-10">
                <a:solidFill>
                  <a:srgbClr val="2B161F"/>
                </a:solidFill>
                <a:latin typeface="Calibri"/>
                <a:cs typeface="Calibri"/>
              </a:rPr>
              <a:t>Signature</a:t>
            </a:r>
            <a:r>
              <a:rPr dirty="0" sz="1050" spc="-30">
                <a:solidFill>
                  <a:srgbClr val="2B161F"/>
                </a:solidFill>
                <a:latin typeface="Calibri"/>
                <a:cs typeface="Calibri"/>
              </a:rPr>
              <a:t> </a:t>
            </a:r>
            <a:r>
              <a:rPr dirty="0" sz="1050">
                <a:solidFill>
                  <a:srgbClr val="2B161F"/>
                </a:solidFill>
                <a:latin typeface="Calibri"/>
                <a:cs typeface="Calibri"/>
              </a:rPr>
              <a:t>private</a:t>
            </a:r>
            <a:r>
              <a:rPr dirty="0" sz="1050" spc="-30">
                <a:solidFill>
                  <a:srgbClr val="2B161F"/>
                </a:solidFill>
                <a:latin typeface="Calibri"/>
                <a:cs typeface="Calibri"/>
              </a:rPr>
              <a:t> </a:t>
            </a:r>
            <a:r>
              <a:rPr dirty="0" sz="1050">
                <a:solidFill>
                  <a:srgbClr val="2B161F"/>
                </a:solidFill>
                <a:latin typeface="Calibri"/>
                <a:cs typeface="Calibri"/>
              </a:rPr>
              <a:t>label;</a:t>
            </a:r>
            <a:r>
              <a:rPr dirty="0" sz="1050" spc="-20">
                <a:solidFill>
                  <a:srgbClr val="2B161F"/>
                </a:solidFill>
                <a:latin typeface="Calibri"/>
                <a:cs typeface="Calibri"/>
              </a:rPr>
              <a:t> </a:t>
            </a:r>
            <a:r>
              <a:rPr dirty="0" sz="1050" spc="-10">
                <a:solidFill>
                  <a:srgbClr val="2B161F"/>
                </a:solidFill>
                <a:latin typeface="Calibri"/>
                <a:cs typeface="Calibri"/>
              </a:rPr>
              <a:t>loyalty</a:t>
            </a:r>
            <a:endParaRPr sz="1050">
              <a:latin typeface="Calibri"/>
              <a:cs typeface="Calibri"/>
            </a:endParaRPr>
          </a:p>
          <a:p>
            <a:pPr marL="12700">
              <a:lnSpc>
                <a:spcPct val="100000"/>
              </a:lnSpc>
              <a:spcBef>
                <a:spcPts val="15"/>
              </a:spcBef>
            </a:pPr>
            <a:r>
              <a:rPr dirty="0" sz="1050">
                <a:solidFill>
                  <a:srgbClr val="2B161F"/>
                </a:solidFill>
                <a:latin typeface="Calibri"/>
                <a:cs typeface="Calibri"/>
              </a:rPr>
              <a:t>program;</a:t>
            </a:r>
            <a:r>
              <a:rPr dirty="0" sz="1050" spc="20">
                <a:solidFill>
                  <a:srgbClr val="2B161F"/>
                </a:solidFill>
                <a:latin typeface="Calibri"/>
                <a:cs typeface="Calibri"/>
              </a:rPr>
              <a:t> </a:t>
            </a:r>
            <a:r>
              <a:rPr dirty="0" sz="1050" spc="-10">
                <a:solidFill>
                  <a:srgbClr val="2B161F"/>
                </a:solidFill>
                <a:latin typeface="Calibri"/>
                <a:cs typeface="Calibri"/>
              </a:rPr>
              <a:t>boutique</a:t>
            </a:r>
            <a:r>
              <a:rPr dirty="0" sz="1050" spc="10">
                <a:solidFill>
                  <a:srgbClr val="2B161F"/>
                </a:solidFill>
                <a:latin typeface="Calibri"/>
                <a:cs typeface="Calibri"/>
              </a:rPr>
              <a:t> </a:t>
            </a:r>
            <a:r>
              <a:rPr dirty="0" sz="1050" spc="-10">
                <a:solidFill>
                  <a:srgbClr val="2B161F"/>
                </a:solidFill>
                <a:latin typeface="Calibri"/>
                <a:cs typeface="Calibri"/>
              </a:rPr>
              <a:t>micro-financing</a:t>
            </a:r>
            <a:r>
              <a:rPr dirty="0" sz="1050" spc="35">
                <a:solidFill>
                  <a:srgbClr val="2B161F"/>
                </a:solidFill>
                <a:latin typeface="Calibri"/>
                <a:cs typeface="Calibri"/>
              </a:rPr>
              <a:t> </a:t>
            </a:r>
            <a:r>
              <a:rPr dirty="0" sz="1050" spc="-10">
                <a:solidFill>
                  <a:srgbClr val="2B161F"/>
                </a:solidFill>
                <a:latin typeface="Calibri"/>
                <a:cs typeface="Calibri"/>
              </a:rPr>
              <a:t>partnerships.</a:t>
            </a:r>
            <a:endParaRPr sz="1050">
              <a:latin typeface="Calibri"/>
              <a:cs typeface="Calibri"/>
            </a:endParaRPr>
          </a:p>
        </p:txBody>
      </p:sp>
      <p:grpSp>
        <p:nvGrpSpPr>
          <p:cNvPr id="15" name="object 15"/>
          <p:cNvGrpSpPr/>
          <p:nvPr/>
        </p:nvGrpSpPr>
        <p:grpSpPr>
          <a:xfrm>
            <a:off x="2000250" y="3124200"/>
            <a:ext cx="7553325" cy="647700"/>
            <a:chOff x="2000250" y="3124200"/>
            <a:chExt cx="7553325" cy="647700"/>
          </a:xfrm>
        </p:grpSpPr>
        <p:sp>
          <p:nvSpPr>
            <p:cNvPr id="16" name="object 16"/>
            <p:cNvSpPr/>
            <p:nvPr/>
          </p:nvSpPr>
          <p:spPr>
            <a:xfrm>
              <a:off x="2009775" y="3152775"/>
              <a:ext cx="9525" cy="0"/>
            </a:xfrm>
            <a:custGeom>
              <a:avLst/>
              <a:gdLst/>
              <a:ahLst/>
              <a:cxnLst/>
              <a:rect l="l" t="t" r="r" b="b"/>
              <a:pathLst>
                <a:path w="9525" h="0">
                  <a:moveTo>
                    <a:pt x="0" y="0"/>
                  </a:moveTo>
                  <a:lnTo>
                    <a:pt x="9525" y="0"/>
                  </a:lnTo>
                </a:path>
              </a:pathLst>
            </a:custGeom>
            <a:ln w="19050">
              <a:solidFill>
                <a:srgbClr val="A16769"/>
              </a:solidFill>
              <a:prstDash val="sysDash"/>
            </a:ln>
          </p:spPr>
          <p:txBody>
            <a:bodyPr wrap="square" lIns="0" tIns="0" rIns="0" bIns="0" rtlCol="0"/>
            <a:lstStyle/>
            <a:p/>
          </p:txBody>
        </p:sp>
        <p:sp>
          <p:nvSpPr>
            <p:cNvPr id="17" name="object 17"/>
            <p:cNvSpPr/>
            <p:nvPr/>
          </p:nvSpPr>
          <p:spPr>
            <a:xfrm>
              <a:off x="8915400" y="3124200"/>
              <a:ext cx="638175" cy="647700"/>
            </a:xfrm>
            <a:custGeom>
              <a:avLst/>
              <a:gdLst/>
              <a:ahLst/>
              <a:cxnLst/>
              <a:rect l="l" t="t" r="r" b="b"/>
              <a:pathLst>
                <a:path w="638175" h="647700">
                  <a:moveTo>
                    <a:pt x="319150" y="0"/>
                  </a:moveTo>
                  <a:lnTo>
                    <a:pt x="271986" y="3512"/>
                  </a:lnTo>
                  <a:lnTo>
                    <a:pt x="226970" y="13714"/>
                  </a:lnTo>
                  <a:lnTo>
                    <a:pt x="184599" y="30106"/>
                  </a:lnTo>
                  <a:lnTo>
                    <a:pt x="145363" y="52184"/>
                  </a:lnTo>
                  <a:lnTo>
                    <a:pt x="109758" y="79448"/>
                  </a:lnTo>
                  <a:lnTo>
                    <a:pt x="78277" y="111397"/>
                  </a:lnTo>
                  <a:lnTo>
                    <a:pt x="51413" y="147528"/>
                  </a:lnTo>
                  <a:lnTo>
                    <a:pt x="29660" y="187340"/>
                  </a:lnTo>
                  <a:lnTo>
                    <a:pt x="13511" y="230332"/>
                  </a:lnTo>
                  <a:lnTo>
                    <a:pt x="3460" y="276003"/>
                  </a:lnTo>
                  <a:lnTo>
                    <a:pt x="0" y="323850"/>
                  </a:lnTo>
                  <a:lnTo>
                    <a:pt x="3460" y="371696"/>
                  </a:lnTo>
                  <a:lnTo>
                    <a:pt x="13511" y="417367"/>
                  </a:lnTo>
                  <a:lnTo>
                    <a:pt x="29660" y="460359"/>
                  </a:lnTo>
                  <a:lnTo>
                    <a:pt x="51413" y="500171"/>
                  </a:lnTo>
                  <a:lnTo>
                    <a:pt x="78277" y="536302"/>
                  </a:lnTo>
                  <a:lnTo>
                    <a:pt x="109758" y="568251"/>
                  </a:lnTo>
                  <a:lnTo>
                    <a:pt x="145363" y="595515"/>
                  </a:lnTo>
                  <a:lnTo>
                    <a:pt x="184599" y="617593"/>
                  </a:lnTo>
                  <a:lnTo>
                    <a:pt x="226970" y="633985"/>
                  </a:lnTo>
                  <a:lnTo>
                    <a:pt x="271986" y="644187"/>
                  </a:lnTo>
                  <a:lnTo>
                    <a:pt x="319150" y="647700"/>
                  </a:lnTo>
                  <a:lnTo>
                    <a:pt x="366284" y="644187"/>
                  </a:lnTo>
                  <a:lnTo>
                    <a:pt x="411273" y="633985"/>
                  </a:lnTo>
                  <a:lnTo>
                    <a:pt x="453624" y="617593"/>
                  </a:lnTo>
                  <a:lnTo>
                    <a:pt x="492843" y="595515"/>
                  </a:lnTo>
                  <a:lnTo>
                    <a:pt x="528436" y="568251"/>
                  </a:lnTo>
                  <a:lnTo>
                    <a:pt x="559909" y="536302"/>
                  </a:lnTo>
                  <a:lnTo>
                    <a:pt x="586767" y="500171"/>
                  </a:lnTo>
                  <a:lnTo>
                    <a:pt x="608517" y="460359"/>
                  </a:lnTo>
                  <a:lnTo>
                    <a:pt x="624664" y="417367"/>
                  </a:lnTo>
                  <a:lnTo>
                    <a:pt x="634714" y="371696"/>
                  </a:lnTo>
                  <a:lnTo>
                    <a:pt x="638175" y="323850"/>
                  </a:lnTo>
                  <a:lnTo>
                    <a:pt x="634714" y="276003"/>
                  </a:lnTo>
                  <a:lnTo>
                    <a:pt x="624664" y="230332"/>
                  </a:lnTo>
                  <a:lnTo>
                    <a:pt x="608517" y="187340"/>
                  </a:lnTo>
                  <a:lnTo>
                    <a:pt x="586767" y="147528"/>
                  </a:lnTo>
                  <a:lnTo>
                    <a:pt x="559909" y="111397"/>
                  </a:lnTo>
                  <a:lnTo>
                    <a:pt x="528436" y="79448"/>
                  </a:lnTo>
                  <a:lnTo>
                    <a:pt x="492843" y="52184"/>
                  </a:lnTo>
                  <a:lnTo>
                    <a:pt x="453624" y="30106"/>
                  </a:lnTo>
                  <a:lnTo>
                    <a:pt x="411273" y="13714"/>
                  </a:lnTo>
                  <a:lnTo>
                    <a:pt x="366284" y="3512"/>
                  </a:lnTo>
                  <a:lnTo>
                    <a:pt x="319150" y="0"/>
                  </a:lnTo>
                  <a:close/>
                </a:path>
              </a:pathLst>
            </a:custGeom>
            <a:solidFill>
              <a:srgbClr val="6C2D46"/>
            </a:solidFill>
          </p:spPr>
          <p:txBody>
            <a:bodyPr wrap="square" lIns="0" tIns="0" rIns="0" bIns="0" rtlCol="0"/>
            <a:lstStyle/>
            <a:p/>
          </p:txBody>
        </p:sp>
      </p:grpSp>
      <p:sp>
        <p:nvSpPr>
          <p:cNvPr id="18" name="object 18"/>
          <p:cNvSpPr txBox="1"/>
          <p:nvPr/>
        </p:nvSpPr>
        <p:spPr>
          <a:xfrm>
            <a:off x="9165590" y="3267773"/>
            <a:ext cx="156210" cy="334645"/>
          </a:xfrm>
          <a:prstGeom prst="rect">
            <a:avLst/>
          </a:prstGeom>
        </p:spPr>
        <p:txBody>
          <a:bodyPr wrap="square" lIns="0" tIns="15875" rIns="0" bIns="0" rtlCol="0" vert="horz">
            <a:spAutoFit/>
          </a:bodyPr>
          <a:lstStyle/>
          <a:p>
            <a:pPr marL="12700">
              <a:lnSpc>
                <a:spcPct val="100000"/>
              </a:lnSpc>
              <a:spcBef>
                <a:spcPts val="125"/>
              </a:spcBef>
            </a:pPr>
            <a:r>
              <a:rPr dirty="0" sz="2000" spc="-50" b="1">
                <a:solidFill>
                  <a:srgbClr val="FFFFFF"/>
                </a:solidFill>
                <a:latin typeface="Calibri"/>
                <a:cs typeface="Calibri"/>
              </a:rPr>
              <a:t>4</a:t>
            </a:r>
            <a:endParaRPr sz="2000">
              <a:latin typeface="Calibri"/>
              <a:cs typeface="Calibri"/>
            </a:endParaRPr>
          </a:p>
        </p:txBody>
      </p:sp>
      <p:grpSp>
        <p:nvGrpSpPr>
          <p:cNvPr id="19" name="object 19"/>
          <p:cNvGrpSpPr/>
          <p:nvPr/>
        </p:nvGrpSpPr>
        <p:grpSpPr>
          <a:xfrm>
            <a:off x="6953250" y="4057713"/>
            <a:ext cx="4567555" cy="1595755"/>
            <a:chOff x="6953250" y="4057713"/>
            <a:chExt cx="4567555" cy="1595755"/>
          </a:xfrm>
        </p:grpSpPr>
        <p:pic>
          <p:nvPicPr>
            <p:cNvPr id="20" name="object 20"/>
            <p:cNvPicPr/>
            <p:nvPr/>
          </p:nvPicPr>
          <p:blipFill>
            <a:blip r:embed="rId3" cstate="print"/>
            <a:stretch>
              <a:fillRect/>
            </a:stretch>
          </p:blipFill>
          <p:spPr>
            <a:xfrm>
              <a:off x="6953250" y="4057713"/>
              <a:ext cx="4567301" cy="1595374"/>
            </a:xfrm>
            <a:prstGeom prst="rect">
              <a:avLst/>
            </a:prstGeom>
          </p:spPr>
        </p:pic>
        <p:sp>
          <p:nvSpPr>
            <p:cNvPr id="21" name="object 21"/>
            <p:cNvSpPr/>
            <p:nvPr/>
          </p:nvSpPr>
          <p:spPr>
            <a:xfrm>
              <a:off x="7043801" y="4119626"/>
              <a:ext cx="4391025" cy="1419225"/>
            </a:xfrm>
            <a:custGeom>
              <a:avLst/>
              <a:gdLst/>
              <a:ahLst/>
              <a:cxnLst/>
              <a:rect l="l" t="t" r="r" b="b"/>
              <a:pathLst>
                <a:path w="4391025" h="1419225">
                  <a:moveTo>
                    <a:pt x="4317746" y="0"/>
                  </a:moveTo>
                  <a:lnTo>
                    <a:pt x="73151" y="0"/>
                  </a:lnTo>
                  <a:lnTo>
                    <a:pt x="44684" y="5750"/>
                  </a:lnTo>
                  <a:lnTo>
                    <a:pt x="21431" y="21431"/>
                  </a:lnTo>
                  <a:lnTo>
                    <a:pt x="5750" y="44684"/>
                  </a:lnTo>
                  <a:lnTo>
                    <a:pt x="0" y="73151"/>
                  </a:lnTo>
                  <a:lnTo>
                    <a:pt x="0" y="1345946"/>
                  </a:lnTo>
                  <a:lnTo>
                    <a:pt x="5750" y="1374433"/>
                  </a:lnTo>
                  <a:lnTo>
                    <a:pt x="21431" y="1397730"/>
                  </a:lnTo>
                  <a:lnTo>
                    <a:pt x="44684" y="1413454"/>
                  </a:lnTo>
                  <a:lnTo>
                    <a:pt x="73151" y="1419225"/>
                  </a:lnTo>
                  <a:lnTo>
                    <a:pt x="4317746" y="1419225"/>
                  </a:lnTo>
                  <a:lnTo>
                    <a:pt x="4346233" y="1413454"/>
                  </a:lnTo>
                  <a:lnTo>
                    <a:pt x="4369530" y="1397730"/>
                  </a:lnTo>
                  <a:lnTo>
                    <a:pt x="4385254" y="1374433"/>
                  </a:lnTo>
                  <a:lnTo>
                    <a:pt x="4391025" y="1345946"/>
                  </a:lnTo>
                  <a:lnTo>
                    <a:pt x="4391025" y="73151"/>
                  </a:lnTo>
                  <a:lnTo>
                    <a:pt x="4385254" y="44684"/>
                  </a:lnTo>
                  <a:lnTo>
                    <a:pt x="4369530" y="21431"/>
                  </a:lnTo>
                  <a:lnTo>
                    <a:pt x="4346233" y="5750"/>
                  </a:lnTo>
                  <a:lnTo>
                    <a:pt x="4317746" y="0"/>
                  </a:lnTo>
                  <a:close/>
                </a:path>
              </a:pathLst>
            </a:custGeom>
            <a:solidFill>
              <a:srgbClr val="FFFFFF"/>
            </a:solidFill>
          </p:spPr>
          <p:txBody>
            <a:bodyPr wrap="square" lIns="0" tIns="0" rIns="0" bIns="0" rtlCol="0"/>
            <a:lstStyle/>
            <a:p/>
          </p:txBody>
        </p:sp>
        <p:sp>
          <p:nvSpPr>
            <p:cNvPr id="22" name="object 22"/>
            <p:cNvSpPr/>
            <p:nvPr/>
          </p:nvSpPr>
          <p:spPr>
            <a:xfrm>
              <a:off x="7043801" y="4119626"/>
              <a:ext cx="4391025" cy="1419225"/>
            </a:xfrm>
            <a:custGeom>
              <a:avLst/>
              <a:gdLst/>
              <a:ahLst/>
              <a:cxnLst/>
              <a:rect l="l" t="t" r="r" b="b"/>
              <a:pathLst>
                <a:path w="4391025" h="1419225">
                  <a:moveTo>
                    <a:pt x="0" y="73151"/>
                  </a:moveTo>
                  <a:lnTo>
                    <a:pt x="5750" y="44684"/>
                  </a:lnTo>
                  <a:lnTo>
                    <a:pt x="21431" y="21431"/>
                  </a:lnTo>
                  <a:lnTo>
                    <a:pt x="44684" y="5750"/>
                  </a:lnTo>
                  <a:lnTo>
                    <a:pt x="73151" y="0"/>
                  </a:lnTo>
                  <a:lnTo>
                    <a:pt x="4317746" y="0"/>
                  </a:lnTo>
                  <a:lnTo>
                    <a:pt x="4346233" y="5750"/>
                  </a:lnTo>
                  <a:lnTo>
                    <a:pt x="4369530" y="21431"/>
                  </a:lnTo>
                  <a:lnTo>
                    <a:pt x="4385254" y="44684"/>
                  </a:lnTo>
                  <a:lnTo>
                    <a:pt x="4391025" y="73151"/>
                  </a:lnTo>
                  <a:lnTo>
                    <a:pt x="4391025" y="1345946"/>
                  </a:lnTo>
                  <a:lnTo>
                    <a:pt x="4385254" y="1374433"/>
                  </a:lnTo>
                  <a:lnTo>
                    <a:pt x="4369530" y="1397730"/>
                  </a:lnTo>
                  <a:lnTo>
                    <a:pt x="4346233" y="1413454"/>
                  </a:lnTo>
                  <a:lnTo>
                    <a:pt x="4317746" y="1419225"/>
                  </a:lnTo>
                  <a:lnTo>
                    <a:pt x="73151" y="1419225"/>
                  </a:lnTo>
                  <a:lnTo>
                    <a:pt x="44684" y="1413454"/>
                  </a:lnTo>
                  <a:lnTo>
                    <a:pt x="21431" y="1397730"/>
                  </a:lnTo>
                  <a:lnTo>
                    <a:pt x="5750" y="1374433"/>
                  </a:lnTo>
                  <a:lnTo>
                    <a:pt x="0" y="1345946"/>
                  </a:lnTo>
                  <a:lnTo>
                    <a:pt x="0" y="73151"/>
                  </a:lnTo>
                  <a:close/>
                </a:path>
              </a:pathLst>
            </a:custGeom>
            <a:ln w="12700">
              <a:solidFill>
                <a:srgbClr val="EBE1D0"/>
              </a:solidFill>
            </a:ln>
          </p:spPr>
          <p:txBody>
            <a:bodyPr wrap="square" lIns="0" tIns="0" rIns="0" bIns="0" rtlCol="0"/>
            <a:lstStyle/>
            <a:p/>
          </p:txBody>
        </p:sp>
      </p:grpSp>
      <p:sp>
        <p:nvSpPr>
          <p:cNvPr id="23" name="object 23"/>
          <p:cNvSpPr txBox="1"/>
          <p:nvPr/>
        </p:nvSpPr>
        <p:spPr>
          <a:xfrm>
            <a:off x="7353934" y="4215333"/>
            <a:ext cx="3667125" cy="1119505"/>
          </a:xfrm>
          <a:prstGeom prst="rect">
            <a:avLst/>
          </a:prstGeom>
        </p:spPr>
        <p:txBody>
          <a:bodyPr wrap="square" lIns="0" tIns="81280" rIns="0" bIns="0" rtlCol="0" vert="horz">
            <a:spAutoFit/>
          </a:bodyPr>
          <a:lstStyle/>
          <a:p>
            <a:pPr marL="12700">
              <a:lnSpc>
                <a:spcPct val="100000"/>
              </a:lnSpc>
              <a:spcBef>
                <a:spcPts val="640"/>
              </a:spcBef>
            </a:pPr>
            <a:r>
              <a:rPr dirty="0" sz="1100" b="1">
                <a:solidFill>
                  <a:srgbClr val="C8A127"/>
                </a:solidFill>
                <a:latin typeface="Calibri"/>
                <a:cs typeface="Calibri"/>
              </a:rPr>
              <a:t>18-24</a:t>
            </a:r>
            <a:r>
              <a:rPr dirty="0" sz="1100" spc="75" b="1">
                <a:solidFill>
                  <a:srgbClr val="C8A127"/>
                </a:solidFill>
                <a:latin typeface="Calibri"/>
                <a:cs typeface="Calibri"/>
              </a:rPr>
              <a:t> </a:t>
            </a:r>
            <a:r>
              <a:rPr dirty="0" sz="1100" spc="-10" b="1">
                <a:solidFill>
                  <a:srgbClr val="C8A127"/>
                </a:solidFill>
                <a:latin typeface="Calibri"/>
                <a:cs typeface="Calibri"/>
              </a:rPr>
              <a:t>Months</a:t>
            </a:r>
            <a:endParaRPr sz="1100">
              <a:latin typeface="Calibri"/>
              <a:cs typeface="Calibri"/>
            </a:endParaRPr>
          </a:p>
          <a:p>
            <a:pPr marL="12700">
              <a:lnSpc>
                <a:spcPct val="100000"/>
              </a:lnSpc>
              <a:spcBef>
                <a:spcPts val="750"/>
              </a:spcBef>
            </a:pPr>
            <a:r>
              <a:rPr dirty="0" sz="1550" b="1">
                <a:solidFill>
                  <a:srgbClr val="6C2D46"/>
                </a:solidFill>
                <a:latin typeface="Cambria"/>
                <a:cs typeface="Cambria"/>
              </a:rPr>
              <a:t>Beyond</a:t>
            </a:r>
            <a:r>
              <a:rPr dirty="0" sz="1550" spc="50" b="1">
                <a:solidFill>
                  <a:srgbClr val="6C2D46"/>
                </a:solidFill>
                <a:latin typeface="Cambria"/>
                <a:cs typeface="Cambria"/>
              </a:rPr>
              <a:t> </a:t>
            </a:r>
            <a:r>
              <a:rPr dirty="0" sz="1550" spc="-10" b="1">
                <a:solidFill>
                  <a:srgbClr val="6C2D46"/>
                </a:solidFill>
                <a:latin typeface="Cambria"/>
                <a:cs typeface="Cambria"/>
              </a:rPr>
              <a:t>Borders</a:t>
            </a:r>
            <a:endParaRPr sz="1550">
              <a:latin typeface="Cambria"/>
              <a:cs typeface="Cambria"/>
            </a:endParaRPr>
          </a:p>
          <a:p>
            <a:pPr marL="12700" marR="5080">
              <a:lnSpc>
                <a:spcPct val="101400"/>
              </a:lnSpc>
              <a:spcBef>
                <a:spcPts val="1585"/>
              </a:spcBef>
            </a:pPr>
            <a:r>
              <a:rPr dirty="0" sz="1050">
                <a:solidFill>
                  <a:srgbClr val="2B161F"/>
                </a:solidFill>
                <a:latin typeface="Calibri"/>
                <a:cs typeface="Calibri"/>
              </a:rPr>
              <a:t>International</a:t>
            </a:r>
            <a:r>
              <a:rPr dirty="0" sz="1050" spc="-60">
                <a:solidFill>
                  <a:srgbClr val="2B161F"/>
                </a:solidFill>
                <a:latin typeface="Calibri"/>
                <a:cs typeface="Calibri"/>
              </a:rPr>
              <a:t> </a:t>
            </a:r>
            <a:r>
              <a:rPr dirty="0" sz="1050">
                <a:solidFill>
                  <a:srgbClr val="2B161F"/>
                </a:solidFill>
                <a:latin typeface="Calibri"/>
                <a:cs typeface="Calibri"/>
              </a:rPr>
              <a:t>expansion </a:t>
            </a:r>
            <a:r>
              <a:rPr dirty="0" sz="1050" spc="-10">
                <a:solidFill>
                  <a:srgbClr val="2B161F"/>
                </a:solidFill>
                <a:latin typeface="Calibri"/>
                <a:cs typeface="Calibri"/>
              </a:rPr>
              <a:t>for</a:t>
            </a:r>
            <a:r>
              <a:rPr dirty="0" sz="1050" spc="-15">
                <a:solidFill>
                  <a:srgbClr val="2B161F"/>
                </a:solidFill>
                <a:latin typeface="Calibri"/>
                <a:cs typeface="Calibri"/>
              </a:rPr>
              <a:t> </a:t>
            </a:r>
            <a:r>
              <a:rPr dirty="0" sz="1050">
                <a:solidFill>
                  <a:srgbClr val="2B161F"/>
                </a:solidFill>
                <a:latin typeface="Calibri"/>
                <a:cs typeface="Calibri"/>
              </a:rPr>
              <a:t>diaspora</a:t>
            </a:r>
            <a:r>
              <a:rPr dirty="0" sz="1050" spc="-70">
                <a:solidFill>
                  <a:srgbClr val="2B161F"/>
                </a:solidFill>
                <a:latin typeface="Calibri"/>
                <a:cs typeface="Calibri"/>
              </a:rPr>
              <a:t> </a:t>
            </a:r>
            <a:r>
              <a:rPr dirty="0" sz="1050">
                <a:solidFill>
                  <a:srgbClr val="2B161F"/>
                </a:solidFill>
                <a:latin typeface="Calibri"/>
                <a:cs typeface="Calibri"/>
              </a:rPr>
              <a:t>customers</a:t>
            </a:r>
            <a:r>
              <a:rPr dirty="0" sz="1050" spc="5">
                <a:solidFill>
                  <a:srgbClr val="2B161F"/>
                </a:solidFill>
                <a:latin typeface="Calibri"/>
                <a:cs typeface="Calibri"/>
              </a:rPr>
              <a:t> </a:t>
            </a:r>
            <a:r>
              <a:rPr dirty="0" sz="1050" spc="-10">
                <a:solidFill>
                  <a:srgbClr val="2B161F"/>
                </a:solidFill>
                <a:latin typeface="Calibri"/>
                <a:cs typeface="Calibri"/>
              </a:rPr>
              <a:t>(incl.</a:t>
            </a:r>
            <a:r>
              <a:rPr dirty="0" sz="1050" spc="-55">
                <a:solidFill>
                  <a:srgbClr val="2B161F"/>
                </a:solidFill>
                <a:latin typeface="Calibri"/>
                <a:cs typeface="Calibri"/>
              </a:rPr>
              <a:t> </a:t>
            </a:r>
            <a:r>
              <a:rPr dirty="0" sz="1050">
                <a:solidFill>
                  <a:srgbClr val="2B161F"/>
                </a:solidFill>
                <a:latin typeface="Calibri"/>
                <a:cs typeface="Calibri"/>
              </a:rPr>
              <a:t>Nepal</a:t>
            </a:r>
            <a:r>
              <a:rPr dirty="0" sz="1050" spc="30">
                <a:solidFill>
                  <a:srgbClr val="2B161F"/>
                </a:solidFill>
                <a:latin typeface="Calibri"/>
                <a:cs typeface="Calibri"/>
              </a:rPr>
              <a:t> </a:t>
            </a:r>
            <a:r>
              <a:rPr dirty="0" sz="1050">
                <a:solidFill>
                  <a:srgbClr val="2B161F"/>
                </a:solidFill>
                <a:latin typeface="Calibri"/>
                <a:cs typeface="Calibri"/>
              </a:rPr>
              <a:t>&amp;</a:t>
            </a:r>
            <a:r>
              <a:rPr dirty="0" sz="1050" spc="-60">
                <a:solidFill>
                  <a:srgbClr val="2B161F"/>
                </a:solidFill>
                <a:latin typeface="Calibri"/>
                <a:cs typeface="Calibri"/>
              </a:rPr>
              <a:t> </a:t>
            </a:r>
            <a:r>
              <a:rPr dirty="0" sz="1050" spc="-10">
                <a:solidFill>
                  <a:srgbClr val="2B161F"/>
                </a:solidFill>
                <a:latin typeface="Calibri"/>
                <a:cs typeface="Calibri"/>
              </a:rPr>
              <a:t>Gulf); franchise</a:t>
            </a:r>
            <a:r>
              <a:rPr dirty="0" sz="1050" spc="-25">
                <a:solidFill>
                  <a:srgbClr val="2B161F"/>
                </a:solidFill>
                <a:latin typeface="Calibri"/>
                <a:cs typeface="Calibri"/>
              </a:rPr>
              <a:t> </a:t>
            </a:r>
            <a:r>
              <a:rPr dirty="0" sz="1050">
                <a:solidFill>
                  <a:srgbClr val="2B161F"/>
                </a:solidFill>
                <a:latin typeface="Calibri"/>
                <a:cs typeface="Calibri"/>
              </a:rPr>
              <a:t>model</a:t>
            </a:r>
            <a:r>
              <a:rPr dirty="0" sz="1050" spc="35">
                <a:solidFill>
                  <a:srgbClr val="2B161F"/>
                </a:solidFill>
                <a:latin typeface="Calibri"/>
                <a:cs typeface="Calibri"/>
              </a:rPr>
              <a:t> </a:t>
            </a:r>
            <a:r>
              <a:rPr dirty="0" sz="1050" spc="-10">
                <a:solidFill>
                  <a:srgbClr val="2B161F"/>
                </a:solidFill>
                <a:latin typeface="Calibri"/>
                <a:cs typeface="Calibri"/>
              </a:rPr>
              <a:t>for </a:t>
            </a:r>
            <a:r>
              <a:rPr dirty="0" sz="1050">
                <a:solidFill>
                  <a:srgbClr val="2B161F"/>
                </a:solidFill>
                <a:latin typeface="Calibri"/>
                <a:cs typeface="Calibri"/>
              </a:rPr>
              <a:t>boutique</a:t>
            </a:r>
            <a:r>
              <a:rPr dirty="0" sz="1050" spc="-25">
                <a:solidFill>
                  <a:srgbClr val="2B161F"/>
                </a:solidFill>
                <a:latin typeface="Calibri"/>
                <a:cs typeface="Calibri"/>
              </a:rPr>
              <a:t> </a:t>
            </a:r>
            <a:r>
              <a:rPr dirty="0" sz="1050">
                <a:solidFill>
                  <a:srgbClr val="2B161F"/>
                </a:solidFill>
                <a:latin typeface="Calibri"/>
                <a:cs typeface="Calibri"/>
              </a:rPr>
              <a:t>hubs; full</a:t>
            </a:r>
            <a:r>
              <a:rPr dirty="0" sz="1050" spc="-40">
                <a:solidFill>
                  <a:srgbClr val="2B161F"/>
                </a:solidFill>
                <a:latin typeface="Calibri"/>
                <a:cs typeface="Calibri"/>
              </a:rPr>
              <a:t> </a:t>
            </a:r>
            <a:r>
              <a:rPr dirty="0" sz="1050">
                <a:solidFill>
                  <a:srgbClr val="2B161F"/>
                </a:solidFill>
                <a:latin typeface="Calibri"/>
                <a:cs typeface="Calibri"/>
              </a:rPr>
              <a:t>AI</a:t>
            </a:r>
            <a:r>
              <a:rPr dirty="0" sz="1050" spc="-55">
                <a:solidFill>
                  <a:srgbClr val="2B161F"/>
                </a:solidFill>
                <a:latin typeface="Calibri"/>
                <a:cs typeface="Calibri"/>
              </a:rPr>
              <a:t> </a:t>
            </a:r>
            <a:r>
              <a:rPr dirty="0" sz="1050">
                <a:solidFill>
                  <a:srgbClr val="2B161F"/>
                </a:solidFill>
                <a:latin typeface="Calibri"/>
                <a:cs typeface="Calibri"/>
              </a:rPr>
              <a:t>styling</a:t>
            </a:r>
            <a:r>
              <a:rPr dirty="0" sz="1050" spc="5">
                <a:solidFill>
                  <a:srgbClr val="2B161F"/>
                </a:solidFill>
                <a:latin typeface="Calibri"/>
                <a:cs typeface="Calibri"/>
              </a:rPr>
              <a:t> </a:t>
            </a:r>
            <a:r>
              <a:rPr dirty="0" sz="1050" spc="-10">
                <a:solidFill>
                  <a:srgbClr val="2B161F"/>
                </a:solidFill>
                <a:latin typeface="Calibri"/>
                <a:cs typeface="Calibri"/>
              </a:rPr>
              <a:t>assistant.</a:t>
            </a:r>
            <a:endParaRPr sz="1050">
              <a:latin typeface="Calibri"/>
              <a:cs typeface="Calibri"/>
            </a:endParaRPr>
          </a:p>
        </p:txBody>
      </p:sp>
      <p:sp>
        <p:nvSpPr>
          <p:cNvPr id="24" name="object 24"/>
          <p:cNvSpPr/>
          <p:nvPr/>
        </p:nvSpPr>
        <p:spPr>
          <a:xfrm>
            <a:off x="9239250" y="3438525"/>
            <a:ext cx="9525" cy="676275"/>
          </a:xfrm>
          <a:custGeom>
            <a:avLst/>
            <a:gdLst/>
            <a:ahLst/>
            <a:cxnLst/>
            <a:rect l="l" t="t" r="r" b="b"/>
            <a:pathLst>
              <a:path w="9525" h="676275">
                <a:moveTo>
                  <a:pt x="0" y="0"/>
                </a:moveTo>
                <a:lnTo>
                  <a:pt x="9525" y="676275"/>
                </a:lnTo>
              </a:path>
            </a:pathLst>
          </a:custGeom>
          <a:ln w="19050">
            <a:solidFill>
              <a:srgbClr val="A16769"/>
            </a:solidFill>
            <a:prstDash val="sysDash"/>
          </a:ln>
        </p:spPr>
        <p:txBody>
          <a:bodyPr wrap="square" lIns="0" tIns="0" rIns="0" bIns="0" rtlCol="0"/>
          <a:lstStyle/>
          <a:p/>
        </p:txBody>
      </p:sp>
      <p:sp>
        <p:nvSpPr>
          <p:cNvPr id="25" name="object 25"/>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26" name="object 26"/>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491E2F"/>
          </a:solidFill>
        </p:spPr>
        <p:txBody>
          <a:bodyPr wrap="square" lIns="0" tIns="0" rIns="0" bIns="0" rtlCol="0"/>
          <a:lstStyle/>
          <a:p/>
        </p:txBody>
      </p:sp>
      <p:grpSp>
        <p:nvGrpSpPr>
          <p:cNvPr id="3" name="object 3"/>
          <p:cNvGrpSpPr/>
          <p:nvPr/>
        </p:nvGrpSpPr>
        <p:grpSpPr>
          <a:xfrm>
            <a:off x="6191250" y="-6350"/>
            <a:ext cx="6007100" cy="3735704"/>
            <a:chOff x="6191250" y="-6350"/>
            <a:chExt cx="6007100" cy="3735704"/>
          </a:xfrm>
        </p:grpSpPr>
        <p:sp>
          <p:nvSpPr>
            <p:cNvPr id="4" name="object 4"/>
            <p:cNvSpPr/>
            <p:nvPr/>
          </p:nvSpPr>
          <p:spPr>
            <a:xfrm>
              <a:off x="8691626" y="0"/>
              <a:ext cx="3500754" cy="3662679"/>
            </a:xfrm>
            <a:custGeom>
              <a:avLst/>
              <a:gdLst/>
              <a:ahLst/>
              <a:cxnLst/>
              <a:rect l="l" t="t" r="r" b="b"/>
              <a:pathLst>
                <a:path w="3500754" h="3662679">
                  <a:moveTo>
                    <a:pt x="3500374" y="0"/>
                  </a:moveTo>
                  <a:lnTo>
                    <a:pt x="80701" y="0"/>
                  </a:lnTo>
                  <a:lnTo>
                    <a:pt x="72556" y="34895"/>
                  </a:lnTo>
                  <a:lnTo>
                    <a:pt x="62723" y="80222"/>
                  </a:lnTo>
                  <a:lnTo>
                    <a:pt x="53583" y="125803"/>
                  </a:lnTo>
                  <a:lnTo>
                    <a:pt x="45141" y="171633"/>
                  </a:lnTo>
                  <a:lnTo>
                    <a:pt x="37402" y="217705"/>
                  </a:lnTo>
                  <a:lnTo>
                    <a:pt x="30374" y="264014"/>
                  </a:lnTo>
                  <a:lnTo>
                    <a:pt x="24060" y="310554"/>
                  </a:lnTo>
                  <a:lnTo>
                    <a:pt x="18468" y="357319"/>
                  </a:lnTo>
                  <a:lnTo>
                    <a:pt x="13603" y="404304"/>
                  </a:lnTo>
                  <a:lnTo>
                    <a:pt x="9470" y="451502"/>
                  </a:lnTo>
                  <a:lnTo>
                    <a:pt x="6076" y="498908"/>
                  </a:lnTo>
                  <a:lnTo>
                    <a:pt x="3426" y="546517"/>
                  </a:lnTo>
                  <a:lnTo>
                    <a:pt x="1526" y="594322"/>
                  </a:lnTo>
                  <a:lnTo>
                    <a:pt x="382" y="642318"/>
                  </a:lnTo>
                  <a:lnTo>
                    <a:pt x="0" y="690499"/>
                  </a:lnTo>
                  <a:lnTo>
                    <a:pt x="382" y="738683"/>
                  </a:lnTo>
                  <a:lnTo>
                    <a:pt x="1526" y="786682"/>
                  </a:lnTo>
                  <a:lnTo>
                    <a:pt x="3426" y="834491"/>
                  </a:lnTo>
                  <a:lnTo>
                    <a:pt x="6076" y="882102"/>
                  </a:lnTo>
                  <a:lnTo>
                    <a:pt x="9470" y="929512"/>
                  </a:lnTo>
                  <a:lnTo>
                    <a:pt x="13603" y="976713"/>
                  </a:lnTo>
                  <a:lnTo>
                    <a:pt x="18468" y="1023701"/>
                  </a:lnTo>
                  <a:lnTo>
                    <a:pt x="24060" y="1070469"/>
                  </a:lnTo>
                  <a:lnTo>
                    <a:pt x="30374" y="1117011"/>
                  </a:lnTo>
                  <a:lnTo>
                    <a:pt x="37402" y="1163322"/>
                  </a:lnTo>
                  <a:lnTo>
                    <a:pt x="45141" y="1209397"/>
                  </a:lnTo>
                  <a:lnTo>
                    <a:pt x="53583" y="1255228"/>
                  </a:lnTo>
                  <a:lnTo>
                    <a:pt x="62723" y="1300812"/>
                  </a:lnTo>
                  <a:lnTo>
                    <a:pt x="72556" y="1346141"/>
                  </a:lnTo>
                  <a:lnTo>
                    <a:pt x="83075" y="1391209"/>
                  </a:lnTo>
                  <a:lnTo>
                    <a:pt x="94275" y="1436013"/>
                  </a:lnTo>
                  <a:lnTo>
                    <a:pt x="106150" y="1480544"/>
                  </a:lnTo>
                  <a:lnTo>
                    <a:pt x="118695" y="1524799"/>
                  </a:lnTo>
                  <a:lnTo>
                    <a:pt x="131903" y="1568770"/>
                  </a:lnTo>
                  <a:lnTo>
                    <a:pt x="145768" y="1612452"/>
                  </a:lnTo>
                  <a:lnTo>
                    <a:pt x="160286" y="1655840"/>
                  </a:lnTo>
                  <a:lnTo>
                    <a:pt x="175450" y="1698928"/>
                  </a:lnTo>
                  <a:lnTo>
                    <a:pt x="191254" y="1741709"/>
                  </a:lnTo>
                  <a:lnTo>
                    <a:pt x="207693" y="1784179"/>
                  </a:lnTo>
                  <a:lnTo>
                    <a:pt x="224761" y="1826331"/>
                  </a:lnTo>
                  <a:lnTo>
                    <a:pt x="242452" y="1868159"/>
                  </a:lnTo>
                  <a:lnTo>
                    <a:pt x="260760" y="1909659"/>
                  </a:lnTo>
                  <a:lnTo>
                    <a:pt x="279680" y="1950823"/>
                  </a:lnTo>
                  <a:lnTo>
                    <a:pt x="299206" y="1991647"/>
                  </a:lnTo>
                  <a:lnTo>
                    <a:pt x="319332" y="2032124"/>
                  </a:lnTo>
                  <a:lnTo>
                    <a:pt x="340053" y="2072249"/>
                  </a:lnTo>
                  <a:lnTo>
                    <a:pt x="361362" y="2112016"/>
                  </a:lnTo>
                  <a:lnTo>
                    <a:pt x="383253" y="2151419"/>
                  </a:lnTo>
                  <a:lnTo>
                    <a:pt x="405722" y="2190453"/>
                  </a:lnTo>
                  <a:lnTo>
                    <a:pt x="428762" y="2229112"/>
                  </a:lnTo>
                  <a:lnTo>
                    <a:pt x="452368" y="2267389"/>
                  </a:lnTo>
                  <a:lnTo>
                    <a:pt x="476533" y="2305280"/>
                  </a:lnTo>
                  <a:lnTo>
                    <a:pt x="501253" y="2342778"/>
                  </a:lnTo>
                  <a:lnTo>
                    <a:pt x="526520" y="2379877"/>
                  </a:lnTo>
                  <a:lnTo>
                    <a:pt x="552330" y="2416573"/>
                  </a:lnTo>
                  <a:lnTo>
                    <a:pt x="578677" y="2452859"/>
                  </a:lnTo>
                  <a:lnTo>
                    <a:pt x="605555" y="2488729"/>
                  </a:lnTo>
                  <a:lnTo>
                    <a:pt x="632957" y="2524177"/>
                  </a:lnTo>
                  <a:lnTo>
                    <a:pt x="660880" y="2559199"/>
                  </a:lnTo>
                  <a:lnTo>
                    <a:pt x="689315" y="2593787"/>
                  </a:lnTo>
                  <a:lnTo>
                    <a:pt x="718259" y="2627937"/>
                  </a:lnTo>
                  <a:lnTo>
                    <a:pt x="747705" y="2661642"/>
                  </a:lnTo>
                  <a:lnTo>
                    <a:pt x="777647" y="2694898"/>
                  </a:lnTo>
                  <a:lnTo>
                    <a:pt x="808080" y="2727697"/>
                  </a:lnTo>
                  <a:lnTo>
                    <a:pt x="838997" y="2760034"/>
                  </a:lnTo>
                  <a:lnTo>
                    <a:pt x="870394" y="2791904"/>
                  </a:lnTo>
                  <a:lnTo>
                    <a:pt x="902264" y="2823301"/>
                  </a:lnTo>
                  <a:lnTo>
                    <a:pt x="934601" y="2854218"/>
                  </a:lnTo>
                  <a:lnTo>
                    <a:pt x="967400" y="2884651"/>
                  </a:lnTo>
                  <a:lnTo>
                    <a:pt x="1000656" y="2914593"/>
                  </a:lnTo>
                  <a:lnTo>
                    <a:pt x="1034361" y="2944039"/>
                  </a:lnTo>
                  <a:lnTo>
                    <a:pt x="1068511" y="2972983"/>
                  </a:lnTo>
                  <a:lnTo>
                    <a:pt x="1103099" y="3001418"/>
                  </a:lnTo>
                  <a:lnTo>
                    <a:pt x="1138121" y="3029341"/>
                  </a:lnTo>
                  <a:lnTo>
                    <a:pt x="1173569" y="3056743"/>
                  </a:lnTo>
                  <a:lnTo>
                    <a:pt x="1209439" y="3083621"/>
                  </a:lnTo>
                  <a:lnTo>
                    <a:pt x="1245725" y="3109968"/>
                  </a:lnTo>
                  <a:lnTo>
                    <a:pt x="1282421" y="3135778"/>
                  </a:lnTo>
                  <a:lnTo>
                    <a:pt x="1319520" y="3161045"/>
                  </a:lnTo>
                  <a:lnTo>
                    <a:pt x="1357018" y="3185765"/>
                  </a:lnTo>
                  <a:lnTo>
                    <a:pt x="1394909" y="3209930"/>
                  </a:lnTo>
                  <a:lnTo>
                    <a:pt x="1433186" y="3233536"/>
                  </a:lnTo>
                  <a:lnTo>
                    <a:pt x="1471845" y="3256576"/>
                  </a:lnTo>
                  <a:lnTo>
                    <a:pt x="1510879" y="3279045"/>
                  </a:lnTo>
                  <a:lnTo>
                    <a:pt x="1550282" y="3300936"/>
                  </a:lnTo>
                  <a:lnTo>
                    <a:pt x="1590049" y="3322245"/>
                  </a:lnTo>
                  <a:lnTo>
                    <a:pt x="1630174" y="3342966"/>
                  </a:lnTo>
                  <a:lnTo>
                    <a:pt x="1670651" y="3363092"/>
                  </a:lnTo>
                  <a:lnTo>
                    <a:pt x="1711475" y="3382618"/>
                  </a:lnTo>
                  <a:lnTo>
                    <a:pt x="1752639" y="3401538"/>
                  </a:lnTo>
                  <a:lnTo>
                    <a:pt x="1794139" y="3419846"/>
                  </a:lnTo>
                  <a:lnTo>
                    <a:pt x="1835967" y="3437537"/>
                  </a:lnTo>
                  <a:lnTo>
                    <a:pt x="1878119" y="3454605"/>
                  </a:lnTo>
                  <a:lnTo>
                    <a:pt x="1920589" y="3471044"/>
                  </a:lnTo>
                  <a:lnTo>
                    <a:pt x="1963370" y="3486848"/>
                  </a:lnTo>
                  <a:lnTo>
                    <a:pt x="2006458" y="3502012"/>
                  </a:lnTo>
                  <a:lnTo>
                    <a:pt x="2049846" y="3516530"/>
                  </a:lnTo>
                  <a:lnTo>
                    <a:pt x="2093528" y="3530395"/>
                  </a:lnTo>
                  <a:lnTo>
                    <a:pt x="2137499" y="3543603"/>
                  </a:lnTo>
                  <a:lnTo>
                    <a:pt x="2181754" y="3556148"/>
                  </a:lnTo>
                  <a:lnTo>
                    <a:pt x="2226285" y="3568023"/>
                  </a:lnTo>
                  <a:lnTo>
                    <a:pt x="2271089" y="3579223"/>
                  </a:lnTo>
                  <a:lnTo>
                    <a:pt x="2316157" y="3589742"/>
                  </a:lnTo>
                  <a:lnTo>
                    <a:pt x="2361486" y="3599575"/>
                  </a:lnTo>
                  <a:lnTo>
                    <a:pt x="2407070" y="3608715"/>
                  </a:lnTo>
                  <a:lnTo>
                    <a:pt x="2452901" y="3617157"/>
                  </a:lnTo>
                  <a:lnTo>
                    <a:pt x="2498976" y="3624896"/>
                  </a:lnTo>
                  <a:lnTo>
                    <a:pt x="2545287" y="3631924"/>
                  </a:lnTo>
                  <a:lnTo>
                    <a:pt x="2591829" y="3638238"/>
                  </a:lnTo>
                  <a:lnTo>
                    <a:pt x="2638597" y="3643830"/>
                  </a:lnTo>
                  <a:lnTo>
                    <a:pt x="2685585" y="3648695"/>
                  </a:lnTo>
                  <a:lnTo>
                    <a:pt x="2732786" y="3652828"/>
                  </a:lnTo>
                  <a:lnTo>
                    <a:pt x="2780196" y="3656222"/>
                  </a:lnTo>
                  <a:lnTo>
                    <a:pt x="2827807" y="3658872"/>
                  </a:lnTo>
                  <a:lnTo>
                    <a:pt x="2875616" y="3660772"/>
                  </a:lnTo>
                  <a:lnTo>
                    <a:pt x="2923615" y="3661916"/>
                  </a:lnTo>
                  <a:lnTo>
                    <a:pt x="2971800" y="3662299"/>
                  </a:lnTo>
                  <a:lnTo>
                    <a:pt x="3019980" y="3661916"/>
                  </a:lnTo>
                  <a:lnTo>
                    <a:pt x="3067976" y="3660772"/>
                  </a:lnTo>
                  <a:lnTo>
                    <a:pt x="3115781" y="3658872"/>
                  </a:lnTo>
                  <a:lnTo>
                    <a:pt x="3163390" y="3656222"/>
                  </a:lnTo>
                  <a:lnTo>
                    <a:pt x="3210796" y="3652828"/>
                  </a:lnTo>
                  <a:lnTo>
                    <a:pt x="3257994" y="3648695"/>
                  </a:lnTo>
                  <a:lnTo>
                    <a:pt x="3304979" y="3643830"/>
                  </a:lnTo>
                  <a:lnTo>
                    <a:pt x="3351744" y="3638238"/>
                  </a:lnTo>
                  <a:lnTo>
                    <a:pt x="3398284" y="3631924"/>
                  </a:lnTo>
                  <a:lnTo>
                    <a:pt x="3444593" y="3624896"/>
                  </a:lnTo>
                  <a:lnTo>
                    <a:pt x="3490665" y="3617157"/>
                  </a:lnTo>
                  <a:lnTo>
                    <a:pt x="3500374" y="3615369"/>
                  </a:lnTo>
                  <a:lnTo>
                    <a:pt x="3500374" y="0"/>
                  </a:lnTo>
                  <a:close/>
                </a:path>
              </a:pathLst>
            </a:custGeom>
            <a:solidFill>
              <a:srgbClr val="6C2D46">
                <a:alpha val="65097"/>
              </a:srgbClr>
            </a:solidFill>
          </p:spPr>
          <p:txBody>
            <a:bodyPr wrap="square" lIns="0" tIns="0" rIns="0" bIns="0" rtlCol="0"/>
            <a:lstStyle/>
            <a:p/>
          </p:txBody>
        </p:sp>
        <p:sp>
          <p:nvSpPr>
            <p:cNvPr id="5" name="object 5"/>
            <p:cNvSpPr/>
            <p:nvPr/>
          </p:nvSpPr>
          <p:spPr>
            <a:xfrm>
              <a:off x="8691626" y="0"/>
              <a:ext cx="3500754" cy="3662679"/>
            </a:xfrm>
            <a:custGeom>
              <a:avLst/>
              <a:gdLst/>
              <a:ahLst/>
              <a:cxnLst/>
              <a:rect l="l" t="t" r="r" b="b"/>
              <a:pathLst>
                <a:path w="3500754" h="3662679">
                  <a:moveTo>
                    <a:pt x="3500374" y="3615369"/>
                  </a:moveTo>
                  <a:lnTo>
                    <a:pt x="3444593" y="3624896"/>
                  </a:lnTo>
                  <a:lnTo>
                    <a:pt x="3398284" y="3631924"/>
                  </a:lnTo>
                  <a:lnTo>
                    <a:pt x="3351744" y="3638238"/>
                  </a:lnTo>
                  <a:lnTo>
                    <a:pt x="3304979" y="3643830"/>
                  </a:lnTo>
                  <a:lnTo>
                    <a:pt x="3257994" y="3648695"/>
                  </a:lnTo>
                  <a:lnTo>
                    <a:pt x="3210796" y="3652828"/>
                  </a:lnTo>
                  <a:lnTo>
                    <a:pt x="3163390" y="3656222"/>
                  </a:lnTo>
                  <a:lnTo>
                    <a:pt x="3115781" y="3658872"/>
                  </a:lnTo>
                  <a:lnTo>
                    <a:pt x="3067976" y="3660772"/>
                  </a:lnTo>
                  <a:lnTo>
                    <a:pt x="3019980" y="3661916"/>
                  </a:lnTo>
                  <a:lnTo>
                    <a:pt x="2971800" y="3662299"/>
                  </a:lnTo>
                  <a:lnTo>
                    <a:pt x="2923615" y="3661916"/>
                  </a:lnTo>
                  <a:lnTo>
                    <a:pt x="2875616" y="3660772"/>
                  </a:lnTo>
                  <a:lnTo>
                    <a:pt x="2827807" y="3658872"/>
                  </a:lnTo>
                  <a:lnTo>
                    <a:pt x="2780196" y="3656222"/>
                  </a:lnTo>
                  <a:lnTo>
                    <a:pt x="2732786" y="3652828"/>
                  </a:lnTo>
                  <a:lnTo>
                    <a:pt x="2685585" y="3648695"/>
                  </a:lnTo>
                  <a:lnTo>
                    <a:pt x="2638597" y="3643830"/>
                  </a:lnTo>
                  <a:lnTo>
                    <a:pt x="2591829" y="3638238"/>
                  </a:lnTo>
                  <a:lnTo>
                    <a:pt x="2545287" y="3631924"/>
                  </a:lnTo>
                  <a:lnTo>
                    <a:pt x="2498976" y="3624896"/>
                  </a:lnTo>
                  <a:lnTo>
                    <a:pt x="2452901" y="3617157"/>
                  </a:lnTo>
                  <a:lnTo>
                    <a:pt x="2407070" y="3608715"/>
                  </a:lnTo>
                  <a:lnTo>
                    <a:pt x="2361486" y="3599575"/>
                  </a:lnTo>
                  <a:lnTo>
                    <a:pt x="2316157" y="3589742"/>
                  </a:lnTo>
                  <a:lnTo>
                    <a:pt x="2271089" y="3579223"/>
                  </a:lnTo>
                  <a:lnTo>
                    <a:pt x="2226285" y="3568023"/>
                  </a:lnTo>
                  <a:lnTo>
                    <a:pt x="2181754" y="3556148"/>
                  </a:lnTo>
                  <a:lnTo>
                    <a:pt x="2137499" y="3543603"/>
                  </a:lnTo>
                  <a:lnTo>
                    <a:pt x="2093528" y="3530395"/>
                  </a:lnTo>
                  <a:lnTo>
                    <a:pt x="2049846" y="3516530"/>
                  </a:lnTo>
                  <a:lnTo>
                    <a:pt x="2006458" y="3502012"/>
                  </a:lnTo>
                  <a:lnTo>
                    <a:pt x="1963370" y="3486848"/>
                  </a:lnTo>
                  <a:lnTo>
                    <a:pt x="1920589" y="3471044"/>
                  </a:lnTo>
                  <a:lnTo>
                    <a:pt x="1878119" y="3454605"/>
                  </a:lnTo>
                  <a:lnTo>
                    <a:pt x="1835967" y="3437537"/>
                  </a:lnTo>
                  <a:lnTo>
                    <a:pt x="1794139" y="3419846"/>
                  </a:lnTo>
                  <a:lnTo>
                    <a:pt x="1752639" y="3401538"/>
                  </a:lnTo>
                  <a:lnTo>
                    <a:pt x="1711475" y="3382618"/>
                  </a:lnTo>
                  <a:lnTo>
                    <a:pt x="1670651" y="3363092"/>
                  </a:lnTo>
                  <a:lnTo>
                    <a:pt x="1630174" y="3342966"/>
                  </a:lnTo>
                  <a:lnTo>
                    <a:pt x="1590049" y="3322245"/>
                  </a:lnTo>
                  <a:lnTo>
                    <a:pt x="1550282" y="3300936"/>
                  </a:lnTo>
                  <a:lnTo>
                    <a:pt x="1510879" y="3279045"/>
                  </a:lnTo>
                  <a:lnTo>
                    <a:pt x="1471845" y="3256576"/>
                  </a:lnTo>
                  <a:lnTo>
                    <a:pt x="1433186" y="3233536"/>
                  </a:lnTo>
                  <a:lnTo>
                    <a:pt x="1394909" y="3209930"/>
                  </a:lnTo>
                  <a:lnTo>
                    <a:pt x="1357018" y="3185765"/>
                  </a:lnTo>
                  <a:lnTo>
                    <a:pt x="1319520" y="3161045"/>
                  </a:lnTo>
                  <a:lnTo>
                    <a:pt x="1282421" y="3135778"/>
                  </a:lnTo>
                  <a:lnTo>
                    <a:pt x="1245725" y="3109968"/>
                  </a:lnTo>
                  <a:lnTo>
                    <a:pt x="1209439" y="3083621"/>
                  </a:lnTo>
                  <a:lnTo>
                    <a:pt x="1173569" y="3056743"/>
                  </a:lnTo>
                  <a:lnTo>
                    <a:pt x="1138121" y="3029341"/>
                  </a:lnTo>
                  <a:lnTo>
                    <a:pt x="1103099" y="3001418"/>
                  </a:lnTo>
                  <a:lnTo>
                    <a:pt x="1068511" y="2972983"/>
                  </a:lnTo>
                  <a:lnTo>
                    <a:pt x="1034361" y="2944039"/>
                  </a:lnTo>
                  <a:lnTo>
                    <a:pt x="1000656" y="2914593"/>
                  </a:lnTo>
                  <a:lnTo>
                    <a:pt x="967400" y="2884651"/>
                  </a:lnTo>
                  <a:lnTo>
                    <a:pt x="934601" y="2854218"/>
                  </a:lnTo>
                  <a:lnTo>
                    <a:pt x="902264" y="2823301"/>
                  </a:lnTo>
                  <a:lnTo>
                    <a:pt x="870394" y="2791904"/>
                  </a:lnTo>
                  <a:lnTo>
                    <a:pt x="838997" y="2760034"/>
                  </a:lnTo>
                  <a:lnTo>
                    <a:pt x="808080" y="2727697"/>
                  </a:lnTo>
                  <a:lnTo>
                    <a:pt x="777647" y="2694898"/>
                  </a:lnTo>
                  <a:lnTo>
                    <a:pt x="747705" y="2661642"/>
                  </a:lnTo>
                  <a:lnTo>
                    <a:pt x="718259" y="2627937"/>
                  </a:lnTo>
                  <a:lnTo>
                    <a:pt x="689315" y="2593787"/>
                  </a:lnTo>
                  <a:lnTo>
                    <a:pt x="660880" y="2559199"/>
                  </a:lnTo>
                  <a:lnTo>
                    <a:pt x="632957" y="2524177"/>
                  </a:lnTo>
                  <a:lnTo>
                    <a:pt x="605555" y="2488729"/>
                  </a:lnTo>
                  <a:lnTo>
                    <a:pt x="578677" y="2452859"/>
                  </a:lnTo>
                  <a:lnTo>
                    <a:pt x="552330" y="2416573"/>
                  </a:lnTo>
                  <a:lnTo>
                    <a:pt x="526520" y="2379877"/>
                  </a:lnTo>
                  <a:lnTo>
                    <a:pt x="501253" y="2342778"/>
                  </a:lnTo>
                  <a:lnTo>
                    <a:pt x="476533" y="2305280"/>
                  </a:lnTo>
                  <a:lnTo>
                    <a:pt x="452368" y="2267389"/>
                  </a:lnTo>
                  <a:lnTo>
                    <a:pt x="428762" y="2229112"/>
                  </a:lnTo>
                  <a:lnTo>
                    <a:pt x="405722" y="2190453"/>
                  </a:lnTo>
                  <a:lnTo>
                    <a:pt x="383253" y="2151419"/>
                  </a:lnTo>
                  <a:lnTo>
                    <a:pt x="361362" y="2112016"/>
                  </a:lnTo>
                  <a:lnTo>
                    <a:pt x="340053" y="2072249"/>
                  </a:lnTo>
                  <a:lnTo>
                    <a:pt x="319332" y="2032124"/>
                  </a:lnTo>
                  <a:lnTo>
                    <a:pt x="299206" y="1991647"/>
                  </a:lnTo>
                  <a:lnTo>
                    <a:pt x="279680" y="1950823"/>
                  </a:lnTo>
                  <a:lnTo>
                    <a:pt x="260760" y="1909659"/>
                  </a:lnTo>
                  <a:lnTo>
                    <a:pt x="242452" y="1868159"/>
                  </a:lnTo>
                  <a:lnTo>
                    <a:pt x="224761" y="1826331"/>
                  </a:lnTo>
                  <a:lnTo>
                    <a:pt x="207693" y="1784179"/>
                  </a:lnTo>
                  <a:lnTo>
                    <a:pt x="191254" y="1741709"/>
                  </a:lnTo>
                  <a:lnTo>
                    <a:pt x="175450" y="1698928"/>
                  </a:lnTo>
                  <a:lnTo>
                    <a:pt x="160286" y="1655840"/>
                  </a:lnTo>
                  <a:lnTo>
                    <a:pt x="145768" y="1612452"/>
                  </a:lnTo>
                  <a:lnTo>
                    <a:pt x="131903" y="1568770"/>
                  </a:lnTo>
                  <a:lnTo>
                    <a:pt x="118695" y="1524799"/>
                  </a:lnTo>
                  <a:lnTo>
                    <a:pt x="106150" y="1480544"/>
                  </a:lnTo>
                  <a:lnTo>
                    <a:pt x="94275" y="1436013"/>
                  </a:lnTo>
                  <a:lnTo>
                    <a:pt x="83075" y="1391209"/>
                  </a:lnTo>
                  <a:lnTo>
                    <a:pt x="72556" y="1346141"/>
                  </a:lnTo>
                  <a:lnTo>
                    <a:pt x="62723" y="1300812"/>
                  </a:lnTo>
                  <a:lnTo>
                    <a:pt x="53583" y="1255228"/>
                  </a:lnTo>
                  <a:lnTo>
                    <a:pt x="45141" y="1209397"/>
                  </a:lnTo>
                  <a:lnTo>
                    <a:pt x="37402" y="1163322"/>
                  </a:lnTo>
                  <a:lnTo>
                    <a:pt x="30374" y="1117011"/>
                  </a:lnTo>
                  <a:lnTo>
                    <a:pt x="24060" y="1070469"/>
                  </a:lnTo>
                  <a:lnTo>
                    <a:pt x="18468" y="1023701"/>
                  </a:lnTo>
                  <a:lnTo>
                    <a:pt x="13603" y="976713"/>
                  </a:lnTo>
                  <a:lnTo>
                    <a:pt x="9470" y="929512"/>
                  </a:lnTo>
                  <a:lnTo>
                    <a:pt x="6076" y="882102"/>
                  </a:lnTo>
                  <a:lnTo>
                    <a:pt x="3426" y="834491"/>
                  </a:lnTo>
                  <a:lnTo>
                    <a:pt x="1526" y="786682"/>
                  </a:lnTo>
                  <a:lnTo>
                    <a:pt x="382" y="738683"/>
                  </a:lnTo>
                  <a:lnTo>
                    <a:pt x="0" y="690499"/>
                  </a:lnTo>
                  <a:lnTo>
                    <a:pt x="382" y="642318"/>
                  </a:lnTo>
                  <a:lnTo>
                    <a:pt x="1526" y="594322"/>
                  </a:lnTo>
                  <a:lnTo>
                    <a:pt x="3426" y="546517"/>
                  </a:lnTo>
                  <a:lnTo>
                    <a:pt x="6076" y="498908"/>
                  </a:lnTo>
                  <a:lnTo>
                    <a:pt x="9470" y="451502"/>
                  </a:lnTo>
                  <a:lnTo>
                    <a:pt x="13603" y="404304"/>
                  </a:lnTo>
                  <a:lnTo>
                    <a:pt x="18468" y="357319"/>
                  </a:lnTo>
                  <a:lnTo>
                    <a:pt x="24060" y="310554"/>
                  </a:lnTo>
                  <a:lnTo>
                    <a:pt x="30374" y="264014"/>
                  </a:lnTo>
                  <a:lnTo>
                    <a:pt x="37402" y="217705"/>
                  </a:lnTo>
                  <a:lnTo>
                    <a:pt x="45141" y="171633"/>
                  </a:lnTo>
                  <a:lnTo>
                    <a:pt x="53583" y="125803"/>
                  </a:lnTo>
                  <a:lnTo>
                    <a:pt x="62723" y="80222"/>
                  </a:lnTo>
                  <a:lnTo>
                    <a:pt x="72556" y="34895"/>
                  </a:lnTo>
                  <a:lnTo>
                    <a:pt x="80701" y="0"/>
                  </a:lnTo>
                </a:path>
              </a:pathLst>
            </a:custGeom>
            <a:ln w="12700">
              <a:solidFill>
                <a:srgbClr val="6C2D46"/>
              </a:solidFill>
            </a:ln>
          </p:spPr>
          <p:txBody>
            <a:bodyPr wrap="square" lIns="0" tIns="0" rIns="0" bIns="0" rtlCol="0"/>
            <a:lstStyle/>
            <a:p/>
          </p:txBody>
        </p:sp>
        <p:pic>
          <p:nvPicPr>
            <p:cNvPr id="6" name="object 6"/>
            <p:cNvPicPr/>
            <p:nvPr/>
          </p:nvPicPr>
          <p:blipFill>
            <a:blip r:embed="rId2" cstate="print"/>
            <a:stretch>
              <a:fillRect/>
            </a:stretch>
          </p:blipFill>
          <p:spPr>
            <a:xfrm>
              <a:off x="6191250" y="1638173"/>
              <a:ext cx="2776601" cy="2090801"/>
            </a:xfrm>
            <a:prstGeom prst="rect">
              <a:avLst/>
            </a:prstGeom>
          </p:spPr>
        </p:pic>
        <p:sp>
          <p:nvSpPr>
            <p:cNvPr id="7" name="object 7"/>
            <p:cNvSpPr/>
            <p:nvPr/>
          </p:nvSpPr>
          <p:spPr>
            <a:xfrm>
              <a:off x="6281801" y="1700276"/>
              <a:ext cx="2600325" cy="1914525"/>
            </a:xfrm>
            <a:custGeom>
              <a:avLst/>
              <a:gdLst/>
              <a:ahLst/>
              <a:cxnLst/>
              <a:rect l="l" t="t" r="r" b="b"/>
              <a:pathLst>
                <a:path w="2600325" h="1914525">
                  <a:moveTo>
                    <a:pt x="2527300" y="0"/>
                  </a:moveTo>
                  <a:lnTo>
                    <a:pt x="72898" y="0"/>
                  </a:lnTo>
                  <a:lnTo>
                    <a:pt x="44523" y="5728"/>
                  </a:lnTo>
                  <a:lnTo>
                    <a:pt x="21351" y="21351"/>
                  </a:lnTo>
                  <a:lnTo>
                    <a:pt x="5728" y="44523"/>
                  </a:lnTo>
                  <a:lnTo>
                    <a:pt x="0" y="72898"/>
                  </a:lnTo>
                  <a:lnTo>
                    <a:pt x="0" y="1841500"/>
                  </a:lnTo>
                  <a:lnTo>
                    <a:pt x="5728" y="1869874"/>
                  </a:lnTo>
                  <a:lnTo>
                    <a:pt x="21351" y="1893046"/>
                  </a:lnTo>
                  <a:lnTo>
                    <a:pt x="44523" y="1908669"/>
                  </a:lnTo>
                  <a:lnTo>
                    <a:pt x="72898" y="1914398"/>
                  </a:lnTo>
                  <a:lnTo>
                    <a:pt x="2527300" y="1914398"/>
                  </a:lnTo>
                  <a:lnTo>
                    <a:pt x="2555694" y="1908669"/>
                  </a:lnTo>
                  <a:lnTo>
                    <a:pt x="2578909" y="1893046"/>
                  </a:lnTo>
                  <a:lnTo>
                    <a:pt x="2594576" y="1869874"/>
                  </a:lnTo>
                  <a:lnTo>
                    <a:pt x="2600325" y="1841500"/>
                  </a:lnTo>
                  <a:lnTo>
                    <a:pt x="2600325" y="72898"/>
                  </a:lnTo>
                  <a:lnTo>
                    <a:pt x="2594576" y="44523"/>
                  </a:lnTo>
                  <a:lnTo>
                    <a:pt x="2578909" y="21351"/>
                  </a:lnTo>
                  <a:lnTo>
                    <a:pt x="2555694" y="5728"/>
                  </a:lnTo>
                  <a:lnTo>
                    <a:pt x="2527300" y="0"/>
                  </a:lnTo>
                  <a:close/>
                </a:path>
              </a:pathLst>
            </a:custGeom>
            <a:solidFill>
              <a:srgbClr val="6C2D46"/>
            </a:solidFill>
          </p:spPr>
          <p:txBody>
            <a:bodyPr wrap="square" lIns="0" tIns="0" rIns="0" bIns="0" rtlCol="0"/>
            <a:lstStyle/>
            <a:p/>
          </p:txBody>
        </p:sp>
        <p:sp>
          <p:nvSpPr>
            <p:cNvPr id="8" name="object 8"/>
            <p:cNvSpPr/>
            <p:nvPr/>
          </p:nvSpPr>
          <p:spPr>
            <a:xfrm>
              <a:off x="6281801" y="1700276"/>
              <a:ext cx="2600325" cy="1914525"/>
            </a:xfrm>
            <a:custGeom>
              <a:avLst/>
              <a:gdLst/>
              <a:ahLst/>
              <a:cxnLst/>
              <a:rect l="l" t="t" r="r" b="b"/>
              <a:pathLst>
                <a:path w="2600325" h="1914525">
                  <a:moveTo>
                    <a:pt x="0" y="72898"/>
                  </a:moveTo>
                  <a:lnTo>
                    <a:pt x="5728" y="44523"/>
                  </a:lnTo>
                  <a:lnTo>
                    <a:pt x="21351" y="21351"/>
                  </a:lnTo>
                  <a:lnTo>
                    <a:pt x="44523" y="5728"/>
                  </a:lnTo>
                  <a:lnTo>
                    <a:pt x="72898" y="0"/>
                  </a:lnTo>
                  <a:lnTo>
                    <a:pt x="2527300" y="0"/>
                  </a:lnTo>
                  <a:lnTo>
                    <a:pt x="2555694" y="5728"/>
                  </a:lnTo>
                  <a:lnTo>
                    <a:pt x="2578909" y="21351"/>
                  </a:lnTo>
                  <a:lnTo>
                    <a:pt x="2594576" y="44523"/>
                  </a:lnTo>
                  <a:lnTo>
                    <a:pt x="2600325" y="72898"/>
                  </a:lnTo>
                  <a:lnTo>
                    <a:pt x="2600325" y="1841500"/>
                  </a:lnTo>
                  <a:lnTo>
                    <a:pt x="2594576" y="1869874"/>
                  </a:lnTo>
                  <a:lnTo>
                    <a:pt x="2578909" y="1893046"/>
                  </a:lnTo>
                  <a:lnTo>
                    <a:pt x="2555694" y="1908669"/>
                  </a:lnTo>
                  <a:lnTo>
                    <a:pt x="2527300" y="1914398"/>
                  </a:lnTo>
                  <a:lnTo>
                    <a:pt x="72898" y="1914398"/>
                  </a:lnTo>
                  <a:lnTo>
                    <a:pt x="44523" y="1908669"/>
                  </a:lnTo>
                  <a:lnTo>
                    <a:pt x="21351" y="1893046"/>
                  </a:lnTo>
                  <a:lnTo>
                    <a:pt x="5728" y="1869874"/>
                  </a:lnTo>
                  <a:lnTo>
                    <a:pt x="0" y="1841500"/>
                  </a:lnTo>
                  <a:lnTo>
                    <a:pt x="0" y="72898"/>
                  </a:lnTo>
                  <a:close/>
                </a:path>
              </a:pathLst>
            </a:custGeom>
            <a:ln w="12699">
              <a:solidFill>
                <a:srgbClr val="A16769"/>
              </a:solidFill>
            </a:ln>
          </p:spPr>
          <p:txBody>
            <a:bodyPr wrap="square" lIns="0" tIns="0" rIns="0" bIns="0" rtlCol="0"/>
            <a:lstStyle/>
            <a:p/>
          </p:txBody>
        </p:sp>
      </p:grpSp>
      <p:sp>
        <p:nvSpPr>
          <p:cNvPr id="9" name="object 9"/>
          <p:cNvSpPr txBox="1"/>
          <p:nvPr/>
        </p:nvSpPr>
        <p:spPr>
          <a:xfrm>
            <a:off x="628015" y="423227"/>
            <a:ext cx="751840" cy="220345"/>
          </a:xfrm>
          <a:prstGeom prst="rect">
            <a:avLst/>
          </a:prstGeom>
        </p:spPr>
        <p:txBody>
          <a:bodyPr wrap="square" lIns="0" tIns="15875" rIns="0" bIns="0" rtlCol="0" vert="horz">
            <a:spAutoFit/>
          </a:bodyPr>
          <a:lstStyle/>
          <a:p>
            <a:pPr marL="12700">
              <a:lnSpc>
                <a:spcPct val="100000"/>
              </a:lnSpc>
              <a:spcBef>
                <a:spcPts val="125"/>
              </a:spcBef>
            </a:pPr>
            <a:r>
              <a:rPr dirty="0" sz="1250" b="1">
                <a:solidFill>
                  <a:srgbClr val="C8A127"/>
                </a:solidFill>
                <a:latin typeface="Calibri"/>
                <a:cs typeface="Calibri"/>
              </a:rPr>
              <a:t>T</a:t>
            </a:r>
            <a:r>
              <a:rPr dirty="0" sz="1250" spc="-90" b="1">
                <a:solidFill>
                  <a:srgbClr val="C8A127"/>
                </a:solidFill>
                <a:latin typeface="Calibri"/>
                <a:cs typeface="Calibri"/>
              </a:rPr>
              <a:t> </a:t>
            </a:r>
            <a:r>
              <a:rPr dirty="0" sz="1250" b="1">
                <a:solidFill>
                  <a:srgbClr val="C8A127"/>
                </a:solidFill>
                <a:latin typeface="Calibri"/>
                <a:cs typeface="Calibri"/>
              </a:rPr>
              <a:t>H</a:t>
            </a:r>
            <a:r>
              <a:rPr dirty="0" sz="1250" spc="-35" b="1">
                <a:solidFill>
                  <a:srgbClr val="C8A127"/>
                </a:solidFill>
                <a:latin typeface="Calibri"/>
                <a:cs typeface="Calibri"/>
              </a:rPr>
              <a:t> </a:t>
            </a:r>
            <a:r>
              <a:rPr dirty="0" sz="1250" b="1">
                <a:solidFill>
                  <a:srgbClr val="C8A127"/>
                </a:solidFill>
                <a:latin typeface="Calibri"/>
                <a:cs typeface="Calibri"/>
              </a:rPr>
              <a:t>E</a:t>
            </a:r>
            <a:r>
              <a:rPr dirty="0" sz="1250" spc="470" b="1">
                <a:solidFill>
                  <a:srgbClr val="C8A127"/>
                </a:solidFill>
                <a:latin typeface="Calibri"/>
                <a:cs typeface="Calibri"/>
              </a:rPr>
              <a:t> </a:t>
            </a:r>
            <a:r>
              <a:rPr dirty="0" sz="1250" b="1">
                <a:solidFill>
                  <a:srgbClr val="C8A127"/>
                </a:solidFill>
                <a:latin typeface="Calibri"/>
                <a:cs typeface="Calibri"/>
              </a:rPr>
              <a:t>A</a:t>
            </a:r>
            <a:r>
              <a:rPr dirty="0" sz="1250" spc="-75" b="1">
                <a:solidFill>
                  <a:srgbClr val="C8A127"/>
                </a:solidFill>
                <a:latin typeface="Calibri"/>
                <a:cs typeface="Calibri"/>
              </a:rPr>
              <a:t> </a:t>
            </a:r>
            <a:r>
              <a:rPr dirty="0" sz="1250" b="1">
                <a:solidFill>
                  <a:srgbClr val="C8A127"/>
                </a:solidFill>
                <a:latin typeface="Calibri"/>
                <a:cs typeface="Calibri"/>
              </a:rPr>
              <a:t>S</a:t>
            </a:r>
            <a:r>
              <a:rPr dirty="0" sz="1250" spc="-60" b="1">
                <a:solidFill>
                  <a:srgbClr val="C8A127"/>
                </a:solidFill>
                <a:latin typeface="Calibri"/>
                <a:cs typeface="Calibri"/>
              </a:rPr>
              <a:t> </a:t>
            </a:r>
            <a:r>
              <a:rPr dirty="0" sz="1250" spc="-50" b="1">
                <a:solidFill>
                  <a:srgbClr val="C8A127"/>
                </a:solidFill>
                <a:latin typeface="Calibri"/>
                <a:cs typeface="Calibri"/>
              </a:rPr>
              <a:t>K</a:t>
            </a:r>
            <a:endParaRPr sz="1250">
              <a:latin typeface="Calibri"/>
              <a:cs typeface="Calibri"/>
            </a:endParaRPr>
          </a:p>
        </p:txBody>
      </p:sp>
      <p:sp>
        <p:nvSpPr>
          <p:cNvPr id="10" name="object 10" descr="$PPTXTitle"/>
          <p:cNvSpPr txBox="1">
            <a:spLocks noGrp="1"/>
          </p:cNvSpPr>
          <p:nvPr>
            <p:ph type="title"/>
          </p:nvPr>
        </p:nvSpPr>
        <p:spPr>
          <a:prstGeom prst="rect"/>
        </p:spPr>
        <p:txBody>
          <a:bodyPr wrap="square" lIns="0" tIns="16510" rIns="0" bIns="0" rtlCol="0" vert="horz">
            <a:spAutoFit/>
          </a:bodyPr>
          <a:lstStyle/>
          <a:p>
            <a:pPr marL="38100">
              <a:lnSpc>
                <a:spcPct val="100000"/>
              </a:lnSpc>
              <a:spcBef>
                <a:spcPts val="130"/>
              </a:spcBef>
            </a:pPr>
            <a:r>
              <a:rPr dirty="0"/>
              <a:t>Financial</a:t>
            </a:r>
            <a:r>
              <a:rPr dirty="0" spc="-100"/>
              <a:t> </a:t>
            </a:r>
            <a:r>
              <a:rPr dirty="0"/>
              <a:t>Snapshot</a:t>
            </a:r>
            <a:r>
              <a:rPr dirty="0" spc="-60"/>
              <a:t> </a:t>
            </a:r>
            <a:r>
              <a:rPr dirty="0"/>
              <a:t>&amp;</a:t>
            </a:r>
            <a:r>
              <a:rPr dirty="0" spc="-65"/>
              <a:t> </a:t>
            </a:r>
            <a:r>
              <a:rPr dirty="0"/>
              <a:t>The</a:t>
            </a:r>
            <a:r>
              <a:rPr dirty="0" spc="-70"/>
              <a:t> </a:t>
            </a:r>
            <a:r>
              <a:rPr dirty="0" spc="-25"/>
              <a:t>Ask</a:t>
            </a:r>
          </a:p>
        </p:txBody>
      </p:sp>
      <p:grpSp>
        <p:nvGrpSpPr>
          <p:cNvPr id="11" name="object 11"/>
          <p:cNvGrpSpPr/>
          <p:nvPr/>
        </p:nvGrpSpPr>
        <p:grpSpPr>
          <a:xfrm>
            <a:off x="466725" y="1638173"/>
            <a:ext cx="2776855" cy="2091055"/>
            <a:chOff x="466725" y="1638173"/>
            <a:chExt cx="2776855" cy="2091055"/>
          </a:xfrm>
        </p:grpSpPr>
        <p:pic>
          <p:nvPicPr>
            <p:cNvPr id="12" name="object 12"/>
            <p:cNvPicPr/>
            <p:nvPr/>
          </p:nvPicPr>
          <p:blipFill>
            <a:blip r:embed="rId2" cstate="print"/>
            <a:stretch>
              <a:fillRect/>
            </a:stretch>
          </p:blipFill>
          <p:spPr>
            <a:xfrm>
              <a:off x="466725" y="1638173"/>
              <a:ext cx="2776601" cy="2090801"/>
            </a:xfrm>
            <a:prstGeom prst="rect">
              <a:avLst/>
            </a:prstGeom>
          </p:spPr>
        </p:pic>
        <p:sp>
          <p:nvSpPr>
            <p:cNvPr id="13" name="object 13"/>
            <p:cNvSpPr/>
            <p:nvPr/>
          </p:nvSpPr>
          <p:spPr>
            <a:xfrm>
              <a:off x="557212" y="1700276"/>
              <a:ext cx="2600960" cy="1914525"/>
            </a:xfrm>
            <a:custGeom>
              <a:avLst/>
              <a:gdLst/>
              <a:ahLst/>
              <a:cxnLst/>
              <a:rect l="l" t="t" r="r" b="b"/>
              <a:pathLst>
                <a:path w="2600960" h="1914525">
                  <a:moveTo>
                    <a:pt x="2527363" y="0"/>
                  </a:moveTo>
                  <a:lnTo>
                    <a:pt x="72948" y="0"/>
                  </a:lnTo>
                  <a:lnTo>
                    <a:pt x="44550" y="5728"/>
                  </a:lnTo>
                  <a:lnTo>
                    <a:pt x="21362" y="21351"/>
                  </a:lnTo>
                  <a:lnTo>
                    <a:pt x="5731" y="44523"/>
                  </a:lnTo>
                  <a:lnTo>
                    <a:pt x="0" y="72898"/>
                  </a:lnTo>
                  <a:lnTo>
                    <a:pt x="0" y="1841500"/>
                  </a:lnTo>
                  <a:lnTo>
                    <a:pt x="5731" y="1869874"/>
                  </a:lnTo>
                  <a:lnTo>
                    <a:pt x="21362" y="1893046"/>
                  </a:lnTo>
                  <a:lnTo>
                    <a:pt x="44550" y="1908669"/>
                  </a:lnTo>
                  <a:lnTo>
                    <a:pt x="72948" y="1914398"/>
                  </a:lnTo>
                  <a:lnTo>
                    <a:pt x="2527363" y="1914398"/>
                  </a:lnTo>
                  <a:lnTo>
                    <a:pt x="2555757" y="1908669"/>
                  </a:lnTo>
                  <a:lnTo>
                    <a:pt x="2578973" y="1893046"/>
                  </a:lnTo>
                  <a:lnTo>
                    <a:pt x="2594639" y="1869874"/>
                  </a:lnTo>
                  <a:lnTo>
                    <a:pt x="2600388" y="1841500"/>
                  </a:lnTo>
                  <a:lnTo>
                    <a:pt x="2600388" y="72898"/>
                  </a:lnTo>
                  <a:lnTo>
                    <a:pt x="2594639" y="44523"/>
                  </a:lnTo>
                  <a:lnTo>
                    <a:pt x="2578973" y="21351"/>
                  </a:lnTo>
                  <a:lnTo>
                    <a:pt x="2555757" y="5728"/>
                  </a:lnTo>
                  <a:lnTo>
                    <a:pt x="2527363" y="0"/>
                  </a:lnTo>
                  <a:close/>
                </a:path>
              </a:pathLst>
            </a:custGeom>
            <a:solidFill>
              <a:srgbClr val="6C2D46"/>
            </a:solidFill>
          </p:spPr>
          <p:txBody>
            <a:bodyPr wrap="square" lIns="0" tIns="0" rIns="0" bIns="0" rtlCol="0"/>
            <a:lstStyle/>
            <a:p/>
          </p:txBody>
        </p:sp>
        <p:sp>
          <p:nvSpPr>
            <p:cNvPr id="14" name="object 14"/>
            <p:cNvSpPr/>
            <p:nvPr/>
          </p:nvSpPr>
          <p:spPr>
            <a:xfrm>
              <a:off x="557212" y="1700276"/>
              <a:ext cx="2600960" cy="1914525"/>
            </a:xfrm>
            <a:custGeom>
              <a:avLst/>
              <a:gdLst/>
              <a:ahLst/>
              <a:cxnLst/>
              <a:rect l="l" t="t" r="r" b="b"/>
              <a:pathLst>
                <a:path w="2600960" h="1914525">
                  <a:moveTo>
                    <a:pt x="0" y="72898"/>
                  </a:moveTo>
                  <a:lnTo>
                    <a:pt x="5731" y="44523"/>
                  </a:lnTo>
                  <a:lnTo>
                    <a:pt x="21362" y="21351"/>
                  </a:lnTo>
                  <a:lnTo>
                    <a:pt x="44550" y="5728"/>
                  </a:lnTo>
                  <a:lnTo>
                    <a:pt x="72948" y="0"/>
                  </a:lnTo>
                  <a:lnTo>
                    <a:pt x="2527363" y="0"/>
                  </a:lnTo>
                  <a:lnTo>
                    <a:pt x="2555757" y="5728"/>
                  </a:lnTo>
                  <a:lnTo>
                    <a:pt x="2578973" y="21351"/>
                  </a:lnTo>
                  <a:lnTo>
                    <a:pt x="2594639" y="44523"/>
                  </a:lnTo>
                  <a:lnTo>
                    <a:pt x="2600388" y="72898"/>
                  </a:lnTo>
                  <a:lnTo>
                    <a:pt x="2600388" y="1841500"/>
                  </a:lnTo>
                  <a:lnTo>
                    <a:pt x="2594639" y="1869874"/>
                  </a:lnTo>
                  <a:lnTo>
                    <a:pt x="2578973" y="1893046"/>
                  </a:lnTo>
                  <a:lnTo>
                    <a:pt x="2555757" y="1908669"/>
                  </a:lnTo>
                  <a:lnTo>
                    <a:pt x="2527363" y="1914398"/>
                  </a:lnTo>
                  <a:lnTo>
                    <a:pt x="72948" y="1914398"/>
                  </a:lnTo>
                  <a:lnTo>
                    <a:pt x="44550" y="1908669"/>
                  </a:lnTo>
                  <a:lnTo>
                    <a:pt x="21362" y="1893046"/>
                  </a:lnTo>
                  <a:lnTo>
                    <a:pt x="5731" y="1869874"/>
                  </a:lnTo>
                  <a:lnTo>
                    <a:pt x="0" y="1841500"/>
                  </a:lnTo>
                  <a:lnTo>
                    <a:pt x="0" y="72898"/>
                  </a:lnTo>
                  <a:close/>
                </a:path>
              </a:pathLst>
            </a:custGeom>
            <a:ln w="12700">
              <a:solidFill>
                <a:srgbClr val="A16769"/>
              </a:solidFill>
            </a:ln>
          </p:spPr>
          <p:txBody>
            <a:bodyPr wrap="square" lIns="0" tIns="0" rIns="0" bIns="0" rtlCol="0"/>
            <a:lstStyle/>
            <a:p/>
          </p:txBody>
        </p:sp>
      </p:grpSp>
      <p:sp>
        <p:nvSpPr>
          <p:cNvPr id="15" name="object 15"/>
          <p:cNvSpPr txBox="1"/>
          <p:nvPr/>
        </p:nvSpPr>
        <p:spPr>
          <a:xfrm>
            <a:off x="1462405" y="1990089"/>
            <a:ext cx="781050" cy="426720"/>
          </a:xfrm>
          <a:prstGeom prst="rect">
            <a:avLst/>
          </a:prstGeom>
        </p:spPr>
        <p:txBody>
          <a:bodyPr wrap="square" lIns="0" tIns="16510" rIns="0" bIns="0" rtlCol="0" vert="horz">
            <a:spAutoFit/>
          </a:bodyPr>
          <a:lstStyle/>
          <a:p>
            <a:pPr marL="12700">
              <a:lnSpc>
                <a:spcPct val="100000"/>
              </a:lnSpc>
              <a:spcBef>
                <a:spcPts val="130"/>
              </a:spcBef>
            </a:pPr>
            <a:r>
              <a:rPr dirty="0" sz="2600" spc="-20" b="1">
                <a:solidFill>
                  <a:srgbClr val="C8A127"/>
                </a:solidFill>
                <a:latin typeface="Cambria"/>
                <a:cs typeface="Cambria"/>
              </a:rPr>
              <a:t>₹75L</a:t>
            </a:r>
            <a:endParaRPr sz="2600">
              <a:latin typeface="Cambria"/>
              <a:cs typeface="Cambria"/>
            </a:endParaRPr>
          </a:p>
        </p:txBody>
      </p:sp>
      <p:sp>
        <p:nvSpPr>
          <p:cNvPr id="16" name="object 16"/>
          <p:cNvSpPr txBox="1"/>
          <p:nvPr/>
        </p:nvSpPr>
        <p:spPr>
          <a:xfrm>
            <a:off x="895032" y="2877248"/>
            <a:ext cx="1919605" cy="359410"/>
          </a:xfrm>
          <a:prstGeom prst="rect">
            <a:avLst/>
          </a:prstGeom>
        </p:spPr>
        <p:txBody>
          <a:bodyPr wrap="square" lIns="0" tIns="25400" rIns="0" bIns="0" rtlCol="0" vert="horz">
            <a:spAutoFit/>
          </a:bodyPr>
          <a:lstStyle/>
          <a:p>
            <a:pPr marL="381000" marR="5080" indent="-368935">
              <a:lnSpc>
                <a:spcPts val="1280"/>
              </a:lnSpc>
              <a:spcBef>
                <a:spcPts val="200"/>
              </a:spcBef>
            </a:pPr>
            <a:r>
              <a:rPr dirty="0" sz="1100">
                <a:solidFill>
                  <a:srgbClr val="EBE1D0"/>
                </a:solidFill>
                <a:latin typeface="Calibri"/>
                <a:cs typeface="Calibri"/>
              </a:rPr>
              <a:t>Seed</a:t>
            </a:r>
            <a:r>
              <a:rPr dirty="0" sz="1100" spc="-15">
                <a:solidFill>
                  <a:srgbClr val="EBE1D0"/>
                </a:solidFill>
                <a:latin typeface="Calibri"/>
                <a:cs typeface="Calibri"/>
              </a:rPr>
              <a:t> </a:t>
            </a:r>
            <a:r>
              <a:rPr dirty="0" sz="1100">
                <a:solidFill>
                  <a:srgbClr val="EBE1D0"/>
                </a:solidFill>
                <a:latin typeface="Calibri"/>
                <a:cs typeface="Calibri"/>
              </a:rPr>
              <a:t>capital</a:t>
            </a:r>
            <a:r>
              <a:rPr dirty="0" sz="1100" spc="25">
                <a:solidFill>
                  <a:srgbClr val="EBE1D0"/>
                </a:solidFill>
                <a:latin typeface="Calibri"/>
                <a:cs typeface="Calibri"/>
              </a:rPr>
              <a:t> </a:t>
            </a:r>
            <a:r>
              <a:rPr dirty="0" sz="1100">
                <a:solidFill>
                  <a:srgbClr val="EBE1D0"/>
                </a:solidFill>
                <a:latin typeface="Calibri"/>
                <a:cs typeface="Calibri"/>
              </a:rPr>
              <a:t>sought</a:t>
            </a:r>
            <a:r>
              <a:rPr dirty="0" sz="1100" spc="-20">
                <a:solidFill>
                  <a:srgbClr val="EBE1D0"/>
                </a:solidFill>
                <a:latin typeface="Calibri"/>
                <a:cs typeface="Calibri"/>
              </a:rPr>
              <a:t> </a:t>
            </a:r>
            <a:r>
              <a:rPr dirty="0" sz="1100" spc="-10">
                <a:solidFill>
                  <a:srgbClr val="EBE1D0"/>
                </a:solidFill>
                <a:latin typeface="Calibri"/>
                <a:cs typeface="Calibri"/>
              </a:rPr>
              <a:t>for</a:t>
            </a:r>
            <a:r>
              <a:rPr dirty="0" sz="1100" spc="-40">
                <a:solidFill>
                  <a:srgbClr val="EBE1D0"/>
                </a:solidFill>
                <a:latin typeface="Calibri"/>
                <a:cs typeface="Calibri"/>
              </a:rPr>
              <a:t> </a:t>
            </a:r>
            <a:r>
              <a:rPr dirty="0" sz="1100">
                <a:solidFill>
                  <a:srgbClr val="EBE1D0"/>
                </a:solidFill>
                <a:latin typeface="Calibri"/>
                <a:cs typeface="Calibri"/>
              </a:rPr>
              <a:t>18-</a:t>
            </a:r>
            <a:r>
              <a:rPr dirty="0" sz="1100" spc="-10">
                <a:solidFill>
                  <a:srgbClr val="EBE1D0"/>
                </a:solidFill>
                <a:latin typeface="Calibri"/>
                <a:cs typeface="Calibri"/>
              </a:rPr>
              <a:t>month </a:t>
            </a:r>
            <a:r>
              <a:rPr dirty="0" sz="1100">
                <a:solidFill>
                  <a:srgbClr val="EBE1D0"/>
                </a:solidFill>
                <a:latin typeface="Calibri"/>
                <a:cs typeface="Calibri"/>
              </a:rPr>
              <a:t>pilot</a:t>
            </a:r>
            <a:r>
              <a:rPr dirty="0" sz="1100" spc="-20">
                <a:solidFill>
                  <a:srgbClr val="EBE1D0"/>
                </a:solidFill>
                <a:latin typeface="Calibri"/>
                <a:cs typeface="Calibri"/>
              </a:rPr>
              <a:t> </a:t>
            </a:r>
            <a:r>
              <a:rPr dirty="0" sz="1100">
                <a:solidFill>
                  <a:srgbClr val="EBE1D0"/>
                </a:solidFill>
                <a:latin typeface="Calibri"/>
                <a:cs typeface="Calibri"/>
              </a:rPr>
              <a:t>&amp;</a:t>
            </a:r>
            <a:r>
              <a:rPr dirty="0" sz="1100" spc="50">
                <a:solidFill>
                  <a:srgbClr val="EBE1D0"/>
                </a:solidFill>
                <a:latin typeface="Calibri"/>
                <a:cs typeface="Calibri"/>
              </a:rPr>
              <a:t> </a:t>
            </a:r>
            <a:r>
              <a:rPr dirty="0" sz="1100" spc="-10">
                <a:solidFill>
                  <a:srgbClr val="EBE1D0"/>
                </a:solidFill>
                <a:latin typeface="Calibri"/>
                <a:cs typeface="Calibri"/>
              </a:rPr>
              <a:t>scale</a:t>
            </a:r>
            <a:r>
              <a:rPr dirty="0" sz="1100" spc="-50">
                <a:solidFill>
                  <a:srgbClr val="EBE1D0"/>
                </a:solidFill>
                <a:latin typeface="Calibri"/>
                <a:cs typeface="Calibri"/>
              </a:rPr>
              <a:t> </a:t>
            </a:r>
            <a:r>
              <a:rPr dirty="0" sz="1100" spc="-10">
                <a:solidFill>
                  <a:srgbClr val="EBE1D0"/>
                </a:solidFill>
                <a:latin typeface="Calibri"/>
                <a:cs typeface="Calibri"/>
              </a:rPr>
              <a:t>runway</a:t>
            </a:r>
            <a:endParaRPr sz="1100">
              <a:latin typeface="Calibri"/>
              <a:cs typeface="Calibri"/>
            </a:endParaRPr>
          </a:p>
        </p:txBody>
      </p:sp>
      <p:grpSp>
        <p:nvGrpSpPr>
          <p:cNvPr id="17" name="object 17"/>
          <p:cNvGrpSpPr/>
          <p:nvPr/>
        </p:nvGrpSpPr>
        <p:grpSpPr>
          <a:xfrm>
            <a:off x="3324225" y="1638173"/>
            <a:ext cx="2786380" cy="2091055"/>
            <a:chOff x="3324225" y="1638173"/>
            <a:chExt cx="2786380" cy="2091055"/>
          </a:xfrm>
        </p:grpSpPr>
        <p:pic>
          <p:nvPicPr>
            <p:cNvPr id="18" name="object 18"/>
            <p:cNvPicPr/>
            <p:nvPr/>
          </p:nvPicPr>
          <p:blipFill>
            <a:blip r:embed="rId3" cstate="print"/>
            <a:stretch>
              <a:fillRect/>
            </a:stretch>
          </p:blipFill>
          <p:spPr>
            <a:xfrm>
              <a:off x="3324225" y="1638173"/>
              <a:ext cx="2786126" cy="2090801"/>
            </a:xfrm>
            <a:prstGeom prst="rect">
              <a:avLst/>
            </a:prstGeom>
          </p:spPr>
        </p:pic>
        <p:sp>
          <p:nvSpPr>
            <p:cNvPr id="19" name="object 19"/>
            <p:cNvSpPr/>
            <p:nvPr/>
          </p:nvSpPr>
          <p:spPr>
            <a:xfrm>
              <a:off x="3414776" y="1700276"/>
              <a:ext cx="2609850" cy="1914525"/>
            </a:xfrm>
            <a:custGeom>
              <a:avLst/>
              <a:gdLst/>
              <a:ahLst/>
              <a:cxnLst/>
              <a:rect l="l" t="t" r="r" b="b"/>
              <a:pathLst>
                <a:path w="2609850" h="1914525">
                  <a:moveTo>
                    <a:pt x="2536825" y="0"/>
                  </a:moveTo>
                  <a:lnTo>
                    <a:pt x="72898" y="0"/>
                  </a:lnTo>
                  <a:lnTo>
                    <a:pt x="44523" y="5728"/>
                  </a:lnTo>
                  <a:lnTo>
                    <a:pt x="21351" y="21351"/>
                  </a:lnTo>
                  <a:lnTo>
                    <a:pt x="5728" y="44523"/>
                  </a:lnTo>
                  <a:lnTo>
                    <a:pt x="0" y="72898"/>
                  </a:lnTo>
                  <a:lnTo>
                    <a:pt x="0" y="1841500"/>
                  </a:lnTo>
                  <a:lnTo>
                    <a:pt x="5728" y="1869874"/>
                  </a:lnTo>
                  <a:lnTo>
                    <a:pt x="21351" y="1893046"/>
                  </a:lnTo>
                  <a:lnTo>
                    <a:pt x="44523" y="1908669"/>
                  </a:lnTo>
                  <a:lnTo>
                    <a:pt x="72898" y="1914398"/>
                  </a:lnTo>
                  <a:lnTo>
                    <a:pt x="2536825" y="1914398"/>
                  </a:lnTo>
                  <a:lnTo>
                    <a:pt x="2565219" y="1908669"/>
                  </a:lnTo>
                  <a:lnTo>
                    <a:pt x="2588434" y="1893046"/>
                  </a:lnTo>
                  <a:lnTo>
                    <a:pt x="2604101" y="1869874"/>
                  </a:lnTo>
                  <a:lnTo>
                    <a:pt x="2609850" y="1841500"/>
                  </a:lnTo>
                  <a:lnTo>
                    <a:pt x="2609850" y="72898"/>
                  </a:lnTo>
                  <a:lnTo>
                    <a:pt x="2604101" y="44523"/>
                  </a:lnTo>
                  <a:lnTo>
                    <a:pt x="2588434" y="21351"/>
                  </a:lnTo>
                  <a:lnTo>
                    <a:pt x="2565219" y="5728"/>
                  </a:lnTo>
                  <a:lnTo>
                    <a:pt x="2536825" y="0"/>
                  </a:lnTo>
                  <a:close/>
                </a:path>
              </a:pathLst>
            </a:custGeom>
            <a:solidFill>
              <a:srgbClr val="6C2D46"/>
            </a:solidFill>
          </p:spPr>
          <p:txBody>
            <a:bodyPr wrap="square" lIns="0" tIns="0" rIns="0" bIns="0" rtlCol="0"/>
            <a:lstStyle/>
            <a:p/>
          </p:txBody>
        </p:sp>
        <p:sp>
          <p:nvSpPr>
            <p:cNvPr id="20" name="object 20"/>
            <p:cNvSpPr/>
            <p:nvPr/>
          </p:nvSpPr>
          <p:spPr>
            <a:xfrm>
              <a:off x="3414776" y="1700276"/>
              <a:ext cx="2609850" cy="1914525"/>
            </a:xfrm>
            <a:custGeom>
              <a:avLst/>
              <a:gdLst/>
              <a:ahLst/>
              <a:cxnLst/>
              <a:rect l="l" t="t" r="r" b="b"/>
              <a:pathLst>
                <a:path w="2609850" h="1914525">
                  <a:moveTo>
                    <a:pt x="0" y="72898"/>
                  </a:moveTo>
                  <a:lnTo>
                    <a:pt x="5728" y="44523"/>
                  </a:lnTo>
                  <a:lnTo>
                    <a:pt x="21351" y="21351"/>
                  </a:lnTo>
                  <a:lnTo>
                    <a:pt x="44523" y="5728"/>
                  </a:lnTo>
                  <a:lnTo>
                    <a:pt x="72898" y="0"/>
                  </a:lnTo>
                  <a:lnTo>
                    <a:pt x="2536825" y="0"/>
                  </a:lnTo>
                  <a:lnTo>
                    <a:pt x="2565219" y="5728"/>
                  </a:lnTo>
                  <a:lnTo>
                    <a:pt x="2588434" y="21351"/>
                  </a:lnTo>
                  <a:lnTo>
                    <a:pt x="2604101" y="44523"/>
                  </a:lnTo>
                  <a:lnTo>
                    <a:pt x="2609850" y="72898"/>
                  </a:lnTo>
                  <a:lnTo>
                    <a:pt x="2609850" y="1841500"/>
                  </a:lnTo>
                  <a:lnTo>
                    <a:pt x="2604101" y="1869874"/>
                  </a:lnTo>
                  <a:lnTo>
                    <a:pt x="2588434" y="1893046"/>
                  </a:lnTo>
                  <a:lnTo>
                    <a:pt x="2565219" y="1908669"/>
                  </a:lnTo>
                  <a:lnTo>
                    <a:pt x="2536825" y="1914398"/>
                  </a:lnTo>
                  <a:lnTo>
                    <a:pt x="72898" y="1914398"/>
                  </a:lnTo>
                  <a:lnTo>
                    <a:pt x="44523" y="1908669"/>
                  </a:lnTo>
                  <a:lnTo>
                    <a:pt x="21351" y="1893046"/>
                  </a:lnTo>
                  <a:lnTo>
                    <a:pt x="5728" y="1869874"/>
                  </a:lnTo>
                  <a:lnTo>
                    <a:pt x="0" y="1841500"/>
                  </a:lnTo>
                  <a:lnTo>
                    <a:pt x="0" y="72898"/>
                  </a:lnTo>
                  <a:close/>
                </a:path>
              </a:pathLst>
            </a:custGeom>
            <a:ln w="12700">
              <a:solidFill>
                <a:srgbClr val="A16769"/>
              </a:solidFill>
            </a:ln>
          </p:spPr>
          <p:txBody>
            <a:bodyPr wrap="square" lIns="0" tIns="0" rIns="0" bIns="0" rtlCol="0"/>
            <a:lstStyle/>
            <a:p/>
          </p:txBody>
        </p:sp>
      </p:grpSp>
      <p:sp>
        <p:nvSpPr>
          <p:cNvPr id="21" name="object 21"/>
          <p:cNvSpPr txBox="1"/>
          <p:nvPr/>
        </p:nvSpPr>
        <p:spPr>
          <a:xfrm>
            <a:off x="4509134" y="1990089"/>
            <a:ext cx="426084" cy="426720"/>
          </a:xfrm>
          <a:prstGeom prst="rect">
            <a:avLst/>
          </a:prstGeom>
        </p:spPr>
        <p:txBody>
          <a:bodyPr wrap="square" lIns="0" tIns="16510" rIns="0" bIns="0" rtlCol="0" vert="horz">
            <a:spAutoFit/>
          </a:bodyPr>
          <a:lstStyle/>
          <a:p>
            <a:pPr marL="12700">
              <a:lnSpc>
                <a:spcPct val="100000"/>
              </a:lnSpc>
              <a:spcBef>
                <a:spcPts val="130"/>
              </a:spcBef>
            </a:pPr>
            <a:r>
              <a:rPr dirty="0" sz="2600" spc="-25" b="1">
                <a:solidFill>
                  <a:srgbClr val="C8A127"/>
                </a:solidFill>
                <a:latin typeface="Cambria"/>
                <a:cs typeface="Cambria"/>
              </a:rPr>
              <a:t>50</a:t>
            </a:r>
            <a:endParaRPr sz="2600">
              <a:latin typeface="Cambria"/>
              <a:cs typeface="Cambria"/>
            </a:endParaRPr>
          </a:p>
        </p:txBody>
      </p:sp>
      <p:sp>
        <p:nvSpPr>
          <p:cNvPr id="22" name="object 22"/>
          <p:cNvSpPr txBox="1"/>
          <p:nvPr/>
        </p:nvSpPr>
        <p:spPr>
          <a:xfrm>
            <a:off x="3793490" y="2877248"/>
            <a:ext cx="1852295" cy="359410"/>
          </a:xfrm>
          <a:prstGeom prst="rect">
            <a:avLst/>
          </a:prstGeom>
        </p:spPr>
        <p:txBody>
          <a:bodyPr wrap="square" lIns="0" tIns="25400" rIns="0" bIns="0" rtlCol="0" vert="horz">
            <a:spAutoFit/>
          </a:bodyPr>
          <a:lstStyle/>
          <a:p>
            <a:pPr marL="704215" marR="5080" indent="-692150">
              <a:lnSpc>
                <a:spcPts val="1280"/>
              </a:lnSpc>
              <a:spcBef>
                <a:spcPts val="200"/>
              </a:spcBef>
            </a:pPr>
            <a:r>
              <a:rPr dirty="0" sz="1100">
                <a:solidFill>
                  <a:srgbClr val="EBE1D0"/>
                </a:solidFill>
                <a:latin typeface="Calibri"/>
                <a:cs typeface="Calibri"/>
              </a:rPr>
              <a:t>Boutique</a:t>
            </a:r>
            <a:r>
              <a:rPr dirty="0" sz="1100" spc="5">
                <a:solidFill>
                  <a:srgbClr val="EBE1D0"/>
                </a:solidFill>
                <a:latin typeface="Calibri"/>
                <a:cs typeface="Calibri"/>
              </a:rPr>
              <a:t> </a:t>
            </a:r>
            <a:r>
              <a:rPr dirty="0" sz="1100" spc="-10">
                <a:solidFill>
                  <a:srgbClr val="EBE1D0"/>
                </a:solidFill>
                <a:latin typeface="Calibri"/>
                <a:cs typeface="Calibri"/>
              </a:rPr>
              <a:t>partners</a:t>
            </a:r>
            <a:r>
              <a:rPr dirty="0" sz="1100" spc="-25">
                <a:solidFill>
                  <a:srgbClr val="EBE1D0"/>
                </a:solidFill>
                <a:latin typeface="Calibri"/>
                <a:cs typeface="Calibri"/>
              </a:rPr>
              <a:t> </a:t>
            </a:r>
            <a:r>
              <a:rPr dirty="0" sz="1100">
                <a:solidFill>
                  <a:srgbClr val="EBE1D0"/>
                </a:solidFill>
                <a:latin typeface="Calibri"/>
                <a:cs typeface="Calibri"/>
              </a:rPr>
              <a:t>onboarded</a:t>
            </a:r>
            <a:r>
              <a:rPr dirty="0" sz="1100" spc="-25">
                <a:solidFill>
                  <a:srgbClr val="EBE1D0"/>
                </a:solidFill>
                <a:latin typeface="Calibri"/>
                <a:cs typeface="Calibri"/>
              </a:rPr>
              <a:t> in </a:t>
            </a:r>
            <a:r>
              <a:rPr dirty="0" sz="1100">
                <a:solidFill>
                  <a:srgbClr val="EBE1D0"/>
                </a:solidFill>
                <a:latin typeface="Calibri"/>
                <a:cs typeface="Calibri"/>
              </a:rPr>
              <a:t>Phase</a:t>
            </a:r>
            <a:r>
              <a:rPr dirty="0" sz="1100" spc="25">
                <a:solidFill>
                  <a:srgbClr val="EBE1D0"/>
                </a:solidFill>
                <a:latin typeface="Calibri"/>
                <a:cs typeface="Calibri"/>
              </a:rPr>
              <a:t> </a:t>
            </a:r>
            <a:r>
              <a:rPr dirty="0" sz="1100" spc="-50">
                <a:solidFill>
                  <a:srgbClr val="EBE1D0"/>
                </a:solidFill>
                <a:latin typeface="Calibri"/>
                <a:cs typeface="Calibri"/>
              </a:rPr>
              <a:t>1</a:t>
            </a:r>
            <a:endParaRPr sz="1100">
              <a:latin typeface="Calibri"/>
              <a:cs typeface="Calibri"/>
            </a:endParaRPr>
          </a:p>
        </p:txBody>
      </p:sp>
      <p:sp>
        <p:nvSpPr>
          <p:cNvPr id="23" name="object 23"/>
          <p:cNvSpPr txBox="1"/>
          <p:nvPr/>
        </p:nvSpPr>
        <p:spPr>
          <a:xfrm>
            <a:off x="6961251" y="1990089"/>
            <a:ext cx="1243965" cy="426720"/>
          </a:xfrm>
          <a:prstGeom prst="rect">
            <a:avLst/>
          </a:prstGeom>
        </p:spPr>
        <p:txBody>
          <a:bodyPr wrap="square" lIns="0" tIns="16510" rIns="0" bIns="0" rtlCol="0" vert="horz">
            <a:spAutoFit/>
          </a:bodyPr>
          <a:lstStyle/>
          <a:p>
            <a:pPr marL="12700">
              <a:lnSpc>
                <a:spcPct val="100000"/>
              </a:lnSpc>
              <a:spcBef>
                <a:spcPts val="130"/>
              </a:spcBef>
            </a:pPr>
            <a:r>
              <a:rPr dirty="0" sz="2600" spc="-10" b="1">
                <a:solidFill>
                  <a:srgbClr val="C8A127"/>
                </a:solidFill>
                <a:latin typeface="Cambria"/>
                <a:cs typeface="Cambria"/>
              </a:rPr>
              <a:t>18-</a:t>
            </a:r>
            <a:r>
              <a:rPr dirty="0" sz="2600" spc="-25" b="1">
                <a:solidFill>
                  <a:srgbClr val="C8A127"/>
                </a:solidFill>
                <a:latin typeface="Cambria"/>
                <a:cs typeface="Cambria"/>
              </a:rPr>
              <a:t>20%</a:t>
            </a:r>
            <a:endParaRPr sz="2600">
              <a:latin typeface="Cambria"/>
              <a:cs typeface="Cambria"/>
            </a:endParaRPr>
          </a:p>
        </p:txBody>
      </p:sp>
      <p:sp>
        <p:nvSpPr>
          <p:cNvPr id="24" name="object 24"/>
          <p:cNvSpPr txBox="1"/>
          <p:nvPr/>
        </p:nvSpPr>
        <p:spPr>
          <a:xfrm>
            <a:off x="6680834" y="2877248"/>
            <a:ext cx="1799589" cy="359410"/>
          </a:xfrm>
          <a:prstGeom prst="rect">
            <a:avLst/>
          </a:prstGeom>
        </p:spPr>
        <p:txBody>
          <a:bodyPr wrap="square" lIns="0" tIns="25400" rIns="0" bIns="0" rtlCol="0" vert="horz">
            <a:spAutoFit/>
          </a:bodyPr>
          <a:lstStyle/>
          <a:p>
            <a:pPr marL="743585" marR="5080" indent="-730885">
              <a:lnSpc>
                <a:spcPts val="1280"/>
              </a:lnSpc>
              <a:spcBef>
                <a:spcPts val="200"/>
              </a:spcBef>
            </a:pPr>
            <a:r>
              <a:rPr dirty="0" sz="1100">
                <a:solidFill>
                  <a:srgbClr val="EBE1D0"/>
                </a:solidFill>
                <a:latin typeface="Calibri"/>
                <a:cs typeface="Calibri"/>
              </a:rPr>
              <a:t>Target</a:t>
            </a:r>
            <a:r>
              <a:rPr dirty="0" sz="1100" spc="-5">
                <a:solidFill>
                  <a:srgbClr val="EBE1D0"/>
                </a:solidFill>
                <a:latin typeface="Calibri"/>
                <a:cs typeface="Calibri"/>
              </a:rPr>
              <a:t> </a:t>
            </a:r>
            <a:r>
              <a:rPr dirty="0" sz="1100" spc="-10">
                <a:solidFill>
                  <a:srgbClr val="EBE1D0"/>
                </a:solidFill>
                <a:latin typeface="Calibri"/>
                <a:cs typeface="Calibri"/>
              </a:rPr>
              <a:t>average</a:t>
            </a:r>
            <a:r>
              <a:rPr dirty="0" sz="1100" spc="-35">
                <a:solidFill>
                  <a:srgbClr val="EBE1D0"/>
                </a:solidFill>
                <a:latin typeface="Calibri"/>
                <a:cs typeface="Calibri"/>
              </a:rPr>
              <a:t> </a:t>
            </a:r>
            <a:r>
              <a:rPr dirty="0" sz="1100">
                <a:solidFill>
                  <a:srgbClr val="EBE1D0"/>
                </a:solidFill>
                <a:latin typeface="Calibri"/>
                <a:cs typeface="Calibri"/>
              </a:rPr>
              <a:t>commission</a:t>
            </a:r>
            <a:r>
              <a:rPr dirty="0" sz="1100" spc="10">
                <a:solidFill>
                  <a:srgbClr val="EBE1D0"/>
                </a:solidFill>
                <a:latin typeface="Calibri"/>
                <a:cs typeface="Calibri"/>
              </a:rPr>
              <a:t> </a:t>
            </a:r>
            <a:r>
              <a:rPr dirty="0" sz="1100" spc="-25">
                <a:solidFill>
                  <a:srgbClr val="EBE1D0"/>
                </a:solidFill>
                <a:latin typeface="Calibri"/>
                <a:cs typeface="Calibri"/>
              </a:rPr>
              <a:t>per </a:t>
            </a:r>
            <a:r>
              <a:rPr dirty="0" sz="1100" spc="-20">
                <a:solidFill>
                  <a:srgbClr val="EBE1D0"/>
                </a:solidFill>
                <a:latin typeface="Calibri"/>
                <a:cs typeface="Calibri"/>
              </a:rPr>
              <a:t>order</a:t>
            </a:r>
            <a:endParaRPr sz="1100">
              <a:latin typeface="Calibri"/>
              <a:cs typeface="Calibri"/>
            </a:endParaRPr>
          </a:p>
        </p:txBody>
      </p:sp>
      <p:grpSp>
        <p:nvGrpSpPr>
          <p:cNvPr id="25" name="object 25"/>
          <p:cNvGrpSpPr/>
          <p:nvPr/>
        </p:nvGrpSpPr>
        <p:grpSpPr>
          <a:xfrm>
            <a:off x="9048750" y="1638173"/>
            <a:ext cx="2786380" cy="2091055"/>
            <a:chOff x="9048750" y="1638173"/>
            <a:chExt cx="2786380" cy="2091055"/>
          </a:xfrm>
        </p:grpSpPr>
        <p:pic>
          <p:nvPicPr>
            <p:cNvPr id="26" name="object 26"/>
            <p:cNvPicPr/>
            <p:nvPr/>
          </p:nvPicPr>
          <p:blipFill>
            <a:blip r:embed="rId3" cstate="print"/>
            <a:stretch>
              <a:fillRect/>
            </a:stretch>
          </p:blipFill>
          <p:spPr>
            <a:xfrm>
              <a:off x="9048750" y="1638173"/>
              <a:ext cx="2786126" cy="2090801"/>
            </a:xfrm>
            <a:prstGeom prst="rect">
              <a:avLst/>
            </a:prstGeom>
          </p:spPr>
        </p:pic>
        <p:sp>
          <p:nvSpPr>
            <p:cNvPr id="27" name="object 27"/>
            <p:cNvSpPr/>
            <p:nvPr/>
          </p:nvSpPr>
          <p:spPr>
            <a:xfrm>
              <a:off x="9139301" y="1700276"/>
              <a:ext cx="2609850" cy="1914525"/>
            </a:xfrm>
            <a:custGeom>
              <a:avLst/>
              <a:gdLst/>
              <a:ahLst/>
              <a:cxnLst/>
              <a:rect l="l" t="t" r="r" b="b"/>
              <a:pathLst>
                <a:path w="2609850" h="1914525">
                  <a:moveTo>
                    <a:pt x="2536825" y="0"/>
                  </a:moveTo>
                  <a:lnTo>
                    <a:pt x="72898" y="0"/>
                  </a:lnTo>
                  <a:lnTo>
                    <a:pt x="44523" y="5728"/>
                  </a:lnTo>
                  <a:lnTo>
                    <a:pt x="21351" y="21351"/>
                  </a:lnTo>
                  <a:lnTo>
                    <a:pt x="5728" y="44523"/>
                  </a:lnTo>
                  <a:lnTo>
                    <a:pt x="0" y="72898"/>
                  </a:lnTo>
                  <a:lnTo>
                    <a:pt x="0" y="1841500"/>
                  </a:lnTo>
                  <a:lnTo>
                    <a:pt x="5728" y="1869874"/>
                  </a:lnTo>
                  <a:lnTo>
                    <a:pt x="21351" y="1893046"/>
                  </a:lnTo>
                  <a:lnTo>
                    <a:pt x="44523" y="1908669"/>
                  </a:lnTo>
                  <a:lnTo>
                    <a:pt x="72898" y="1914398"/>
                  </a:lnTo>
                  <a:lnTo>
                    <a:pt x="2536825" y="1914398"/>
                  </a:lnTo>
                  <a:lnTo>
                    <a:pt x="2565219" y="1908669"/>
                  </a:lnTo>
                  <a:lnTo>
                    <a:pt x="2588434" y="1893046"/>
                  </a:lnTo>
                  <a:lnTo>
                    <a:pt x="2604101" y="1869874"/>
                  </a:lnTo>
                  <a:lnTo>
                    <a:pt x="2609850" y="1841500"/>
                  </a:lnTo>
                  <a:lnTo>
                    <a:pt x="2609850" y="72898"/>
                  </a:lnTo>
                  <a:lnTo>
                    <a:pt x="2604101" y="44523"/>
                  </a:lnTo>
                  <a:lnTo>
                    <a:pt x="2588434" y="21351"/>
                  </a:lnTo>
                  <a:lnTo>
                    <a:pt x="2565219" y="5728"/>
                  </a:lnTo>
                  <a:lnTo>
                    <a:pt x="2536825" y="0"/>
                  </a:lnTo>
                  <a:close/>
                </a:path>
              </a:pathLst>
            </a:custGeom>
            <a:solidFill>
              <a:srgbClr val="6C2D46"/>
            </a:solidFill>
          </p:spPr>
          <p:txBody>
            <a:bodyPr wrap="square" lIns="0" tIns="0" rIns="0" bIns="0" rtlCol="0"/>
            <a:lstStyle/>
            <a:p/>
          </p:txBody>
        </p:sp>
        <p:sp>
          <p:nvSpPr>
            <p:cNvPr id="28" name="object 28"/>
            <p:cNvSpPr/>
            <p:nvPr/>
          </p:nvSpPr>
          <p:spPr>
            <a:xfrm>
              <a:off x="9139301" y="1700276"/>
              <a:ext cx="2609850" cy="1914525"/>
            </a:xfrm>
            <a:custGeom>
              <a:avLst/>
              <a:gdLst/>
              <a:ahLst/>
              <a:cxnLst/>
              <a:rect l="l" t="t" r="r" b="b"/>
              <a:pathLst>
                <a:path w="2609850" h="1914525">
                  <a:moveTo>
                    <a:pt x="0" y="72898"/>
                  </a:moveTo>
                  <a:lnTo>
                    <a:pt x="5728" y="44523"/>
                  </a:lnTo>
                  <a:lnTo>
                    <a:pt x="21351" y="21351"/>
                  </a:lnTo>
                  <a:lnTo>
                    <a:pt x="44523" y="5728"/>
                  </a:lnTo>
                  <a:lnTo>
                    <a:pt x="72898" y="0"/>
                  </a:lnTo>
                  <a:lnTo>
                    <a:pt x="2536825" y="0"/>
                  </a:lnTo>
                  <a:lnTo>
                    <a:pt x="2565219" y="5728"/>
                  </a:lnTo>
                  <a:lnTo>
                    <a:pt x="2588434" y="21351"/>
                  </a:lnTo>
                  <a:lnTo>
                    <a:pt x="2604101" y="44523"/>
                  </a:lnTo>
                  <a:lnTo>
                    <a:pt x="2609850" y="72898"/>
                  </a:lnTo>
                  <a:lnTo>
                    <a:pt x="2609850" y="1841500"/>
                  </a:lnTo>
                  <a:lnTo>
                    <a:pt x="2604101" y="1869874"/>
                  </a:lnTo>
                  <a:lnTo>
                    <a:pt x="2588434" y="1893046"/>
                  </a:lnTo>
                  <a:lnTo>
                    <a:pt x="2565219" y="1908669"/>
                  </a:lnTo>
                  <a:lnTo>
                    <a:pt x="2536825" y="1914398"/>
                  </a:lnTo>
                  <a:lnTo>
                    <a:pt x="72898" y="1914398"/>
                  </a:lnTo>
                  <a:lnTo>
                    <a:pt x="44523" y="1908669"/>
                  </a:lnTo>
                  <a:lnTo>
                    <a:pt x="21351" y="1893046"/>
                  </a:lnTo>
                  <a:lnTo>
                    <a:pt x="5728" y="1869874"/>
                  </a:lnTo>
                  <a:lnTo>
                    <a:pt x="0" y="1841500"/>
                  </a:lnTo>
                  <a:lnTo>
                    <a:pt x="0" y="72898"/>
                  </a:lnTo>
                  <a:close/>
                </a:path>
              </a:pathLst>
            </a:custGeom>
            <a:ln w="12700">
              <a:solidFill>
                <a:srgbClr val="A16769"/>
              </a:solidFill>
            </a:ln>
          </p:spPr>
          <p:txBody>
            <a:bodyPr wrap="square" lIns="0" tIns="0" rIns="0" bIns="0" rtlCol="0"/>
            <a:lstStyle/>
            <a:p/>
          </p:txBody>
        </p:sp>
      </p:grpSp>
      <p:sp>
        <p:nvSpPr>
          <p:cNvPr id="29" name="object 29"/>
          <p:cNvSpPr txBox="1"/>
          <p:nvPr/>
        </p:nvSpPr>
        <p:spPr>
          <a:xfrm>
            <a:off x="10335641" y="1990089"/>
            <a:ext cx="223520" cy="426720"/>
          </a:xfrm>
          <a:prstGeom prst="rect">
            <a:avLst/>
          </a:prstGeom>
        </p:spPr>
        <p:txBody>
          <a:bodyPr wrap="square" lIns="0" tIns="16510" rIns="0" bIns="0" rtlCol="0" vert="horz">
            <a:spAutoFit/>
          </a:bodyPr>
          <a:lstStyle/>
          <a:p>
            <a:pPr marL="12700">
              <a:lnSpc>
                <a:spcPct val="100000"/>
              </a:lnSpc>
              <a:spcBef>
                <a:spcPts val="130"/>
              </a:spcBef>
            </a:pPr>
            <a:r>
              <a:rPr dirty="0" sz="2600" spc="-50" b="1">
                <a:solidFill>
                  <a:srgbClr val="C8A127"/>
                </a:solidFill>
                <a:latin typeface="Cambria"/>
                <a:cs typeface="Cambria"/>
              </a:rPr>
              <a:t>3</a:t>
            </a:r>
            <a:endParaRPr sz="2600">
              <a:latin typeface="Cambria"/>
              <a:cs typeface="Cambria"/>
            </a:endParaRPr>
          </a:p>
        </p:txBody>
      </p:sp>
      <p:sp>
        <p:nvSpPr>
          <p:cNvPr id="30" name="object 30"/>
          <p:cNvSpPr txBox="1"/>
          <p:nvPr/>
        </p:nvSpPr>
        <p:spPr>
          <a:xfrm>
            <a:off x="9421241" y="2961640"/>
            <a:ext cx="2051050" cy="196850"/>
          </a:xfrm>
          <a:prstGeom prst="rect">
            <a:avLst/>
          </a:prstGeom>
        </p:spPr>
        <p:txBody>
          <a:bodyPr wrap="square" lIns="0" tIns="15875" rIns="0" bIns="0" rtlCol="0" vert="horz">
            <a:spAutoFit/>
          </a:bodyPr>
          <a:lstStyle/>
          <a:p>
            <a:pPr marL="12700">
              <a:lnSpc>
                <a:spcPct val="100000"/>
              </a:lnSpc>
              <a:spcBef>
                <a:spcPts val="125"/>
              </a:spcBef>
            </a:pPr>
            <a:r>
              <a:rPr dirty="0" sz="1100">
                <a:solidFill>
                  <a:srgbClr val="EBE1D0"/>
                </a:solidFill>
                <a:latin typeface="Calibri"/>
                <a:cs typeface="Calibri"/>
              </a:rPr>
              <a:t>Cities</a:t>
            </a:r>
            <a:r>
              <a:rPr dirty="0" sz="1100" spc="-30">
                <a:solidFill>
                  <a:srgbClr val="EBE1D0"/>
                </a:solidFill>
                <a:latin typeface="Calibri"/>
                <a:cs typeface="Calibri"/>
              </a:rPr>
              <a:t> </a:t>
            </a:r>
            <a:r>
              <a:rPr dirty="0" sz="1100">
                <a:solidFill>
                  <a:srgbClr val="EBE1D0"/>
                </a:solidFill>
                <a:latin typeface="Calibri"/>
                <a:cs typeface="Calibri"/>
              </a:rPr>
              <a:t>to</a:t>
            </a:r>
            <a:r>
              <a:rPr dirty="0" sz="1100" spc="-30">
                <a:solidFill>
                  <a:srgbClr val="EBE1D0"/>
                </a:solidFill>
                <a:latin typeface="Calibri"/>
                <a:cs typeface="Calibri"/>
              </a:rPr>
              <a:t> </a:t>
            </a:r>
            <a:r>
              <a:rPr dirty="0" sz="1100">
                <a:solidFill>
                  <a:srgbClr val="EBE1D0"/>
                </a:solidFill>
                <a:latin typeface="Calibri"/>
                <a:cs typeface="Calibri"/>
              </a:rPr>
              <a:t>be</a:t>
            </a:r>
            <a:r>
              <a:rPr dirty="0" sz="1100" spc="5">
                <a:solidFill>
                  <a:srgbClr val="EBE1D0"/>
                </a:solidFill>
                <a:latin typeface="Calibri"/>
                <a:cs typeface="Calibri"/>
              </a:rPr>
              <a:t> </a:t>
            </a:r>
            <a:r>
              <a:rPr dirty="0" sz="1100">
                <a:solidFill>
                  <a:srgbClr val="EBE1D0"/>
                </a:solidFill>
                <a:latin typeface="Calibri"/>
                <a:cs typeface="Calibri"/>
              </a:rPr>
              <a:t>live in</a:t>
            </a:r>
            <a:r>
              <a:rPr dirty="0" sz="1100" spc="-30">
                <a:solidFill>
                  <a:srgbClr val="EBE1D0"/>
                </a:solidFill>
                <a:latin typeface="Calibri"/>
                <a:cs typeface="Calibri"/>
              </a:rPr>
              <a:t> </a:t>
            </a:r>
            <a:r>
              <a:rPr dirty="0" sz="1100">
                <a:solidFill>
                  <a:srgbClr val="EBE1D0"/>
                </a:solidFill>
                <a:latin typeface="Calibri"/>
                <a:cs typeface="Calibri"/>
              </a:rPr>
              <a:t>within</a:t>
            </a:r>
            <a:r>
              <a:rPr dirty="0" sz="1100" spc="-30">
                <a:solidFill>
                  <a:srgbClr val="EBE1D0"/>
                </a:solidFill>
                <a:latin typeface="Calibri"/>
                <a:cs typeface="Calibri"/>
              </a:rPr>
              <a:t> </a:t>
            </a:r>
            <a:r>
              <a:rPr dirty="0" sz="1100">
                <a:solidFill>
                  <a:srgbClr val="EBE1D0"/>
                </a:solidFill>
                <a:latin typeface="Calibri"/>
                <a:cs typeface="Calibri"/>
              </a:rPr>
              <a:t>12</a:t>
            </a:r>
            <a:r>
              <a:rPr dirty="0" sz="1100" spc="-15">
                <a:solidFill>
                  <a:srgbClr val="EBE1D0"/>
                </a:solidFill>
                <a:latin typeface="Calibri"/>
                <a:cs typeface="Calibri"/>
              </a:rPr>
              <a:t> </a:t>
            </a:r>
            <a:r>
              <a:rPr dirty="0" sz="1100" spc="-10">
                <a:solidFill>
                  <a:srgbClr val="EBE1D0"/>
                </a:solidFill>
                <a:latin typeface="Calibri"/>
                <a:cs typeface="Calibri"/>
              </a:rPr>
              <a:t>months</a:t>
            </a:r>
            <a:endParaRPr sz="1100">
              <a:latin typeface="Calibri"/>
              <a:cs typeface="Calibri"/>
            </a:endParaRPr>
          </a:p>
        </p:txBody>
      </p:sp>
      <p:grpSp>
        <p:nvGrpSpPr>
          <p:cNvPr id="31" name="object 31"/>
          <p:cNvGrpSpPr/>
          <p:nvPr/>
        </p:nvGrpSpPr>
        <p:grpSpPr>
          <a:xfrm>
            <a:off x="466725" y="3876611"/>
            <a:ext cx="11235055" cy="2510155"/>
            <a:chOff x="466725" y="3876611"/>
            <a:chExt cx="11235055" cy="2510155"/>
          </a:xfrm>
        </p:grpSpPr>
        <p:pic>
          <p:nvPicPr>
            <p:cNvPr id="32" name="object 32"/>
            <p:cNvPicPr/>
            <p:nvPr/>
          </p:nvPicPr>
          <p:blipFill>
            <a:blip r:embed="rId4" cstate="print"/>
            <a:stretch>
              <a:fillRect/>
            </a:stretch>
          </p:blipFill>
          <p:spPr>
            <a:xfrm>
              <a:off x="466725" y="3876611"/>
              <a:ext cx="11234801" cy="2509901"/>
            </a:xfrm>
            <a:prstGeom prst="rect">
              <a:avLst/>
            </a:prstGeom>
          </p:spPr>
        </p:pic>
        <p:sp>
          <p:nvSpPr>
            <p:cNvPr id="33" name="object 33"/>
            <p:cNvSpPr/>
            <p:nvPr/>
          </p:nvSpPr>
          <p:spPr>
            <a:xfrm>
              <a:off x="557212" y="3938650"/>
              <a:ext cx="11059160" cy="2333625"/>
            </a:xfrm>
            <a:custGeom>
              <a:avLst/>
              <a:gdLst/>
              <a:ahLst/>
              <a:cxnLst/>
              <a:rect l="l" t="t" r="r" b="b"/>
              <a:pathLst>
                <a:path w="11059160" h="2333625">
                  <a:moveTo>
                    <a:pt x="10985309" y="0"/>
                  </a:moveTo>
                  <a:lnTo>
                    <a:pt x="73202" y="0"/>
                  </a:lnTo>
                  <a:lnTo>
                    <a:pt x="44710" y="5750"/>
                  </a:lnTo>
                  <a:lnTo>
                    <a:pt x="21442" y="21431"/>
                  </a:lnTo>
                  <a:lnTo>
                    <a:pt x="5753" y="44684"/>
                  </a:lnTo>
                  <a:lnTo>
                    <a:pt x="0" y="73151"/>
                  </a:lnTo>
                  <a:lnTo>
                    <a:pt x="0" y="2260358"/>
                  </a:lnTo>
                  <a:lnTo>
                    <a:pt x="5753" y="2288850"/>
                  </a:lnTo>
                  <a:lnTo>
                    <a:pt x="21442" y="2312119"/>
                  </a:lnTo>
                  <a:lnTo>
                    <a:pt x="44710" y="2327808"/>
                  </a:lnTo>
                  <a:lnTo>
                    <a:pt x="73202" y="2333561"/>
                  </a:lnTo>
                  <a:lnTo>
                    <a:pt x="10985309" y="2333561"/>
                  </a:lnTo>
                  <a:lnTo>
                    <a:pt x="11013797" y="2327808"/>
                  </a:lnTo>
                  <a:lnTo>
                    <a:pt x="11037093" y="2312119"/>
                  </a:lnTo>
                  <a:lnTo>
                    <a:pt x="11052817" y="2288850"/>
                  </a:lnTo>
                  <a:lnTo>
                    <a:pt x="11058588" y="2260358"/>
                  </a:lnTo>
                  <a:lnTo>
                    <a:pt x="11058588" y="73151"/>
                  </a:lnTo>
                  <a:lnTo>
                    <a:pt x="11052817" y="44684"/>
                  </a:lnTo>
                  <a:lnTo>
                    <a:pt x="11037093" y="21431"/>
                  </a:lnTo>
                  <a:lnTo>
                    <a:pt x="11013797" y="5750"/>
                  </a:lnTo>
                  <a:lnTo>
                    <a:pt x="10985309" y="0"/>
                  </a:lnTo>
                  <a:close/>
                </a:path>
              </a:pathLst>
            </a:custGeom>
            <a:solidFill>
              <a:srgbClr val="6C2D46"/>
            </a:solidFill>
          </p:spPr>
          <p:txBody>
            <a:bodyPr wrap="square" lIns="0" tIns="0" rIns="0" bIns="0" rtlCol="0"/>
            <a:lstStyle/>
            <a:p/>
          </p:txBody>
        </p:sp>
        <p:sp>
          <p:nvSpPr>
            <p:cNvPr id="34" name="object 34"/>
            <p:cNvSpPr/>
            <p:nvPr/>
          </p:nvSpPr>
          <p:spPr>
            <a:xfrm>
              <a:off x="557212" y="3938650"/>
              <a:ext cx="11059160" cy="2333625"/>
            </a:xfrm>
            <a:custGeom>
              <a:avLst/>
              <a:gdLst/>
              <a:ahLst/>
              <a:cxnLst/>
              <a:rect l="l" t="t" r="r" b="b"/>
              <a:pathLst>
                <a:path w="11059160" h="2333625">
                  <a:moveTo>
                    <a:pt x="0" y="73151"/>
                  </a:moveTo>
                  <a:lnTo>
                    <a:pt x="5753" y="44684"/>
                  </a:lnTo>
                  <a:lnTo>
                    <a:pt x="21442" y="21431"/>
                  </a:lnTo>
                  <a:lnTo>
                    <a:pt x="44710" y="5750"/>
                  </a:lnTo>
                  <a:lnTo>
                    <a:pt x="73202" y="0"/>
                  </a:lnTo>
                  <a:lnTo>
                    <a:pt x="10985309" y="0"/>
                  </a:lnTo>
                  <a:lnTo>
                    <a:pt x="11013797" y="5750"/>
                  </a:lnTo>
                  <a:lnTo>
                    <a:pt x="11037093" y="21431"/>
                  </a:lnTo>
                  <a:lnTo>
                    <a:pt x="11052817" y="44684"/>
                  </a:lnTo>
                  <a:lnTo>
                    <a:pt x="11058588" y="73151"/>
                  </a:lnTo>
                  <a:lnTo>
                    <a:pt x="11058588" y="2260358"/>
                  </a:lnTo>
                  <a:lnTo>
                    <a:pt x="11052817" y="2288850"/>
                  </a:lnTo>
                  <a:lnTo>
                    <a:pt x="11037093" y="2312119"/>
                  </a:lnTo>
                  <a:lnTo>
                    <a:pt x="11013797" y="2327808"/>
                  </a:lnTo>
                  <a:lnTo>
                    <a:pt x="10985309" y="2333561"/>
                  </a:lnTo>
                  <a:lnTo>
                    <a:pt x="73202" y="2333561"/>
                  </a:lnTo>
                  <a:lnTo>
                    <a:pt x="44710" y="2327808"/>
                  </a:lnTo>
                  <a:lnTo>
                    <a:pt x="21442" y="2312119"/>
                  </a:lnTo>
                  <a:lnTo>
                    <a:pt x="5753" y="2288850"/>
                  </a:lnTo>
                  <a:lnTo>
                    <a:pt x="0" y="2260358"/>
                  </a:lnTo>
                  <a:lnTo>
                    <a:pt x="0" y="73151"/>
                  </a:lnTo>
                  <a:close/>
                </a:path>
              </a:pathLst>
            </a:custGeom>
            <a:ln w="12699">
              <a:solidFill>
                <a:srgbClr val="A16769"/>
              </a:solidFill>
            </a:ln>
          </p:spPr>
          <p:txBody>
            <a:bodyPr wrap="square" lIns="0" tIns="0" rIns="0" bIns="0" rtlCol="0"/>
            <a:lstStyle/>
            <a:p/>
          </p:txBody>
        </p:sp>
      </p:grpSp>
      <p:sp>
        <p:nvSpPr>
          <p:cNvPr id="35" name="object 35"/>
          <p:cNvSpPr txBox="1"/>
          <p:nvPr/>
        </p:nvSpPr>
        <p:spPr>
          <a:xfrm>
            <a:off x="902335" y="4165282"/>
            <a:ext cx="3388995" cy="1336040"/>
          </a:xfrm>
          <a:prstGeom prst="rect">
            <a:avLst/>
          </a:prstGeom>
        </p:spPr>
        <p:txBody>
          <a:bodyPr wrap="square" lIns="0" tIns="15875" rIns="0" bIns="0" rtlCol="0" vert="horz">
            <a:spAutoFit/>
          </a:bodyPr>
          <a:lstStyle/>
          <a:p>
            <a:pPr marL="12700">
              <a:lnSpc>
                <a:spcPct val="100000"/>
              </a:lnSpc>
              <a:spcBef>
                <a:spcPts val="125"/>
              </a:spcBef>
            </a:pPr>
            <a:r>
              <a:rPr dirty="0" sz="2600" b="1">
                <a:solidFill>
                  <a:srgbClr val="FFFFFF"/>
                </a:solidFill>
                <a:latin typeface="Cambria"/>
                <a:cs typeface="Cambria"/>
              </a:rPr>
              <a:t>Thank</a:t>
            </a:r>
            <a:r>
              <a:rPr dirty="0" sz="2600" spc="10" b="1">
                <a:solidFill>
                  <a:srgbClr val="FFFFFF"/>
                </a:solidFill>
                <a:latin typeface="Cambria"/>
                <a:cs typeface="Cambria"/>
              </a:rPr>
              <a:t> </a:t>
            </a:r>
            <a:r>
              <a:rPr dirty="0" sz="2600" spc="-25" b="1">
                <a:solidFill>
                  <a:srgbClr val="FFFFFF"/>
                </a:solidFill>
                <a:latin typeface="Cambria"/>
                <a:cs typeface="Cambria"/>
              </a:rPr>
              <a:t>You</a:t>
            </a:r>
            <a:endParaRPr sz="2600">
              <a:latin typeface="Cambria"/>
              <a:cs typeface="Cambria"/>
            </a:endParaRPr>
          </a:p>
          <a:p>
            <a:pPr marL="12700">
              <a:lnSpc>
                <a:spcPct val="100000"/>
              </a:lnSpc>
              <a:spcBef>
                <a:spcPts val="1385"/>
              </a:spcBef>
            </a:pPr>
            <a:r>
              <a:rPr dirty="0" sz="1400" i="1">
                <a:solidFill>
                  <a:srgbClr val="C8A127"/>
                </a:solidFill>
                <a:latin typeface="Calibri"/>
                <a:cs typeface="Calibri"/>
              </a:rPr>
              <a:t>Rangrez</a:t>
            </a:r>
            <a:r>
              <a:rPr dirty="0" sz="1400" spc="-30" i="1">
                <a:solidFill>
                  <a:srgbClr val="C8A127"/>
                </a:solidFill>
                <a:latin typeface="Calibri"/>
                <a:cs typeface="Calibri"/>
              </a:rPr>
              <a:t> </a:t>
            </a:r>
            <a:r>
              <a:rPr dirty="0" sz="1400" i="1">
                <a:solidFill>
                  <a:srgbClr val="C8A127"/>
                </a:solidFill>
                <a:latin typeface="Calibri"/>
                <a:cs typeface="Calibri"/>
              </a:rPr>
              <a:t>—</a:t>
            </a:r>
            <a:r>
              <a:rPr dirty="0" sz="1400" spc="-60" i="1">
                <a:solidFill>
                  <a:srgbClr val="C8A127"/>
                </a:solidFill>
                <a:latin typeface="Calibri"/>
                <a:cs typeface="Calibri"/>
              </a:rPr>
              <a:t> </a:t>
            </a:r>
            <a:r>
              <a:rPr dirty="0" sz="1400" i="1">
                <a:solidFill>
                  <a:srgbClr val="C8A127"/>
                </a:solidFill>
                <a:latin typeface="Calibri"/>
                <a:cs typeface="Calibri"/>
              </a:rPr>
              <a:t>Stitching</a:t>
            </a:r>
            <a:r>
              <a:rPr dirty="0" sz="1400" spc="-30" i="1">
                <a:solidFill>
                  <a:srgbClr val="C8A127"/>
                </a:solidFill>
                <a:latin typeface="Calibri"/>
                <a:cs typeface="Calibri"/>
              </a:rPr>
              <a:t> </a:t>
            </a:r>
            <a:r>
              <a:rPr dirty="0" sz="1400" spc="-20" i="1">
                <a:solidFill>
                  <a:srgbClr val="C8A127"/>
                </a:solidFill>
                <a:latin typeface="Calibri"/>
                <a:cs typeface="Calibri"/>
              </a:rPr>
              <a:t>Technology</a:t>
            </a:r>
            <a:r>
              <a:rPr dirty="0" sz="1400" spc="-10" i="1">
                <a:solidFill>
                  <a:srgbClr val="C8A127"/>
                </a:solidFill>
                <a:latin typeface="Calibri"/>
                <a:cs typeface="Calibri"/>
              </a:rPr>
              <a:t> </a:t>
            </a:r>
            <a:r>
              <a:rPr dirty="0" sz="1400" i="1">
                <a:solidFill>
                  <a:srgbClr val="C8A127"/>
                </a:solidFill>
                <a:latin typeface="Calibri"/>
                <a:cs typeface="Calibri"/>
              </a:rPr>
              <a:t>Into</a:t>
            </a:r>
            <a:r>
              <a:rPr dirty="0" sz="1400" spc="-30" i="1">
                <a:solidFill>
                  <a:srgbClr val="C8A127"/>
                </a:solidFill>
                <a:latin typeface="Calibri"/>
                <a:cs typeface="Calibri"/>
              </a:rPr>
              <a:t> </a:t>
            </a:r>
            <a:r>
              <a:rPr dirty="0" sz="1400" spc="-10" i="1">
                <a:solidFill>
                  <a:srgbClr val="C8A127"/>
                </a:solidFill>
                <a:latin typeface="Calibri"/>
                <a:cs typeface="Calibri"/>
              </a:rPr>
              <a:t>Tradition.</a:t>
            </a:r>
            <a:endParaRPr sz="1400">
              <a:latin typeface="Calibri"/>
              <a:cs typeface="Calibri"/>
            </a:endParaRPr>
          </a:p>
          <a:p>
            <a:pPr>
              <a:lnSpc>
                <a:spcPct val="100000"/>
              </a:lnSpc>
              <a:spcBef>
                <a:spcPts val="890"/>
              </a:spcBef>
            </a:pPr>
            <a:endParaRPr sz="1400">
              <a:latin typeface="Calibri"/>
              <a:cs typeface="Calibri"/>
            </a:endParaRPr>
          </a:p>
          <a:p>
            <a:pPr marL="12700">
              <a:lnSpc>
                <a:spcPct val="100000"/>
              </a:lnSpc>
            </a:pPr>
            <a:r>
              <a:rPr dirty="0" sz="1250" b="1">
                <a:solidFill>
                  <a:srgbClr val="EBE1D0"/>
                </a:solidFill>
                <a:latin typeface="Calibri"/>
                <a:cs typeface="Calibri"/>
              </a:rPr>
              <a:t>Yashita</a:t>
            </a:r>
            <a:r>
              <a:rPr dirty="0" sz="1250" spc="20" b="1">
                <a:solidFill>
                  <a:srgbClr val="EBE1D0"/>
                </a:solidFill>
                <a:latin typeface="Calibri"/>
                <a:cs typeface="Calibri"/>
              </a:rPr>
              <a:t> </a:t>
            </a:r>
            <a:r>
              <a:rPr dirty="0" sz="1250" b="1">
                <a:solidFill>
                  <a:srgbClr val="EBE1D0"/>
                </a:solidFill>
                <a:latin typeface="Calibri"/>
                <a:cs typeface="Calibri"/>
              </a:rPr>
              <a:t>Moharana</a:t>
            </a:r>
            <a:r>
              <a:rPr dirty="0" sz="1250" spc="445" b="1">
                <a:solidFill>
                  <a:srgbClr val="EBE1D0"/>
                </a:solidFill>
                <a:latin typeface="Calibri"/>
                <a:cs typeface="Calibri"/>
              </a:rPr>
              <a:t> </a:t>
            </a:r>
            <a:r>
              <a:rPr dirty="0" sz="1250" b="1">
                <a:solidFill>
                  <a:srgbClr val="EBE1D0"/>
                </a:solidFill>
                <a:latin typeface="Calibri"/>
                <a:cs typeface="Calibri"/>
              </a:rPr>
              <a:t>|</a:t>
            </a:r>
            <a:r>
              <a:rPr dirty="0" sz="1250" spc="395" b="1">
                <a:solidFill>
                  <a:srgbClr val="EBE1D0"/>
                </a:solidFill>
                <a:latin typeface="Calibri"/>
                <a:cs typeface="Calibri"/>
              </a:rPr>
              <a:t> </a:t>
            </a:r>
            <a:r>
              <a:rPr dirty="0" sz="1250" b="1">
                <a:solidFill>
                  <a:srgbClr val="EBE1D0"/>
                </a:solidFill>
                <a:latin typeface="Calibri"/>
                <a:cs typeface="Calibri"/>
              </a:rPr>
              <a:t>Founder</a:t>
            </a:r>
            <a:r>
              <a:rPr dirty="0" sz="1250" spc="50" b="1">
                <a:solidFill>
                  <a:srgbClr val="EBE1D0"/>
                </a:solidFill>
                <a:latin typeface="Calibri"/>
                <a:cs typeface="Calibri"/>
              </a:rPr>
              <a:t> </a:t>
            </a:r>
            <a:r>
              <a:rPr dirty="0" sz="1250" b="1">
                <a:solidFill>
                  <a:srgbClr val="EBE1D0"/>
                </a:solidFill>
                <a:latin typeface="Calibri"/>
                <a:cs typeface="Calibri"/>
              </a:rPr>
              <a:t>&amp;</a:t>
            </a:r>
            <a:r>
              <a:rPr dirty="0" sz="1250" spc="55" b="1">
                <a:solidFill>
                  <a:srgbClr val="EBE1D0"/>
                </a:solidFill>
                <a:latin typeface="Calibri"/>
                <a:cs typeface="Calibri"/>
              </a:rPr>
              <a:t> </a:t>
            </a:r>
            <a:r>
              <a:rPr dirty="0" sz="1250" spc="-25" b="1">
                <a:solidFill>
                  <a:srgbClr val="EBE1D0"/>
                </a:solidFill>
                <a:latin typeface="Calibri"/>
                <a:cs typeface="Calibri"/>
              </a:rPr>
              <a:t>CEO</a:t>
            </a:r>
            <a:endParaRPr sz="1250">
              <a:latin typeface="Calibri"/>
              <a:cs typeface="Calibri"/>
            </a:endParaRPr>
          </a:p>
        </p:txBody>
      </p:sp>
      <p:sp>
        <p:nvSpPr>
          <p:cNvPr id="38" name="object 38"/>
          <p:cNvSpPr txBox="1">
            <a:spLocks noGrp="1"/>
          </p:cNvSpPr>
          <p:nvPr>
            <p:ph type="ftr" idx="5" sz="quarter"/>
          </p:nvPr>
        </p:nvSpPr>
        <p:spPr>
          <a:prstGeom prst="rect"/>
        </p:spPr>
        <p:txBody>
          <a:bodyPr wrap="square" lIns="0" tIns="0" rIns="0" bIns="0" rtlCol="0" vert="horz">
            <a:spAutoFit/>
          </a:bodyPr>
          <a:lstStyle/>
          <a:p>
            <a:pPr marL="12700">
              <a:lnSpc>
                <a:spcPts val="1025"/>
              </a:lnSpc>
            </a:pPr>
            <a:r>
              <a:rPr dirty="0" spc="-10"/>
              <a:t>RANGREZ</a:t>
            </a:r>
          </a:p>
        </p:txBody>
      </p:sp>
      <p:sp>
        <p:nvSpPr>
          <p:cNvPr id="39" name="object 39"/>
          <p:cNvSpPr txBox="1">
            <a:spLocks noGrp="1"/>
          </p:cNvSpPr>
          <p:nvPr>
            <p:ph type="sldNum" idx="7" sz="quarter"/>
          </p:nvPr>
        </p:nvSpPr>
        <p:spPr>
          <a:prstGeom prst="rect"/>
        </p:spPr>
        <p:txBody>
          <a:bodyPr wrap="square" lIns="0" tIns="0" rIns="0" bIns="0" rtlCol="0" vert="horz">
            <a:spAutoFit/>
          </a:bodyPr>
          <a:lstStyle/>
          <a:p>
            <a:pPr marL="12700">
              <a:lnSpc>
                <a:spcPts val="1025"/>
              </a:lnSpc>
            </a:pPr>
            <a:r>
              <a:rPr dirty="0" spc="-25"/>
              <a:t>26</a:t>
            </a:r>
          </a:p>
        </p:txBody>
      </p:sp>
      <p:sp>
        <p:nvSpPr>
          <p:cNvPr id="36" name="object 36"/>
          <p:cNvSpPr txBox="1"/>
          <p:nvPr/>
        </p:nvSpPr>
        <p:spPr>
          <a:xfrm>
            <a:off x="902335" y="5608954"/>
            <a:ext cx="3362960" cy="208915"/>
          </a:xfrm>
          <a:prstGeom prst="rect">
            <a:avLst/>
          </a:prstGeom>
        </p:spPr>
        <p:txBody>
          <a:bodyPr wrap="square" lIns="0" tIns="12700" rIns="0" bIns="0" rtlCol="0" vert="horz">
            <a:spAutoFit/>
          </a:bodyPr>
          <a:lstStyle/>
          <a:p>
            <a:pPr marL="12700">
              <a:lnSpc>
                <a:spcPct val="100000"/>
              </a:lnSpc>
              <a:spcBef>
                <a:spcPts val="100"/>
              </a:spcBef>
            </a:pPr>
            <a:r>
              <a:rPr dirty="0" sz="1200">
                <a:solidFill>
                  <a:srgbClr val="EBE1D0"/>
                </a:solidFill>
                <a:latin typeface="Calibri"/>
                <a:cs typeface="Calibri"/>
              </a:rPr>
              <a:t>Sri</a:t>
            </a:r>
            <a:r>
              <a:rPr dirty="0" sz="1200" spc="-35">
                <a:solidFill>
                  <a:srgbClr val="EBE1D0"/>
                </a:solidFill>
                <a:latin typeface="Calibri"/>
                <a:cs typeface="Calibri"/>
              </a:rPr>
              <a:t> </a:t>
            </a:r>
            <a:r>
              <a:rPr dirty="0" sz="1200">
                <a:solidFill>
                  <a:srgbClr val="EBE1D0"/>
                </a:solidFill>
                <a:latin typeface="Calibri"/>
                <a:cs typeface="Calibri"/>
              </a:rPr>
              <a:t>Sri</a:t>
            </a:r>
            <a:r>
              <a:rPr dirty="0" sz="1200" spc="-35">
                <a:solidFill>
                  <a:srgbClr val="EBE1D0"/>
                </a:solidFill>
                <a:latin typeface="Calibri"/>
                <a:cs typeface="Calibri"/>
              </a:rPr>
              <a:t> </a:t>
            </a:r>
            <a:r>
              <a:rPr dirty="0" sz="1200">
                <a:solidFill>
                  <a:srgbClr val="EBE1D0"/>
                </a:solidFill>
                <a:latin typeface="Calibri"/>
                <a:cs typeface="Calibri"/>
              </a:rPr>
              <a:t>University</a:t>
            </a:r>
            <a:r>
              <a:rPr dirty="0" sz="1200" spc="290">
                <a:solidFill>
                  <a:srgbClr val="EBE1D0"/>
                </a:solidFill>
                <a:latin typeface="Calibri"/>
                <a:cs typeface="Calibri"/>
              </a:rPr>
              <a:t> </a:t>
            </a:r>
            <a:r>
              <a:rPr dirty="0" sz="1200">
                <a:solidFill>
                  <a:srgbClr val="EBE1D0"/>
                </a:solidFill>
                <a:latin typeface="Calibri"/>
                <a:cs typeface="Calibri"/>
              </a:rPr>
              <a:t>·</a:t>
            </a:r>
            <a:r>
              <a:rPr dirty="0" sz="1200" spc="229">
                <a:solidFill>
                  <a:srgbClr val="EBE1D0"/>
                </a:solidFill>
                <a:latin typeface="Calibri"/>
                <a:cs typeface="Calibri"/>
              </a:rPr>
              <a:t> </a:t>
            </a:r>
            <a:r>
              <a:rPr dirty="0" sz="1200">
                <a:solidFill>
                  <a:srgbClr val="EBE1D0"/>
                </a:solidFill>
                <a:latin typeface="Calibri"/>
                <a:cs typeface="Calibri"/>
              </a:rPr>
              <a:t>Department</a:t>
            </a:r>
            <a:r>
              <a:rPr dirty="0" sz="1200" spc="-15">
                <a:solidFill>
                  <a:srgbClr val="EBE1D0"/>
                </a:solidFill>
                <a:latin typeface="Calibri"/>
                <a:cs typeface="Calibri"/>
              </a:rPr>
              <a:t> </a:t>
            </a:r>
            <a:r>
              <a:rPr dirty="0" sz="1200">
                <a:solidFill>
                  <a:srgbClr val="EBE1D0"/>
                </a:solidFill>
                <a:latin typeface="Calibri"/>
                <a:cs typeface="Calibri"/>
              </a:rPr>
              <a:t>of</a:t>
            </a:r>
            <a:r>
              <a:rPr dirty="0" sz="1200" spc="20">
                <a:solidFill>
                  <a:srgbClr val="EBE1D0"/>
                </a:solidFill>
                <a:latin typeface="Calibri"/>
                <a:cs typeface="Calibri"/>
              </a:rPr>
              <a:t> </a:t>
            </a:r>
            <a:r>
              <a:rPr dirty="0" sz="1200">
                <a:solidFill>
                  <a:srgbClr val="EBE1D0"/>
                </a:solidFill>
                <a:latin typeface="Calibri"/>
                <a:cs typeface="Calibri"/>
              </a:rPr>
              <a:t>FET</a:t>
            </a:r>
            <a:r>
              <a:rPr dirty="0" sz="1200" spc="245">
                <a:solidFill>
                  <a:srgbClr val="EBE1D0"/>
                </a:solidFill>
                <a:latin typeface="Calibri"/>
                <a:cs typeface="Calibri"/>
              </a:rPr>
              <a:t> </a:t>
            </a:r>
            <a:r>
              <a:rPr dirty="0" sz="1200">
                <a:solidFill>
                  <a:srgbClr val="EBE1D0"/>
                </a:solidFill>
                <a:latin typeface="Calibri"/>
                <a:cs typeface="Calibri"/>
              </a:rPr>
              <a:t>·</a:t>
            </a:r>
            <a:r>
              <a:rPr dirty="0" sz="1200" spc="229">
                <a:solidFill>
                  <a:srgbClr val="EBE1D0"/>
                </a:solidFill>
                <a:latin typeface="Calibri"/>
                <a:cs typeface="Calibri"/>
              </a:rPr>
              <a:t> </a:t>
            </a:r>
            <a:r>
              <a:rPr dirty="0" sz="1200">
                <a:solidFill>
                  <a:srgbClr val="EBE1D0"/>
                </a:solidFill>
                <a:latin typeface="Calibri"/>
                <a:cs typeface="Calibri"/>
              </a:rPr>
              <a:t>BCA</a:t>
            </a:r>
            <a:r>
              <a:rPr dirty="0" sz="1200" spc="-5">
                <a:solidFill>
                  <a:srgbClr val="EBE1D0"/>
                </a:solidFill>
                <a:latin typeface="Calibri"/>
                <a:cs typeface="Calibri"/>
              </a:rPr>
              <a:t> </a:t>
            </a:r>
            <a:r>
              <a:rPr dirty="0" sz="1200" spc="-10">
                <a:solidFill>
                  <a:srgbClr val="EBE1D0"/>
                </a:solidFill>
                <a:latin typeface="Calibri"/>
                <a:cs typeface="Calibri"/>
              </a:rPr>
              <a:t>Program</a:t>
            </a:r>
            <a:endParaRPr sz="1200">
              <a:latin typeface="Calibri"/>
              <a:cs typeface="Calibri"/>
            </a:endParaRPr>
          </a:p>
        </p:txBody>
      </p:sp>
      <p:sp>
        <p:nvSpPr>
          <p:cNvPr id="37" name="object 37"/>
          <p:cNvSpPr txBox="1"/>
          <p:nvPr/>
        </p:nvSpPr>
        <p:spPr>
          <a:xfrm>
            <a:off x="9481819" y="5425757"/>
            <a:ext cx="1788795" cy="254635"/>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C8A127"/>
                </a:solidFill>
                <a:latin typeface="Cambria"/>
                <a:cs typeface="Cambria"/>
              </a:rPr>
              <a:t>SSU</a:t>
            </a:r>
            <a:r>
              <a:rPr dirty="0" sz="1500" spc="-5" b="1">
                <a:solidFill>
                  <a:srgbClr val="C8A127"/>
                </a:solidFill>
                <a:latin typeface="Cambria"/>
                <a:cs typeface="Cambria"/>
              </a:rPr>
              <a:t> </a:t>
            </a:r>
            <a:r>
              <a:rPr dirty="0" sz="1500" b="1">
                <a:solidFill>
                  <a:srgbClr val="C8A127"/>
                </a:solidFill>
                <a:latin typeface="Cambria"/>
                <a:cs typeface="Cambria"/>
              </a:rPr>
              <a:t>&amp;</a:t>
            </a:r>
            <a:r>
              <a:rPr dirty="0" sz="1500" spc="-20" b="1">
                <a:solidFill>
                  <a:srgbClr val="C8A127"/>
                </a:solidFill>
                <a:latin typeface="Cambria"/>
                <a:cs typeface="Cambria"/>
              </a:rPr>
              <a:t> </a:t>
            </a:r>
            <a:r>
              <a:rPr dirty="0" sz="1500" spc="-10" b="1">
                <a:solidFill>
                  <a:srgbClr val="C8A127"/>
                </a:solidFill>
                <a:latin typeface="Cambria"/>
                <a:cs typeface="Cambria"/>
              </a:rPr>
              <a:t>Moonpreneur</a:t>
            </a:r>
            <a:endParaRPr sz="1500">
              <a:latin typeface="Cambria"/>
              <a:cs typeface="Cambri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2026-09-02T09:54:44Z</dcterms:created>
  <dcterms:modified xsi:type="dcterms:W3CDTF">2026-09-02T09:54:44Z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2026-08-02T00:00:00Z</vt:filetime>
  </property>
  <property fmtid="{D5CDD505-2E9C-101B-9397-08002B2CF9AE}" pid="3" name="LastSaved">
    <vt:filetime>2026-09-02T00:00:00Z</vt:filetime>
  </property>
</Properties>
</file>