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Pp89CLvOEu8d1S3REZp9eAGFL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333333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333333"/>
                </a:solidFill>
                <a:latin typeface="Calibri"/>
              </a:rPr>
              <a:t>Monthly Reuse Cycles (thousands)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reuse cycles (000s)</c:v>
                </c:pt>
              </c:strCache>
            </c:strRef>
          </c:tx>
          <c:spPr>
            <a:solidFill>
              <a:srgbClr val="2C5F2D"/>
            </a:solidFill>
            <a:ln w="38100" cap="flat">
              <a:solidFill>
                <a:srgbClr val="2C5F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C5F2D"/>
              </a:solidFill>
              <a:ln w="9525" cap="flat">
                <a:solidFill>
                  <a:srgbClr val="2C5F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Aug</c:v>
                  </c:pt>
                  <c:pt idx="1">
                    <c:v>Sep</c:v>
                  </c:pt>
                  <c:pt idx="2">
                    <c:v>Oct</c:v>
                  </c:pt>
                  <c:pt idx="3">
                    <c:v>Nov</c:v>
                  </c:pt>
                  <c:pt idx="4">
                    <c:v>Dec</c:v>
                  </c:pt>
                  <c:pt idx="5">
                    <c:v>Jan</c:v>
                  </c:pt>
                  <c:pt idx="6">
                    <c:v>Feb</c:v>
                  </c:pt>
                  <c:pt idx="7">
                    <c:v>Mar</c:v>
                  </c:pt>
                  <c:pt idx="8">
                    <c:v>Apr</c:v>
                  </c:pt>
                  <c:pt idx="9">
                    <c:v>May</c:v>
                  </c:pt>
                  <c:pt idx="10">
                    <c:v>Jun</c:v>
                  </c:pt>
                  <c:pt idx="11">
                    <c:v>Jul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3.1</c:v>
                </c:pt>
                <c:pt idx="1">
                  <c:v>4.2</c:v>
                </c:pt>
                <c:pt idx="2">
                  <c:v>5.6</c:v>
                </c:pt>
                <c:pt idx="3">
                  <c:v>6.9</c:v>
                </c:pt>
                <c:pt idx="4">
                  <c:v>8.1</c:v>
                </c:pt>
                <c:pt idx="5">
                  <c:v>9.8</c:v>
                </c:pt>
                <c:pt idx="6">
                  <c:v>12.4</c:v>
                </c:pt>
                <c:pt idx="7">
                  <c:v>15.9</c:v>
                </c:pt>
                <c:pt idx="8">
                  <c:v>20.1</c:v>
                </c:pt>
                <c:pt idx="9">
                  <c:v>25.8</c:v>
                </c:pt>
                <c:pt idx="10">
                  <c:v>33.2</c:v>
                </c:pt>
                <c:pt idx="11">
                  <c:v>41.5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A8A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FFFFFF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FFFFFF"/>
                </a:solidFill>
                <a:latin typeface="Calibri"/>
              </a:rPr>
              <a:t>Use of Funds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7BC62"/>
              </a:solidFill>
              <a:effectLst/>
            </c:spPr>
          </c:dPt>
          <c:dPt>
            <c:idx val="1"/>
            <c:bubble3D val="0"/>
            <c:spPr>
              <a:solidFill>
                <a:srgbClr val="6B9B4A"/>
              </a:solidFill>
              <a:effectLst/>
            </c:spPr>
          </c:dPt>
          <c:dPt>
            <c:idx val="2"/>
            <c:bubble3D val="0"/>
            <c:spPr>
              <a:solidFill>
                <a:srgbClr val="1D4020"/>
              </a:solidFill>
              <a:effectLst/>
            </c:spPr>
          </c:dPt>
          <c:dPt>
            <c:idx val="3"/>
            <c:bubble3D val="0"/>
            <c:spPr>
              <a:solidFill>
                <a:srgbClr val="CADCF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Metro expansion</c:v>
                </c:pt>
                <c:pt idx="1">
                  <c:v>Wash hub buildout</c:v>
                </c:pt>
                <c:pt idx="2">
                  <c:v>Engineering</c:v>
                </c:pt>
                <c:pt idx="3">
                  <c:v>Working capital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28</c:v>
                </c:pt>
                <c:pt idx="2">
                  <c:v>20</c:v>
                </c:pt>
                <c:pt idx="3">
                  <c:v>12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D8E4D8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5.png"/><Relationship Id="rId5" Type="http://schemas.openxmlformats.org/officeDocument/2006/relationships/image" Target="../media/image1.png"/><Relationship Id="rId6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2.xml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D402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2C5F2D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10789920" y="3840480"/>
            <a:ext cx="2926080" cy="2926080"/>
          </a:xfrm>
          <a:prstGeom prst="ellipse">
            <a:avLst/>
          </a:prstGeom>
          <a:solidFill>
            <a:srgbClr val="97BC62">
              <a:alpha val="2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" name="Google Shape;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959" y="814959"/>
            <a:ext cx="427482" cy="42748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"/>
          <p:cNvSpPr/>
          <p:nvPr/>
        </p:nvSpPr>
        <p:spPr>
          <a:xfrm>
            <a:off x="1554480" y="621792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LOOP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640080" y="2286000"/>
            <a:ext cx="868680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30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Reusable packaging,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04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on autopilot.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640080" y="4160520"/>
            <a:ext cx="7498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The circular packaging layer for food delivery — cutting single-use waste without adding friction for restaurants, couriers, or diners.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640080" y="598932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F9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AAF9A"/>
                </a:solidFill>
                <a:latin typeface="Calibri"/>
                <a:ea typeface="Calibri"/>
                <a:cs typeface="Calibri"/>
                <a:sym typeface="Calibri"/>
              </a:rPr>
              <a:t>Seed Round Pitch  |  August 2026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D8C9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9D8C9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2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The Problem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548640" y="1051560"/>
            <a:ext cx="7772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Single-use food packaging is cheap for restaurants and expensive for everyone else.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640080" y="1965960"/>
            <a:ext cx="640080" cy="640080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098" y="210997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/>
          <p:nvPr/>
        </p:nvSpPr>
        <p:spPr>
          <a:xfrm>
            <a:off x="1508760" y="1920240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8.5M tons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3429000" y="1947672"/>
            <a:ext cx="5212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of single-use foodware waste generated in the U.S. every year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640080" y="3017520"/>
            <a:ext cx="640080" cy="640080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" name="Google Shape;3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098" y="316153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/>
          <p:nvPr/>
        </p:nvSpPr>
        <p:spPr>
          <a:xfrm>
            <a:off x="1508760" y="2971800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1 in 4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3429000" y="2999232"/>
            <a:ext cx="5212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items in urban curbside litter surveys is delivery packaging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640080" y="4069080"/>
            <a:ext cx="640080" cy="640080"/>
          </a:xfrm>
          <a:prstGeom prst="ellipse">
            <a:avLst/>
          </a:prstGeom>
          <a:solidFill>
            <a:srgbClr val="B850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" name="Google Shape;4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4098" y="421309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/>
          <p:nvPr/>
        </p:nvSpPr>
        <p:spPr>
          <a:xfrm>
            <a:off x="1508760" y="4023360"/>
            <a:ext cx="1828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$0.38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3429000" y="4050792"/>
            <a:ext cx="5212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average per-order packaging cost restaurants absorb today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8869680" y="1920240"/>
            <a:ext cx="2743200" cy="4114800"/>
          </a:xfrm>
          <a:prstGeom prst="roundRect">
            <a:avLst>
              <a:gd fmla="val 4000" name="adj"/>
            </a:avLst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9098280" y="2194560"/>
            <a:ext cx="2286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Diners want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sustainable options.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9098280" y="320040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4400"/>
              <a:buFont typeface="Cambria"/>
              <a:buNone/>
            </a:pPr>
            <a:r>
              <a:rPr b="1" i="0" lang="en-US" sz="4400" u="none" cap="none" strike="noStrike">
                <a:solidFill>
                  <a:srgbClr val="97BC62"/>
                </a:solidFill>
                <a:latin typeface="Cambria"/>
                <a:ea typeface="Cambria"/>
                <a:cs typeface="Cambria"/>
                <a:sym typeface="Cambria"/>
              </a:rPr>
              <a:t>73%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9098280" y="4023360"/>
            <a:ext cx="2286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4EFE4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E4EFE4"/>
                </a:solidFill>
                <a:latin typeface="Calibri"/>
                <a:ea typeface="Calibri"/>
                <a:cs typeface="Calibri"/>
                <a:sym typeface="Calibri"/>
              </a:rPr>
              <a:t>of delivery customers say packaging waste affects which apps and restaurants they choose.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9098280" y="5623560"/>
            <a:ext cx="2377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7AF"/>
              </a:buClr>
              <a:buSzPts val="850"/>
              <a:buFont typeface="Calibri"/>
              <a:buNone/>
            </a:pPr>
            <a:r>
              <a:rPr b="0" i="1" lang="en-US" sz="850" u="none" cap="none" strike="noStrike">
                <a:solidFill>
                  <a:srgbClr val="AFC7AF"/>
                </a:solidFill>
                <a:latin typeface="Calibri"/>
                <a:ea typeface="Calibri"/>
                <a:cs typeface="Calibri"/>
                <a:sym typeface="Calibri"/>
              </a:rPr>
              <a:t>Source: 2025 industry sustainability survey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The Solution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548640" y="1097280"/>
            <a:ext cx="521208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Loop is a reusable-container network that plugs into the delivery apps and POS systems restaurants already use.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548640" y="2331720"/>
            <a:ext cx="502920" cy="50292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9" name="Google Shape;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797" y="2444877"/>
            <a:ext cx="276606" cy="27660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/>
          <p:nvPr/>
        </p:nvSpPr>
        <p:spPr>
          <a:xfrm>
            <a:off x="1234440" y="2276856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Durable containers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1234440" y="2587752"/>
            <a:ext cx="4434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Rated for 300+ wash cycles, restaurant-branded, stackable for storage.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548640" y="3291840"/>
            <a:ext cx="502920" cy="50292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" name="Google Shape;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797" y="3404997"/>
            <a:ext cx="276606" cy="27660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/>
          <p:nvPr/>
        </p:nvSpPr>
        <p:spPr>
          <a:xfrm>
            <a:off x="1234440" y="3236976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Zero-effort returns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1234440" y="3547872"/>
            <a:ext cx="4434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Diners drop bins at 12,000+ retail and transit points — no app step required.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548640" y="4251960"/>
            <a:ext cx="502920" cy="50292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7" name="Google Shape;6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1797" y="4365117"/>
            <a:ext cx="276606" cy="27660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"/>
          <p:cNvSpPr/>
          <p:nvPr/>
        </p:nvSpPr>
        <p:spPr>
          <a:xfrm>
            <a:off x="1234440" y="4197096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Reverse logistics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1234440" y="4507992"/>
            <a:ext cx="4434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We collect, wash, and redistribute containers through regional wash hubs.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548640" y="5212080"/>
            <a:ext cx="502920" cy="50292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1" name="Google Shape;7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1797" y="5325237"/>
            <a:ext cx="276606" cy="27660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3"/>
          <p:cNvSpPr/>
          <p:nvPr/>
        </p:nvSpPr>
        <p:spPr>
          <a:xfrm>
            <a:off x="1234440" y="5157216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Drop-in integration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1234440" y="5468112"/>
            <a:ext cx="44348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One API connects to DoorDash, Uber Eats, Toast, and Square in under a day.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6400800" y="1097280"/>
            <a:ext cx="5212080" cy="5212080"/>
          </a:xfrm>
          <a:prstGeom prst="roundRect">
            <a:avLst>
              <a:gd fmla="val 2105" name="adj"/>
            </a:avLst>
          </a:prstGeom>
          <a:solidFill>
            <a:srgbClr val="F7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6675120" y="1325880"/>
            <a:ext cx="4663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The Loop Cycle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" name="Google Shape;76;p3"/>
          <p:cNvCxnSpPr/>
          <p:nvPr/>
        </p:nvCxnSpPr>
        <p:spPr>
          <a:xfrm>
            <a:off x="9326880" y="2651760"/>
            <a:ext cx="1691640" cy="1234440"/>
          </a:xfrm>
          <a:prstGeom prst="straightConnector1">
            <a:avLst/>
          </a:prstGeom>
          <a:noFill/>
          <a:ln cap="flat" cmpd="sng" w="25400">
            <a:solidFill>
              <a:srgbClr val="97BC6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7" name="Google Shape;77;p3"/>
          <p:cNvCxnSpPr/>
          <p:nvPr/>
        </p:nvCxnSpPr>
        <p:spPr>
          <a:xfrm flipH="1" rot="10800000">
            <a:off x="10332720" y="3886200"/>
            <a:ext cx="685800" cy="1874520"/>
          </a:xfrm>
          <a:prstGeom prst="straightConnector1">
            <a:avLst/>
          </a:prstGeom>
          <a:noFill/>
          <a:ln cap="flat" cmpd="sng" w="25400">
            <a:solidFill>
              <a:srgbClr val="97BC6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8" name="Google Shape;78;p3"/>
          <p:cNvCxnSpPr/>
          <p:nvPr/>
        </p:nvCxnSpPr>
        <p:spPr>
          <a:xfrm>
            <a:off x="8321040" y="5760720"/>
            <a:ext cx="2011680" cy="0"/>
          </a:xfrm>
          <a:prstGeom prst="straightConnector1">
            <a:avLst/>
          </a:prstGeom>
          <a:noFill/>
          <a:ln cap="flat" cmpd="sng" w="25400">
            <a:solidFill>
              <a:srgbClr val="97BC6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9" name="Google Shape;79;p3"/>
          <p:cNvCxnSpPr/>
          <p:nvPr/>
        </p:nvCxnSpPr>
        <p:spPr>
          <a:xfrm>
            <a:off x="7635240" y="3886200"/>
            <a:ext cx="685800" cy="1874520"/>
          </a:xfrm>
          <a:prstGeom prst="straightConnector1">
            <a:avLst/>
          </a:prstGeom>
          <a:noFill/>
          <a:ln cap="flat" cmpd="sng" w="25400">
            <a:solidFill>
              <a:srgbClr val="97BC62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80" name="Google Shape;80;p3"/>
          <p:cNvCxnSpPr/>
          <p:nvPr/>
        </p:nvCxnSpPr>
        <p:spPr>
          <a:xfrm flipH="1" rot="10800000">
            <a:off x="7635240" y="2651760"/>
            <a:ext cx="1691640" cy="1234440"/>
          </a:xfrm>
          <a:prstGeom prst="straightConnector1">
            <a:avLst/>
          </a:prstGeom>
          <a:noFill/>
          <a:ln cap="flat" cmpd="sng" w="25400">
            <a:solidFill>
              <a:srgbClr val="97BC62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81" name="Google Shape;81;p3"/>
          <p:cNvSpPr/>
          <p:nvPr/>
        </p:nvSpPr>
        <p:spPr>
          <a:xfrm>
            <a:off x="9006840" y="2331720"/>
            <a:ext cx="640080" cy="640080"/>
          </a:xfrm>
          <a:prstGeom prst="ellipse">
            <a:avLst/>
          </a:prstGeom>
          <a:solidFill>
            <a:srgbClr val="B85042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"/>
          <p:cNvSpPr/>
          <p:nvPr/>
        </p:nvSpPr>
        <p:spPr>
          <a:xfrm>
            <a:off x="9006840" y="23317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8503920" y="301752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Order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placed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10698480" y="3566160"/>
            <a:ext cx="640080" cy="640080"/>
          </a:xfrm>
          <a:prstGeom prst="ellipse">
            <a:avLst/>
          </a:prstGeom>
          <a:solidFill>
            <a:srgbClr val="2C5F2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"/>
          <p:cNvSpPr/>
          <p:nvPr/>
        </p:nvSpPr>
        <p:spPr>
          <a:xfrm>
            <a:off x="10698480" y="35661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10195560" y="425196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Delivered in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Loop box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10012680" y="5440680"/>
            <a:ext cx="640080" cy="640080"/>
          </a:xfrm>
          <a:prstGeom prst="ellipse">
            <a:avLst/>
          </a:prstGeom>
          <a:solidFill>
            <a:srgbClr val="2C5F2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"/>
          <p:cNvSpPr/>
          <p:nvPr/>
        </p:nvSpPr>
        <p:spPr>
          <a:xfrm>
            <a:off x="10012680" y="54406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9509760" y="612648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Dropped at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return point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8001000" y="5440680"/>
            <a:ext cx="640080" cy="640080"/>
          </a:xfrm>
          <a:prstGeom prst="ellipse">
            <a:avLst/>
          </a:prstGeom>
          <a:solidFill>
            <a:srgbClr val="2C5F2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8001000" y="54406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7498080" y="612648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Washed &amp;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redistributed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7315200" y="3566160"/>
            <a:ext cx="640080" cy="640080"/>
          </a:xfrm>
          <a:prstGeom prst="ellipse">
            <a:avLst/>
          </a:prstGeom>
          <a:solidFill>
            <a:srgbClr val="2C5F2D"/>
          </a:solidFill>
          <a:ln cap="flat" cmpd="sng" w="254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"/>
          <p:cNvSpPr/>
          <p:nvPr/>
        </p:nvSpPr>
        <p:spPr>
          <a:xfrm>
            <a:off x="7315200" y="35661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6812280" y="425196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Back to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C5F2D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How It Works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548640" y="109728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From checkout to clean container, in four steps.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548640" y="2011680"/>
            <a:ext cx="2606040" cy="3931920"/>
          </a:xfrm>
          <a:prstGeom prst="roundRect">
            <a:avLst>
              <a:gd fmla="val 3509" name="adj"/>
            </a:avLst>
          </a:prstGeom>
          <a:solidFill>
            <a:srgbClr val="1D40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777240" y="224028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97BC62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2240280" y="2240280"/>
            <a:ext cx="640080" cy="640080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4298" y="238429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777240" y="30175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Order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777240" y="3429000"/>
            <a:ext cx="21488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Diner selects “Loop packaging” at checkout — no new app, no extra tap.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3172968" y="3566160"/>
            <a:ext cx="2011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97BC62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3383280" y="2011680"/>
            <a:ext cx="2606040" cy="3931920"/>
          </a:xfrm>
          <a:prstGeom prst="roundRect">
            <a:avLst>
              <a:gd fmla="val 3509" name="adj"/>
            </a:avLst>
          </a:prstGeom>
          <a:solidFill>
            <a:srgbClr val="1D40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3611880" y="224028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97BC62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5074920" y="2240280"/>
            <a:ext cx="640080" cy="640080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5" name="Google Shape;11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8938" y="238429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/>
          <p:nvPr/>
        </p:nvSpPr>
        <p:spPr>
          <a:xfrm>
            <a:off x="3611880" y="30175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Deliver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3611880" y="3429000"/>
            <a:ext cx="21488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Restaurant packs the order in a Loop container; courier delivers as usual.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6007608" y="3566160"/>
            <a:ext cx="2011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97BC62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6217920" y="2011680"/>
            <a:ext cx="2606040" cy="3931920"/>
          </a:xfrm>
          <a:prstGeom prst="roundRect">
            <a:avLst>
              <a:gd fmla="val 3509" name="adj"/>
            </a:avLst>
          </a:prstGeom>
          <a:solidFill>
            <a:srgbClr val="1D40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"/>
          <p:cNvSpPr/>
          <p:nvPr/>
        </p:nvSpPr>
        <p:spPr>
          <a:xfrm>
            <a:off x="6446520" y="224028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97BC62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7909560" y="2240280"/>
            <a:ext cx="640080" cy="640080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2" name="Google Shape;12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53578" y="238429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/>
          <p:nvPr/>
        </p:nvSpPr>
        <p:spPr>
          <a:xfrm>
            <a:off x="6446520" y="30175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Return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6446520" y="3429000"/>
            <a:ext cx="21488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Diner drops the empty container at any nearby Loop point within 14 days.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8842248" y="3566160"/>
            <a:ext cx="2011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97BC62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9052560" y="2011680"/>
            <a:ext cx="2606040" cy="3931920"/>
          </a:xfrm>
          <a:prstGeom prst="roundRect">
            <a:avLst>
              <a:gd fmla="val 3509" name="adj"/>
            </a:avLst>
          </a:prstGeom>
          <a:solidFill>
            <a:srgbClr val="1D40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/>
          <p:nvPr/>
        </p:nvSpPr>
        <p:spPr>
          <a:xfrm>
            <a:off x="9281160" y="224028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2200"/>
              <a:buFont typeface="Cambria"/>
              <a:buNone/>
            </a:pPr>
            <a:r>
              <a:rPr b="1" i="0" lang="en-US" sz="2200" u="none" cap="none" strike="noStrike">
                <a:solidFill>
                  <a:srgbClr val="97BC62"/>
                </a:solidFill>
                <a:latin typeface="Cambria"/>
                <a:ea typeface="Cambria"/>
                <a:cs typeface="Cambria"/>
                <a:sym typeface="Cambria"/>
              </a:rPr>
              <a:t>04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0744200" y="2240280"/>
            <a:ext cx="640080" cy="640080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9" name="Google Shape;12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88218" y="2384298"/>
            <a:ext cx="352044" cy="35204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/>
          <p:nvPr/>
        </p:nvSpPr>
        <p:spPr>
          <a:xfrm>
            <a:off x="9281160" y="3017520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Refresh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9281160" y="3429000"/>
            <a:ext cx="2148840" cy="2377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Loop washes, sanitizes, and returns containers to the restaurant's supply.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8C9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9D8C9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D8C9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9D8C9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Market Opportunity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548640" y="109728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A packaging category being redrawn by regulation and consumer demand.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2743200" y="1737360"/>
            <a:ext cx="3017520" cy="3017520"/>
          </a:xfrm>
          <a:prstGeom prst="ellipse">
            <a:avLst/>
          </a:prstGeom>
          <a:solidFill>
            <a:srgbClr val="DCE9DC"/>
          </a:solidFill>
          <a:ln cap="flat" cmpd="sng" w="12700">
            <a:solidFill>
              <a:srgbClr val="2C5F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3108960" y="2103120"/>
            <a:ext cx="2286000" cy="2286000"/>
          </a:xfrm>
          <a:prstGeom prst="ellipse">
            <a:avLst/>
          </a:prstGeom>
          <a:solidFill>
            <a:srgbClr val="97BC62"/>
          </a:solidFill>
          <a:ln cap="flat" cmpd="sng" w="12700">
            <a:solidFill>
              <a:srgbClr val="2C5F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>
            <a:off x="3474720" y="2468880"/>
            <a:ext cx="1554480" cy="1554480"/>
          </a:xfrm>
          <a:prstGeom prst="ellipse">
            <a:avLst/>
          </a:prstGeom>
          <a:solidFill>
            <a:srgbClr val="2C5F2D"/>
          </a:solidFill>
          <a:ln cap="flat" cmpd="sng" w="12700">
            <a:solidFill>
              <a:srgbClr val="2C5F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3474720" y="2468880"/>
            <a:ext cx="155448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SOM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$180M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6949440" y="1828800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TAM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6949440" y="2103120"/>
            <a:ext cx="2286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$14.2B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9052560" y="2121408"/>
            <a:ext cx="2560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Total U.S. spend on food-delivery packaging annually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6949440" y="3154680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SAM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6949440" y="3429000"/>
            <a:ext cx="2286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$3.6B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9052560" y="3447288"/>
            <a:ext cx="2560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Spend concentrated in dense urban metros where reuse loops are logistically viable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6949440" y="4480560"/>
            <a:ext cx="10972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6949440" y="4754880"/>
            <a:ext cx="2286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$180M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9052560" y="4773168"/>
            <a:ext cx="2560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Realistic 5-year capture across 12 launch metros at current unit economics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548640" y="617220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9A9A"/>
              </a:buClr>
              <a:buSzPts val="900"/>
              <a:buFont typeface="Calibri"/>
              <a:buNone/>
            </a:pPr>
            <a:r>
              <a:rPr b="0" i="1" lang="en-US" sz="900" u="none" cap="none" strike="noStrike">
                <a:solidFill>
                  <a:srgbClr val="9A9A9A"/>
                </a:solidFill>
                <a:latin typeface="Calibri"/>
                <a:ea typeface="Calibri"/>
                <a:cs typeface="Calibri"/>
                <a:sym typeface="Calibri"/>
              </a:rPr>
              <a:t>Sources: NRDC packaging waste report; internal TAM model,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2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Business Model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548640" y="109728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Recurring revenue from three sides of the same network.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548640" y="1965960"/>
            <a:ext cx="3429000" cy="374904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822960" y="2240280"/>
            <a:ext cx="594360" cy="59436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6" name="Google Shape;16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691" y="2374011"/>
            <a:ext cx="326898" cy="32689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/>
          <p:nvPr/>
        </p:nvSpPr>
        <p:spPr>
          <a:xfrm>
            <a:off x="822960" y="29718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Restaurant Subscription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822960" y="356616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$0.29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822960" y="411480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per order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822960" y="4480560"/>
            <a:ext cx="28803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Flat per-order fee replaces disposable packaging spend — typically a net savings.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4297680" y="1965960"/>
            <a:ext cx="3429000" cy="374904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"/>
          <p:cNvSpPr/>
          <p:nvPr/>
        </p:nvSpPr>
        <p:spPr>
          <a:xfrm>
            <a:off x="4572000" y="2240280"/>
            <a:ext cx="594360" cy="59436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3" name="Google Shape;17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5731" y="2374011"/>
            <a:ext cx="326898" cy="32689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6"/>
          <p:cNvSpPr/>
          <p:nvPr/>
        </p:nvSpPr>
        <p:spPr>
          <a:xfrm>
            <a:off x="4572000" y="29718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Platform Licensing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4572000" y="356616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Rev-share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4572000" y="411480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per integration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4572000" y="4480560"/>
            <a:ext cx="28803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Delivery apps license Loop as a checkout option and share a slice of order value.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8046720" y="1965960"/>
            <a:ext cx="3429000" cy="3749040"/>
          </a:xfrm>
          <a:prstGeom prst="roundRect">
            <a:avLst>
              <a:gd fmla="val 3200" name="adj"/>
            </a:avLst>
          </a:prstGeom>
          <a:solidFill>
            <a:srgbClr val="FFFFFF"/>
          </a:solidFill>
          <a:ln>
            <a:noFill/>
          </a:ln>
          <a:effectLst>
            <a:outerShdw blurRad="101600" rotWithShape="0" algn="bl" dir="5400000" dist="381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"/>
          <p:cNvSpPr/>
          <p:nvPr/>
        </p:nvSpPr>
        <p:spPr>
          <a:xfrm>
            <a:off x="8321040" y="2240280"/>
            <a:ext cx="594360" cy="59436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0" name="Google Shape;18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54771" y="2374011"/>
            <a:ext cx="326898" cy="32689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6"/>
          <p:cNvSpPr/>
          <p:nvPr/>
        </p:nvSpPr>
        <p:spPr>
          <a:xfrm>
            <a:off x="8321040" y="29718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Container Sales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8321040" y="356616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$4.50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8321040" y="411480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per unit, wholesale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8321040" y="4480560"/>
            <a:ext cx="28803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Loop-branded containers sold to restaurants running a hybrid in-house program.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Traction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548640" y="109728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12 months post-launch in Portland and Austin.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4" name="Google Shape;194;p7"/>
          <p:cNvGraphicFramePr/>
          <p:nvPr/>
        </p:nvGraphicFramePr>
        <p:xfrm>
          <a:off x="548640" y="1828800"/>
          <a:ext cx="6675120" cy="393192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95" name="Google Shape;195;p7"/>
          <p:cNvSpPr/>
          <p:nvPr/>
        </p:nvSpPr>
        <p:spPr>
          <a:xfrm>
            <a:off x="7498080" y="1920240"/>
            <a:ext cx="4114800" cy="1143000"/>
          </a:xfrm>
          <a:prstGeom prst="roundRect">
            <a:avLst>
              <a:gd fmla="val 8000" name="adj"/>
            </a:avLst>
          </a:prstGeom>
          <a:solidFill>
            <a:srgbClr val="F7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"/>
          <p:cNvSpPr/>
          <p:nvPr/>
        </p:nvSpPr>
        <p:spPr>
          <a:xfrm>
            <a:off x="7726680" y="2029968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41.5K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9281160" y="2029968"/>
            <a:ext cx="21945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reuse cycles in July, up 13x since launch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7498080" y="3291840"/>
            <a:ext cx="4114800" cy="1143000"/>
          </a:xfrm>
          <a:prstGeom prst="roundRect">
            <a:avLst>
              <a:gd fmla="val 8000" name="adj"/>
            </a:avLst>
          </a:prstGeom>
          <a:solidFill>
            <a:srgbClr val="F7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7"/>
          <p:cNvSpPr/>
          <p:nvPr/>
        </p:nvSpPr>
        <p:spPr>
          <a:xfrm>
            <a:off x="7726680" y="3401568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94%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9281160" y="3401568"/>
            <a:ext cx="21945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container return rate within 14 days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7498080" y="4663440"/>
            <a:ext cx="4114800" cy="1143000"/>
          </a:xfrm>
          <a:prstGeom prst="roundRect">
            <a:avLst>
              <a:gd fmla="val 8000" name="adj"/>
            </a:avLst>
          </a:prstGeom>
          <a:solidFill>
            <a:srgbClr val="F7F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"/>
          <p:cNvSpPr/>
          <p:nvPr/>
        </p:nvSpPr>
        <p:spPr>
          <a:xfrm>
            <a:off x="7726680" y="4773168"/>
            <a:ext cx="15544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2C5F2D"/>
                </a:solidFill>
                <a:latin typeface="Cambria"/>
                <a:ea typeface="Cambria"/>
                <a:cs typeface="Cambria"/>
                <a:sym typeface="Cambria"/>
              </a:rPr>
              <a:t>68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9281160" y="4773168"/>
            <a:ext cx="21945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restaurant partners live across 2 metros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07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2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Competitive Landscape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548640" y="109728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Reverse logistics is the moat — most players stop at selling the container.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3200400" y="1965960"/>
            <a:ext cx="21031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Handles pickup &amp;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washing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5303520" y="1965960"/>
            <a:ext cx="21031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Zero setup for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7406640" y="1965960"/>
            <a:ext cx="21031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Works with any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delivery app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9509760" y="1965960"/>
            <a:ext cx="21031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Cuts packaging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1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cost per order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"/>
          <p:cNvSpPr/>
          <p:nvPr/>
        </p:nvSpPr>
        <p:spPr>
          <a:xfrm>
            <a:off x="411480" y="2514600"/>
            <a:ext cx="11338560" cy="868680"/>
          </a:xfrm>
          <a:prstGeom prst="roundRect">
            <a:avLst>
              <a:gd fmla="val 8421" name="adj"/>
            </a:avLst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8"/>
          <p:cNvSpPr/>
          <p:nvPr/>
        </p:nvSpPr>
        <p:spPr>
          <a:xfrm>
            <a:off x="548640" y="2560320"/>
            <a:ext cx="2468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Loop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0792" y="27477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0" name="Google Shape;2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3912" y="27477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7032" y="27477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0152" y="274777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8"/>
          <p:cNvSpPr/>
          <p:nvPr/>
        </p:nvSpPr>
        <p:spPr>
          <a:xfrm>
            <a:off x="548640" y="3474720"/>
            <a:ext cx="2468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In-house reusables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4" name="Google Shape;2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0792" y="36621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5" name="Google Shape;22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3912" y="36621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6" name="Google Shape;22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7032" y="36621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7" name="Google Shape;22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0152" y="366217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8"/>
          <p:cNvSpPr/>
          <p:nvPr/>
        </p:nvSpPr>
        <p:spPr>
          <a:xfrm>
            <a:off x="548640" y="4389120"/>
            <a:ext cx="2468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Compostable disposables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9" name="Google Shape;22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50792" y="45765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0" name="Google Shape;23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3912" y="45765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1" name="Google Shape;2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7032" y="45765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2" name="Google Shape;23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60152" y="457657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8"/>
          <p:cNvSpPr/>
          <p:nvPr/>
        </p:nvSpPr>
        <p:spPr>
          <a:xfrm>
            <a:off x="548640" y="5303520"/>
            <a:ext cx="2468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Deposit-return schemes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34" name="Google Shape;23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0792" y="54909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5" name="Google Shape;23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3912" y="54909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6" name="Google Shape;2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57032" y="54909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37" name="Google Shape;23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60152" y="5490972"/>
            <a:ext cx="402336" cy="40233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8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8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9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333333"/>
                </a:solidFill>
                <a:latin typeface="Cambria"/>
                <a:ea typeface="Cambria"/>
                <a:cs typeface="Cambria"/>
                <a:sym typeface="Cambria"/>
              </a:rPr>
              <a:t>Team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548640" y="109728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Operators who've built supply chains and consumer products at scale.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1303020" y="2103120"/>
            <a:ext cx="1005840" cy="100584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9334" y="2329434"/>
            <a:ext cx="553212" cy="553212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9"/>
          <p:cNvSpPr/>
          <p:nvPr/>
        </p:nvSpPr>
        <p:spPr>
          <a:xfrm>
            <a:off x="457200" y="3291840"/>
            <a:ext cx="2697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Maya Ostrowski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457200" y="3584448"/>
            <a:ext cx="2697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CEO &amp; Co-Founder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/>
          <p:nvPr/>
        </p:nvSpPr>
        <p:spPr>
          <a:xfrm>
            <a:off x="548640" y="4023360"/>
            <a:ext cx="25146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Ex-Instacart ops lead; scaled last-mile logistics across 40 metros.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/>
          <p:nvPr/>
        </p:nvSpPr>
        <p:spPr>
          <a:xfrm>
            <a:off x="4091940" y="2103120"/>
            <a:ext cx="1005840" cy="100584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3" name="Google Shape;2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8254" y="2329434"/>
            <a:ext cx="553212" cy="553212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9"/>
          <p:cNvSpPr/>
          <p:nvPr/>
        </p:nvSpPr>
        <p:spPr>
          <a:xfrm>
            <a:off x="3246120" y="3291840"/>
            <a:ext cx="2697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Devon Achebe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3246120" y="3584448"/>
            <a:ext cx="2697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CTO &amp; Co-Founder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/>
          <p:nvPr/>
        </p:nvSpPr>
        <p:spPr>
          <a:xfrm>
            <a:off x="3337560" y="4023360"/>
            <a:ext cx="25146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Built the routing engine at a top last-mile delivery startup.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6880860" y="2103120"/>
            <a:ext cx="1005840" cy="100584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8" name="Google Shape;25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7174" y="2329434"/>
            <a:ext cx="553212" cy="553212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9"/>
          <p:cNvSpPr/>
          <p:nvPr/>
        </p:nvSpPr>
        <p:spPr>
          <a:xfrm>
            <a:off x="6035040" y="3291840"/>
            <a:ext cx="2697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Priya Ramanathan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6035040" y="3584448"/>
            <a:ext cx="2697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Head of Partnerships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6126480" y="4023360"/>
            <a:ext cx="25146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Led restaurant partnerships at a national delivery platform.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9669780" y="2103120"/>
            <a:ext cx="1005840" cy="1005840"/>
          </a:xfrm>
          <a:prstGeom prst="ellipse">
            <a:avLst/>
          </a:prstGeom>
          <a:solidFill>
            <a:srgbClr val="2C5F2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63" name="Google Shape;2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6094" y="2329434"/>
            <a:ext cx="553212" cy="553212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9"/>
          <p:cNvSpPr/>
          <p:nvPr/>
        </p:nvSpPr>
        <p:spPr>
          <a:xfrm>
            <a:off x="8823960" y="3291840"/>
            <a:ext cx="2697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Sam Whitfield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9"/>
          <p:cNvSpPr/>
          <p:nvPr/>
        </p:nvSpPr>
        <p:spPr>
          <a:xfrm>
            <a:off x="8823960" y="3584448"/>
            <a:ext cx="2697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Head of Operations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9"/>
          <p:cNvSpPr/>
          <p:nvPr/>
        </p:nvSpPr>
        <p:spPr>
          <a:xfrm>
            <a:off x="8915400" y="4023360"/>
            <a:ext cx="25146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B6B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6B6B6B"/>
                </a:solidFill>
                <a:latin typeface="Calibri"/>
                <a:ea typeface="Calibri"/>
                <a:cs typeface="Calibri"/>
                <a:sym typeface="Calibri"/>
              </a:rPr>
              <a:t>Ran reverse-logistics network design for a national retailer.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7" name="Google Shape;267;p9"/>
          <p:cNvCxnSpPr/>
          <p:nvPr/>
        </p:nvCxnSpPr>
        <p:spPr>
          <a:xfrm>
            <a:off x="548640" y="5760720"/>
            <a:ext cx="11064240" cy="0"/>
          </a:xfrm>
          <a:prstGeom prst="straightConnector1">
            <a:avLst/>
          </a:prstGeom>
          <a:noFill/>
          <a:ln cap="flat" cmpd="sng" w="12700">
            <a:solidFill>
              <a:srgbClr val="E5E5E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" name="Google Shape;268;p9"/>
          <p:cNvSpPr/>
          <p:nvPr/>
        </p:nvSpPr>
        <p:spPr>
          <a:xfrm>
            <a:off x="548640" y="5897880"/>
            <a:ext cx="10972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rPr>
              <a:t>Backed by advisors from Rubicon, Recycle Track Systems, and DoorDash's sustainability team.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9AA79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AA79A"/>
                </a:solidFill>
                <a:latin typeface="Calibri"/>
                <a:ea typeface="Calibri"/>
                <a:cs typeface="Calibri"/>
                <a:sym typeface="Calibri"/>
              </a:rPr>
              <a:t>09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C5F2D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0"/>
          <p:cNvSpPr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Ask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0"/>
          <p:cNvSpPr/>
          <p:nvPr/>
        </p:nvSpPr>
        <p:spPr>
          <a:xfrm>
            <a:off x="548640" y="109728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Raising to expand from 2 metros to 8 over the next 18 months.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0"/>
          <p:cNvSpPr/>
          <p:nvPr/>
        </p:nvSpPr>
        <p:spPr>
          <a:xfrm>
            <a:off x="548640" y="1828800"/>
            <a:ext cx="3291840" cy="1463040"/>
          </a:xfrm>
          <a:prstGeom prst="roundRect">
            <a:avLst>
              <a:gd fmla="val 6250" name="adj"/>
            </a:avLst>
          </a:prstGeom>
          <a:solidFill>
            <a:srgbClr val="1D40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0"/>
          <p:cNvSpPr/>
          <p:nvPr/>
        </p:nvSpPr>
        <p:spPr>
          <a:xfrm>
            <a:off x="777240" y="1965960"/>
            <a:ext cx="28346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7BC62"/>
              </a:buClr>
              <a:buSzPts val="3600"/>
              <a:buFont typeface="Cambria"/>
              <a:buNone/>
            </a:pPr>
            <a:r>
              <a:rPr b="1" i="0" lang="en-US" sz="3600" u="none" cap="none" strike="noStrike">
                <a:solidFill>
                  <a:srgbClr val="97BC62"/>
                </a:solidFill>
                <a:latin typeface="Cambria"/>
                <a:ea typeface="Cambria"/>
                <a:cs typeface="Cambria"/>
                <a:sym typeface="Cambria"/>
              </a:rPr>
              <a:t>$4.5M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0"/>
          <p:cNvSpPr/>
          <p:nvPr/>
        </p:nvSpPr>
        <p:spPr>
          <a:xfrm>
            <a:off x="777240" y="2651760"/>
            <a:ext cx="2834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Seed round, priced round on a $22M cap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0" name="Google Shape;280;p10"/>
          <p:cNvGraphicFramePr/>
          <p:nvPr/>
        </p:nvGraphicFramePr>
        <p:xfrm>
          <a:off x="4206240" y="1828800"/>
          <a:ext cx="3657600" cy="402336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81" name="Google Shape;281;p10"/>
          <p:cNvSpPr/>
          <p:nvPr/>
        </p:nvSpPr>
        <p:spPr>
          <a:xfrm>
            <a:off x="8321040" y="1828800"/>
            <a:ext cx="3291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18-Month Milestones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0"/>
          <p:cNvSpPr/>
          <p:nvPr/>
        </p:nvSpPr>
        <p:spPr>
          <a:xfrm>
            <a:off x="8321040" y="2286000"/>
            <a:ext cx="292608" cy="292608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83" name="Google Shape;28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9562" y="2344522"/>
            <a:ext cx="175565" cy="17556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0"/>
          <p:cNvSpPr/>
          <p:nvPr/>
        </p:nvSpPr>
        <p:spPr>
          <a:xfrm>
            <a:off x="8732520" y="2231136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4EFE4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E4EFE4"/>
                </a:solidFill>
                <a:latin typeface="Calibri"/>
                <a:ea typeface="Calibri"/>
                <a:cs typeface="Calibri"/>
                <a:sym typeface="Calibri"/>
              </a:rPr>
              <a:t>Launch 6 additional metro markets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0"/>
          <p:cNvSpPr/>
          <p:nvPr/>
        </p:nvSpPr>
        <p:spPr>
          <a:xfrm>
            <a:off x="8321040" y="2944368"/>
            <a:ext cx="292608" cy="292608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86" name="Google Shape;28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9562" y="3002890"/>
            <a:ext cx="175565" cy="17556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0"/>
          <p:cNvSpPr/>
          <p:nvPr/>
        </p:nvSpPr>
        <p:spPr>
          <a:xfrm>
            <a:off x="8732520" y="2889504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4EFE4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E4EFE4"/>
                </a:solidFill>
                <a:latin typeface="Calibri"/>
                <a:ea typeface="Calibri"/>
                <a:cs typeface="Calibri"/>
                <a:sym typeface="Calibri"/>
              </a:rPr>
              <a:t>Reach 500 restaurant partners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0"/>
          <p:cNvSpPr/>
          <p:nvPr/>
        </p:nvSpPr>
        <p:spPr>
          <a:xfrm>
            <a:off x="8321040" y="3602736"/>
            <a:ext cx="292608" cy="292608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89" name="Google Shape;28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9562" y="3661258"/>
            <a:ext cx="175565" cy="17556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0"/>
          <p:cNvSpPr/>
          <p:nvPr/>
        </p:nvSpPr>
        <p:spPr>
          <a:xfrm>
            <a:off x="8732520" y="3547872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4EFE4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E4EFE4"/>
                </a:solidFill>
                <a:latin typeface="Calibri"/>
                <a:ea typeface="Calibri"/>
                <a:cs typeface="Calibri"/>
                <a:sym typeface="Calibri"/>
              </a:rPr>
              <a:t>Hit 1M reuse cycles / month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0"/>
          <p:cNvSpPr/>
          <p:nvPr/>
        </p:nvSpPr>
        <p:spPr>
          <a:xfrm>
            <a:off x="8321040" y="4261104"/>
            <a:ext cx="292608" cy="292608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2" name="Google Shape;29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9562" y="4319626"/>
            <a:ext cx="175565" cy="17556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0"/>
          <p:cNvSpPr/>
          <p:nvPr/>
        </p:nvSpPr>
        <p:spPr>
          <a:xfrm>
            <a:off x="8732520" y="420624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4EFE4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E4EFE4"/>
                </a:solidFill>
                <a:latin typeface="Calibri"/>
                <a:ea typeface="Calibri"/>
                <a:cs typeface="Calibri"/>
                <a:sym typeface="Calibri"/>
              </a:rPr>
              <a:t>Close platform deal with a top-3 delivery app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8C9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9D8C9"/>
                </a:solidFill>
                <a:latin typeface="Calibri"/>
                <a:ea typeface="Calibri"/>
                <a:cs typeface="Calibri"/>
                <a:sym typeface="Calibri"/>
              </a:rPr>
              <a:t>LOOP  //  SEED PITCH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D8C9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9D8C9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D4020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"/>
          <p:cNvSpPr/>
          <p:nvPr/>
        </p:nvSpPr>
        <p:spPr>
          <a:xfrm>
            <a:off x="-1371600" y="4114800"/>
            <a:ext cx="4572000" cy="4572000"/>
          </a:xfrm>
          <a:prstGeom prst="ellipse">
            <a:avLst/>
          </a:prstGeom>
          <a:solidFill>
            <a:srgbClr val="2C5F2D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1"/>
          <p:cNvSpPr/>
          <p:nvPr/>
        </p:nvSpPr>
        <p:spPr>
          <a:xfrm>
            <a:off x="5257800" y="1005840"/>
            <a:ext cx="914400" cy="914400"/>
          </a:xfrm>
          <a:prstGeom prst="ellipse">
            <a:avLst/>
          </a:prstGeom>
          <a:solidFill>
            <a:srgbClr val="97BC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3" name="Google Shape;30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3540" y="121158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1"/>
          <p:cNvSpPr/>
          <p:nvPr/>
        </p:nvSpPr>
        <p:spPr>
          <a:xfrm>
            <a:off x="1371600" y="2194560"/>
            <a:ext cx="941832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78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mbria"/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Every reuse is one less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78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mbria"/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container in a landfill.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1"/>
          <p:cNvSpPr/>
          <p:nvPr/>
        </p:nvSpPr>
        <p:spPr>
          <a:xfrm>
            <a:off x="2286000" y="3840480"/>
            <a:ext cx="75895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8E4D8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D8E4D8"/>
                </a:solidFill>
                <a:latin typeface="Calibri"/>
                <a:ea typeface="Calibri"/>
                <a:cs typeface="Calibri"/>
                <a:sym typeface="Calibri"/>
              </a:rPr>
              <a:t>Let's build the reuse infrastructure delivery has been missing.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1"/>
          <p:cNvSpPr/>
          <p:nvPr/>
        </p:nvSpPr>
        <p:spPr>
          <a:xfrm>
            <a:off x="2286000" y="5120640"/>
            <a:ext cx="7589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AAF9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AAF9A"/>
                </a:solidFill>
                <a:latin typeface="Calibri"/>
                <a:ea typeface="Calibri"/>
                <a:cs typeface="Calibri"/>
                <a:sym typeface="Calibri"/>
              </a:rPr>
              <a:t>Maya Ostrowski  ·  maya@loopreuse.com  ·  loopreuse.com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9D8C9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9D8C9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