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image" Target="../media/image-2-2.png"/><Relationship Id="rId3" Type="http://schemas.openxmlformats.org/officeDocument/2006/relationships/image" Target="../media/image-2-2.png"/><Relationship Id="rId4" Type="http://schemas.openxmlformats.org/officeDocument/2006/relationships/image" Target="../media/image-2-2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4.png"/><Relationship Id="rId9" Type="http://schemas.openxmlformats.org/officeDocument/2006/relationships/image" Target="../media/image-3-2.png"/><Relationship Id="rId10" Type="http://schemas.openxmlformats.org/officeDocument/2006/relationships/image" Target="../media/image-3-3.png"/><Relationship Id="rId11" Type="http://schemas.openxmlformats.org/officeDocument/2006/relationships/image" Target="../media/image-3-5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image" Target="../media/image-6-2.png"/><Relationship Id="rId3" Type="http://schemas.openxmlformats.org/officeDocument/2006/relationships/image" Target="../media/image-6-2.png"/><Relationship Id="rId4" Type="http://schemas.openxmlformats.org/officeDocument/2006/relationships/image" Target="../media/image-6-2.png"/><Relationship Id="rId5" Type="http://schemas.openxmlformats.org/officeDocument/2006/relationships/image" Target="../media/image-6-2.png"/><Relationship Id="rId6" Type="http://schemas.openxmlformats.org/officeDocument/2006/relationships/image" Target="../media/image-6-2.png"/><Relationship Id="rId7" Type="http://schemas.openxmlformats.org/officeDocument/2006/relationships/image" Target="../media/image-6-2.png"/><Relationship Id="rId8" Type="http://schemas.openxmlformats.org/officeDocument/2006/relationships/image" Target="../media/image-6-2.png"/><Relationship Id="rId9" Type="http://schemas.openxmlformats.org/officeDocument/2006/relationships/image" Target="../media/image-6-2.png"/><Relationship Id="rId10" Type="http://schemas.openxmlformats.org/officeDocument/2006/relationships/image" Target="../media/image-6-2.png"/><Relationship Id="rId11" Type="http://schemas.openxmlformats.org/officeDocument/2006/relationships/image" Target="../media/image-6-2.png"/><Relationship Id="rId12" Type="http://schemas.openxmlformats.org/officeDocument/2006/relationships/image" Target="../media/image-6-2.png"/><Relationship Id="rId13" Type="http://schemas.openxmlformats.org/officeDocument/2006/relationships/image" Target="../media/image-6-2.png"/><Relationship Id="rId14" Type="http://schemas.openxmlformats.org/officeDocument/2006/relationships/image" Target="../media/image-6-2.png"/><Relationship Id="rId15" Type="http://schemas.openxmlformats.org/officeDocument/2006/relationships/image" Target="../media/image-6-2.png"/><Relationship Id="rId16" Type="http://schemas.openxmlformats.org/officeDocument/2006/relationships/image" Target="../media/image-6-2.png"/><Relationship Id="rId17" Type="http://schemas.openxmlformats.org/officeDocument/2006/relationships/image" Target="../media/image-6-2.png"/><Relationship Id="rId18" Type="http://schemas.openxmlformats.org/officeDocument/2006/relationships/image" Target="../media/image-6-2.png"/><Relationship Id="rId19" Type="http://schemas.openxmlformats.org/officeDocument/2006/relationships/image" Target="../media/image-6-2.png"/><Relationship Id="rId20" Type="http://schemas.openxmlformats.org/officeDocument/2006/relationships/image" Target="../media/image-6-2.png"/><Relationship Id="rId21" Type="http://schemas.openxmlformats.org/officeDocument/2006/relationships/slideLayout" Target="../slideLayouts/slideLayout1.xml"/><Relationship Id="rId2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cons/shield_cyan.png">    </p:cNvPr>
          <p:cNvPicPr>
            <a:picLocks noChangeAspect="1"/>
          </p:cNvPicPr>
          <p:nvPr/>
        </p:nvPicPr>
        <p:blipFill>
          <a:blip r:embed="rId2">
            <a:alphaModFix amt="95000"/>
          </a:blip>
          <a:stretch>
            <a:fillRect/>
          </a:stretch>
        </p:blipFill>
        <p:spPr>
          <a:xfrm>
            <a:off x="5591556" y="777240"/>
            <a:ext cx="1005840" cy="100584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0" y="1965960"/>
            <a:ext cx="12188952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PhishGuard</a:t>
            </a:r>
            <a:pPr algn="ctr" indent="0" marL="0">
              <a:buNone/>
            </a:pPr>
            <a:r>
              <a:rPr lang="en-US" sz="54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AI</a:t>
            </a:r>
            <a:endParaRPr lang="en-US" sz="5400" dirty="0"/>
          </a:p>
        </p:txBody>
      </p:sp>
      <p:sp>
        <p:nvSpPr>
          <p:cNvPr id="4" name="Text 1"/>
          <p:cNvSpPr/>
          <p:nvPr/>
        </p:nvSpPr>
        <p:spPr>
          <a:xfrm>
            <a:off x="0" y="2971800"/>
            <a:ext cx="1218895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spc="250" kern="0" dirty="0">
                <a:solidFill>
                  <a:srgbClr val="8B9DC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AI-POWERED PHISHING DETECTION SYSTEM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0" y="3520440"/>
            <a:ext cx="1218895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Detect</a:t>
            </a:r>
            <a:pPr algn="ctr" indent="0" marL="0">
              <a:buNone/>
            </a:pPr>
            <a:r>
              <a:rPr lang="en-US" sz="1900" dirty="0">
                <a:solidFill>
                  <a:srgbClr val="5A6A8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  /   </a:t>
            </a:r>
            <a:pPr algn="ctr" indent="0" marL="0">
              <a:buNone/>
            </a:pPr>
            <a:r>
              <a:rPr lang="en-US" sz="19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Prevent</a:t>
            </a:r>
            <a:pPr algn="ctr" indent="0" marL="0">
              <a:buNone/>
            </a:pPr>
            <a:r>
              <a:rPr lang="en-US" sz="1900" dirty="0">
                <a:solidFill>
                  <a:srgbClr val="5A6A8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  /   </a:t>
            </a:r>
            <a:pPr algn="ctr" indent="0" marL="0">
              <a:buNone/>
            </a:pPr>
            <a:r>
              <a:rPr lang="en-US" sz="19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Protect</a:t>
            </a:r>
            <a:endParaRPr lang="en-US" sz="1900" dirty="0"/>
          </a:p>
        </p:txBody>
      </p:sp>
      <p:sp>
        <p:nvSpPr>
          <p:cNvPr id="6" name="Shape 3"/>
          <p:cNvSpPr/>
          <p:nvPr/>
        </p:nvSpPr>
        <p:spPr>
          <a:xfrm>
            <a:off x="5271516" y="4617720"/>
            <a:ext cx="1645920" cy="0"/>
          </a:xfrm>
          <a:prstGeom prst="line">
            <a:avLst/>
          </a:prstGeom>
          <a:noFill/>
          <a:ln w="9525">
            <a:solidFill>
              <a:srgbClr val="5A6A8C">
                <a:alpha val="6000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0" y="4800600"/>
            <a:ext cx="1218895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8B9DC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Founded by  </a:t>
            </a:r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Satya Prakash Nayak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457200" y="6455664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0E5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01</a:t>
            </a:r>
            <a:pPr indent="0" marL="0">
              <a:buNone/>
            </a:pPr>
            <a:r>
              <a:rPr lang="en-US" sz="1000" dirty="0">
                <a:solidFill>
                  <a:srgbClr val="5A6A8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/ 10 — Cover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200" kern="0" dirty="0">
                <a:solidFill>
                  <a:srgbClr val="8B9DC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PHISHGUARD AI</a:t>
            </a:r>
            <a:endParaRPr lang="en-US" sz="1050" dirty="0"/>
          </a:p>
        </p:txBody>
      </p:sp>
      <p:sp>
        <p:nvSpPr>
          <p:cNvPr id="3" name="Shape 1"/>
          <p:cNvSpPr/>
          <p:nvPr/>
        </p:nvSpPr>
        <p:spPr>
          <a:xfrm>
            <a:off x="457200" y="274320"/>
            <a:ext cx="64008" cy="64008"/>
          </a:xfrm>
          <a:prstGeom prst="ellipse">
            <a:avLst/>
          </a:prstGeom>
          <a:solidFill>
            <a:srgbClr val="00E5FF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658368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spc="240" kern="0" dirty="0">
                <a:solidFill>
                  <a:srgbClr val="00E5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THE PROBLEM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457200" y="731520"/>
            <a:ext cx="292608" cy="0"/>
          </a:xfrm>
          <a:prstGeom prst="line">
            <a:avLst/>
          </a:prstGeom>
          <a:noFill/>
          <a:ln w="15875">
            <a:solidFill>
              <a:srgbClr val="00E5F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987552"/>
            <a:ext cx="1060704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Phishing is the front door to</a:t>
            </a:r>
            <a:endParaRPr lang="en-US" sz="3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almost every </a:t>
            </a:r>
            <a:pPr indent="0" marL="0">
              <a:lnSpc>
                <a:spcPct val="105000"/>
              </a:lnSpc>
              <a:buNone/>
            </a:pPr>
            <a:r>
              <a:rPr lang="en-US" sz="30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cyber breach.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457200" y="196596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8B9DC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Attackers no longer need to break in — they just need one convincing email, link, or SMS to walk in.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57200" y="2743200"/>
            <a:ext cx="2514600" cy="1600200"/>
          </a:xfrm>
          <a:prstGeom prst="roundRect">
            <a:avLst>
              <a:gd name="adj" fmla="val 5143"/>
            </a:avLst>
          </a:prstGeom>
          <a:solidFill>
            <a:srgbClr val="0F1B3D">
              <a:alpha val="75000"/>
            </a:srgbClr>
          </a:solidFill>
          <a:ln w="9525">
            <a:solidFill>
              <a:srgbClr val="00E5FF">
                <a:alpha val="30000"/>
              </a:srgbClr>
            </a:solidFill>
            <a:prstDash val="solid"/>
          </a:ln>
          <a:effectLst>
            <a:outerShdw sx="100000" sy="100000" kx="0" ky="0" algn="bl" rotWithShape="0" blurRad="177800" dist="38100" dir="5400000">
              <a:srgbClr val="000000">
                <a:alpha val="35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621792" y="2889504"/>
            <a:ext cx="2185416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90%</a:t>
            </a:r>
            <a:endParaRPr lang="en-US" sz="2600" dirty="0"/>
          </a:p>
        </p:txBody>
      </p:sp>
      <p:sp>
        <p:nvSpPr>
          <p:cNvPr id="10" name="Text 8"/>
          <p:cNvSpPr/>
          <p:nvPr/>
        </p:nvSpPr>
        <p:spPr>
          <a:xfrm>
            <a:off x="621792" y="3456432"/>
            <a:ext cx="2185416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8B9DC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successful cyberattacks begin with a phishing email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3172968" y="2743200"/>
            <a:ext cx="2514600" cy="1600200"/>
          </a:xfrm>
          <a:prstGeom prst="roundRect">
            <a:avLst>
              <a:gd name="adj" fmla="val 5143"/>
            </a:avLst>
          </a:prstGeom>
          <a:solidFill>
            <a:srgbClr val="0F1B3D">
              <a:alpha val="75000"/>
            </a:srgbClr>
          </a:solidFill>
          <a:ln w="9525">
            <a:solidFill>
              <a:srgbClr val="00E5FF">
                <a:alpha val="30000"/>
              </a:srgbClr>
            </a:solidFill>
            <a:prstDash val="solid"/>
          </a:ln>
          <a:effectLst>
            <a:outerShdw sx="100000" sy="100000" kx="0" ky="0" algn="bl" rotWithShape="0" blurRad="177800" dist="38100" dir="5400000">
              <a:srgbClr val="000000">
                <a:alpha val="35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3337560" y="2889504"/>
            <a:ext cx="2185416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3.4B</a:t>
            </a:r>
            <a:endParaRPr lang="en-US" sz="2600" dirty="0"/>
          </a:p>
        </p:txBody>
      </p:sp>
      <p:sp>
        <p:nvSpPr>
          <p:cNvPr id="13" name="Text 11"/>
          <p:cNvSpPr/>
          <p:nvPr/>
        </p:nvSpPr>
        <p:spPr>
          <a:xfrm>
            <a:off x="3337560" y="3456432"/>
            <a:ext cx="2185416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8B9DC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phishing emails sent worldwide every single day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457200" y="4544568"/>
            <a:ext cx="2514600" cy="1600200"/>
          </a:xfrm>
          <a:prstGeom prst="roundRect">
            <a:avLst>
              <a:gd name="adj" fmla="val 5143"/>
            </a:avLst>
          </a:prstGeom>
          <a:solidFill>
            <a:srgbClr val="0F1B3D">
              <a:alpha val="75000"/>
            </a:srgbClr>
          </a:solidFill>
          <a:ln w="9525">
            <a:solidFill>
              <a:srgbClr val="00E5FF">
                <a:alpha val="30000"/>
              </a:srgbClr>
            </a:solidFill>
            <a:prstDash val="solid"/>
          </a:ln>
          <a:effectLst>
            <a:outerShdw sx="100000" sy="100000" kx="0" ky="0" algn="bl" rotWithShape="0" blurRad="177800" dist="38100" dir="5400000">
              <a:srgbClr val="000000">
                <a:alpha val="35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621792" y="4690872"/>
            <a:ext cx="2185416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Rising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621792" y="5257800"/>
            <a:ext cx="2185416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8B9DC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fraud &amp; identity theft cases increasing year over year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3172968" y="4544568"/>
            <a:ext cx="2514600" cy="1600200"/>
          </a:xfrm>
          <a:prstGeom prst="roundRect">
            <a:avLst>
              <a:gd name="adj" fmla="val 5143"/>
            </a:avLst>
          </a:prstGeom>
          <a:solidFill>
            <a:srgbClr val="0F1B3D">
              <a:alpha val="75000"/>
            </a:srgbClr>
          </a:solidFill>
          <a:ln w="9525">
            <a:solidFill>
              <a:srgbClr val="00E5FF">
                <a:alpha val="30000"/>
              </a:srgbClr>
            </a:solidFill>
            <a:prstDash val="solid"/>
          </a:ln>
          <a:effectLst>
            <a:outerShdw sx="100000" sy="100000" kx="0" ky="0" algn="bl" rotWithShape="0" blurRad="177800" dist="38100" dir="5400000">
              <a:srgbClr val="000000">
                <a:alpha val="35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3337560" y="4690872"/>
            <a:ext cx="2185416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&lt; 1 min</a:t>
            </a:r>
            <a:endParaRPr lang="en-US" sz="2600" dirty="0"/>
          </a:p>
        </p:txBody>
      </p:sp>
      <p:sp>
        <p:nvSpPr>
          <p:cNvPr id="19" name="Text 17"/>
          <p:cNvSpPr/>
          <p:nvPr/>
        </p:nvSpPr>
        <p:spPr>
          <a:xfrm>
            <a:off x="3337560" y="5257800"/>
            <a:ext cx="2185416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8B9DC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often enough for a victim to click a malicious link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6263640" y="2743200"/>
            <a:ext cx="5440680" cy="1371600"/>
          </a:xfrm>
          <a:prstGeom prst="roundRect">
            <a:avLst>
              <a:gd name="adj" fmla="val 6000"/>
            </a:avLst>
          </a:prstGeom>
          <a:solidFill>
            <a:srgbClr val="0F1B3D">
              <a:alpha val="75000"/>
            </a:srgbClr>
          </a:solidFill>
          <a:ln w="9525">
            <a:solidFill>
              <a:srgbClr val="00E5FF">
                <a:alpha val="30000"/>
              </a:srgbClr>
            </a:solidFill>
            <a:prstDash val="solid"/>
          </a:ln>
          <a:effectLst>
            <a:outerShdw sx="100000" sy="100000" kx="0" ky="0" algn="bl" rotWithShape="0" blurRad="177800" dist="38100" dir="5400000">
              <a:srgbClr val="000000">
                <a:alpha val="35000"/>
              </a:srgbClr>
            </a:outerShdw>
          </a:effectLst>
        </p:spPr>
      </p:sp>
      <p:pic>
        <p:nvPicPr>
          <p:cNvPr id="21" name="Image 0" descr="icons/warning_dange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6520" y="2944368"/>
            <a:ext cx="384048" cy="384048"/>
          </a:xfrm>
          <a:prstGeom prst="rect">
            <a:avLst/>
          </a:prstGeom>
        </p:spPr>
      </p:pic>
      <p:sp>
        <p:nvSpPr>
          <p:cNvPr id="22" name="Text 19"/>
          <p:cNvSpPr/>
          <p:nvPr/>
        </p:nvSpPr>
        <p:spPr>
          <a:xfrm>
            <a:off x="6976872" y="2880360"/>
            <a:ext cx="45262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E7EC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Everyday users struggle to distinguish fake emails, spoofed websites, and fraudulent SMS from legitimate ones.</a:t>
            </a:r>
            <a:endParaRPr lang="en-US" sz="1250" dirty="0"/>
          </a:p>
        </p:txBody>
      </p:sp>
      <p:sp>
        <p:nvSpPr>
          <p:cNvPr id="23" name="Shape 20"/>
          <p:cNvSpPr/>
          <p:nvPr/>
        </p:nvSpPr>
        <p:spPr>
          <a:xfrm>
            <a:off x="6263640" y="4315968"/>
            <a:ext cx="5440680" cy="1371600"/>
          </a:xfrm>
          <a:prstGeom prst="roundRect">
            <a:avLst>
              <a:gd name="adj" fmla="val 6000"/>
            </a:avLst>
          </a:prstGeom>
          <a:solidFill>
            <a:srgbClr val="0F1B3D">
              <a:alpha val="75000"/>
            </a:srgbClr>
          </a:solidFill>
          <a:ln w="9525">
            <a:solidFill>
              <a:srgbClr val="00E5FF">
                <a:alpha val="30000"/>
              </a:srgbClr>
            </a:solidFill>
            <a:prstDash val="solid"/>
          </a:ln>
          <a:effectLst>
            <a:outerShdw sx="100000" sy="100000" kx="0" ky="0" algn="bl" rotWithShape="0" blurRad="177800" dist="38100" dir="5400000">
              <a:srgbClr val="000000">
                <a:alpha val="35000"/>
              </a:srgbClr>
            </a:outerShdw>
          </a:effectLst>
        </p:spPr>
      </p:sp>
      <p:pic>
        <p:nvPicPr>
          <p:cNvPr id="24" name="Image 1" descr="icons/warning_danger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6520" y="4517136"/>
            <a:ext cx="384048" cy="384048"/>
          </a:xfrm>
          <a:prstGeom prst="rect">
            <a:avLst/>
          </a:prstGeom>
        </p:spPr>
      </p:pic>
      <p:sp>
        <p:nvSpPr>
          <p:cNvPr id="25" name="Text 21"/>
          <p:cNvSpPr/>
          <p:nvPr/>
        </p:nvSpPr>
        <p:spPr>
          <a:xfrm>
            <a:off x="6976872" y="4453128"/>
            <a:ext cx="45262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E7EC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existing tools are reactive — they block known threats after they’ve already been reported, not before.</a:t>
            </a:r>
            <a:endParaRPr lang="en-US" sz="1250" dirty="0"/>
          </a:p>
        </p:txBody>
      </p:sp>
      <p:sp>
        <p:nvSpPr>
          <p:cNvPr id="26" name="Shape 22"/>
          <p:cNvSpPr/>
          <p:nvPr/>
        </p:nvSpPr>
        <p:spPr>
          <a:xfrm>
            <a:off x="6263640" y="5888736"/>
            <a:ext cx="5440680" cy="1371600"/>
          </a:xfrm>
          <a:prstGeom prst="roundRect">
            <a:avLst>
              <a:gd name="adj" fmla="val 6000"/>
            </a:avLst>
          </a:prstGeom>
          <a:solidFill>
            <a:srgbClr val="0F1B3D">
              <a:alpha val="75000"/>
            </a:srgbClr>
          </a:solidFill>
          <a:ln w="9525">
            <a:solidFill>
              <a:srgbClr val="00E5FF">
                <a:alpha val="30000"/>
              </a:srgbClr>
            </a:solidFill>
            <a:prstDash val="solid"/>
          </a:ln>
          <a:effectLst>
            <a:outerShdw sx="100000" sy="100000" kx="0" ky="0" algn="bl" rotWithShape="0" blurRad="177800" dist="38100" dir="5400000">
              <a:srgbClr val="000000">
                <a:alpha val="35000"/>
              </a:srgbClr>
            </a:outerShdw>
          </a:effectLst>
        </p:spPr>
      </p:sp>
      <p:pic>
        <p:nvPicPr>
          <p:cNvPr id="27" name="Image 2" descr="icons/warning_danger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6520" y="6089904"/>
            <a:ext cx="384048" cy="384048"/>
          </a:xfrm>
          <a:prstGeom prst="rect">
            <a:avLst/>
          </a:prstGeom>
        </p:spPr>
      </p:pic>
      <p:sp>
        <p:nvSpPr>
          <p:cNvPr id="28" name="Text 23"/>
          <p:cNvSpPr/>
          <p:nvPr/>
        </p:nvSpPr>
        <p:spPr>
          <a:xfrm>
            <a:off x="6976872" y="6025896"/>
            <a:ext cx="45262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E7EC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Enterprise-grade protection is expensive and complex, leaving students, freelancers, and small businesses exposed.</a:t>
            </a:r>
            <a:endParaRPr lang="en-US" sz="1250" dirty="0"/>
          </a:p>
        </p:txBody>
      </p:sp>
      <p:sp>
        <p:nvSpPr>
          <p:cNvPr id="29" name="Text 24"/>
          <p:cNvSpPr/>
          <p:nvPr/>
        </p:nvSpPr>
        <p:spPr>
          <a:xfrm>
            <a:off x="457200" y="6455664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0E5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02</a:t>
            </a:r>
            <a:pPr indent="0" marL="0">
              <a:buNone/>
            </a:pPr>
            <a:r>
              <a:rPr lang="en-US" sz="1000" dirty="0">
                <a:solidFill>
                  <a:srgbClr val="5A6A8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/ 10 — Problem Statement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200" kern="0" dirty="0">
                <a:solidFill>
                  <a:srgbClr val="8B9DC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PHISHGUARD AI</a:t>
            </a:r>
            <a:endParaRPr lang="en-US" sz="1050" dirty="0"/>
          </a:p>
        </p:txBody>
      </p:sp>
      <p:sp>
        <p:nvSpPr>
          <p:cNvPr id="3" name="Shape 1"/>
          <p:cNvSpPr/>
          <p:nvPr/>
        </p:nvSpPr>
        <p:spPr>
          <a:xfrm>
            <a:off x="457200" y="274320"/>
            <a:ext cx="64008" cy="64008"/>
          </a:xfrm>
          <a:prstGeom prst="ellipse">
            <a:avLst/>
          </a:prstGeom>
          <a:solidFill>
            <a:srgbClr val="00E5FF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658368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spc="240" kern="0" dirty="0">
                <a:solidFill>
                  <a:srgbClr val="00E5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THE SOLUTION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457200" y="731520"/>
            <a:ext cx="292608" cy="0"/>
          </a:xfrm>
          <a:prstGeom prst="line">
            <a:avLst/>
          </a:prstGeom>
          <a:noFill/>
          <a:ln w="15875">
            <a:solidFill>
              <a:srgbClr val="00E5F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987552"/>
            <a:ext cx="1060704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AI engine. </a:t>
            </a:r>
            <a:pPr indent="0" marL="0">
              <a:lnSpc>
                <a:spcPct val="105000"/>
              </a:lnSpc>
              <a:buNone/>
            </a:pPr>
            <a:r>
              <a:rPr lang="en-US" sz="30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Every layer of defense.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457200" y="1965960"/>
            <a:ext cx="914400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8B9DC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PhishGuard AI analyzes messages and links in real time — before a user ever has the chance to click.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57200" y="2514600"/>
            <a:ext cx="1991563" cy="1417320"/>
          </a:xfrm>
          <a:prstGeom prst="roundRect">
            <a:avLst>
              <a:gd name="adj" fmla="val 5806"/>
            </a:avLst>
          </a:prstGeom>
          <a:solidFill>
            <a:srgbClr val="0F1B3D">
              <a:alpha val="75000"/>
            </a:srgbClr>
          </a:solidFill>
          <a:ln w="9525">
            <a:solidFill>
              <a:srgbClr val="00E5FF">
                <a:alpha val="30000"/>
              </a:srgbClr>
            </a:solidFill>
            <a:prstDash val="solid"/>
          </a:ln>
          <a:effectLst>
            <a:outerShdw sx="100000" sy="100000" kx="0" ky="0" algn="bl" rotWithShape="0" blurRad="177800" dist="38100" dir="5400000">
              <a:srgbClr val="000000">
                <a:alpha val="35000"/>
              </a:srgbClr>
            </a:outerShdw>
          </a:effectLst>
        </p:spPr>
      </p:sp>
      <p:pic>
        <p:nvPicPr>
          <p:cNvPr id="9" name="Image 0" descr="icons/envelope_cyan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1814" y="2651760"/>
            <a:ext cx="402336" cy="402336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530352" y="3136392"/>
            <a:ext cx="1845259" cy="3291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Incoming Message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548640" y="3456432"/>
            <a:ext cx="1808683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8B9DC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Email, URL, or SMS received</a:t>
            </a:r>
            <a:endParaRPr lang="en-US" sz="850" dirty="0"/>
          </a:p>
        </p:txBody>
      </p:sp>
      <p:sp>
        <p:nvSpPr>
          <p:cNvPr id="12" name="Text 9"/>
          <p:cNvSpPr/>
          <p:nvPr/>
        </p:nvSpPr>
        <p:spPr>
          <a:xfrm>
            <a:off x="2448763" y="2926080"/>
            <a:ext cx="329184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0E5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13" name="Shape 10"/>
          <p:cNvSpPr/>
          <p:nvPr/>
        </p:nvSpPr>
        <p:spPr>
          <a:xfrm>
            <a:off x="2777947" y="2514600"/>
            <a:ext cx="1991563" cy="1417320"/>
          </a:xfrm>
          <a:prstGeom prst="roundRect">
            <a:avLst>
              <a:gd name="adj" fmla="val 5806"/>
            </a:avLst>
          </a:prstGeom>
          <a:solidFill>
            <a:srgbClr val="0F1B3D">
              <a:alpha val="75000"/>
            </a:srgbClr>
          </a:solidFill>
          <a:ln w="9525">
            <a:solidFill>
              <a:srgbClr val="00E5FF">
                <a:alpha val="30000"/>
              </a:srgbClr>
            </a:solidFill>
            <a:prstDash val="solid"/>
          </a:ln>
          <a:effectLst>
            <a:outerShdw sx="100000" sy="100000" kx="0" ky="0" algn="bl" rotWithShape="0" blurRad="177800" dist="38100" dir="5400000">
              <a:srgbClr val="000000">
                <a:alpha val="35000"/>
              </a:srgbClr>
            </a:outerShdw>
          </a:effectLst>
        </p:spPr>
      </p:sp>
      <p:pic>
        <p:nvPicPr>
          <p:cNvPr id="14" name="Image 1" descr="icons/brain_cyan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2561" y="2651760"/>
            <a:ext cx="402336" cy="402336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2851099" y="3136392"/>
            <a:ext cx="1845259" cy="3291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NLP + ML Analysis</a:t>
            </a:r>
            <a:endParaRPr lang="en-US" sz="1100" dirty="0"/>
          </a:p>
        </p:txBody>
      </p:sp>
      <p:sp>
        <p:nvSpPr>
          <p:cNvPr id="16" name="Text 12"/>
          <p:cNvSpPr/>
          <p:nvPr/>
        </p:nvSpPr>
        <p:spPr>
          <a:xfrm>
            <a:off x="2869387" y="3456432"/>
            <a:ext cx="1808683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8B9DC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Content, tone &amp; intent scanned</a:t>
            </a:r>
            <a:endParaRPr lang="en-US" sz="850" dirty="0"/>
          </a:p>
        </p:txBody>
      </p:sp>
      <p:sp>
        <p:nvSpPr>
          <p:cNvPr id="17" name="Text 13"/>
          <p:cNvSpPr/>
          <p:nvPr/>
        </p:nvSpPr>
        <p:spPr>
          <a:xfrm>
            <a:off x="4769510" y="2926080"/>
            <a:ext cx="329184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0E5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18" name="Shape 14"/>
          <p:cNvSpPr/>
          <p:nvPr/>
        </p:nvSpPr>
        <p:spPr>
          <a:xfrm>
            <a:off x="5098694" y="2514600"/>
            <a:ext cx="1991563" cy="1417320"/>
          </a:xfrm>
          <a:prstGeom prst="roundRect">
            <a:avLst>
              <a:gd name="adj" fmla="val 5806"/>
            </a:avLst>
          </a:prstGeom>
          <a:solidFill>
            <a:srgbClr val="0F1B3D">
              <a:alpha val="75000"/>
            </a:srgbClr>
          </a:solidFill>
          <a:ln w="9525">
            <a:solidFill>
              <a:srgbClr val="00E5FF">
                <a:alpha val="30000"/>
              </a:srgbClr>
            </a:solidFill>
            <a:prstDash val="solid"/>
          </a:ln>
          <a:effectLst>
            <a:outerShdw sx="100000" sy="100000" kx="0" ky="0" algn="bl" rotWithShape="0" blurRad="177800" dist="38100" dir="5400000">
              <a:srgbClr val="000000">
                <a:alpha val="35000"/>
              </a:srgbClr>
            </a:outerShdw>
          </a:effectLst>
        </p:spPr>
      </p:sp>
      <p:pic>
        <p:nvPicPr>
          <p:cNvPr id="19" name="Image 2" descr="icons/link_cyan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3308" y="2651760"/>
            <a:ext cx="402336" cy="402336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5171846" y="3136392"/>
            <a:ext cx="1845259" cy="3291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Real-Time URL Scan</a:t>
            </a:r>
            <a:endParaRPr lang="en-US" sz="1100" dirty="0"/>
          </a:p>
        </p:txBody>
      </p:sp>
      <p:sp>
        <p:nvSpPr>
          <p:cNvPr id="21" name="Text 16"/>
          <p:cNvSpPr/>
          <p:nvPr/>
        </p:nvSpPr>
        <p:spPr>
          <a:xfrm>
            <a:off x="5190134" y="3456432"/>
            <a:ext cx="1808683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8B9DC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Domain &amp; reputation checked</a:t>
            </a:r>
            <a:endParaRPr lang="en-US" sz="850" dirty="0"/>
          </a:p>
        </p:txBody>
      </p:sp>
      <p:sp>
        <p:nvSpPr>
          <p:cNvPr id="22" name="Text 17"/>
          <p:cNvSpPr/>
          <p:nvPr/>
        </p:nvSpPr>
        <p:spPr>
          <a:xfrm>
            <a:off x="7090258" y="2926080"/>
            <a:ext cx="329184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0E5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23" name="Shape 18"/>
          <p:cNvSpPr/>
          <p:nvPr/>
        </p:nvSpPr>
        <p:spPr>
          <a:xfrm>
            <a:off x="7419442" y="2514600"/>
            <a:ext cx="1991563" cy="1417320"/>
          </a:xfrm>
          <a:prstGeom prst="roundRect">
            <a:avLst>
              <a:gd name="adj" fmla="val 5806"/>
            </a:avLst>
          </a:prstGeom>
          <a:solidFill>
            <a:srgbClr val="0F1B3D">
              <a:alpha val="75000"/>
            </a:srgbClr>
          </a:solidFill>
          <a:ln w="9525">
            <a:solidFill>
              <a:srgbClr val="00E5FF">
                <a:alpha val="30000"/>
              </a:srgbClr>
            </a:solidFill>
            <a:prstDash val="solid"/>
          </a:ln>
          <a:effectLst>
            <a:outerShdw sx="100000" sy="100000" kx="0" ky="0" algn="bl" rotWithShape="0" blurRad="177800" dist="38100" dir="5400000">
              <a:srgbClr val="000000">
                <a:alpha val="35000"/>
              </a:srgbClr>
            </a:outerShdw>
          </a:effectLst>
        </p:spPr>
      </p:sp>
      <p:pic>
        <p:nvPicPr>
          <p:cNvPr id="24" name="Image 3" descr="icons/chart_cyan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14055" y="2651760"/>
            <a:ext cx="402336" cy="402336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7492594" y="3136392"/>
            <a:ext cx="1845259" cy="3291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Risk Prediction</a:t>
            </a:r>
            <a:endParaRPr lang="en-US" sz="1100" dirty="0"/>
          </a:p>
        </p:txBody>
      </p:sp>
      <p:sp>
        <p:nvSpPr>
          <p:cNvPr id="26" name="Text 20"/>
          <p:cNvSpPr/>
          <p:nvPr/>
        </p:nvSpPr>
        <p:spPr>
          <a:xfrm>
            <a:off x="7510882" y="3456432"/>
            <a:ext cx="1808683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8B9DC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Threat probability scored</a:t>
            </a:r>
            <a:endParaRPr lang="en-US" sz="850" dirty="0"/>
          </a:p>
        </p:txBody>
      </p:sp>
      <p:sp>
        <p:nvSpPr>
          <p:cNvPr id="27" name="Text 21"/>
          <p:cNvSpPr/>
          <p:nvPr/>
        </p:nvSpPr>
        <p:spPr>
          <a:xfrm>
            <a:off x="9411005" y="2926080"/>
            <a:ext cx="329184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0E5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28" name="Shape 22"/>
          <p:cNvSpPr/>
          <p:nvPr/>
        </p:nvSpPr>
        <p:spPr>
          <a:xfrm>
            <a:off x="9740189" y="2514600"/>
            <a:ext cx="1991563" cy="1417320"/>
          </a:xfrm>
          <a:prstGeom prst="roundRect">
            <a:avLst>
              <a:gd name="adj" fmla="val 5806"/>
            </a:avLst>
          </a:prstGeom>
          <a:solidFill>
            <a:srgbClr val="0D2A24">
              <a:alpha val="75000"/>
            </a:srgbClr>
          </a:solidFill>
          <a:ln w="9525">
            <a:solidFill>
              <a:srgbClr val="00FF9C">
                <a:alpha val="30000"/>
              </a:srgbClr>
            </a:solidFill>
            <a:prstDash val="solid"/>
          </a:ln>
          <a:effectLst>
            <a:outerShdw sx="100000" sy="100000" kx="0" ky="0" algn="bl" rotWithShape="0" blurRad="177800" dist="38100" dir="5400000">
              <a:srgbClr val="000000">
                <a:alpha val="35000"/>
              </a:srgbClr>
            </a:outerShdw>
          </a:effectLst>
        </p:spPr>
      </p:sp>
      <p:pic>
        <p:nvPicPr>
          <p:cNvPr id="29" name="Image 4" descr="icons/check_green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34802" y="2651760"/>
            <a:ext cx="402336" cy="402336"/>
          </a:xfrm>
          <a:prstGeom prst="rect">
            <a:avLst/>
          </a:prstGeom>
        </p:spPr>
      </p:pic>
      <p:sp>
        <p:nvSpPr>
          <p:cNvPr id="30" name="Text 23"/>
          <p:cNvSpPr/>
          <p:nvPr/>
        </p:nvSpPr>
        <p:spPr>
          <a:xfrm>
            <a:off x="9813341" y="3136392"/>
            <a:ext cx="1845259" cy="3291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Instant Alert</a:t>
            </a:r>
            <a:endParaRPr lang="en-US" sz="1100" dirty="0"/>
          </a:p>
        </p:txBody>
      </p:sp>
      <p:sp>
        <p:nvSpPr>
          <p:cNvPr id="31" name="Text 24"/>
          <p:cNvSpPr/>
          <p:nvPr/>
        </p:nvSpPr>
        <p:spPr>
          <a:xfrm>
            <a:off x="9831629" y="3456432"/>
            <a:ext cx="1808683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8B9DC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User warned or auto-blocked</a:t>
            </a:r>
            <a:endParaRPr lang="en-US" sz="850" dirty="0"/>
          </a:p>
        </p:txBody>
      </p:sp>
      <p:sp>
        <p:nvSpPr>
          <p:cNvPr id="32" name="Shape 25"/>
          <p:cNvSpPr/>
          <p:nvPr/>
        </p:nvSpPr>
        <p:spPr>
          <a:xfrm>
            <a:off x="457200" y="4343400"/>
            <a:ext cx="3639312" cy="512064"/>
          </a:xfrm>
          <a:prstGeom prst="roundRect">
            <a:avLst>
              <a:gd name="adj" fmla="val 16071"/>
            </a:avLst>
          </a:prstGeom>
          <a:solidFill>
            <a:srgbClr val="0F1B3D">
              <a:alpha val="75000"/>
            </a:srgbClr>
          </a:solidFill>
          <a:ln w="9525">
            <a:solidFill>
              <a:srgbClr val="00E5FF">
                <a:alpha val="30000"/>
              </a:srgbClr>
            </a:solidFill>
            <a:prstDash val="solid"/>
          </a:ln>
        </p:spPr>
      </p:sp>
      <p:pic>
        <p:nvPicPr>
          <p:cNvPr id="33" name="Image 5" descr="icons/robot_cyan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4360" y="4453128"/>
            <a:ext cx="274320" cy="274320"/>
          </a:xfrm>
          <a:prstGeom prst="rect">
            <a:avLst/>
          </a:prstGeom>
        </p:spPr>
      </p:pic>
      <p:sp>
        <p:nvSpPr>
          <p:cNvPr id="34" name="Text 26"/>
          <p:cNvSpPr/>
          <p:nvPr/>
        </p:nvSpPr>
        <p:spPr>
          <a:xfrm>
            <a:off x="969264" y="4343400"/>
            <a:ext cx="301752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E7EC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AI-Powered Phishing Detection</a:t>
            </a:r>
            <a:endParaRPr lang="en-US" sz="1100" dirty="0"/>
          </a:p>
        </p:txBody>
      </p:sp>
      <p:sp>
        <p:nvSpPr>
          <p:cNvPr id="35" name="Shape 27"/>
          <p:cNvSpPr/>
          <p:nvPr/>
        </p:nvSpPr>
        <p:spPr>
          <a:xfrm>
            <a:off x="4270248" y="4343400"/>
            <a:ext cx="3639312" cy="512064"/>
          </a:xfrm>
          <a:prstGeom prst="roundRect">
            <a:avLst>
              <a:gd name="adj" fmla="val 16071"/>
            </a:avLst>
          </a:prstGeom>
          <a:solidFill>
            <a:srgbClr val="0F1B3D">
              <a:alpha val="75000"/>
            </a:srgbClr>
          </a:solidFill>
          <a:ln w="9525">
            <a:solidFill>
              <a:srgbClr val="00E5FF">
                <a:alpha val="30000"/>
              </a:srgbClr>
            </a:solidFill>
            <a:prstDash val="solid"/>
          </a:ln>
        </p:spPr>
      </p:sp>
      <p:pic>
        <p:nvPicPr>
          <p:cNvPr id="36" name="Image 6" descr="icons/link_cyan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07408" y="4453128"/>
            <a:ext cx="274320" cy="274320"/>
          </a:xfrm>
          <a:prstGeom prst="rect">
            <a:avLst/>
          </a:prstGeom>
        </p:spPr>
      </p:pic>
      <p:sp>
        <p:nvSpPr>
          <p:cNvPr id="37" name="Text 28"/>
          <p:cNvSpPr/>
          <p:nvPr/>
        </p:nvSpPr>
        <p:spPr>
          <a:xfrm>
            <a:off x="4782312" y="4343400"/>
            <a:ext cx="301752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E7EC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Real-Time URL Scanning</a:t>
            </a:r>
            <a:endParaRPr lang="en-US" sz="1100" dirty="0"/>
          </a:p>
        </p:txBody>
      </p:sp>
      <p:sp>
        <p:nvSpPr>
          <p:cNvPr id="38" name="Shape 29"/>
          <p:cNvSpPr/>
          <p:nvPr/>
        </p:nvSpPr>
        <p:spPr>
          <a:xfrm>
            <a:off x="8083296" y="4343400"/>
            <a:ext cx="3639312" cy="512064"/>
          </a:xfrm>
          <a:prstGeom prst="roundRect">
            <a:avLst>
              <a:gd name="adj" fmla="val 16071"/>
            </a:avLst>
          </a:prstGeom>
          <a:solidFill>
            <a:srgbClr val="0F1B3D">
              <a:alpha val="75000"/>
            </a:srgbClr>
          </a:solidFill>
          <a:ln w="9525">
            <a:solidFill>
              <a:srgbClr val="00E5FF">
                <a:alpha val="30000"/>
              </a:srgbClr>
            </a:solidFill>
            <a:prstDash val="solid"/>
          </a:ln>
        </p:spPr>
      </p:sp>
      <p:pic>
        <p:nvPicPr>
          <p:cNvPr id="39" name="Image 7" descr="icons/envelope_cyan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20456" y="4453128"/>
            <a:ext cx="274320" cy="274320"/>
          </a:xfrm>
          <a:prstGeom prst="rect">
            <a:avLst/>
          </a:prstGeom>
        </p:spPr>
      </p:pic>
      <p:sp>
        <p:nvSpPr>
          <p:cNvPr id="40" name="Text 30"/>
          <p:cNvSpPr/>
          <p:nvPr/>
        </p:nvSpPr>
        <p:spPr>
          <a:xfrm>
            <a:off x="8595360" y="4343400"/>
            <a:ext cx="301752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E7EC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Email Content Analysis</a:t>
            </a:r>
            <a:endParaRPr lang="en-US" sz="1100" dirty="0"/>
          </a:p>
        </p:txBody>
      </p:sp>
      <p:sp>
        <p:nvSpPr>
          <p:cNvPr id="41" name="Shape 31"/>
          <p:cNvSpPr/>
          <p:nvPr/>
        </p:nvSpPr>
        <p:spPr>
          <a:xfrm>
            <a:off x="457200" y="4992624"/>
            <a:ext cx="3639312" cy="512064"/>
          </a:xfrm>
          <a:prstGeom prst="roundRect">
            <a:avLst>
              <a:gd name="adj" fmla="val 16071"/>
            </a:avLst>
          </a:prstGeom>
          <a:solidFill>
            <a:srgbClr val="0F1B3D">
              <a:alpha val="75000"/>
            </a:srgbClr>
          </a:solidFill>
          <a:ln w="9525">
            <a:solidFill>
              <a:srgbClr val="00E5FF">
                <a:alpha val="30000"/>
              </a:srgbClr>
            </a:solidFill>
            <a:prstDash val="solid"/>
          </a:ln>
        </p:spPr>
      </p:sp>
      <p:pic>
        <p:nvPicPr>
          <p:cNvPr id="42" name="Image 8" descr="icons/brain_cyan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4360" y="5102352"/>
            <a:ext cx="274320" cy="274320"/>
          </a:xfrm>
          <a:prstGeom prst="rect">
            <a:avLst/>
          </a:prstGeom>
        </p:spPr>
      </p:pic>
      <p:sp>
        <p:nvSpPr>
          <p:cNvPr id="43" name="Text 32"/>
          <p:cNvSpPr/>
          <p:nvPr/>
        </p:nvSpPr>
        <p:spPr>
          <a:xfrm>
            <a:off x="969264" y="4992624"/>
            <a:ext cx="301752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E7EC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Natural Language Processing</a:t>
            </a:r>
            <a:endParaRPr lang="en-US" sz="1100" dirty="0"/>
          </a:p>
        </p:txBody>
      </p:sp>
      <p:sp>
        <p:nvSpPr>
          <p:cNvPr id="44" name="Shape 33"/>
          <p:cNvSpPr/>
          <p:nvPr/>
        </p:nvSpPr>
        <p:spPr>
          <a:xfrm>
            <a:off x="4270248" y="4992624"/>
            <a:ext cx="3639312" cy="512064"/>
          </a:xfrm>
          <a:prstGeom prst="roundRect">
            <a:avLst>
              <a:gd name="adj" fmla="val 16071"/>
            </a:avLst>
          </a:prstGeom>
          <a:solidFill>
            <a:srgbClr val="0F1B3D">
              <a:alpha val="75000"/>
            </a:srgbClr>
          </a:solidFill>
          <a:ln w="9525">
            <a:solidFill>
              <a:srgbClr val="00E5FF">
                <a:alpha val="30000"/>
              </a:srgbClr>
            </a:solidFill>
            <a:prstDash val="solid"/>
          </a:ln>
        </p:spPr>
      </p:sp>
      <p:pic>
        <p:nvPicPr>
          <p:cNvPr id="45" name="Image 9" descr="icons/chart_cyan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07408" y="5102352"/>
            <a:ext cx="274320" cy="274320"/>
          </a:xfrm>
          <a:prstGeom prst="rect">
            <a:avLst/>
          </a:prstGeom>
        </p:spPr>
      </p:pic>
      <p:sp>
        <p:nvSpPr>
          <p:cNvPr id="46" name="Text 34"/>
          <p:cNvSpPr/>
          <p:nvPr/>
        </p:nvSpPr>
        <p:spPr>
          <a:xfrm>
            <a:off x="4782312" y="4992624"/>
            <a:ext cx="301752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E7EC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Machine Learning Prediction</a:t>
            </a:r>
            <a:endParaRPr lang="en-US" sz="1100" dirty="0"/>
          </a:p>
        </p:txBody>
      </p:sp>
      <p:sp>
        <p:nvSpPr>
          <p:cNvPr id="47" name="Shape 35"/>
          <p:cNvSpPr/>
          <p:nvPr/>
        </p:nvSpPr>
        <p:spPr>
          <a:xfrm>
            <a:off x="8083296" y="4992624"/>
            <a:ext cx="3639312" cy="512064"/>
          </a:xfrm>
          <a:prstGeom prst="roundRect">
            <a:avLst>
              <a:gd name="adj" fmla="val 16071"/>
            </a:avLst>
          </a:prstGeom>
          <a:solidFill>
            <a:srgbClr val="0F1B3D">
              <a:alpha val="75000"/>
            </a:srgbClr>
          </a:solidFill>
          <a:ln w="9525">
            <a:solidFill>
              <a:srgbClr val="00E5FF">
                <a:alpha val="30000"/>
              </a:srgbClr>
            </a:solidFill>
            <a:prstDash val="solid"/>
          </a:ln>
        </p:spPr>
      </p:sp>
      <p:pic>
        <p:nvPicPr>
          <p:cNvPr id="48" name="Image 10" descr="icons/bolt_cyan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220456" y="5102352"/>
            <a:ext cx="274320" cy="274320"/>
          </a:xfrm>
          <a:prstGeom prst="rect">
            <a:avLst/>
          </a:prstGeom>
        </p:spPr>
      </p:pic>
      <p:sp>
        <p:nvSpPr>
          <p:cNvPr id="49" name="Text 36"/>
          <p:cNvSpPr/>
          <p:nvPr/>
        </p:nvSpPr>
        <p:spPr>
          <a:xfrm>
            <a:off x="8595360" y="4992624"/>
            <a:ext cx="301752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E7EC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Instant Security Alerts</a:t>
            </a:r>
            <a:endParaRPr lang="en-US" sz="1100" dirty="0"/>
          </a:p>
        </p:txBody>
      </p:sp>
      <p:sp>
        <p:nvSpPr>
          <p:cNvPr id="50" name="Text 37"/>
          <p:cNvSpPr/>
          <p:nvPr/>
        </p:nvSpPr>
        <p:spPr>
          <a:xfrm>
            <a:off x="457200" y="6455664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0E5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03</a:t>
            </a:r>
            <a:pPr indent="0" marL="0">
              <a:buNone/>
            </a:pPr>
            <a:r>
              <a:rPr lang="en-US" sz="1000" dirty="0">
                <a:solidFill>
                  <a:srgbClr val="5A6A8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/ 10 — Solution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200" kern="0" dirty="0">
                <a:solidFill>
                  <a:srgbClr val="8B9DC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PHISHGUARD AI</a:t>
            </a:r>
            <a:endParaRPr lang="en-US" sz="1050" dirty="0"/>
          </a:p>
        </p:txBody>
      </p:sp>
      <p:sp>
        <p:nvSpPr>
          <p:cNvPr id="3" name="Shape 1"/>
          <p:cNvSpPr/>
          <p:nvPr/>
        </p:nvSpPr>
        <p:spPr>
          <a:xfrm>
            <a:off x="457200" y="274320"/>
            <a:ext cx="64008" cy="64008"/>
          </a:xfrm>
          <a:prstGeom prst="ellipse">
            <a:avLst/>
          </a:prstGeom>
          <a:solidFill>
            <a:srgbClr val="00E5FF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658368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spc="240" kern="0" dirty="0">
                <a:solidFill>
                  <a:srgbClr val="00E5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VISION &amp; MISSION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457200" y="731520"/>
            <a:ext cx="292608" cy="0"/>
          </a:xfrm>
          <a:prstGeom prst="line">
            <a:avLst/>
          </a:prstGeom>
          <a:noFill/>
          <a:ln w="15875">
            <a:solidFill>
              <a:srgbClr val="00E5F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987552"/>
            <a:ext cx="1060704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we exist</a:t>
            </a:r>
            <a:endParaRPr lang="en-US" sz="3200" dirty="0"/>
          </a:p>
        </p:txBody>
      </p:sp>
      <p:sp>
        <p:nvSpPr>
          <p:cNvPr id="7" name="Shape 5"/>
          <p:cNvSpPr/>
          <p:nvPr/>
        </p:nvSpPr>
        <p:spPr>
          <a:xfrm>
            <a:off x="457200" y="2011680"/>
            <a:ext cx="5394960" cy="4206240"/>
          </a:xfrm>
          <a:prstGeom prst="roundRect">
            <a:avLst>
              <a:gd name="adj" fmla="val 1957"/>
            </a:avLst>
          </a:prstGeom>
          <a:solidFill>
            <a:srgbClr val="0A1128">
              <a:alpha val="85000"/>
            </a:srgbClr>
          </a:solidFill>
          <a:ln w="9525">
            <a:solidFill>
              <a:srgbClr val="00E5FF">
                <a:alpha val="30000"/>
              </a:srgbClr>
            </a:solidFill>
            <a:prstDash val="solid"/>
          </a:ln>
          <a:effectLst>
            <a:outerShdw sx="100000" sy="100000" kx="0" ky="0" algn="bl" rotWithShape="0" blurRad="177800" dist="38100" dir="5400000">
              <a:srgbClr val="000000">
                <a:alpha val="35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658368" y="2057400"/>
            <a:ext cx="10972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0" dirty="0">
                <a:solidFill>
                  <a:srgbClr val="00E5FF">
                    <a:alpha val="45000"/>
                  </a:srgbClr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7000" dirty="0"/>
          </a:p>
        </p:txBody>
      </p:sp>
      <p:sp>
        <p:nvSpPr>
          <p:cNvPr id="9" name="Text 7"/>
          <p:cNvSpPr/>
          <p:nvPr/>
        </p:nvSpPr>
        <p:spPr>
          <a:xfrm>
            <a:off x="914400" y="2743200"/>
            <a:ext cx="461772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5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 build a safer digital world by empowering every individual and organization with </a:t>
            </a:r>
            <a:pPr indent="0" marL="0">
              <a:lnSpc>
                <a:spcPct val="135000"/>
              </a:lnSpc>
              <a:buNone/>
            </a:pPr>
            <a:r>
              <a:rPr lang="en-US" sz="20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intelligent, AI-driven protection</a:t>
            </a:r>
            <a:pPr indent="0" marL="0">
              <a:lnSpc>
                <a:spcPct val="135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against phishing and cyber threats.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6126480" y="2011680"/>
            <a:ext cx="5605272" cy="1234440"/>
          </a:xfrm>
          <a:prstGeom prst="roundRect">
            <a:avLst>
              <a:gd name="adj" fmla="val 6667"/>
            </a:avLst>
          </a:prstGeom>
          <a:solidFill>
            <a:srgbClr val="0F1B3D">
              <a:alpha val="75000"/>
            </a:srgbClr>
          </a:solidFill>
          <a:ln w="9525">
            <a:solidFill>
              <a:srgbClr val="00E5FF">
                <a:alpha val="30000"/>
              </a:srgbClr>
            </a:solidFill>
            <a:prstDash val="solid"/>
          </a:ln>
          <a:effectLst>
            <a:outerShdw sx="100000" sy="100000" kx="0" ky="0" algn="bl" rotWithShape="0" blurRad="177800" dist="38100" dir="5400000">
              <a:srgbClr val="000000">
                <a:alpha val="35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6355080" y="2372868"/>
            <a:ext cx="512064" cy="512064"/>
          </a:xfrm>
          <a:prstGeom prst="ellipse">
            <a:avLst/>
          </a:prstGeom>
          <a:solidFill>
            <a:srgbClr val="00E5FF"/>
          </a:solidFill>
          <a:ln/>
        </p:spPr>
      </p:sp>
      <p:sp>
        <p:nvSpPr>
          <p:cNvPr id="12" name="Text 10"/>
          <p:cNvSpPr/>
          <p:nvPr/>
        </p:nvSpPr>
        <p:spPr>
          <a:xfrm>
            <a:off x="6355080" y="2372868"/>
            <a:ext cx="51206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5081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7040880" y="2011680"/>
            <a:ext cx="452628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E7EC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Protect digital identities from impersonation and theft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6126480" y="3502152"/>
            <a:ext cx="5605272" cy="1234440"/>
          </a:xfrm>
          <a:prstGeom prst="roundRect">
            <a:avLst>
              <a:gd name="adj" fmla="val 6667"/>
            </a:avLst>
          </a:prstGeom>
          <a:solidFill>
            <a:srgbClr val="0F1B3D">
              <a:alpha val="75000"/>
            </a:srgbClr>
          </a:solidFill>
          <a:ln w="9525">
            <a:solidFill>
              <a:srgbClr val="00E5FF">
                <a:alpha val="30000"/>
              </a:srgbClr>
            </a:solidFill>
            <a:prstDash val="solid"/>
          </a:ln>
          <a:effectLst>
            <a:outerShdw sx="100000" sy="100000" kx="0" ky="0" algn="bl" rotWithShape="0" blurRad="177800" dist="38100" dir="5400000">
              <a:srgbClr val="000000">
                <a:alpha val="35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6355080" y="3863340"/>
            <a:ext cx="512064" cy="512064"/>
          </a:xfrm>
          <a:prstGeom prst="ellipse">
            <a:avLst/>
          </a:prstGeom>
          <a:solidFill>
            <a:srgbClr val="00E5FF"/>
          </a:solidFill>
          <a:ln/>
        </p:spPr>
      </p:sp>
      <p:sp>
        <p:nvSpPr>
          <p:cNvPr id="16" name="Text 14"/>
          <p:cNvSpPr/>
          <p:nvPr/>
        </p:nvSpPr>
        <p:spPr>
          <a:xfrm>
            <a:off x="6355080" y="3863340"/>
            <a:ext cx="51206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5081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7040880" y="3502152"/>
            <a:ext cx="452628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E7EC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Reduce online fraud through proactive, real-time detection</a:t>
            </a:r>
            <a:endParaRPr lang="en-US" sz="1350" dirty="0"/>
          </a:p>
        </p:txBody>
      </p:sp>
      <p:sp>
        <p:nvSpPr>
          <p:cNvPr id="18" name="Shape 16"/>
          <p:cNvSpPr/>
          <p:nvPr/>
        </p:nvSpPr>
        <p:spPr>
          <a:xfrm>
            <a:off x="6126480" y="4992624"/>
            <a:ext cx="5605272" cy="1234440"/>
          </a:xfrm>
          <a:prstGeom prst="roundRect">
            <a:avLst>
              <a:gd name="adj" fmla="val 6667"/>
            </a:avLst>
          </a:prstGeom>
          <a:solidFill>
            <a:srgbClr val="0F1B3D">
              <a:alpha val="75000"/>
            </a:srgbClr>
          </a:solidFill>
          <a:ln w="9525">
            <a:solidFill>
              <a:srgbClr val="00E5FF">
                <a:alpha val="30000"/>
              </a:srgbClr>
            </a:solidFill>
            <a:prstDash val="solid"/>
          </a:ln>
          <a:effectLst>
            <a:outerShdw sx="100000" sy="100000" kx="0" ky="0" algn="bl" rotWithShape="0" blurRad="177800" dist="38100" dir="5400000">
              <a:srgbClr val="000000">
                <a:alpha val="35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6355080" y="5353812"/>
            <a:ext cx="512064" cy="512064"/>
          </a:xfrm>
          <a:prstGeom prst="ellipse">
            <a:avLst/>
          </a:prstGeom>
          <a:solidFill>
            <a:srgbClr val="00E5FF"/>
          </a:solidFill>
          <a:ln/>
        </p:spPr>
      </p:sp>
      <p:sp>
        <p:nvSpPr>
          <p:cNvPr id="20" name="Text 18"/>
          <p:cNvSpPr/>
          <p:nvPr/>
        </p:nvSpPr>
        <p:spPr>
          <a:xfrm>
            <a:off x="6355080" y="5353812"/>
            <a:ext cx="51206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5081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7040880" y="4992624"/>
            <a:ext cx="452628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E7EC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Make enterprise-level security accessible to everyone</a:t>
            </a:r>
            <a:endParaRPr lang="en-US" sz="1350" dirty="0"/>
          </a:p>
        </p:txBody>
      </p:sp>
      <p:sp>
        <p:nvSpPr>
          <p:cNvPr id="22" name="Text 20"/>
          <p:cNvSpPr/>
          <p:nvPr/>
        </p:nvSpPr>
        <p:spPr>
          <a:xfrm>
            <a:off x="457200" y="6455664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0E5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04</a:t>
            </a:r>
            <a:pPr indent="0" marL="0">
              <a:buNone/>
            </a:pPr>
            <a:r>
              <a:rPr lang="en-US" sz="1000" dirty="0">
                <a:solidFill>
                  <a:srgbClr val="5A6A8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/ 10 — Vision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200" kern="0" dirty="0">
                <a:solidFill>
                  <a:srgbClr val="8B9DC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PHISHGUARD AI</a:t>
            </a:r>
            <a:endParaRPr lang="en-US" sz="1050" dirty="0"/>
          </a:p>
        </p:txBody>
      </p:sp>
      <p:sp>
        <p:nvSpPr>
          <p:cNvPr id="3" name="Shape 1"/>
          <p:cNvSpPr/>
          <p:nvPr/>
        </p:nvSpPr>
        <p:spPr>
          <a:xfrm>
            <a:off x="457200" y="274320"/>
            <a:ext cx="64008" cy="64008"/>
          </a:xfrm>
          <a:prstGeom prst="ellipse">
            <a:avLst/>
          </a:prstGeom>
          <a:solidFill>
            <a:srgbClr val="00E5FF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658368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spc="240" kern="0" dirty="0">
                <a:solidFill>
                  <a:srgbClr val="00E5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MARKET OPPORTUNITY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457200" y="731520"/>
            <a:ext cx="292608" cy="0"/>
          </a:xfrm>
          <a:prstGeom prst="line">
            <a:avLst/>
          </a:prstGeom>
          <a:noFill/>
          <a:ln w="15875">
            <a:solidFill>
              <a:srgbClr val="00E5F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987552"/>
            <a:ext cx="1060704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large market, a </a:t>
            </a:r>
            <a:pPr indent="0" marL="0">
              <a:lnSpc>
                <a:spcPct val="105000"/>
              </a:lnSpc>
              <a:buNone/>
            </a:pPr>
            <a:r>
              <a:rPr lang="en-US" sz="30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focused entry point.</a:t>
            </a:r>
            <a:endParaRPr lang="en-US" sz="3000" dirty="0"/>
          </a:p>
        </p:txBody>
      </p:sp>
      <p:sp>
        <p:nvSpPr>
          <p:cNvPr id="7" name="Shape 5"/>
          <p:cNvSpPr/>
          <p:nvPr/>
        </p:nvSpPr>
        <p:spPr>
          <a:xfrm>
            <a:off x="548640" y="2331720"/>
            <a:ext cx="4572000" cy="1051560"/>
          </a:xfrm>
          <a:prstGeom prst="roundRect">
            <a:avLst>
              <a:gd name="adj" fmla="val 6957"/>
            </a:avLst>
          </a:prstGeom>
          <a:solidFill>
            <a:srgbClr val="12244A">
              <a:alpha val="90000"/>
            </a:srgbClr>
          </a:solidFill>
          <a:ln w="12700">
            <a:solidFill>
              <a:srgbClr val="3B82F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77240" y="2450592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150" kern="0" dirty="0">
                <a:solidFill>
                  <a:srgbClr val="7CB4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TAM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777240" y="2724912"/>
            <a:ext cx="4160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Global Cybersecurity Market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1188720" y="3566160"/>
            <a:ext cx="3566160" cy="960120"/>
          </a:xfrm>
          <a:prstGeom prst="roundRect">
            <a:avLst>
              <a:gd name="adj" fmla="val 7619"/>
            </a:avLst>
          </a:prstGeom>
          <a:solidFill>
            <a:srgbClr val="0E3A44">
              <a:alpha val="90000"/>
            </a:srgbClr>
          </a:solidFill>
          <a:ln w="12700">
            <a:solidFill>
              <a:srgbClr val="00E5F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417320" y="3675888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150" kern="0" dirty="0">
                <a:solidFill>
                  <a:srgbClr val="00E5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SAM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1417320" y="3950208"/>
            <a:ext cx="3200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 Email &amp; Phishing Security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1828800" y="4709160"/>
            <a:ext cx="2560320" cy="868680"/>
          </a:xfrm>
          <a:prstGeom prst="roundRect">
            <a:avLst>
              <a:gd name="adj" fmla="val 8421"/>
            </a:avLst>
          </a:prstGeom>
          <a:solidFill>
            <a:srgbClr val="0E3D2C">
              <a:alpha val="90000"/>
            </a:srgbClr>
          </a:solidFill>
          <a:ln w="12700">
            <a:solidFill>
              <a:srgbClr val="00FF9C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2057400" y="4818888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150" kern="0" dirty="0">
                <a:solidFill>
                  <a:srgbClr val="00FF9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SOM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2057400" y="5074920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Initial Target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6126480" y="2286000"/>
            <a:ext cx="5605272" cy="960120"/>
          </a:xfrm>
          <a:prstGeom prst="roundRect">
            <a:avLst>
              <a:gd name="adj" fmla="val 8571"/>
            </a:avLst>
          </a:prstGeom>
          <a:solidFill>
            <a:srgbClr val="0F1B3D">
              <a:alpha val="75000"/>
            </a:srgbClr>
          </a:solidFill>
          <a:ln w="9525">
            <a:solidFill>
              <a:srgbClr val="00E5FF">
                <a:alpha val="30000"/>
              </a:srgbClr>
            </a:solidFill>
            <a:prstDash val="solid"/>
          </a:ln>
          <a:effectLst>
            <a:outerShdw sx="100000" sy="100000" kx="0" ky="0" algn="bl" rotWithShape="0" blurRad="177800" dist="38100" dir="5400000">
              <a:srgbClr val="000000">
                <a:alpha val="35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6355080" y="2395728"/>
            <a:ext cx="4206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Total Addressable Market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6355080" y="2706624"/>
            <a:ext cx="420624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8B9DC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full global cybersecurity industry — enterprise, government, and consumer security solutions.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10652760" y="2578608"/>
            <a:ext cx="777240" cy="365760"/>
          </a:xfrm>
          <a:prstGeom prst="roundRect">
            <a:avLst>
              <a:gd name="adj" fmla="val 15000"/>
            </a:avLst>
          </a:prstGeom>
          <a:solidFill>
            <a:srgbClr val="12244A"/>
          </a:solidFill>
          <a:ln w="9525">
            <a:solidFill>
              <a:srgbClr val="7CB4F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0652760" y="2578608"/>
            <a:ext cx="777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7CB4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TAM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6126480" y="3447288"/>
            <a:ext cx="5605272" cy="960120"/>
          </a:xfrm>
          <a:prstGeom prst="roundRect">
            <a:avLst>
              <a:gd name="adj" fmla="val 8571"/>
            </a:avLst>
          </a:prstGeom>
          <a:solidFill>
            <a:srgbClr val="0F1B3D">
              <a:alpha val="75000"/>
            </a:srgbClr>
          </a:solidFill>
          <a:ln w="9525">
            <a:solidFill>
              <a:srgbClr val="00E5FF">
                <a:alpha val="30000"/>
              </a:srgbClr>
            </a:solidFill>
            <a:prstDash val="solid"/>
          </a:ln>
          <a:effectLst>
            <a:outerShdw sx="100000" sy="100000" kx="0" ky="0" algn="bl" rotWithShape="0" blurRad="177800" dist="38100" dir="5400000">
              <a:srgbClr val="000000">
                <a:alpha val="35000"/>
              </a:srgbClr>
            </a:outerShdw>
          </a:effectLst>
        </p:spPr>
      </p:sp>
      <p:sp>
        <p:nvSpPr>
          <p:cNvPr id="22" name="Text 20"/>
          <p:cNvSpPr/>
          <p:nvPr/>
        </p:nvSpPr>
        <p:spPr>
          <a:xfrm>
            <a:off x="6355080" y="3557016"/>
            <a:ext cx="4206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Serviceable Addressable Market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355080" y="3867912"/>
            <a:ext cx="420624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8B9DC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segment focused specifically on AI-powered email and phishing security solutions.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10652760" y="3739896"/>
            <a:ext cx="777240" cy="365760"/>
          </a:xfrm>
          <a:prstGeom prst="roundRect">
            <a:avLst>
              <a:gd name="adj" fmla="val 15000"/>
            </a:avLst>
          </a:prstGeom>
          <a:solidFill>
            <a:srgbClr val="0E3A44"/>
          </a:solidFill>
          <a:ln w="9525">
            <a:solidFill>
              <a:srgbClr val="00E5FF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0652760" y="3739896"/>
            <a:ext cx="777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0E5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SAM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6126480" y="4608576"/>
            <a:ext cx="5605272" cy="1965960"/>
          </a:xfrm>
          <a:prstGeom prst="roundRect">
            <a:avLst>
              <a:gd name="adj" fmla="val 4186"/>
            </a:avLst>
          </a:prstGeom>
          <a:solidFill>
            <a:srgbClr val="0D2A24">
              <a:alpha val="75000"/>
            </a:srgbClr>
          </a:solidFill>
          <a:ln w="9525">
            <a:solidFill>
              <a:srgbClr val="00FF9C">
                <a:alpha val="30000"/>
              </a:srgbClr>
            </a:solidFill>
            <a:prstDash val="solid"/>
          </a:ln>
          <a:effectLst>
            <a:outerShdw sx="100000" sy="100000" kx="0" ky="0" algn="bl" rotWithShape="0" blurRad="177800" dist="38100" dir="5400000">
              <a:srgbClr val="000000">
                <a:alpha val="35000"/>
              </a:srgbClr>
            </a:outerShdw>
          </a:effectLst>
        </p:spPr>
      </p:sp>
      <p:sp>
        <p:nvSpPr>
          <p:cNvPr id="27" name="Text 25"/>
          <p:cNvSpPr/>
          <p:nvPr/>
        </p:nvSpPr>
        <p:spPr>
          <a:xfrm>
            <a:off x="6355080" y="4754880"/>
            <a:ext cx="4023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Serviceable Obtainable Market</a:t>
            </a:r>
            <a:endParaRPr lang="en-US" sz="1300" dirty="0"/>
          </a:p>
        </p:txBody>
      </p:sp>
      <p:sp>
        <p:nvSpPr>
          <p:cNvPr id="28" name="Shape 26"/>
          <p:cNvSpPr/>
          <p:nvPr/>
        </p:nvSpPr>
        <p:spPr>
          <a:xfrm>
            <a:off x="10652760" y="4754880"/>
            <a:ext cx="777240" cy="365760"/>
          </a:xfrm>
          <a:prstGeom prst="roundRect">
            <a:avLst>
              <a:gd name="adj" fmla="val 15000"/>
            </a:avLst>
          </a:prstGeom>
          <a:solidFill>
            <a:srgbClr val="0E3D2C"/>
          </a:solidFill>
          <a:ln w="9525">
            <a:solidFill>
              <a:srgbClr val="00FF9C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0652760" y="4754880"/>
            <a:ext cx="777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0FF9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SOM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6355080" y="5102352"/>
            <a:ext cx="530352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8B9DC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initial go-to-market focus, where affordability and ease of use matter most:</a:t>
            </a:r>
            <a:endParaRPr lang="en-US" sz="1000" dirty="0"/>
          </a:p>
        </p:txBody>
      </p:sp>
      <p:sp>
        <p:nvSpPr>
          <p:cNvPr id="31" name="Shape 29"/>
          <p:cNvSpPr/>
          <p:nvPr/>
        </p:nvSpPr>
        <p:spPr>
          <a:xfrm>
            <a:off x="6355080" y="5522976"/>
            <a:ext cx="1080821" cy="329184"/>
          </a:xfrm>
          <a:prstGeom prst="roundRect">
            <a:avLst>
              <a:gd name="adj" fmla="val 50000"/>
            </a:avLst>
          </a:prstGeom>
          <a:solidFill>
            <a:srgbClr val="0E3D2C"/>
          </a:solidFill>
          <a:ln w="9525">
            <a:solidFill>
              <a:srgbClr val="00FF9C">
                <a:alpha val="80000"/>
              </a:srgbClr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6355080" y="5522976"/>
            <a:ext cx="1080821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0FF9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Indian SMEs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7563917" y="5522976"/>
            <a:ext cx="855878" cy="329184"/>
          </a:xfrm>
          <a:prstGeom prst="roundRect">
            <a:avLst>
              <a:gd name="adj" fmla="val 50000"/>
            </a:avLst>
          </a:prstGeom>
          <a:solidFill>
            <a:srgbClr val="0E3D2C"/>
          </a:solidFill>
          <a:ln w="9525">
            <a:solidFill>
              <a:srgbClr val="00FF9C">
                <a:alpha val="80000"/>
              </a:srgbClr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7563917" y="5522976"/>
            <a:ext cx="85587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0FF9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Colleges</a:t>
            </a:r>
            <a:endParaRPr lang="en-US" sz="900" dirty="0"/>
          </a:p>
        </p:txBody>
      </p:sp>
      <p:sp>
        <p:nvSpPr>
          <p:cNvPr id="35" name="Shape 33"/>
          <p:cNvSpPr/>
          <p:nvPr/>
        </p:nvSpPr>
        <p:spPr>
          <a:xfrm>
            <a:off x="8547811" y="5522976"/>
            <a:ext cx="855878" cy="329184"/>
          </a:xfrm>
          <a:prstGeom prst="roundRect">
            <a:avLst>
              <a:gd name="adj" fmla="val 50000"/>
            </a:avLst>
          </a:prstGeom>
          <a:solidFill>
            <a:srgbClr val="0E3D2C"/>
          </a:solidFill>
          <a:ln w="9525">
            <a:solidFill>
              <a:srgbClr val="00FF9C">
                <a:alpha val="80000"/>
              </a:srgbClr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8547811" y="5522976"/>
            <a:ext cx="85587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0FF9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Students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9531706" y="5522976"/>
            <a:ext cx="1080821" cy="329184"/>
          </a:xfrm>
          <a:prstGeom prst="roundRect">
            <a:avLst>
              <a:gd name="adj" fmla="val 50000"/>
            </a:avLst>
          </a:prstGeom>
          <a:solidFill>
            <a:srgbClr val="0E3D2C"/>
          </a:solidFill>
          <a:ln w="9525">
            <a:solidFill>
              <a:srgbClr val="00FF9C">
                <a:alpha val="80000"/>
              </a:srgbClr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9531706" y="5522976"/>
            <a:ext cx="1080821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0FF9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Freelancers</a:t>
            </a:r>
            <a:endParaRPr lang="en-US" sz="900" dirty="0"/>
          </a:p>
        </p:txBody>
      </p:sp>
      <p:sp>
        <p:nvSpPr>
          <p:cNvPr id="39" name="Shape 37"/>
          <p:cNvSpPr/>
          <p:nvPr/>
        </p:nvSpPr>
        <p:spPr>
          <a:xfrm>
            <a:off x="6355080" y="5943600"/>
            <a:ext cx="1455725" cy="329184"/>
          </a:xfrm>
          <a:prstGeom prst="roundRect">
            <a:avLst>
              <a:gd name="adj" fmla="val 50000"/>
            </a:avLst>
          </a:prstGeom>
          <a:solidFill>
            <a:srgbClr val="0E3D2C"/>
          </a:solidFill>
          <a:ln w="9525">
            <a:solidFill>
              <a:srgbClr val="00FF9C">
                <a:alpha val="80000"/>
              </a:srgbClr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6355080" y="5943600"/>
            <a:ext cx="145572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0FF9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Small Businesses</a:t>
            </a:r>
            <a:endParaRPr lang="en-US" sz="900" dirty="0"/>
          </a:p>
        </p:txBody>
      </p:sp>
      <p:sp>
        <p:nvSpPr>
          <p:cNvPr id="41" name="Text 39"/>
          <p:cNvSpPr/>
          <p:nvPr/>
        </p:nvSpPr>
        <p:spPr>
          <a:xfrm>
            <a:off x="457200" y="6455664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0E5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05</a:t>
            </a:r>
            <a:pPr indent="0" marL="0">
              <a:buNone/>
            </a:pPr>
            <a:r>
              <a:rPr lang="en-US" sz="1000" dirty="0">
                <a:solidFill>
                  <a:srgbClr val="5A6A8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/ 10 — TAM · SAM · SOM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200" kern="0" dirty="0">
                <a:solidFill>
                  <a:srgbClr val="8B9DC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PHISHGUARD AI</a:t>
            </a:r>
            <a:endParaRPr lang="en-US" sz="1050" dirty="0"/>
          </a:p>
        </p:txBody>
      </p:sp>
      <p:sp>
        <p:nvSpPr>
          <p:cNvPr id="3" name="Shape 1"/>
          <p:cNvSpPr/>
          <p:nvPr/>
        </p:nvSpPr>
        <p:spPr>
          <a:xfrm>
            <a:off x="457200" y="274320"/>
            <a:ext cx="64008" cy="64008"/>
          </a:xfrm>
          <a:prstGeom prst="ellipse">
            <a:avLst/>
          </a:prstGeom>
          <a:solidFill>
            <a:srgbClr val="00E5FF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658368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spc="240" kern="0" dirty="0">
                <a:solidFill>
                  <a:srgbClr val="00E5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COMPETITIVE LANDSCAPE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457200" y="731520"/>
            <a:ext cx="292608" cy="0"/>
          </a:xfrm>
          <a:prstGeom prst="line">
            <a:avLst/>
          </a:prstGeom>
          <a:noFill/>
          <a:ln w="15875">
            <a:solidFill>
              <a:srgbClr val="00E5F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987552"/>
            <a:ext cx="1060704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</a:t>
            </a:r>
            <a:pPr indent="0" marL="0">
              <a:lnSpc>
                <a:spcPct val="105000"/>
              </a:lnSpc>
              <a:buNone/>
            </a:pPr>
            <a:r>
              <a:rPr lang="en-US" sz="28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PhishGuard AI</a:t>
            </a:r>
            <a:pPr indent="0" marL="0">
              <a:lnSpc>
                <a:spcPct val="105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stands out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457200" y="178308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8B9DC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focused, AI-first approach built for accessibility — not just enterprise budgets.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91440" y="2286000"/>
            <a:ext cx="12006072" cy="3566160"/>
          </a:xfrm>
          <a:prstGeom prst="roundRect">
            <a:avLst>
              <a:gd name="adj" fmla="val 2051"/>
            </a:avLst>
          </a:prstGeom>
          <a:solidFill>
            <a:srgbClr val="0F1B3D">
              <a:alpha val="65000"/>
            </a:srgbClr>
          </a:solidFill>
          <a:ln w="9525">
            <a:solidFill>
              <a:srgbClr val="00E5FF">
                <a:alpha val="3500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28600" y="2423160"/>
            <a:ext cx="2331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spc="50" kern="0" dirty="0">
                <a:solidFill>
                  <a:srgbClr val="8B9DC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SOLUTION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2560320" y="2423160"/>
            <a:ext cx="1280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spc="50" kern="0" dirty="0">
                <a:solidFill>
                  <a:srgbClr val="8B9DC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AI DETECTION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3840480" y="2423160"/>
            <a:ext cx="1280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spc="50" kern="0" dirty="0">
                <a:solidFill>
                  <a:srgbClr val="8B9DC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URL SCANNER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5120640" y="2423160"/>
            <a:ext cx="1417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spc="50" kern="0" dirty="0">
                <a:solidFill>
                  <a:srgbClr val="8B9DC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EMAIL ANALYSIS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537960" y="2423160"/>
            <a:ext cx="1417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spc="50" kern="0" dirty="0">
                <a:solidFill>
                  <a:srgbClr val="8B9DC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REAL-TIME ALERTS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7955280" y="2423160"/>
            <a:ext cx="1371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spc="50" kern="0" dirty="0">
                <a:solidFill>
                  <a:srgbClr val="8B9DC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MULTI-LANGUAGE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326880" y="2423160"/>
            <a:ext cx="1234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spc="50" kern="0" dirty="0">
                <a:solidFill>
                  <a:srgbClr val="8B9DC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AFFORDABLE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0561320" y="2423160"/>
            <a:ext cx="13990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spc="50" kern="0" dirty="0">
                <a:solidFill>
                  <a:srgbClr val="8B9DC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STUDENT-FRIENDLY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228600" y="2880360"/>
            <a:ext cx="2331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Google Safe Browsing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2560320" y="2880360"/>
            <a:ext cx="128016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F5C54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Partial</a:t>
            </a:r>
            <a:endParaRPr lang="en-US" sz="950" dirty="0"/>
          </a:p>
        </p:txBody>
      </p:sp>
      <p:pic>
        <p:nvPicPr>
          <p:cNvPr id="19" name="Image 0" descr="icons/check_green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3026664"/>
            <a:ext cx="274320" cy="274320"/>
          </a:xfrm>
          <a:prstGeom prst="rect">
            <a:avLst/>
          </a:prstGeom>
        </p:spPr>
      </p:pic>
      <p:sp>
        <p:nvSpPr>
          <p:cNvPr id="20" name="Text 17"/>
          <p:cNvSpPr/>
          <p:nvPr/>
        </p:nvSpPr>
        <p:spPr>
          <a:xfrm>
            <a:off x="5120640" y="2880360"/>
            <a:ext cx="14173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A6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1400" dirty="0"/>
          </a:p>
        </p:txBody>
      </p:sp>
      <p:pic>
        <p:nvPicPr>
          <p:cNvPr id="21" name="Image 1" descr="icons/check_green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9460" y="3026664"/>
            <a:ext cx="274320" cy="274320"/>
          </a:xfrm>
          <a:prstGeom prst="rect">
            <a:avLst/>
          </a:prstGeom>
        </p:spPr>
      </p:pic>
      <p:pic>
        <p:nvPicPr>
          <p:cNvPr id="22" name="Image 2" descr="icons/check_green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3920" y="3026664"/>
            <a:ext cx="274320" cy="274320"/>
          </a:xfrm>
          <a:prstGeom prst="rect">
            <a:avLst/>
          </a:prstGeom>
        </p:spPr>
      </p:pic>
      <p:pic>
        <p:nvPicPr>
          <p:cNvPr id="23" name="Image 3" descr="icons/check_green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06940" y="3026664"/>
            <a:ext cx="274320" cy="274320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10561320" y="2880360"/>
            <a:ext cx="1399032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F5C54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Partial</a:t>
            </a:r>
            <a:endParaRPr lang="en-US" sz="950" dirty="0"/>
          </a:p>
        </p:txBody>
      </p:sp>
      <p:sp>
        <p:nvSpPr>
          <p:cNvPr id="25" name="Text 19"/>
          <p:cNvSpPr/>
          <p:nvPr/>
        </p:nvSpPr>
        <p:spPr>
          <a:xfrm>
            <a:off x="228600" y="3447288"/>
            <a:ext cx="2331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Microsoft Defender</a:t>
            </a:r>
            <a:endParaRPr lang="en-US" sz="1250" dirty="0"/>
          </a:p>
        </p:txBody>
      </p:sp>
      <p:pic>
        <p:nvPicPr>
          <p:cNvPr id="26" name="Image 4" descr="icons/check_green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63240" y="3593592"/>
            <a:ext cx="274320" cy="274320"/>
          </a:xfrm>
          <a:prstGeom prst="rect">
            <a:avLst/>
          </a:prstGeom>
        </p:spPr>
      </p:pic>
      <p:pic>
        <p:nvPicPr>
          <p:cNvPr id="27" name="Image 5" descr="icons/check_green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43400" y="3593592"/>
            <a:ext cx="274320" cy="274320"/>
          </a:xfrm>
          <a:prstGeom prst="rect">
            <a:avLst/>
          </a:prstGeom>
        </p:spPr>
      </p:pic>
      <p:pic>
        <p:nvPicPr>
          <p:cNvPr id="28" name="Image 6" descr="icons/check_green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92140" y="3593592"/>
            <a:ext cx="274320" cy="274320"/>
          </a:xfrm>
          <a:prstGeom prst="rect">
            <a:avLst/>
          </a:prstGeom>
        </p:spPr>
      </p:pic>
      <p:pic>
        <p:nvPicPr>
          <p:cNvPr id="29" name="Image 7" descr="icons/check_green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09460" y="3593592"/>
            <a:ext cx="274320" cy="274320"/>
          </a:xfrm>
          <a:prstGeom prst="rect">
            <a:avLst/>
          </a:prstGeom>
        </p:spPr>
      </p:pic>
      <p:pic>
        <p:nvPicPr>
          <p:cNvPr id="30" name="Image 8" descr="icons/check_green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503920" y="3593592"/>
            <a:ext cx="274320" cy="274320"/>
          </a:xfrm>
          <a:prstGeom prst="rect">
            <a:avLst/>
          </a:prstGeom>
        </p:spPr>
      </p:pic>
      <p:sp>
        <p:nvSpPr>
          <p:cNvPr id="31" name="Text 20"/>
          <p:cNvSpPr/>
          <p:nvPr/>
        </p:nvSpPr>
        <p:spPr>
          <a:xfrm>
            <a:off x="9326880" y="3447288"/>
            <a:ext cx="123444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A6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1400" dirty="0"/>
          </a:p>
        </p:txBody>
      </p:sp>
      <p:sp>
        <p:nvSpPr>
          <p:cNvPr id="32" name="Text 21"/>
          <p:cNvSpPr/>
          <p:nvPr/>
        </p:nvSpPr>
        <p:spPr>
          <a:xfrm>
            <a:off x="10561320" y="3447288"/>
            <a:ext cx="1399032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A6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1400" dirty="0"/>
          </a:p>
        </p:txBody>
      </p:sp>
      <p:sp>
        <p:nvSpPr>
          <p:cNvPr id="33" name="Text 22"/>
          <p:cNvSpPr/>
          <p:nvPr/>
        </p:nvSpPr>
        <p:spPr>
          <a:xfrm>
            <a:off x="228600" y="4014216"/>
            <a:ext cx="2331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Norton</a:t>
            </a:r>
            <a:endParaRPr lang="en-US" sz="1250" dirty="0"/>
          </a:p>
        </p:txBody>
      </p:sp>
      <p:sp>
        <p:nvSpPr>
          <p:cNvPr id="34" name="Text 23"/>
          <p:cNvSpPr/>
          <p:nvPr/>
        </p:nvSpPr>
        <p:spPr>
          <a:xfrm>
            <a:off x="2560320" y="4014216"/>
            <a:ext cx="128016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F5C54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Partial</a:t>
            </a:r>
            <a:endParaRPr lang="en-US" sz="950" dirty="0"/>
          </a:p>
        </p:txBody>
      </p:sp>
      <p:pic>
        <p:nvPicPr>
          <p:cNvPr id="35" name="Image 9" descr="icons/check_green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43400" y="4160520"/>
            <a:ext cx="274320" cy="274320"/>
          </a:xfrm>
          <a:prstGeom prst="rect">
            <a:avLst/>
          </a:prstGeom>
        </p:spPr>
      </p:pic>
      <p:sp>
        <p:nvSpPr>
          <p:cNvPr id="36" name="Text 24"/>
          <p:cNvSpPr/>
          <p:nvPr/>
        </p:nvSpPr>
        <p:spPr>
          <a:xfrm>
            <a:off x="5120640" y="4014216"/>
            <a:ext cx="14173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F5C54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Partial</a:t>
            </a:r>
            <a:endParaRPr lang="en-US" sz="950" dirty="0"/>
          </a:p>
        </p:txBody>
      </p:sp>
      <p:pic>
        <p:nvPicPr>
          <p:cNvPr id="37" name="Image 10" descr="icons/check_green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109460" y="4160520"/>
            <a:ext cx="274320" cy="274320"/>
          </a:xfrm>
          <a:prstGeom prst="rect">
            <a:avLst/>
          </a:prstGeom>
        </p:spPr>
      </p:pic>
      <p:sp>
        <p:nvSpPr>
          <p:cNvPr id="38" name="Text 25"/>
          <p:cNvSpPr/>
          <p:nvPr/>
        </p:nvSpPr>
        <p:spPr>
          <a:xfrm>
            <a:off x="7955280" y="4014216"/>
            <a:ext cx="13716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F5C54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Partial</a:t>
            </a:r>
            <a:endParaRPr lang="en-US" sz="950" dirty="0"/>
          </a:p>
        </p:txBody>
      </p:sp>
      <p:sp>
        <p:nvSpPr>
          <p:cNvPr id="39" name="Text 26"/>
          <p:cNvSpPr/>
          <p:nvPr/>
        </p:nvSpPr>
        <p:spPr>
          <a:xfrm>
            <a:off x="9326880" y="4014216"/>
            <a:ext cx="123444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A6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1400" dirty="0"/>
          </a:p>
        </p:txBody>
      </p:sp>
      <p:sp>
        <p:nvSpPr>
          <p:cNvPr id="40" name="Text 27"/>
          <p:cNvSpPr/>
          <p:nvPr/>
        </p:nvSpPr>
        <p:spPr>
          <a:xfrm>
            <a:off x="10561320" y="4014216"/>
            <a:ext cx="1399032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A6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1400" dirty="0"/>
          </a:p>
        </p:txBody>
      </p:sp>
      <p:sp>
        <p:nvSpPr>
          <p:cNvPr id="41" name="Text 28"/>
          <p:cNvSpPr/>
          <p:nvPr/>
        </p:nvSpPr>
        <p:spPr>
          <a:xfrm>
            <a:off x="228600" y="4581144"/>
            <a:ext cx="2331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Avast</a:t>
            </a:r>
            <a:endParaRPr lang="en-US" sz="1250" dirty="0"/>
          </a:p>
        </p:txBody>
      </p:sp>
      <p:sp>
        <p:nvSpPr>
          <p:cNvPr id="42" name="Text 29"/>
          <p:cNvSpPr/>
          <p:nvPr/>
        </p:nvSpPr>
        <p:spPr>
          <a:xfrm>
            <a:off x="2560320" y="4581144"/>
            <a:ext cx="128016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F5C54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Partial</a:t>
            </a:r>
            <a:endParaRPr lang="en-US" sz="950" dirty="0"/>
          </a:p>
        </p:txBody>
      </p:sp>
      <p:pic>
        <p:nvPicPr>
          <p:cNvPr id="43" name="Image 11" descr="icons/check_green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343400" y="4727448"/>
            <a:ext cx="274320" cy="274320"/>
          </a:xfrm>
          <a:prstGeom prst="rect">
            <a:avLst/>
          </a:prstGeom>
        </p:spPr>
      </p:pic>
      <p:sp>
        <p:nvSpPr>
          <p:cNvPr id="44" name="Text 30"/>
          <p:cNvSpPr/>
          <p:nvPr/>
        </p:nvSpPr>
        <p:spPr>
          <a:xfrm>
            <a:off x="5120640" y="4581144"/>
            <a:ext cx="14173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F5C54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Partial</a:t>
            </a:r>
            <a:endParaRPr lang="en-US" sz="950" dirty="0"/>
          </a:p>
        </p:txBody>
      </p:sp>
      <p:pic>
        <p:nvPicPr>
          <p:cNvPr id="45" name="Image 12" descr="icons/check_green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109460" y="4727448"/>
            <a:ext cx="274320" cy="274320"/>
          </a:xfrm>
          <a:prstGeom prst="rect">
            <a:avLst/>
          </a:prstGeom>
        </p:spPr>
      </p:pic>
      <p:sp>
        <p:nvSpPr>
          <p:cNvPr id="46" name="Text 31"/>
          <p:cNvSpPr/>
          <p:nvPr/>
        </p:nvSpPr>
        <p:spPr>
          <a:xfrm>
            <a:off x="7955280" y="4581144"/>
            <a:ext cx="13716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F5C54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Partial</a:t>
            </a:r>
            <a:endParaRPr lang="en-US" sz="950" dirty="0"/>
          </a:p>
        </p:txBody>
      </p:sp>
      <p:sp>
        <p:nvSpPr>
          <p:cNvPr id="47" name="Text 32"/>
          <p:cNvSpPr/>
          <p:nvPr/>
        </p:nvSpPr>
        <p:spPr>
          <a:xfrm>
            <a:off x="9326880" y="4581144"/>
            <a:ext cx="123444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F5C54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Partial</a:t>
            </a:r>
            <a:endParaRPr lang="en-US" sz="950" dirty="0"/>
          </a:p>
        </p:txBody>
      </p:sp>
      <p:sp>
        <p:nvSpPr>
          <p:cNvPr id="48" name="Text 33"/>
          <p:cNvSpPr/>
          <p:nvPr/>
        </p:nvSpPr>
        <p:spPr>
          <a:xfrm>
            <a:off x="10561320" y="4581144"/>
            <a:ext cx="1399032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A6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1400" dirty="0"/>
          </a:p>
        </p:txBody>
      </p:sp>
      <p:sp>
        <p:nvSpPr>
          <p:cNvPr id="49" name="Shape 34"/>
          <p:cNvSpPr/>
          <p:nvPr/>
        </p:nvSpPr>
        <p:spPr>
          <a:xfrm>
            <a:off x="91440" y="5148072"/>
            <a:ext cx="12006072" cy="566928"/>
          </a:xfrm>
          <a:prstGeom prst="rect">
            <a:avLst/>
          </a:prstGeom>
          <a:solidFill>
            <a:srgbClr val="00E5FF">
              <a:alpha val="12000"/>
            </a:srgbClr>
          </a:solidFill>
          <a:ln/>
        </p:spPr>
      </p:sp>
      <p:sp>
        <p:nvSpPr>
          <p:cNvPr id="50" name="Shape 35"/>
          <p:cNvSpPr/>
          <p:nvPr/>
        </p:nvSpPr>
        <p:spPr>
          <a:xfrm>
            <a:off x="91440" y="5148072"/>
            <a:ext cx="54864" cy="566928"/>
          </a:xfrm>
          <a:prstGeom prst="rect">
            <a:avLst/>
          </a:prstGeom>
          <a:solidFill>
            <a:srgbClr val="00E5FF"/>
          </a:solidFill>
          <a:ln/>
        </p:spPr>
      </p:sp>
      <p:sp>
        <p:nvSpPr>
          <p:cNvPr id="51" name="Text 36"/>
          <p:cNvSpPr/>
          <p:nvPr/>
        </p:nvSpPr>
        <p:spPr>
          <a:xfrm>
            <a:off x="228600" y="5148072"/>
            <a:ext cx="2331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PhishGuard AI</a:t>
            </a:r>
            <a:endParaRPr lang="en-US" sz="1250" dirty="0"/>
          </a:p>
        </p:txBody>
      </p:sp>
      <p:pic>
        <p:nvPicPr>
          <p:cNvPr id="52" name="Image 13" descr="icons/check_green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063240" y="5294376"/>
            <a:ext cx="274320" cy="274320"/>
          </a:xfrm>
          <a:prstGeom prst="rect">
            <a:avLst/>
          </a:prstGeom>
        </p:spPr>
      </p:pic>
      <p:pic>
        <p:nvPicPr>
          <p:cNvPr id="53" name="Image 14" descr="icons/check_green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343400" y="5294376"/>
            <a:ext cx="274320" cy="274320"/>
          </a:xfrm>
          <a:prstGeom prst="rect">
            <a:avLst/>
          </a:prstGeom>
        </p:spPr>
      </p:pic>
      <p:pic>
        <p:nvPicPr>
          <p:cNvPr id="54" name="Image 15" descr="icons/check_green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692140" y="5294376"/>
            <a:ext cx="274320" cy="274320"/>
          </a:xfrm>
          <a:prstGeom prst="rect">
            <a:avLst/>
          </a:prstGeom>
        </p:spPr>
      </p:pic>
      <p:pic>
        <p:nvPicPr>
          <p:cNvPr id="55" name="Image 16" descr="icons/check_green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109460" y="5294376"/>
            <a:ext cx="274320" cy="274320"/>
          </a:xfrm>
          <a:prstGeom prst="rect">
            <a:avLst/>
          </a:prstGeom>
        </p:spPr>
      </p:pic>
      <p:sp>
        <p:nvSpPr>
          <p:cNvPr id="56" name="Text 37"/>
          <p:cNvSpPr/>
          <p:nvPr/>
        </p:nvSpPr>
        <p:spPr>
          <a:xfrm>
            <a:off x="7955280" y="5148072"/>
            <a:ext cx="13716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F5C54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Roadmap</a:t>
            </a:r>
            <a:endParaRPr lang="en-US" sz="950" dirty="0"/>
          </a:p>
        </p:txBody>
      </p:sp>
      <p:pic>
        <p:nvPicPr>
          <p:cNvPr id="57" name="Image 17" descr="icons/check_green.png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806940" y="5294376"/>
            <a:ext cx="274320" cy="274320"/>
          </a:xfrm>
          <a:prstGeom prst="rect">
            <a:avLst/>
          </a:prstGeom>
        </p:spPr>
      </p:pic>
      <p:pic>
        <p:nvPicPr>
          <p:cNvPr id="58" name="Image 18" descr="icons/check_green.png">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1123676" y="5294376"/>
            <a:ext cx="274320" cy="274320"/>
          </a:xfrm>
          <a:prstGeom prst="rect">
            <a:avLst/>
          </a:prstGeom>
        </p:spPr>
      </p:pic>
      <p:sp>
        <p:nvSpPr>
          <p:cNvPr id="59" name="Text 38"/>
          <p:cNvSpPr/>
          <p:nvPr/>
        </p:nvSpPr>
        <p:spPr>
          <a:xfrm>
            <a:off x="457200" y="6455664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0E5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06</a:t>
            </a:r>
            <a:pPr indent="0" marL="0">
              <a:buNone/>
            </a:pPr>
            <a:r>
              <a:rPr lang="en-US" sz="1000" dirty="0">
                <a:solidFill>
                  <a:srgbClr val="5A6A8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/ 10 — Competitor Analysis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200" kern="0" dirty="0">
                <a:solidFill>
                  <a:srgbClr val="8B9DC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PHISHGUARD AI</a:t>
            </a:r>
            <a:endParaRPr lang="en-US" sz="1050" dirty="0"/>
          </a:p>
        </p:txBody>
      </p:sp>
      <p:sp>
        <p:nvSpPr>
          <p:cNvPr id="3" name="Shape 1"/>
          <p:cNvSpPr/>
          <p:nvPr/>
        </p:nvSpPr>
        <p:spPr>
          <a:xfrm>
            <a:off x="457200" y="274320"/>
            <a:ext cx="64008" cy="64008"/>
          </a:xfrm>
          <a:prstGeom prst="ellipse">
            <a:avLst/>
          </a:prstGeom>
          <a:solidFill>
            <a:srgbClr val="00E5FF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658368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spc="240" kern="0" dirty="0">
                <a:solidFill>
                  <a:srgbClr val="00E5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BUSINESS MODEL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457200" y="731520"/>
            <a:ext cx="292608" cy="0"/>
          </a:xfrm>
          <a:prstGeom prst="line">
            <a:avLst/>
          </a:prstGeom>
          <a:noFill/>
          <a:ln w="15875">
            <a:solidFill>
              <a:srgbClr val="00E5F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987552"/>
            <a:ext cx="1060704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Multiple channels, </a:t>
            </a:r>
            <a:pPr indent="0" marL="0">
              <a:lnSpc>
                <a:spcPct val="105000"/>
              </a:lnSpc>
              <a:buNone/>
            </a:pPr>
            <a:r>
              <a:rPr lang="en-US" sz="30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platform.</a:t>
            </a:r>
            <a:endParaRPr lang="en-US" sz="3000" dirty="0"/>
          </a:p>
        </p:txBody>
      </p:sp>
      <p:sp>
        <p:nvSpPr>
          <p:cNvPr id="7" name="Shape 5"/>
          <p:cNvSpPr/>
          <p:nvPr/>
        </p:nvSpPr>
        <p:spPr>
          <a:xfrm>
            <a:off x="374904" y="2377440"/>
            <a:ext cx="2148840" cy="3566160"/>
          </a:xfrm>
          <a:prstGeom prst="roundRect">
            <a:avLst>
              <a:gd name="adj" fmla="val 3830"/>
            </a:avLst>
          </a:prstGeom>
          <a:solidFill>
            <a:srgbClr val="0F1B3D">
              <a:alpha val="75000"/>
            </a:srgbClr>
          </a:solidFill>
          <a:ln w="9525">
            <a:solidFill>
              <a:srgbClr val="00E5FF">
                <a:alpha val="30000"/>
              </a:srgbClr>
            </a:solidFill>
            <a:prstDash val="solid"/>
          </a:ln>
          <a:effectLst>
            <a:outerShdw sx="100000" sy="100000" kx="0" ky="0" algn="bl" rotWithShape="0" blurRad="177800" dist="38100" dir="5400000">
              <a:srgbClr val="000000">
                <a:alpha val="35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1156716" y="2697480"/>
            <a:ext cx="585216" cy="585216"/>
          </a:xfrm>
          <a:prstGeom prst="roundRect">
            <a:avLst>
              <a:gd name="adj" fmla="val 50000"/>
            </a:avLst>
          </a:prstGeom>
          <a:solidFill>
            <a:srgbClr val="0D1730"/>
          </a:solidFill>
          <a:ln w="12700">
            <a:solidFill>
              <a:srgbClr val="00E5FF">
                <a:alpha val="70000"/>
              </a:srgbClr>
            </a:solidFill>
            <a:prstDash val="solid"/>
          </a:ln>
        </p:spPr>
      </p:sp>
      <p:pic>
        <p:nvPicPr>
          <p:cNvPr id="9" name="Image 0" descr="icons/usershield_cyan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5588" y="2852928"/>
            <a:ext cx="347472" cy="347472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521208" y="3520440"/>
            <a:ext cx="1856232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Freemium Model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557784" y="4251960"/>
            <a:ext cx="178308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8B9DC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phishing detection free for individuals to drive adoption and trust.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2697480" y="2377440"/>
            <a:ext cx="2148840" cy="3566160"/>
          </a:xfrm>
          <a:prstGeom prst="roundRect">
            <a:avLst>
              <a:gd name="adj" fmla="val 3830"/>
            </a:avLst>
          </a:prstGeom>
          <a:solidFill>
            <a:srgbClr val="0F1B3D">
              <a:alpha val="75000"/>
            </a:srgbClr>
          </a:solidFill>
          <a:ln w="9525">
            <a:solidFill>
              <a:srgbClr val="00E5FF">
                <a:alpha val="30000"/>
              </a:srgbClr>
            </a:solidFill>
            <a:prstDash val="solid"/>
          </a:ln>
          <a:effectLst>
            <a:outerShdw sx="100000" sy="100000" kx="0" ky="0" algn="bl" rotWithShape="0" blurRad="177800" dist="38100" dir="5400000">
              <a:srgbClr val="000000">
                <a:alpha val="35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3479292" y="2697480"/>
            <a:ext cx="585216" cy="585216"/>
          </a:xfrm>
          <a:prstGeom prst="roundRect">
            <a:avLst>
              <a:gd name="adj" fmla="val 50000"/>
            </a:avLst>
          </a:prstGeom>
          <a:solidFill>
            <a:srgbClr val="0D1730"/>
          </a:solidFill>
          <a:ln w="12700">
            <a:solidFill>
              <a:srgbClr val="00E5FF">
                <a:alpha val="70000"/>
              </a:srgbClr>
            </a:solidFill>
            <a:prstDash val="solid"/>
          </a:ln>
        </p:spPr>
      </p:sp>
      <p:pic>
        <p:nvPicPr>
          <p:cNvPr id="14" name="Image 1" descr="icons/lock_cyan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8164" y="2852928"/>
            <a:ext cx="347472" cy="347472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2843784" y="3520440"/>
            <a:ext cx="1856232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Premium Subscription</a:t>
            </a:r>
            <a:endParaRPr lang="en-US" sz="1300" dirty="0"/>
          </a:p>
        </p:txBody>
      </p:sp>
      <p:sp>
        <p:nvSpPr>
          <p:cNvPr id="16" name="Text 12"/>
          <p:cNvSpPr/>
          <p:nvPr/>
        </p:nvSpPr>
        <p:spPr>
          <a:xfrm>
            <a:off x="2880360" y="4251960"/>
            <a:ext cx="178308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8B9DC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Advanced protection, deeper scanning &amp; priority alerts for power users.</a:t>
            </a:r>
            <a:endParaRPr lang="en-US" sz="1000" dirty="0"/>
          </a:p>
        </p:txBody>
      </p:sp>
      <p:sp>
        <p:nvSpPr>
          <p:cNvPr id="17" name="Shape 13"/>
          <p:cNvSpPr/>
          <p:nvPr/>
        </p:nvSpPr>
        <p:spPr>
          <a:xfrm>
            <a:off x="5020056" y="2377440"/>
            <a:ext cx="2148840" cy="3566160"/>
          </a:xfrm>
          <a:prstGeom prst="roundRect">
            <a:avLst>
              <a:gd name="adj" fmla="val 3830"/>
            </a:avLst>
          </a:prstGeom>
          <a:solidFill>
            <a:srgbClr val="0F1B3D">
              <a:alpha val="75000"/>
            </a:srgbClr>
          </a:solidFill>
          <a:ln w="9525">
            <a:solidFill>
              <a:srgbClr val="00E5FF">
                <a:alpha val="30000"/>
              </a:srgbClr>
            </a:solidFill>
            <a:prstDash val="solid"/>
          </a:ln>
          <a:effectLst>
            <a:outerShdw sx="100000" sy="100000" kx="0" ky="0" algn="bl" rotWithShape="0" blurRad="177800" dist="38100" dir="5400000">
              <a:srgbClr val="000000">
                <a:alpha val="35000"/>
              </a:srgbClr>
            </a:outerShdw>
          </a:effectLst>
        </p:spPr>
      </p:sp>
      <p:sp>
        <p:nvSpPr>
          <p:cNvPr id="18" name="Shape 14"/>
          <p:cNvSpPr/>
          <p:nvPr/>
        </p:nvSpPr>
        <p:spPr>
          <a:xfrm>
            <a:off x="5801868" y="2697480"/>
            <a:ext cx="585216" cy="585216"/>
          </a:xfrm>
          <a:prstGeom prst="roundRect">
            <a:avLst>
              <a:gd name="adj" fmla="val 50000"/>
            </a:avLst>
          </a:prstGeom>
          <a:solidFill>
            <a:srgbClr val="0D1730"/>
          </a:solidFill>
          <a:ln w="12700">
            <a:solidFill>
              <a:srgbClr val="00E5FF">
                <a:alpha val="70000"/>
              </a:srgbClr>
            </a:solidFill>
            <a:prstDash val="solid"/>
          </a:ln>
        </p:spPr>
      </p:sp>
      <p:pic>
        <p:nvPicPr>
          <p:cNvPr id="19" name="Image 2" descr="icons/building_cyan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0740" y="2852928"/>
            <a:ext cx="347472" cy="347472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5166360" y="3520440"/>
            <a:ext cx="1856232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Enterprise Licensing</a:t>
            </a:r>
            <a:endParaRPr lang="en-US" sz="1300" dirty="0"/>
          </a:p>
        </p:txBody>
      </p:sp>
      <p:sp>
        <p:nvSpPr>
          <p:cNvPr id="21" name="Text 16"/>
          <p:cNvSpPr/>
          <p:nvPr/>
        </p:nvSpPr>
        <p:spPr>
          <a:xfrm>
            <a:off x="5202936" y="4251960"/>
            <a:ext cx="178308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8B9DC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Organization-wide deployment with centralized dashboards &amp; controls.</a:t>
            </a:r>
            <a:endParaRPr lang="en-US" sz="1000" dirty="0"/>
          </a:p>
        </p:txBody>
      </p:sp>
      <p:sp>
        <p:nvSpPr>
          <p:cNvPr id="22" name="Shape 17"/>
          <p:cNvSpPr/>
          <p:nvPr/>
        </p:nvSpPr>
        <p:spPr>
          <a:xfrm>
            <a:off x="7342632" y="2377440"/>
            <a:ext cx="2148840" cy="3566160"/>
          </a:xfrm>
          <a:prstGeom prst="roundRect">
            <a:avLst>
              <a:gd name="adj" fmla="val 3830"/>
            </a:avLst>
          </a:prstGeom>
          <a:solidFill>
            <a:srgbClr val="0F1B3D">
              <a:alpha val="75000"/>
            </a:srgbClr>
          </a:solidFill>
          <a:ln w="9525">
            <a:solidFill>
              <a:srgbClr val="00E5FF">
                <a:alpha val="30000"/>
              </a:srgbClr>
            </a:solidFill>
            <a:prstDash val="solid"/>
          </a:ln>
          <a:effectLst>
            <a:outerShdw sx="100000" sy="100000" kx="0" ky="0" algn="bl" rotWithShape="0" blurRad="177800" dist="38100" dir="5400000">
              <a:srgbClr val="000000">
                <a:alpha val="35000"/>
              </a:srgbClr>
            </a:outerShdw>
          </a:effectLst>
        </p:spPr>
      </p:sp>
      <p:sp>
        <p:nvSpPr>
          <p:cNvPr id="23" name="Shape 18"/>
          <p:cNvSpPr/>
          <p:nvPr/>
        </p:nvSpPr>
        <p:spPr>
          <a:xfrm>
            <a:off x="8124444" y="2697480"/>
            <a:ext cx="585216" cy="585216"/>
          </a:xfrm>
          <a:prstGeom prst="roundRect">
            <a:avLst>
              <a:gd name="adj" fmla="val 50000"/>
            </a:avLst>
          </a:prstGeom>
          <a:solidFill>
            <a:srgbClr val="0D1730"/>
          </a:solidFill>
          <a:ln w="12700">
            <a:solidFill>
              <a:srgbClr val="00E5FF">
                <a:alpha val="70000"/>
              </a:srgbClr>
            </a:solidFill>
            <a:prstDash val="solid"/>
          </a:ln>
        </p:spPr>
      </p:sp>
      <p:pic>
        <p:nvPicPr>
          <p:cNvPr id="24" name="Image 3" descr="icons/code_cyan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43316" y="2852928"/>
            <a:ext cx="347472" cy="347472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7488936" y="3520440"/>
            <a:ext cx="1856232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API Integration</a:t>
            </a:r>
            <a:endParaRPr lang="en-US" sz="1300" dirty="0"/>
          </a:p>
        </p:txBody>
      </p:sp>
      <p:sp>
        <p:nvSpPr>
          <p:cNvPr id="26" name="Text 20"/>
          <p:cNvSpPr/>
          <p:nvPr/>
        </p:nvSpPr>
        <p:spPr>
          <a:xfrm>
            <a:off x="7525512" y="4251960"/>
            <a:ext cx="178308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8B9DC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Developer access to plug detection directly into products &amp; platforms.</a:t>
            </a:r>
            <a:endParaRPr lang="en-US" sz="1000" dirty="0"/>
          </a:p>
        </p:txBody>
      </p:sp>
      <p:sp>
        <p:nvSpPr>
          <p:cNvPr id="27" name="Shape 21"/>
          <p:cNvSpPr/>
          <p:nvPr/>
        </p:nvSpPr>
        <p:spPr>
          <a:xfrm>
            <a:off x="9665208" y="2377440"/>
            <a:ext cx="2148840" cy="3566160"/>
          </a:xfrm>
          <a:prstGeom prst="roundRect">
            <a:avLst>
              <a:gd name="adj" fmla="val 3830"/>
            </a:avLst>
          </a:prstGeom>
          <a:solidFill>
            <a:srgbClr val="0F1B3D">
              <a:alpha val="75000"/>
            </a:srgbClr>
          </a:solidFill>
          <a:ln w="9525">
            <a:solidFill>
              <a:srgbClr val="00E5FF">
                <a:alpha val="30000"/>
              </a:srgbClr>
            </a:solidFill>
            <a:prstDash val="solid"/>
          </a:ln>
          <a:effectLst>
            <a:outerShdw sx="100000" sy="100000" kx="0" ky="0" algn="bl" rotWithShape="0" blurRad="177800" dist="38100" dir="5400000">
              <a:srgbClr val="000000">
                <a:alpha val="35000"/>
              </a:srgbClr>
            </a:outerShdw>
          </a:effectLst>
        </p:spPr>
      </p:sp>
      <p:sp>
        <p:nvSpPr>
          <p:cNvPr id="28" name="Shape 22"/>
          <p:cNvSpPr/>
          <p:nvPr/>
        </p:nvSpPr>
        <p:spPr>
          <a:xfrm>
            <a:off x="10447020" y="2697480"/>
            <a:ext cx="585216" cy="585216"/>
          </a:xfrm>
          <a:prstGeom prst="roundRect">
            <a:avLst>
              <a:gd name="adj" fmla="val 50000"/>
            </a:avLst>
          </a:prstGeom>
          <a:solidFill>
            <a:srgbClr val="0D1730"/>
          </a:solidFill>
          <a:ln w="12700">
            <a:solidFill>
              <a:srgbClr val="00E5FF">
                <a:alpha val="70000"/>
              </a:srgbClr>
            </a:solidFill>
            <a:prstDash val="solid"/>
          </a:ln>
        </p:spPr>
      </p:sp>
      <p:pic>
        <p:nvPicPr>
          <p:cNvPr id="29" name="Image 4" descr="icons/grad_cyan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65892" y="2852928"/>
            <a:ext cx="347472" cy="347472"/>
          </a:xfrm>
          <a:prstGeom prst="rect">
            <a:avLst/>
          </a:prstGeom>
        </p:spPr>
      </p:pic>
      <p:sp>
        <p:nvSpPr>
          <p:cNvPr id="30" name="Text 23"/>
          <p:cNvSpPr/>
          <p:nvPr/>
        </p:nvSpPr>
        <p:spPr>
          <a:xfrm>
            <a:off x="9811512" y="3520440"/>
            <a:ext cx="1856232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Educational Partnerships</a:t>
            </a:r>
            <a:endParaRPr lang="en-US" sz="1300" dirty="0"/>
          </a:p>
        </p:txBody>
      </p:sp>
      <p:sp>
        <p:nvSpPr>
          <p:cNvPr id="31" name="Text 24"/>
          <p:cNvSpPr/>
          <p:nvPr/>
        </p:nvSpPr>
        <p:spPr>
          <a:xfrm>
            <a:off x="9848088" y="4251960"/>
            <a:ext cx="178308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8B9DC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Bundled access for colleges and universities protecting student communities.</a:t>
            </a:r>
            <a:endParaRPr lang="en-US" sz="1000" dirty="0"/>
          </a:p>
        </p:txBody>
      </p:sp>
      <p:sp>
        <p:nvSpPr>
          <p:cNvPr id="32" name="Text 25"/>
          <p:cNvSpPr/>
          <p:nvPr/>
        </p:nvSpPr>
        <p:spPr>
          <a:xfrm>
            <a:off x="457200" y="6455664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0E5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07</a:t>
            </a:r>
            <a:pPr indent="0" marL="0">
              <a:buNone/>
            </a:pPr>
            <a:r>
              <a:rPr lang="en-US" sz="1000" dirty="0">
                <a:solidFill>
                  <a:srgbClr val="5A6A8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/ 10 — Business Model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200" kern="0" dirty="0">
                <a:solidFill>
                  <a:srgbClr val="8B9DC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PHISHGUARD AI</a:t>
            </a:r>
            <a:endParaRPr lang="en-US" sz="1050" dirty="0"/>
          </a:p>
        </p:txBody>
      </p:sp>
      <p:sp>
        <p:nvSpPr>
          <p:cNvPr id="3" name="Shape 1"/>
          <p:cNvSpPr/>
          <p:nvPr/>
        </p:nvSpPr>
        <p:spPr>
          <a:xfrm>
            <a:off x="457200" y="274320"/>
            <a:ext cx="64008" cy="64008"/>
          </a:xfrm>
          <a:prstGeom prst="ellipse">
            <a:avLst/>
          </a:prstGeom>
          <a:solidFill>
            <a:srgbClr val="00E5FF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658368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spc="240" kern="0" dirty="0">
                <a:solidFill>
                  <a:srgbClr val="00E5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REVENUE MODEL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457200" y="731520"/>
            <a:ext cx="292608" cy="0"/>
          </a:xfrm>
          <a:prstGeom prst="line">
            <a:avLst/>
          </a:prstGeom>
          <a:noFill/>
          <a:ln w="15875">
            <a:solidFill>
              <a:srgbClr val="00E5F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987552"/>
            <a:ext cx="1060704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</a:t>
            </a:r>
            <a:pPr indent="0" marL="0">
              <a:lnSpc>
                <a:spcPct val="105000"/>
              </a:lnSpc>
              <a:buNone/>
            </a:pPr>
            <a:r>
              <a:rPr lang="en-US" sz="28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PhishGuard AI</a:t>
            </a:r>
            <a:pPr indent="0" marL="0">
              <a:lnSpc>
                <a:spcPct val="105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generates revenue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457200" y="2331720"/>
            <a:ext cx="3977640" cy="658368"/>
          </a:xfrm>
          <a:prstGeom prst="roundRect">
            <a:avLst>
              <a:gd name="adj" fmla="val 12500"/>
            </a:avLst>
          </a:prstGeom>
          <a:solidFill>
            <a:srgbClr val="0F1B3D">
              <a:alpha val="75000"/>
            </a:srgbClr>
          </a:solidFill>
          <a:ln w="9525">
            <a:solidFill>
              <a:srgbClr val="00E5FF">
                <a:alpha val="30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58368" y="2606040"/>
            <a:ext cx="109728" cy="109728"/>
          </a:xfrm>
          <a:prstGeom prst="ellipse">
            <a:avLst/>
          </a:prstGeom>
          <a:solidFill>
            <a:srgbClr val="00E5FF"/>
          </a:solidFill>
          <a:ln/>
        </p:spPr>
      </p:sp>
      <p:sp>
        <p:nvSpPr>
          <p:cNvPr id="9" name="Text 7"/>
          <p:cNvSpPr/>
          <p:nvPr/>
        </p:nvSpPr>
        <p:spPr>
          <a:xfrm>
            <a:off x="914400" y="2331720"/>
            <a:ext cx="33832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7EC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Monthly Subscription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57200" y="3172968"/>
            <a:ext cx="3977640" cy="658368"/>
          </a:xfrm>
          <a:prstGeom prst="roundRect">
            <a:avLst>
              <a:gd name="adj" fmla="val 12500"/>
            </a:avLst>
          </a:prstGeom>
          <a:solidFill>
            <a:srgbClr val="0F1B3D">
              <a:alpha val="75000"/>
            </a:srgbClr>
          </a:solidFill>
          <a:ln w="9525">
            <a:solidFill>
              <a:srgbClr val="00E5FF">
                <a:alpha val="30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58368" y="3447288"/>
            <a:ext cx="109728" cy="109728"/>
          </a:xfrm>
          <a:prstGeom prst="ellipse">
            <a:avLst/>
          </a:prstGeom>
          <a:solidFill>
            <a:srgbClr val="00E5FF"/>
          </a:solidFill>
          <a:ln/>
        </p:spPr>
      </p:sp>
      <p:sp>
        <p:nvSpPr>
          <p:cNvPr id="12" name="Text 10"/>
          <p:cNvSpPr/>
          <p:nvPr/>
        </p:nvSpPr>
        <p:spPr>
          <a:xfrm>
            <a:off x="914400" y="3172968"/>
            <a:ext cx="33832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7EC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Annual Enterprise Plans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4014216"/>
            <a:ext cx="3977640" cy="658368"/>
          </a:xfrm>
          <a:prstGeom prst="roundRect">
            <a:avLst>
              <a:gd name="adj" fmla="val 12500"/>
            </a:avLst>
          </a:prstGeom>
          <a:solidFill>
            <a:srgbClr val="0F1B3D">
              <a:alpha val="75000"/>
            </a:srgbClr>
          </a:solidFill>
          <a:ln w="9525">
            <a:solidFill>
              <a:srgbClr val="00E5FF">
                <a:alpha val="3000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58368" y="4288536"/>
            <a:ext cx="109728" cy="109728"/>
          </a:xfrm>
          <a:prstGeom prst="ellipse">
            <a:avLst/>
          </a:prstGeom>
          <a:solidFill>
            <a:srgbClr val="00E5FF"/>
          </a:solidFill>
          <a:ln/>
        </p:spPr>
      </p:sp>
      <p:sp>
        <p:nvSpPr>
          <p:cNvPr id="15" name="Text 13"/>
          <p:cNvSpPr/>
          <p:nvPr/>
        </p:nvSpPr>
        <p:spPr>
          <a:xfrm>
            <a:off x="914400" y="4014216"/>
            <a:ext cx="33832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7EC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API Usage Fees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57200" y="4855464"/>
            <a:ext cx="3977640" cy="658368"/>
          </a:xfrm>
          <a:prstGeom prst="roundRect">
            <a:avLst>
              <a:gd name="adj" fmla="val 12500"/>
            </a:avLst>
          </a:prstGeom>
          <a:solidFill>
            <a:srgbClr val="0F1B3D">
              <a:alpha val="75000"/>
            </a:srgbClr>
          </a:solidFill>
          <a:ln w="9525">
            <a:solidFill>
              <a:srgbClr val="00E5FF">
                <a:alpha val="3000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58368" y="5129784"/>
            <a:ext cx="109728" cy="109728"/>
          </a:xfrm>
          <a:prstGeom prst="ellipse">
            <a:avLst/>
          </a:prstGeom>
          <a:solidFill>
            <a:srgbClr val="00E5FF"/>
          </a:solidFill>
          <a:ln/>
        </p:spPr>
      </p:sp>
      <p:sp>
        <p:nvSpPr>
          <p:cNvPr id="18" name="Text 16"/>
          <p:cNvSpPr/>
          <p:nvPr/>
        </p:nvSpPr>
        <p:spPr>
          <a:xfrm>
            <a:off x="914400" y="4855464"/>
            <a:ext cx="33832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7EC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Institutional Licensing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457200" y="5696712"/>
            <a:ext cx="3977640" cy="658368"/>
          </a:xfrm>
          <a:prstGeom prst="roundRect">
            <a:avLst>
              <a:gd name="adj" fmla="val 12500"/>
            </a:avLst>
          </a:prstGeom>
          <a:solidFill>
            <a:srgbClr val="0F1B3D">
              <a:alpha val="75000"/>
            </a:srgbClr>
          </a:solidFill>
          <a:ln w="9525">
            <a:solidFill>
              <a:srgbClr val="00E5FF">
                <a:alpha val="3000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58368" y="5971032"/>
            <a:ext cx="109728" cy="109728"/>
          </a:xfrm>
          <a:prstGeom prst="ellipse">
            <a:avLst/>
          </a:prstGeom>
          <a:solidFill>
            <a:srgbClr val="00E5FF"/>
          </a:solidFill>
          <a:ln/>
        </p:spPr>
      </p:sp>
      <p:sp>
        <p:nvSpPr>
          <p:cNvPr id="21" name="Text 19"/>
          <p:cNvSpPr/>
          <p:nvPr/>
        </p:nvSpPr>
        <p:spPr>
          <a:xfrm>
            <a:off x="914400" y="5696712"/>
            <a:ext cx="338328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7EC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White-Label Solutions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4434840" y="2660904"/>
            <a:ext cx="1897380" cy="0"/>
          </a:xfrm>
          <a:prstGeom prst="line">
            <a:avLst/>
          </a:prstGeom>
          <a:noFill/>
          <a:ln w="12700">
            <a:solidFill>
              <a:srgbClr val="00E5FF">
                <a:alpha val="5500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332220" y="2660904"/>
            <a:ext cx="1897380" cy="1545336"/>
          </a:xfrm>
          <a:prstGeom prst="line">
            <a:avLst/>
          </a:prstGeom>
          <a:noFill/>
          <a:ln w="12700">
            <a:solidFill>
              <a:srgbClr val="00E5FF">
                <a:alpha val="5500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4434840" y="3502152"/>
            <a:ext cx="1897380" cy="0"/>
          </a:xfrm>
          <a:prstGeom prst="line">
            <a:avLst/>
          </a:prstGeom>
          <a:noFill/>
          <a:ln w="12700">
            <a:solidFill>
              <a:srgbClr val="00E5FF">
                <a:alpha val="5500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332220" y="3502152"/>
            <a:ext cx="1897380" cy="704088"/>
          </a:xfrm>
          <a:prstGeom prst="line">
            <a:avLst/>
          </a:prstGeom>
          <a:noFill/>
          <a:ln w="12700">
            <a:solidFill>
              <a:srgbClr val="00E5FF">
                <a:alpha val="5500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434840" y="4343400"/>
            <a:ext cx="1897380" cy="0"/>
          </a:xfrm>
          <a:prstGeom prst="line">
            <a:avLst/>
          </a:prstGeom>
          <a:noFill/>
          <a:ln w="12700">
            <a:solidFill>
              <a:srgbClr val="00E5FF">
                <a:alpha val="5500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 flipV="1">
            <a:off x="6332220" y="4206240"/>
            <a:ext cx="1897380" cy="137160"/>
          </a:xfrm>
          <a:prstGeom prst="line">
            <a:avLst/>
          </a:prstGeom>
          <a:noFill/>
          <a:ln w="12700">
            <a:solidFill>
              <a:srgbClr val="00E5FF">
                <a:alpha val="5500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4434840" y="5184648"/>
            <a:ext cx="1897380" cy="0"/>
          </a:xfrm>
          <a:prstGeom prst="line">
            <a:avLst/>
          </a:prstGeom>
          <a:noFill/>
          <a:ln w="12700">
            <a:solidFill>
              <a:srgbClr val="00E5FF">
                <a:alpha val="5500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 flipV="1">
            <a:off x="6332220" y="4206240"/>
            <a:ext cx="1897380" cy="978408"/>
          </a:xfrm>
          <a:prstGeom prst="line">
            <a:avLst/>
          </a:prstGeom>
          <a:noFill/>
          <a:ln w="12700">
            <a:solidFill>
              <a:srgbClr val="00E5FF">
                <a:alpha val="5500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434840" y="6025896"/>
            <a:ext cx="1897380" cy="0"/>
          </a:xfrm>
          <a:prstGeom prst="line">
            <a:avLst/>
          </a:prstGeom>
          <a:noFill/>
          <a:ln w="12700">
            <a:solidFill>
              <a:srgbClr val="00E5FF">
                <a:alpha val="5500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 flipV="1">
            <a:off x="6332220" y="4206240"/>
            <a:ext cx="1897380" cy="1819656"/>
          </a:xfrm>
          <a:prstGeom prst="line">
            <a:avLst/>
          </a:prstGeom>
          <a:noFill/>
          <a:ln w="12700">
            <a:solidFill>
              <a:srgbClr val="00E5FF">
                <a:alpha val="5500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8229600" y="2194560"/>
            <a:ext cx="2926080" cy="4023360"/>
          </a:xfrm>
          <a:prstGeom prst="roundRect">
            <a:avLst>
              <a:gd name="adj" fmla="val 3750"/>
            </a:avLst>
          </a:prstGeom>
          <a:solidFill>
            <a:srgbClr val="0D2333">
              <a:alpha val="90000"/>
            </a:srgbClr>
          </a:solidFill>
          <a:ln w="15875">
            <a:solidFill>
              <a:srgbClr val="00E5FF"/>
            </a:solidFill>
            <a:prstDash val="solid"/>
          </a:ln>
        </p:spPr>
      </p:sp>
      <p:pic>
        <p:nvPicPr>
          <p:cNvPr id="33" name="Image 0" descr="icons/shield_cyan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1160" y="2697480"/>
            <a:ext cx="822960" cy="822960"/>
          </a:xfrm>
          <a:prstGeom prst="rect">
            <a:avLst/>
          </a:prstGeom>
        </p:spPr>
      </p:pic>
      <p:sp>
        <p:nvSpPr>
          <p:cNvPr id="34" name="Text 31"/>
          <p:cNvSpPr/>
          <p:nvPr/>
        </p:nvSpPr>
        <p:spPr>
          <a:xfrm>
            <a:off x="8412480" y="370332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PhishGuard AI</a:t>
            </a:r>
            <a:endParaRPr lang="en-US" sz="1800" dirty="0"/>
          </a:p>
        </p:txBody>
      </p:sp>
      <p:sp>
        <p:nvSpPr>
          <p:cNvPr id="35" name="Text 32"/>
          <p:cNvSpPr/>
          <p:nvPr/>
        </p:nvSpPr>
        <p:spPr>
          <a:xfrm>
            <a:off x="8412480" y="4160520"/>
            <a:ext cx="2560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spc="200" kern="0" dirty="0">
                <a:solidFill>
                  <a:srgbClr val="8B9DC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REVENUE ENGINE</a:t>
            </a:r>
            <a:endParaRPr lang="en-US" sz="1000" dirty="0"/>
          </a:p>
        </p:txBody>
      </p:sp>
      <p:sp>
        <p:nvSpPr>
          <p:cNvPr id="36" name="Shape 33"/>
          <p:cNvSpPr/>
          <p:nvPr/>
        </p:nvSpPr>
        <p:spPr>
          <a:xfrm>
            <a:off x="8869680" y="4617720"/>
            <a:ext cx="1645920" cy="0"/>
          </a:xfrm>
          <a:prstGeom prst="line">
            <a:avLst/>
          </a:prstGeom>
          <a:noFill/>
          <a:ln w="9525">
            <a:solidFill>
              <a:srgbClr val="5A6A8C">
                <a:alpha val="50000"/>
              </a:srgbClr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8549640" y="4800600"/>
            <a:ext cx="228600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1000" dirty="0">
                <a:solidFill>
                  <a:srgbClr val="8B9DC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Diversified across subscriptions, licensing &amp; API usage — reducing reliance on any single stream.</a:t>
            </a:r>
            <a:endParaRPr lang="en-US" sz="1000" dirty="0"/>
          </a:p>
        </p:txBody>
      </p:sp>
      <p:sp>
        <p:nvSpPr>
          <p:cNvPr id="38" name="Text 35"/>
          <p:cNvSpPr/>
          <p:nvPr/>
        </p:nvSpPr>
        <p:spPr>
          <a:xfrm>
            <a:off x="457200" y="6455664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0E5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08</a:t>
            </a:r>
            <a:pPr indent="0" marL="0">
              <a:buNone/>
            </a:pPr>
            <a:r>
              <a:rPr lang="en-US" sz="1000" dirty="0">
                <a:solidFill>
                  <a:srgbClr val="5A6A8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/ 10 — Revenue Model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200" kern="0" dirty="0">
                <a:solidFill>
                  <a:srgbClr val="8B9DC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PHISHGUARD AI</a:t>
            </a:r>
            <a:endParaRPr lang="en-US" sz="1050" dirty="0"/>
          </a:p>
        </p:txBody>
      </p:sp>
      <p:sp>
        <p:nvSpPr>
          <p:cNvPr id="3" name="Shape 1"/>
          <p:cNvSpPr/>
          <p:nvPr/>
        </p:nvSpPr>
        <p:spPr>
          <a:xfrm>
            <a:off x="457200" y="274320"/>
            <a:ext cx="64008" cy="64008"/>
          </a:xfrm>
          <a:prstGeom prst="ellipse">
            <a:avLst/>
          </a:prstGeom>
          <a:solidFill>
            <a:srgbClr val="00E5FF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658368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spc="240" kern="0" dirty="0">
                <a:solidFill>
                  <a:srgbClr val="00E5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PRODUCT ROADMAP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457200" y="731520"/>
            <a:ext cx="292608" cy="0"/>
          </a:xfrm>
          <a:prstGeom prst="line">
            <a:avLst/>
          </a:prstGeom>
          <a:noFill/>
          <a:ln w="15875">
            <a:solidFill>
              <a:srgbClr val="00E5F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987552"/>
            <a:ext cx="1060704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From MVP to </a:t>
            </a:r>
            <a:pPr indent="0" marL="0">
              <a:lnSpc>
                <a:spcPct val="105000"/>
              </a:lnSpc>
              <a:buNone/>
            </a:pPr>
            <a:r>
              <a:rPr lang="en-US" sz="30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global reach.</a:t>
            </a:r>
            <a:endParaRPr lang="en-US" sz="3000" dirty="0"/>
          </a:p>
        </p:txBody>
      </p:sp>
      <p:sp>
        <p:nvSpPr>
          <p:cNvPr id="7" name="Shape 5"/>
          <p:cNvSpPr/>
          <p:nvPr/>
        </p:nvSpPr>
        <p:spPr>
          <a:xfrm>
            <a:off x="1005840" y="3931920"/>
            <a:ext cx="10177272" cy="0"/>
          </a:xfrm>
          <a:prstGeom prst="line">
            <a:avLst/>
          </a:prstGeom>
          <a:noFill/>
          <a:ln w="19050">
            <a:solidFill>
              <a:srgbClr val="00E5FF">
                <a:alpha val="75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05256" y="3831336"/>
            <a:ext cx="201168" cy="201168"/>
          </a:xfrm>
          <a:prstGeom prst="ellipse">
            <a:avLst/>
          </a:prstGeom>
          <a:solidFill>
            <a:srgbClr val="050810"/>
          </a:solidFill>
          <a:ln w="22225">
            <a:solidFill>
              <a:srgbClr val="00E5FF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55548" y="3881628"/>
            <a:ext cx="100584" cy="100584"/>
          </a:xfrm>
          <a:prstGeom prst="ellipse">
            <a:avLst/>
          </a:prstGeom>
          <a:solidFill>
            <a:srgbClr val="00E5FF"/>
          </a:solidFill>
          <a:ln/>
        </p:spPr>
      </p:sp>
      <p:sp>
        <p:nvSpPr>
          <p:cNvPr id="10" name="Shape 8"/>
          <p:cNvSpPr/>
          <p:nvPr/>
        </p:nvSpPr>
        <p:spPr>
          <a:xfrm>
            <a:off x="1005840" y="3611880"/>
            <a:ext cx="0" cy="219456"/>
          </a:xfrm>
          <a:prstGeom prst="line">
            <a:avLst/>
          </a:prstGeom>
          <a:noFill/>
          <a:ln w="12700">
            <a:solidFill>
              <a:srgbClr val="00E5FF">
                <a:alpha val="55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2860" y="2377440"/>
            <a:ext cx="1965960" cy="1234440"/>
          </a:xfrm>
          <a:prstGeom prst="roundRect">
            <a:avLst>
              <a:gd name="adj" fmla="val 6667"/>
            </a:avLst>
          </a:prstGeom>
          <a:solidFill>
            <a:srgbClr val="0F1B3D">
              <a:alpha val="75000"/>
            </a:srgbClr>
          </a:solidFill>
          <a:ln w="9525">
            <a:solidFill>
              <a:srgbClr val="00E5FF">
                <a:alpha val="3000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60020" y="2505456"/>
            <a:ext cx="1691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100" kern="0" dirty="0">
                <a:solidFill>
                  <a:srgbClr val="00E5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2026 · Q4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60020" y="2834640"/>
            <a:ext cx="169164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MVP Launch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3449574" y="3831336"/>
            <a:ext cx="201168" cy="201168"/>
          </a:xfrm>
          <a:prstGeom prst="ellipse">
            <a:avLst/>
          </a:prstGeom>
          <a:solidFill>
            <a:srgbClr val="050810"/>
          </a:solidFill>
          <a:ln w="22225">
            <a:solidFill>
              <a:srgbClr val="00E5FF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3499866" y="3881628"/>
            <a:ext cx="100584" cy="100584"/>
          </a:xfrm>
          <a:prstGeom prst="ellipse">
            <a:avLst/>
          </a:prstGeom>
          <a:solidFill>
            <a:srgbClr val="00E5FF"/>
          </a:solidFill>
          <a:ln/>
        </p:spPr>
      </p:sp>
      <p:sp>
        <p:nvSpPr>
          <p:cNvPr id="16" name="Shape 14"/>
          <p:cNvSpPr/>
          <p:nvPr/>
        </p:nvSpPr>
        <p:spPr>
          <a:xfrm>
            <a:off x="3550158" y="4032504"/>
            <a:ext cx="0" cy="219456"/>
          </a:xfrm>
          <a:prstGeom prst="line">
            <a:avLst/>
          </a:prstGeom>
          <a:noFill/>
          <a:ln w="12700">
            <a:solidFill>
              <a:srgbClr val="00E5FF">
                <a:alpha val="5500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567178" y="4251960"/>
            <a:ext cx="1965960" cy="1234440"/>
          </a:xfrm>
          <a:prstGeom prst="roundRect">
            <a:avLst>
              <a:gd name="adj" fmla="val 6667"/>
            </a:avLst>
          </a:prstGeom>
          <a:solidFill>
            <a:srgbClr val="0F1B3D">
              <a:alpha val="75000"/>
            </a:srgbClr>
          </a:solidFill>
          <a:ln w="9525">
            <a:solidFill>
              <a:srgbClr val="00E5FF">
                <a:alpha val="3000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704338" y="4379976"/>
            <a:ext cx="1691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100" kern="0" dirty="0">
                <a:solidFill>
                  <a:srgbClr val="00E5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2027 · Q1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2704338" y="4709160"/>
            <a:ext cx="169164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Browser Extension</a:t>
            </a:r>
            <a:endParaRPr lang="en-US" sz="1350" dirty="0"/>
          </a:p>
        </p:txBody>
      </p:sp>
      <p:sp>
        <p:nvSpPr>
          <p:cNvPr id="20" name="Shape 18"/>
          <p:cNvSpPr/>
          <p:nvPr/>
        </p:nvSpPr>
        <p:spPr>
          <a:xfrm>
            <a:off x="5993892" y="3831336"/>
            <a:ext cx="201168" cy="201168"/>
          </a:xfrm>
          <a:prstGeom prst="ellipse">
            <a:avLst/>
          </a:prstGeom>
          <a:solidFill>
            <a:srgbClr val="050810"/>
          </a:solidFill>
          <a:ln w="22225">
            <a:solidFill>
              <a:srgbClr val="00E5FF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044184" y="3881628"/>
            <a:ext cx="100584" cy="100584"/>
          </a:xfrm>
          <a:prstGeom prst="ellipse">
            <a:avLst/>
          </a:prstGeom>
          <a:solidFill>
            <a:srgbClr val="00E5FF"/>
          </a:solidFill>
          <a:ln/>
        </p:spPr>
      </p:sp>
      <p:sp>
        <p:nvSpPr>
          <p:cNvPr id="22" name="Shape 20"/>
          <p:cNvSpPr/>
          <p:nvPr/>
        </p:nvSpPr>
        <p:spPr>
          <a:xfrm>
            <a:off x="6094476" y="3611880"/>
            <a:ext cx="0" cy="219456"/>
          </a:xfrm>
          <a:prstGeom prst="line">
            <a:avLst/>
          </a:prstGeom>
          <a:noFill/>
          <a:ln w="12700">
            <a:solidFill>
              <a:srgbClr val="00E5FF">
                <a:alpha val="5500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5111496" y="2377440"/>
            <a:ext cx="1965960" cy="1234440"/>
          </a:xfrm>
          <a:prstGeom prst="roundRect">
            <a:avLst>
              <a:gd name="adj" fmla="val 6667"/>
            </a:avLst>
          </a:prstGeom>
          <a:solidFill>
            <a:srgbClr val="0F1B3D">
              <a:alpha val="75000"/>
            </a:srgbClr>
          </a:solidFill>
          <a:ln w="9525">
            <a:solidFill>
              <a:srgbClr val="00E5FF">
                <a:alpha val="3000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248656" y="2505456"/>
            <a:ext cx="1691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100" kern="0" dirty="0">
                <a:solidFill>
                  <a:srgbClr val="00E5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2027 · Q2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5248656" y="2834640"/>
            <a:ext cx="169164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Android &amp; iOS App</a:t>
            </a:r>
            <a:endParaRPr lang="en-US" sz="1350" dirty="0"/>
          </a:p>
        </p:txBody>
      </p:sp>
      <p:sp>
        <p:nvSpPr>
          <p:cNvPr id="26" name="Shape 24"/>
          <p:cNvSpPr/>
          <p:nvPr/>
        </p:nvSpPr>
        <p:spPr>
          <a:xfrm>
            <a:off x="8538210" y="3831336"/>
            <a:ext cx="201168" cy="201168"/>
          </a:xfrm>
          <a:prstGeom prst="ellipse">
            <a:avLst/>
          </a:prstGeom>
          <a:solidFill>
            <a:srgbClr val="050810"/>
          </a:solidFill>
          <a:ln w="22225">
            <a:solidFill>
              <a:srgbClr val="00E5FF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8588502" y="3881628"/>
            <a:ext cx="100584" cy="100584"/>
          </a:xfrm>
          <a:prstGeom prst="ellipse">
            <a:avLst/>
          </a:prstGeom>
          <a:solidFill>
            <a:srgbClr val="00E5FF"/>
          </a:solidFill>
          <a:ln/>
        </p:spPr>
      </p:sp>
      <p:sp>
        <p:nvSpPr>
          <p:cNvPr id="28" name="Shape 26"/>
          <p:cNvSpPr/>
          <p:nvPr/>
        </p:nvSpPr>
        <p:spPr>
          <a:xfrm>
            <a:off x="8638794" y="4032504"/>
            <a:ext cx="0" cy="219456"/>
          </a:xfrm>
          <a:prstGeom prst="line">
            <a:avLst/>
          </a:prstGeom>
          <a:noFill/>
          <a:ln w="12700">
            <a:solidFill>
              <a:srgbClr val="00E5FF">
                <a:alpha val="5500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7655814" y="4251960"/>
            <a:ext cx="1965960" cy="1234440"/>
          </a:xfrm>
          <a:prstGeom prst="roundRect">
            <a:avLst>
              <a:gd name="adj" fmla="val 6667"/>
            </a:avLst>
          </a:prstGeom>
          <a:solidFill>
            <a:srgbClr val="0F1B3D">
              <a:alpha val="75000"/>
            </a:srgbClr>
          </a:solidFill>
          <a:ln w="9525">
            <a:solidFill>
              <a:srgbClr val="00E5FF">
                <a:alpha val="30000"/>
              </a:srgbClr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7792974" y="4379976"/>
            <a:ext cx="1691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100" kern="0" dirty="0">
                <a:solidFill>
                  <a:srgbClr val="00E5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2027 · Q3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7792974" y="4709160"/>
            <a:ext cx="169164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Enterprise Dashboard</a:t>
            </a:r>
            <a:endParaRPr lang="en-US" sz="1350" dirty="0"/>
          </a:p>
        </p:txBody>
      </p:sp>
      <p:sp>
        <p:nvSpPr>
          <p:cNvPr id="32" name="Shape 30"/>
          <p:cNvSpPr/>
          <p:nvPr/>
        </p:nvSpPr>
        <p:spPr>
          <a:xfrm>
            <a:off x="11082528" y="3831336"/>
            <a:ext cx="201168" cy="201168"/>
          </a:xfrm>
          <a:prstGeom prst="ellipse">
            <a:avLst/>
          </a:prstGeom>
          <a:solidFill>
            <a:srgbClr val="050810"/>
          </a:solidFill>
          <a:ln w="22225">
            <a:solidFill>
              <a:srgbClr val="00E5FF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11132820" y="3881628"/>
            <a:ext cx="100584" cy="100584"/>
          </a:xfrm>
          <a:prstGeom prst="ellipse">
            <a:avLst/>
          </a:prstGeom>
          <a:solidFill>
            <a:srgbClr val="00E5FF"/>
          </a:solidFill>
          <a:ln/>
        </p:spPr>
      </p:sp>
      <p:sp>
        <p:nvSpPr>
          <p:cNvPr id="34" name="Shape 32"/>
          <p:cNvSpPr/>
          <p:nvPr/>
        </p:nvSpPr>
        <p:spPr>
          <a:xfrm>
            <a:off x="11183112" y="3611880"/>
            <a:ext cx="0" cy="219456"/>
          </a:xfrm>
          <a:prstGeom prst="line">
            <a:avLst/>
          </a:prstGeom>
          <a:noFill/>
          <a:ln w="12700">
            <a:solidFill>
              <a:srgbClr val="00E5FF">
                <a:alpha val="55000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10200132" y="2377440"/>
            <a:ext cx="1965960" cy="1234440"/>
          </a:xfrm>
          <a:prstGeom prst="roundRect">
            <a:avLst>
              <a:gd name="adj" fmla="val 6667"/>
            </a:avLst>
          </a:prstGeom>
          <a:solidFill>
            <a:srgbClr val="0F1B3D">
              <a:alpha val="75000"/>
            </a:srgbClr>
          </a:solidFill>
          <a:ln w="9525">
            <a:solidFill>
              <a:srgbClr val="00E5FF">
                <a:alpha val="30000"/>
              </a:srgbClr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10337292" y="2505456"/>
            <a:ext cx="1691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100" kern="0" dirty="0">
                <a:solidFill>
                  <a:srgbClr val="00E5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2027 · Q4</a:t>
            </a:r>
            <a:endParaRPr lang="en-US" sz="1000" dirty="0"/>
          </a:p>
        </p:txBody>
      </p:sp>
      <p:sp>
        <p:nvSpPr>
          <p:cNvPr id="37" name="Text 35"/>
          <p:cNvSpPr/>
          <p:nvPr/>
        </p:nvSpPr>
        <p:spPr>
          <a:xfrm>
            <a:off x="10337292" y="2834640"/>
            <a:ext cx="169164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Global Expansion</a:t>
            </a:r>
            <a:endParaRPr lang="en-US" sz="1350" dirty="0"/>
          </a:p>
        </p:txBody>
      </p:sp>
      <p:sp>
        <p:nvSpPr>
          <p:cNvPr id="38" name="Text 36"/>
          <p:cNvSpPr/>
          <p:nvPr/>
        </p:nvSpPr>
        <p:spPr>
          <a:xfrm>
            <a:off x="457200" y="6455664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0E5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09</a:t>
            </a:r>
            <a:pPr indent="0" marL="0">
              <a:buNone/>
            </a:pPr>
            <a:r>
              <a:rPr lang="en-US" sz="1000" dirty="0">
                <a:solidFill>
                  <a:srgbClr val="5A6A8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/ 10 — Roadmap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cons/check_green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0428" y="1051560"/>
            <a:ext cx="768096" cy="76809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0" y="2148840"/>
            <a:ext cx="12188952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Securing Every Click</a:t>
            </a:r>
            <a:endParaRPr lang="en-US" sz="34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with </a:t>
            </a:r>
            <a:pPr algn="ctr" indent="0" marL="0">
              <a:lnSpc>
                <a:spcPct val="115000"/>
              </a:lnSpc>
              <a:buNone/>
            </a:pPr>
            <a:r>
              <a:rPr lang="en-US" sz="34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Intelligent AI.</a:t>
            </a:r>
            <a:endParaRPr lang="en-US" sz="3400" dirty="0"/>
          </a:p>
        </p:txBody>
      </p:sp>
      <p:sp>
        <p:nvSpPr>
          <p:cNvPr id="4" name="Shape 1"/>
          <p:cNvSpPr/>
          <p:nvPr/>
        </p:nvSpPr>
        <p:spPr>
          <a:xfrm>
            <a:off x="5271516" y="3794760"/>
            <a:ext cx="1645920" cy="0"/>
          </a:xfrm>
          <a:prstGeom prst="line">
            <a:avLst/>
          </a:prstGeom>
          <a:noFill/>
          <a:ln w="9525">
            <a:solidFill>
              <a:srgbClr val="5A6A8C">
                <a:alpha val="6000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0" y="4023360"/>
            <a:ext cx="12188952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Satya Prakash Nayak</a:t>
            </a:r>
            <a:endParaRPr lang="en-US" sz="1900" dirty="0"/>
          </a:p>
        </p:txBody>
      </p:sp>
      <p:sp>
        <p:nvSpPr>
          <p:cNvPr id="6" name="Text 3"/>
          <p:cNvSpPr/>
          <p:nvPr/>
        </p:nvSpPr>
        <p:spPr>
          <a:xfrm>
            <a:off x="0" y="4434840"/>
            <a:ext cx="121889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spc="200" kern="0" dirty="0">
                <a:solidFill>
                  <a:srgbClr val="8B9DC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FOUNDER — PHISHGUARD AI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457200" y="6455664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0E5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</a:t>
            </a:r>
            <a:pPr indent="0" marL="0">
              <a:buNone/>
            </a:pPr>
            <a:r>
              <a:rPr lang="en-US" sz="1000" dirty="0">
                <a:solidFill>
                  <a:srgbClr val="5A6A8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/ 10 — Thank You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2026-08-02T12:28:25Z</dcterms:created>
  <dcterms:modified xsi:type="dcterms:W3CDTF">2026-08-02T12:28:25Z</dcterms:modified>
</cp:coreProperties>
</file>