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4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12192000"/>
  <p:defaultTextStyle>
    <a:defPPr lvl="0"/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 mix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4B2E83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9D4A-4FD7-8ABC-CF757427F9A0}"/>
              </c:ext>
            </c:extLst>
          </c:dPt>
          <c:dPt>
            <c:idx val="1"/>
            <c:bubble3D val="0"/>
            <c:spPr>
              <a:solidFill>
                <a:srgbClr val="6E4BA8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9D4A-4FD7-8ABC-CF757427F9A0}"/>
              </c:ext>
            </c:extLst>
          </c:dPt>
          <c:dPt>
            <c:idx val="2"/>
            <c:bubble3D val="0"/>
            <c:spPr>
              <a:solidFill>
                <a:srgbClr val="9C7FD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9D4A-4FD7-8ABC-CF757427F9A0}"/>
              </c:ext>
            </c:extLst>
          </c:dPt>
          <c:dPt>
            <c:idx val="3"/>
            <c:bubble3D val="0"/>
            <c:spPr>
              <a:solidFill>
                <a:srgbClr val="C6FF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9D4A-4FD7-8ABC-CF757427F9A0}"/>
              </c:ext>
            </c:extLst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4A-4FD7-8ABC-CF757427F9A0}"/>
                </c:ext>
              </c:extLst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4A-4FD7-8ABC-CF757427F9A0}"/>
                </c:ext>
              </c:extLst>
            </c:dLbl>
            <c:dLbl>
              <c:idx val="2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4A-4FD7-8ABC-CF757427F9A0}"/>
                </c:ext>
              </c:extLst>
            </c:dLbl>
            <c:dLbl>
              <c:idx val="3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4A-4FD7-8ABC-CF757427F9A0}"/>
                </c:ext>
              </c:extLst>
            </c:dLbl>
            <c:numFmt formatCode="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Project fees</c:v>
                </c:pt>
                <c:pt idx="1">
                  <c:v>Automation retainers</c:v>
                </c:pt>
                <c:pt idx="2">
                  <c:v>Hosting &amp; maintenance</c:v>
                </c:pt>
                <c:pt idx="3">
                  <c:v>Add-ons &amp; referrals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30</c:v>
                </c:pt>
                <c:pt idx="2">
                  <c:v>15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4A-4FD7-8ABC-CF757427F9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5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4891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1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-1463040"/>
            <a:ext cx="5029200" cy="5029200"/>
          </a:xfrm>
          <a:prstGeom prst="ellipse">
            <a:avLst/>
          </a:prstGeom>
          <a:solidFill>
            <a:srgbClr val="4B2E83">
              <a:alpha val="6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206240"/>
            <a:ext cx="2926080" cy="2926080"/>
          </a:xfrm>
          <a:prstGeom prst="ellipse">
            <a:avLst/>
          </a:prstGeom>
          <a:solidFill>
            <a:srgbClr val="C6FF00">
              <a:alpha val="12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548640"/>
            <a:ext cx="1737360" cy="457200"/>
          </a:xfrm>
          <a:prstGeom prst="roundRect">
            <a:avLst>
              <a:gd name="adj" fmla="val 50000"/>
            </a:avLst>
          </a:prstGeom>
          <a:solidFill>
            <a:srgbClr val="C6FF0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548640"/>
            <a:ext cx="1737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1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DEV + AI AUTOMATION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2286000"/>
            <a:ext cx="9601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Purple Cow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594360" y="3429000"/>
            <a:ext cx="8686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C6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small business websites — and the conversations behind them — impossible to ignore.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594360" y="5806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 Laxmikant Behera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94360" y="610819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B9A9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laxmikantbehera042@gmail.com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B2E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COMPANY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31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We Are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F1ECFA"/>
          </a:solidFill>
          <a:ln/>
        </p:spPr>
      </p:sp>
      <p:sp>
        <p:nvSpPr>
          <p:cNvPr id="5" name="Text 3"/>
          <p:cNvSpPr/>
          <p:nvPr/>
        </p:nvSpPr>
        <p:spPr>
          <a:xfrm>
            <a:off x="868680" y="196596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4B2E8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Purple Cow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68680" y="2468880"/>
            <a:ext cx="44805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web design, deployment, and AI/WhatsApp automation studio for small and mid-sized businesses.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68680" y="3657600"/>
            <a:ext cx="44805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 after Seth Godin's marketing idea: in a market full of identical brown cows (template websites, generic chatbots), be the purple one — remarkable, not just present.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035040" y="1737360"/>
            <a:ext cx="5577840" cy="4206240"/>
          </a:xfrm>
          <a:prstGeom prst="roundRect">
            <a:avLst>
              <a:gd name="adj" fmla="val 2609"/>
            </a:avLst>
          </a:prstGeom>
          <a:solidFill>
            <a:srgbClr val="4B2E83"/>
          </a:solidFill>
          <a:ln/>
        </p:spPr>
      </p:sp>
      <p:sp>
        <p:nvSpPr>
          <p:cNvPr id="9" name="Shape 7"/>
          <p:cNvSpPr/>
          <p:nvPr/>
        </p:nvSpPr>
        <p:spPr>
          <a:xfrm>
            <a:off x="6355080" y="2057400"/>
            <a:ext cx="822960" cy="822960"/>
          </a:xfrm>
          <a:prstGeom prst="ellipse">
            <a:avLst/>
          </a:prstGeom>
          <a:solidFill>
            <a:srgbClr val="C6FF00"/>
          </a:solidFill>
          <a:ln/>
        </p:spPr>
      </p:sp>
      <p:sp>
        <p:nvSpPr>
          <p:cNvPr id="10" name="Text 8"/>
          <p:cNvSpPr/>
          <p:nvPr/>
        </p:nvSpPr>
        <p:spPr>
          <a:xfrm>
            <a:off x="6355080" y="20574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LB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360920" y="2103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Laxmikant Behera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360920" y="2450592"/>
            <a:ext cx="4023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6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5080" y="2971800"/>
            <a:ext cx="502920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MCA student specializing in cybersecurity, Sri Sri University, Odisha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Builds, deploys, and secures client websites end-to-end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Designs WhatsApp-based automation flows for real client businesses</a:t>
            </a:r>
            <a:endParaRPr lang="en-US" sz="1250" dirty="0"/>
          </a:p>
          <a:p>
            <a:pPr marL="342900" indent="-342900">
              <a:spcAft>
                <a:spcPts val="1000"/>
              </a:spcAft>
              <a:buSzPct val="100000"/>
              <a:buChar char="▪"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Security-first mindset — a differentiator most web/automation vendors lack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thepurplecow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B2E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31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SMBs Are Losing Customers Before They Even Reply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257800" cy="2148840"/>
          </a:xfrm>
          <a:prstGeom prst="roundRect">
            <a:avLst>
              <a:gd name="adj" fmla="val 4255"/>
            </a:avLst>
          </a:prstGeom>
          <a:solidFill>
            <a:srgbClr val="F1ECFA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2011680"/>
            <a:ext cx="457200" cy="457200"/>
          </a:xfrm>
          <a:prstGeom prst="ellipse">
            <a:avLst/>
          </a:prstGeom>
          <a:solidFill>
            <a:srgbClr val="4B2E83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63040" y="1993392"/>
            <a:ext cx="4069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 real web presence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22960" y="2606040"/>
            <a:ext cx="47091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small businesses run on a Google listing or a single Instagram page — not a site that converts visitors into customers.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6126480" y="1737360"/>
            <a:ext cx="5257800" cy="2148840"/>
          </a:xfrm>
          <a:prstGeom prst="roundRect">
            <a:avLst>
              <a:gd name="adj" fmla="val 4255"/>
            </a:avLst>
          </a:prstGeom>
          <a:solidFill>
            <a:srgbClr val="F1ECFA"/>
          </a:solidFill>
          <a:ln/>
        </p:spPr>
      </p:sp>
      <p:sp>
        <p:nvSpPr>
          <p:cNvPr id="10" name="Shape 8"/>
          <p:cNvSpPr/>
          <p:nvPr/>
        </p:nvSpPr>
        <p:spPr>
          <a:xfrm>
            <a:off x="6400800" y="2011680"/>
            <a:ext cx="457200" cy="457200"/>
          </a:xfrm>
          <a:prstGeom prst="ellipse">
            <a:avLst/>
          </a:prstGeom>
          <a:solidFill>
            <a:srgbClr val="4B2E83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0" y="201168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040880" y="1993392"/>
            <a:ext cx="4069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Slow, manual replies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400800" y="2606040"/>
            <a:ext cx="47091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Owners answer every WhatsApp/DM query by hand — orders, bookings, and FAQs pile up and leads go cold.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48640" y="4160520"/>
            <a:ext cx="5257800" cy="2148840"/>
          </a:xfrm>
          <a:prstGeom prst="roundRect">
            <a:avLst>
              <a:gd name="adj" fmla="val 4255"/>
            </a:avLst>
          </a:prstGeom>
          <a:solidFill>
            <a:srgbClr val="F1ECFA"/>
          </a:solidFill>
          <a:ln/>
        </p:spPr>
      </p:sp>
      <p:sp>
        <p:nvSpPr>
          <p:cNvPr id="15" name="Shape 13"/>
          <p:cNvSpPr/>
          <p:nvPr/>
        </p:nvSpPr>
        <p:spPr>
          <a:xfrm>
            <a:off x="822960" y="4434840"/>
            <a:ext cx="457200" cy="457200"/>
          </a:xfrm>
          <a:prstGeom prst="ellipse">
            <a:avLst/>
          </a:prstGeom>
          <a:solidFill>
            <a:srgbClr val="4B2E83"/>
          </a:solidFill>
          <a:ln/>
        </p:spPr>
      </p:sp>
      <p:sp>
        <p:nvSpPr>
          <p:cNvPr id="16" name="Text 14"/>
          <p:cNvSpPr/>
          <p:nvPr/>
        </p:nvSpPr>
        <p:spPr>
          <a:xfrm>
            <a:off x="822960" y="44348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463040" y="4416552"/>
            <a:ext cx="4069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Agency vs. freelancer trap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22960" y="5029200"/>
            <a:ext cx="47091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Agencies are polished but expensive and slow; freelancers are cheap but disappear after launch with no support.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126480" y="4160520"/>
            <a:ext cx="5257800" cy="2148840"/>
          </a:xfrm>
          <a:prstGeom prst="roundRect">
            <a:avLst>
              <a:gd name="adj" fmla="val 4255"/>
            </a:avLst>
          </a:prstGeom>
          <a:solidFill>
            <a:srgbClr val="F1ECFA"/>
          </a:solidFill>
          <a:ln/>
        </p:spPr>
      </p:sp>
      <p:sp>
        <p:nvSpPr>
          <p:cNvPr id="20" name="Shape 18"/>
          <p:cNvSpPr/>
          <p:nvPr/>
        </p:nvSpPr>
        <p:spPr>
          <a:xfrm>
            <a:off x="6400800" y="4434840"/>
            <a:ext cx="457200" cy="457200"/>
          </a:xfrm>
          <a:prstGeom prst="ellipse">
            <a:avLst/>
          </a:prstGeom>
          <a:solidFill>
            <a:srgbClr val="4B2E83"/>
          </a:solidFill>
          <a:ln/>
        </p:spPr>
      </p:sp>
      <p:sp>
        <p:nvSpPr>
          <p:cNvPr id="21" name="Text 19"/>
          <p:cNvSpPr/>
          <p:nvPr/>
        </p:nvSpPr>
        <p:spPr>
          <a:xfrm>
            <a:off x="6400800" y="44348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40880" y="4416552"/>
            <a:ext cx="4069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 and automation are separate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400800" y="5029200"/>
            <a:ext cx="470916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website vendor rarely also builds the WhatsApp bot — businesses end up managing two vendors and two half-solutions.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thepurplecow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B2E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31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Vendor: Build the Site, Automate the Conversation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201168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4B2E83"/>
          </a:solidFill>
          <a:ln/>
        </p:spPr>
      </p:sp>
      <p:sp>
        <p:nvSpPr>
          <p:cNvPr id="5" name="Shape 3"/>
          <p:cNvSpPr/>
          <p:nvPr/>
        </p:nvSpPr>
        <p:spPr>
          <a:xfrm>
            <a:off x="777240" y="2286000"/>
            <a:ext cx="502920" cy="502920"/>
          </a:xfrm>
          <a:prstGeom prst="ellipse">
            <a:avLst/>
          </a:prstGeom>
          <a:solidFill>
            <a:srgbClr val="C6FF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22860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777240" y="297180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Design &amp; Build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777240" y="3520440"/>
            <a:ext cx="214884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6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Fast, mobile-first websites for e-commerce, real estate, appointment, and quick-cart businesses.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108960" y="342900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B2E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410712" y="201168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2E1A54"/>
          </a:solidFill>
          <a:ln/>
        </p:spPr>
      </p:sp>
      <p:sp>
        <p:nvSpPr>
          <p:cNvPr id="11" name="Shape 9"/>
          <p:cNvSpPr/>
          <p:nvPr/>
        </p:nvSpPr>
        <p:spPr>
          <a:xfrm>
            <a:off x="3639312" y="2286000"/>
            <a:ext cx="502920" cy="502920"/>
          </a:xfrm>
          <a:prstGeom prst="ellipse">
            <a:avLst/>
          </a:prstGeom>
          <a:solidFill>
            <a:srgbClr val="C6FF00"/>
          </a:solidFill>
          <a:ln/>
        </p:spPr>
      </p:sp>
      <p:sp>
        <p:nvSpPr>
          <p:cNvPr id="12" name="Text 10"/>
          <p:cNvSpPr/>
          <p:nvPr/>
        </p:nvSpPr>
        <p:spPr>
          <a:xfrm>
            <a:off x="3639312" y="22860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639312" y="297180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Deploy &amp; Secure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639312" y="3520440"/>
            <a:ext cx="214884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6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Hosting, domain, and deployment handled end-to-end, with a security-first setup.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5971032" y="342900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B2E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272784" y="201168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4B2E83"/>
          </a:solidFill>
          <a:ln/>
        </p:spPr>
      </p:sp>
      <p:sp>
        <p:nvSpPr>
          <p:cNvPr id="17" name="Shape 15"/>
          <p:cNvSpPr/>
          <p:nvPr/>
        </p:nvSpPr>
        <p:spPr>
          <a:xfrm>
            <a:off x="6501384" y="2286000"/>
            <a:ext cx="502920" cy="502920"/>
          </a:xfrm>
          <a:prstGeom prst="ellipse">
            <a:avLst/>
          </a:prstGeom>
          <a:solidFill>
            <a:srgbClr val="C6FF00"/>
          </a:solidFill>
          <a:ln/>
        </p:spPr>
      </p:sp>
      <p:sp>
        <p:nvSpPr>
          <p:cNvPr id="18" name="Text 16"/>
          <p:cNvSpPr/>
          <p:nvPr/>
        </p:nvSpPr>
        <p:spPr>
          <a:xfrm>
            <a:off x="6501384" y="22860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6501384" y="297180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Automate on WhatsApp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501384" y="3520440"/>
            <a:ext cx="214884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6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AI-driven WhatsApp flows handle orders, bookings, FAQs, and follow-ups automatically.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833104" y="342900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4B2E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9134856" y="2011680"/>
            <a:ext cx="2606040" cy="3291840"/>
          </a:xfrm>
          <a:prstGeom prst="roundRect">
            <a:avLst>
              <a:gd name="adj" fmla="val 3509"/>
            </a:avLst>
          </a:prstGeom>
          <a:solidFill>
            <a:srgbClr val="2E1A54"/>
          </a:solidFill>
          <a:ln/>
        </p:spPr>
      </p:sp>
      <p:sp>
        <p:nvSpPr>
          <p:cNvPr id="23" name="Shape 21"/>
          <p:cNvSpPr/>
          <p:nvPr/>
        </p:nvSpPr>
        <p:spPr>
          <a:xfrm>
            <a:off x="9363456" y="2286000"/>
            <a:ext cx="502920" cy="502920"/>
          </a:xfrm>
          <a:prstGeom prst="ellipse">
            <a:avLst/>
          </a:prstGeom>
          <a:solidFill>
            <a:srgbClr val="C6FF00"/>
          </a:solidFill>
          <a:ln/>
        </p:spPr>
      </p:sp>
      <p:sp>
        <p:nvSpPr>
          <p:cNvPr id="24" name="Text 22"/>
          <p:cNvSpPr/>
          <p:nvPr/>
        </p:nvSpPr>
        <p:spPr>
          <a:xfrm>
            <a:off x="9363456" y="22860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9363456" y="297180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Support &amp; Iterate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9363456" y="3520440"/>
            <a:ext cx="214884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E6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maintenance and feature updates — the relationship doesn't end at launch.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548640" y="55321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result: a business gets a converting website and a 24/7 automated front desk — from a single partner.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thepurplecow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E1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828800" y="4114800"/>
            <a:ext cx="5486400" cy="5486400"/>
          </a:xfrm>
          <a:prstGeom prst="ellipse">
            <a:avLst/>
          </a:prstGeom>
          <a:solidFill>
            <a:srgbClr val="4B2E83">
              <a:alpha val="55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54864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6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I S I O 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1078992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 the default AI-automation-first web partner for every SMB that refuses to look ordinary.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48640" y="3749040"/>
            <a:ext cx="3291840" cy="2377440"/>
          </a:xfrm>
          <a:prstGeom prst="roundRect">
            <a:avLst>
              <a:gd name="adj" fmla="val 3846"/>
            </a:avLst>
          </a:prstGeom>
          <a:solidFill>
            <a:srgbClr val="2E1A54">
              <a:alpha val="90000"/>
            </a:srgbClr>
          </a:solidFill>
          <a:ln w="12700">
            <a:solidFill>
              <a:srgbClr val="4B2E8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397764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 local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4480560"/>
            <a:ext cx="28346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6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Become the trusted web + automation partner for SMBs across Odisha and East India.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160520" y="3749040"/>
            <a:ext cx="3291840" cy="2377440"/>
          </a:xfrm>
          <a:prstGeom prst="roundRect">
            <a:avLst>
              <a:gd name="adj" fmla="val 3846"/>
            </a:avLst>
          </a:prstGeom>
          <a:solidFill>
            <a:srgbClr val="2E1A54">
              <a:alpha val="90000"/>
            </a:srgbClr>
          </a:solidFill>
          <a:ln w="12700">
            <a:solidFill>
              <a:srgbClr val="4B2E8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89120" y="397764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Scale by category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389120" y="4480560"/>
            <a:ext cx="28346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6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 what works for e-commerce, real estate, and appointment businesses into repeatable packages.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772400" y="3749040"/>
            <a:ext cx="3291840" cy="2377440"/>
          </a:xfrm>
          <a:prstGeom prst="roundRect">
            <a:avLst>
              <a:gd name="adj" fmla="val 3846"/>
            </a:avLst>
          </a:prstGeom>
          <a:solidFill>
            <a:srgbClr val="2E1A54">
              <a:alpha val="90000"/>
            </a:srgbClr>
          </a:solidFill>
          <a:ln w="12700">
            <a:solidFill>
              <a:srgbClr val="4B2E8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001000" y="3977640"/>
            <a:ext cx="28346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6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Automate everything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001000" y="4480560"/>
            <a:ext cx="28346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6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Grow from WhatsApp bots into a full AI-driven customer-operations layer for small business.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B9A9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thepurplecow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A9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B2E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SIZE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31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 · SAM · SOM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Illustrative estimates based on India's digitizing-SMB segment — to be refined with primary research.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1325880" y="1623060"/>
            <a:ext cx="4663440" cy="4663440"/>
          </a:xfrm>
          <a:prstGeom prst="ellipse">
            <a:avLst/>
          </a:prstGeom>
          <a:solidFill>
            <a:srgbClr val="4B2E83"/>
          </a:solidFill>
          <a:ln/>
        </p:spPr>
      </p:sp>
      <p:sp>
        <p:nvSpPr>
          <p:cNvPr id="6" name="Shape 4"/>
          <p:cNvSpPr/>
          <p:nvPr/>
        </p:nvSpPr>
        <p:spPr>
          <a:xfrm>
            <a:off x="2103120" y="2834640"/>
            <a:ext cx="3108960" cy="3108960"/>
          </a:xfrm>
          <a:prstGeom prst="ellipse">
            <a:avLst/>
          </a:prstGeom>
          <a:solidFill>
            <a:srgbClr val="6E4BA8"/>
          </a:solidFill>
          <a:ln/>
        </p:spPr>
      </p:sp>
      <p:sp>
        <p:nvSpPr>
          <p:cNvPr id="7" name="Shape 5"/>
          <p:cNvSpPr/>
          <p:nvPr/>
        </p:nvSpPr>
        <p:spPr>
          <a:xfrm>
            <a:off x="2880360" y="4389120"/>
            <a:ext cx="1554480" cy="1554480"/>
          </a:xfrm>
          <a:prstGeom prst="ellipse">
            <a:avLst/>
          </a:prstGeom>
          <a:solidFill>
            <a:srgbClr val="C6FF00"/>
          </a:solidFill>
          <a:ln/>
        </p:spPr>
      </p:sp>
      <p:sp>
        <p:nvSpPr>
          <p:cNvPr id="8" name="Text 6"/>
          <p:cNvSpPr/>
          <p:nvPr/>
        </p:nvSpPr>
        <p:spPr>
          <a:xfrm>
            <a:off x="1325880" y="1600200"/>
            <a:ext cx="46634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2103120" y="3154680"/>
            <a:ext cx="31089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2880360" y="4681728"/>
            <a:ext cx="1554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E1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7040880" y="1920240"/>
            <a:ext cx="4572000" cy="1188720"/>
          </a:xfrm>
          <a:prstGeom prst="roundRect">
            <a:avLst>
              <a:gd name="adj" fmla="val 7692"/>
            </a:avLst>
          </a:prstGeom>
          <a:solidFill>
            <a:srgbClr val="F1ECFA"/>
          </a:solidFill>
          <a:ln/>
        </p:spPr>
      </p:sp>
      <p:sp>
        <p:nvSpPr>
          <p:cNvPr id="12" name="Shape 10"/>
          <p:cNvSpPr/>
          <p:nvPr/>
        </p:nvSpPr>
        <p:spPr>
          <a:xfrm>
            <a:off x="7223760" y="2103120"/>
            <a:ext cx="137160" cy="822960"/>
          </a:xfrm>
          <a:prstGeom prst="roundRect">
            <a:avLst/>
          </a:prstGeom>
          <a:solidFill>
            <a:srgbClr val="4B2E83"/>
          </a:solidFill>
          <a:ln/>
        </p:spPr>
      </p:sp>
      <p:sp>
        <p:nvSpPr>
          <p:cNvPr id="13" name="Text 11"/>
          <p:cNvSpPr/>
          <p:nvPr/>
        </p:nvSpPr>
        <p:spPr>
          <a:xfrm>
            <a:off x="7543800" y="2057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TAM  —  $4B+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543800" y="2468880"/>
            <a:ext cx="3931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 SMB web &amp; automation spend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7040880" y="3337560"/>
            <a:ext cx="4572000" cy="1188720"/>
          </a:xfrm>
          <a:prstGeom prst="roundRect">
            <a:avLst>
              <a:gd name="adj" fmla="val 7692"/>
            </a:avLst>
          </a:prstGeom>
          <a:solidFill>
            <a:srgbClr val="F1ECFA"/>
          </a:solidFill>
          <a:ln/>
        </p:spPr>
      </p:sp>
      <p:sp>
        <p:nvSpPr>
          <p:cNvPr id="16" name="Shape 14"/>
          <p:cNvSpPr/>
          <p:nvPr/>
        </p:nvSpPr>
        <p:spPr>
          <a:xfrm>
            <a:off x="7223760" y="3520440"/>
            <a:ext cx="137160" cy="822960"/>
          </a:xfrm>
          <a:prstGeom prst="roundRect">
            <a:avLst/>
          </a:prstGeom>
          <a:solidFill>
            <a:srgbClr val="6E4BA8"/>
          </a:solidFill>
          <a:ln/>
        </p:spPr>
      </p:sp>
      <p:sp>
        <p:nvSpPr>
          <p:cNvPr id="17" name="Text 15"/>
          <p:cNvSpPr/>
          <p:nvPr/>
        </p:nvSpPr>
        <p:spPr>
          <a:xfrm>
            <a:off x="7543800" y="34747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SAM  —  $120M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7543800" y="3886200"/>
            <a:ext cx="3931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Odisha &amp; East India digitizing SMBs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7040880" y="4754880"/>
            <a:ext cx="4572000" cy="1188720"/>
          </a:xfrm>
          <a:prstGeom prst="roundRect">
            <a:avLst>
              <a:gd name="adj" fmla="val 7692"/>
            </a:avLst>
          </a:prstGeom>
          <a:solidFill>
            <a:srgbClr val="F1ECFA"/>
          </a:solidFill>
          <a:ln/>
        </p:spPr>
      </p:sp>
      <p:sp>
        <p:nvSpPr>
          <p:cNvPr id="20" name="Shape 18"/>
          <p:cNvSpPr/>
          <p:nvPr/>
        </p:nvSpPr>
        <p:spPr>
          <a:xfrm>
            <a:off x="7223760" y="4937760"/>
            <a:ext cx="137160" cy="822960"/>
          </a:xfrm>
          <a:prstGeom prst="roundRect">
            <a:avLst/>
          </a:prstGeom>
          <a:solidFill>
            <a:srgbClr val="4B2E83"/>
          </a:solidFill>
          <a:ln/>
        </p:spPr>
      </p:sp>
      <p:sp>
        <p:nvSpPr>
          <p:cNvPr id="21" name="Text 19"/>
          <p:cNvSpPr/>
          <p:nvPr/>
        </p:nvSpPr>
        <p:spPr>
          <a:xfrm>
            <a:off x="7543800" y="48920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SOM  —  $0.6M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543800" y="5303520"/>
            <a:ext cx="39319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Reachable in 24 months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thepurplecow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B2E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LANDSCAPE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31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Competitor Analysis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743200" cy="566928"/>
          </a:xfrm>
          <a:prstGeom prst="rect">
            <a:avLst/>
          </a:prstGeom>
          <a:solidFill>
            <a:srgbClr val="2E1A54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1828800"/>
            <a:ext cx="27432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91840" y="1828800"/>
            <a:ext cx="1874520" cy="566928"/>
          </a:xfrm>
          <a:prstGeom prst="rect">
            <a:avLst/>
          </a:prstGeom>
          <a:solidFill>
            <a:srgbClr val="2E1A54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91840" y="1828800"/>
            <a:ext cx="18745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Freelancers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166360" y="1828800"/>
            <a:ext cx="1874520" cy="566928"/>
          </a:xfrm>
          <a:prstGeom prst="rect">
            <a:avLst/>
          </a:prstGeom>
          <a:solidFill>
            <a:srgbClr val="2E1A54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166360" y="1828800"/>
            <a:ext cx="18745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 Agencies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040880" y="1828800"/>
            <a:ext cx="2057400" cy="566928"/>
          </a:xfrm>
          <a:prstGeom prst="rect">
            <a:avLst/>
          </a:prstGeom>
          <a:solidFill>
            <a:srgbClr val="2E1A54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040880" y="1828800"/>
            <a:ext cx="2057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No-Code (Wix/Shopify)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9098280" y="1828800"/>
            <a:ext cx="2057400" cy="566928"/>
          </a:xfrm>
          <a:prstGeom prst="rect">
            <a:avLst/>
          </a:prstGeom>
          <a:solidFill>
            <a:srgbClr val="4B2E83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098280" y="1828800"/>
            <a:ext cx="2057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48640" y="2395728"/>
            <a:ext cx="27432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1792" y="2395728"/>
            <a:ext cx="25968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Website quality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91840" y="2395728"/>
            <a:ext cx="18745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64992" y="2395728"/>
            <a:ext cx="1728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Inconsistent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166360" y="2395728"/>
            <a:ext cx="18745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239512" y="2395728"/>
            <a:ext cx="1728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7040880" y="2395728"/>
            <a:ext cx="20574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114032" y="2395728"/>
            <a:ext cx="19110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Template-limited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098280" y="2395728"/>
            <a:ext cx="2057400" cy="566928"/>
          </a:xfrm>
          <a:prstGeom prst="rect">
            <a:avLst/>
          </a:prstGeom>
          <a:solidFill>
            <a:srgbClr val="F1ECFA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171432" y="2395728"/>
            <a:ext cx="19110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1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48640" y="2962656"/>
            <a:ext cx="2743200" cy="566928"/>
          </a:xfrm>
          <a:prstGeom prst="rect">
            <a:avLst/>
          </a:prstGeom>
          <a:solidFill>
            <a:srgbClr val="F7F5FB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1792" y="2962656"/>
            <a:ext cx="25968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for SMBs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3291840" y="2962656"/>
            <a:ext cx="1874520" cy="566928"/>
          </a:xfrm>
          <a:prstGeom prst="rect">
            <a:avLst/>
          </a:prstGeom>
          <a:solidFill>
            <a:srgbClr val="F7F5FB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364992" y="2962656"/>
            <a:ext cx="1728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166360" y="2962656"/>
            <a:ext cx="1874520" cy="566928"/>
          </a:xfrm>
          <a:prstGeom prst="rect">
            <a:avLst/>
          </a:prstGeom>
          <a:solidFill>
            <a:srgbClr val="F7F5FB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239512" y="2962656"/>
            <a:ext cx="1728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7040880" y="2962656"/>
            <a:ext cx="2057400" cy="566928"/>
          </a:xfrm>
          <a:prstGeom prst="rect">
            <a:avLst/>
          </a:prstGeom>
          <a:solidFill>
            <a:srgbClr val="F7F5FB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114032" y="2962656"/>
            <a:ext cx="19110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Low–Med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9098280" y="2962656"/>
            <a:ext cx="2057400" cy="566928"/>
          </a:xfrm>
          <a:prstGeom prst="rect">
            <a:avLst/>
          </a:prstGeom>
          <a:solidFill>
            <a:srgbClr val="F1ECFA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171432" y="2962656"/>
            <a:ext cx="19110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1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548640" y="3529584"/>
            <a:ext cx="27432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21792" y="3529584"/>
            <a:ext cx="25968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WhatsApp/AI automation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3291840" y="3529584"/>
            <a:ext cx="18745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364992" y="3529584"/>
            <a:ext cx="1728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5166360" y="3529584"/>
            <a:ext cx="18745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239512" y="3529584"/>
            <a:ext cx="1728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 / add-on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7040880" y="3529584"/>
            <a:ext cx="20574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114032" y="3529584"/>
            <a:ext cx="19110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</a:t>
            </a:r>
            <a:endParaRPr lang="en-US" sz="1100" dirty="0"/>
          </a:p>
        </p:txBody>
      </p:sp>
      <p:sp>
        <p:nvSpPr>
          <p:cNvPr id="42" name="Shape 40"/>
          <p:cNvSpPr/>
          <p:nvPr/>
        </p:nvSpPr>
        <p:spPr>
          <a:xfrm>
            <a:off x="9098280" y="3529584"/>
            <a:ext cx="2057400" cy="566928"/>
          </a:xfrm>
          <a:prstGeom prst="rect">
            <a:avLst/>
          </a:prstGeom>
          <a:solidFill>
            <a:srgbClr val="F1ECFA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171432" y="3529584"/>
            <a:ext cx="19110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1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offering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548640" y="4096512"/>
            <a:ext cx="2743200" cy="566928"/>
          </a:xfrm>
          <a:prstGeom prst="rect">
            <a:avLst/>
          </a:prstGeom>
          <a:solidFill>
            <a:srgbClr val="F7F5FB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21792" y="4096512"/>
            <a:ext cx="25968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Post-launch support</a:t>
            </a:r>
            <a:endParaRPr lang="en-US" sz="1100" dirty="0"/>
          </a:p>
        </p:txBody>
      </p:sp>
      <p:sp>
        <p:nvSpPr>
          <p:cNvPr id="46" name="Shape 44"/>
          <p:cNvSpPr/>
          <p:nvPr/>
        </p:nvSpPr>
        <p:spPr>
          <a:xfrm>
            <a:off x="3291840" y="4096512"/>
            <a:ext cx="1874520" cy="566928"/>
          </a:xfrm>
          <a:prstGeom prst="rect">
            <a:avLst/>
          </a:prstGeom>
          <a:solidFill>
            <a:srgbClr val="F7F5FB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3364992" y="4096512"/>
            <a:ext cx="1728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Unreliable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5166360" y="4096512"/>
            <a:ext cx="1874520" cy="566928"/>
          </a:xfrm>
          <a:prstGeom prst="rect">
            <a:avLst/>
          </a:prstGeom>
          <a:solidFill>
            <a:srgbClr val="F7F5FB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5239512" y="4096512"/>
            <a:ext cx="1728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Slow, costly</a:t>
            </a:r>
            <a:endParaRPr lang="en-US" sz="1100" dirty="0"/>
          </a:p>
        </p:txBody>
      </p:sp>
      <p:sp>
        <p:nvSpPr>
          <p:cNvPr id="50" name="Shape 48"/>
          <p:cNvSpPr/>
          <p:nvPr/>
        </p:nvSpPr>
        <p:spPr>
          <a:xfrm>
            <a:off x="7040880" y="4096512"/>
            <a:ext cx="2057400" cy="566928"/>
          </a:xfrm>
          <a:prstGeom prst="rect">
            <a:avLst/>
          </a:prstGeom>
          <a:solidFill>
            <a:srgbClr val="F7F5FB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7114032" y="4096512"/>
            <a:ext cx="19110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Self-serve only</a:t>
            </a:r>
            <a:endParaRPr lang="en-US" sz="1100" dirty="0"/>
          </a:p>
        </p:txBody>
      </p:sp>
      <p:sp>
        <p:nvSpPr>
          <p:cNvPr id="52" name="Shape 50"/>
          <p:cNvSpPr/>
          <p:nvPr/>
        </p:nvSpPr>
        <p:spPr>
          <a:xfrm>
            <a:off x="9098280" y="4096512"/>
            <a:ext cx="2057400" cy="566928"/>
          </a:xfrm>
          <a:prstGeom prst="rect">
            <a:avLst/>
          </a:prstGeom>
          <a:solidFill>
            <a:srgbClr val="F1ECFA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9171432" y="4096512"/>
            <a:ext cx="19110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1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partner</a:t>
            </a:r>
            <a:endParaRPr lang="en-US" sz="1100" dirty="0"/>
          </a:p>
        </p:txBody>
      </p:sp>
      <p:sp>
        <p:nvSpPr>
          <p:cNvPr id="54" name="Shape 52"/>
          <p:cNvSpPr/>
          <p:nvPr/>
        </p:nvSpPr>
        <p:spPr>
          <a:xfrm>
            <a:off x="548640" y="4663440"/>
            <a:ext cx="27432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21792" y="4663440"/>
            <a:ext cx="25968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Turnaround speed</a:t>
            </a:r>
            <a:endParaRPr lang="en-US" sz="1100" dirty="0"/>
          </a:p>
        </p:txBody>
      </p:sp>
      <p:sp>
        <p:nvSpPr>
          <p:cNvPr id="56" name="Shape 54"/>
          <p:cNvSpPr/>
          <p:nvPr/>
        </p:nvSpPr>
        <p:spPr>
          <a:xfrm>
            <a:off x="3291840" y="4663440"/>
            <a:ext cx="18745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364992" y="4663440"/>
            <a:ext cx="1728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Variable</a:t>
            </a:r>
            <a:endParaRPr lang="en-US" sz="1100" dirty="0"/>
          </a:p>
        </p:txBody>
      </p:sp>
      <p:sp>
        <p:nvSpPr>
          <p:cNvPr id="58" name="Shape 56"/>
          <p:cNvSpPr/>
          <p:nvPr/>
        </p:nvSpPr>
        <p:spPr>
          <a:xfrm>
            <a:off x="5166360" y="4663440"/>
            <a:ext cx="187452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5239512" y="4663440"/>
            <a:ext cx="172821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</a:t>
            </a:r>
            <a:endParaRPr lang="en-US" sz="1100" dirty="0"/>
          </a:p>
        </p:txBody>
      </p:sp>
      <p:sp>
        <p:nvSpPr>
          <p:cNvPr id="60" name="Shape 58"/>
          <p:cNvSpPr/>
          <p:nvPr/>
        </p:nvSpPr>
        <p:spPr>
          <a:xfrm>
            <a:off x="7040880" y="4663440"/>
            <a:ext cx="20574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7114032" y="4663440"/>
            <a:ext cx="19110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(DIY)</a:t>
            </a:r>
            <a:endParaRPr lang="en-US" sz="1100" dirty="0"/>
          </a:p>
        </p:txBody>
      </p:sp>
      <p:sp>
        <p:nvSpPr>
          <p:cNvPr id="62" name="Shape 60"/>
          <p:cNvSpPr/>
          <p:nvPr/>
        </p:nvSpPr>
        <p:spPr>
          <a:xfrm>
            <a:off x="9098280" y="4663440"/>
            <a:ext cx="2057400" cy="566928"/>
          </a:xfrm>
          <a:prstGeom prst="rect">
            <a:avLst/>
          </a:prstGeom>
          <a:solidFill>
            <a:srgbClr val="F1ECFA"/>
          </a:solidFill>
          <a:ln w="9525">
            <a:solidFill>
              <a:srgbClr val="DDD5E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9171432" y="4663440"/>
            <a:ext cx="1911096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2E1A5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</a:t>
            </a:r>
            <a:endParaRPr lang="en-US" sz="1100" dirty="0"/>
          </a:p>
        </p:txBody>
      </p:sp>
      <p:sp>
        <p:nvSpPr>
          <p:cNvPr id="64" name="Text 62"/>
          <p:cNvSpPr/>
          <p:nvPr/>
        </p:nvSpPr>
        <p:spPr>
          <a:xfrm>
            <a:off x="548640" y="5550408"/>
            <a:ext cx="107899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edge: the only option that pairs a real website with real automation, backed by ongoing support.</a:t>
            </a:r>
            <a:endParaRPr lang="en-US" sz="1300" dirty="0"/>
          </a:p>
        </p:txBody>
      </p:sp>
      <p:sp>
        <p:nvSpPr>
          <p:cNvPr id="65" name="Text 63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thepurplecow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B2E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31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Work With Clients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2514600" cy="1828800"/>
          </a:xfrm>
          <a:prstGeom prst="roundRect">
            <a:avLst>
              <a:gd name="adj" fmla="val 5000"/>
            </a:avLst>
          </a:prstGeom>
          <a:solidFill>
            <a:srgbClr val="4B2E83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201168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6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E-commerce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2514600"/>
            <a:ext cx="2148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6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Storefront + WhatsApp order &amp; cart-recovery automation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337560" y="1828800"/>
            <a:ext cx="2514600" cy="1828800"/>
          </a:xfrm>
          <a:prstGeom prst="roundRect">
            <a:avLst>
              <a:gd name="adj" fmla="val 5000"/>
            </a:avLst>
          </a:prstGeom>
          <a:solidFill>
            <a:srgbClr val="4B2E83"/>
          </a:solidFill>
          <a:ln/>
        </p:spPr>
      </p:sp>
      <p:sp>
        <p:nvSpPr>
          <p:cNvPr id="8" name="Text 6"/>
          <p:cNvSpPr/>
          <p:nvPr/>
        </p:nvSpPr>
        <p:spPr>
          <a:xfrm>
            <a:off x="3520440" y="201168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6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Real Estate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3520440" y="2514600"/>
            <a:ext cx="2148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6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Listing sites + AI lead-qualification chat flows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26480" y="1828800"/>
            <a:ext cx="2514600" cy="1828800"/>
          </a:xfrm>
          <a:prstGeom prst="roundRect">
            <a:avLst>
              <a:gd name="adj" fmla="val 5000"/>
            </a:avLst>
          </a:prstGeom>
          <a:solidFill>
            <a:srgbClr val="4B2E83"/>
          </a:solidFill>
          <a:ln/>
        </p:spPr>
      </p:sp>
      <p:sp>
        <p:nvSpPr>
          <p:cNvPr id="11" name="Text 9"/>
          <p:cNvSpPr/>
          <p:nvPr/>
        </p:nvSpPr>
        <p:spPr>
          <a:xfrm>
            <a:off x="6309360" y="201168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6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Appointment-based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309360" y="2514600"/>
            <a:ext cx="2148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6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sites + automated scheduling &amp; reminders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915400" y="1828800"/>
            <a:ext cx="2514600" cy="1828800"/>
          </a:xfrm>
          <a:prstGeom prst="roundRect">
            <a:avLst>
              <a:gd name="adj" fmla="val 5000"/>
            </a:avLst>
          </a:prstGeom>
          <a:solidFill>
            <a:srgbClr val="4B2E83"/>
          </a:solidFill>
          <a:ln/>
        </p:spPr>
      </p:sp>
      <p:sp>
        <p:nvSpPr>
          <p:cNvPr id="14" name="Text 12"/>
          <p:cNvSpPr/>
          <p:nvPr/>
        </p:nvSpPr>
        <p:spPr>
          <a:xfrm>
            <a:off x="9098280" y="201168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6FF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Quick-cart / Local shops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098280" y="2514600"/>
            <a:ext cx="2148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6DF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Lightweight sites + instant WhatsApp ordering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548640" y="39776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Engagement tiers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48640" y="4434840"/>
            <a:ext cx="3429000" cy="1600200"/>
          </a:xfrm>
          <a:prstGeom prst="roundRect">
            <a:avLst>
              <a:gd name="adj" fmla="val 5714"/>
            </a:avLst>
          </a:prstGeom>
          <a:solidFill>
            <a:srgbClr val="F1ECFA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4599432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B2E8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Starter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77240" y="5001768"/>
            <a:ext cx="2971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One-time site design &amp; deployment for a single business need.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251960" y="4434840"/>
            <a:ext cx="3429000" cy="1600200"/>
          </a:xfrm>
          <a:prstGeom prst="roundRect">
            <a:avLst>
              <a:gd name="adj" fmla="val 5714"/>
            </a:avLst>
          </a:prstGeom>
          <a:solidFill>
            <a:srgbClr val="F1ECFA"/>
          </a:solidFill>
          <a:ln/>
        </p:spPr>
      </p:sp>
      <p:sp>
        <p:nvSpPr>
          <p:cNvPr id="21" name="Text 19"/>
          <p:cNvSpPr/>
          <p:nvPr/>
        </p:nvSpPr>
        <p:spPr>
          <a:xfrm>
            <a:off x="4480560" y="4599432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B2E8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Growth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480560" y="5001768"/>
            <a:ext cx="2971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 + WhatsApp automation, delivered as one bundled project.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7955280" y="4434840"/>
            <a:ext cx="3429000" cy="1600200"/>
          </a:xfrm>
          <a:prstGeom prst="roundRect">
            <a:avLst>
              <a:gd name="adj" fmla="val 5714"/>
            </a:avLst>
          </a:prstGeom>
          <a:solidFill>
            <a:srgbClr val="F1ECFA"/>
          </a:solidFill>
          <a:ln/>
        </p:spPr>
      </p:sp>
      <p:sp>
        <p:nvSpPr>
          <p:cNvPr id="24" name="Text 22"/>
          <p:cNvSpPr/>
          <p:nvPr/>
        </p:nvSpPr>
        <p:spPr>
          <a:xfrm>
            <a:off x="8183880" y="4599432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4B2E8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Partner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8183880" y="5001768"/>
            <a:ext cx="2971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build plus a monthly retainer for support, hosting, and new automations.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thepurplecow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B2E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MODEL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31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We Earn</a:t>
            </a:r>
            <a:endParaRPr lang="en-US" sz="32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548640" y="1783080"/>
          <a:ext cx="420624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Shape 2"/>
          <p:cNvSpPr/>
          <p:nvPr/>
        </p:nvSpPr>
        <p:spPr>
          <a:xfrm>
            <a:off x="5074920" y="1947672"/>
            <a:ext cx="201168" cy="201168"/>
          </a:xfrm>
          <a:prstGeom prst="rect">
            <a:avLst/>
          </a:prstGeom>
          <a:solidFill>
            <a:srgbClr val="4B2E83"/>
          </a:solidFill>
          <a:ln/>
        </p:spPr>
      </p:sp>
      <p:sp>
        <p:nvSpPr>
          <p:cNvPr id="6" name="Text 3"/>
          <p:cNvSpPr/>
          <p:nvPr/>
        </p:nvSpPr>
        <p:spPr>
          <a:xfrm>
            <a:off x="5440680" y="187452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 fees  ·  45%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440680" y="224028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One-time charge for website design, build, and deployment.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074920" y="2999232"/>
            <a:ext cx="201168" cy="201168"/>
          </a:xfrm>
          <a:prstGeom prst="rect">
            <a:avLst/>
          </a:prstGeom>
          <a:solidFill>
            <a:srgbClr val="6E4BA8"/>
          </a:solidFill>
          <a:ln/>
        </p:spPr>
      </p:sp>
      <p:sp>
        <p:nvSpPr>
          <p:cNvPr id="9" name="Text 6"/>
          <p:cNvSpPr/>
          <p:nvPr/>
        </p:nvSpPr>
        <p:spPr>
          <a:xfrm>
            <a:off x="5440680" y="292608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Automation retainers  ·  30%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440680" y="329184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monthly fee for WhatsApp/AI automation upkeep.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074920" y="4050792"/>
            <a:ext cx="201168" cy="201168"/>
          </a:xfrm>
          <a:prstGeom prst="rect">
            <a:avLst/>
          </a:prstGeom>
          <a:solidFill>
            <a:srgbClr val="9C7FD1"/>
          </a:solidFill>
          <a:ln/>
        </p:spPr>
      </p:sp>
      <p:sp>
        <p:nvSpPr>
          <p:cNvPr id="12" name="Text 9"/>
          <p:cNvSpPr/>
          <p:nvPr/>
        </p:nvSpPr>
        <p:spPr>
          <a:xfrm>
            <a:off x="5440680" y="397764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Hosting &amp; maintenance  ·  15%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440680" y="434340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 hosting, security, and support subscriptions.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5074920" y="5102352"/>
            <a:ext cx="201168" cy="201168"/>
          </a:xfrm>
          <a:prstGeom prst="rect">
            <a:avLst/>
          </a:prstGeom>
          <a:solidFill>
            <a:srgbClr val="C6FF00"/>
          </a:solidFill>
          <a:ln/>
        </p:spPr>
      </p:sp>
      <p:sp>
        <p:nvSpPr>
          <p:cNvPr id="15" name="Text 12"/>
          <p:cNvSpPr/>
          <p:nvPr/>
        </p:nvSpPr>
        <p:spPr>
          <a:xfrm>
            <a:off x="5440680" y="5029200"/>
            <a:ext cx="6035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Add-ons &amp; referrals  ·  10%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440680" y="5394960"/>
            <a:ext cx="6035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SEO, new features, and partner/reseller commissions.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thepurplecow</a:t>
            </a:r>
            <a:endParaRPr lang="en-US" sz="1000" dirty="0"/>
          </a:p>
        </p:txBody>
      </p:sp>
      <p:sp>
        <p:nvSpPr>
          <p:cNvPr id="18" name="Text 15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9144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4B2E8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319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We're Headed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1005840" y="2697480"/>
            <a:ext cx="10149840" cy="0"/>
          </a:xfrm>
          <a:prstGeom prst="line">
            <a:avLst/>
          </a:prstGeom>
          <a:noFill/>
          <a:ln w="38100">
            <a:solidFill>
              <a:srgbClr val="DDD5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636776" y="2551176"/>
            <a:ext cx="292608" cy="292608"/>
          </a:xfrm>
          <a:prstGeom prst="ellipse">
            <a:avLst/>
          </a:prstGeom>
          <a:solidFill>
            <a:srgbClr val="C6FF00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8745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Now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3017520"/>
            <a:ext cx="2468880" cy="1737360"/>
          </a:xfrm>
          <a:prstGeom prst="roundRect">
            <a:avLst>
              <a:gd name="adj" fmla="val 5263"/>
            </a:avLst>
          </a:prstGeom>
          <a:solidFill>
            <a:srgbClr val="F1ECF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154680"/>
            <a:ext cx="2103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web design + WhatsApp automation delivered to clients directly, hands-on onboarding.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197096" y="2551176"/>
            <a:ext cx="292608" cy="292608"/>
          </a:xfrm>
          <a:prstGeom prst="ellipse">
            <a:avLst/>
          </a:prstGeom>
          <a:solidFill>
            <a:srgbClr val="4B2E8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108960" y="18745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6–12 mo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3108960" y="3017520"/>
            <a:ext cx="2468880" cy="1737360"/>
          </a:xfrm>
          <a:prstGeom prst="roundRect">
            <a:avLst>
              <a:gd name="adj" fmla="val 5263"/>
            </a:avLst>
          </a:prstGeom>
          <a:solidFill>
            <a:srgbClr val="F1ECFA"/>
          </a:solidFill>
          <a:ln/>
        </p:spPr>
      </p:sp>
      <p:sp>
        <p:nvSpPr>
          <p:cNvPr id="12" name="Text 10"/>
          <p:cNvSpPr/>
          <p:nvPr/>
        </p:nvSpPr>
        <p:spPr>
          <a:xfrm>
            <a:off x="3291840" y="3154680"/>
            <a:ext cx="2103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Packaged, industry-specific templates (e-commerce, real estate, appointments) to speed up delivery.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757416" y="2551176"/>
            <a:ext cx="292608" cy="292608"/>
          </a:xfrm>
          <a:prstGeom prst="ellipse">
            <a:avLst/>
          </a:prstGeom>
          <a:solidFill>
            <a:srgbClr val="4B2E8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669280" y="18745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12–24 mo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669280" y="3017520"/>
            <a:ext cx="2468880" cy="1737360"/>
          </a:xfrm>
          <a:prstGeom prst="roundRect">
            <a:avLst>
              <a:gd name="adj" fmla="val 5263"/>
            </a:avLst>
          </a:prstGeom>
          <a:solidFill>
            <a:srgbClr val="F1ECFA"/>
          </a:solidFill>
          <a:ln/>
        </p:spPr>
      </p:sp>
      <p:sp>
        <p:nvSpPr>
          <p:cNvPr id="16" name="Text 14"/>
          <p:cNvSpPr/>
          <p:nvPr/>
        </p:nvSpPr>
        <p:spPr>
          <a:xfrm>
            <a:off x="5852160" y="3154680"/>
            <a:ext cx="2103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Self-serve client dashboard to manage websites and automation flows without a developer.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9317736" y="2551176"/>
            <a:ext cx="292608" cy="292608"/>
          </a:xfrm>
          <a:prstGeom prst="ellipse">
            <a:avLst/>
          </a:prstGeom>
          <a:solidFill>
            <a:srgbClr val="4B2E8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0" y="1874520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E1A5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24 mo+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8229600" y="3017520"/>
            <a:ext cx="2468880" cy="1737360"/>
          </a:xfrm>
          <a:prstGeom prst="roundRect">
            <a:avLst>
              <a:gd name="adj" fmla="val 5263"/>
            </a:avLst>
          </a:prstGeom>
          <a:solidFill>
            <a:srgbClr val="F1ECFA"/>
          </a:solidFill>
          <a:ln/>
        </p:spPr>
      </p:sp>
      <p:sp>
        <p:nvSpPr>
          <p:cNvPr id="20" name="Text 18"/>
          <p:cNvSpPr/>
          <p:nvPr/>
        </p:nvSpPr>
        <p:spPr>
          <a:xfrm>
            <a:off x="8412480" y="3154680"/>
            <a:ext cx="21031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31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AI-driven customer-operations suite: multi-channel automation beyond WhatsApp.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thepurplecow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6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E1A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686800" y="-1828800"/>
            <a:ext cx="5486400" cy="5486400"/>
          </a:xfrm>
          <a:prstGeom prst="ellipse">
            <a:avLst/>
          </a:prstGeom>
          <a:solidFill>
            <a:srgbClr val="4B2E83">
              <a:alpha val="6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237744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Let's build something remarkable.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640080" y="324612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6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 — Web Development &amp; AI Automation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4206240"/>
            <a:ext cx="2926080" cy="0"/>
          </a:xfrm>
          <a:prstGeom prst="line">
            <a:avLst/>
          </a:prstGeom>
          <a:noFill/>
          <a:ln w="19050">
            <a:solidFill>
              <a:srgbClr val="4B2E8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4434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 Laxmikant Behera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480060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9A9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laxmikantbehera042@gmail.com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64465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B9A9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thepurplecow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988552" y="6446520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B9A9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Purple Cow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