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1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EDEFF6"/>
                </a:solidFill>
                <a:latin typeface="Arial"/>
              </a:defRPr>
            </a:pPr>
            <a:r>
              <a:rPr sz="1200" b="0" i="0" u="none" strike="noStrike">
                <a:solidFill>
                  <a:srgbClr val="EDEFF6"/>
                </a:solidFill>
                <a:latin typeface="Arial"/>
              </a:rPr>
              <a:t>Allocation</a:t>
            </a:r>
          </a:p>
        </c:rich>
      </c:tx>
      <c:layout/>
      <c:overlay val="0"/>
    </c:title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Allocation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E8B94E"/>
              </a:solidFill>
              <a:ln w="25400" cap="flat">
                <a:solidFill>
                  <a:srgbClr val="0B1530"/>
                </a:solidFill>
                <a:prstDash val="solid"/>
                <a:round/>
              </a:ln>
              <a:effectLst/>
            </c:spPr>
          </c:dPt>
          <c:dPt>
            <c:idx val="1"/>
            <c:bubble3D val="0"/>
            <c:spPr>
              <a:solidFill>
                <a:srgbClr val="6C8CD5"/>
              </a:solidFill>
              <a:ln w="25400" cap="flat">
                <a:solidFill>
                  <a:srgbClr val="0B1530"/>
                </a:solidFill>
                <a:prstDash val="solid"/>
                <a:round/>
              </a:ln>
              <a:effectLst/>
            </c:spPr>
          </c:dPt>
          <c:dPt>
            <c:idx val="2"/>
            <c:bubble3D val="0"/>
            <c:spPr>
              <a:solidFill>
                <a:srgbClr val="3E5AA8"/>
              </a:solidFill>
              <a:ln w="25400" cap="flat">
                <a:solidFill>
                  <a:srgbClr val="0B1530"/>
                </a:solidFill>
                <a:prstDash val="solid"/>
                <a:round/>
              </a:ln>
              <a:effectLst/>
            </c:spPr>
          </c:dPt>
          <c:dPt>
            <c:idx val="3"/>
            <c:bubble3D val="0"/>
            <c:spPr>
              <a:solidFill>
                <a:srgbClr val="223466"/>
              </a:solidFill>
              <a:ln w="25400" cap="flat">
                <a:solidFill>
                  <a:srgbClr val="0B1530"/>
                </a:solidFill>
                <a:prstDash val="solid"/>
                <a:round/>
              </a:ln>
              <a:effectLst/>
            </c:spPr>
          </c:dPt>
          <c:dLbls>
            <c:dLbl>
              <c:idx val="0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General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Product &amp; Tech</c:v>
                </c:pt>
                <c:pt idx="1">
                  <c:v>Elder Onboarding &amp; Outreach</c:v>
                </c:pt>
                <c:pt idx="2">
                  <c:v>Partnerships &amp; Sponsor Sales</c:v>
                </c:pt>
                <c:pt idx="3">
                  <c:v>Team &amp; Operations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40</c:v>
                </c:pt>
                <c:pt idx="1">
                  <c:v>30</c:v>
                </c:pt>
                <c:pt idx="2">
                  <c:v>20</c:v>
                </c:pt>
                <c:pt idx="3">
                  <c:v>10</c:v>
                </c:pt>
              </c:numCache>
            </c:numRef>
          </c:val>
        </c:ser>
        <c:firstSliceAng val="0"/>
        <c:holeSize val="55"/>
      </c:doughnutChart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15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486400" cy="5486400"/>
          </a:xfrm>
          <a:prstGeom prst="ellipse">
            <a:avLst/>
          </a:prstGeom>
          <a:solidFill>
            <a:srgbClr val="13224F"/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-1097280"/>
            <a:ext cx="3657600" cy="3657600"/>
          </a:xfrm>
          <a:prstGeom prst="ellipse">
            <a:avLst/>
          </a:prstGeom>
          <a:solidFill>
            <a:srgbClr val="182C6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3246120"/>
            <a:ext cx="0" cy="0"/>
          </a:xfrm>
          <a:prstGeom prst="line">
            <a:avLst/>
          </a:prstGeom>
          <a:noFill/>
          <a:ln/>
        </p:spPr>
      </p:sp>
      <p:sp>
        <p:nvSpPr>
          <p:cNvPr id="5" name="Text 3"/>
          <p:cNvSpPr/>
          <p:nvPr/>
        </p:nvSpPr>
        <p:spPr>
          <a:xfrm>
            <a:off x="548640" y="19659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8B9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INTERGENERATIONAL SKILL-SHARING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548640" y="2331720"/>
            <a:ext cx="9144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BRIDGE</a:t>
            </a:r>
            <a:endParaRPr lang="en-US" sz="8000" dirty="0"/>
          </a:p>
        </p:txBody>
      </p:sp>
      <p:sp>
        <p:nvSpPr>
          <p:cNvPr id="7" name="Text 5"/>
          <p:cNvSpPr/>
          <p:nvPr/>
        </p:nvSpPr>
        <p:spPr>
          <a:xfrm>
            <a:off x="548640" y="37947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EDEF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Connecting Generations. Preserving Wisdom. Building Futures.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548640" y="4617720"/>
            <a:ext cx="1005840" cy="0"/>
          </a:xfrm>
          <a:prstGeom prst="line">
            <a:avLst/>
          </a:prstGeom>
          <a:noFill/>
          <a:ln w="25400">
            <a:solidFill>
              <a:srgbClr val="E8B94E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539496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200" kern="0" dirty="0">
                <a:solidFill>
                  <a:srgbClr val="9AA5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Founder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48640" y="5650992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Rojaleen Nayak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B15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50292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E8B9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PROBLEM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Two people, one unmet moment.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965960"/>
            <a:ext cx="5362956" cy="2606040"/>
          </a:xfrm>
          <a:prstGeom prst="roundRect">
            <a:avLst>
              <a:gd name="adj" fmla="val 4912"/>
            </a:avLst>
          </a:prstGeom>
          <a:solidFill>
            <a:srgbClr val="15224A"/>
          </a:solidFill>
          <a:ln w="12700">
            <a:solidFill>
              <a:srgbClr val="2A3868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5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240280"/>
            <a:ext cx="822960" cy="822960"/>
          </a:xfrm>
          <a:prstGeom prst="ellipse">
            <a:avLst/>
          </a:prstGeom>
          <a:solidFill>
            <a:srgbClr val="1E2A56"/>
          </a:solidFill>
          <a:ln w="15875">
            <a:solidFill>
              <a:srgbClr val="E8B94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224028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E8B9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868680" y="3200400"/>
            <a:ext cx="472287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8B9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Elder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868680" y="3566160"/>
            <a:ext cx="472287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400" dirty="0">
                <a:solidFill>
                  <a:srgbClr val="EDEF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elder with forty years of skill sits alone tonight, unasked.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277356" y="1965960"/>
            <a:ext cx="5362956" cy="2606040"/>
          </a:xfrm>
          <a:prstGeom prst="roundRect">
            <a:avLst>
              <a:gd name="adj" fmla="val 4912"/>
            </a:avLst>
          </a:prstGeom>
          <a:solidFill>
            <a:srgbClr val="15224A"/>
          </a:solidFill>
          <a:ln w="12700">
            <a:solidFill>
              <a:srgbClr val="2A3868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5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6551676" y="2240280"/>
            <a:ext cx="822960" cy="822960"/>
          </a:xfrm>
          <a:prstGeom prst="ellipse">
            <a:avLst/>
          </a:prstGeom>
          <a:solidFill>
            <a:srgbClr val="1E2A56"/>
          </a:solidFill>
          <a:ln w="15875">
            <a:solidFill>
              <a:srgbClr val="E8B94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51676" y="224028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E8B9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6597396" y="3200400"/>
            <a:ext cx="472287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8B9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Young Learner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597396" y="3566160"/>
            <a:ext cx="472287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400" dirty="0">
                <a:solidFill>
                  <a:srgbClr val="EDEF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young person watches his tenth scripted tutorial, wishing someone would just show him instead.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48640" y="4846320"/>
            <a:ext cx="1109167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9AA5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 mentorship exists — but it's usually behind a paywall, pricing out the people who need it most. Bridge connects these two generations, live and free.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548640" y="5440680"/>
            <a:ext cx="1109167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E8B9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"Bridge exists so that no elder dies with their wisdom untaught, and no young person is priced out of learning from someone who has truly lived."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11365992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5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548640" y="640080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300" kern="0" dirty="0">
                <a:solidFill>
                  <a:srgbClr val="9AA5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BRIDGE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B15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50292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E8B9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PROBLEM, WITH NUMBERS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109167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gap the market hasn't filled.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2011680"/>
            <a:ext cx="3483864" cy="3291840"/>
          </a:xfrm>
          <a:prstGeom prst="roundRect">
            <a:avLst>
              <a:gd name="adj" fmla="val 3889"/>
            </a:avLst>
          </a:prstGeom>
          <a:solidFill>
            <a:srgbClr val="15224A"/>
          </a:solidFill>
          <a:ln w="12700">
            <a:solidFill>
              <a:srgbClr val="2A3868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5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822960" y="2331720"/>
            <a:ext cx="293522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E8B9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140M+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822960" y="3200400"/>
            <a:ext cx="2935224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EDEF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India's elderly population (60+)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822960" y="4663440"/>
            <a:ext cx="293522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9AA5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Cite: HelpAge India / National Statistical Office before presenting</a:t>
            </a:r>
            <a:endParaRPr lang="en-US" sz="950" dirty="0"/>
          </a:p>
        </p:txBody>
      </p:sp>
      <p:sp>
        <p:nvSpPr>
          <p:cNvPr id="8" name="Shape 6"/>
          <p:cNvSpPr/>
          <p:nvPr/>
        </p:nvSpPr>
        <p:spPr>
          <a:xfrm>
            <a:off x="4352544" y="2011680"/>
            <a:ext cx="3483864" cy="3291840"/>
          </a:xfrm>
          <a:prstGeom prst="roundRect">
            <a:avLst>
              <a:gd name="adj" fmla="val 3889"/>
            </a:avLst>
          </a:prstGeom>
          <a:solidFill>
            <a:srgbClr val="15224A"/>
          </a:solidFill>
          <a:ln w="12700">
            <a:solidFill>
              <a:srgbClr val="2A3868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5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4626864" y="2331720"/>
            <a:ext cx="293522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E8B9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600M+</a:t>
            </a:r>
            <a:endParaRPr lang="en-US" sz="4000" dirty="0"/>
          </a:p>
        </p:txBody>
      </p:sp>
      <p:sp>
        <p:nvSpPr>
          <p:cNvPr id="10" name="Text 8"/>
          <p:cNvSpPr/>
          <p:nvPr/>
        </p:nvSpPr>
        <p:spPr>
          <a:xfrm>
            <a:off x="4626864" y="3200400"/>
            <a:ext cx="2935224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EDEF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Youth (15–35) seeking mentor-based, practical skills — today served only by free-but-impersonal content or paid-but-exclusive platforms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8156448" y="2011680"/>
            <a:ext cx="3483864" cy="3291840"/>
          </a:xfrm>
          <a:prstGeom prst="roundRect">
            <a:avLst>
              <a:gd name="adj" fmla="val 3889"/>
            </a:avLst>
          </a:prstGeom>
          <a:solidFill>
            <a:srgbClr val="15224A"/>
          </a:solidFill>
          <a:ln w="12700">
            <a:solidFill>
              <a:srgbClr val="2A3868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5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8430768" y="2331720"/>
            <a:ext cx="293522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E8B9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Zero</a:t>
            </a:r>
            <a:endParaRPr lang="en-US" sz="4000" dirty="0"/>
          </a:p>
        </p:txBody>
      </p:sp>
      <p:sp>
        <p:nvSpPr>
          <p:cNvPr id="13" name="Text 11"/>
          <p:cNvSpPr/>
          <p:nvPr/>
        </p:nvSpPr>
        <p:spPr>
          <a:xfrm>
            <a:off x="8430768" y="3200400"/>
            <a:ext cx="2935224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EDEF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Platforms offering free, live, human mentorship funded by someone other than the learner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11365992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5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548640" y="640080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300" kern="0" dirty="0">
                <a:solidFill>
                  <a:srgbClr val="9AA5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BRIDGE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15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50292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E8B9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SOLUTION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109167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Live wisdom, free forever.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508760"/>
            <a:ext cx="110916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9AA5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live platform where elders teach real, lived skills to young learners — free, always.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1269187" y="2628900"/>
            <a:ext cx="777240" cy="777240"/>
          </a:xfrm>
          <a:prstGeom prst="ellipse">
            <a:avLst/>
          </a:prstGeom>
          <a:solidFill>
            <a:srgbClr val="1E2A56"/>
          </a:solidFill>
          <a:ln w="15875">
            <a:solidFill>
              <a:srgbClr val="E8B94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269187" y="262890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E8B9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640080" y="3611880"/>
            <a:ext cx="203545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EDEF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Elder goes live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1909267" y="3017520"/>
            <a:ext cx="1441094" cy="0"/>
          </a:xfrm>
          <a:prstGeom prst="line">
            <a:avLst/>
          </a:prstGeom>
          <a:noFill/>
          <a:ln w="19050">
            <a:solidFill>
              <a:srgbClr val="C9A24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487522" y="2628900"/>
            <a:ext cx="777240" cy="777240"/>
          </a:xfrm>
          <a:prstGeom prst="ellipse">
            <a:avLst/>
          </a:prstGeom>
          <a:solidFill>
            <a:srgbClr val="1E2A56"/>
          </a:solidFill>
          <a:ln w="15875">
            <a:solidFill>
              <a:srgbClr val="E8B94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487522" y="262890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E8B9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2858414" y="3611880"/>
            <a:ext cx="203545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EDEF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Learner joins free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4127602" y="3017520"/>
            <a:ext cx="1441094" cy="0"/>
          </a:xfrm>
          <a:prstGeom prst="line">
            <a:avLst/>
          </a:prstGeom>
          <a:noFill/>
          <a:ln w="19050">
            <a:solidFill>
              <a:srgbClr val="C9A24B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5705856" y="2628900"/>
            <a:ext cx="777240" cy="777240"/>
          </a:xfrm>
          <a:prstGeom prst="ellipse">
            <a:avLst/>
          </a:prstGeom>
          <a:solidFill>
            <a:srgbClr val="1E2A56"/>
          </a:solidFill>
          <a:ln w="15875">
            <a:solidFill>
              <a:srgbClr val="E8B94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5705856" y="262890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E8B9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5076749" y="3611880"/>
            <a:ext cx="203545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EDEF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Sponsor's product is naturally present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6345936" y="3017520"/>
            <a:ext cx="1441094" cy="0"/>
          </a:xfrm>
          <a:prstGeom prst="line">
            <a:avLst/>
          </a:prstGeom>
          <a:noFill/>
          <a:ln w="19050">
            <a:solidFill>
              <a:srgbClr val="C9A24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924190" y="2628900"/>
            <a:ext cx="777240" cy="777240"/>
          </a:xfrm>
          <a:prstGeom prst="ellipse">
            <a:avLst/>
          </a:prstGeom>
          <a:solidFill>
            <a:srgbClr val="1E2A56"/>
          </a:solidFill>
          <a:ln w="15875">
            <a:solidFill>
              <a:srgbClr val="E8B94E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7924190" y="262890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E8B9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7295083" y="3611880"/>
            <a:ext cx="203545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EDEF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Elder earns fixed rate + bonus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8564270" y="3017520"/>
            <a:ext cx="1441094" cy="0"/>
          </a:xfrm>
          <a:prstGeom prst="line">
            <a:avLst/>
          </a:prstGeom>
          <a:noFill/>
          <a:ln w="19050">
            <a:solidFill>
              <a:srgbClr val="C9A24B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10142525" y="2628900"/>
            <a:ext cx="777240" cy="777240"/>
          </a:xfrm>
          <a:prstGeom prst="ellipse">
            <a:avLst/>
          </a:prstGeom>
          <a:solidFill>
            <a:srgbClr val="1E2A56"/>
          </a:solidFill>
          <a:ln w="15875">
            <a:solidFill>
              <a:srgbClr val="E8B94E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10142525" y="262890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E8B9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2200" dirty="0"/>
          </a:p>
        </p:txBody>
      </p:sp>
      <p:sp>
        <p:nvSpPr>
          <p:cNvPr id="23" name="Text 21"/>
          <p:cNvSpPr/>
          <p:nvPr/>
        </p:nvSpPr>
        <p:spPr>
          <a:xfrm>
            <a:off x="9513418" y="3611880"/>
            <a:ext cx="203545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EDEF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Session becomes a permanent relationship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548640" y="5074920"/>
            <a:ext cx="11091672" cy="914400"/>
          </a:xfrm>
          <a:prstGeom prst="roundRect">
            <a:avLst>
              <a:gd name="adj" fmla="val 14000"/>
            </a:avLst>
          </a:prstGeom>
          <a:solidFill>
            <a:srgbClr val="1B2C5C"/>
          </a:solidFill>
          <a:ln w="12700">
            <a:solidFill>
              <a:srgbClr val="2A3868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5000"/>
              </a:srgbClr>
            </a:outerShdw>
          </a:effectLst>
        </p:spPr>
      </p:sp>
      <p:sp>
        <p:nvSpPr>
          <p:cNvPr id="25" name="Text 23"/>
          <p:cNvSpPr/>
          <p:nvPr/>
        </p:nvSpPr>
        <p:spPr>
          <a:xfrm>
            <a:off x="868680" y="5074920"/>
            <a:ext cx="1045159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E8B9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Every session isn't a transaction — it's the start of a relationship the learner can revisit.</a:t>
            </a:r>
            <a:endParaRPr lang="en-US" sz="1500" dirty="0"/>
          </a:p>
        </p:txBody>
      </p:sp>
      <p:sp>
        <p:nvSpPr>
          <p:cNvPr id="26" name="Text 24"/>
          <p:cNvSpPr/>
          <p:nvPr/>
        </p:nvSpPr>
        <p:spPr>
          <a:xfrm>
            <a:off x="11365992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5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548640" y="640080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300" kern="0" dirty="0">
                <a:solidFill>
                  <a:srgbClr val="9AA5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BRIDGE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15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828800" y="-2286000"/>
            <a:ext cx="5486400" cy="5486400"/>
          </a:xfrm>
          <a:prstGeom prst="ellipse">
            <a:avLst/>
          </a:prstGeom>
          <a:solidFill>
            <a:srgbClr val="121F49"/>
          </a:solidFill>
          <a:ln/>
        </p:spPr>
      </p:sp>
      <p:sp>
        <p:nvSpPr>
          <p:cNvPr id="3" name="Shape 1"/>
          <p:cNvSpPr/>
          <p:nvPr/>
        </p:nvSpPr>
        <p:spPr>
          <a:xfrm>
            <a:off x="8686800" y="3657600"/>
            <a:ext cx="5486400" cy="5486400"/>
          </a:xfrm>
          <a:prstGeom prst="ellipse">
            <a:avLst/>
          </a:prstGeom>
          <a:solidFill>
            <a:srgbClr val="121F49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37160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8B9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VISION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1280160" y="1920240"/>
            <a:ext cx="9628632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world where no elder fades into silence, and no young person is ever told that wisdom is something they cannot afford.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1737360" y="3611880"/>
            <a:ext cx="8714232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1600" i="1" dirty="0">
                <a:solidFill>
                  <a:srgbClr val="EDEF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 years from now, when someone asks "who taught you that?" — there should be a name, a face, a person who mattered. Not an app. A human being who was seen, and remembered.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1365992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5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548640" y="640080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300" kern="0" dirty="0">
                <a:solidFill>
                  <a:srgbClr val="9AA5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BRIDGE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15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50292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E8B9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 SIZE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109167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TAM · SAM · SOM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960120" y="1783080"/>
            <a:ext cx="4663440" cy="4663440"/>
          </a:xfrm>
          <a:prstGeom prst="ellipse">
            <a:avLst/>
          </a:prstGeom>
          <a:solidFill>
            <a:srgbClr val="142354"/>
          </a:solidFill>
          <a:ln w="12700">
            <a:solidFill>
              <a:srgbClr val="2A386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691640" y="2514600"/>
            <a:ext cx="3200400" cy="3200400"/>
          </a:xfrm>
          <a:prstGeom prst="ellipse">
            <a:avLst/>
          </a:prstGeom>
          <a:solidFill>
            <a:srgbClr val="1C3070"/>
          </a:solidFill>
          <a:ln w="12700">
            <a:solidFill>
              <a:srgbClr val="2A386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423160" y="3246120"/>
            <a:ext cx="1737360" cy="1737360"/>
          </a:xfrm>
          <a:prstGeom prst="ellipse">
            <a:avLst/>
          </a:prstGeom>
          <a:solidFill>
            <a:srgbClr val="E8B94E"/>
          </a:solidFill>
          <a:ln w="12700">
            <a:solidFill>
              <a:srgbClr val="2A386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423160" y="379476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B15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$15–25M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2423160" y="4160520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100" kern="0" dirty="0">
                <a:solidFill>
                  <a:srgbClr val="0B15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6766560" y="2057400"/>
            <a:ext cx="4873752" cy="1234440"/>
          </a:xfrm>
          <a:prstGeom prst="roundRect">
            <a:avLst>
              <a:gd name="adj" fmla="val 10370"/>
            </a:avLst>
          </a:prstGeom>
          <a:solidFill>
            <a:srgbClr val="15224A"/>
          </a:solidFill>
          <a:ln w="12700">
            <a:solidFill>
              <a:srgbClr val="2A386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040880" y="2313432"/>
            <a:ext cx="320040" cy="320040"/>
          </a:xfrm>
          <a:prstGeom prst="ellipse">
            <a:avLst/>
          </a:prstGeom>
          <a:solidFill>
            <a:srgbClr val="E8B94E"/>
          </a:solidFill>
          <a:ln w="12700">
            <a:solidFill>
              <a:srgbClr val="E8B94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543800" y="2194560"/>
            <a:ext cx="386791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B9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SOM  ·  $15–25M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7543800" y="2532888"/>
            <a:ext cx="386791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DEF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Realistic 3-year capture across 2–5 cities via institutional/CSR partnerships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766560" y="3474720"/>
            <a:ext cx="4873752" cy="1234440"/>
          </a:xfrm>
          <a:prstGeom prst="roundRect">
            <a:avLst>
              <a:gd name="adj" fmla="val 10370"/>
            </a:avLst>
          </a:prstGeom>
          <a:solidFill>
            <a:srgbClr val="15224A"/>
          </a:solidFill>
          <a:ln w="12700">
            <a:solidFill>
              <a:srgbClr val="2A3868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040880" y="3730752"/>
            <a:ext cx="320040" cy="320040"/>
          </a:xfrm>
          <a:prstGeom prst="ellipse">
            <a:avLst/>
          </a:prstGeom>
          <a:solidFill>
            <a:srgbClr val="1C3070"/>
          </a:solidFill>
          <a:ln w="12700">
            <a:solidFill>
              <a:srgbClr val="E8B94E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543800" y="3611880"/>
            <a:ext cx="386791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B9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SAM  ·  $3–5B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7543800" y="3950208"/>
            <a:ext cx="386791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DEF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India's 140M+ elderly and 600M+ youth learners actively seeking real skills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6766560" y="4892040"/>
            <a:ext cx="4873752" cy="1234440"/>
          </a:xfrm>
          <a:prstGeom prst="roundRect">
            <a:avLst>
              <a:gd name="adj" fmla="val 10370"/>
            </a:avLst>
          </a:prstGeom>
          <a:solidFill>
            <a:srgbClr val="15224A"/>
          </a:solidFill>
          <a:ln w="12700">
            <a:solidFill>
              <a:srgbClr val="2A3868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040880" y="5148072"/>
            <a:ext cx="320040" cy="320040"/>
          </a:xfrm>
          <a:prstGeom prst="ellipse">
            <a:avLst/>
          </a:prstGeom>
          <a:solidFill>
            <a:srgbClr val="142354"/>
          </a:solidFill>
          <a:ln w="12700">
            <a:solidFill>
              <a:srgbClr val="E8B94E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543800" y="5029200"/>
            <a:ext cx="386791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B9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TAM  ·  $150B+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7543800" y="5367528"/>
            <a:ext cx="386791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DEF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Global intergenerational learning, elder-care technology, and creator economy markets combined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548640" y="6263640"/>
            <a:ext cx="110916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9AA5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Cite real sources — UN aging data, Nasscom, IBEF — before presenting.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11365992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5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548640" y="640080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300" kern="0" dirty="0">
                <a:solidFill>
                  <a:srgbClr val="9AA5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BRIDGE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15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50292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E8B9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COMPETITIVE LANDSCAPE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Everyone solves half the problem.</a:t>
            </a:r>
            <a:endParaRPr lang="en-US" sz="28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874520"/>
          <a:ext cx="11091672" cy="914400"/>
        </p:xfrm>
        <a:graphic>
          <a:graphicData uri="http://schemas.openxmlformats.org/drawingml/2006/table">
            <a:tbl>
              <a:tblPr/>
              <a:tblGrid>
                <a:gridCol w="2926080"/>
                <a:gridCol w="3017520"/>
                <a:gridCol w="5120640"/>
              </a:tblGrid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E8B94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Platform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76200" marB="76200" anchor="ctr">
                    <a:lnL w="9525" cap="flat" cmpd="sng" algn="ctr">
                      <a:solidFill>
                        <a:srgbClr val="2A38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38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38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38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E8B94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Model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76200" marB="76200" anchor="ctr">
                    <a:lnL w="9525" cap="flat" cmpd="sng" algn="ctr">
                      <a:solidFill>
                        <a:srgbClr val="2A38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38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38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38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E8B94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Gap Bridge Fills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76200" marB="76200" anchor="ctr">
                    <a:lnL w="9525" cap="flat" cmpd="sng" algn="ctr">
                      <a:solidFill>
                        <a:srgbClr val="2A38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38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38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38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C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EDEFF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YouTube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76200" marB="76200" anchor="ctr">
                    <a:lnL w="9525" cap="flat" cmpd="sng" algn="ctr">
                      <a:solidFill>
                        <a:srgbClr val="2A38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38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38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38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1D4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EDEFF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Free, content-based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76200" marB="76200" anchor="ctr">
                    <a:lnL w="9525" cap="flat" cmpd="sng" algn="ctr">
                      <a:solidFill>
                        <a:srgbClr val="2A38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38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38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38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1D4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EDEFF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 relationship, no live presence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76200" marB="76200" anchor="ctr">
                    <a:lnL w="9525" cap="flat" cmpd="sng" algn="ctr">
                      <a:solidFill>
                        <a:srgbClr val="2A38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38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38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38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1D42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EDEFF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MasterClass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76200" marB="76200" anchor="ctr">
                    <a:lnL w="9525" cap="flat" cmpd="sng" algn="ctr">
                      <a:solidFill>
                        <a:srgbClr val="2A38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38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38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38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224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EDEFF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Paid, polished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76200" marB="76200" anchor="ctr">
                    <a:lnL w="9525" cap="flat" cmpd="sng" algn="ctr">
                      <a:solidFill>
                        <a:srgbClr val="2A38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38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38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38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224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EDEFF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Expensive, one-way, celebrity-only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76200" marB="76200" anchor="ctr">
                    <a:lnL w="9525" cap="flat" cmpd="sng" algn="ctr">
                      <a:solidFill>
                        <a:srgbClr val="2A38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38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38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38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224A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EDEFF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Cameo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76200" marB="76200" anchor="ctr">
                    <a:lnL w="9525" cap="flat" cmpd="sng" algn="ctr">
                      <a:solidFill>
                        <a:srgbClr val="2A38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38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38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38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1D4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EDEFF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Paid, transactional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76200" marB="76200" anchor="ctr">
                    <a:lnL w="9525" cap="flat" cmpd="sng" algn="ctr">
                      <a:solidFill>
                        <a:srgbClr val="2A38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38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38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38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1D4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EDEFF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 ongoing mentorship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76200" marB="76200" anchor="ctr">
                    <a:lnL w="9525" cap="flat" cmpd="sng" algn="ctr">
                      <a:solidFill>
                        <a:srgbClr val="2A38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38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38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38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1D42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EDEFF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Preply / tutoring apps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76200" marB="76200" anchor="ctr">
                    <a:lnL w="9525" cap="flat" cmpd="sng" algn="ctr">
                      <a:solidFill>
                        <a:srgbClr val="2A38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38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38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38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224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EDEFF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Paid, 1:1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76200" marB="76200" anchor="ctr">
                    <a:lnL w="9525" cap="flat" cmpd="sng" algn="ctr">
                      <a:solidFill>
                        <a:srgbClr val="2A38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38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38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38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224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EDEFF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Relationship ends when payment stops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76200" marB="76200" anchor="ctr">
                    <a:lnL w="9525" cap="flat" cmpd="sng" algn="ctr">
                      <a:solidFill>
                        <a:srgbClr val="2A38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38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38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38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224A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EDEFF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Human Library / NGOs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76200" marB="76200" anchor="ctr">
                    <a:lnL w="9525" cap="flat" cmpd="sng" algn="ctr">
                      <a:solidFill>
                        <a:srgbClr val="2A38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38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38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38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1D4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EDEFF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Free, human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76200" marB="76200" anchor="ctr">
                    <a:lnL w="9525" cap="flat" cmpd="sng" algn="ctr">
                      <a:solidFill>
                        <a:srgbClr val="2A38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38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38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38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1D4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EDEFF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Real but unscalable, no elder income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76200" marB="76200" anchor="ctr">
                    <a:lnL w="9525" cap="flat" cmpd="sng" algn="ctr">
                      <a:solidFill>
                        <a:srgbClr val="2A38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A38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A38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A38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1D42"/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548640" y="5486400"/>
            <a:ext cx="11091672" cy="777240"/>
          </a:xfrm>
          <a:prstGeom prst="roundRect">
            <a:avLst>
              <a:gd name="adj" fmla="val 16471"/>
            </a:avLst>
          </a:prstGeom>
          <a:solidFill>
            <a:srgbClr val="1B2C5C"/>
          </a:solidFill>
          <a:ln w="12700">
            <a:solidFill>
              <a:srgbClr val="2A3868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5000"/>
              </a:srgbClr>
            </a:outerShdw>
          </a:effectLst>
        </p:spPr>
      </p:sp>
      <p:sp>
        <p:nvSpPr>
          <p:cNvPr id="6" name="Text 3"/>
          <p:cNvSpPr/>
          <p:nvPr/>
        </p:nvSpPr>
        <p:spPr>
          <a:xfrm>
            <a:off x="868680" y="5486400"/>
            <a:ext cx="1045159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E8B9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Bridge: the only model that's free for the learner and funded by a third party from day one.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11365992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5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548640" y="640080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300" kern="0" dirty="0">
                <a:solidFill>
                  <a:srgbClr val="9AA5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BRIDGE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B15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50292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E8B9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ECONOMICS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109167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math we're validating.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55448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9AA5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 elder, per month: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2057400"/>
            <a:ext cx="5362956" cy="2286000"/>
          </a:xfrm>
          <a:prstGeom prst="roundRect">
            <a:avLst>
              <a:gd name="adj" fmla="val 5600"/>
            </a:avLst>
          </a:prstGeom>
          <a:solidFill>
            <a:srgbClr val="15224A"/>
          </a:solidFill>
          <a:ln w="12700">
            <a:solidFill>
              <a:srgbClr val="2A3868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5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822960" y="2286000"/>
            <a:ext cx="48143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E8B9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822960" y="2697480"/>
            <a:ext cx="4814316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▪"/>
            </a:pPr>
            <a:r>
              <a:rPr lang="en-US" sz="1300" dirty="0">
                <a:solidFill>
                  <a:srgbClr val="EDEF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Elder payment</a:t>
            </a:r>
            <a:endParaRPr lang="en-US" sz="1300" dirty="0"/>
          </a:p>
          <a:p>
            <a:pPr marL="342900" indent="-342900">
              <a:spcAft>
                <a:spcPts val="1000"/>
              </a:spcAft>
              <a:buSzPct val="100000"/>
              <a:buChar char="▪"/>
            </a:pPr>
            <a:r>
              <a:rPr lang="en-US" sz="1300" dirty="0">
                <a:solidFill>
                  <a:srgbClr val="EDEF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Assistant Program stipend (if applicable)</a:t>
            </a:r>
            <a:endParaRPr lang="en-US" sz="1300" dirty="0"/>
          </a:p>
          <a:p>
            <a:pPr marL="342900" indent="-342900">
              <a:spcAft>
                <a:spcPts val="1000"/>
              </a:spcAft>
              <a:buSzPct val="100000"/>
              <a:buChar char="▪"/>
            </a:pPr>
            <a:r>
              <a:rPr lang="en-US" sz="1300" dirty="0">
                <a:solidFill>
                  <a:srgbClr val="EDEF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Platform overhead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277356" y="2057400"/>
            <a:ext cx="5362956" cy="2286000"/>
          </a:xfrm>
          <a:prstGeom prst="roundRect">
            <a:avLst>
              <a:gd name="adj" fmla="val 5600"/>
            </a:avLst>
          </a:prstGeom>
          <a:solidFill>
            <a:srgbClr val="15224A"/>
          </a:solidFill>
          <a:ln w="12700">
            <a:solidFill>
              <a:srgbClr val="2A3868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5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6551676" y="2286000"/>
            <a:ext cx="48143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E8B9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REVENUE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51676" y="2697480"/>
            <a:ext cx="4814316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▪"/>
            </a:pPr>
            <a:r>
              <a:rPr lang="en-US" sz="1300" dirty="0">
                <a:solidFill>
                  <a:srgbClr val="EDEF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Sponsorship revenue attributable to that elder's sessions</a:t>
            </a:r>
            <a:endParaRPr lang="en-US" sz="1300" dirty="0"/>
          </a:p>
          <a:p>
            <a:pPr marL="342900" indent="-342900">
              <a:spcAft>
                <a:spcPts val="1000"/>
              </a:spcAft>
              <a:buSzPct val="100000"/>
              <a:buChar char="▪"/>
            </a:pPr>
            <a:r>
              <a:rPr lang="en-US" sz="1300" dirty="0">
                <a:solidFill>
                  <a:srgbClr val="EDEF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Institutional booking fees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48640" y="4663440"/>
            <a:ext cx="11091672" cy="914400"/>
          </a:xfrm>
          <a:prstGeom prst="roundRect">
            <a:avLst>
              <a:gd name="adj" fmla="val 14000"/>
            </a:avLst>
          </a:prstGeom>
          <a:solidFill>
            <a:srgbClr val="1B2C5C"/>
          </a:solidFill>
          <a:ln w="12700">
            <a:solidFill>
              <a:srgbClr val="2A3868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5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868680" y="4663440"/>
            <a:ext cx="1045159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E8B9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test: does sponsorship + institutional revenue per elder exceed total cost, with margin?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868680" y="5001768"/>
            <a:ext cx="104515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9AA5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Status: validating with real sponsor and elder conversations now.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11365992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5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548640" y="640080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300" kern="0" dirty="0">
                <a:solidFill>
                  <a:srgbClr val="9AA5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BRIDGE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B15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50292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E8B9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EARLY VALIDATION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109167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conversations happening now.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2103120"/>
            <a:ext cx="3483864" cy="3017520"/>
          </a:xfrm>
          <a:prstGeom prst="roundRect">
            <a:avLst>
              <a:gd name="adj" fmla="val 4242"/>
            </a:avLst>
          </a:prstGeom>
          <a:solidFill>
            <a:srgbClr val="15224A"/>
          </a:solidFill>
          <a:ln w="12700">
            <a:solidFill>
              <a:srgbClr val="2A3868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5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423160"/>
            <a:ext cx="2935224" cy="822960"/>
          </a:xfrm>
          <a:prstGeom prst="roundRect">
            <a:avLst>
              <a:gd name="adj" fmla="val 11111"/>
            </a:avLst>
          </a:prstGeom>
          <a:solidFill>
            <a:srgbClr val="0F1A3D"/>
          </a:solidFill>
          <a:ln w="12700">
            <a:solidFill>
              <a:srgbClr val="E8B94E"/>
            </a:solidFill>
            <a:prstDash val="dash"/>
          </a:ln>
        </p:spPr>
      </p:sp>
      <p:sp>
        <p:nvSpPr>
          <p:cNvPr id="6" name="Text 4"/>
          <p:cNvSpPr/>
          <p:nvPr/>
        </p:nvSpPr>
        <p:spPr>
          <a:xfrm>
            <a:off x="822960" y="2423160"/>
            <a:ext cx="293522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E8B9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—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822960" y="3429000"/>
            <a:ext cx="293522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EDEF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Sponsor conversations initiated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822960" y="4617720"/>
            <a:ext cx="293522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9AA5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[update as they happen]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4352544" y="2103120"/>
            <a:ext cx="3483864" cy="3017520"/>
          </a:xfrm>
          <a:prstGeom prst="roundRect">
            <a:avLst>
              <a:gd name="adj" fmla="val 4242"/>
            </a:avLst>
          </a:prstGeom>
          <a:solidFill>
            <a:srgbClr val="15224A"/>
          </a:solidFill>
          <a:ln w="12700">
            <a:solidFill>
              <a:srgbClr val="2A3868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5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4626864" y="2423160"/>
            <a:ext cx="2935224" cy="822960"/>
          </a:xfrm>
          <a:prstGeom prst="roundRect">
            <a:avLst>
              <a:gd name="adj" fmla="val 11111"/>
            </a:avLst>
          </a:prstGeom>
          <a:solidFill>
            <a:srgbClr val="0F1A3D"/>
          </a:solidFill>
          <a:ln w="12700">
            <a:solidFill>
              <a:srgbClr val="E8B94E"/>
            </a:solidFill>
            <a:prstDash val="dash"/>
          </a:ln>
        </p:spPr>
      </p:sp>
      <p:sp>
        <p:nvSpPr>
          <p:cNvPr id="11" name="Text 9"/>
          <p:cNvSpPr/>
          <p:nvPr/>
        </p:nvSpPr>
        <p:spPr>
          <a:xfrm>
            <a:off x="4626864" y="2423160"/>
            <a:ext cx="293522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E8B9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—</a:t>
            </a:r>
            <a:endParaRPr lang="en-US" sz="2600" dirty="0"/>
          </a:p>
        </p:txBody>
      </p:sp>
      <p:sp>
        <p:nvSpPr>
          <p:cNvPr id="12" name="Text 10"/>
          <p:cNvSpPr/>
          <p:nvPr/>
        </p:nvSpPr>
        <p:spPr>
          <a:xfrm>
            <a:off x="4626864" y="3429000"/>
            <a:ext cx="293522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EDEF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NGO / old-age-home interest confirmed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4626864" y="4617720"/>
            <a:ext cx="293522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9AA5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[update as they happen]</a:t>
            </a:r>
            <a:endParaRPr lang="en-US" sz="950" dirty="0"/>
          </a:p>
        </p:txBody>
      </p:sp>
      <p:sp>
        <p:nvSpPr>
          <p:cNvPr id="14" name="Shape 12"/>
          <p:cNvSpPr/>
          <p:nvPr/>
        </p:nvSpPr>
        <p:spPr>
          <a:xfrm>
            <a:off x="8156448" y="2103120"/>
            <a:ext cx="3483864" cy="3017520"/>
          </a:xfrm>
          <a:prstGeom prst="roundRect">
            <a:avLst>
              <a:gd name="adj" fmla="val 4242"/>
            </a:avLst>
          </a:prstGeom>
          <a:solidFill>
            <a:srgbClr val="15224A"/>
          </a:solidFill>
          <a:ln w="12700">
            <a:solidFill>
              <a:srgbClr val="2A3868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5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8430768" y="2423160"/>
            <a:ext cx="2935224" cy="822960"/>
          </a:xfrm>
          <a:prstGeom prst="roundRect">
            <a:avLst>
              <a:gd name="adj" fmla="val 11111"/>
            </a:avLst>
          </a:prstGeom>
          <a:solidFill>
            <a:srgbClr val="0F1A3D"/>
          </a:solidFill>
          <a:ln w="12700">
            <a:solidFill>
              <a:srgbClr val="E8B94E"/>
            </a:solidFill>
            <a:prstDash val="dash"/>
          </a:ln>
        </p:spPr>
      </p:sp>
      <p:sp>
        <p:nvSpPr>
          <p:cNvPr id="16" name="Text 14"/>
          <p:cNvSpPr/>
          <p:nvPr/>
        </p:nvSpPr>
        <p:spPr>
          <a:xfrm>
            <a:off x="8430768" y="2423160"/>
            <a:ext cx="293522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E8B9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—</a:t>
            </a:r>
            <a:endParaRPr lang="en-US" sz="2600" dirty="0"/>
          </a:p>
        </p:txBody>
      </p:sp>
      <p:sp>
        <p:nvSpPr>
          <p:cNvPr id="17" name="Text 15"/>
          <p:cNvSpPr/>
          <p:nvPr/>
        </p:nvSpPr>
        <p:spPr>
          <a:xfrm>
            <a:off x="8430768" y="3429000"/>
            <a:ext cx="293522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EDEF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Elders willing to pilot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8430768" y="4617720"/>
            <a:ext cx="293522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9AA5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[update as they happen]</a:t>
            </a:r>
            <a:endParaRPr lang="en-US" sz="950" dirty="0"/>
          </a:p>
        </p:txBody>
      </p:sp>
      <p:sp>
        <p:nvSpPr>
          <p:cNvPr id="19" name="Text 17"/>
          <p:cNvSpPr/>
          <p:nvPr/>
        </p:nvSpPr>
        <p:spPr>
          <a:xfrm>
            <a:off x="11365992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5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640080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300" kern="0" dirty="0">
                <a:solidFill>
                  <a:srgbClr val="9AA5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BRIDGE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B15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50292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E8B9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BUSINESS MODEL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Three-sided. Learner always free.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2057400"/>
            <a:ext cx="3483864" cy="3200400"/>
          </a:xfrm>
          <a:prstGeom prst="roundRect">
            <a:avLst>
              <a:gd name="adj" fmla="val 4000"/>
            </a:avLst>
          </a:prstGeom>
          <a:solidFill>
            <a:srgbClr val="15224A"/>
          </a:solidFill>
          <a:ln w="12700">
            <a:solidFill>
              <a:srgbClr val="2A3868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5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901952" y="2354580"/>
            <a:ext cx="777240" cy="777240"/>
          </a:xfrm>
          <a:prstGeom prst="ellipse">
            <a:avLst/>
          </a:prstGeom>
          <a:solidFill>
            <a:srgbClr val="1E2A56"/>
          </a:solidFill>
          <a:ln w="15875">
            <a:solidFill>
              <a:srgbClr val="E8B94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901952" y="235458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E8B9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777240" y="3337560"/>
            <a:ext cx="302666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E8B9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Elders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822960" y="3886200"/>
            <a:ext cx="293522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EDEF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Teach, earn via sponsorship / institutional fees / Legacy Profile commissioning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4352544" y="2057400"/>
            <a:ext cx="3483864" cy="3200400"/>
          </a:xfrm>
          <a:prstGeom prst="roundRect">
            <a:avLst>
              <a:gd name="adj" fmla="val 4000"/>
            </a:avLst>
          </a:prstGeom>
          <a:solidFill>
            <a:srgbClr val="15224A"/>
          </a:solidFill>
          <a:ln w="12700">
            <a:solidFill>
              <a:srgbClr val="2A3868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5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5705856" y="2354580"/>
            <a:ext cx="777240" cy="777240"/>
          </a:xfrm>
          <a:prstGeom prst="ellipse">
            <a:avLst/>
          </a:prstGeom>
          <a:solidFill>
            <a:srgbClr val="1E2A56"/>
          </a:solidFill>
          <a:ln w="15875">
            <a:solidFill>
              <a:srgbClr val="E8B94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705856" y="235458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E8B9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4581144" y="3337560"/>
            <a:ext cx="302666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E8B9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Learners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626864" y="3886200"/>
            <a:ext cx="293522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EDEF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 access, plus optional earning via Elder Assistant Program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8156448" y="2057400"/>
            <a:ext cx="3483864" cy="3200400"/>
          </a:xfrm>
          <a:prstGeom prst="roundRect">
            <a:avLst>
              <a:gd name="adj" fmla="val 4000"/>
            </a:avLst>
          </a:prstGeom>
          <a:solidFill>
            <a:srgbClr val="15224A"/>
          </a:solidFill>
          <a:ln w="12700">
            <a:solidFill>
              <a:srgbClr val="2A3868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5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9509760" y="2354580"/>
            <a:ext cx="777240" cy="777240"/>
          </a:xfrm>
          <a:prstGeom prst="ellipse">
            <a:avLst/>
          </a:prstGeom>
          <a:solidFill>
            <a:srgbClr val="1E2A56"/>
          </a:solidFill>
          <a:ln w="15875">
            <a:solidFill>
              <a:srgbClr val="E8B94E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509760" y="235458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E8B9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8385048" y="3337560"/>
            <a:ext cx="302666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E8B9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Institutions &amp; Sponsors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8430768" y="3886200"/>
            <a:ext cx="293522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EDEF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 the platform for trusted, engaged audience access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11365992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5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640080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300" kern="0" dirty="0">
                <a:solidFill>
                  <a:srgbClr val="9AA5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BRIDGE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B15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50292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E8B9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REVENUE MODEL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From free access to a full marketplace.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2103120"/>
            <a:ext cx="11091672" cy="1325880"/>
          </a:xfrm>
          <a:prstGeom prst="roundRect">
            <a:avLst>
              <a:gd name="adj" fmla="val 9655"/>
            </a:avLst>
          </a:prstGeom>
          <a:solidFill>
            <a:srgbClr val="15224A"/>
          </a:solidFill>
          <a:ln w="12700">
            <a:solidFill>
              <a:srgbClr val="2A3868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5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982980" y="2423160"/>
            <a:ext cx="685800" cy="685800"/>
          </a:xfrm>
          <a:prstGeom prst="ellipse">
            <a:avLst/>
          </a:prstGeom>
          <a:solidFill>
            <a:srgbClr val="1E2A56"/>
          </a:solidFill>
          <a:ln w="15875">
            <a:solidFill>
              <a:srgbClr val="E8B94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82980" y="242316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E8B9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920240" y="2267712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8B9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Phase 1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920240" y="2651760"/>
            <a:ext cx="926287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EDEF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NGO/CSR grants, institutional partnership fees — learners never pay.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548640" y="3703320"/>
            <a:ext cx="11091672" cy="1325880"/>
          </a:xfrm>
          <a:prstGeom prst="roundRect">
            <a:avLst>
              <a:gd name="adj" fmla="val 9655"/>
            </a:avLst>
          </a:prstGeom>
          <a:solidFill>
            <a:srgbClr val="15224A"/>
          </a:solidFill>
          <a:ln w="12700">
            <a:solidFill>
              <a:srgbClr val="2A3868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5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982980" y="4023360"/>
            <a:ext cx="685800" cy="685800"/>
          </a:xfrm>
          <a:prstGeom prst="ellipse">
            <a:avLst/>
          </a:prstGeom>
          <a:solidFill>
            <a:srgbClr val="1E2A56"/>
          </a:solidFill>
          <a:ln w="15875">
            <a:solidFill>
              <a:srgbClr val="E8B94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82980" y="402336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E8B9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1920240" y="3867912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8B9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Phase 2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920240" y="4251960"/>
            <a:ext cx="926287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EDEF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Sponsorship across three tiers (product placement, category, signature elder), Legacy Profile commissioning.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548640" y="5303520"/>
            <a:ext cx="11091672" cy="1325880"/>
          </a:xfrm>
          <a:prstGeom prst="roundRect">
            <a:avLst>
              <a:gd name="adj" fmla="val 9655"/>
            </a:avLst>
          </a:prstGeom>
          <a:solidFill>
            <a:srgbClr val="15224A"/>
          </a:solidFill>
          <a:ln w="12700">
            <a:solidFill>
              <a:srgbClr val="2A3868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5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982980" y="5623560"/>
            <a:ext cx="685800" cy="685800"/>
          </a:xfrm>
          <a:prstGeom prst="ellipse">
            <a:avLst/>
          </a:prstGeom>
          <a:solidFill>
            <a:srgbClr val="1E2A56"/>
          </a:solidFill>
          <a:ln w="15875">
            <a:solidFill>
              <a:srgbClr val="E8B94E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82980" y="562356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E8B9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1920240" y="5468112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8B9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Phase 3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920240" y="5852160"/>
            <a:ext cx="926287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EDEF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AI-matched sponsor marketplace, government partnerships, international Hub licensing.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11365992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5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640080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300" kern="0" dirty="0">
                <a:solidFill>
                  <a:srgbClr val="9AA5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BRIDGE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B15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50292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E8B9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SPONSORSHIP MEANS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Three ways brands stand beside the story.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48640" y="1965960"/>
            <a:ext cx="3483864" cy="2880360"/>
          </a:xfrm>
          <a:prstGeom prst="roundRect">
            <a:avLst>
              <a:gd name="adj" fmla="val 4444"/>
            </a:avLst>
          </a:prstGeom>
          <a:solidFill>
            <a:srgbClr val="15224A"/>
          </a:solidFill>
          <a:ln w="12700">
            <a:solidFill>
              <a:srgbClr val="2A3868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5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194560"/>
            <a:ext cx="640080" cy="640080"/>
          </a:xfrm>
          <a:prstGeom prst="ellipse">
            <a:avLst/>
          </a:prstGeom>
          <a:solidFill>
            <a:srgbClr val="1E2A56"/>
          </a:solidFill>
          <a:ln w="15875">
            <a:solidFill>
              <a:srgbClr val="E8B94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21945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E8B9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22960" y="3017520"/>
            <a:ext cx="293522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500" b="1" dirty="0">
                <a:solidFill>
                  <a:srgbClr val="E8B9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Product Placement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822960" y="3657600"/>
            <a:ext cx="293522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EDEF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brand's product already in the elder's hands.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4352544" y="1965960"/>
            <a:ext cx="3483864" cy="2880360"/>
          </a:xfrm>
          <a:prstGeom prst="roundRect">
            <a:avLst>
              <a:gd name="adj" fmla="val 4444"/>
            </a:avLst>
          </a:prstGeom>
          <a:solidFill>
            <a:srgbClr val="15224A"/>
          </a:solidFill>
          <a:ln w="12700">
            <a:solidFill>
              <a:srgbClr val="2A3868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5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4626864" y="2194560"/>
            <a:ext cx="640080" cy="640080"/>
          </a:xfrm>
          <a:prstGeom prst="ellipse">
            <a:avLst/>
          </a:prstGeom>
          <a:solidFill>
            <a:srgbClr val="1E2A56"/>
          </a:solidFill>
          <a:ln w="15875">
            <a:solidFill>
              <a:srgbClr val="E8B94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26864" y="21945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E8B9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626864" y="3017520"/>
            <a:ext cx="293522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500" b="1" dirty="0">
                <a:solidFill>
                  <a:srgbClr val="E8B9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Category Sponsorship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4626864" y="3657600"/>
            <a:ext cx="293522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EDEF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brand across an entire skill category nationwide.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8156448" y="1965960"/>
            <a:ext cx="3483864" cy="2880360"/>
          </a:xfrm>
          <a:prstGeom prst="roundRect">
            <a:avLst>
              <a:gd name="adj" fmla="val 4444"/>
            </a:avLst>
          </a:prstGeom>
          <a:solidFill>
            <a:srgbClr val="15224A"/>
          </a:solidFill>
          <a:ln w="12700">
            <a:solidFill>
              <a:srgbClr val="2A3868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5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8430768" y="2194560"/>
            <a:ext cx="640080" cy="640080"/>
          </a:xfrm>
          <a:prstGeom prst="ellipse">
            <a:avLst/>
          </a:prstGeom>
          <a:solidFill>
            <a:srgbClr val="1E2A56"/>
          </a:solidFill>
          <a:ln w="15875">
            <a:solidFill>
              <a:srgbClr val="E8B94E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430768" y="21945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E8B9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8430768" y="3017520"/>
            <a:ext cx="293522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500" b="1" dirty="0">
                <a:solidFill>
                  <a:srgbClr val="E8B9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Signature Elder Sponsorship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8430768" y="3657600"/>
            <a:ext cx="293522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EDEF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brand as presenting name behind one popular elder's sessions.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548640" y="5120640"/>
            <a:ext cx="11091672" cy="777240"/>
          </a:xfrm>
          <a:prstGeom prst="roundRect">
            <a:avLst>
              <a:gd name="adj" fmla="val 16471"/>
            </a:avLst>
          </a:prstGeom>
          <a:solidFill>
            <a:srgbClr val="1B2C5C"/>
          </a:solidFill>
          <a:ln w="12700">
            <a:solidFill>
              <a:srgbClr val="2A3868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5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868680" y="5120640"/>
            <a:ext cx="1045159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E8B9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brands pay: the audience is already, at that moment, someone trusting what they're watching.</a:t>
            </a:r>
            <a:endParaRPr lang="en-US" sz="1350" dirty="0"/>
          </a:p>
        </p:txBody>
      </p:sp>
      <p:sp>
        <p:nvSpPr>
          <p:cNvPr id="21" name="Text 19"/>
          <p:cNvSpPr/>
          <p:nvPr/>
        </p:nvSpPr>
        <p:spPr>
          <a:xfrm>
            <a:off x="11365992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5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548640" y="640080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300" kern="0" dirty="0">
                <a:solidFill>
                  <a:srgbClr val="9AA5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BRIDGE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B15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50292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E8B9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 ROADMAP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109167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Earned, not promised.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874520"/>
            <a:ext cx="3483864" cy="1965960"/>
          </a:xfrm>
          <a:prstGeom prst="roundRect">
            <a:avLst>
              <a:gd name="adj" fmla="val 6512"/>
            </a:avLst>
          </a:prstGeom>
          <a:solidFill>
            <a:srgbClr val="15224A"/>
          </a:solidFill>
          <a:ln w="12700">
            <a:solidFill>
              <a:srgbClr val="2A3868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5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822960" y="2075688"/>
            <a:ext cx="293522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E8B9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Spark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822960" y="2441448"/>
            <a:ext cx="29352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spc="100" kern="0" dirty="0">
                <a:solidFill>
                  <a:srgbClr val="9AA5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0–6 months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822960" y="2788920"/>
            <a:ext cx="2935224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EDEF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1–2 cities, 15–20 elders, real live sessions, no app dependency yet.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4192524" y="2857500"/>
            <a:ext cx="914" cy="0"/>
          </a:xfrm>
          <a:prstGeom prst="line">
            <a:avLst/>
          </a:prstGeom>
          <a:noFill/>
          <a:ln w="12700">
            <a:solidFill>
              <a:srgbClr val="C9A24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032504" y="2674620"/>
            <a:ext cx="320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E8B9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4352544" y="1874520"/>
            <a:ext cx="3483864" cy="1965960"/>
          </a:xfrm>
          <a:prstGeom prst="roundRect">
            <a:avLst>
              <a:gd name="adj" fmla="val 6512"/>
            </a:avLst>
          </a:prstGeom>
          <a:solidFill>
            <a:srgbClr val="15224A"/>
          </a:solidFill>
          <a:ln w="12700">
            <a:solidFill>
              <a:srgbClr val="2A3868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5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4626864" y="2075688"/>
            <a:ext cx="293522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E8B9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Grow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4626864" y="2441448"/>
            <a:ext cx="29352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spc="100" kern="0" dirty="0">
                <a:solidFill>
                  <a:srgbClr val="9AA5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6–18 months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4626864" y="2788920"/>
            <a:ext cx="2935224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EDEF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 launch, Bridge Hubs, Assistant Program pilot, 5 languages, security built in.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7996428" y="2857500"/>
            <a:ext cx="914" cy="0"/>
          </a:xfrm>
          <a:prstGeom prst="line">
            <a:avLst/>
          </a:prstGeom>
          <a:noFill/>
          <a:ln w="12700">
            <a:solidFill>
              <a:srgbClr val="C9A2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836408" y="2674620"/>
            <a:ext cx="320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E8B9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8156448" y="1874520"/>
            <a:ext cx="3483864" cy="1965960"/>
          </a:xfrm>
          <a:prstGeom prst="roundRect">
            <a:avLst>
              <a:gd name="adj" fmla="val 6512"/>
            </a:avLst>
          </a:prstGeom>
          <a:solidFill>
            <a:srgbClr val="15224A"/>
          </a:solidFill>
          <a:ln w="12700">
            <a:solidFill>
              <a:srgbClr val="2A3868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5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8430768" y="2075688"/>
            <a:ext cx="293522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E8B9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Transform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8430768" y="2441448"/>
            <a:ext cx="29352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spc="100" kern="0" dirty="0">
                <a:solidFill>
                  <a:srgbClr val="9AA5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18–36 months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8430768" y="2788920"/>
            <a:ext cx="2935224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EDEF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sponsor matching, international Hub licensing, government partnerships.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548640" y="4114800"/>
            <a:ext cx="11091672" cy="1417320"/>
          </a:xfrm>
          <a:prstGeom prst="roundRect">
            <a:avLst>
              <a:gd name="adj" fmla="val 9032"/>
            </a:avLst>
          </a:prstGeom>
          <a:solidFill>
            <a:srgbClr val="1B2C5C"/>
          </a:solidFill>
          <a:ln w="12700">
            <a:solidFill>
              <a:srgbClr val="2A3868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5000"/>
              </a:srgbClr>
            </a:outerShdw>
          </a:effectLst>
        </p:spPr>
      </p:sp>
      <p:sp>
        <p:nvSpPr>
          <p:cNvPr id="21" name="Text 19"/>
          <p:cNvSpPr/>
          <p:nvPr/>
        </p:nvSpPr>
        <p:spPr>
          <a:xfrm>
            <a:off x="868680" y="4279392"/>
            <a:ext cx="104515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E8B9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SUCCESS CRITERIA TO MOVE FROM SPARK → GROW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868680" y="4572000"/>
            <a:ext cx="1045159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200"/>
              </a:spcAft>
              <a:buSzPct val="100000"/>
              <a:buChar char="▪"/>
            </a:pPr>
            <a:r>
              <a:rPr lang="en-US" sz="1200" dirty="0">
                <a:solidFill>
                  <a:srgbClr val="EDEF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60%+ elders still teaching monthly after 3 months</a:t>
            </a:r>
            <a:endParaRPr lang="en-US" sz="1200" dirty="0"/>
          </a:p>
          <a:p>
            <a:pPr marL="342900" indent="-342900">
              <a:spcAft>
                <a:spcPts val="200"/>
              </a:spcAft>
              <a:buSzPct val="100000"/>
              <a:buChar char="▪"/>
            </a:pPr>
            <a:r>
              <a:rPr lang="en-US" sz="1200" dirty="0">
                <a:solidFill>
                  <a:srgbClr val="EDEF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40%+ learners return within 30 days</a:t>
            </a:r>
            <a:endParaRPr lang="en-US" sz="1200" dirty="0"/>
          </a:p>
          <a:p>
            <a:pPr marL="342900" indent="-342900">
              <a:spcAft>
                <a:spcPts val="200"/>
              </a:spcAft>
              <a:buSzPct val="100000"/>
              <a:buChar char="▪"/>
            </a:pPr>
            <a:r>
              <a:rPr lang="en-US" sz="1200" dirty="0">
                <a:solidFill>
                  <a:srgbClr val="EDEF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2+ real sponsorship/institutional deals closed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11365992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5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548640" y="640080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300" kern="0" dirty="0">
                <a:solidFill>
                  <a:srgbClr val="9AA5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BRIDGE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B15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50292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E8B9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TRUST &amp; SAFETY ARCHITECTURE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Built to be trusted, not just used.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965960"/>
            <a:ext cx="5362956" cy="841248"/>
          </a:xfrm>
          <a:prstGeom prst="roundRect">
            <a:avLst>
              <a:gd name="adj" fmla="val 15217"/>
            </a:avLst>
          </a:prstGeom>
          <a:solidFill>
            <a:srgbClr val="15224A"/>
          </a:solidFill>
          <a:ln w="12700">
            <a:solidFill>
              <a:srgbClr val="2A3868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00100" y="2135124"/>
            <a:ext cx="502920" cy="502920"/>
          </a:xfrm>
          <a:prstGeom prst="ellipse">
            <a:avLst/>
          </a:prstGeom>
          <a:solidFill>
            <a:srgbClr val="1E2A56"/>
          </a:solidFill>
          <a:ln w="15875">
            <a:solidFill>
              <a:srgbClr val="E8B94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00100" y="213512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E8B9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ID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1463040" y="2075688"/>
            <a:ext cx="417423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8B9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Identity verification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1463040" y="2368296"/>
            <a:ext cx="417423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EDEF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Government ID + video call before going live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548640" y="2944368"/>
            <a:ext cx="5362956" cy="841248"/>
          </a:xfrm>
          <a:prstGeom prst="roundRect">
            <a:avLst>
              <a:gd name="adj" fmla="val 15217"/>
            </a:avLst>
          </a:prstGeom>
          <a:solidFill>
            <a:srgbClr val="15224A"/>
          </a:solidFill>
          <a:ln w="12700">
            <a:solidFill>
              <a:srgbClr val="2A386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00100" y="3113532"/>
            <a:ext cx="502920" cy="502920"/>
          </a:xfrm>
          <a:prstGeom prst="ellipse">
            <a:avLst/>
          </a:prstGeom>
          <a:solidFill>
            <a:srgbClr val="1E2A56"/>
          </a:solidFill>
          <a:ln w="15875">
            <a:solidFill>
              <a:srgbClr val="E8B94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00100" y="311353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E8B9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!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1463040" y="3054096"/>
            <a:ext cx="417423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8B9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 unsupervised sessions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1463040" y="3346704"/>
            <a:ext cx="417423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EDEF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1-on-1 with minors — group format only, or guardian present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548640" y="3922776"/>
            <a:ext cx="5362956" cy="841248"/>
          </a:xfrm>
          <a:prstGeom prst="roundRect">
            <a:avLst>
              <a:gd name="adj" fmla="val 15217"/>
            </a:avLst>
          </a:prstGeom>
          <a:solidFill>
            <a:srgbClr val="15224A"/>
          </a:solidFill>
          <a:ln w="12700">
            <a:solidFill>
              <a:srgbClr val="2A3868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00100" y="4091940"/>
            <a:ext cx="502920" cy="502920"/>
          </a:xfrm>
          <a:prstGeom prst="ellipse">
            <a:avLst/>
          </a:prstGeom>
          <a:solidFill>
            <a:srgbClr val="1E2A56"/>
          </a:solidFill>
          <a:ln w="15875">
            <a:solidFill>
              <a:srgbClr val="E8B94E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00100" y="40919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E8B9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1463040" y="4032504"/>
            <a:ext cx="417423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8B9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Payment fraud checks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1463040" y="4325112"/>
            <a:ext cx="417423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EDEF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Manual review for first-time sponsors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6277356" y="1965960"/>
            <a:ext cx="5362956" cy="841248"/>
          </a:xfrm>
          <a:prstGeom prst="roundRect">
            <a:avLst>
              <a:gd name="adj" fmla="val 15217"/>
            </a:avLst>
          </a:prstGeom>
          <a:solidFill>
            <a:srgbClr val="15224A"/>
          </a:solidFill>
          <a:ln w="12700">
            <a:solidFill>
              <a:srgbClr val="2A3868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528816" y="2135124"/>
            <a:ext cx="502920" cy="502920"/>
          </a:xfrm>
          <a:prstGeom prst="ellipse">
            <a:avLst/>
          </a:prstGeom>
          <a:solidFill>
            <a:srgbClr val="1E2A56"/>
          </a:solidFill>
          <a:ln w="15875">
            <a:solidFill>
              <a:srgbClr val="E8B94E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28816" y="213512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E8B9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#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7191756" y="2075688"/>
            <a:ext cx="417423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8B9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Encrypted sessions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7191756" y="2368296"/>
            <a:ext cx="417423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EDEF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Access-logged institutional accounts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6277356" y="2944368"/>
            <a:ext cx="5362956" cy="841248"/>
          </a:xfrm>
          <a:prstGeom prst="roundRect">
            <a:avLst>
              <a:gd name="adj" fmla="val 15217"/>
            </a:avLst>
          </a:prstGeom>
          <a:solidFill>
            <a:srgbClr val="15224A"/>
          </a:solidFill>
          <a:ln w="12700">
            <a:solidFill>
              <a:srgbClr val="2A3868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6528816" y="3113532"/>
            <a:ext cx="502920" cy="502920"/>
          </a:xfrm>
          <a:prstGeom prst="ellipse">
            <a:avLst/>
          </a:prstGeom>
          <a:solidFill>
            <a:srgbClr val="1E2A56"/>
          </a:solidFill>
          <a:ln w="15875">
            <a:solidFill>
              <a:srgbClr val="E8B94E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528816" y="311353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E8B9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→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7191756" y="3054096"/>
            <a:ext cx="417423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8B9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Escalation path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7191756" y="3346704"/>
            <a:ext cx="417423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EDEF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Flagged concerns route to a named human reviewer</a:t>
            </a:r>
            <a:endParaRPr lang="en-US" sz="1050" dirty="0"/>
          </a:p>
        </p:txBody>
      </p:sp>
      <p:sp>
        <p:nvSpPr>
          <p:cNvPr id="29" name="Text 27"/>
          <p:cNvSpPr/>
          <p:nvPr/>
        </p:nvSpPr>
        <p:spPr>
          <a:xfrm>
            <a:off x="11365992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5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548640" y="640080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300" kern="0" dirty="0">
                <a:solidFill>
                  <a:srgbClr val="9AA5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BRIDGE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B15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371600" y="3657600"/>
            <a:ext cx="4572000" cy="4572000"/>
          </a:xfrm>
          <a:prstGeom prst="ellipse">
            <a:avLst/>
          </a:prstGeom>
          <a:solidFill>
            <a:srgbClr val="121F49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50292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E8B9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I'M BUILDING THIS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1051560" y="1828800"/>
            <a:ext cx="1828800" cy="1828800"/>
          </a:xfrm>
          <a:prstGeom prst="ellipse">
            <a:avLst/>
          </a:prstGeom>
          <a:solidFill>
            <a:srgbClr val="1E2A56"/>
          </a:solidFill>
          <a:ln w="19050">
            <a:solidFill>
              <a:srgbClr val="E8B94E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51560" y="1828800"/>
            <a:ext cx="1828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E8B9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RN</a:t>
            </a:r>
            <a:endParaRPr lang="en-US" sz="4400" dirty="0"/>
          </a:p>
        </p:txBody>
      </p:sp>
      <p:sp>
        <p:nvSpPr>
          <p:cNvPr id="6" name="Text 4"/>
          <p:cNvSpPr/>
          <p:nvPr/>
        </p:nvSpPr>
        <p:spPr>
          <a:xfrm>
            <a:off x="502920" y="388620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Rojaleen Nayak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502920" y="422452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spc="100" kern="0" dirty="0">
                <a:solidFill>
                  <a:srgbClr val="9AA5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Founder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206240" y="1691640"/>
            <a:ext cx="743407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450" dirty="0">
                <a:solidFill>
                  <a:srgbClr val="EDEF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Solo-founder by design at this stage — building the model, validating it in person, and having the first honest conversations with elders and sponsors before scaling any of it.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4206240" y="2880360"/>
            <a:ext cx="7434072" cy="1371600"/>
          </a:xfrm>
          <a:prstGeom prst="roundRect">
            <a:avLst>
              <a:gd name="adj" fmla="val 9333"/>
            </a:avLst>
          </a:prstGeom>
          <a:solidFill>
            <a:srgbClr val="1B2C5C"/>
          </a:solidFill>
          <a:ln w="12700">
            <a:solidFill>
              <a:srgbClr val="2A3868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5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4480560" y="3063240"/>
            <a:ext cx="68854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50" kern="0" dirty="0">
                <a:solidFill>
                  <a:srgbClr val="E8B9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ACTIVELY BUILDING TOWARD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4480560" y="3383280"/>
            <a:ext cx="688543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EDEF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BD/sponsorship lead, an NGO/elder-care advisor, and a technical co-founder once Spark validates the model.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206240" y="4526280"/>
            <a:ext cx="743407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400" i="1" dirty="0">
                <a:solidFill>
                  <a:srgbClr val="E8B9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This works because someone proves the bond is real, city by city, before asking anyone to scale it. That's the work happening now.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1365992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5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548640" y="640080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300" kern="0" dirty="0">
                <a:solidFill>
                  <a:srgbClr val="9AA5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BRIDGE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B15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50292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E8B9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ASK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Funding to prove the model, city by city.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4297680" cy="1371600"/>
          </a:xfrm>
          <a:prstGeom prst="roundRect">
            <a:avLst>
              <a:gd name="adj" fmla="val 9333"/>
            </a:avLst>
          </a:prstGeom>
          <a:solidFill>
            <a:srgbClr val="1B2C5C"/>
          </a:solidFill>
          <a:ln w="12700">
            <a:solidFill>
              <a:srgbClr val="2A3868"/>
            </a:solidFill>
            <a:prstDash val="solid"/>
          </a:ln>
          <a:effectLst>
            <a:outerShdw sx="100000" sy="100000" kx="0" ky="0" algn="bl" rotWithShape="0" blurRad="127000" dist="38100" dir="5400000">
              <a:srgbClr val="000000">
                <a:alpha val="35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868680" y="20116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E8B9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FUNDING REQUEST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868680" y="2304288"/>
            <a:ext cx="3657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[amount]</a:t>
            </a:r>
            <a:endParaRPr lang="en-US" sz="3400" dirty="0"/>
          </a:p>
        </p:txBody>
      </p:sp>
      <p:sp>
        <p:nvSpPr>
          <p:cNvPr id="7" name="Text 5"/>
          <p:cNvSpPr/>
          <p:nvPr/>
        </p:nvSpPr>
        <p:spPr>
          <a:xfrm>
            <a:off x="548640" y="3429000"/>
            <a:ext cx="4297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9AA5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Sized to fund Spark validation plus the first stretch of Grow, with a checkpoint before further capital for Transform.</a:t>
            </a:r>
            <a:endParaRPr lang="en-US" sz="1200" dirty="0"/>
          </a:p>
        </p:txBody>
      </p:sp>
      <p:graphicFrame>
        <p:nvGraphicFramePr>
          <p:cNvPr id="8" name="Chart 0" descr=""/>
          <p:cNvGraphicFramePr/>
          <p:nvPr/>
        </p:nvGraphicFramePr>
        <p:xfrm>
          <a:off x="5486400" y="1737360"/>
          <a:ext cx="3108960" cy="31089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9" name="Shape 6"/>
          <p:cNvSpPr/>
          <p:nvPr/>
        </p:nvSpPr>
        <p:spPr>
          <a:xfrm>
            <a:off x="8961120" y="1993392"/>
            <a:ext cx="182880" cy="182880"/>
          </a:xfrm>
          <a:prstGeom prst="ellipse">
            <a:avLst/>
          </a:prstGeom>
          <a:solidFill>
            <a:srgbClr val="E8B94E"/>
          </a:solidFill>
          <a:ln/>
        </p:spPr>
      </p:sp>
      <p:sp>
        <p:nvSpPr>
          <p:cNvPr id="10" name="Text 7"/>
          <p:cNvSpPr/>
          <p:nvPr/>
        </p:nvSpPr>
        <p:spPr>
          <a:xfrm>
            <a:off x="9235440" y="1892808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EDEF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 &amp; tech — 40%</a:t>
            </a:r>
            <a:endParaRPr lang="en-US" sz="1150" dirty="0"/>
          </a:p>
        </p:txBody>
      </p:sp>
      <p:sp>
        <p:nvSpPr>
          <p:cNvPr id="11" name="Shape 8"/>
          <p:cNvSpPr/>
          <p:nvPr/>
        </p:nvSpPr>
        <p:spPr>
          <a:xfrm>
            <a:off x="8961120" y="2560320"/>
            <a:ext cx="182880" cy="182880"/>
          </a:xfrm>
          <a:prstGeom prst="ellipse">
            <a:avLst/>
          </a:prstGeom>
          <a:solidFill>
            <a:srgbClr val="6C8CD5"/>
          </a:solidFill>
          <a:ln/>
        </p:spPr>
      </p:sp>
      <p:sp>
        <p:nvSpPr>
          <p:cNvPr id="12" name="Text 9"/>
          <p:cNvSpPr/>
          <p:nvPr/>
        </p:nvSpPr>
        <p:spPr>
          <a:xfrm>
            <a:off x="9235440" y="2459736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EDEF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Elder onboarding &amp; outreach — 30%</a:t>
            </a:r>
            <a:endParaRPr lang="en-US" sz="1150" dirty="0"/>
          </a:p>
        </p:txBody>
      </p:sp>
      <p:sp>
        <p:nvSpPr>
          <p:cNvPr id="13" name="Shape 10"/>
          <p:cNvSpPr/>
          <p:nvPr/>
        </p:nvSpPr>
        <p:spPr>
          <a:xfrm>
            <a:off x="8961120" y="3127248"/>
            <a:ext cx="182880" cy="182880"/>
          </a:xfrm>
          <a:prstGeom prst="ellipse">
            <a:avLst/>
          </a:prstGeom>
          <a:solidFill>
            <a:srgbClr val="3E5AA8"/>
          </a:solidFill>
          <a:ln/>
        </p:spPr>
      </p:sp>
      <p:sp>
        <p:nvSpPr>
          <p:cNvPr id="14" name="Text 11"/>
          <p:cNvSpPr/>
          <p:nvPr/>
        </p:nvSpPr>
        <p:spPr>
          <a:xfrm>
            <a:off x="9235440" y="3026664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EDEF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Partnerships &amp; sponsor sales — 20%</a:t>
            </a:r>
            <a:endParaRPr lang="en-US" sz="1150" dirty="0"/>
          </a:p>
        </p:txBody>
      </p:sp>
      <p:sp>
        <p:nvSpPr>
          <p:cNvPr id="15" name="Shape 12"/>
          <p:cNvSpPr/>
          <p:nvPr/>
        </p:nvSpPr>
        <p:spPr>
          <a:xfrm>
            <a:off x="8961120" y="3694176"/>
            <a:ext cx="182880" cy="182880"/>
          </a:xfrm>
          <a:prstGeom prst="ellipse">
            <a:avLst/>
          </a:prstGeom>
          <a:solidFill>
            <a:srgbClr val="223466"/>
          </a:solidFill>
          <a:ln/>
        </p:spPr>
      </p:sp>
      <p:sp>
        <p:nvSpPr>
          <p:cNvPr id="16" name="Text 13"/>
          <p:cNvSpPr/>
          <p:nvPr/>
        </p:nvSpPr>
        <p:spPr>
          <a:xfrm>
            <a:off x="9235440" y="3593592"/>
            <a:ext cx="2468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EDEF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 &amp; operations — 10%</a:t>
            </a:r>
            <a:endParaRPr lang="en-US" sz="1150" dirty="0"/>
          </a:p>
        </p:txBody>
      </p:sp>
      <p:sp>
        <p:nvSpPr>
          <p:cNvPr id="17" name="Text 14"/>
          <p:cNvSpPr/>
          <p:nvPr/>
        </p:nvSpPr>
        <p:spPr>
          <a:xfrm>
            <a:off x="11365992" y="640080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9AA5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000" dirty="0"/>
          </a:p>
        </p:txBody>
      </p:sp>
      <p:sp>
        <p:nvSpPr>
          <p:cNvPr id="18" name="Text 15"/>
          <p:cNvSpPr/>
          <p:nvPr/>
        </p:nvSpPr>
        <p:spPr>
          <a:xfrm>
            <a:off x="548640" y="640080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300" kern="0" dirty="0">
                <a:solidFill>
                  <a:srgbClr val="9AA5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BRIDGE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B15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772400" y="-1828800"/>
            <a:ext cx="6400800" cy="6400800"/>
          </a:xfrm>
          <a:prstGeom prst="ellipse">
            <a:avLst/>
          </a:prstGeom>
          <a:solidFill>
            <a:srgbClr val="121F49"/>
          </a:solidFill>
          <a:ln/>
        </p:spPr>
      </p:sp>
      <p:sp>
        <p:nvSpPr>
          <p:cNvPr id="3" name="Shape 1"/>
          <p:cNvSpPr/>
          <p:nvPr/>
        </p:nvSpPr>
        <p:spPr>
          <a:xfrm>
            <a:off x="-2286000" y="4114800"/>
            <a:ext cx="5486400" cy="5486400"/>
          </a:xfrm>
          <a:prstGeom prst="ellipse">
            <a:avLst/>
          </a:prstGeom>
          <a:solidFill>
            <a:srgbClr val="121F49"/>
          </a:solidFill>
          <a:ln/>
        </p:spPr>
      </p:sp>
      <p:sp>
        <p:nvSpPr>
          <p:cNvPr id="4" name="Text 2"/>
          <p:cNvSpPr/>
          <p:nvPr/>
        </p:nvSpPr>
        <p:spPr>
          <a:xfrm>
            <a:off x="1463040" y="2011680"/>
            <a:ext cx="9262872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"Bridge exists so that no elder dies with their wisdom untaught, and no young person grows up without the guidance of someone who has truly lived."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5591556" y="4160520"/>
            <a:ext cx="1005840" cy="0"/>
          </a:xfrm>
          <a:prstGeom prst="line">
            <a:avLst/>
          </a:prstGeom>
          <a:noFill/>
          <a:ln w="25400">
            <a:solidFill>
              <a:srgbClr val="E8B94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0" y="4434840"/>
            <a:ext cx="1218895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spc="400" kern="0" dirty="0">
                <a:solidFill>
                  <a:srgbClr val="E8B9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BRIDGE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0" y="5029200"/>
            <a:ext cx="121889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9AA5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free, forever, for every heart it reaches.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2026-07-25T12:39:24Z</dcterms:created>
  <dcterms:modified xsi:type="dcterms:W3CDTF">2026-07-25T12:39:24Z</dcterms:modified>
</cp:coreProperties>
</file>