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6" roundtripDataSignature="AMtx7mg5OJa+Pm5IVymEm036sj0U2gru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Relationship Id="rId4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Relationship Id="rId4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Relationship Id="rId4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jpg"/><Relationship Id="rId4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jpg"/><Relationship Id="rId4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jpg"/><Relationship Id="rId4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jpg"/><Relationship Id="rId4" Type="http://schemas.openxmlformats.org/officeDocument/2006/relationships/image" Target="../media/image1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jpg"/><Relationship Id="rId4" Type="http://schemas.openxmlformats.org/officeDocument/2006/relationships/image" Target="../media/image9.jpg"/><Relationship Id="rId5" Type="http://schemas.openxmlformats.org/officeDocument/2006/relationships/image" Target="../media/image8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5140" l="0" r="-14778" t="-21014"/>
            </a:stretch>
          </a:blipFill>
          <a:ln>
            <a:noFill/>
          </a:ln>
        </p:spPr>
      </p:sp>
      <p:sp>
        <p:nvSpPr>
          <p:cNvPr id="85" name="Google Shape;85;p1"/>
          <p:cNvSpPr txBox="1"/>
          <p:nvPr/>
        </p:nvSpPr>
        <p:spPr>
          <a:xfrm>
            <a:off x="107850" y="2209350"/>
            <a:ext cx="17797500" cy="70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92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Secure100 AI : The Future of App Security Scanning</a:t>
            </a:r>
            <a:endParaRPr/>
          </a:p>
          <a:p>
            <a:pPr indent="0" lvl="0" marL="0" marR="0" rtl="0" algn="l">
              <a:lnSpc>
                <a:spcPct val="9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5923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2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</a:t>
            </a:r>
            <a:endParaRPr/>
          </a:p>
          <a:p>
            <a:pPr indent="0" lvl="0" marL="0" marR="0" rtl="0" algn="l">
              <a:lnSpc>
                <a:spcPct val="9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Revolution security in mobile applications through intelligent technology .</a:t>
            </a:r>
            <a:endParaRPr/>
          </a:p>
          <a:p>
            <a:pPr indent="0" lvl="0" marL="0" marR="0" rtl="0" algn="l">
              <a:lnSpc>
                <a:spcPct val="1653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23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53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23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53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23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/>
          <p:nvPr/>
        </p:nvSpPr>
        <p:spPr>
          <a:xfrm flipH="1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59327" l="0" r="-35709" t="-1660"/>
            </a:stretch>
          </a:blipFill>
          <a:ln>
            <a:noFill/>
          </a:ln>
        </p:spPr>
      </p:sp>
      <p:sp>
        <p:nvSpPr>
          <p:cNvPr id="91" name="Google Shape;91;p2"/>
          <p:cNvSpPr txBox="1"/>
          <p:nvPr/>
        </p:nvSpPr>
        <p:spPr>
          <a:xfrm>
            <a:off x="5033190" y="882604"/>
            <a:ext cx="9685019" cy="8675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Secure100  AI</a:t>
            </a:r>
            <a:endParaRPr/>
          </a:p>
        </p:txBody>
      </p:sp>
      <p:sp>
        <p:nvSpPr>
          <p:cNvPr id="92" name="Google Shape;92;p2"/>
          <p:cNvSpPr txBox="1"/>
          <p:nvPr/>
        </p:nvSpPr>
        <p:spPr>
          <a:xfrm>
            <a:off x="190681" y="2526924"/>
            <a:ext cx="9685019" cy="7442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AI-powered mobile app security scanner that protects users by detecting privacy risks, unsafe permissions, and suspicious applications . </a:t>
            </a:r>
            <a:endParaRPr/>
          </a:p>
          <a:p>
            <a:pPr indent="0" lvl="0" marL="0" marR="0" rtl="0" algn="l">
              <a:lnSpc>
                <a:spcPct val="11826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• </a:t>
            </a:r>
            <a:r>
              <a:rPr b="1" i="0" lang="en-US" sz="21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Name</a:t>
            </a:r>
            <a:r>
              <a:rPr b="0" i="0" lang="en-US" sz="21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:-  “Secure100 AI” represents complete digital protection with AI-powered security analysis .</a:t>
            </a:r>
            <a:endParaRPr/>
          </a:p>
          <a:p>
            <a:pPr indent="0" lvl="0" marL="0" marR="0" rtl="0" algn="l">
              <a:lnSpc>
                <a:spcPct val="136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/>
          </a:p>
          <a:p>
            <a:pPr indent="0" lvl="0" marL="0" marR="0" rtl="0" algn="l">
              <a:lnSpc>
                <a:spcPct val="136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b="1" i="0" lang="en-US" sz="21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AI Scanner</a:t>
            </a:r>
            <a:r>
              <a:rPr b="0" i="0" lang="en-US" sz="21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:-  Checks installed apps for malware risks, privacy issues, and suspicious behavior . </a:t>
            </a:r>
            <a:endParaRPr/>
          </a:p>
          <a:p>
            <a:pPr indent="0" lvl="0" marL="0" marR="0" rtl="0" algn="l">
              <a:lnSpc>
                <a:spcPct val="136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6598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b="1" i="0" lang="en-US" sz="21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Mobile Security</a:t>
            </a:r>
            <a:r>
              <a:rPr b="0" i="0" lang="en-US" sz="21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:-  Works with smartphones to analyze app permissions like camera, contacts, location &amp; storage . </a:t>
            </a:r>
            <a:endParaRPr/>
          </a:p>
          <a:p>
            <a:pPr indent="0" lvl="0" marL="0" marR="0" rtl="0" algn="l">
              <a:lnSpc>
                <a:spcPct val="136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62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b="1" i="0" lang="en-US" sz="21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Security Score</a:t>
            </a:r>
            <a:r>
              <a:rPr b="0" i="0" lang="en-US" sz="21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:- Provides easy Safe / Medium / High Risk ratings for every app </a:t>
            </a:r>
            <a:endParaRPr/>
          </a:p>
          <a:p>
            <a:pPr indent="0" lvl="0" marL="0" marR="0" rtl="0" algn="l">
              <a:lnSpc>
                <a:spcPct val="62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0" lvl="0" marL="0" marR="0" rtl="0" algn="l">
              <a:lnSpc>
                <a:spcPct val="62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b="1" i="0" lang="en-US" sz="21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AI Assistant</a:t>
            </a:r>
            <a:r>
              <a:rPr b="0" i="0" lang="en-US" sz="21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:-  Guides users with security tips and protection steps . </a:t>
            </a:r>
            <a:endParaRPr/>
          </a:p>
          <a:p>
            <a:pPr indent="0" lvl="0" marL="0" marR="0" rtl="0" algn="l">
              <a:lnSpc>
                <a:spcPct val="136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299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Tagline:</a:t>
            </a:r>
            <a:endParaRPr/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299" u="sng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“Smart AI Protection for Every Smartphone”</a:t>
            </a:r>
            <a:endParaRPr/>
          </a:p>
        </p:txBody>
      </p:sp>
      <p:sp>
        <p:nvSpPr>
          <p:cNvPr id="93" name="Google Shape;93;p2"/>
          <p:cNvSpPr/>
          <p:nvPr/>
        </p:nvSpPr>
        <p:spPr>
          <a:xfrm>
            <a:off x="13513063" y="3569508"/>
            <a:ext cx="3746237" cy="4826386"/>
          </a:xfrm>
          <a:custGeom>
            <a:rect b="b" l="l" r="r" t="t"/>
            <a:pathLst>
              <a:path extrusionOk="0" h="1389462" w="1078499">
                <a:moveTo>
                  <a:pt x="47531" y="0"/>
                </a:moveTo>
                <a:lnTo>
                  <a:pt x="1030968" y="0"/>
                </a:lnTo>
                <a:cubicBezTo>
                  <a:pt x="1057219" y="0"/>
                  <a:pt x="1078499" y="21281"/>
                  <a:pt x="1078499" y="47531"/>
                </a:cubicBezTo>
                <a:lnTo>
                  <a:pt x="1078499" y="1341930"/>
                </a:lnTo>
                <a:cubicBezTo>
                  <a:pt x="1078499" y="1354536"/>
                  <a:pt x="1073491" y="1366626"/>
                  <a:pt x="1064578" y="1375540"/>
                </a:cubicBezTo>
                <a:cubicBezTo>
                  <a:pt x="1055664" y="1384454"/>
                  <a:pt x="1043574" y="1389462"/>
                  <a:pt x="1030968" y="1389462"/>
                </a:cubicBezTo>
                <a:lnTo>
                  <a:pt x="47531" y="1389462"/>
                </a:lnTo>
                <a:cubicBezTo>
                  <a:pt x="34925" y="1389462"/>
                  <a:pt x="22836" y="1384454"/>
                  <a:pt x="13922" y="1375540"/>
                </a:cubicBezTo>
                <a:cubicBezTo>
                  <a:pt x="5008" y="1366626"/>
                  <a:pt x="0" y="1354536"/>
                  <a:pt x="0" y="1341930"/>
                </a:cubicBezTo>
                <a:lnTo>
                  <a:pt x="0" y="47531"/>
                </a:lnTo>
                <a:cubicBezTo>
                  <a:pt x="0" y="34925"/>
                  <a:pt x="5008" y="22836"/>
                  <a:pt x="13922" y="13922"/>
                </a:cubicBezTo>
                <a:cubicBezTo>
                  <a:pt x="22836" y="5008"/>
                  <a:pt x="34925" y="0"/>
                  <a:pt x="47531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1378" l="0" r="0" t="-11378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0987" l="0" r="-51460" t="-18682"/>
            </a:stretch>
          </a:blipFill>
          <a:ln>
            <a:noFill/>
          </a:ln>
        </p:spPr>
      </p:sp>
      <p:sp>
        <p:nvSpPr>
          <p:cNvPr id="99" name="Google Shape;99;p3"/>
          <p:cNvSpPr txBox="1"/>
          <p:nvPr/>
        </p:nvSpPr>
        <p:spPr>
          <a:xfrm>
            <a:off x="3225828" y="1228725"/>
            <a:ext cx="16721483" cy="8675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PROBLEM  STATEMENT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1028700" y="2794578"/>
            <a:ext cx="7216675" cy="66523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1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6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Context Setting</a:t>
            </a:r>
            <a:endParaRPr/>
          </a:p>
          <a:p>
            <a:pPr indent="0" lvl="0" marL="0" marR="0" rtl="0" algn="l">
              <a:lnSpc>
                <a:spcPct val="489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99" u="sng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Increasing mobile app threats &amp; privacy risks .</a:t>
            </a:r>
            <a:endParaRPr/>
          </a:p>
          <a:p>
            <a:pPr indent="0" lvl="0" marL="0" marR="0" rtl="0" algn="l">
              <a:lnSpc>
                <a:spcPct val="573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65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Millions of apps request unnecessary permissions .</a:t>
            </a:r>
            <a:endParaRPr/>
          </a:p>
          <a:p>
            <a:pPr indent="0" lvl="0" marL="0" marR="0" rtl="0" algn="l">
              <a:lnSpc>
                <a:spcPct val="130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554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Users cannot easily identify unsafe or risky apps .</a:t>
            </a:r>
            <a:endParaRPr/>
          </a:p>
          <a:p>
            <a:pPr indent="0" lvl="0" marL="0" marR="0" rtl="0" algn="l">
              <a:lnSpc>
                <a:spcPct val="130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478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Personal data leakage through hidden trackers .</a:t>
            </a:r>
            <a:endParaRPr/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51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Difficult to understand app privacy policies .</a:t>
            </a:r>
            <a:endParaRPr/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5097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Malware &amp; phishing apps are increasing .</a:t>
            </a:r>
            <a:endParaRPr/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51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No simple AI-based security guidance for normal users . </a:t>
            </a:r>
            <a:endParaRPr/>
          </a:p>
        </p:txBody>
      </p:sp>
      <p:sp>
        <p:nvSpPr>
          <p:cNvPr id="101" name="Google Shape;101;p3"/>
          <p:cNvSpPr/>
          <p:nvPr/>
        </p:nvSpPr>
        <p:spPr>
          <a:xfrm>
            <a:off x="13244282" y="3809545"/>
            <a:ext cx="4015018" cy="4772654"/>
          </a:xfrm>
          <a:custGeom>
            <a:rect b="b" l="l" r="r" t="t"/>
            <a:pathLst>
              <a:path extrusionOk="0" h="1023176" w="860751">
                <a:moveTo>
                  <a:pt x="44350" y="0"/>
                </a:moveTo>
                <a:lnTo>
                  <a:pt x="816402" y="0"/>
                </a:lnTo>
                <a:cubicBezTo>
                  <a:pt x="840895" y="0"/>
                  <a:pt x="860751" y="19856"/>
                  <a:pt x="860751" y="44350"/>
                </a:cubicBezTo>
                <a:lnTo>
                  <a:pt x="860751" y="978826"/>
                </a:lnTo>
                <a:cubicBezTo>
                  <a:pt x="860751" y="990588"/>
                  <a:pt x="856079" y="1001869"/>
                  <a:pt x="847762" y="1010186"/>
                </a:cubicBezTo>
                <a:cubicBezTo>
                  <a:pt x="839444" y="1018503"/>
                  <a:pt x="828164" y="1023176"/>
                  <a:pt x="816402" y="1023176"/>
                </a:cubicBezTo>
                <a:lnTo>
                  <a:pt x="44350" y="1023176"/>
                </a:lnTo>
                <a:cubicBezTo>
                  <a:pt x="32587" y="1023176"/>
                  <a:pt x="21307" y="1018503"/>
                  <a:pt x="12990" y="1010186"/>
                </a:cubicBezTo>
                <a:cubicBezTo>
                  <a:pt x="4673" y="1001869"/>
                  <a:pt x="0" y="990588"/>
                  <a:pt x="0" y="978826"/>
                </a:cubicBezTo>
                <a:lnTo>
                  <a:pt x="0" y="44350"/>
                </a:lnTo>
                <a:cubicBezTo>
                  <a:pt x="0" y="32587"/>
                  <a:pt x="4673" y="21307"/>
                  <a:pt x="12990" y="12990"/>
                </a:cubicBezTo>
                <a:cubicBezTo>
                  <a:pt x="21307" y="4673"/>
                  <a:pt x="32587" y="0"/>
                  <a:pt x="44350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969" r="-1969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/>
          <p:nvPr/>
        </p:nvSpPr>
        <p:spPr>
          <a:xfrm flipH="1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0987" l="0" r="-51460" t="-18682"/>
            </a:stretch>
          </a:blipFill>
          <a:ln>
            <a:noFill/>
          </a:ln>
        </p:spPr>
      </p:sp>
      <p:sp>
        <p:nvSpPr>
          <p:cNvPr id="107" name="Google Shape;107;p4"/>
          <p:cNvSpPr txBox="1"/>
          <p:nvPr/>
        </p:nvSpPr>
        <p:spPr>
          <a:xfrm>
            <a:off x="4435836" y="694948"/>
            <a:ext cx="13852164" cy="8675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IDEATION &amp; VISION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447439" y="1860689"/>
            <a:ext cx="9635591" cy="8347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5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Solution description at a high level</a:t>
            </a:r>
            <a:endParaRPr/>
          </a:p>
          <a:p>
            <a:pPr indent="0" lvl="0" marL="0" marR="0" rtl="0" algn="l">
              <a:lnSpc>
                <a:spcPct val="629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5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Secure100 AI is an AI-powered cybersecurity assistant that helps users protect their smartphones by scanning apps, detecting privacy risks, and giving simple security recommendations.</a:t>
            </a:r>
            <a:endParaRPr/>
          </a:p>
          <a:p>
            <a:pPr indent="0" lvl="0" marL="0" marR="0" rtl="0" algn="l">
              <a:lnSpc>
                <a:spcPct val="63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5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6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Example of a solution:</a:t>
            </a:r>
            <a:endParaRPr/>
          </a:p>
          <a:p>
            <a:pPr indent="0" lvl="0" marL="0" marR="0" rtl="0" algn="l">
              <a:lnSpc>
                <a:spcPct val="136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360" u="sng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 user installs a new app → Secure100 AI scans the app → AI analyzes permissions, trackers, and security risks → provides a Safe / Medium / High Risk score with protection advice.</a:t>
            </a:r>
            <a:endParaRPr/>
          </a:p>
          <a:p>
            <a:pPr indent="0" lvl="0" marL="0" marR="0" rtl="0" algn="l">
              <a:lnSpc>
                <a:spcPct val="13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5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AI-based innovative security scanner . </a:t>
            </a:r>
            <a:endParaRPr/>
          </a:p>
          <a:p>
            <a:pPr indent="0" lvl="0" marL="0" marR="0" rtl="0" algn="l">
              <a:lnSpc>
                <a:spcPct val="13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Detects risky app permissions and suspicious behavior . </a:t>
            </a:r>
            <a:endParaRPr/>
          </a:p>
          <a:p>
            <a:pPr indent="0" lvl="0" marL="0" marR="0" rtl="0" algn="l">
              <a:lnSpc>
                <a:spcPct val="13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.• Provides instant privacy &amp; safety reports . </a:t>
            </a:r>
            <a:endParaRPr/>
          </a:p>
          <a:p>
            <a:pPr indent="0" lvl="0" marL="0" marR="0" rtl="0" algn="l">
              <a:lnSpc>
                <a:spcPct val="13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AI chatbot explains threats and solutions . </a:t>
            </a:r>
            <a:endParaRPr/>
          </a:p>
          <a:p>
            <a:pPr indent="0" lvl="0" marL="0" marR="0" rtl="0" algn="l">
              <a:lnSpc>
                <a:spcPct val="13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Simple protection for non-technical users .</a:t>
            </a:r>
            <a:endParaRPr/>
          </a:p>
          <a:p>
            <a:pPr indent="0" lvl="0" marL="0" marR="0" rtl="0" algn="l">
              <a:lnSpc>
                <a:spcPct val="68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5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Value Proposition:</a:t>
            </a:r>
            <a:endParaRPr/>
          </a:p>
          <a:p>
            <a:pPr indent="0" lvl="0" marL="0" marR="0" rtl="0" algn="l">
              <a:lnSpc>
                <a:spcPct val="13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“Smart AI security for every smartphone user”</a:t>
            </a:r>
            <a:endParaRPr/>
          </a:p>
          <a:p>
            <a:pPr indent="0" lvl="0" marL="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5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Innovations:</a:t>
            </a:r>
            <a:endParaRPr/>
          </a:p>
          <a:p>
            <a:pPr indent="0" lvl="0" marL="0" marR="0" rtl="0" algn="l">
              <a:lnSpc>
                <a:spcPct val="136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AI Risk Analysis + App Permission Scanner + Cybersecurity Assistant</a:t>
            </a:r>
            <a:endParaRPr/>
          </a:p>
        </p:txBody>
      </p:sp>
      <p:sp>
        <p:nvSpPr>
          <p:cNvPr id="109" name="Google Shape;109;p4"/>
          <p:cNvSpPr/>
          <p:nvPr/>
        </p:nvSpPr>
        <p:spPr>
          <a:xfrm>
            <a:off x="13268203" y="2984415"/>
            <a:ext cx="3991097" cy="5246744"/>
          </a:xfrm>
          <a:custGeom>
            <a:rect b="b" l="l" r="r" t="t"/>
            <a:pathLst>
              <a:path extrusionOk="0" h="1230978" w="936382">
                <a:moveTo>
                  <a:pt x="44615" y="0"/>
                </a:moveTo>
                <a:lnTo>
                  <a:pt x="891766" y="0"/>
                </a:lnTo>
                <a:cubicBezTo>
                  <a:pt x="903599" y="0"/>
                  <a:pt x="914947" y="4701"/>
                  <a:pt x="923314" y="13068"/>
                </a:cubicBezTo>
                <a:cubicBezTo>
                  <a:pt x="931681" y="21435"/>
                  <a:pt x="936382" y="32783"/>
                  <a:pt x="936382" y="44615"/>
                </a:cubicBezTo>
                <a:lnTo>
                  <a:pt x="936382" y="1186363"/>
                </a:lnTo>
                <a:cubicBezTo>
                  <a:pt x="936382" y="1198196"/>
                  <a:pt x="931681" y="1209544"/>
                  <a:pt x="923314" y="1217911"/>
                </a:cubicBezTo>
                <a:cubicBezTo>
                  <a:pt x="914947" y="1226278"/>
                  <a:pt x="903599" y="1230978"/>
                  <a:pt x="891766" y="1230978"/>
                </a:cubicBezTo>
                <a:lnTo>
                  <a:pt x="44615" y="1230978"/>
                </a:lnTo>
                <a:cubicBezTo>
                  <a:pt x="32783" y="1230978"/>
                  <a:pt x="21435" y="1226278"/>
                  <a:pt x="13068" y="1217911"/>
                </a:cubicBezTo>
                <a:cubicBezTo>
                  <a:pt x="4701" y="1209544"/>
                  <a:pt x="0" y="1198196"/>
                  <a:pt x="0" y="1186363"/>
                </a:cubicBezTo>
                <a:lnTo>
                  <a:pt x="0" y="44615"/>
                </a:lnTo>
                <a:cubicBezTo>
                  <a:pt x="0" y="32783"/>
                  <a:pt x="4701" y="21435"/>
                  <a:pt x="13068" y="13068"/>
                </a:cubicBezTo>
                <a:cubicBezTo>
                  <a:pt x="21435" y="4701"/>
                  <a:pt x="32783" y="0"/>
                  <a:pt x="44615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2270" r="-2270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0989" l="-18463" r="-17246" t="0"/>
            </a:stretch>
          </a:blipFill>
          <a:ln>
            <a:noFill/>
          </a:ln>
        </p:spPr>
      </p:sp>
      <p:sp>
        <p:nvSpPr>
          <p:cNvPr id="115" name="Google Shape;115;p5"/>
          <p:cNvSpPr txBox="1"/>
          <p:nvPr/>
        </p:nvSpPr>
        <p:spPr>
          <a:xfrm>
            <a:off x="4753285" y="995219"/>
            <a:ext cx="13075720" cy="16676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INNOVATION </a:t>
            </a:r>
            <a:endParaRPr/>
          </a:p>
          <a:p>
            <a:pPr indent="0" lvl="0" marL="0" marR="0" rtl="0" algn="l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701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562044" y="3216779"/>
            <a:ext cx="7502784" cy="37577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3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Innovations  and it’s benefits</a:t>
            </a:r>
            <a:endParaRPr/>
          </a:p>
          <a:p>
            <a:pPr indent="0" lvl="0" marL="0" marR="0" rtl="0" algn="l">
              <a:lnSpc>
                <a:spcPct val="136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2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l">
              <a:lnSpc>
                <a:spcPct val="135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2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Real-Time Security Score . </a:t>
            </a:r>
            <a:endParaRPr/>
          </a:p>
          <a:p>
            <a:pPr indent="0" lvl="0" marL="0" marR="0" rtl="0" algn="l">
              <a:lnSpc>
                <a:spcPct val="135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2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Shows every app as Safe / Medium Risk / High Risk . </a:t>
            </a:r>
            <a:endParaRPr/>
          </a:p>
          <a:p>
            <a:pPr indent="0" lvl="0" marL="0" marR="0" rtl="0" algn="l">
              <a:lnSpc>
                <a:spcPct val="1300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23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23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5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2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Privacy Protection Dashboard . </a:t>
            </a:r>
            <a:endParaRPr/>
          </a:p>
          <a:p>
            <a:pPr indent="0" lvl="0" marL="0" marR="0" rtl="0" algn="l">
              <a:lnSpc>
                <a:spcPct val="135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2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Helps users understand and control their digital safety . </a:t>
            </a:r>
            <a:endParaRPr/>
          </a:p>
          <a:p>
            <a:pPr indent="0" lvl="0" marL="0" marR="0" rtl="0" algn="l">
              <a:lnSpc>
                <a:spcPct val="135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23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11135887" y="3035804"/>
            <a:ext cx="6693118" cy="59447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6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Right side title:</a:t>
            </a:r>
            <a:endParaRPr/>
          </a:p>
          <a:p>
            <a:pPr indent="0" lvl="0" marL="0" marR="0" rtl="0" algn="l">
              <a:lnSpc>
                <a:spcPct val="1305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70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1-Click App Security Scan</a:t>
            </a:r>
            <a:endParaRPr/>
          </a:p>
          <a:p>
            <a:pPr indent="0" lvl="0" marL="0" marR="0" rtl="0" algn="l">
              <a:lnSpc>
                <a:spcPct val="13053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70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One tap to scan installed applications . </a:t>
            </a:r>
            <a:endParaRPr/>
          </a:p>
          <a:p>
            <a:pPr indent="0" lvl="0" marL="0" marR="0" rtl="0" algn="l">
              <a:lnSpc>
                <a:spcPct val="1182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91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AI checks permissions, trackers &amp; suspicious activities . </a:t>
            </a:r>
            <a:endParaRPr/>
          </a:p>
          <a:p>
            <a:pPr indent="0" lvl="0" marL="0" marR="0" rtl="0" algn="l">
              <a:lnSpc>
                <a:spcPct val="1301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91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Instant security report generation . </a:t>
            </a:r>
            <a:endParaRPr/>
          </a:p>
          <a:p>
            <a:pPr indent="0" lvl="0" marL="0" marR="0" rtl="0" algn="l">
              <a:lnSpc>
                <a:spcPct val="1301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91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User-friendly protection for everyone .</a:t>
            </a:r>
            <a:endParaRPr/>
          </a:p>
          <a:p>
            <a:pPr indent="0" lvl="0" marL="0" marR="0" rtl="0" algn="l">
              <a:lnSpc>
                <a:spcPct val="1182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91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Future-ready AI mobile security platform .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0987" l="0" r="-51460" t="-18682"/>
            </a:stretch>
          </a:blipFill>
          <a:ln>
            <a:noFill/>
          </a:ln>
        </p:spPr>
      </p:sp>
      <p:sp>
        <p:nvSpPr>
          <p:cNvPr id="123" name="Google Shape;123;p6"/>
          <p:cNvSpPr txBox="1"/>
          <p:nvPr/>
        </p:nvSpPr>
        <p:spPr>
          <a:xfrm>
            <a:off x="5401697" y="1484621"/>
            <a:ext cx="11857603" cy="8675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COMPETITION</a:t>
            </a:r>
            <a:endParaRPr/>
          </a:p>
        </p:txBody>
      </p:sp>
      <p:sp>
        <p:nvSpPr>
          <p:cNvPr id="124" name="Google Shape;124;p6"/>
          <p:cNvSpPr txBox="1"/>
          <p:nvPr/>
        </p:nvSpPr>
        <p:spPr>
          <a:xfrm>
            <a:off x="9982036" y="2924450"/>
            <a:ext cx="7930651" cy="60494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7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6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Key Differentiators </a:t>
            </a:r>
            <a:endParaRPr/>
          </a:p>
          <a:p>
            <a:pPr indent="0" lvl="0" marL="0" marR="0" rtl="0" algn="l">
              <a:lnSpc>
                <a:spcPct val="1133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97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8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AI Security Assistant – Explains threats in simple language . </a:t>
            </a:r>
            <a:endParaRPr/>
          </a:p>
          <a:p>
            <a:pPr indent="0" lvl="0" marL="0" marR="0" rtl="0" algn="l">
              <a:lnSpc>
                <a:spcPct val="12367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8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8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1-Click App Scan – Instantly checks installed applications .</a:t>
            </a:r>
            <a:endParaRPr/>
          </a:p>
          <a:p>
            <a:pPr indent="0" lvl="0" marL="0" marR="0" rtl="0" algn="l">
              <a:lnSpc>
                <a:spcPct val="12367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8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8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Smart Permission Analysis – Detects risky camera, location &amp; data access . </a:t>
            </a:r>
            <a:endParaRPr/>
          </a:p>
          <a:p>
            <a:pPr indent="0" lvl="0" marL="0" marR="0" rtl="0" algn="l">
              <a:lnSpc>
                <a:spcPct val="12367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8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8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AI Risk Score – Shows Safe / Medium / High Risk rating . </a:t>
            </a:r>
            <a:endParaRPr/>
          </a:p>
          <a:p>
            <a:pPr indent="0" lvl="0" marL="0" marR="0" rtl="0" algn="l">
              <a:lnSpc>
                <a:spcPct val="12367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8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8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Personalized Security Tips – Suggests actions to improve protection . </a:t>
            </a:r>
            <a:endParaRPr/>
          </a:p>
          <a:p>
            <a:pPr indent="0" lvl="0" marL="0" marR="0" rtl="0" algn="l">
              <a:lnSpc>
                <a:spcPct val="12367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8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8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Simple Interface – Built for every smartphone user . </a:t>
            </a:r>
            <a:endParaRPr/>
          </a:p>
        </p:txBody>
      </p:sp>
      <p:sp>
        <p:nvSpPr>
          <p:cNvPr id="125" name="Google Shape;125;p6"/>
          <p:cNvSpPr txBox="1"/>
          <p:nvPr/>
        </p:nvSpPr>
        <p:spPr>
          <a:xfrm>
            <a:off x="504538" y="3457850"/>
            <a:ext cx="7353406" cy="5036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3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3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Existing mobile security apps provide basic antivirus and scanning features . </a:t>
            </a:r>
            <a:endParaRPr/>
          </a:p>
          <a:p>
            <a:pPr indent="0" lvl="0" marL="0" marR="0" rtl="0" algn="l">
              <a:lnSpc>
                <a:spcPct val="1236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3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Many solutions lack AI-based risk explanation and simple privacy guidance . </a:t>
            </a:r>
            <a:endParaRPr/>
          </a:p>
          <a:p>
            <a:pPr indent="0" lvl="0" marL="0" marR="0" rtl="0" algn="l">
              <a:lnSpc>
                <a:spcPct val="1236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3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Secure100 AI focuses on intelligent, user-friendly mobile protection . </a:t>
            </a:r>
            <a:endParaRPr/>
          </a:p>
          <a:p>
            <a:pPr indent="0" lvl="0" marL="0" marR="0" rtl="0" algn="l">
              <a:lnSpc>
                <a:spcPct val="1236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3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Huge opportunity as smartphone privacy and cyber threats continue growing .</a:t>
            </a:r>
            <a:endParaRPr/>
          </a:p>
          <a:p>
            <a:pPr indent="0" lvl="0" marL="0" marR="0" rtl="0" algn="l">
              <a:lnSpc>
                <a:spcPct val="13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0989" l="-18463" r="-17246" t="0"/>
            </a:stretch>
          </a:blipFill>
          <a:ln>
            <a:noFill/>
          </a:ln>
        </p:spPr>
      </p:sp>
      <p:sp>
        <p:nvSpPr>
          <p:cNvPr id="131" name="Google Shape;131;p7"/>
          <p:cNvSpPr txBox="1"/>
          <p:nvPr/>
        </p:nvSpPr>
        <p:spPr>
          <a:xfrm>
            <a:off x="1816395" y="306510"/>
            <a:ext cx="14232163" cy="16574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349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VALUE PROPOSITION</a:t>
            </a:r>
            <a:endParaRPr/>
          </a:p>
        </p:txBody>
      </p:sp>
      <p:sp>
        <p:nvSpPr>
          <p:cNvPr id="132" name="Google Shape;132;p7"/>
          <p:cNvSpPr txBox="1"/>
          <p:nvPr/>
        </p:nvSpPr>
        <p:spPr>
          <a:xfrm>
            <a:off x="210623" y="2616537"/>
            <a:ext cx="8933377" cy="75545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8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6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2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Value Secure100 AI will bring .</a:t>
            </a:r>
            <a:endParaRPr/>
          </a:p>
          <a:p>
            <a:pPr indent="0" lvl="0" marL="0" marR="0" rtl="0" algn="l">
              <a:lnSpc>
                <a:spcPct val="11335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24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A smart way to protect smartphone users from digital threats .</a:t>
            </a:r>
            <a:endParaRPr/>
          </a:p>
          <a:p>
            <a:pPr indent="0" lvl="0" marL="0" marR="0" rtl="0" algn="l">
              <a:lnSpc>
                <a:spcPct val="118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1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Helps users understand app safety before trusting applications.</a:t>
            </a:r>
            <a:endParaRPr/>
          </a:p>
          <a:p>
            <a:pPr indent="0" lvl="0" marL="0" marR="0" rtl="0" algn="l">
              <a:lnSpc>
                <a:spcPct val="1241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1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Uses AI technology to make cybersecurity simple and accessible . </a:t>
            </a:r>
            <a:endParaRPr/>
          </a:p>
          <a:p>
            <a:pPr indent="0" lvl="0" marL="0" marR="0" rtl="0" algn="l">
              <a:lnSpc>
                <a:spcPct val="1241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1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Provides fast scanning, privacy insights, and security  recommendations . </a:t>
            </a:r>
            <a:endParaRPr/>
          </a:p>
          <a:p>
            <a:pPr indent="0" lvl="0" marL="0" marR="0" rtl="0" algn="l">
              <a:lnSpc>
                <a:spcPct val="1241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1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Builds user confidence by protecting personal data . </a:t>
            </a:r>
            <a:endParaRPr/>
          </a:p>
          <a:p>
            <a:pPr indent="0" lvl="0" marL="0" marR="0" rtl="0" algn="l">
              <a:lnSpc>
                <a:spcPct val="1182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1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2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Target Customers:</a:t>
            </a:r>
            <a:endParaRPr/>
          </a:p>
          <a:p>
            <a:pPr indent="0" lvl="0" marL="0" marR="0" rtl="0" algn="l">
              <a:lnSpc>
                <a:spcPct val="1088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2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Smartphone users, students, professionals, and businesses concerned about mobile privacy . </a:t>
            </a:r>
            <a:endParaRPr/>
          </a:p>
          <a:p>
            <a:pPr indent="0" lvl="0" marL="0" marR="0" rtl="0" algn="l">
              <a:lnSpc>
                <a:spcPct val="136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1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7"/>
          <p:cNvSpPr txBox="1"/>
          <p:nvPr/>
        </p:nvSpPr>
        <p:spPr>
          <a:xfrm>
            <a:off x="12207940" y="2791894"/>
            <a:ext cx="8933377" cy="68606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8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6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2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Operating Principles</a:t>
            </a:r>
            <a:endParaRPr/>
          </a:p>
          <a:p>
            <a:pPr indent="0" lvl="0" marL="0" marR="0" rtl="0" algn="l">
              <a:lnSpc>
                <a:spcPct val="136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524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2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AI-powered app security scanning . </a:t>
            </a:r>
            <a:endParaRPr/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24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2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Fast &amp; accurate risk detection . </a:t>
            </a:r>
            <a:endParaRPr/>
          </a:p>
          <a:p>
            <a:pPr indent="0" lvl="0" marL="0" marR="0" rtl="0" algn="l">
              <a:lnSpc>
                <a:spcPct val="1301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24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2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User-friendly security experience .</a:t>
            </a:r>
            <a:endParaRPr/>
          </a:p>
          <a:p>
            <a:pPr indent="0" lvl="0" marL="0" marR="0" rtl="0" algn="l">
              <a:lnSpc>
                <a:spcPct val="1418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24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2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Privacy-focused data protection . </a:t>
            </a:r>
            <a:endParaRPr/>
          </a:p>
          <a:p>
            <a:pPr indent="0" lvl="0" marL="0" marR="0" rtl="0" algn="l">
              <a:lnSpc>
                <a:spcPct val="1418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24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2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Real-time threat analysis . </a:t>
            </a:r>
            <a:endParaRPr/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24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2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Simple Safe / Medium / High risk reports . </a:t>
            </a:r>
            <a:endParaRPr/>
          </a:p>
          <a:p>
            <a:pPr indent="0" lvl="0" marL="0" marR="0" rtl="0" algn="l">
              <a:lnSpc>
                <a:spcPct val="1418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24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2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Continuous AI security improvement . </a:t>
            </a:r>
            <a:endParaRPr/>
          </a:p>
          <a:p>
            <a:pPr indent="0" lvl="0" marL="0" marR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24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0987" l="0" r="-51460" t="-18682"/>
            </a:stretch>
          </a:blipFill>
          <a:ln>
            <a:noFill/>
          </a:ln>
        </p:spPr>
      </p:sp>
      <p:sp>
        <p:nvSpPr>
          <p:cNvPr id="139" name="Google Shape;139;p8"/>
          <p:cNvSpPr txBox="1"/>
          <p:nvPr/>
        </p:nvSpPr>
        <p:spPr>
          <a:xfrm>
            <a:off x="5669603" y="802286"/>
            <a:ext cx="11857603" cy="8675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MVP - APPS</a:t>
            </a:r>
            <a:endParaRPr/>
          </a:p>
        </p:txBody>
      </p:sp>
      <p:sp>
        <p:nvSpPr>
          <p:cNvPr id="140" name="Google Shape;140;p8"/>
          <p:cNvSpPr txBox="1"/>
          <p:nvPr/>
        </p:nvSpPr>
        <p:spPr>
          <a:xfrm>
            <a:off x="11444867" y="1422452"/>
            <a:ext cx="8649039" cy="49894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7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7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6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Secure100 AI App</a:t>
            </a:r>
            <a:endParaRPr/>
          </a:p>
          <a:p>
            <a:pPr indent="0" lvl="0" marL="0" marR="0" rtl="0" algn="l">
              <a:lnSpc>
                <a:spcPct val="108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602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9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One-tap mobile app scanning feature . </a:t>
            </a:r>
            <a:endParaRPr/>
          </a:p>
          <a:p>
            <a:pPr indent="0" lvl="0" marL="0" marR="0" rtl="0" algn="l">
              <a:lnSpc>
                <a:spcPct val="11825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94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9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AI chatbot for cybersecurity guidance . </a:t>
            </a:r>
            <a:endParaRPr/>
          </a:p>
          <a:p>
            <a:pPr indent="0" lvl="0" marL="0" marR="0" rtl="0" algn="l">
              <a:lnSpc>
                <a:spcPct val="11825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94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9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Permission analysis ( Location, Contacts, Storage) . </a:t>
            </a:r>
            <a:endParaRPr/>
          </a:p>
          <a:p>
            <a:pPr indent="0" lvl="0" marL="0" marR="0" rtl="0" algn="l">
              <a:lnSpc>
                <a:spcPct val="11825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94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9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Security dashboard with risk score . </a:t>
            </a:r>
            <a:endParaRPr/>
          </a:p>
          <a:p>
            <a:pPr indent="0" lvl="0" marL="0" marR="0" rtl="0" algn="l">
              <a:lnSpc>
                <a:spcPct val="11825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94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5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41" name="Google Shape;141;p8"/>
          <p:cNvSpPr txBox="1"/>
          <p:nvPr/>
        </p:nvSpPr>
        <p:spPr>
          <a:xfrm>
            <a:off x="264273" y="2245630"/>
            <a:ext cx="7380180" cy="6840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1-Click App Security  Scan is the main objective of Secure100 AI . </a:t>
            </a:r>
            <a:endParaRPr/>
          </a:p>
          <a:p>
            <a:pPr indent="0" lvl="0" marL="0" marR="0" rtl="0" algn="l">
              <a:lnSpc>
                <a:spcPct val="118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Users can scan installed applications and detect security risks instantly . </a:t>
            </a:r>
            <a:endParaRPr/>
          </a:p>
          <a:p>
            <a:pPr indent="0" lvl="0" marL="0" marR="0" rtl="0" algn="l">
              <a:lnSpc>
                <a:spcPct val="1241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App shows AI-generated safety reports with Safe / Medium / High Risk status . </a:t>
            </a:r>
            <a:endParaRPr/>
          </a:p>
          <a:p>
            <a:pPr indent="0" lvl="0" marL="0" marR="0" rtl="0" algn="l">
              <a:lnSpc>
                <a:spcPct val="1241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Users get details about risky permissions, trackers, and privacy issues . </a:t>
            </a:r>
            <a:endParaRPr/>
          </a:p>
          <a:p>
            <a:pPr indent="0" lvl="0" marL="0" marR="0" rtl="0" algn="l">
              <a:lnSpc>
                <a:spcPct val="1241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Built using FlutterFlow with Firebase database and AI integration . </a:t>
            </a:r>
            <a:endParaRPr/>
          </a:p>
          <a:p>
            <a:pPr indent="0" lvl="0" marL="0" marR="0" rtl="0" algn="l">
              <a:lnSpc>
                <a:spcPct val="1300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8"/>
          <p:cNvSpPr/>
          <p:nvPr/>
        </p:nvSpPr>
        <p:spPr>
          <a:xfrm>
            <a:off x="12314699" y="5877286"/>
            <a:ext cx="4811032" cy="4050351"/>
          </a:xfrm>
          <a:custGeom>
            <a:rect b="b" l="l" r="r" t="t"/>
            <a:pathLst>
              <a:path extrusionOk="0" h="1398004" w="1660558">
                <a:moveTo>
                  <a:pt x="37012" y="0"/>
                </a:moveTo>
                <a:lnTo>
                  <a:pt x="1623547" y="0"/>
                </a:lnTo>
                <a:cubicBezTo>
                  <a:pt x="1643988" y="0"/>
                  <a:pt x="1660558" y="16571"/>
                  <a:pt x="1660558" y="37012"/>
                </a:cubicBezTo>
                <a:lnTo>
                  <a:pt x="1660558" y="1360993"/>
                </a:lnTo>
                <a:cubicBezTo>
                  <a:pt x="1660558" y="1381434"/>
                  <a:pt x="1643988" y="1398004"/>
                  <a:pt x="1623547" y="1398004"/>
                </a:cubicBezTo>
                <a:lnTo>
                  <a:pt x="37012" y="1398004"/>
                </a:lnTo>
                <a:cubicBezTo>
                  <a:pt x="16571" y="1398004"/>
                  <a:pt x="0" y="1381434"/>
                  <a:pt x="0" y="1360993"/>
                </a:cubicBezTo>
                <a:lnTo>
                  <a:pt x="0" y="37012"/>
                </a:lnTo>
                <a:cubicBezTo>
                  <a:pt x="0" y="16571"/>
                  <a:pt x="16571" y="0"/>
                  <a:pt x="37012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915" l="0" r="0" t="-9915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"/>
          <p:cNvSpPr/>
          <p:nvPr/>
        </p:nvSpPr>
        <p:spPr>
          <a:xfrm flipH="1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57136" l="0" r="-35709" t="-3851"/>
            </a:stretch>
          </a:blipFill>
          <a:ln>
            <a:noFill/>
          </a:ln>
        </p:spPr>
      </p:sp>
      <p:sp>
        <p:nvSpPr>
          <p:cNvPr id="148" name="Google Shape;148;p9"/>
          <p:cNvSpPr txBox="1"/>
          <p:nvPr/>
        </p:nvSpPr>
        <p:spPr>
          <a:xfrm>
            <a:off x="1910687" y="1109307"/>
            <a:ext cx="18421089" cy="8675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MVP - REAL TIME DATA SHARING</a:t>
            </a:r>
            <a:endParaRPr/>
          </a:p>
        </p:txBody>
      </p:sp>
      <p:sp>
        <p:nvSpPr>
          <p:cNvPr id="149" name="Google Shape;149;p9"/>
          <p:cNvSpPr txBox="1"/>
          <p:nvPr/>
        </p:nvSpPr>
        <p:spPr>
          <a:xfrm>
            <a:off x="327965" y="2627680"/>
            <a:ext cx="10126346" cy="50897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7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7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6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Real-time app security analysis &amp; data updates . </a:t>
            </a:r>
            <a:endParaRPr/>
          </a:p>
          <a:p>
            <a:pPr indent="0" lvl="0" marL="0" marR="0" rtl="0" algn="l">
              <a:lnSpc>
                <a:spcPct val="1242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4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User history and scan reports accessible anytime . </a:t>
            </a:r>
            <a:endParaRPr/>
          </a:p>
          <a:p>
            <a:pPr indent="0" lvl="0" marL="0" marR="0" rtl="0" algn="l">
              <a:lnSpc>
                <a:spcPct val="1242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4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Firebase stores user profiles, scan results &amp; risk information securely . </a:t>
            </a:r>
            <a:endParaRPr/>
          </a:p>
          <a:p>
            <a:pPr indent="0" lvl="0" marL="0" marR="0" rtl="0" algn="l">
              <a:lnSpc>
                <a:spcPct val="1242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4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AI continuously analyzes new threats and improves detection . </a:t>
            </a:r>
            <a:endParaRPr/>
          </a:p>
          <a:p>
            <a:pPr indent="0" lvl="0" marL="0" marR="0" rtl="0" algn="l">
              <a:lnSpc>
                <a:spcPct val="1242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4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Instant alerts when suspicious app behavior is found . </a:t>
            </a:r>
            <a:endParaRPr/>
          </a:p>
          <a:p>
            <a:pPr indent="0" lvl="0" marL="0" marR="0" rtl="0" algn="l">
              <a:lnSpc>
                <a:spcPct val="1242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4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Smart connection between mobile app, AI model, and security database .</a:t>
            </a:r>
            <a:endParaRPr/>
          </a:p>
        </p:txBody>
      </p:sp>
      <p:sp>
        <p:nvSpPr>
          <p:cNvPr id="150" name="Google Shape;150;p9"/>
          <p:cNvSpPr/>
          <p:nvPr/>
        </p:nvSpPr>
        <p:spPr>
          <a:xfrm>
            <a:off x="11730814" y="6700344"/>
            <a:ext cx="5999994" cy="3128288"/>
          </a:xfrm>
          <a:custGeom>
            <a:rect b="b" l="l" r="r" t="t"/>
            <a:pathLst>
              <a:path extrusionOk="0" h="730883" w="1401818">
                <a:moveTo>
                  <a:pt x="29677" y="0"/>
                </a:moveTo>
                <a:lnTo>
                  <a:pt x="1372141" y="0"/>
                </a:lnTo>
                <a:cubicBezTo>
                  <a:pt x="1380012" y="0"/>
                  <a:pt x="1387560" y="3127"/>
                  <a:pt x="1393126" y="8692"/>
                </a:cubicBezTo>
                <a:cubicBezTo>
                  <a:pt x="1398691" y="14258"/>
                  <a:pt x="1401818" y="21806"/>
                  <a:pt x="1401818" y="29677"/>
                </a:cubicBezTo>
                <a:lnTo>
                  <a:pt x="1401818" y="701205"/>
                </a:lnTo>
                <a:cubicBezTo>
                  <a:pt x="1401818" y="709076"/>
                  <a:pt x="1398691" y="716625"/>
                  <a:pt x="1393126" y="722190"/>
                </a:cubicBezTo>
                <a:cubicBezTo>
                  <a:pt x="1387560" y="727756"/>
                  <a:pt x="1380012" y="730883"/>
                  <a:pt x="1372141" y="730883"/>
                </a:cubicBezTo>
                <a:lnTo>
                  <a:pt x="29677" y="730883"/>
                </a:lnTo>
                <a:cubicBezTo>
                  <a:pt x="21806" y="730883"/>
                  <a:pt x="14258" y="727756"/>
                  <a:pt x="8692" y="722190"/>
                </a:cubicBezTo>
                <a:cubicBezTo>
                  <a:pt x="3127" y="716625"/>
                  <a:pt x="0" y="709076"/>
                  <a:pt x="0" y="701205"/>
                </a:cubicBezTo>
                <a:lnTo>
                  <a:pt x="0" y="29677"/>
                </a:lnTo>
                <a:cubicBezTo>
                  <a:pt x="0" y="21806"/>
                  <a:pt x="3127" y="14258"/>
                  <a:pt x="8692" y="8692"/>
                </a:cubicBezTo>
                <a:cubicBezTo>
                  <a:pt x="14258" y="3127"/>
                  <a:pt x="21806" y="0"/>
                  <a:pt x="29677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5899" l="0" r="0" t="-45899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9"/>
          <p:cNvSpPr txBox="1"/>
          <p:nvPr/>
        </p:nvSpPr>
        <p:spPr>
          <a:xfrm>
            <a:off x="11121231" y="2023851"/>
            <a:ext cx="9787378" cy="50225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6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6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Secure100AI.com</a:t>
            </a:r>
            <a:endParaRPr/>
          </a:p>
          <a:p>
            <a:pPr indent="0" lvl="0" marL="0" marR="0" rtl="0" algn="l">
              <a:lnSpc>
                <a:spcPct val="1196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View app scan history &amp; security reports .</a:t>
            </a:r>
            <a:endParaRPr/>
          </a:p>
          <a:p>
            <a:pPr indent="0" lvl="0" marL="0" marR="0" rtl="0" algn="l">
              <a:lnSpc>
                <a:spcPct val="6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Personalized AI cybersecurity recommendations . </a:t>
            </a:r>
            <a:endParaRPr/>
          </a:p>
          <a:p>
            <a:pPr indent="0" lvl="0" marL="0" marR="0" rtl="0" algn="l">
              <a:lnSpc>
                <a:spcPct val="525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Real-time risk score synchronization . </a:t>
            </a:r>
            <a:endParaRPr/>
          </a:p>
          <a:p>
            <a:pPr indent="0" lvl="0" marL="0" marR="0" rtl="0" algn="l">
              <a:lnSpc>
                <a:spcPct val="516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Cloud-based security intelligence updates . </a:t>
            </a:r>
            <a:endParaRPr/>
          </a:p>
          <a:p>
            <a:pPr indent="0" lvl="0" marL="0" marR="0" rtl="0" algn="l">
              <a:lnSpc>
                <a:spcPct val="564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Dashboard showing Safe / Medium / High Risk apps . </a:t>
            </a:r>
            <a:endParaRPr/>
          </a:p>
          <a:p>
            <a:pPr indent="0" lvl="0" marL="0" marR="0" rtl="0" algn="l">
              <a:lnSpc>
                <a:spcPct val="478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Future support for web + mobile security management  . </a:t>
            </a:r>
            <a:endParaRPr/>
          </a:p>
          <a:p>
            <a:pPr indent="0" lvl="0" marL="0" marR="0" rtl="0" algn="l">
              <a:lnSpc>
                <a:spcPct val="11826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7356" l="0" r="-39803" t="-18487"/>
            </a:stretch>
          </a:blipFill>
          <a:ln>
            <a:noFill/>
          </a:ln>
        </p:spPr>
      </p:sp>
      <p:sp>
        <p:nvSpPr>
          <p:cNvPr id="157" name="Google Shape;157;p10"/>
          <p:cNvSpPr txBox="1"/>
          <p:nvPr/>
        </p:nvSpPr>
        <p:spPr>
          <a:xfrm>
            <a:off x="3200060" y="865545"/>
            <a:ext cx="18288000" cy="8675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IDEATION - USE CASES </a:t>
            </a:r>
            <a:endParaRPr/>
          </a:p>
        </p:txBody>
      </p:sp>
      <p:sp>
        <p:nvSpPr>
          <p:cNvPr id="158" name="Google Shape;158;p10"/>
          <p:cNvSpPr txBox="1"/>
          <p:nvPr/>
        </p:nvSpPr>
        <p:spPr>
          <a:xfrm>
            <a:off x="228649" y="3258484"/>
            <a:ext cx="7970854" cy="57645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05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5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Use cases where Secure100 AI service will be useful . </a:t>
            </a:r>
            <a:endParaRPr/>
          </a:p>
          <a:p>
            <a:pPr indent="0" lvl="0" marL="0" marR="0" rtl="0" algn="l">
              <a:lnSpc>
                <a:spcPct val="1536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3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5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Each use case focuses on different smartphone users and security needs . </a:t>
            </a:r>
            <a:endParaRPr/>
          </a:p>
          <a:p>
            <a:pPr indent="0" lvl="0" marL="0" marR="0" rtl="0" algn="l">
              <a:lnSpc>
                <a:spcPct val="1536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3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5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Provides extra protection compared to traditional security apps . </a:t>
            </a:r>
            <a:endParaRPr/>
          </a:p>
          <a:p>
            <a:pPr indent="0" lvl="0" marL="0" marR="0" rtl="0" algn="l">
              <a:lnSpc>
                <a:spcPct val="1536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3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5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Helps users make safer decisions before using applications . </a:t>
            </a:r>
            <a:endParaRPr/>
          </a:p>
          <a:p>
            <a:pPr indent="0" lvl="0" marL="0" marR="0" rtl="0" algn="l">
              <a:lnSpc>
                <a:spcPct val="1536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3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36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3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36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3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0"/>
          <p:cNvSpPr txBox="1"/>
          <p:nvPr/>
        </p:nvSpPr>
        <p:spPr>
          <a:xfrm>
            <a:off x="10810160" y="1986541"/>
            <a:ext cx="7987707" cy="67333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05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6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3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Use-Cases</a:t>
            </a:r>
            <a:endParaRPr/>
          </a:p>
          <a:p>
            <a:pPr indent="0" lvl="0" marL="0" marR="0" rtl="0" algn="l">
              <a:lnSpc>
                <a:spcPct val="1353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73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1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New App Installation Check</a:t>
            </a:r>
            <a:endParaRPr/>
          </a:p>
          <a:p>
            <a:pPr indent="0" lvl="0" marL="0" marR="0" rtl="0" algn="l">
              <a:lnSpc>
                <a:spcPct val="136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– Scan apps before trusting them . </a:t>
            </a:r>
            <a:endParaRPr/>
          </a:p>
          <a:p>
            <a:pPr indent="0" lvl="0" marL="0" marR="0" rtl="0" algn="l">
              <a:lnSpc>
                <a:spcPct val="1482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97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1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Privacy Protection</a:t>
            </a:r>
            <a:endParaRPr/>
          </a:p>
          <a:p>
            <a:pPr indent="0" lvl="0" marL="0" marR="0" rtl="0" algn="l">
              <a:lnSpc>
                <a:spcPct val="136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– Detect apps accessing camera, contacts, location &amp; storage . </a:t>
            </a:r>
            <a:endParaRPr/>
          </a:p>
          <a:p>
            <a:pPr indent="0" lvl="0" marL="0" marR="0" rtl="0" algn="l">
              <a:lnSpc>
                <a:spcPct val="1482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97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1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Risky App Detection</a:t>
            </a:r>
            <a:endParaRPr/>
          </a:p>
          <a:p>
            <a:pPr indent="0" lvl="0" marL="0" marR="0" rtl="0" algn="l">
              <a:lnSpc>
                <a:spcPct val="136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– Identify suspicious permissions and security threats . </a:t>
            </a:r>
            <a:endParaRPr/>
          </a:p>
          <a:p>
            <a:pPr indent="0" lvl="0" marL="0" marR="0" rtl="0" algn="l">
              <a:lnSpc>
                <a:spcPct val="1482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97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1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AI Security Guidance</a:t>
            </a:r>
            <a:endParaRPr/>
          </a:p>
          <a:p>
            <a:pPr indent="0" lvl="0" marL="0" marR="0" rtl="0" algn="l">
              <a:lnSpc>
                <a:spcPct val="136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– Chatbot explains problems and gives safety steps .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1"/>
          <p:cNvSpPr/>
          <p:nvPr/>
        </p:nvSpPr>
        <p:spPr>
          <a:xfrm flipH="1"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1986" l="0" r="-58193" t="-25674"/>
            </a:stretch>
          </a:blipFill>
          <a:ln>
            <a:noFill/>
          </a:ln>
        </p:spPr>
      </p:sp>
      <p:sp>
        <p:nvSpPr>
          <p:cNvPr id="165" name="Google Shape;165;p11"/>
          <p:cNvSpPr txBox="1"/>
          <p:nvPr/>
        </p:nvSpPr>
        <p:spPr>
          <a:xfrm>
            <a:off x="1388783" y="1228725"/>
            <a:ext cx="15276840" cy="8675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TAM , GTM AND SCALE</a:t>
            </a:r>
            <a:endParaRPr/>
          </a:p>
        </p:txBody>
      </p:sp>
      <p:sp>
        <p:nvSpPr>
          <p:cNvPr id="166" name="Google Shape;166;p11"/>
          <p:cNvSpPr txBox="1"/>
          <p:nvPr/>
        </p:nvSpPr>
        <p:spPr>
          <a:xfrm>
            <a:off x="-240669" y="3103188"/>
            <a:ext cx="12516048" cy="56004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8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6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Secure100 AI targets the growing smartphone security and privacy protection market. </a:t>
            </a:r>
            <a:endParaRPr/>
          </a:p>
          <a:p>
            <a:pPr indent="0" lvl="0" marL="0" marR="0" rtl="0" algn="ctr">
              <a:lnSpc>
                <a:spcPct val="13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96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6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Start with Android users who need simple AI-based app safety checking .                      </a:t>
            </a:r>
            <a:endParaRPr/>
          </a:p>
          <a:p>
            <a:pPr indent="0" lvl="0" marL="0" marR="0" rtl="0" algn="ctr">
              <a:lnSpc>
                <a:spcPct val="13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96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6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Expand by adding advanced AI threat detection and more security features.                  </a:t>
            </a:r>
            <a:endParaRPr/>
          </a:p>
          <a:p>
            <a:pPr indent="0" lvl="0" marL="0" marR="0" rtl="0" algn="ctr">
              <a:lnSpc>
                <a:spcPct val="13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96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6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Grow through Play Store launch, cybersecurity awareness, and partnerships .              </a:t>
            </a:r>
            <a:endParaRPr/>
          </a:p>
          <a:p>
            <a:pPr indent="0" lvl="0" marL="0" marR="0" rtl="0" algn="ctr">
              <a:lnSpc>
                <a:spcPct val="13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96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6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Future expansion: personal users → businesses → enterprise  security solutions  .      </a:t>
            </a:r>
            <a:endParaRPr/>
          </a:p>
          <a:p>
            <a:pPr indent="0" lvl="0" marL="0" marR="0" rtl="0" algn="ctr">
              <a:lnSpc>
                <a:spcPct val="13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96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6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67" name="Google Shape;167;p11"/>
          <p:cNvSpPr/>
          <p:nvPr/>
        </p:nvSpPr>
        <p:spPr>
          <a:xfrm>
            <a:off x="13704890" y="4150660"/>
            <a:ext cx="3853275" cy="4672351"/>
          </a:xfrm>
          <a:custGeom>
            <a:rect b="b" l="l" r="r" t="t"/>
            <a:pathLst>
              <a:path extrusionOk="0" h="1478637" w="1219428">
                <a:moveTo>
                  <a:pt x="46211" y="0"/>
                </a:moveTo>
                <a:lnTo>
                  <a:pt x="1173217" y="0"/>
                </a:lnTo>
                <a:cubicBezTo>
                  <a:pt x="1185473" y="0"/>
                  <a:pt x="1197227" y="4869"/>
                  <a:pt x="1205893" y="13535"/>
                </a:cubicBezTo>
                <a:cubicBezTo>
                  <a:pt x="1214559" y="22201"/>
                  <a:pt x="1219428" y="33955"/>
                  <a:pt x="1219428" y="46211"/>
                </a:cubicBezTo>
                <a:lnTo>
                  <a:pt x="1219428" y="1432426"/>
                </a:lnTo>
                <a:cubicBezTo>
                  <a:pt x="1219428" y="1444682"/>
                  <a:pt x="1214559" y="1456436"/>
                  <a:pt x="1205893" y="1465102"/>
                </a:cubicBezTo>
                <a:cubicBezTo>
                  <a:pt x="1197227" y="1473768"/>
                  <a:pt x="1185473" y="1478637"/>
                  <a:pt x="1173217" y="1478637"/>
                </a:cubicBezTo>
                <a:lnTo>
                  <a:pt x="46211" y="1478637"/>
                </a:lnTo>
                <a:cubicBezTo>
                  <a:pt x="33955" y="1478637"/>
                  <a:pt x="22201" y="1473768"/>
                  <a:pt x="13535" y="1465102"/>
                </a:cubicBezTo>
                <a:cubicBezTo>
                  <a:pt x="4869" y="1456436"/>
                  <a:pt x="0" y="1444682"/>
                  <a:pt x="0" y="1432426"/>
                </a:cubicBezTo>
                <a:lnTo>
                  <a:pt x="0" y="46211"/>
                </a:lnTo>
                <a:cubicBezTo>
                  <a:pt x="0" y="33955"/>
                  <a:pt x="4869" y="22201"/>
                  <a:pt x="13535" y="13535"/>
                </a:cubicBezTo>
                <a:cubicBezTo>
                  <a:pt x="22201" y="4869"/>
                  <a:pt x="33955" y="0"/>
                  <a:pt x="46211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30838" r="-30838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0987" l="0" r="-51460" t="-18682"/>
            </a:stretch>
          </a:blipFill>
          <a:ln>
            <a:noFill/>
          </a:ln>
        </p:spPr>
      </p:sp>
      <p:sp>
        <p:nvSpPr>
          <p:cNvPr id="173" name="Google Shape;173;p12"/>
          <p:cNvSpPr txBox="1"/>
          <p:nvPr/>
        </p:nvSpPr>
        <p:spPr>
          <a:xfrm>
            <a:off x="2805472" y="1013255"/>
            <a:ext cx="18450708" cy="8675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SCM &amp;  FLEET PLANNING</a:t>
            </a:r>
            <a:endParaRPr/>
          </a:p>
        </p:txBody>
      </p:sp>
      <p:sp>
        <p:nvSpPr>
          <p:cNvPr id="174" name="Google Shape;174;p12"/>
          <p:cNvSpPr txBox="1"/>
          <p:nvPr/>
        </p:nvSpPr>
        <p:spPr>
          <a:xfrm>
            <a:off x="559032" y="2198131"/>
            <a:ext cx="6926661" cy="49759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1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Use AI technology to manage security scanning services and improve user protection . </a:t>
            </a:r>
            <a:endParaRPr/>
          </a:p>
          <a:p>
            <a:pPr indent="0" lvl="0" marL="0" marR="0" rtl="0" algn="l">
              <a:lnSpc>
                <a:spcPct val="12418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Optimize threat detection system to reduce security risks for users . </a:t>
            </a:r>
            <a:endParaRPr/>
          </a:p>
          <a:p>
            <a:pPr indent="0" lvl="0" marL="0" marR="0" rtl="0" algn="l">
              <a:lnSpc>
                <a:spcPct val="12418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Provide better coverage against malware, privacy issues, and unsafe apps . </a:t>
            </a:r>
            <a:endParaRPr/>
          </a:p>
          <a:p>
            <a:pPr indent="0" lvl="0" marL="0" marR="0" rtl="0" algn="l">
              <a:lnSpc>
                <a:spcPct val="12418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Minimize impact of new cyber threats through continuous AI updates .</a:t>
            </a:r>
            <a:endParaRPr/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2"/>
          <p:cNvSpPr/>
          <p:nvPr/>
        </p:nvSpPr>
        <p:spPr>
          <a:xfrm>
            <a:off x="12030826" y="6744997"/>
            <a:ext cx="4708352" cy="3217869"/>
          </a:xfrm>
          <a:custGeom>
            <a:rect b="b" l="l" r="r" t="t"/>
            <a:pathLst>
              <a:path extrusionOk="0" h="904929" w="1324083">
                <a:moveTo>
                  <a:pt x="37819" y="0"/>
                </a:moveTo>
                <a:lnTo>
                  <a:pt x="1286264" y="0"/>
                </a:lnTo>
                <a:cubicBezTo>
                  <a:pt x="1296294" y="0"/>
                  <a:pt x="1305913" y="3984"/>
                  <a:pt x="1313006" y="11077"/>
                </a:cubicBezTo>
                <a:cubicBezTo>
                  <a:pt x="1320098" y="18169"/>
                  <a:pt x="1324083" y="27789"/>
                  <a:pt x="1324083" y="37819"/>
                </a:cubicBezTo>
                <a:lnTo>
                  <a:pt x="1324083" y="867110"/>
                </a:lnTo>
                <a:cubicBezTo>
                  <a:pt x="1324083" y="887997"/>
                  <a:pt x="1307151" y="904929"/>
                  <a:pt x="1286264" y="904929"/>
                </a:cubicBezTo>
                <a:lnTo>
                  <a:pt x="37819" y="904929"/>
                </a:lnTo>
                <a:cubicBezTo>
                  <a:pt x="27789" y="904929"/>
                  <a:pt x="18169" y="900945"/>
                  <a:pt x="11077" y="893852"/>
                </a:cubicBezTo>
                <a:cubicBezTo>
                  <a:pt x="3984" y="886760"/>
                  <a:pt x="0" y="877140"/>
                  <a:pt x="0" y="867110"/>
                </a:cubicBezTo>
                <a:lnTo>
                  <a:pt x="0" y="37819"/>
                </a:lnTo>
                <a:cubicBezTo>
                  <a:pt x="0" y="27789"/>
                  <a:pt x="3984" y="18169"/>
                  <a:pt x="11077" y="11077"/>
                </a:cubicBezTo>
                <a:cubicBezTo>
                  <a:pt x="18169" y="3984"/>
                  <a:pt x="27789" y="0"/>
                  <a:pt x="37819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040" l="0" r="0" t="-304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2"/>
          <p:cNvSpPr txBox="1"/>
          <p:nvPr/>
        </p:nvSpPr>
        <p:spPr>
          <a:xfrm>
            <a:off x="11218672" y="2198131"/>
            <a:ext cx="7222865" cy="43072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6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66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6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AI Security Forecasting</a:t>
            </a:r>
            <a:endParaRPr/>
          </a:p>
          <a:p>
            <a:pPr indent="0" lvl="0" marL="0" marR="0" rtl="0" algn="l">
              <a:lnSpc>
                <a:spcPct val="1196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AI analyzes app behavior and predicts potential threats . </a:t>
            </a:r>
            <a:endParaRPr/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Uses cloud security intelligence for faster protection . </a:t>
            </a:r>
            <a:endParaRPr/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Provides instant alerts and safety recommendations . </a:t>
            </a:r>
            <a:endParaRPr/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Improves scanning accuracy with updated threat data .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3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0987" l="0" r="-51460" t="-18682"/>
            </a:stretch>
          </a:blipFill>
          <a:ln>
            <a:noFill/>
          </a:ln>
        </p:spPr>
      </p:sp>
      <p:sp>
        <p:nvSpPr>
          <p:cNvPr id="182" name="Google Shape;182;p13"/>
          <p:cNvSpPr txBox="1"/>
          <p:nvPr/>
        </p:nvSpPr>
        <p:spPr>
          <a:xfrm>
            <a:off x="2628189" y="1028416"/>
            <a:ext cx="17952684" cy="88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GTM &amp; SERVICE PORTFOLIO</a:t>
            </a:r>
            <a:endParaRPr/>
          </a:p>
        </p:txBody>
      </p:sp>
      <p:sp>
        <p:nvSpPr>
          <p:cNvPr id="183" name="Google Shape;183;p13"/>
          <p:cNvSpPr txBox="1"/>
          <p:nvPr/>
        </p:nvSpPr>
        <p:spPr>
          <a:xfrm>
            <a:off x="841043" y="2846010"/>
            <a:ext cx="8302957" cy="54909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6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56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Identification and analysis of target users who need mobile app security protection . </a:t>
            </a:r>
            <a:endParaRPr/>
          </a:p>
          <a:p>
            <a:pPr indent="0" lvl="0" marL="0" marR="0" rtl="0" algn="l">
              <a:lnSpc>
                <a:spcPct val="1242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6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56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Plan GTM strategies to reach smartphone users, students, professionals, and businesses . </a:t>
            </a:r>
            <a:endParaRPr/>
          </a:p>
          <a:p>
            <a:pPr indent="0" lvl="0" marL="0" marR="0" rtl="0" algn="l">
              <a:lnSpc>
                <a:spcPct val="1242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6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56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Build trust through AI-powered privacy protection and simple cybersecurity solutions . </a:t>
            </a:r>
            <a:endParaRPr/>
          </a:p>
          <a:p>
            <a:pPr indent="0" lvl="0" marL="0" marR="0" rtl="0" algn="l">
              <a:lnSpc>
                <a:spcPct val="1242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56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56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Provide different security services according to user needs . </a:t>
            </a:r>
            <a:endParaRPr/>
          </a:p>
        </p:txBody>
      </p:sp>
      <p:sp>
        <p:nvSpPr>
          <p:cNvPr id="184" name="Google Shape;184;p13"/>
          <p:cNvSpPr/>
          <p:nvPr/>
        </p:nvSpPr>
        <p:spPr>
          <a:xfrm>
            <a:off x="10505946" y="3520448"/>
            <a:ext cx="7234600" cy="3978252"/>
          </a:xfrm>
          <a:custGeom>
            <a:rect b="b" l="l" r="r" t="t"/>
            <a:pathLst>
              <a:path extrusionOk="0" h="1180071" w="2146004">
                <a:moveTo>
                  <a:pt x="24613" y="0"/>
                </a:moveTo>
                <a:lnTo>
                  <a:pt x="2121391" y="0"/>
                </a:lnTo>
                <a:cubicBezTo>
                  <a:pt x="2127919" y="0"/>
                  <a:pt x="2134179" y="2593"/>
                  <a:pt x="2138795" y="7209"/>
                </a:cubicBezTo>
                <a:cubicBezTo>
                  <a:pt x="2143411" y="11825"/>
                  <a:pt x="2146004" y="18085"/>
                  <a:pt x="2146004" y="24613"/>
                </a:cubicBezTo>
                <a:lnTo>
                  <a:pt x="2146004" y="1155459"/>
                </a:lnTo>
                <a:cubicBezTo>
                  <a:pt x="2146004" y="1161986"/>
                  <a:pt x="2143411" y="1168247"/>
                  <a:pt x="2138795" y="1172862"/>
                </a:cubicBezTo>
                <a:cubicBezTo>
                  <a:pt x="2134179" y="1177478"/>
                  <a:pt x="2127919" y="1180071"/>
                  <a:pt x="2121391" y="1180071"/>
                </a:cubicBezTo>
                <a:lnTo>
                  <a:pt x="24613" y="1180071"/>
                </a:lnTo>
                <a:cubicBezTo>
                  <a:pt x="18085" y="1180071"/>
                  <a:pt x="11825" y="1177478"/>
                  <a:pt x="7209" y="1172862"/>
                </a:cubicBezTo>
                <a:cubicBezTo>
                  <a:pt x="2593" y="1168247"/>
                  <a:pt x="0" y="1161986"/>
                  <a:pt x="0" y="1155459"/>
                </a:cubicBezTo>
                <a:lnTo>
                  <a:pt x="0" y="24613"/>
                </a:lnTo>
                <a:cubicBezTo>
                  <a:pt x="0" y="18085"/>
                  <a:pt x="2593" y="11825"/>
                  <a:pt x="7209" y="7209"/>
                </a:cubicBezTo>
                <a:cubicBezTo>
                  <a:pt x="11825" y="2593"/>
                  <a:pt x="18085" y="0"/>
                  <a:pt x="24613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512" r="-1512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4"/>
          <p:cNvSpPr/>
          <p:nvPr/>
        </p:nvSpPr>
        <p:spPr>
          <a:xfrm flipH="1"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1986" l="0" r="-58193" t="-25674"/>
            </a:stretch>
          </a:blipFill>
          <a:ln>
            <a:noFill/>
          </a:ln>
        </p:spPr>
      </p:sp>
      <p:sp>
        <p:nvSpPr>
          <p:cNvPr id="190" name="Google Shape;190;p14"/>
          <p:cNvSpPr txBox="1"/>
          <p:nvPr/>
        </p:nvSpPr>
        <p:spPr>
          <a:xfrm>
            <a:off x="2843542" y="1104380"/>
            <a:ext cx="11438791" cy="8675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TAM , SAM , SOM</a:t>
            </a:r>
            <a:endParaRPr/>
          </a:p>
        </p:txBody>
      </p:sp>
      <p:sp>
        <p:nvSpPr>
          <p:cNvPr id="191" name="Google Shape;191;p14"/>
          <p:cNvSpPr txBox="1"/>
          <p:nvPr/>
        </p:nvSpPr>
        <p:spPr>
          <a:xfrm>
            <a:off x="0" y="3556498"/>
            <a:ext cx="8902386" cy="31998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6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8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*  TAM, SAM &amp; SOM analysis helps identify the market     opportunity  for AI mobile security solutions.                                                       </a:t>
            </a:r>
            <a:endParaRPr/>
          </a:p>
          <a:p>
            <a:pPr indent="0" lvl="0" marL="0" marR="0" rtl="0" algn="ctr">
              <a:lnSpc>
                <a:spcPct val="1231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82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6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5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*   Shows the journey from global cybersecurity users to initial    target   coustomers.                                                                                       </a:t>
            </a:r>
            <a:endParaRPr/>
          </a:p>
          <a:p>
            <a:pPr indent="0" lvl="0" marL="0" marR="0" rtl="0" algn="ctr">
              <a:lnSpc>
                <a:spcPct val="1245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5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263" lvl="1" marL="508525" marR="0" rtl="0" algn="l">
              <a:lnSpc>
                <a:spcPct val="13600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55"/>
              <a:buFont typeface="Arial"/>
              <a:buChar char="•"/>
            </a:pPr>
            <a:r>
              <a:rPr b="0" i="0" lang="en-US" sz="235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Helps Secure100 AI plan realistic growth from startup stage to global security platform .                                                                                 </a:t>
            </a:r>
            <a:endParaRPr/>
          </a:p>
        </p:txBody>
      </p:sp>
      <p:sp>
        <p:nvSpPr>
          <p:cNvPr id="192" name="Google Shape;192;p14"/>
          <p:cNvSpPr txBox="1"/>
          <p:nvPr/>
        </p:nvSpPr>
        <p:spPr>
          <a:xfrm>
            <a:off x="10544155" y="2213717"/>
            <a:ext cx="7899856" cy="74888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5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7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Potential Outcomes     </a:t>
            </a:r>
            <a:endParaRPr/>
          </a:p>
          <a:p>
            <a:pPr indent="0" lvl="0" marL="0" marR="0" rtl="0" algn="ctr">
              <a:lnSpc>
                <a:spcPct val="1028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73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6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Best-Case Scenario                                                          </a:t>
            </a:r>
            <a:endParaRPr/>
          </a:p>
          <a:p>
            <a:pPr indent="0" lvl="0" marL="0" marR="0" rtl="0" algn="ctr">
              <a:lnSpc>
                <a:spcPct val="1182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• Becomes a leading AI-powered mobile security platform . </a:t>
            </a:r>
            <a:endParaRPr/>
          </a:p>
          <a:p>
            <a:pPr indent="0" lvl="0" marL="0" marR="0" rtl="0" algn="ctr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 Millions of users trust Secure100 AI for app safety   .    </a:t>
            </a:r>
            <a:endParaRPr/>
          </a:p>
          <a:p>
            <a:pPr indent="0" lvl="0" marL="0" marR="0" rtl="0" algn="l">
              <a:lnSpc>
                <a:spcPct val="135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7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ctr">
              <a:lnSpc>
                <a:spcPct val="135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73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Realistic Success Scenario                                                 </a:t>
            </a:r>
            <a:endParaRPr/>
          </a:p>
          <a:p>
            <a:pPr indent="0" lvl="0" marL="0" marR="0" rtl="0" algn="ctr">
              <a:lnSpc>
                <a:spcPct val="1231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Gains active users through Play Store launch .                   </a:t>
            </a:r>
            <a:endParaRPr/>
          </a:p>
          <a:p>
            <a:pPr indent="0" lvl="0" marL="0" marR="0" rtl="0" algn="ctr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Generates revenue through premium AI security features .</a:t>
            </a:r>
            <a:endParaRPr/>
          </a:p>
          <a:p>
            <a:pPr indent="0" lvl="0" marL="0" marR="0" rtl="0" algn="ctr">
              <a:lnSpc>
                <a:spcPct val="130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Initial Growth Scenario                                                            </a:t>
            </a:r>
            <a:endParaRPr/>
          </a:p>
          <a:p>
            <a:pPr indent="0" lvl="0" marL="0" marR="0" rtl="0" algn="ctr">
              <a:lnSpc>
                <a:spcPct val="1231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Starts with Android app security scanning .                          </a:t>
            </a:r>
            <a:endParaRPr/>
          </a:p>
          <a:p>
            <a:pPr indent="0" lvl="0" marL="0" marR="0" rtl="0" algn="ctr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Improves AI detection using user feedback .                        </a:t>
            </a:r>
            <a:endParaRPr/>
          </a:p>
          <a:p>
            <a:pPr indent="0" lvl="0" marL="0" marR="0" rtl="0" algn="ctr">
              <a:lnSpc>
                <a:spcPct val="136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Grows from individual users to business security solutions.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5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0987" l="0" r="-51460" t="-18682"/>
            </a:stretch>
          </a:blipFill>
          <a:ln>
            <a:noFill/>
          </a:ln>
        </p:spPr>
      </p:sp>
      <p:sp>
        <p:nvSpPr>
          <p:cNvPr id="198" name="Google Shape;198;p15"/>
          <p:cNvSpPr txBox="1"/>
          <p:nvPr/>
        </p:nvSpPr>
        <p:spPr>
          <a:xfrm>
            <a:off x="2655250" y="892852"/>
            <a:ext cx="18288000" cy="8675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PRICING &amp; REVENUE MODEL</a:t>
            </a:r>
            <a:endParaRPr/>
          </a:p>
        </p:txBody>
      </p:sp>
      <p:sp>
        <p:nvSpPr>
          <p:cNvPr id="199" name="Google Shape;199;p15"/>
          <p:cNvSpPr txBox="1"/>
          <p:nvPr/>
        </p:nvSpPr>
        <p:spPr>
          <a:xfrm>
            <a:off x="1028700" y="2218353"/>
            <a:ext cx="7239740" cy="7470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7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7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60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List of factors that influence Secure100 AI’s revenue and cost structure . </a:t>
            </a:r>
            <a:endParaRPr/>
          </a:p>
          <a:p>
            <a:pPr indent="0" lvl="0" marL="0" marR="0" rtl="0" algn="l">
              <a:lnSpc>
                <a:spcPct val="1242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3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Secure100 AI gains advantage through AI-powered security innovation . </a:t>
            </a:r>
            <a:endParaRPr/>
          </a:p>
          <a:p>
            <a:pPr indent="0" lvl="0" marL="0" marR="0" rtl="0" algn="l">
              <a:lnSpc>
                <a:spcPct val="1242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3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Affordable cybersecurity solution for every smartphone user .</a:t>
            </a:r>
            <a:endParaRPr/>
          </a:p>
          <a:p>
            <a:pPr indent="0" lvl="0" marL="0" marR="0" rtl="0" algn="l">
              <a:lnSpc>
                <a:spcPct val="1242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3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Multiple revenue channels through premium security services . </a:t>
            </a:r>
            <a:endParaRPr/>
          </a:p>
          <a:p>
            <a:pPr indent="0" lvl="0" marL="0" marR="0" rtl="0" algn="l">
              <a:lnSpc>
                <a:spcPct val="11826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3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60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29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Revenue Sources :-</a:t>
            </a:r>
            <a:endParaRPr/>
          </a:p>
          <a:p>
            <a:pPr indent="0" lvl="0" marL="0" marR="0" rtl="0" algn="l">
              <a:lnSpc>
                <a:spcPct val="1360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Free basic app scanning .</a:t>
            </a:r>
            <a:endParaRPr/>
          </a:p>
          <a:p>
            <a:pPr indent="0" lvl="0" marL="0" marR="0" rtl="0" algn="l">
              <a:lnSpc>
                <a:spcPct val="1360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Premium AI protection subscription . </a:t>
            </a:r>
            <a:endParaRPr/>
          </a:p>
          <a:p>
            <a:pPr indent="0" lvl="0" marL="0" marR="0" rtl="0" algn="l">
              <a:lnSpc>
                <a:spcPct val="1360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Business security plans . </a:t>
            </a:r>
            <a:endParaRPr/>
          </a:p>
          <a:p>
            <a:pPr indent="0" lvl="0" marL="0" marR="0" rtl="0" algn="l">
              <a:lnSpc>
                <a:spcPct val="1360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Advanced privacy reports &amp; features . </a:t>
            </a:r>
            <a:endParaRPr/>
          </a:p>
        </p:txBody>
      </p:sp>
      <p:sp>
        <p:nvSpPr>
          <p:cNvPr id="200" name="Google Shape;200;p15"/>
          <p:cNvSpPr txBox="1"/>
          <p:nvPr/>
        </p:nvSpPr>
        <p:spPr>
          <a:xfrm>
            <a:off x="11799250" y="2739599"/>
            <a:ext cx="7050219" cy="53943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37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5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48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Future Optimizations</a:t>
            </a:r>
            <a:endParaRPr/>
          </a:p>
          <a:p>
            <a:pPr indent="0" lvl="0" marL="0" marR="0" rtl="0" algn="l">
              <a:lnSpc>
                <a:spcPct val="1007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748" u="sng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59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4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Improve AI threat detection accuracy . </a:t>
            </a:r>
            <a:endParaRPr/>
          </a:p>
          <a:p>
            <a:pPr indent="0" lvl="0" marL="0" marR="0" rtl="0" algn="l">
              <a:lnSpc>
                <a:spcPct val="1241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41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59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4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Add advanced malware &amp; privacy scanning . </a:t>
            </a:r>
            <a:endParaRPr/>
          </a:p>
          <a:p>
            <a:pPr indent="0" lvl="0" marL="0" marR="0" rtl="0" algn="l">
              <a:lnSpc>
                <a:spcPct val="1241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41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59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4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Faster real-time app analysis . </a:t>
            </a:r>
            <a:endParaRPr/>
          </a:p>
          <a:p>
            <a:pPr indent="0" lvl="0" marL="0" marR="0" rtl="0" algn="l">
              <a:lnSpc>
                <a:spcPct val="1241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41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59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4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AI chatbot with personalized security guidance . </a:t>
            </a:r>
            <a:endParaRPr/>
          </a:p>
          <a:p>
            <a:pPr indent="0" lvl="0" marL="0" marR="0" rtl="0" algn="l">
              <a:lnSpc>
                <a:spcPct val="1241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41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59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4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Enterprise security dashboard for companies . </a:t>
            </a:r>
            <a:endParaRPr/>
          </a:p>
          <a:p>
            <a:pPr indent="0" lvl="0" marL="0" marR="0" rtl="0" algn="l">
              <a:lnSpc>
                <a:spcPct val="1241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41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59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4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Cloud-based automatic security updates .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"/>
          <p:cNvSpPr/>
          <p:nvPr/>
        </p:nvSpPr>
        <p:spPr>
          <a:xfrm flipH="1"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0989" l="0" r="-35709" t="0"/>
            </a:stretch>
          </a:blipFill>
          <a:ln>
            <a:noFill/>
          </a:ln>
        </p:spPr>
      </p:sp>
      <p:sp>
        <p:nvSpPr>
          <p:cNvPr id="206" name="Google Shape;206;p16"/>
          <p:cNvSpPr txBox="1"/>
          <p:nvPr/>
        </p:nvSpPr>
        <p:spPr>
          <a:xfrm>
            <a:off x="3644130" y="1228725"/>
            <a:ext cx="18394577" cy="8675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SALES PITCH &amp; GTM </a:t>
            </a:r>
            <a:endParaRPr/>
          </a:p>
        </p:txBody>
      </p:sp>
      <p:sp>
        <p:nvSpPr>
          <p:cNvPr id="207" name="Google Shape;207;p16"/>
          <p:cNvSpPr txBox="1"/>
          <p:nvPr/>
        </p:nvSpPr>
        <p:spPr>
          <a:xfrm>
            <a:off x="1232599" y="-11010737"/>
            <a:ext cx="5436097" cy="120775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33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Sales Pitch &amp; GTM</a:t>
            </a:r>
            <a:endParaRPr/>
          </a:p>
          <a:p>
            <a:pPr indent="0" lvl="0" marL="0" marR="0" rtl="0" algn="l">
              <a:lnSpc>
                <a:spcPct val="2097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7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Secure100 AI provides smart AI-powered mobile app security protection</a:t>
            </a:r>
            <a:endParaRPr/>
          </a:p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7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One-click scanning to detect risky apps, permissions, and privacy threats</a:t>
            </a:r>
            <a:endParaRPr/>
          </a:p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7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Simple security solution for students, professionals, and businesses</a:t>
            </a:r>
            <a:endParaRPr/>
          </a:p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7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Builds user trust with AI risk scores and safety recommendations</a:t>
            </a:r>
            <a:endParaRPr/>
          </a:p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7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7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---</a:t>
            </a:r>
            <a:endParaRPr/>
          </a:p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7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7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6"/>
          <p:cNvSpPr txBox="1"/>
          <p:nvPr/>
        </p:nvSpPr>
        <p:spPr>
          <a:xfrm>
            <a:off x="11528979" y="2766530"/>
            <a:ext cx="6759021" cy="52570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Marketing Ideas</a:t>
            </a:r>
            <a:endParaRPr/>
          </a:p>
          <a:p>
            <a:pPr indent="0" lvl="0" marL="0" marR="0" rtl="0" algn="l">
              <a:lnSpc>
                <a:spcPct val="112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99" u="sng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*Launch Secure100 AI on Google Play Store .</a:t>
            </a:r>
            <a:endParaRPr/>
          </a:p>
          <a:p>
            <a:pPr indent="0" lvl="0" marL="0" marR="0" rtl="0" algn="l">
              <a:lnSpc>
                <a:spcPct val="1218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07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*Promote through cybersecurity communities &amp; social media .</a:t>
            </a:r>
            <a:endParaRPr/>
          </a:p>
          <a:p>
            <a:pPr indent="0" lvl="0" marL="0" marR="0" rtl="0" algn="l">
              <a:lnSpc>
                <a:spcPct val="1339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*Provide free app scanning to attract users . </a:t>
            </a:r>
            <a:endParaRPr/>
          </a:p>
          <a:p>
            <a:pPr indent="0" lvl="0" marL="0" marR="0" rtl="0" algn="l">
              <a:lnSpc>
                <a:spcPct val="1339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*Premium AI protection subscription model . </a:t>
            </a:r>
            <a:endParaRPr/>
          </a:p>
          <a:p>
            <a:pPr indent="0" lvl="0" marL="0" marR="0" rtl="0" algn="l">
              <a:lnSpc>
                <a:spcPct val="1339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9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9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*Partner with tech creators and security platforms . </a:t>
            </a:r>
            <a:endParaRPr/>
          </a:p>
        </p:txBody>
      </p:sp>
      <p:sp>
        <p:nvSpPr>
          <p:cNvPr id="209" name="Google Shape;209;p16"/>
          <p:cNvSpPr txBox="1"/>
          <p:nvPr/>
        </p:nvSpPr>
        <p:spPr>
          <a:xfrm>
            <a:off x="631788" y="3669265"/>
            <a:ext cx="6824922" cy="52420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1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5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*Secure100 AI provides smart AI-powered mobile app security protection .   </a:t>
            </a:r>
            <a:endParaRPr/>
          </a:p>
          <a:p>
            <a:pPr indent="0" lvl="0" marL="0" marR="0" rtl="0" algn="l">
              <a:lnSpc>
                <a:spcPct val="1161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51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5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* One-click scanning to detect risky apps, permissions, and privacy threats . </a:t>
            </a:r>
            <a:endParaRPr/>
          </a:p>
          <a:p>
            <a:pPr indent="0" lvl="0" marL="0" marR="0" rtl="0" algn="l">
              <a:lnSpc>
                <a:spcPct val="1161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51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5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* Simple security solution for students, professionals, and businesses . </a:t>
            </a:r>
            <a:endParaRPr/>
          </a:p>
          <a:p>
            <a:pPr indent="0" lvl="0" marL="0" marR="0" rtl="0" algn="l">
              <a:lnSpc>
                <a:spcPct val="1339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51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5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* Builds user trust with AI risk scores and safety recommendations . </a:t>
            </a:r>
            <a:endParaRPr/>
          </a:p>
          <a:p>
            <a:pPr indent="0" lvl="0" marL="0" marR="0" rtl="0" algn="l">
              <a:lnSpc>
                <a:spcPct val="1891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51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7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0987" l="0" r="-51460" t="-18682"/>
            </a:stretch>
          </a:blipFill>
          <a:ln>
            <a:noFill/>
          </a:ln>
        </p:spPr>
      </p:sp>
      <p:sp>
        <p:nvSpPr>
          <p:cNvPr id="215" name="Google Shape;215;p17"/>
          <p:cNvSpPr txBox="1"/>
          <p:nvPr/>
        </p:nvSpPr>
        <p:spPr>
          <a:xfrm>
            <a:off x="1941750" y="882840"/>
            <a:ext cx="18288000" cy="12389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GROWTH POTENTIAL </a:t>
            </a:r>
            <a:endParaRPr/>
          </a:p>
        </p:txBody>
      </p:sp>
      <p:sp>
        <p:nvSpPr>
          <p:cNvPr id="216" name="Google Shape;216;p17"/>
          <p:cNvSpPr/>
          <p:nvPr/>
        </p:nvSpPr>
        <p:spPr>
          <a:xfrm>
            <a:off x="14054246" y="3374374"/>
            <a:ext cx="3068577" cy="4419416"/>
          </a:xfrm>
          <a:custGeom>
            <a:rect b="b" l="l" r="r" t="t"/>
            <a:pathLst>
              <a:path extrusionOk="0" h="1758035" w="1220674">
                <a:moveTo>
                  <a:pt x="58028" y="0"/>
                </a:moveTo>
                <a:lnTo>
                  <a:pt x="1162646" y="0"/>
                </a:lnTo>
                <a:cubicBezTo>
                  <a:pt x="1178036" y="0"/>
                  <a:pt x="1192795" y="6114"/>
                  <a:pt x="1203678" y="16996"/>
                </a:cubicBezTo>
                <a:cubicBezTo>
                  <a:pt x="1214560" y="27878"/>
                  <a:pt x="1220674" y="42638"/>
                  <a:pt x="1220674" y="58028"/>
                </a:cubicBezTo>
                <a:lnTo>
                  <a:pt x="1220674" y="1700007"/>
                </a:lnTo>
                <a:cubicBezTo>
                  <a:pt x="1220674" y="1715397"/>
                  <a:pt x="1214560" y="1730157"/>
                  <a:pt x="1203678" y="1741039"/>
                </a:cubicBezTo>
                <a:cubicBezTo>
                  <a:pt x="1192795" y="1751922"/>
                  <a:pt x="1178036" y="1758035"/>
                  <a:pt x="1162646" y="1758035"/>
                </a:cubicBezTo>
                <a:lnTo>
                  <a:pt x="58028" y="1758035"/>
                </a:lnTo>
                <a:cubicBezTo>
                  <a:pt x="25980" y="1758035"/>
                  <a:pt x="0" y="1732055"/>
                  <a:pt x="0" y="1700007"/>
                </a:cubicBezTo>
                <a:lnTo>
                  <a:pt x="0" y="58028"/>
                </a:lnTo>
                <a:cubicBezTo>
                  <a:pt x="0" y="42638"/>
                  <a:pt x="6114" y="27878"/>
                  <a:pt x="16996" y="16996"/>
                </a:cubicBezTo>
                <a:cubicBezTo>
                  <a:pt x="27878" y="6114"/>
                  <a:pt x="42638" y="0"/>
                  <a:pt x="58028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99" l="0" r="0" t="-9599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7"/>
          <p:cNvSpPr txBox="1"/>
          <p:nvPr/>
        </p:nvSpPr>
        <p:spPr>
          <a:xfrm>
            <a:off x="1775478" y="2707789"/>
            <a:ext cx="8321271" cy="47952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5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5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8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* AI cybersecurity technology can protect millions of smartphone users . </a:t>
            </a:r>
            <a:endParaRPr/>
          </a:p>
          <a:p>
            <a:pPr indent="0" lvl="0" marL="0" marR="0" rtl="0" algn="l">
              <a:lnSpc>
                <a:spcPct val="135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81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5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8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*Increasing mobile threats create demand for security solutions . </a:t>
            </a:r>
            <a:endParaRPr/>
          </a:p>
          <a:p>
            <a:pPr indent="0" lvl="0" marL="0" marR="0" rtl="0" algn="l">
              <a:lnSpc>
                <a:spcPct val="135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81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5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8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*Expand features using AI innovation and cloud security .</a:t>
            </a:r>
            <a:endParaRPr/>
          </a:p>
          <a:p>
            <a:pPr indent="0" lvl="0" marL="0" marR="0" rtl="0" algn="l">
              <a:lnSpc>
                <a:spcPct val="135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581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5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8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*Opportunity to enter personal and business security markets . 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8"/>
          <p:cNvSpPr/>
          <p:nvPr/>
        </p:nvSpPr>
        <p:spPr>
          <a:xfrm flipH="1"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1986" l="0" r="-58193" t="-25674"/>
            </a:stretch>
          </a:blipFill>
          <a:ln>
            <a:noFill/>
          </a:ln>
        </p:spPr>
      </p:sp>
      <p:sp>
        <p:nvSpPr>
          <p:cNvPr id="223" name="Google Shape;223;p18"/>
          <p:cNvSpPr txBox="1"/>
          <p:nvPr/>
        </p:nvSpPr>
        <p:spPr>
          <a:xfrm>
            <a:off x="-1028700" y="831660"/>
            <a:ext cx="18288000" cy="12389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9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PROGRESS SO FAR</a:t>
            </a:r>
            <a:endParaRPr/>
          </a:p>
        </p:txBody>
      </p:sp>
      <p:sp>
        <p:nvSpPr>
          <p:cNvPr id="224" name="Google Shape;224;p18"/>
          <p:cNvSpPr/>
          <p:nvPr/>
        </p:nvSpPr>
        <p:spPr>
          <a:xfrm>
            <a:off x="12700684" y="6636364"/>
            <a:ext cx="4558616" cy="3280015"/>
          </a:xfrm>
          <a:custGeom>
            <a:rect b="b" l="l" r="r" t="t"/>
            <a:pathLst>
              <a:path extrusionOk="0" h="813318" w="1130362">
                <a:moveTo>
                  <a:pt x="39061" y="0"/>
                </a:moveTo>
                <a:lnTo>
                  <a:pt x="1091301" y="0"/>
                </a:lnTo>
                <a:cubicBezTo>
                  <a:pt x="1101661" y="0"/>
                  <a:pt x="1111596" y="4115"/>
                  <a:pt x="1118922" y="11441"/>
                </a:cubicBezTo>
                <a:cubicBezTo>
                  <a:pt x="1126247" y="18766"/>
                  <a:pt x="1130362" y="28701"/>
                  <a:pt x="1130362" y="39061"/>
                </a:cubicBezTo>
                <a:lnTo>
                  <a:pt x="1130362" y="774257"/>
                </a:lnTo>
                <a:cubicBezTo>
                  <a:pt x="1130362" y="784617"/>
                  <a:pt x="1126247" y="794552"/>
                  <a:pt x="1118922" y="801878"/>
                </a:cubicBezTo>
                <a:cubicBezTo>
                  <a:pt x="1111596" y="809203"/>
                  <a:pt x="1101661" y="813318"/>
                  <a:pt x="1091301" y="813318"/>
                </a:cubicBezTo>
                <a:lnTo>
                  <a:pt x="39061" y="813318"/>
                </a:lnTo>
                <a:cubicBezTo>
                  <a:pt x="28701" y="813318"/>
                  <a:pt x="18766" y="809203"/>
                  <a:pt x="11441" y="801878"/>
                </a:cubicBezTo>
                <a:cubicBezTo>
                  <a:pt x="4115" y="794552"/>
                  <a:pt x="0" y="784617"/>
                  <a:pt x="0" y="774257"/>
                </a:cubicBezTo>
                <a:lnTo>
                  <a:pt x="0" y="39061"/>
                </a:lnTo>
                <a:cubicBezTo>
                  <a:pt x="0" y="28701"/>
                  <a:pt x="4115" y="18766"/>
                  <a:pt x="11441" y="11441"/>
                </a:cubicBezTo>
                <a:cubicBezTo>
                  <a:pt x="18766" y="4115"/>
                  <a:pt x="28701" y="0"/>
                  <a:pt x="39061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3997" r="-3997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8"/>
          <p:cNvSpPr txBox="1"/>
          <p:nvPr/>
        </p:nvSpPr>
        <p:spPr>
          <a:xfrm>
            <a:off x="10635209" y="2703460"/>
            <a:ext cx="7772209" cy="34479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1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5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4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Progress To Date           </a:t>
            </a:r>
            <a:endParaRPr/>
          </a:p>
          <a:p>
            <a:pPr indent="0" lvl="0" marL="0" marR="0" rtl="0" algn="ctr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            </a:t>
            </a:r>
            <a:endParaRPr/>
          </a:p>
          <a:p>
            <a:pPr indent="0" lvl="0" marL="0" marR="0" rtl="0" algn="ctr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* App UI/UX design completed .   </a:t>
            </a:r>
            <a:endParaRPr/>
          </a:p>
          <a:p>
            <a:pPr indent="0" lvl="0" marL="0" marR="0" rtl="0" algn="ctr">
              <a:lnSpc>
                <a:spcPct val="52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            </a:t>
            </a:r>
            <a:endParaRPr/>
          </a:p>
          <a:p>
            <a:pPr indent="0" lvl="0" marL="0" marR="0" rtl="0" algn="ctr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* Core features identified  .             </a:t>
            </a:r>
            <a:endParaRPr/>
          </a:p>
          <a:p>
            <a:pPr indent="0" lvl="0" marL="0" marR="0" rtl="0" algn="ctr">
              <a:lnSpc>
                <a:spcPct val="5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                    </a:t>
            </a:r>
            <a:endParaRPr/>
          </a:p>
          <a:p>
            <a:pPr indent="0" lvl="0" marL="0" marR="0" rtl="0" algn="ctr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*AI scanning system planned .       </a:t>
            </a:r>
            <a:endParaRPr/>
          </a:p>
          <a:p>
            <a:pPr indent="0" lvl="0" marL="0" marR="0" rtl="0" algn="ctr">
              <a:lnSpc>
                <a:spcPct val="5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             </a:t>
            </a:r>
            <a:endParaRPr/>
          </a:p>
          <a:p>
            <a:pPr indent="0" lvl="0" marL="0" marR="0" rtl="0" algn="ctr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        * Pitch deck and startup roadmap prepared .  </a:t>
            </a:r>
            <a:endParaRPr/>
          </a:p>
        </p:txBody>
      </p:sp>
      <p:sp>
        <p:nvSpPr>
          <p:cNvPr id="226" name="Google Shape;226;p18"/>
          <p:cNvSpPr txBox="1"/>
          <p:nvPr/>
        </p:nvSpPr>
        <p:spPr>
          <a:xfrm>
            <a:off x="215361" y="2901031"/>
            <a:ext cx="7385378" cy="46394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2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6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36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Secure100 AI concept and business model created .</a:t>
            </a:r>
            <a:endParaRPr/>
          </a:p>
          <a:p>
            <a:pPr indent="0" lvl="0" marL="0" marR="0" rtl="0" algn="ctr">
              <a:lnSpc>
                <a:spcPct val="14158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36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6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36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FlutterFlow mobile app prototype developed .          </a:t>
            </a:r>
            <a:endParaRPr/>
          </a:p>
          <a:p>
            <a:pPr indent="0" lvl="0" marL="0" marR="0" rtl="0" algn="ctr">
              <a:lnSpc>
                <a:spcPct val="136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36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   </a:t>
            </a:r>
            <a:endParaRPr/>
          </a:p>
          <a:p>
            <a:pPr indent="0" lvl="0" marL="0" marR="0" rtl="0" algn="ctr">
              <a:lnSpc>
                <a:spcPct val="136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36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Firebase database integration planned .                  </a:t>
            </a:r>
            <a:endParaRPr/>
          </a:p>
          <a:p>
            <a:pPr indent="0" lvl="0" marL="0" marR="0" rtl="0" algn="ctr">
              <a:lnSpc>
                <a:spcPct val="136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36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         </a:t>
            </a:r>
            <a:endParaRPr/>
          </a:p>
          <a:p>
            <a:pPr indent="0" lvl="0" marL="0" marR="0" rtl="0" algn="ctr">
              <a:lnSpc>
                <a:spcPct val="136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36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AI chatbot/security assistant feature designed .       </a:t>
            </a:r>
            <a:endParaRPr/>
          </a:p>
          <a:p>
            <a:pPr indent="0" lvl="0" marL="0" marR="0" rtl="0" algn="ctr">
              <a:lnSpc>
                <a:spcPct val="136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36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 </a:t>
            </a:r>
            <a:endParaRPr/>
          </a:p>
          <a:p>
            <a:pPr indent="0" lvl="0" marL="0" marR="0" rtl="0" algn="ctr">
              <a:lnSpc>
                <a:spcPct val="136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36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App security scanner workflow completed .                </a:t>
            </a:r>
            <a:endParaRPr/>
          </a:p>
          <a:p>
            <a:pPr indent="0" lvl="0" marL="0" marR="0" rtl="0" algn="ctr">
              <a:lnSpc>
                <a:spcPct val="1298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36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9"/>
          <p:cNvSpPr/>
          <p:nvPr/>
        </p:nvSpPr>
        <p:spPr>
          <a:xfrm flipH="1"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1986" l="0" r="-58193" t="-25674"/>
            </a:stretch>
          </a:blipFill>
          <a:ln>
            <a:noFill/>
          </a:ln>
        </p:spPr>
      </p:sp>
      <p:sp>
        <p:nvSpPr>
          <p:cNvPr id="232" name="Google Shape;232;p19"/>
          <p:cNvSpPr txBox="1"/>
          <p:nvPr/>
        </p:nvSpPr>
        <p:spPr>
          <a:xfrm>
            <a:off x="3424604" y="1228725"/>
            <a:ext cx="11438791" cy="8675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COMPETITIVE ANALYSIS</a:t>
            </a:r>
            <a:endParaRPr/>
          </a:p>
        </p:txBody>
      </p:sp>
      <p:sp>
        <p:nvSpPr>
          <p:cNvPr id="233" name="Google Shape;233;p19"/>
          <p:cNvSpPr/>
          <p:nvPr/>
        </p:nvSpPr>
        <p:spPr>
          <a:xfrm>
            <a:off x="286481" y="3306358"/>
            <a:ext cx="9747787" cy="6246499"/>
          </a:xfrm>
          <a:custGeom>
            <a:rect b="b" l="l" r="r" t="t"/>
            <a:pathLst>
              <a:path extrusionOk="0" h="1141205" w="1780874">
                <a:moveTo>
                  <a:pt x="18267" y="0"/>
                </a:moveTo>
                <a:lnTo>
                  <a:pt x="1762607" y="0"/>
                </a:lnTo>
                <a:cubicBezTo>
                  <a:pt x="1772695" y="0"/>
                  <a:pt x="1780874" y="8178"/>
                  <a:pt x="1780874" y="18267"/>
                </a:cubicBezTo>
                <a:lnTo>
                  <a:pt x="1780874" y="1122938"/>
                </a:lnTo>
                <a:cubicBezTo>
                  <a:pt x="1780874" y="1127783"/>
                  <a:pt x="1778949" y="1132429"/>
                  <a:pt x="1775524" y="1135855"/>
                </a:cubicBezTo>
                <a:cubicBezTo>
                  <a:pt x="1772098" y="1139281"/>
                  <a:pt x="1767451" y="1141205"/>
                  <a:pt x="1762607" y="1141205"/>
                </a:cubicBezTo>
                <a:lnTo>
                  <a:pt x="18267" y="1141205"/>
                </a:lnTo>
                <a:cubicBezTo>
                  <a:pt x="8178" y="1141205"/>
                  <a:pt x="0" y="1133027"/>
                  <a:pt x="0" y="1122938"/>
                </a:cubicBezTo>
                <a:lnTo>
                  <a:pt x="0" y="18267"/>
                </a:lnTo>
                <a:cubicBezTo>
                  <a:pt x="0" y="8178"/>
                  <a:pt x="8178" y="0"/>
                  <a:pt x="18267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162" r="-1162" t="0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9"/>
          <p:cNvSpPr/>
          <p:nvPr/>
        </p:nvSpPr>
        <p:spPr>
          <a:xfrm>
            <a:off x="10034268" y="3306358"/>
            <a:ext cx="7875375" cy="6246499"/>
          </a:xfrm>
          <a:custGeom>
            <a:rect b="b" l="l" r="r" t="t"/>
            <a:pathLst>
              <a:path extrusionOk="0" h="1751087" w="2207712">
                <a:moveTo>
                  <a:pt x="22610" y="0"/>
                </a:moveTo>
                <a:lnTo>
                  <a:pt x="2185102" y="0"/>
                </a:lnTo>
                <a:cubicBezTo>
                  <a:pt x="2197589" y="0"/>
                  <a:pt x="2207712" y="10123"/>
                  <a:pt x="2207712" y="22610"/>
                </a:cubicBezTo>
                <a:lnTo>
                  <a:pt x="2207712" y="1728477"/>
                </a:lnTo>
                <a:cubicBezTo>
                  <a:pt x="2207712" y="1740964"/>
                  <a:pt x="2197589" y="1751087"/>
                  <a:pt x="2185102" y="1751087"/>
                </a:cubicBezTo>
                <a:lnTo>
                  <a:pt x="22610" y="1751087"/>
                </a:lnTo>
                <a:cubicBezTo>
                  <a:pt x="10123" y="1751087"/>
                  <a:pt x="0" y="1740964"/>
                  <a:pt x="0" y="1728477"/>
                </a:cubicBezTo>
                <a:lnTo>
                  <a:pt x="0" y="22610"/>
                </a:lnTo>
                <a:cubicBezTo>
                  <a:pt x="0" y="10123"/>
                  <a:pt x="10123" y="0"/>
                  <a:pt x="22610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73" l="0" r="0" t="-273"/>
            </a:stretch>
          </a:blipFill>
          <a:ln cap="rnd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0"/>
          <p:cNvSpPr/>
          <p:nvPr/>
        </p:nvSpPr>
        <p:spPr>
          <a:xfrm flipH="1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59978" l="0" r="-35709" t="-1011"/>
            </a:stretch>
          </a:blipFill>
          <a:ln>
            <a:noFill/>
          </a:ln>
        </p:spPr>
      </p:sp>
      <p:sp>
        <p:nvSpPr>
          <p:cNvPr id="240" name="Google Shape;240;p20"/>
          <p:cNvSpPr txBox="1"/>
          <p:nvPr/>
        </p:nvSpPr>
        <p:spPr>
          <a:xfrm>
            <a:off x="488127" y="4230531"/>
            <a:ext cx="18109138" cy="15876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6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 INSPIRED TO WIN! THANK YOU!</a:t>
            </a:r>
            <a:endParaRPr/>
          </a:p>
          <a:p>
            <a:pPr indent="0" lvl="0" marL="0" marR="0" rtl="0" algn="l">
              <a:lnSpc>
                <a:spcPct val="544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861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