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5" d="100"/>
          <a:sy n="145" d="100"/>
        </p:scale>
        <p:origin x="100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5041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80" y="365760"/>
            <a:ext cx="2194560" cy="59436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760" y="365760"/>
            <a:ext cx="2286000" cy="5943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0" y="105156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PRESENTS</a:t>
            </a:r>
            <a:endParaRPr lang="en-US" sz="1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0520" y="1371600"/>
            <a:ext cx="822960" cy="8229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0" y="2286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kern="0" spc="500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RAPIDAID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57200" y="274320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Affordable Ambulance Aggregator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with Live Tracking</a:t>
            </a:r>
            <a:endParaRPr lang="en-US" sz="2200" dirty="0"/>
          </a:p>
        </p:txBody>
      </p:sp>
      <p:sp>
        <p:nvSpPr>
          <p:cNvPr id="10" name="Text 5"/>
          <p:cNvSpPr/>
          <p:nvPr/>
        </p:nvSpPr>
        <p:spPr>
          <a:xfrm>
            <a:off x="0" y="3611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Next-Generation Emergency Medical Transport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Diganta Bhattacharya  •  FET-BCS-2024-28-001  •  Department of FET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0" y="4937760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00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Agenda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457200" y="10058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1097280" y="100584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&amp; Founder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457200" y="164592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1097280" y="164592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Statement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457200" y="228600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1097280" y="22860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292608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1097280" y="29260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57200" y="35661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1097280" y="35661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Size (TAM / SAM / SOM)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4846320" y="100584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06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5486400" y="100584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 Outcomes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846320" y="164592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07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5486400" y="164592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Competitors Analysis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4846320" y="228600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08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5486400" y="22860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4846320" y="292608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09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5486400" y="29260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Model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4846320" y="35661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5486400" y="35661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Roadmap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Company &amp; Founder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457200" y="1005840"/>
            <a:ext cx="8229600" cy="347472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1280160"/>
            <a:ext cx="502920" cy="50292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63040" y="1325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RapidAid</a:t>
            </a:r>
            <a:endParaRPr lang="en-US" sz="2600" dirty="0"/>
          </a:p>
        </p:txBody>
      </p:sp>
      <p:sp>
        <p:nvSpPr>
          <p:cNvPr id="9" name="Text 4"/>
          <p:cNvSpPr/>
          <p:nvPr/>
        </p:nvSpPr>
        <p:spPr>
          <a:xfrm>
            <a:off x="822960" y="19659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Affordable ambulance aggregator with live tracking for tier-2 &amp; tier-3 cities</a:t>
            </a:r>
            <a:endParaRPr lang="en-US" sz="1400" dirty="0"/>
          </a:p>
        </p:txBody>
      </p:sp>
      <p:sp>
        <p:nvSpPr>
          <p:cNvPr id="10" name="Shape 5"/>
          <p:cNvSpPr/>
          <p:nvPr/>
        </p:nvSpPr>
        <p:spPr>
          <a:xfrm>
            <a:off x="822960" y="2423160"/>
            <a:ext cx="1371600" cy="36576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11" name="Text 6"/>
          <p:cNvSpPr/>
          <p:nvPr/>
        </p:nvSpPr>
        <p:spPr>
          <a:xfrm>
            <a:off x="822960" y="26517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822960" y="29718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Diganta Bhattacharya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822960" y="33832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 No: FET-BCS-2024-28-001  •  Department: FET  •  Sri Sri University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822960" y="384048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founder focused on solving critical emergency response gaps across India.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Problem Statement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457200" y="1005840"/>
            <a:ext cx="4023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457200" y="1005840"/>
            <a:ext cx="91440" cy="155448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8" name="Text 4"/>
          <p:cNvSpPr/>
          <p:nvPr/>
        </p:nvSpPr>
        <p:spPr>
          <a:xfrm>
            <a:off x="731520" y="1234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Scarce Ambulances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31520" y="169164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Tier-2/3 cities have very few private ambulances. Patients wait too long during emergencies.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4754880" y="1005840"/>
            <a:ext cx="4023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4754880" y="1005840"/>
            <a:ext cx="91440" cy="155448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12" name="Text 8"/>
          <p:cNvSpPr/>
          <p:nvPr/>
        </p:nvSpPr>
        <p:spPr>
          <a:xfrm>
            <a:off x="5029200" y="1234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 Live Tracking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029200" y="169164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Families have zero visibility on where the ambulance is or how long it will take.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457200" y="2743200"/>
            <a:ext cx="4023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57200" y="2743200"/>
            <a:ext cx="91440" cy="155448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16" name="Text 12"/>
          <p:cNvSpPr/>
          <p:nvPr/>
        </p:nvSpPr>
        <p:spPr>
          <a:xfrm>
            <a:off x="731520" y="29718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High &amp; Opaque Pricing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731520" y="342900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are unpredictable and often inflated. No transparent pricing exists.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4754880" y="2743200"/>
            <a:ext cx="4023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4754880" y="2743200"/>
            <a:ext cx="91440" cy="155448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20" name="Text 16"/>
          <p:cNvSpPr/>
          <p:nvPr/>
        </p:nvSpPr>
        <p:spPr>
          <a:xfrm>
            <a:off x="5029200" y="29718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Fragmented System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5029200" y="342900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ambulances and private fleets operate in silos. No unified platform.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3. Solution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457200" y="868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app that connects patients with the nearest available ambulance — fast, tracked, and fairly priced.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457200" y="137160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8" name="Text 4"/>
          <p:cNvSpPr/>
          <p:nvPr/>
        </p:nvSpPr>
        <p:spPr>
          <a:xfrm>
            <a:off x="640080" y="150876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1554480" y="146304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Smart Aggregation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1554480" y="173736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Pulls private + hospital ambulances into one network with real-time availability.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457200" y="214884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640080" y="228600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1554480" y="22402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Live GPS Tracking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1554480" y="251460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and families see exact location and ETA of the assigned ambulance.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457200" y="292608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640080" y="306324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1554480" y="30175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Transparent Pricing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1554480" y="329184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 fixed or distance-based rates. No surprise bills after the ride.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0" name="Text 16"/>
          <p:cNvSpPr/>
          <p:nvPr/>
        </p:nvSpPr>
        <p:spPr>
          <a:xfrm>
            <a:off x="640080" y="384048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2000" dirty="0"/>
          </a:p>
        </p:txBody>
      </p:sp>
      <p:sp>
        <p:nvSpPr>
          <p:cNvPr id="21" name="Text 17"/>
          <p:cNvSpPr/>
          <p:nvPr/>
        </p:nvSpPr>
        <p:spPr>
          <a:xfrm>
            <a:off x="1554480" y="379476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Instant Booking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1554480" y="40690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in under 30 seconds. Nearest vehicle is auto-assigned based on urgency.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4. Vision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731520" y="1280160"/>
            <a:ext cx="7680960" cy="2926080"/>
          </a:xfrm>
          <a:prstGeom prst="roundRect">
            <a:avLst>
              <a:gd name="adj" fmla="val 3750"/>
            </a:avLst>
          </a:prstGeom>
          <a:solidFill>
            <a:srgbClr val="9B1B30"/>
          </a:solidFill>
          <a:ln/>
        </p:spPr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0520" y="1554480"/>
            <a:ext cx="822960" cy="8229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97280" y="251460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 one in India should lose a life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because an ambulance arrived too late.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280160" y="352044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5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RapidAid aims to make emergency medical transport reliable, affordable, and transparent across every tier-2 and tier-3 city in India.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5. Market Size – Composition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457200" y="8686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the full opportunity and the realistic share we can capture.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457200" y="13716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TAM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1463040" y="1371600"/>
            <a:ext cx="7597433" cy="502920"/>
          </a:xfrm>
          <a:prstGeom prst="roundRect">
            <a:avLst>
              <a:gd name="adj" fmla="val 10909"/>
            </a:avLst>
          </a:prstGeom>
          <a:solidFill>
            <a:srgbClr val="9B1B30"/>
          </a:solidFill>
          <a:ln/>
        </p:spPr>
      </p:sp>
      <p:sp>
        <p:nvSpPr>
          <p:cNvPr id="9" name="Text 5"/>
          <p:cNvSpPr/>
          <p:nvPr/>
        </p:nvSpPr>
        <p:spPr>
          <a:xfrm>
            <a:off x="1600200" y="137160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₹12,000 Cr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463040" y="1920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India emergency transport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57200" y="237744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SAM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1463040" y="2377440"/>
            <a:ext cx="3043018" cy="502920"/>
          </a:xfrm>
          <a:prstGeom prst="roundRect">
            <a:avLst>
              <a:gd name="adj" fmla="val 10909"/>
            </a:avLst>
          </a:prstGeom>
          <a:solidFill>
            <a:srgbClr val="C45C6A"/>
          </a:solidFill>
          <a:ln/>
        </p:spPr>
      </p:sp>
      <p:sp>
        <p:nvSpPr>
          <p:cNvPr id="13" name="Text 9"/>
          <p:cNvSpPr/>
          <p:nvPr/>
        </p:nvSpPr>
        <p:spPr>
          <a:xfrm>
            <a:off x="1600200" y="237744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₹4,500 Cr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1463040" y="2926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Tier-2 &amp; Tier-3 cities only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57200" y="338328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SOM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1463040" y="3383280"/>
            <a:ext cx="1495572" cy="502920"/>
          </a:xfrm>
          <a:prstGeom prst="roundRect">
            <a:avLst>
              <a:gd name="adj" fmla="val 10909"/>
            </a:avLst>
          </a:prstGeom>
          <a:solidFill>
            <a:srgbClr val="E8A0A8"/>
          </a:solidFill>
          <a:ln/>
        </p:spPr>
      </p:sp>
      <p:sp>
        <p:nvSpPr>
          <p:cNvPr id="17" name="Text 13"/>
          <p:cNvSpPr/>
          <p:nvPr/>
        </p:nvSpPr>
        <p:spPr>
          <a:xfrm>
            <a:off x="1600200" y="338328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₹180 Cr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1463040" y="3931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8–10 cities in 3 years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TAM – Total Addressable Market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457200" y="1005840"/>
            <a:ext cx="8229600" cy="356616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731520" y="12801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₹12,000 Cr+</a:t>
            </a:r>
            <a:endParaRPr lang="en-US" sz="3600" dirty="0"/>
          </a:p>
        </p:txBody>
      </p:sp>
      <p:sp>
        <p:nvSpPr>
          <p:cNvPr id="8" name="Text 4"/>
          <p:cNvSpPr/>
          <p:nvPr/>
        </p:nvSpPr>
        <p:spPr>
          <a:xfrm>
            <a:off x="731520" y="18745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emergency medical transport market in India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731520" y="2286000"/>
            <a:ext cx="1371600" cy="36576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10" name="Text 6"/>
          <p:cNvSpPr/>
          <p:nvPr/>
        </p:nvSpPr>
        <p:spPr>
          <a:xfrm>
            <a:off x="731520" y="25146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calculated: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731520" y="288036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India has ~1.4 billion population with rising emergency medical needs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Average 30–40 million emergency ambulance trips estimated annually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Average fare ₹3,000–4,000 per trip (private + hospital ambulances)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30M trips × ₹4,000 = ₹12,000 Cr total market size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Includes government 108, private fleets, hospital-owned ambulances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SAM – Serviceable Available Market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457200" y="1005840"/>
            <a:ext cx="8229600" cy="356616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731520" y="12801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₹4,500 Cr</a:t>
            </a:r>
            <a:endParaRPr lang="en-US" sz="3600" dirty="0"/>
          </a:p>
        </p:txBody>
      </p:sp>
      <p:sp>
        <p:nvSpPr>
          <p:cNvPr id="8" name="Text 4"/>
          <p:cNvSpPr/>
          <p:nvPr/>
        </p:nvSpPr>
        <p:spPr>
          <a:xfrm>
            <a:off x="731520" y="18745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Tier-2 &amp; Tier-3 cities ambulance services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731520" y="2286000"/>
            <a:ext cx="1371600" cy="36576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10" name="Text 6"/>
          <p:cNvSpPr/>
          <p:nvPr/>
        </p:nvSpPr>
        <p:spPr>
          <a:xfrm>
            <a:off x="731520" y="25146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calculated: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731520" y="288036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~400–450 tier-2/3 cities in India (excluding metros)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These cities account for roughly 35–40% of private ambulance demand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Metros already have denser coverage; gap is largest in smaller cities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40% of ₹12,000 Cr ≈ ₹4,800 Cr → conservative SAM taken as ₹4,500 Cr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Focus only on cities where aggregator model is still nascent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SOM – Serviceable Obtainable Market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457200" y="1005840"/>
            <a:ext cx="8229600" cy="3566160"/>
          </a:xfrm>
          <a:prstGeom prst="roundRect">
            <a:avLst>
              <a:gd name="adj" fmla="val 2564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731520" y="12801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₹180 Cr</a:t>
            </a:r>
            <a:endParaRPr lang="en-US" sz="3600" dirty="0"/>
          </a:p>
        </p:txBody>
      </p:sp>
      <p:sp>
        <p:nvSpPr>
          <p:cNvPr id="8" name="Text 4"/>
          <p:cNvSpPr/>
          <p:nvPr/>
        </p:nvSpPr>
        <p:spPr>
          <a:xfrm>
            <a:off x="731520" y="18745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8–10 cities in first 3 years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731520" y="2286000"/>
            <a:ext cx="1371600" cy="36576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10" name="Text 6"/>
          <p:cNvSpPr/>
          <p:nvPr/>
        </p:nvSpPr>
        <p:spPr>
          <a:xfrm>
            <a:off x="731520" y="25146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calculated: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731520" y="288036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Start with 1 pilot city → expand to 8–10 cities in 3 years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Average city market size ≈ ₹45–50 Cr (from SAM)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Realistic capture rate: 4–5% of local market in early years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10 cities × ₹45 Cr × 4% early share ≈ ₹180 Cr obtainable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Conservative estimate focused on executable growth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6. Potential Outcomes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457200" y="8686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scenarios based on execution speed, city expansion and market capture rate.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365760" y="1280160"/>
            <a:ext cx="2743200" cy="32004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365760" y="1280160"/>
            <a:ext cx="2743200" cy="64008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9" name="Text 5"/>
          <p:cNvSpPr/>
          <p:nvPr/>
        </p:nvSpPr>
        <p:spPr>
          <a:xfrm>
            <a:off x="365760" y="1325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Best Case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365760" y="1600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₹350 Cr+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548640" y="21945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15+ cities in 3 years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54864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8–10% local market share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548640" y="31089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Strong hospital partnerships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48640" y="35661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Insurance integration live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3291840" y="1280160"/>
            <a:ext cx="2743200" cy="32004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3291840" y="1280160"/>
            <a:ext cx="2743200" cy="64008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17" name="Text 13"/>
          <p:cNvSpPr/>
          <p:nvPr/>
        </p:nvSpPr>
        <p:spPr>
          <a:xfrm>
            <a:off x="3291840" y="1325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Realistic Success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3291840" y="1600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₹180 Cr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3474720" y="21945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8–10 cities in 3 years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347472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4–5% local market share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3474720" y="31089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Steady fleet growth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3474720" y="35661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Break-even by Year 2</a:t>
            </a:r>
            <a:endParaRPr lang="en-US" sz="1200" dirty="0"/>
          </a:p>
        </p:txBody>
      </p:sp>
      <p:sp>
        <p:nvSpPr>
          <p:cNvPr id="23" name="Shape 19"/>
          <p:cNvSpPr/>
          <p:nvPr/>
        </p:nvSpPr>
        <p:spPr>
          <a:xfrm>
            <a:off x="6217920" y="1280160"/>
            <a:ext cx="2743200" cy="32004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6217920" y="1280160"/>
            <a:ext cx="2743200" cy="640080"/>
          </a:xfrm>
          <a:prstGeom prst="rect">
            <a:avLst/>
          </a:prstGeom>
          <a:solidFill>
            <a:srgbClr val="6B7280"/>
          </a:solidFill>
          <a:ln/>
        </p:spPr>
      </p:sp>
      <p:sp>
        <p:nvSpPr>
          <p:cNvPr id="25" name="Text 21"/>
          <p:cNvSpPr/>
          <p:nvPr/>
        </p:nvSpPr>
        <p:spPr>
          <a:xfrm>
            <a:off x="6217920" y="1325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Worst Case</a:t>
            </a:r>
            <a:endParaRPr lang="en-US" sz="1400" dirty="0"/>
          </a:p>
        </p:txBody>
      </p:sp>
      <p:sp>
        <p:nvSpPr>
          <p:cNvPr id="26" name="Text 22"/>
          <p:cNvSpPr/>
          <p:nvPr/>
        </p:nvSpPr>
        <p:spPr>
          <a:xfrm>
            <a:off x="6217920" y="1600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₹60 Cr</a:t>
            </a:r>
            <a:endParaRPr lang="en-US" sz="1600" dirty="0"/>
          </a:p>
        </p:txBody>
      </p:sp>
      <p:sp>
        <p:nvSpPr>
          <p:cNvPr id="27" name="Text 23"/>
          <p:cNvSpPr/>
          <p:nvPr/>
        </p:nvSpPr>
        <p:spPr>
          <a:xfrm>
            <a:off x="6400800" y="21945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4–5 cities only</a:t>
            </a:r>
            <a:endParaRPr lang="en-US" sz="1200" dirty="0"/>
          </a:p>
        </p:txBody>
      </p:sp>
      <p:sp>
        <p:nvSpPr>
          <p:cNvPr id="28" name="Text 24"/>
          <p:cNvSpPr/>
          <p:nvPr/>
        </p:nvSpPr>
        <p:spPr>
          <a:xfrm>
            <a:off x="640080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2% market share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6400800" y="31089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Slower adoption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6400800" y="35661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Longer path to profitability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7. Competitive Analysis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320040" y="914400"/>
            <a:ext cx="41148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320040" y="914400"/>
            <a:ext cx="4114800" cy="36576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8" name="Text 4"/>
          <p:cNvSpPr/>
          <p:nvPr/>
        </p:nvSpPr>
        <p:spPr>
          <a:xfrm>
            <a:off x="457200" y="960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Competitive Landscape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457200" y="137160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Government 108 service dominates free emergency calls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Private hospital ambulances are fragmented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No strong digital aggregator in tier-2/3 cities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High opportunity for a unified platform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4709160" y="914400"/>
            <a:ext cx="41148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4709160" y="914400"/>
            <a:ext cx="4114800" cy="36576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12" name="Text 8"/>
          <p:cNvSpPr/>
          <p:nvPr/>
        </p:nvSpPr>
        <p:spPr>
          <a:xfrm>
            <a:off x="4846320" y="960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Direct / Indirect Competitors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846320" y="137160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Local private ambulance operators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Hospital-owned fleets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Indirect: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108 / government ambulance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Taxi aggregators (limited medical use)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20040" y="2880360"/>
            <a:ext cx="41148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0040" y="2880360"/>
            <a:ext cx="4114800" cy="36576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16" name="Text 12"/>
          <p:cNvSpPr/>
          <p:nvPr/>
        </p:nvSpPr>
        <p:spPr>
          <a:xfrm>
            <a:off x="457200" y="29260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Differentiating Factor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457200" y="333756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Real-time GPS tracking for patients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Transparent upfront pricing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One-app aggregation of private + hospital fleets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Focus only on underserved tier-2/3 cities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4709160" y="2880360"/>
            <a:ext cx="41148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4709160" y="2880360"/>
            <a:ext cx="4114800" cy="36576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20" name="Text 16"/>
          <p:cNvSpPr/>
          <p:nvPr/>
        </p:nvSpPr>
        <p:spPr>
          <a:xfrm>
            <a:off x="4846320" y="29260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SWOT Analysis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4846320" y="333756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S: First-mover in tier-2/3 digital aggregation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W: Building trust &amp; fleet density takes time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O: Huge unserved demand + rising smartphone use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T: Possible entry by large aggregators later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8. Business Model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457200" y="1051560"/>
            <a:ext cx="4023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685800" y="128016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685800" y="164592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B2C Bookings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685800" y="20116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book ambulances via app. We take a commission on every completed ride.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4754880" y="1051560"/>
            <a:ext cx="4023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4983480" y="128016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4983480" y="164592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Fleet Partnerships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983480" y="20116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ambulance owners and small hospitals list their vehicles and receive more bookings.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57200" y="2788920"/>
            <a:ext cx="4023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5" name="Text 11"/>
          <p:cNvSpPr/>
          <p:nvPr/>
        </p:nvSpPr>
        <p:spPr>
          <a:xfrm>
            <a:off x="685800" y="301752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685800" y="33832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Hospital Contracts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685800" y="37490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Hospitals pay monthly fees to integrate their fleet and get priority placement.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4754880" y="2788920"/>
            <a:ext cx="4023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9" name="Text 15"/>
          <p:cNvSpPr/>
          <p:nvPr/>
        </p:nvSpPr>
        <p:spPr>
          <a:xfrm>
            <a:off x="4983480" y="301752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1800" dirty="0"/>
          </a:p>
        </p:txBody>
      </p:sp>
      <p:sp>
        <p:nvSpPr>
          <p:cNvPr id="20" name="Text 16"/>
          <p:cNvSpPr/>
          <p:nvPr/>
        </p:nvSpPr>
        <p:spPr>
          <a:xfrm>
            <a:off x="4983480" y="33832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Value-Added Services</a:t>
            </a:r>
            <a:endParaRPr lang="en-US" sz="1500" dirty="0"/>
          </a:p>
        </p:txBody>
      </p:sp>
      <p:sp>
        <p:nvSpPr>
          <p:cNvPr id="21" name="Text 17"/>
          <p:cNvSpPr/>
          <p:nvPr/>
        </p:nvSpPr>
        <p:spPr>
          <a:xfrm>
            <a:off x="4983480" y="37490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tie-ups, prepaid emergency plans, and corporate health packages.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9. Revenue Model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457200" y="1051560"/>
            <a:ext cx="822960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640080" y="1188720"/>
            <a:ext cx="1463040" cy="502920"/>
          </a:xfrm>
          <a:prstGeom prst="roundRect">
            <a:avLst>
              <a:gd name="adj" fmla="val 10909"/>
            </a:avLst>
          </a:prstGeom>
          <a:solidFill>
            <a:srgbClr val="9B1B30"/>
          </a:solidFill>
          <a:ln/>
        </p:spPr>
      </p:sp>
      <p:sp>
        <p:nvSpPr>
          <p:cNvPr id="8" name="Text 4"/>
          <p:cNvSpPr/>
          <p:nvPr/>
        </p:nvSpPr>
        <p:spPr>
          <a:xfrm>
            <a:off x="640080" y="11887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12–15%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2377440" y="11887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Commission per Ride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2377440" y="149047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Taken from every completed booking through the platform.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457200" y="1920240"/>
            <a:ext cx="822960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0080" y="2057400"/>
            <a:ext cx="1463040" cy="502920"/>
          </a:xfrm>
          <a:prstGeom prst="roundRect">
            <a:avLst>
              <a:gd name="adj" fmla="val 10909"/>
            </a:avLst>
          </a:prstGeom>
          <a:solidFill>
            <a:srgbClr val="9B1B30"/>
          </a:solidFill>
          <a:ln/>
        </p:spPr>
      </p:sp>
      <p:sp>
        <p:nvSpPr>
          <p:cNvPr id="13" name="Text 9"/>
          <p:cNvSpPr/>
          <p:nvPr/>
        </p:nvSpPr>
        <p:spPr>
          <a:xfrm>
            <a:off x="640080" y="20574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₹2–5K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2377440" y="205740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Monthly Listing Fee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2377440" y="235915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Charged to ambulance owners and small fleet operators.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57200" y="2788920"/>
            <a:ext cx="822960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40080" y="2926080"/>
            <a:ext cx="1463040" cy="502920"/>
          </a:xfrm>
          <a:prstGeom prst="roundRect">
            <a:avLst>
              <a:gd name="adj" fmla="val 10909"/>
            </a:avLst>
          </a:prstGeom>
          <a:solidFill>
            <a:srgbClr val="9B1B30"/>
          </a:solidFill>
          <a:ln/>
        </p:spPr>
      </p:sp>
      <p:sp>
        <p:nvSpPr>
          <p:cNvPr id="18" name="Text 14"/>
          <p:cNvSpPr/>
          <p:nvPr/>
        </p:nvSpPr>
        <p:spPr>
          <a:xfrm>
            <a:off x="640080" y="292608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₹15–40K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2377440" y="292608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Hospital Subscription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2377440" y="322783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fee for hospitals to list and prioritize their fleet.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457200" y="3657600"/>
            <a:ext cx="822960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640080" y="3794760"/>
            <a:ext cx="1463040" cy="502920"/>
          </a:xfrm>
          <a:prstGeom prst="roundRect">
            <a:avLst>
              <a:gd name="adj" fmla="val 10909"/>
            </a:avLst>
          </a:prstGeom>
          <a:solidFill>
            <a:srgbClr val="9B1B30"/>
          </a:solidFill>
          <a:ln/>
        </p:spPr>
      </p:sp>
      <p:sp>
        <p:nvSpPr>
          <p:cNvPr id="23" name="Text 19"/>
          <p:cNvSpPr/>
          <p:nvPr/>
        </p:nvSpPr>
        <p:spPr>
          <a:xfrm>
            <a:off x="640080" y="379476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Future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2377440" y="379476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Insurance &amp; Plans</a:t>
            </a:r>
            <a:endParaRPr lang="en-US" sz="1500" dirty="0"/>
          </a:p>
        </p:txBody>
      </p:sp>
      <p:sp>
        <p:nvSpPr>
          <p:cNvPr id="25" name="Text 21"/>
          <p:cNvSpPr/>
          <p:nvPr/>
        </p:nvSpPr>
        <p:spPr>
          <a:xfrm>
            <a:off x="2377440" y="409651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emergency cover and corporate packages.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09728"/>
            <a:ext cx="1188720" cy="32918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09728"/>
            <a:ext cx="1280160" cy="3291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5760" y="36576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10. Product Roadmap</a:t>
            </a:r>
            <a:endParaRPr lang="en-US" sz="2000" dirty="0"/>
          </a:p>
        </p:txBody>
      </p:sp>
      <p:sp>
        <p:nvSpPr>
          <p:cNvPr id="6" name="Shape 2"/>
          <p:cNvSpPr/>
          <p:nvPr/>
        </p:nvSpPr>
        <p:spPr>
          <a:xfrm>
            <a:off x="320040" y="109728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320040" y="1097280"/>
            <a:ext cx="2057400" cy="82296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8" name="Text 4"/>
          <p:cNvSpPr/>
          <p:nvPr/>
        </p:nvSpPr>
        <p:spPr>
          <a:xfrm>
            <a:off x="320040" y="11887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Phase 1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320040" y="155448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5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0–3 Months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57200" y="219456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MVP app (Android)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57200" y="26974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Onboard 20–30 ambulances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457200" y="32004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Pilot in 1 city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2514600" y="109728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2514600" y="1097280"/>
            <a:ext cx="2057400" cy="82296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15" name="Text 11"/>
          <p:cNvSpPr/>
          <p:nvPr/>
        </p:nvSpPr>
        <p:spPr>
          <a:xfrm>
            <a:off x="2514600" y="11887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Phase 2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2514600" y="155448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5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4–8 Months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2651760" y="219456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iOS + Web booking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2651760" y="26974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3–4 more cities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2651760" y="32004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Hospital partnerships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4709160" y="109728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4709160" y="1097280"/>
            <a:ext cx="2057400" cy="82296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22" name="Text 18"/>
          <p:cNvSpPr/>
          <p:nvPr/>
        </p:nvSpPr>
        <p:spPr>
          <a:xfrm>
            <a:off x="4709160" y="11887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Phase 3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4709160" y="155448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5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9–18 Months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4846320" y="219456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Statewide coverage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4846320" y="26974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Insurance integration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4846320" y="32004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Driver &amp; patient ratings</a:t>
            </a:r>
            <a:endParaRPr lang="en-US" sz="1200" dirty="0"/>
          </a:p>
        </p:txBody>
      </p:sp>
      <p:sp>
        <p:nvSpPr>
          <p:cNvPr id="27" name="Shape 23"/>
          <p:cNvSpPr/>
          <p:nvPr/>
        </p:nvSpPr>
        <p:spPr>
          <a:xfrm>
            <a:off x="6903720" y="109728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6903720" y="1097280"/>
            <a:ext cx="2057400" cy="822960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29" name="Text 25"/>
          <p:cNvSpPr/>
          <p:nvPr/>
        </p:nvSpPr>
        <p:spPr>
          <a:xfrm>
            <a:off x="6903720" y="118872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Phase 4</a:t>
            </a:r>
            <a:endParaRPr lang="en-US" sz="1400" dirty="0"/>
          </a:p>
        </p:txBody>
      </p:sp>
      <p:sp>
        <p:nvSpPr>
          <p:cNvPr id="30" name="Text 26"/>
          <p:cNvSpPr/>
          <p:nvPr/>
        </p:nvSpPr>
        <p:spPr>
          <a:xfrm>
            <a:off x="6903720" y="155448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5D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18–36 Months</a:t>
            </a:r>
            <a:endParaRPr lang="en-US" sz="1200" dirty="0"/>
          </a:p>
        </p:txBody>
      </p:sp>
      <p:sp>
        <p:nvSpPr>
          <p:cNvPr id="31" name="Text 27"/>
          <p:cNvSpPr/>
          <p:nvPr/>
        </p:nvSpPr>
        <p:spPr>
          <a:xfrm>
            <a:off x="7040880" y="219456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Multi-state expansion</a:t>
            </a:r>
            <a:endParaRPr lang="en-US" sz="1200" dirty="0"/>
          </a:p>
        </p:txBody>
      </p:sp>
      <p:sp>
        <p:nvSpPr>
          <p:cNvPr id="32" name="Text 28"/>
          <p:cNvSpPr/>
          <p:nvPr/>
        </p:nvSpPr>
        <p:spPr>
          <a:xfrm>
            <a:off x="7040880" y="269748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AI dispatch engine</a:t>
            </a:r>
            <a:endParaRPr lang="en-US" sz="1200" dirty="0"/>
          </a:p>
        </p:txBody>
      </p:sp>
      <p:sp>
        <p:nvSpPr>
          <p:cNvPr id="33" name="Text 29"/>
          <p:cNvSpPr/>
          <p:nvPr/>
        </p:nvSpPr>
        <p:spPr>
          <a:xfrm>
            <a:off x="7040880" y="32004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Corporate &amp; B2B plans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9B1B3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9B1B3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57200"/>
            <a:ext cx="2011680" cy="54864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457200"/>
            <a:ext cx="2103120" cy="54864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0520" y="1280160"/>
            <a:ext cx="822960" cy="82296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0" y="228600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B1B3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8" name="Text 3"/>
          <p:cNvSpPr/>
          <p:nvPr/>
        </p:nvSpPr>
        <p:spPr>
          <a:xfrm>
            <a:off x="0" y="28803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RapidAid — Every second counts.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0" y="338328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Diganta Bhattacharya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FET-BCS-2024-28-001  |  Sri Sri University</a:t>
            </a:r>
            <a:endParaRPr lang="en-US" sz="1300" dirty="0"/>
          </a:p>
        </p:txBody>
      </p:sp>
      <p:sp>
        <p:nvSpPr>
          <p:cNvPr id="10" name="Text 5"/>
          <p:cNvSpPr/>
          <p:nvPr/>
        </p:nvSpPr>
        <p:spPr>
          <a:xfrm>
            <a:off x="0" y="4937760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1033</Words>
  <Application>Microsoft Office PowerPoint</Application>
  <PresentationFormat>On-screen Show (16:9)</PresentationFormat>
  <Paragraphs>210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RapidAid - Pitch Deck</dc:title>
  <dc:subject>PptxGenJS Presentation</dc:subject>
  <dc:creator>Diganta Bhattacharya</dc:creator>
  <cp:lastModifiedBy>DIGANTA BHATTACHARYA</cp:lastModifiedBy>
  <cp:revision>2</cp:revision>
  <dcterms:created xsi:type="dcterms:W3CDTF">2026-08-05T00:15:17Z</dcterms:created>
  <dcterms:modified xsi:type="dcterms:W3CDTF">2026-08-05T02:25:57Z</dcterms:modified>
</cp:coreProperties>
</file>