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Lexend SemiBold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iUpFJ/z45O3sSXsbHjoIceQrb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B3E7AB-5428-40C0-8C36-7122E58D5BBC}">
  <a:tblStyle styleId="{59B3E7AB-5428-40C0-8C36-7122E58D5B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exendSemiBold-bold.fntdata"/><Relationship Id="rId23" Type="http://schemas.openxmlformats.org/officeDocument/2006/relationships/font" Target="fonts/Lexend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50f80a50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3150f80a505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0ccbacea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10ccbacea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0ccbaceac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310ccbaceac_0_7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0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7.jpg"/><Relationship Id="rId7" Type="http://schemas.openxmlformats.org/officeDocument/2006/relationships/image" Target="../media/image40.jp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1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5" Type="http://schemas.openxmlformats.org/officeDocument/2006/relationships/image" Target="../media/image20.png"/><Relationship Id="rId14" Type="http://schemas.openxmlformats.org/officeDocument/2006/relationships/image" Target="../media/image24.png"/><Relationship Id="rId17" Type="http://schemas.openxmlformats.org/officeDocument/2006/relationships/image" Target="../media/image33.png"/><Relationship Id="rId16" Type="http://schemas.openxmlformats.org/officeDocument/2006/relationships/image" Target="../media/image29.png"/><Relationship Id="rId5" Type="http://schemas.openxmlformats.org/officeDocument/2006/relationships/image" Target="../media/image19.png"/><Relationship Id="rId19" Type="http://schemas.openxmlformats.org/officeDocument/2006/relationships/image" Target="../media/image35.png"/><Relationship Id="rId6" Type="http://schemas.openxmlformats.org/officeDocument/2006/relationships/image" Target="../media/image18.png"/><Relationship Id="rId18" Type="http://schemas.openxmlformats.org/officeDocument/2006/relationships/image" Target="../media/image28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058951" y="2658275"/>
            <a:ext cx="9648450" cy="5203201"/>
            <a:chOff x="-719492" y="-1720582"/>
            <a:chExt cx="12864600" cy="6937601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-459760" y="-1720582"/>
              <a:ext cx="12458400" cy="4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r>
                <a:rPr b="1" lang="en-US" sz="10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Dr</a:t>
              </a:r>
              <a:r>
                <a:rPr b="1" i="0" lang="en-US" sz="10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eam </a:t>
              </a:r>
              <a:r>
                <a:rPr b="1" lang="en-US" sz="10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To-do list</a:t>
              </a:r>
              <a:endParaRPr b="1" i="0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-719492" y="2048119"/>
              <a:ext cx="12864600" cy="31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0"/>
                <a:buFont typeface="Arial"/>
                <a:buNone/>
              </a:pPr>
              <a:r>
                <a:rPr b="1" lang="en-US" sz="7700">
                  <a:solidFill>
                    <a:srgbClr val="FFA53B"/>
                  </a:solidFill>
                  <a:latin typeface="Poppins"/>
                  <a:ea typeface="Poppins"/>
                  <a:cs typeface="Poppins"/>
                  <a:sym typeface="Poppins"/>
                </a:rPr>
                <a:t>To-do list app</a:t>
              </a:r>
              <a:endParaRPr b="1" i="0" sz="7700" u="none" cap="none" strike="noStrike">
                <a:solidFill>
                  <a:srgbClr val="FFA53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lang="en-US" sz="6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Do to Dream Big</a:t>
              </a:r>
              <a:endParaRPr b="1" i="0" sz="6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3143275" y="491400"/>
            <a:ext cx="5479800" cy="16809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050" y="-182650"/>
            <a:ext cx="5635000" cy="30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383073" y="1367913"/>
            <a:ext cx="7783925" cy="77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1676250" y="2166550"/>
            <a:ext cx="32085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To do </a:t>
            </a:r>
            <a:endParaRPr sz="96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List</a:t>
            </a:r>
            <a:endParaRPr sz="96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App</a:t>
            </a:r>
            <a:endParaRPr sz="96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/>
          <p:nvPr/>
        </p:nvSpPr>
        <p:spPr>
          <a:xfrm>
            <a:off x="7532160" y="2597150"/>
            <a:ext cx="9727140" cy="1953970"/>
          </a:xfrm>
          <a:custGeom>
            <a:rect b="b" l="l" r="r" t="t"/>
            <a:pathLst>
              <a:path extrusionOk="0" h="1953970" w="9727140">
                <a:moveTo>
                  <a:pt x="0" y="0"/>
                </a:moveTo>
                <a:lnTo>
                  <a:pt x="9727140" y="0"/>
                </a:lnTo>
                <a:lnTo>
                  <a:pt x="9727140" y="1953971"/>
                </a:lnTo>
                <a:lnTo>
                  <a:pt x="0" y="1953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319" name="Google Shape;319;p8"/>
          <p:cNvSpPr/>
          <p:nvPr/>
        </p:nvSpPr>
        <p:spPr>
          <a:xfrm>
            <a:off x="7532160" y="7786591"/>
            <a:ext cx="4588329" cy="921695"/>
          </a:xfrm>
          <a:custGeom>
            <a:rect b="b" l="l" r="r" t="t"/>
            <a:pathLst>
              <a:path extrusionOk="0" h="921695" w="4588329">
                <a:moveTo>
                  <a:pt x="0" y="0"/>
                </a:moveTo>
                <a:lnTo>
                  <a:pt x="4588329" y="0"/>
                </a:lnTo>
                <a:lnTo>
                  <a:pt x="4588329" y="921695"/>
                </a:lnTo>
                <a:lnTo>
                  <a:pt x="0" y="921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320" name="Google Shape;320;p8"/>
          <p:cNvSpPr/>
          <p:nvPr/>
        </p:nvSpPr>
        <p:spPr>
          <a:xfrm>
            <a:off x="12670971" y="7786591"/>
            <a:ext cx="4588329" cy="921695"/>
          </a:xfrm>
          <a:custGeom>
            <a:rect b="b" l="l" r="r" t="t"/>
            <a:pathLst>
              <a:path extrusionOk="0" h="921695" w="4588329">
                <a:moveTo>
                  <a:pt x="0" y="0"/>
                </a:moveTo>
                <a:lnTo>
                  <a:pt x="4588329" y="0"/>
                </a:lnTo>
                <a:lnTo>
                  <a:pt x="4588329" y="921695"/>
                </a:lnTo>
                <a:lnTo>
                  <a:pt x="0" y="921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grpSp>
        <p:nvGrpSpPr>
          <p:cNvPr id="321" name="Google Shape;321;p8"/>
          <p:cNvGrpSpPr/>
          <p:nvPr/>
        </p:nvGrpSpPr>
        <p:grpSpPr>
          <a:xfrm>
            <a:off x="7532160" y="1335158"/>
            <a:ext cx="9727191" cy="2748009"/>
            <a:chOff x="0" y="-85725"/>
            <a:chExt cx="3303624" cy="933300"/>
          </a:xfrm>
        </p:grpSpPr>
        <p:sp>
          <p:nvSpPr>
            <p:cNvPr id="322" name="Google Shape;322;p8"/>
            <p:cNvSpPr/>
            <p:nvPr/>
          </p:nvSpPr>
          <p:spPr>
            <a:xfrm>
              <a:off x="0" y="0"/>
              <a:ext cx="3303624" cy="847562"/>
            </a:xfrm>
            <a:custGeom>
              <a:rect b="b" l="l" r="r" t="t"/>
              <a:pathLst>
                <a:path extrusionOk="0" h="847562" w="3303624">
                  <a:moveTo>
                    <a:pt x="31836" y="0"/>
                  </a:moveTo>
                  <a:lnTo>
                    <a:pt x="3271788" y="0"/>
                  </a:lnTo>
                  <a:cubicBezTo>
                    <a:pt x="3289371" y="0"/>
                    <a:pt x="3303624" y="14254"/>
                    <a:pt x="3303624" y="31836"/>
                  </a:cubicBezTo>
                  <a:lnTo>
                    <a:pt x="3303624" y="815726"/>
                  </a:lnTo>
                  <a:cubicBezTo>
                    <a:pt x="3303624" y="824169"/>
                    <a:pt x="3300270" y="832267"/>
                    <a:pt x="3294300" y="838238"/>
                  </a:cubicBezTo>
                  <a:cubicBezTo>
                    <a:pt x="3288329" y="844208"/>
                    <a:pt x="3280232" y="847562"/>
                    <a:pt x="3271788" y="847562"/>
                  </a:cubicBezTo>
                  <a:lnTo>
                    <a:pt x="31836" y="847562"/>
                  </a:lnTo>
                  <a:cubicBezTo>
                    <a:pt x="14254" y="847562"/>
                    <a:pt x="0" y="833309"/>
                    <a:pt x="0" y="815726"/>
                  </a:cubicBezTo>
                  <a:lnTo>
                    <a:pt x="0" y="31836"/>
                  </a:lnTo>
                  <a:cubicBezTo>
                    <a:pt x="0" y="14254"/>
                    <a:pt x="14254" y="0"/>
                    <a:pt x="31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 txBox="1"/>
            <p:nvPr/>
          </p:nvSpPr>
          <p:spPr>
            <a:xfrm>
              <a:off x="0" y="-85725"/>
              <a:ext cx="3303600" cy="9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8"/>
          <p:cNvGrpSpPr/>
          <p:nvPr/>
        </p:nvGrpSpPr>
        <p:grpSpPr>
          <a:xfrm>
            <a:off x="7532160" y="4413704"/>
            <a:ext cx="4588353" cy="4273502"/>
            <a:chOff x="0" y="-85725"/>
            <a:chExt cx="1558332" cy="1451400"/>
          </a:xfrm>
        </p:grpSpPr>
        <p:sp>
          <p:nvSpPr>
            <p:cNvPr id="325" name="Google Shape;325;p8"/>
            <p:cNvSpPr/>
            <p:nvPr/>
          </p:nvSpPr>
          <p:spPr>
            <a:xfrm>
              <a:off x="0" y="0"/>
              <a:ext cx="1558332" cy="1365657"/>
            </a:xfrm>
            <a:custGeom>
              <a:rect b="b" l="l" r="r" t="t"/>
              <a:pathLst>
                <a:path extrusionOk="0" h="1365657" w="1558332">
                  <a:moveTo>
                    <a:pt x="67492" y="0"/>
                  </a:moveTo>
                  <a:lnTo>
                    <a:pt x="1490840" y="0"/>
                  </a:lnTo>
                  <a:cubicBezTo>
                    <a:pt x="1528115" y="0"/>
                    <a:pt x="1558332" y="30217"/>
                    <a:pt x="1558332" y="67492"/>
                  </a:cubicBezTo>
                  <a:lnTo>
                    <a:pt x="1558332" y="1298165"/>
                  </a:lnTo>
                  <a:cubicBezTo>
                    <a:pt x="1558332" y="1335440"/>
                    <a:pt x="1528115" y="1365657"/>
                    <a:pt x="1490840" y="1365657"/>
                  </a:cubicBezTo>
                  <a:lnTo>
                    <a:pt x="67492" y="1365657"/>
                  </a:lnTo>
                  <a:cubicBezTo>
                    <a:pt x="30217" y="1365657"/>
                    <a:pt x="0" y="1335440"/>
                    <a:pt x="0" y="1298165"/>
                  </a:cubicBezTo>
                  <a:lnTo>
                    <a:pt x="0" y="67492"/>
                  </a:lnTo>
                  <a:cubicBezTo>
                    <a:pt x="0" y="30217"/>
                    <a:pt x="30217" y="0"/>
                    <a:pt x="67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 txBox="1"/>
            <p:nvPr/>
          </p:nvSpPr>
          <p:spPr>
            <a:xfrm>
              <a:off x="0" y="-85725"/>
              <a:ext cx="1558200" cy="14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8"/>
          <p:cNvGrpSpPr/>
          <p:nvPr/>
        </p:nvGrpSpPr>
        <p:grpSpPr>
          <a:xfrm>
            <a:off x="12670971" y="4413704"/>
            <a:ext cx="4588353" cy="4273502"/>
            <a:chOff x="0" y="-85725"/>
            <a:chExt cx="1558332" cy="1451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0"/>
              <a:ext cx="1558332" cy="1365657"/>
            </a:xfrm>
            <a:custGeom>
              <a:rect b="b" l="l" r="r" t="t"/>
              <a:pathLst>
                <a:path extrusionOk="0" h="1365657" w="1558332">
                  <a:moveTo>
                    <a:pt x="67492" y="0"/>
                  </a:moveTo>
                  <a:lnTo>
                    <a:pt x="1490840" y="0"/>
                  </a:lnTo>
                  <a:cubicBezTo>
                    <a:pt x="1528115" y="0"/>
                    <a:pt x="1558332" y="30217"/>
                    <a:pt x="1558332" y="67492"/>
                  </a:cubicBezTo>
                  <a:lnTo>
                    <a:pt x="1558332" y="1298165"/>
                  </a:lnTo>
                  <a:cubicBezTo>
                    <a:pt x="1558332" y="1335440"/>
                    <a:pt x="1528115" y="1365657"/>
                    <a:pt x="1490840" y="1365657"/>
                  </a:cubicBezTo>
                  <a:lnTo>
                    <a:pt x="67492" y="1365657"/>
                  </a:lnTo>
                  <a:cubicBezTo>
                    <a:pt x="30217" y="1365657"/>
                    <a:pt x="0" y="1335440"/>
                    <a:pt x="0" y="1298165"/>
                  </a:cubicBezTo>
                  <a:lnTo>
                    <a:pt x="0" y="67492"/>
                  </a:lnTo>
                  <a:cubicBezTo>
                    <a:pt x="0" y="30217"/>
                    <a:pt x="30217" y="0"/>
                    <a:pt x="67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"/>
            <p:cNvSpPr txBox="1"/>
            <p:nvPr/>
          </p:nvSpPr>
          <p:spPr>
            <a:xfrm>
              <a:off x="0" y="-85725"/>
              <a:ext cx="1558200" cy="14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8"/>
          <p:cNvSpPr txBox="1"/>
          <p:nvPr/>
        </p:nvSpPr>
        <p:spPr>
          <a:xfrm>
            <a:off x="773200" y="3096100"/>
            <a:ext cx="6606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Competitive Analysis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1" name="Google Shape;331;p8"/>
          <p:cNvGrpSpPr/>
          <p:nvPr/>
        </p:nvGrpSpPr>
        <p:grpSpPr>
          <a:xfrm>
            <a:off x="8052023" y="2165168"/>
            <a:ext cx="8687475" cy="1838197"/>
            <a:chOff x="0" y="-66675"/>
            <a:chExt cx="11583300" cy="2450929"/>
          </a:xfrm>
        </p:grpSpPr>
        <p:sp>
          <p:nvSpPr>
            <p:cNvPr id="332" name="Google Shape;332;p8"/>
            <p:cNvSpPr txBox="1"/>
            <p:nvPr/>
          </p:nvSpPr>
          <p:spPr>
            <a:xfrm>
              <a:off x="0" y="1063054"/>
              <a:ext cx="11583300" cy="13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037682"/>
                  </a:solidFill>
                </a:rPr>
                <a:t>We have an AI scheduler that helps you schedule new things depending on your current schedule</a:t>
              </a:r>
              <a:r>
                <a:rPr b="0" i="0" lang="en-US" sz="2799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 txBox="1"/>
            <p:nvPr/>
          </p:nvSpPr>
          <p:spPr>
            <a:xfrm>
              <a:off x="0" y="-66675"/>
              <a:ext cx="115833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Competitive Edge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8"/>
          <p:cNvGrpSpPr/>
          <p:nvPr/>
        </p:nvGrpSpPr>
        <p:grpSpPr>
          <a:xfrm>
            <a:off x="7708048" y="5158323"/>
            <a:ext cx="3548700" cy="2922322"/>
            <a:chOff x="0" y="-66675"/>
            <a:chExt cx="4731600" cy="3896429"/>
          </a:xfrm>
        </p:grpSpPr>
        <p:sp>
          <p:nvSpPr>
            <p:cNvPr id="335" name="Google Shape;335;p8"/>
            <p:cNvSpPr txBox="1"/>
            <p:nvPr/>
          </p:nvSpPr>
          <p:spPr>
            <a:xfrm>
              <a:off x="0" y="1761554"/>
              <a:ext cx="4731600" cy="20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037682"/>
                  </a:solidFill>
                </a:rPr>
                <a:t>Our app is simpler and is easier to set up than most competitors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 txBox="1"/>
            <p:nvPr/>
          </p:nvSpPr>
          <p:spPr>
            <a:xfrm>
              <a:off x="0" y="-66675"/>
              <a:ext cx="47316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Competitive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Edge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8"/>
          <p:cNvGrpSpPr/>
          <p:nvPr/>
        </p:nvGrpSpPr>
        <p:grpSpPr>
          <a:xfrm>
            <a:off x="13190825" y="5287298"/>
            <a:ext cx="3548709" cy="1586865"/>
            <a:chOff x="-12" y="-66675"/>
            <a:chExt cx="4731612" cy="2115820"/>
          </a:xfrm>
        </p:grpSpPr>
        <p:sp>
          <p:nvSpPr>
            <p:cNvPr id="338" name="Google Shape;338;p8"/>
            <p:cNvSpPr txBox="1"/>
            <p:nvPr/>
          </p:nvSpPr>
          <p:spPr>
            <a:xfrm>
              <a:off x="-12" y="1761745"/>
              <a:ext cx="4532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/>
                <a:t>it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 txBox="1"/>
            <p:nvPr/>
          </p:nvSpPr>
          <p:spPr>
            <a:xfrm>
              <a:off x="0" y="-66675"/>
              <a:ext cx="47316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Competitive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37682"/>
                  </a:solidFill>
                  <a:latin typeface="Arial"/>
                  <a:ea typeface="Arial"/>
                  <a:cs typeface="Arial"/>
                  <a:sym typeface="Arial"/>
                </a:rPr>
                <a:t>Edge </a:t>
              </a:r>
              <a:r>
                <a:rPr lang="en-US" sz="3200">
                  <a:solidFill>
                    <a:srgbClr val="037682"/>
                  </a:solidFill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8"/>
          <p:cNvSpPr/>
          <p:nvPr/>
        </p:nvSpPr>
        <p:spPr>
          <a:xfrm>
            <a:off x="14522825" y="3808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1" name="Google Shape;34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8"/>
          <p:cNvSpPr txBox="1"/>
          <p:nvPr/>
        </p:nvSpPr>
        <p:spPr>
          <a:xfrm>
            <a:off x="12964325" y="6436100"/>
            <a:ext cx="4001700" cy="23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only takes a few clicks to schedule your day!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50f80a505_0_101"/>
          <p:cNvSpPr/>
          <p:nvPr/>
        </p:nvSpPr>
        <p:spPr>
          <a:xfrm>
            <a:off x="5341071" y="6694413"/>
            <a:ext cx="8234856" cy="1654203"/>
          </a:xfrm>
          <a:custGeom>
            <a:rect b="b" l="l" r="r" t="t"/>
            <a:pathLst>
              <a:path extrusionOk="0" h="1654203" w="8234856">
                <a:moveTo>
                  <a:pt x="0" y="0"/>
                </a:moveTo>
                <a:lnTo>
                  <a:pt x="8234856" y="0"/>
                </a:lnTo>
                <a:lnTo>
                  <a:pt x="8234856" y="1654203"/>
                </a:lnTo>
                <a:lnTo>
                  <a:pt x="0" y="1654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348" name="Google Shape;348;g3150f80a505_0_101"/>
          <p:cNvSpPr txBox="1"/>
          <p:nvPr/>
        </p:nvSpPr>
        <p:spPr>
          <a:xfrm>
            <a:off x="1226950" y="868050"/>
            <a:ext cx="13030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 OPPORTUNITY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g3150f80a505_0_101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g3150f80a505_0_101"/>
          <p:cNvSpPr txBox="1"/>
          <p:nvPr/>
        </p:nvSpPr>
        <p:spPr>
          <a:xfrm>
            <a:off x="733299" y="2846988"/>
            <a:ext cx="391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TAM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g3150f80a505_0_101"/>
          <p:cNvSpPr txBox="1"/>
          <p:nvPr/>
        </p:nvSpPr>
        <p:spPr>
          <a:xfrm>
            <a:off x="7017049" y="4678700"/>
            <a:ext cx="391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SAM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g3150f80a505_0_101"/>
          <p:cNvSpPr txBox="1"/>
          <p:nvPr/>
        </p:nvSpPr>
        <p:spPr>
          <a:xfrm>
            <a:off x="12542399" y="2813250"/>
            <a:ext cx="391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SOM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3" name="Google Shape;353;g3150f80a505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150f80a505_0_101"/>
          <p:cNvSpPr txBox="1"/>
          <p:nvPr/>
        </p:nvSpPr>
        <p:spPr>
          <a:xfrm>
            <a:off x="480575" y="1849750"/>
            <a:ext cx="825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150f80a505_0_101"/>
          <p:cNvSpPr txBox="1"/>
          <p:nvPr/>
        </p:nvSpPr>
        <p:spPr>
          <a:xfrm>
            <a:off x="968350" y="4398625"/>
            <a:ext cx="545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on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store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app is a Total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Addressable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150f80a505_0_101"/>
          <p:cNvSpPr txBox="1"/>
          <p:nvPr/>
        </p:nvSpPr>
        <p:spPr>
          <a:xfrm>
            <a:off x="11718500" y="4478125"/>
            <a:ext cx="5997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“SOM” (Servicable Obtainable Market) is that you can Obtain our market by downloading it on the app store and on our site or and site where you can download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150f80a505_0_101"/>
          <p:cNvSpPr txBox="1"/>
          <p:nvPr/>
        </p:nvSpPr>
        <p:spPr>
          <a:xfrm>
            <a:off x="6646625" y="6808975"/>
            <a:ext cx="5997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150f80a505_0_101"/>
          <p:cNvSpPr txBox="1"/>
          <p:nvPr/>
        </p:nvSpPr>
        <p:spPr>
          <a:xfrm>
            <a:off x="7357600" y="6328650"/>
            <a:ext cx="39156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find our SAM on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store and on our site on google or microsoft where you can download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app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Google Shape;363;p9"/>
          <p:cNvGraphicFramePr/>
          <p:nvPr/>
        </p:nvGraphicFramePr>
        <p:xfrm>
          <a:off x="1028700" y="5569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{59B3E7AB-5428-40C0-8C36-7122E58D5BBC}</a:tableStyleId>
              </a:tblPr>
              <a:tblGrid>
                <a:gridCol w="5410200"/>
                <a:gridCol w="5410200"/>
                <a:gridCol w="5410200"/>
              </a:tblGrid>
              <a:tr h="163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1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2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3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t/>
                      </a:r>
                      <a:endParaRPr sz="2799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FFFFFF"/>
                          </a:solidFill>
                        </a:rPr>
                        <a:t>We will use advertisements to attract customers.</a:t>
                      </a:r>
                      <a:endParaRPr sz="2799">
                        <a:solidFill>
                          <a:srgbClr val="FFFFFF"/>
                        </a:solidFill>
                      </a:endParaRPr>
                    </a:p>
                  </a:txBody>
                  <a:tcPr marT="190500" marB="190500" marR="190500" marL="190500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t/>
                      </a:r>
                      <a:endParaRPr sz="2799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FFFFFF"/>
                          </a:solidFill>
                        </a:rPr>
                        <a:t>we will also use social media to advertise our app to others.</a:t>
                      </a:r>
                      <a:endParaRPr sz="2799">
                        <a:solidFill>
                          <a:srgbClr val="FFFFFF"/>
                        </a:solidFill>
                      </a:endParaRPr>
                    </a:p>
                  </a:txBody>
                  <a:tcPr marT="190500" marB="190500" marR="190500" marL="190500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t/>
                      </a:r>
                      <a:endParaRPr sz="2799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FFFFFF"/>
                          </a:solidFill>
                        </a:rPr>
                        <a:t>Also, we will ask other customers to advertise our app on social media.</a:t>
                      </a:r>
                      <a:endParaRPr sz="2799">
                        <a:solidFill>
                          <a:srgbClr val="FFFFFF"/>
                        </a:solidFill>
                      </a:endParaRPr>
                    </a:p>
                  </a:txBody>
                  <a:tcPr marT="190500" marB="190500" marR="190500" marL="190500">
                    <a:lnL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42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4" name="Google Shape;364;p9"/>
          <p:cNvSpPr txBox="1"/>
          <p:nvPr/>
        </p:nvSpPr>
        <p:spPr>
          <a:xfrm>
            <a:off x="3750377" y="962025"/>
            <a:ext cx="107871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Marketing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6" name="Google Shape;3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/>
          <p:nvPr/>
        </p:nvSpPr>
        <p:spPr>
          <a:xfrm>
            <a:off x="1028700" y="4158731"/>
            <a:ext cx="5838258" cy="1172779"/>
          </a:xfrm>
          <a:custGeom>
            <a:rect b="b" l="l" r="r" t="t"/>
            <a:pathLst>
              <a:path extrusionOk="0" h="1172779" w="5838258">
                <a:moveTo>
                  <a:pt x="0" y="0"/>
                </a:moveTo>
                <a:lnTo>
                  <a:pt x="5838258" y="0"/>
                </a:lnTo>
                <a:lnTo>
                  <a:pt x="5838258" y="1172778"/>
                </a:lnTo>
                <a:lnTo>
                  <a:pt x="0" y="1172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grpSp>
        <p:nvGrpSpPr>
          <p:cNvPr id="372" name="Google Shape;372;p12"/>
          <p:cNvGrpSpPr/>
          <p:nvPr/>
        </p:nvGrpSpPr>
        <p:grpSpPr>
          <a:xfrm>
            <a:off x="1028700" y="1837650"/>
            <a:ext cx="5838190" cy="2918440"/>
            <a:chOff x="0" y="-336539"/>
            <a:chExt cx="7784253" cy="3891253"/>
          </a:xfrm>
        </p:grpSpPr>
        <p:grpSp>
          <p:nvGrpSpPr>
            <p:cNvPr id="373" name="Google Shape;373;p12"/>
            <p:cNvGrpSpPr/>
            <p:nvPr/>
          </p:nvGrpSpPr>
          <p:grpSpPr>
            <a:xfrm>
              <a:off x="0" y="-336539"/>
              <a:ext cx="7784253" cy="3891253"/>
              <a:chOff x="0" y="-85725"/>
              <a:chExt cx="1982845" cy="991200"/>
            </a:xfrm>
          </p:grpSpPr>
          <p:sp>
            <p:nvSpPr>
              <p:cNvPr id="374" name="Google Shape;374;p12"/>
              <p:cNvSpPr/>
              <p:nvPr/>
            </p:nvSpPr>
            <p:spPr>
              <a:xfrm>
                <a:off x="0" y="0"/>
                <a:ext cx="1982845" cy="905337"/>
              </a:xfrm>
              <a:custGeom>
                <a:rect b="b" l="l" r="r" t="t"/>
                <a:pathLst>
                  <a:path extrusionOk="0" h="905337" w="1982845">
                    <a:moveTo>
                      <a:pt x="53043" y="0"/>
                    </a:moveTo>
                    <a:lnTo>
                      <a:pt x="1929802" y="0"/>
                    </a:lnTo>
                    <a:cubicBezTo>
                      <a:pt x="1959097" y="0"/>
                      <a:pt x="1982845" y="23748"/>
                      <a:pt x="1982845" y="53043"/>
                    </a:cubicBezTo>
                    <a:lnTo>
                      <a:pt x="1982845" y="852294"/>
                    </a:lnTo>
                    <a:cubicBezTo>
                      <a:pt x="1982845" y="881589"/>
                      <a:pt x="1959097" y="905337"/>
                      <a:pt x="1929802" y="905337"/>
                    </a:cubicBezTo>
                    <a:lnTo>
                      <a:pt x="53043" y="905337"/>
                    </a:lnTo>
                    <a:cubicBezTo>
                      <a:pt x="38975" y="905337"/>
                      <a:pt x="25483" y="899749"/>
                      <a:pt x="15536" y="889801"/>
                    </a:cubicBezTo>
                    <a:cubicBezTo>
                      <a:pt x="5588" y="879854"/>
                      <a:pt x="0" y="866362"/>
                      <a:pt x="0" y="852294"/>
                    </a:cubicBezTo>
                    <a:lnTo>
                      <a:pt x="0" y="53043"/>
                    </a:lnTo>
                    <a:cubicBezTo>
                      <a:pt x="0" y="23748"/>
                      <a:pt x="23748" y="0"/>
                      <a:pt x="53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2"/>
              <p:cNvSpPr txBox="1"/>
              <p:nvPr/>
            </p:nvSpPr>
            <p:spPr>
              <a:xfrm>
                <a:off x="0" y="-85725"/>
                <a:ext cx="1982700" cy="99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444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" name="Google Shape;376;p12"/>
            <p:cNvSpPr txBox="1"/>
            <p:nvPr/>
          </p:nvSpPr>
          <p:spPr>
            <a:xfrm>
              <a:off x="543433" y="633081"/>
              <a:ext cx="6547200" cy="21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92500"/>
            </a:bodyPr>
            <a:lstStyle/>
            <a:p>
              <a:pPr indent="-310832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53846"/>
                <a:buFont typeface="Arial"/>
                <a:buChar char="-"/>
              </a:pPr>
              <a:r>
                <a:rPr lang="en-US" sz="2600"/>
                <a:t>it takes 222 USD to put our app on the app store for 2 years and put it on google play</a:t>
              </a:r>
              <a:r>
                <a:rPr lang="en-US"/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2"/>
          <p:cNvSpPr txBox="1"/>
          <p:nvPr/>
        </p:nvSpPr>
        <p:spPr>
          <a:xfrm>
            <a:off x="1028700" y="742950"/>
            <a:ext cx="1221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Structure and Revenue Stream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11016100" y="-9340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9" name="Google Shape;3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9675" y="-194175"/>
            <a:ext cx="3170650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2"/>
          <p:cNvSpPr/>
          <p:nvPr/>
        </p:nvSpPr>
        <p:spPr>
          <a:xfrm>
            <a:off x="23432507" y="242849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2"/>
          <p:cNvSpPr/>
          <p:nvPr/>
        </p:nvSpPr>
        <p:spPr>
          <a:xfrm>
            <a:off x="23584907" y="244373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2"/>
          <p:cNvSpPr/>
          <p:nvPr/>
        </p:nvSpPr>
        <p:spPr>
          <a:xfrm>
            <a:off x="23737307" y="245897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2"/>
          <p:cNvSpPr/>
          <p:nvPr/>
        </p:nvSpPr>
        <p:spPr>
          <a:xfrm>
            <a:off x="23889707" y="247421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2"/>
          <p:cNvSpPr/>
          <p:nvPr/>
        </p:nvSpPr>
        <p:spPr>
          <a:xfrm>
            <a:off x="24042107" y="248945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2"/>
          <p:cNvSpPr/>
          <p:nvPr/>
        </p:nvSpPr>
        <p:spPr>
          <a:xfrm>
            <a:off x="24194507" y="250469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2"/>
          <p:cNvSpPr/>
          <p:nvPr/>
        </p:nvSpPr>
        <p:spPr>
          <a:xfrm>
            <a:off x="24346907" y="251993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2"/>
          <p:cNvSpPr/>
          <p:nvPr/>
        </p:nvSpPr>
        <p:spPr>
          <a:xfrm>
            <a:off x="24499307" y="253517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12"/>
          <p:cNvSpPr/>
          <p:nvPr/>
        </p:nvSpPr>
        <p:spPr>
          <a:xfrm>
            <a:off x="24651707" y="255041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2"/>
          <p:cNvSpPr/>
          <p:nvPr/>
        </p:nvSpPr>
        <p:spPr>
          <a:xfrm>
            <a:off x="24804107" y="256565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2"/>
          <p:cNvSpPr/>
          <p:nvPr/>
        </p:nvSpPr>
        <p:spPr>
          <a:xfrm>
            <a:off x="24956507" y="25808951"/>
            <a:ext cx="2839395" cy="2126134"/>
          </a:xfrm>
          <a:custGeom>
            <a:rect b="b" l="l" r="r" t="t"/>
            <a:pathLst>
              <a:path extrusionOk="0" h="1700907" w="2184150">
                <a:moveTo>
                  <a:pt x="0" y="0"/>
                </a:moveTo>
                <a:lnTo>
                  <a:pt x="2184150" y="0"/>
                </a:lnTo>
                <a:lnTo>
                  <a:pt x="2184150" y="1700908"/>
                </a:lnTo>
                <a:lnTo>
                  <a:pt x="0" y="170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12"/>
          <p:cNvSpPr/>
          <p:nvPr/>
        </p:nvSpPr>
        <p:spPr>
          <a:xfrm>
            <a:off x="9683000" y="6306925"/>
            <a:ext cx="8604900" cy="1560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9574700" y="5448850"/>
            <a:ext cx="7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3" name="Google Shape;393;p12"/>
          <p:cNvCxnSpPr/>
          <p:nvPr/>
        </p:nvCxnSpPr>
        <p:spPr>
          <a:xfrm rot="10800000">
            <a:off x="9683000" y="1122650"/>
            <a:ext cx="79500" cy="52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12"/>
          <p:cNvSpPr txBox="1"/>
          <p:nvPr/>
        </p:nvSpPr>
        <p:spPr>
          <a:xfrm>
            <a:off x="9574700" y="3509650"/>
            <a:ext cx="106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9574700" y="4590775"/>
            <a:ext cx="118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9574700" y="2111000"/>
            <a:ext cx="144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p12"/>
          <p:cNvCxnSpPr/>
          <p:nvPr/>
        </p:nvCxnSpPr>
        <p:spPr>
          <a:xfrm flipH="1" rot="10800000">
            <a:off x="9762500" y="4096475"/>
            <a:ext cx="8539800" cy="11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12"/>
          <p:cNvCxnSpPr/>
          <p:nvPr/>
        </p:nvCxnSpPr>
        <p:spPr>
          <a:xfrm flipH="1" rot="10800000">
            <a:off x="9715550" y="4873675"/>
            <a:ext cx="8539800" cy="11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12"/>
          <p:cNvCxnSpPr/>
          <p:nvPr/>
        </p:nvCxnSpPr>
        <p:spPr>
          <a:xfrm flipH="1" rot="10800000">
            <a:off x="9762500" y="2529350"/>
            <a:ext cx="8539800" cy="11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12"/>
          <p:cNvSpPr txBox="1"/>
          <p:nvPr/>
        </p:nvSpPr>
        <p:spPr>
          <a:xfrm>
            <a:off x="9683000" y="712350"/>
            <a:ext cx="144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12"/>
          <p:cNvCxnSpPr/>
          <p:nvPr/>
        </p:nvCxnSpPr>
        <p:spPr>
          <a:xfrm flipH="1" rot="10800000">
            <a:off x="9715550" y="1122650"/>
            <a:ext cx="8539800" cy="11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12"/>
          <p:cNvSpPr/>
          <p:nvPr/>
        </p:nvSpPr>
        <p:spPr>
          <a:xfrm flipH="1" rot="2551271">
            <a:off x="12290134" y="-393244"/>
            <a:ext cx="1574432" cy="8327391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15377125" y="169700"/>
            <a:ext cx="2607900" cy="15267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223 DOLLARS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 txBox="1"/>
          <p:nvPr/>
        </p:nvSpPr>
        <p:spPr>
          <a:xfrm>
            <a:off x="958475" y="5026050"/>
            <a:ext cx="58377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27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12"/>
          <p:cNvGrpSpPr/>
          <p:nvPr/>
        </p:nvGrpSpPr>
        <p:grpSpPr>
          <a:xfrm>
            <a:off x="1028700" y="5204300"/>
            <a:ext cx="5838190" cy="2918440"/>
            <a:chOff x="0" y="-336539"/>
            <a:chExt cx="7784253" cy="3891253"/>
          </a:xfrm>
        </p:grpSpPr>
        <p:grpSp>
          <p:nvGrpSpPr>
            <p:cNvPr id="406" name="Google Shape;406;p12"/>
            <p:cNvGrpSpPr/>
            <p:nvPr/>
          </p:nvGrpSpPr>
          <p:grpSpPr>
            <a:xfrm>
              <a:off x="0" y="-336539"/>
              <a:ext cx="7784253" cy="3891253"/>
              <a:chOff x="0" y="-85725"/>
              <a:chExt cx="1982845" cy="991200"/>
            </a:xfrm>
          </p:grpSpPr>
          <p:sp>
            <p:nvSpPr>
              <p:cNvPr id="407" name="Google Shape;407;p12"/>
              <p:cNvSpPr/>
              <p:nvPr/>
            </p:nvSpPr>
            <p:spPr>
              <a:xfrm>
                <a:off x="0" y="0"/>
                <a:ext cx="1982845" cy="905337"/>
              </a:xfrm>
              <a:custGeom>
                <a:rect b="b" l="l" r="r" t="t"/>
                <a:pathLst>
                  <a:path extrusionOk="0" h="905337" w="1982845">
                    <a:moveTo>
                      <a:pt x="53043" y="0"/>
                    </a:moveTo>
                    <a:lnTo>
                      <a:pt x="1929802" y="0"/>
                    </a:lnTo>
                    <a:cubicBezTo>
                      <a:pt x="1959097" y="0"/>
                      <a:pt x="1982845" y="23748"/>
                      <a:pt x="1982845" y="53043"/>
                    </a:cubicBezTo>
                    <a:lnTo>
                      <a:pt x="1982845" y="852294"/>
                    </a:lnTo>
                    <a:cubicBezTo>
                      <a:pt x="1982845" y="881589"/>
                      <a:pt x="1959097" y="905337"/>
                      <a:pt x="1929802" y="905337"/>
                    </a:cubicBezTo>
                    <a:lnTo>
                      <a:pt x="53043" y="905337"/>
                    </a:lnTo>
                    <a:cubicBezTo>
                      <a:pt x="38975" y="905337"/>
                      <a:pt x="25483" y="899749"/>
                      <a:pt x="15536" y="889801"/>
                    </a:cubicBezTo>
                    <a:cubicBezTo>
                      <a:pt x="5588" y="879854"/>
                      <a:pt x="0" y="866362"/>
                      <a:pt x="0" y="852294"/>
                    </a:cubicBezTo>
                    <a:lnTo>
                      <a:pt x="0" y="53043"/>
                    </a:lnTo>
                    <a:cubicBezTo>
                      <a:pt x="0" y="23748"/>
                      <a:pt x="23748" y="0"/>
                      <a:pt x="53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2"/>
              <p:cNvSpPr txBox="1"/>
              <p:nvPr/>
            </p:nvSpPr>
            <p:spPr>
              <a:xfrm>
                <a:off x="0" y="-85725"/>
                <a:ext cx="1982700" cy="99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444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409;p12"/>
            <p:cNvSpPr txBox="1"/>
            <p:nvPr/>
          </p:nvSpPr>
          <p:spPr>
            <a:xfrm>
              <a:off x="543433" y="200694"/>
              <a:ext cx="7051800" cy="3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92500"/>
            </a:bodyPr>
            <a:lstStyle/>
            <a:p>
              <a:pPr indent="-310832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53846"/>
                <a:buFont typeface="Arial"/>
                <a:buChar char="-"/>
              </a:pPr>
              <a:r>
                <a:rPr lang="en-US" sz="2600"/>
                <a:t>if we started with 500$ (USD) then we would have 277$ left, which would allow us to help improve other stuff on the website with the remaining money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"/>
          <p:cNvSpPr/>
          <p:nvPr/>
        </p:nvSpPr>
        <p:spPr>
          <a:xfrm>
            <a:off x="1028700" y="8004871"/>
            <a:ext cx="16230600" cy="2262954"/>
          </a:xfrm>
          <a:custGeom>
            <a:rect b="b" l="l" r="r" t="t"/>
            <a:pathLst>
              <a:path extrusionOk="0" h="2262954" w="16230600">
                <a:moveTo>
                  <a:pt x="0" y="0"/>
                </a:moveTo>
                <a:lnTo>
                  <a:pt x="16230600" y="0"/>
                </a:lnTo>
                <a:lnTo>
                  <a:pt x="16230600" y="2262954"/>
                </a:lnTo>
                <a:lnTo>
                  <a:pt x="0" y="2262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-41649"/>
            </a:stretch>
          </a:blipFill>
          <a:ln>
            <a:noFill/>
          </a:ln>
        </p:spPr>
      </p:sp>
      <p:sp>
        <p:nvSpPr>
          <p:cNvPr id="415" name="Google Shape;415;p11"/>
          <p:cNvSpPr/>
          <p:nvPr/>
        </p:nvSpPr>
        <p:spPr>
          <a:xfrm>
            <a:off x="1028700" y="2090054"/>
            <a:ext cx="16238349" cy="7171669"/>
          </a:xfrm>
          <a:custGeom>
            <a:rect b="b" l="l" r="r" t="t"/>
            <a:pathLst>
              <a:path extrusionOk="0" h="5783604" w="13095443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78804"/>
                </a:lnTo>
                <a:cubicBezTo>
                  <a:pt x="0" y="5647713"/>
                  <a:pt x="135890" y="5783604"/>
                  <a:pt x="304800" y="5783604"/>
                </a:cubicBezTo>
                <a:lnTo>
                  <a:pt x="12790643" y="5783604"/>
                </a:lnTo>
                <a:cubicBezTo>
                  <a:pt x="12959552" y="5783604"/>
                  <a:pt x="13095443" y="5647713"/>
                  <a:pt x="13095443" y="5478804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 cap="sq" cmpd="sng" w="57150">
            <a:solidFill>
              <a:srgbClr val="FFA53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6" name="Google Shape;416;p11"/>
          <p:cNvGraphicFramePr/>
          <p:nvPr/>
        </p:nvGraphicFramePr>
        <p:xfrm>
          <a:off x="1270048" y="22397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{59B3E7AB-5428-40C0-8C36-7122E58D5BBC}</a:tableStyleId>
              </a:tblPr>
              <a:tblGrid>
                <a:gridCol w="8425100"/>
                <a:gridCol w="1830700"/>
                <a:gridCol w="1830700"/>
                <a:gridCol w="1830700"/>
                <a:gridCol w="1830700"/>
              </a:tblGrid>
              <a:tr h="10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99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6422B8"/>
                          </a:solidFill>
                        </a:rPr>
                        <a:t>Income Statement</a:t>
                      </a:r>
                      <a:endParaRPr b="1" sz="36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3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the product of your average sales price and the number of units sold with your other sources of revenue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</a:rPr>
                        <a:t>Fixed Costs</a:t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your fixed costs, such as salaries, insurance, and rent, among others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your variable costs, such as materials, labor, and insurance, among others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your fixed and variable costs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</a:t>
                      </a: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222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Profit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b="1" lang="en-US" sz="1599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Deduct the total costs from your total revenue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7" name="Google Shape;417;p11"/>
          <p:cNvSpPr txBox="1"/>
          <p:nvPr/>
        </p:nvSpPr>
        <p:spPr>
          <a:xfrm>
            <a:off x="1028700" y="742950"/>
            <a:ext cx="1221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Structure and Revenue Stream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9" name="Google Shape;4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"/>
          <p:cNvSpPr txBox="1"/>
          <p:nvPr/>
        </p:nvSpPr>
        <p:spPr>
          <a:xfrm>
            <a:off x="11583200" y="5741682"/>
            <a:ext cx="171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99$ Annually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1"/>
          <p:cNvSpPr txBox="1"/>
          <p:nvPr/>
        </p:nvSpPr>
        <p:spPr>
          <a:xfrm>
            <a:off x="11923700" y="6873275"/>
            <a:ext cx="103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1"/>
          <p:cNvSpPr txBox="1"/>
          <p:nvPr/>
        </p:nvSpPr>
        <p:spPr>
          <a:xfrm>
            <a:off x="11583200" y="8004875"/>
            <a:ext cx="22821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30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2$ every month per person</a:t>
            </a:r>
            <a:endParaRPr sz="3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 txBox="1"/>
          <p:nvPr/>
        </p:nvSpPr>
        <p:spPr>
          <a:xfrm>
            <a:off x="13356550" y="6873275"/>
            <a:ext cx="449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 txBox="1"/>
          <p:nvPr/>
        </p:nvSpPr>
        <p:spPr>
          <a:xfrm>
            <a:off x="11583200" y="3429000"/>
            <a:ext cx="19635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7200$ Annually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 txBox="1"/>
          <p:nvPr/>
        </p:nvSpPr>
        <p:spPr>
          <a:xfrm>
            <a:off x="13785850" y="7022550"/>
            <a:ext cx="453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223$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"/>
          <p:cNvSpPr/>
          <p:nvPr/>
        </p:nvSpPr>
        <p:spPr>
          <a:xfrm>
            <a:off x="1028700" y="818729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7" y="0"/>
                </a:lnTo>
                <a:lnTo>
                  <a:pt x="4762617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431" name="Google Shape;431;p10"/>
          <p:cNvSpPr/>
          <p:nvPr/>
        </p:nvSpPr>
        <p:spPr>
          <a:xfrm>
            <a:off x="6762691" y="818729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8" y="0"/>
                </a:lnTo>
                <a:lnTo>
                  <a:pt x="4762618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432" name="Google Shape;432;p10"/>
          <p:cNvSpPr/>
          <p:nvPr/>
        </p:nvSpPr>
        <p:spPr>
          <a:xfrm>
            <a:off x="12496683" y="818729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7" y="0"/>
                </a:lnTo>
                <a:lnTo>
                  <a:pt x="4762617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grpSp>
        <p:nvGrpSpPr>
          <p:cNvPr id="433" name="Google Shape;433;p10"/>
          <p:cNvGrpSpPr/>
          <p:nvPr/>
        </p:nvGrpSpPr>
        <p:grpSpPr>
          <a:xfrm>
            <a:off x="1028700" y="3383781"/>
            <a:ext cx="4762861" cy="5282254"/>
            <a:chOff x="0" y="-85725"/>
            <a:chExt cx="1617600" cy="1794000"/>
          </a:xfrm>
        </p:grpSpPr>
        <p:sp>
          <p:nvSpPr>
            <p:cNvPr id="434" name="Google Shape;434;p10"/>
            <p:cNvSpPr/>
            <p:nvPr/>
          </p:nvSpPr>
          <p:spPr>
            <a:xfrm>
              <a:off x="0" y="0"/>
              <a:ext cx="1617526" cy="1708153"/>
            </a:xfrm>
            <a:custGeom>
              <a:rect b="b" l="l" r="r" t="t"/>
              <a:pathLst>
                <a:path extrusionOk="0" h="1708153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43130"/>
                  </a:lnTo>
                  <a:cubicBezTo>
                    <a:pt x="1617526" y="1660375"/>
                    <a:pt x="1610675" y="1676914"/>
                    <a:pt x="1598481" y="1689108"/>
                  </a:cubicBezTo>
                  <a:cubicBezTo>
                    <a:pt x="1586287" y="1701302"/>
                    <a:pt x="1569748" y="1708153"/>
                    <a:pt x="1552503" y="1708153"/>
                  </a:cubicBezTo>
                  <a:lnTo>
                    <a:pt x="65022" y="1708153"/>
                  </a:lnTo>
                  <a:cubicBezTo>
                    <a:pt x="47777" y="1708153"/>
                    <a:pt x="31239" y="1701302"/>
                    <a:pt x="19045" y="1689108"/>
                  </a:cubicBezTo>
                  <a:cubicBezTo>
                    <a:pt x="6851" y="1676914"/>
                    <a:pt x="0" y="1660375"/>
                    <a:pt x="0" y="1643130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 txBox="1"/>
            <p:nvPr/>
          </p:nvSpPr>
          <p:spPr>
            <a:xfrm>
              <a:off x="0" y="-85725"/>
              <a:ext cx="1617600" cy="17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0"/>
          <p:cNvGrpSpPr/>
          <p:nvPr/>
        </p:nvGrpSpPr>
        <p:grpSpPr>
          <a:xfrm>
            <a:off x="6762691" y="3383781"/>
            <a:ext cx="4762861" cy="5282254"/>
            <a:chOff x="0" y="-85725"/>
            <a:chExt cx="1617600" cy="1794000"/>
          </a:xfrm>
        </p:grpSpPr>
        <p:sp>
          <p:nvSpPr>
            <p:cNvPr id="437" name="Google Shape;437;p10"/>
            <p:cNvSpPr/>
            <p:nvPr/>
          </p:nvSpPr>
          <p:spPr>
            <a:xfrm>
              <a:off x="0" y="0"/>
              <a:ext cx="1617526" cy="1708153"/>
            </a:xfrm>
            <a:custGeom>
              <a:rect b="b" l="l" r="r" t="t"/>
              <a:pathLst>
                <a:path extrusionOk="0" h="1708153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43130"/>
                  </a:lnTo>
                  <a:cubicBezTo>
                    <a:pt x="1617526" y="1660375"/>
                    <a:pt x="1610675" y="1676914"/>
                    <a:pt x="1598481" y="1689108"/>
                  </a:cubicBezTo>
                  <a:cubicBezTo>
                    <a:pt x="1586287" y="1701302"/>
                    <a:pt x="1569748" y="1708153"/>
                    <a:pt x="1552503" y="1708153"/>
                  </a:cubicBezTo>
                  <a:lnTo>
                    <a:pt x="65022" y="1708153"/>
                  </a:lnTo>
                  <a:cubicBezTo>
                    <a:pt x="47777" y="1708153"/>
                    <a:pt x="31239" y="1701302"/>
                    <a:pt x="19045" y="1689108"/>
                  </a:cubicBezTo>
                  <a:cubicBezTo>
                    <a:pt x="6851" y="1676914"/>
                    <a:pt x="0" y="1660375"/>
                    <a:pt x="0" y="1643130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 txBox="1"/>
            <p:nvPr/>
          </p:nvSpPr>
          <p:spPr>
            <a:xfrm>
              <a:off x="0" y="-85725"/>
              <a:ext cx="1617600" cy="17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10"/>
          <p:cNvGrpSpPr/>
          <p:nvPr/>
        </p:nvGrpSpPr>
        <p:grpSpPr>
          <a:xfrm>
            <a:off x="12496683" y="3383781"/>
            <a:ext cx="4762861" cy="5282254"/>
            <a:chOff x="0" y="-85725"/>
            <a:chExt cx="1617600" cy="1794000"/>
          </a:xfrm>
        </p:grpSpPr>
        <p:sp>
          <p:nvSpPr>
            <p:cNvPr id="440" name="Google Shape;440;p10"/>
            <p:cNvSpPr/>
            <p:nvPr/>
          </p:nvSpPr>
          <p:spPr>
            <a:xfrm>
              <a:off x="0" y="0"/>
              <a:ext cx="1617526" cy="1708153"/>
            </a:xfrm>
            <a:custGeom>
              <a:rect b="b" l="l" r="r" t="t"/>
              <a:pathLst>
                <a:path extrusionOk="0" h="1708153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43130"/>
                  </a:lnTo>
                  <a:cubicBezTo>
                    <a:pt x="1617526" y="1660375"/>
                    <a:pt x="1610675" y="1676914"/>
                    <a:pt x="1598481" y="1689108"/>
                  </a:cubicBezTo>
                  <a:cubicBezTo>
                    <a:pt x="1586287" y="1701302"/>
                    <a:pt x="1569748" y="1708153"/>
                    <a:pt x="1552503" y="1708153"/>
                  </a:cubicBezTo>
                  <a:lnTo>
                    <a:pt x="65022" y="1708153"/>
                  </a:lnTo>
                  <a:cubicBezTo>
                    <a:pt x="47777" y="1708153"/>
                    <a:pt x="31239" y="1701302"/>
                    <a:pt x="19045" y="1689108"/>
                  </a:cubicBezTo>
                  <a:cubicBezTo>
                    <a:pt x="6851" y="1676914"/>
                    <a:pt x="0" y="1660375"/>
                    <a:pt x="0" y="1643130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 txBox="1"/>
            <p:nvPr/>
          </p:nvSpPr>
          <p:spPr>
            <a:xfrm>
              <a:off x="0" y="-85725"/>
              <a:ext cx="1617600" cy="17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10"/>
          <p:cNvSpPr txBox="1"/>
          <p:nvPr/>
        </p:nvSpPr>
        <p:spPr>
          <a:xfrm>
            <a:off x="3595145" y="824865"/>
            <a:ext cx="11097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Consumer 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p10"/>
          <p:cNvGrpSpPr/>
          <p:nvPr/>
        </p:nvGrpSpPr>
        <p:grpSpPr>
          <a:xfrm>
            <a:off x="1470209" y="5008323"/>
            <a:ext cx="3879925" cy="3537097"/>
            <a:chOff x="100" y="-374208"/>
            <a:chExt cx="5173233" cy="4716129"/>
          </a:xfrm>
        </p:grpSpPr>
        <p:sp>
          <p:nvSpPr>
            <p:cNvPr id="444" name="Google Shape;444;p10"/>
            <p:cNvSpPr txBox="1"/>
            <p:nvPr/>
          </p:nvSpPr>
          <p:spPr>
            <a:xfrm>
              <a:off x="100" y="780021"/>
              <a:ext cx="5172900" cy="3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6422B8"/>
                  </a:solidFill>
                </a:rPr>
                <a:t>My life will be so much better because everything will be organized with the help of this app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 txBox="1"/>
            <p:nvPr/>
          </p:nvSpPr>
          <p:spPr>
            <a:xfrm>
              <a:off x="433" y="-374208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Person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10"/>
          <p:cNvGrpSpPr/>
          <p:nvPr/>
        </p:nvGrpSpPr>
        <p:grpSpPr>
          <a:xfrm>
            <a:off x="6945225" y="5238975"/>
            <a:ext cx="4432312" cy="3427047"/>
            <a:chOff x="0" y="-66675"/>
            <a:chExt cx="5173100" cy="4569396"/>
          </a:xfrm>
        </p:grpSpPr>
        <p:sp>
          <p:nvSpPr>
            <p:cNvPr id="447" name="Google Shape;447;p10"/>
            <p:cNvSpPr txBox="1"/>
            <p:nvPr/>
          </p:nvSpPr>
          <p:spPr>
            <a:xfrm>
              <a:off x="200" y="940821"/>
              <a:ext cx="5172900" cy="3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6422B8"/>
                  </a:solidFill>
                </a:rPr>
                <a:t>I</a:t>
              </a:r>
              <a:r>
                <a:rPr lang="en-US" sz="2799">
                  <a:solidFill>
                    <a:srgbClr val="6422B8"/>
                  </a:solidFill>
                </a:rPr>
                <a:t>ts a great a idea as it will only take me a few clicks to organize my whole day and i have so much free time nowadays!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 txBox="1"/>
            <p:nvPr/>
          </p:nvSpPr>
          <p:spPr>
            <a:xfrm>
              <a:off x="0" y="-66675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Person</a:t>
              </a:r>
              <a:r>
                <a:rPr lang="en-US" sz="3200">
                  <a:solidFill>
                    <a:srgbClr val="6422B8"/>
                  </a:solidFill>
                </a:rPr>
                <a:t> </a:t>
              </a: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10"/>
          <p:cNvGrpSpPr/>
          <p:nvPr/>
        </p:nvGrpSpPr>
        <p:grpSpPr>
          <a:xfrm>
            <a:off x="12680925" y="5238975"/>
            <a:ext cx="4432296" cy="3163952"/>
            <a:chOff x="0" y="-66675"/>
            <a:chExt cx="5566813" cy="4218603"/>
          </a:xfrm>
        </p:grpSpPr>
        <p:sp>
          <p:nvSpPr>
            <p:cNvPr id="450" name="Google Shape;450;p10"/>
            <p:cNvSpPr txBox="1"/>
            <p:nvPr/>
          </p:nvSpPr>
          <p:spPr>
            <a:xfrm>
              <a:off x="13" y="590028"/>
              <a:ext cx="5566800" cy="3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6422B8"/>
                  </a:solidFill>
                </a:rPr>
                <a:t>Now that when i will use to-do list app i always have the right amount of time for each thing and never fall behind schedule!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 txBox="1"/>
            <p:nvPr/>
          </p:nvSpPr>
          <p:spPr>
            <a:xfrm>
              <a:off x="0" y="-66675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Person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10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3" name="Google Shape;45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"/>
          <p:cNvSpPr/>
          <p:nvPr/>
        </p:nvSpPr>
        <p:spPr>
          <a:xfrm>
            <a:off x="2113988" y="3125787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14"/>
          <p:cNvSpPr txBox="1"/>
          <p:nvPr/>
        </p:nvSpPr>
        <p:spPr>
          <a:xfrm>
            <a:off x="2503393" y="900164"/>
            <a:ext cx="13428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3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PRODUCT UNBOXING or PACKAGING </a:t>
            </a:r>
            <a:endParaRPr b="1" i="0" sz="3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14"/>
          <p:cNvSpPr txBox="1"/>
          <p:nvPr/>
        </p:nvSpPr>
        <p:spPr>
          <a:xfrm>
            <a:off x="2361889" y="3465909"/>
            <a:ext cx="24351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Download the app.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5779235" y="3125787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14"/>
          <p:cNvSpPr txBox="1"/>
          <p:nvPr/>
        </p:nvSpPr>
        <p:spPr>
          <a:xfrm>
            <a:off x="5903186" y="3288134"/>
            <a:ext cx="26829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Login or sign up.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9444483" y="3125787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14"/>
          <p:cNvSpPr txBox="1"/>
          <p:nvPr/>
        </p:nvSpPr>
        <p:spPr>
          <a:xfrm>
            <a:off x="9692383" y="3292404"/>
            <a:ext cx="24351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Find the home screen.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13109730" y="3125787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14"/>
          <p:cNvSpPr txBox="1"/>
          <p:nvPr/>
        </p:nvSpPr>
        <p:spPr>
          <a:xfrm>
            <a:off x="13357630" y="3292404"/>
            <a:ext cx="24351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Go to the make schedule to make your schedule.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2113988" y="6706945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14"/>
          <p:cNvSpPr txBox="1"/>
          <p:nvPr/>
        </p:nvSpPr>
        <p:spPr>
          <a:xfrm>
            <a:off x="2361889" y="6873562"/>
            <a:ext cx="24351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Click the “done” button to finish your schedule.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5779235" y="6706945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14"/>
          <p:cNvSpPr txBox="1"/>
          <p:nvPr/>
        </p:nvSpPr>
        <p:spPr>
          <a:xfrm>
            <a:off x="6027125" y="6706950"/>
            <a:ext cx="2435100" cy="2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The schedule will automatically remind you for what you need to do.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9444483" y="6706945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14"/>
          <p:cNvSpPr txBox="1"/>
          <p:nvPr/>
        </p:nvSpPr>
        <p:spPr>
          <a:xfrm>
            <a:off x="9444475" y="6706950"/>
            <a:ext cx="2930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Once you’re done making your schedule you can click the AI button to put AI into your schedule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14"/>
          <p:cNvSpPr/>
          <p:nvPr/>
        </p:nvSpPr>
        <p:spPr>
          <a:xfrm>
            <a:off x="13109730" y="6682370"/>
            <a:ext cx="2930700" cy="2894400"/>
          </a:xfrm>
          <a:prstGeom prst="roundRect">
            <a:avLst>
              <a:gd fmla="val 145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14"/>
          <p:cNvSpPr txBox="1"/>
          <p:nvPr/>
        </p:nvSpPr>
        <p:spPr>
          <a:xfrm>
            <a:off x="13110025" y="6682374"/>
            <a:ext cx="2930700" cy="2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latin typeface="Poppins"/>
                <a:ea typeface="Poppins"/>
                <a:cs typeface="Poppins"/>
                <a:sym typeface="Poppins"/>
              </a:rPr>
              <a:t>The AI will automatically give you the abilities to use AI in your schedule.</a:t>
            </a:r>
            <a:endParaRPr b="0" i="0" sz="2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6" name="Google Shape;4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g310ccbaceac_0_7"/>
          <p:cNvGrpSpPr/>
          <p:nvPr/>
        </p:nvGrpSpPr>
        <p:grpSpPr>
          <a:xfrm>
            <a:off x="9612814" y="2194351"/>
            <a:ext cx="4411643" cy="7422309"/>
            <a:chOff x="1118224" y="283725"/>
            <a:chExt cx="2090826" cy="4076400"/>
          </a:xfrm>
        </p:grpSpPr>
        <p:sp>
          <p:nvSpPr>
            <p:cNvPr id="96" name="Google Shape;96;g310ccbaceac_0_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10ccbaceac_0_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1D7E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310ccbaceac_0_7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310ccbaceac_0_7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9144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g310ccbaceac_0_7"/>
          <p:cNvGrpSpPr/>
          <p:nvPr/>
        </p:nvGrpSpPr>
        <p:grpSpPr>
          <a:xfrm>
            <a:off x="568110" y="2080476"/>
            <a:ext cx="4411643" cy="7422309"/>
            <a:chOff x="1118224" y="283725"/>
            <a:chExt cx="2090826" cy="4076400"/>
          </a:xfrm>
        </p:grpSpPr>
        <p:sp>
          <p:nvSpPr>
            <p:cNvPr id="101" name="Google Shape;101;g310ccbaceac_0_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310ccbaceac_0_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1D7E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310ccbaceac_0_7"/>
            <p:cNvSpPr/>
            <p:nvPr/>
          </p:nvSpPr>
          <p:spPr>
            <a:xfrm>
              <a:off x="1233923" y="3143967"/>
              <a:ext cx="1815000" cy="8298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Team Member’s Name &amp; Role</a:t>
              </a:r>
              <a:endParaRPr b="1" i="0" sz="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g310ccbaceac_0_7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310ccbaceac_0_7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" name="Google Shape;106;g310ccbaceac_0_7"/>
          <p:cNvSpPr/>
          <p:nvPr/>
        </p:nvSpPr>
        <p:spPr>
          <a:xfrm>
            <a:off x="989587" y="2711823"/>
            <a:ext cx="3578400" cy="3714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g310ccbaceac_0_7"/>
          <p:cNvSpPr/>
          <p:nvPr/>
        </p:nvSpPr>
        <p:spPr>
          <a:xfrm>
            <a:off x="10046643" y="2711823"/>
            <a:ext cx="3578400" cy="3714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10ccbaceac_0_7"/>
          <p:cNvSpPr txBox="1"/>
          <p:nvPr/>
        </p:nvSpPr>
        <p:spPr>
          <a:xfrm>
            <a:off x="4219025" y="1126175"/>
            <a:ext cx="968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OUR TEAM</a:t>
            </a:r>
            <a:endParaRPr b="1" i="0" sz="5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g310ccbaceac_0_7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0" name="Google Shape;110;g310ccbaceac_0_7"/>
          <p:cNvGrpSpPr/>
          <p:nvPr/>
        </p:nvGrpSpPr>
        <p:grpSpPr>
          <a:xfrm>
            <a:off x="14024452" y="2194351"/>
            <a:ext cx="4125827" cy="7422309"/>
            <a:chOff x="1118224" y="283725"/>
            <a:chExt cx="2090826" cy="4076400"/>
          </a:xfrm>
        </p:grpSpPr>
        <p:sp>
          <p:nvSpPr>
            <p:cNvPr id="111" name="Google Shape;111;g310ccbaceac_0_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10ccbaceac_0_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1D7E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10ccbaceac_0_7"/>
            <p:cNvSpPr/>
            <p:nvPr/>
          </p:nvSpPr>
          <p:spPr>
            <a:xfrm>
              <a:off x="1233923" y="3143967"/>
              <a:ext cx="1815000" cy="8298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Team Member’s Name &amp; Role</a:t>
              </a:r>
              <a:endParaRPr b="1" i="0" sz="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" name="Google Shape;114;g310ccbaceac_0_7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10ccbaceac_0_7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" name="Google Shape;116;g310ccbaceac_0_7"/>
          <p:cNvSpPr/>
          <p:nvPr/>
        </p:nvSpPr>
        <p:spPr>
          <a:xfrm>
            <a:off x="14259875" y="2711825"/>
            <a:ext cx="3578400" cy="3714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g310ccbacea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1550" y="318525"/>
            <a:ext cx="3037800" cy="123255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8" name="Google Shape;118;g310ccbaceac_0_7"/>
          <p:cNvGrpSpPr/>
          <p:nvPr/>
        </p:nvGrpSpPr>
        <p:grpSpPr>
          <a:xfrm>
            <a:off x="5090463" y="2194351"/>
            <a:ext cx="4411643" cy="7422309"/>
            <a:chOff x="1118224" y="283725"/>
            <a:chExt cx="2090826" cy="4076400"/>
          </a:xfrm>
        </p:grpSpPr>
        <p:sp>
          <p:nvSpPr>
            <p:cNvPr id="119" name="Google Shape;119;g310ccbaceac_0_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10ccbaceac_0_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1D7E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10ccbaceac_0_7"/>
            <p:cNvSpPr/>
            <p:nvPr/>
          </p:nvSpPr>
          <p:spPr>
            <a:xfrm>
              <a:off x="1233923" y="3143967"/>
              <a:ext cx="1815000" cy="8298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Team Member’s Name &amp; Role</a:t>
              </a:r>
              <a:endParaRPr b="1" i="0" sz="3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" name="Google Shape;122;g310ccbaceac_0_7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10ccbaceac_0_7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gradFill>
              <a:gsLst>
                <a:gs pos="0">
                  <a:srgbClr val="FABA86"/>
                </a:gs>
                <a:gs pos="100000">
                  <a:srgbClr val="E9741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4" name="Google Shape;124;g310ccbaceac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6650" y="2517925"/>
            <a:ext cx="3562625" cy="39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10ccbaceac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9875" y="2711825"/>
            <a:ext cx="3578400" cy="3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10ccbaceac_0_7"/>
          <p:cNvSpPr txBox="1"/>
          <p:nvPr/>
        </p:nvSpPr>
        <p:spPr>
          <a:xfrm>
            <a:off x="743675" y="7682475"/>
            <a:ext cx="406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Name: Tanav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Role:Manager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310ccbaceac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575" y="2517925"/>
            <a:ext cx="3562625" cy="40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10ccbaceac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9175" y="2324875"/>
            <a:ext cx="4060500" cy="42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10ccbaceac_0_7"/>
          <p:cNvSpPr txBox="1"/>
          <p:nvPr/>
        </p:nvSpPr>
        <p:spPr>
          <a:xfrm rot="254">
            <a:off x="5266187" y="7682625"/>
            <a:ext cx="4060200" cy="1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Name:Ronish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 Co-Founder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10ccbaceac_0_7"/>
          <p:cNvSpPr txBox="1"/>
          <p:nvPr/>
        </p:nvSpPr>
        <p:spPr>
          <a:xfrm>
            <a:off x="9742100" y="7612050"/>
            <a:ext cx="40605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Name: Tarun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 Founder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10ccbaceac_0_7"/>
          <p:cNvSpPr txBox="1"/>
          <p:nvPr/>
        </p:nvSpPr>
        <p:spPr>
          <a:xfrm>
            <a:off x="14433275" y="7682475"/>
            <a:ext cx="3231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Name: Kingston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CEO(Chief Executive Officer)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310ccbaceac_0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05125" y="356875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10ccbaceac_0_7"/>
          <p:cNvSpPr/>
          <p:nvPr/>
        </p:nvSpPr>
        <p:spPr>
          <a:xfrm>
            <a:off x="26942431" y="287444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g310ccbaceac_0_7"/>
          <p:cNvSpPr/>
          <p:nvPr/>
        </p:nvSpPr>
        <p:spPr>
          <a:xfrm>
            <a:off x="26942431" y="287444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g310ccbaceac_0_7"/>
          <p:cNvSpPr/>
          <p:nvPr/>
        </p:nvSpPr>
        <p:spPr>
          <a:xfrm>
            <a:off x="27094831" y="288968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g310ccbaceac_0_7"/>
          <p:cNvSpPr/>
          <p:nvPr/>
        </p:nvSpPr>
        <p:spPr>
          <a:xfrm>
            <a:off x="26942431" y="287444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g310ccbaceac_0_7"/>
          <p:cNvSpPr/>
          <p:nvPr/>
        </p:nvSpPr>
        <p:spPr>
          <a:xfrm>
            <a:off x="27094831" y="288968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g310ccbaceac_0_7"/>
          <p:cNvSpPr/>
          <p:nvPr/>
        </p:nvSpPr>
        <p:spPr>
          <a:xfrm>
            <a:off x="27247231" y="290492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g310ccbaceac_0_7"/>
          <p:cNvSpPr/>
          <p:nvPr/>
        </p:nvSpPr>
        <p:spPr>
          <a:xfrm>
            <a:off x="26942431" y="287444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310ccbaceac_0_7"/>
          <p:cNvSpPr/>
          <p:nvPr/>
        </p:nvSpPr>
        <p:spPr>
          <a:xfrm>
            <a:off x="27094831" y="288968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310ccbaceac_0_7"/>
          <p:cNvSpPr/>
          <p:nvPr/>
        </p:nvSpPr>
        <p:spPr>
          <a:xfrm>
            <a:off x="27247231" y="290492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310ccbaceac_0_7"/>
          <p:cNvSpPr/>
          <p:nvPr/>
        </p:nvSpPr>
        <p:spPr>
          <a:xfrm>
            <a:off x="27399631" y="292016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310ccbaceac_0_7"/>
          <p:cNvSpPr/>
          <p:nvPr/>
        </p:nvSpPr>
        <p:spPr>
          <a:xfrm>
            <a:off x="26942431" y="287444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g310ccbaceac_0_7"/>
          <p:cNvSpPr/>
          <p:nvPr/>
        </p:nvSpPr>
        <p:spPr>
          <a:xfrm>
            <a:off x="27094831" y="288968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g310ccbaceac_0_7"/>
          <p:cNvSpPr/>
          <p:nvPr/>
        </p:nvSpPr>
        <p:spPr>
          <a:xfrm>
            <a:off x="27247231" y="290492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g310ccbaceac_0_7"/>
          <p:cNvSpPr/>
          <p:nvPr/>
        </p:nvSpPr>
        <p:spPr>
          <a:xfrm>
            <a:off x="27399631" y="292016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g310ccbaceac_0_7"/>
          <p:cNvSpPr/>
          <p:nvPr/>
        </p:nvSpPr>
        <p:spPr>
          <a:xfrm>
            <a:off x="27552031" y="29354087"/>
            <a:ext cx="1811215" cy="1630529"/>
          </a:xfrm>
          <a:custGeom>
            <a:rect b="b" l="l" r="r" t="t"/>
            <a:pathLst>
              <a:path extrusionOk="0" h="1304423" w="1393242">
                <a:moveTo>
                  <a:pt x="0" y="0"/>
                </a:moveTo>
                <a:lnTo>
                  <a:pt x="1393243" y="0"/>
                </a:lnTo>
                <a:lnTo>
                  <a:pt x="1393243" y="1304423"/>
                </a:lnTo>
                <a:lnTo>
                  <a:pt x="0" y="130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descr="To do list vector image | Free SVG" id="148" name="Google Shape;148;g310ccbaceac_0_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61400" y="20465800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3650808" y="7719074"/>
            <a:ext cx="13608492" cy="1897366"/>
          </a:xfrm>
          <a:custGeom>
            <a:rect b="b" l="l" r="r" t="t"/>
            <a:pathLst>
              <a:path extrusionOk="0" h="1897366" w="13608492">
                <a:moveTo>
                  <a:pt x="0" y="0"/>
                </a:moveTo>
                <a:lnTo>
                  <a:pt x="13608492" y="0"/>
                </a:lnTo>
                <a:lnTo>
                  <a:pt x="13608492" y="1897366"/>
                </a:lnTo>
                <a:lnTo>
                  <a:pt x="0" y="189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-41649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>
            <a:off x="3650808" y="2440703"/>
            <a:ext cx="13614989" cy="6206495"/>
          </a:xfrm>
          <a:custGeom>
            <a:rect b="b" l="l" r="r" t="t"/>
            <a:pathLst>
              <a:path extrusionOk="0" h="5005238" w="10979830">
                <a:moveTo>
                  <a:pt x="10675030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700438"/>
                </a:lnTo>
                <a:cubicBezTo>
                  <a:pt x="0" y="4869348"/>
                  <a:pt x="135890" y="5005238"/>
                  <a:pt x="304800" y="5005238"/>
                </a:cubicBezTo>
                <a:lnTo>
                  <a:pt x="10675030" y="5005238"/>
                </a:lnTo>
                <a:cubicBezTo>
                  <a:pt x="10843940" y="5005238"/>
                  <a:pt x="10979830" y="4869348"/>
                  <a:pt x="10979830" y="4700438"/>
                </a:cubicBezTo>
                <a:lnTo>
                  <a:pt x="10979830" y="304800"/>
                </a:lnTo>
                <a:cubicBezTo>
                  <a:pt x="10979830" y="135890"/>
                  <a:pt x="10843940" y="0"/>
                  <a:pt x="10675030" y="0"/>
                </a:cubicBezTo>
                <a:close/>
              </a:path>
            </a:pathLst>
          </a:custGeom>
          <a:solidFill>
            <a:srgbClr val="FFFFFF"/>
          </a:solidFill>
          <a:ln cap="sq" cmpd="sng" w="57150">
            <a:solidFill>
              <a:srgbClr val="FFA53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p3"/>
          <p:cNvGraphicFramePr/>
          <p:nvPr/>
        </p:nvGraphicFramePr>
        <p:xfrm>
          <a:off x="4133015" y="28403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{59B3E7AB-5428-40C0-8C36-7122E58D5BBC}</a:tableStyleId>
              </a:tblPr>
              <a:tblGrid>
                <a:gridCol w="6322050"/>
                <a:gridCol w="6322050"/>
              </a:tblGrid>
              <a:tr h="18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6422B8"/>
                          </a:solidFill>
                        </a:rPr>
                        <a:t>Too simple, needs more details.!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AI</a:t>
                      </a: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 generated images</a:t>
                      </a:r>
                      <a:r>
                        <a:rPr lang="en-US" sz="24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6422B8"/>
                          </a:solidFill>
                        </a:rPr>
                        <a:t>W</a:t>
                      </a:r>
                      <a:r>
                        <a:rPr lang="en-US" sz="2799">
                          <a:solidFill>
                            <a:srgbClr val="6422B8"/>
                          </a:solidFill>
                        </a:rPr>
                        <a:t>e could use more AI generated stuff like moonprenuer does!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 AI</a:t>
                      </a: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 generated images are AI generated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9"/>
                        <a:buFont typeface="Arial"/>
                        <a:buNone/>
                      </a:pPr>
                      <a:r>
                        <a:rPr lang="en-US" sz="2799">
                          <a:solidFill>
                            <a:srgbClr val="6422B8"/>
                          </a:solidFill>
                        </a:rPr>
                        <a:t>S</a:t>
                      </a:r>
                      <a:r>
                        <a:rPr lang="en-US" sz="2799">
                          <a:solidFill>
                            <a:srgbClr val="6422B8"/>
                          </a:solidFill>
                        </a:rPr>
                        <a:t>ince its too simple we also need more animations and we need stronger AI.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AI</a:t>
                      </a:r>
                      <a:r>
                        <a:rPr lang="en-US" sz="2400">
                          <a:solidFill>
                            <a:srgbClr val="6422B8"/>
                          </a:solidFill>
                        </a:rPr>
                        <a:t> generated images lack skill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3"/>
          <p:cNvSpPr txBox="1"/>
          <p:nvPr/>
        </p:nvSpPr>
        <p:spPr>
          <a:xfrm>
            <a:off x="3783602" y="1115425"/>
            <a:ext cx="10720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Problems &amp; Existing Alternatives</a:t>
            </a:r>
            <a:endParaRPr b="1" i="0" sz="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1550" y="256100"/>
            <a:ext cx="3170651" cy="1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9269749" y="1575867"/>
            <a:ext cx="5994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9694977" y="3553075"/>
            <a:ext cx="57876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1550" y="423513"/>
            <a:ext cx="3037800" cy="10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 txBox="1"/>
          <p:nvPr/>
        </p:nvSpPr>
        <p:spPr>
          <a:xfrm>
            <a:off x="8429700" y="4077175"/>
            <a:ext cx="55134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idea is to make a To-Do List app and make it as reminders to do their chores and finish stuff they need to.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4">
            <a:alphaModFix/>
          </a:blip>
          <a:srcRect b="0" l="23472" r="34134" t="0"/>
          <a:stretch/>
        </p:blipFill>
        <p:spPr>
          <a:xfrm>
            <a:off x="1815300" y="1468042"/>
            <a:ext cx="5513402" cy="735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/>
          <p:nvPr/>
        </p:nvSpPr>
        <p:spPr>
          <a:xfrm>
            <a:off x="8429263" y="1945005"/>
            <a:ext cx="8830037" cy="1773762"/>
          </a:xfrm>
          <a:custGeom>
            <a:rect b="b" l="l" r="r" t="t"/>
            <a:pathLst>
              <a:path extrusionOk="0" h="1773762" w="8830037">
                <a:moveTo>
                  <a:pt x="0" y="0"/>
                </a:moveTo>
                <a:lnTo>
                  <a:pt x="8830037" y="0"/>
                </a:lnTo>
                <a:lnTo>
                  <a:pt x="8830037" y="1773762"/>
                </a:lnTo>
                <a:lnTo>
                  <a:pt x="0" y="177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174" name="Google Shape;174;p4"/>
          <p:cNvSpPr/>
          <p:nvPr/>
        </p:nvSpPr>
        <p:spPr>
          <a:xfrm>
            <a:off x="8429263" y="4935103"/>
            <a:ext cx="8830037" cy="1773762"/>
          </a:xfrm>
          <a:custGeom>
            <a:rect b="b" l="l" r="r" t="t"/>
            <a:pathLst>
              <a:path extrusionOk="0" h="1773762" w="8830037">
                <a:moveTo>
                  <a:pt x="0" y="0"/>
                </a:moveTo>
                <a:lnTo>
                  <a:pt x="8830037" y="0"/>
                </a:lnTo>
                <a:lnTo>
                  <a:pt x="8830037" y="1773762"/>
                </a:lnTo>
                <a:lnTo>
                  <a:pt x="0" y="177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175" name="Google Shape;175;p4"/>
          <p:cNvSpPr/>
          <p:nvPr/>
        </p:nvSpPr>
        <p:spPr>
          <a:xfrm>
            <a:off x="8429263" y="7956129"/>
            <a:ext cx="8830037" cy="1773762"/>
          </a:xfrm>
          <a:custGeom>
            <a:rect b="b" l="l" r="r" t="t"/>
            <a:pathLst>
              <a:path extrusionOk="0" h="1773762" w="8830037">
                <a:moveTo>
                  <a:pt x="0" y="0"/>
                </a:moveTo>
                <a:lnTo>
                  <a:pt x="8830037" y="0"/>
                </a:lnTo>
                <a:lnTo>
                  <a:pt x="8830037" y="1773762"/>
                </a:lnTo>
                <a:lnTo>
                  <a:pt x="0" y="177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176" name="Google Shape;176;p4"/>
          <p:cNvSpPr txBox="1"/>
          <p:nvPr/>
        </p:nvSpPr>
        <p:spPr>
          <a:xfrm>
            <a:off x="1028700" y="933450"/>
            <a:ext cx="6417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7" name="Google Shape;177;p4"/>
          <p:cNvGrpSpPr/>
          <p:nvPr/>
        </p:nvGrpSpPr>
        <p:grpSpPr>
          <a:xfrm>
            <a:off x="8429238" y="3657591"/>
            <a:ext cx="8830085" cy="2430897"/>
            <a:chOff x="0" y="-85725"/>
            <a:chExt cx="2998942" cy="8256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2998942" cy="739791"/>
            </a:xfrm>
            <a:custGeom>
              <a:rect b="b" l="l" r="r" t="t"/>
              <a:pathLst>
                <a:path extrusionOk="0" h="739791" w="2998942">
                  <a:moveTo>
                    <a:pt x="35071" y="0"/>
                  </a:moveTo>
                  <a:lnTo>
                    <a:pt x="2963871" y="0"/>
                  </a:lnTo>
                  <a:cubicBezTo>
                    <a:pt x="2973172" y="0"/>
                    <a:pt x="2982093" y="3695"/>
                    <a:pt x="2988670" y="10272"/>
                  </a:cubicBezTo>
                  <a:cubicBezTo>
                    <a:pt x="2995247" y="16849"/>
                    <a:pt x="2998942" y="25769"/>
                    <a:pt x="2998942" y="35071"/>
                  </a:cubicBezTo>
                  <a:lnTo>
                    <a:pt x="2998942" y="704720"/>
                  </a:lnTo>
                  <a:cubicBezTo>
                    <a:pt x="2998942" y="714022"/>
                    <a:pt x="2995247" y="722942"/>
                    <a:pt x="2988670" y="729519"/>
                  </a:cubicBezTo>
                  <a:cubicBezTo>
                    <a:pt x="2982093" y="736096"/>
                    <a:pt x="2973172" y="739791"/>
                    <a:pt x="2963871" y="739791"/>
                  </a:cubicBezTo>
                  <a:lnTo>
                    <a:pt x="35071" y="739791"/>
                  </a:lnTo>
                  <a:cubicBezTo>
                    <a:pt x="25769" y="739791"/>
                    <a:pt x="16849" y="736096"/>
                    <a:pt x="10272" y="729519"/>
                  </a:cubicBezTo>
                  <a:cubicBezTo>
                    <a:pt x="3695" y="722942"/>
                    <a:pt x="0" y="714022"/>
                    <a:pt x="0" y="704720"/>
                  </a:cubicBezTo>
                  <a:lnTo>
                    <a:pt x="0" y="35071"/>
                  </a:lnTo>
                  <a:cubicBezTo>
                    <a:pt x="0" y="25769"/>
                    <a:pt x="3695" y="16849"/>
                    <a:pt x="10272" y="10272"/>
                  </a:cubicBezTo>
                  <a:cubicBezTo>
                    <a:pt x="16849" y="3695"/>
                    <a:pt x="25769" y="0"/>
                    <a:pt x="35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0" y="-85725"/>
              <a:ext cx="2998800" cy="8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4"/>
          <p:cNvSpPr txBox="1"/>
          <p:nvPr/>
        </p:nvSpPr>
        <p:spPr>
          <a:xfrm>
            <a:off x="9379319" y="4311125"/>
            <a:ext cx="71721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1" lang="en-US" sz="2799">
                <a:solidFill>
                  <a:srgbClr val="6422B8"/>
                </a:solidFill>
              </a:rPr>
              <a:t>The solution is to make a To-Do List app and make reminders to do chores and help organize your day and do work.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18360" r="21834" t="0"/>
          <a:stretch/>
        </p:blipFill>
        <p:spPr>
          <a:xfrm>
            <a:off x="906200" y="2286600"/>
            <a:ext cx="6888750" cy="6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/>
          <p:nvPr/>
        </p:nvSpPr>
        <p:spPr>
          <a:xfrm>
            <a:off x="1028700" y="810508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7" y="0"/>
                </a:lnTo>
                <a:lnTo>
                  <a:pt x="4762617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189" name="Google Shape;189;p5"/>
          <p:cNvSpPr/>
          <p:nvPr/>
        </p:nvSpPr>
        <p:spPr>
          <a:xfrm>
            <a:off x="6762691" y="810508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8" y="0"/>
                </a:lnTo>
                <a:lnTo>
                  <a:pt x="4762618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sp>
        <p:nvSpPr>
          <p:cNvPr id="190" name="Google Shape;190;p5"/>
          <p:cNvSpPr/>
          <p:nvPr/>
        </p:nvSpPr>
        <p:spPr>
          <a:xfrm>
            <a:off x="12496683" y="8105084"/>
            <a:ext cx="4762617" cy="956706"/>
          </a:xfrm>
          <a:custGeom>
            <a:rect b="b" l="l" r="r" t="t"/>
            <a:pathLst>
              <a:path extrusionOk="0" h="956706" w="4762617">
                <a:moveTo>
                  <a:pt x="0" y="0"/>
                </a:moveTo>
                <a:lnTo>
                  <a:pt x="4762617" y="0"/>
                </a:lnTo>
                <a:lnTo>
                  <a:pt x="4762617" y="956706"/>
                </a:lnTo>
                <a:lnTo>
                  <a:pt x="0" y="956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-849" r="-859" t="0"/>
            </a:stretch>
          </a:blipFill>
          <a:ln>
            <a:noFill/>
          </a:ln>
        </p:spPr>
      </p:sp>
      <p:grpSp>
        <p:nvGrpSpPr>
          <p:cNvPr id="191" name="Google Shape;191;p5"/>
          <p:cNvGrpSpPr/>
          <p:nvPr/>
        </p:nvGrpSpPr>
        <p:grpSpPr>
          <a:xfrm>
            <a:off x="1028700" y="3356463"/>
            <a:ext cx="4762861" cy="5226999"/>
            <a:chOff x="0" y="-85725"/>
            <a:chExt cx="1617600" cy="1775234"/>
          </a:xfrm>
        </p:grpSpPr>
        <p:sp>
          <p:nvSpPr>
            <p:cNvPr id="192" name="Google Shape;192;p5"/>
            <p:cNvSpPr/>
            <p:nvPr/>
          </p:nvSpPr>
          <p:spPr>
            <a:xfrm>
              <a:off x="0" y="0"/>
              <a:ext cx="1617526" cy="1689509"/>
            </a:xfrm>
            <a:custGeom>
              <a:rect b="b" l="l" r="r" t="t"/>
              <a:pathLst>
                <a:path extrusionOk="0" h="1689509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24487"/>
                  </a:lnTo>
                  <a:cubicBezTo>
                    <a:pt x="1617526" y="1641732"/>
                    <a:pt x="1610675" y="1658271"/>
                    <a:pt x="1598481" y="1670465"/>
                  </a:cubicBezTo>
                  <a:cubicBezTo>
                    <a:pt x="1586287" y="1682659"/>
                    <a:pt x="1569748" y="1689509"/>
                    <a:pt x="1552503" y="1689509"/>
                  </a:cubicBezTo>
                  <a:lnTo>
                    <a:pt x="65022" y="1689509"/>
                  </a:lnTo>
                  <a:cubicBezTo>
                    <a:pt x="47777" y="1689509"/>
                    <a:pt x="31239" y="1682659"/>
                    <a:pt x="19045" y="1670465"/>
                  </a:cubicBezTo>
                  <a:cubicBezTo>
                    <a:pt x="6851" y="1658271"/>
                    <a:pt x="0" y="1641732"/>
                    <a:pt x="0" y="1624487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0" y="-85725"/>
              <a:ext cx="1617600" cy="17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5"/>
          <p:cNvGrpSpPr/>
          <p:nvPr/>
        </p:nvGrpSpPr>
        <p:grpSpPr>
          <a:xfrm>
            <a:off x="6762691" y="3356463"/>
            <a:ext cx="4762861" cy="5226999"/>
            <a:chOff x="0" y="-85725"/>
            <a:chExt cx="1617600" cy="1775234"/>
          </a:xfrm>
        </p:grpSpPr>
        <p:sp>
          <p:nvSpPr>
            <p:cNvPr id="195" name="Google Shape;195;p5"/>
            <p:cNvSpPr/>
            <p:nvPr/>
          </p:nvSpPr>
          <p:spPr>
            <a:xfrm>
              <a:off x="0" y="0"/>
              <a:ext cx="1617526" cy="1689509"/>
            </a:xfrm>
            <a:custGeom>
              <a:rect b="b" l="l" r="r" t="t"/>
              <a:pathLst>
                <a:path extrusionOk="0" h="1689509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24487"/>
                  </a:lnTo>
                  <a:cubicBezTo>
                    <a:pt x="1617526" y="1641732"/>
                    <a:pt x="1610675" y="1658271"/>
                    <a:pt x="1598481" y="1670465"/>
                  </a:cubicBezTo>
                  <a:cubicBezTo>
                    <a:pt x="1586287" y="1682659"/>
                    <a:pt x="1569748" y="1689509"/>
                    <a:pt x="1552503" y="1689509"/>
                  </a:cubicBezTo>
                  <a:lnTo>
                    <a:pt x="65022" y="1689509"/>
                  </a:lnTo>
                  <a:cubicBezTo>
                    <a:pt x="47777" y="1689509"/>
                    <a:pt x="31239" y="1682659"/>
                    <a:pt x="19045" y="1670465"/>
                  </a:cubicBezTo>
                  <a:cubicBezTo>
                    <a:pt x="6851" y="1658271"/>
                    <a:pt x="0" y="1641732"/>
                    <a:pt x="0" y="1624487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0" y="-85725"/>
              <a:ext cx="1617600" cy="17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5"/>
          <p:cNvGrpSpPr/>
          <p:nvPr/>
        </p:nvGrpSpPr>
        <p:grpSpPr>
          <a:xfrm>
            <a:off x="12496683" y="3356463"/>
            <a:ext cx="4762861" cy="5226999"/>
            <a:chOff x="0" y="-85725"/>
            <a:chExt cx="1617600" cy="1775234"/>
          </a:xfrm>
        </p:grpSpPr>
        <p:sp>
          <p:nvSpPr>
            <p:cNvPr id="198" name="Google Shape;198;p5"/>
            <p:cNvSpPr/>
            <p:nvPr/>
          </p:nvSpPr>
          <p:spPr>
            <a:xfrm>
              <a:off x="0" y="0"/>
              <a:ext cx="1617526" cy="1689509"/>
            </a:xfrm>
            <a:custGeom>
              <a:rect b="b" l="l" r="r" t="t"/>
              <a:pathLst>
                <a:path extrusionOk="0" h="1689509" w="1617526">
                  <a:moveTo>
                    <a:pt x="65022" y="0"/>
                  </a:moveTo>
                  <a:lnTo>
                    <a:pt x="1552503" y="0"/>
                  </a:lnTo>
                  <a:cubicBezTo>
                    <a:pt x="1569748" y="0"/>
                    <a:pt x="1586287" y="6851"/>
                    <a:pt x="1598481" y="19045"/>
                  </a:cubicBezTo>
                  <a:cubicBezTo>
                    <a:pt x="1610675" y="31239"/>
                    <a:pt x="1617526" y="47777"/>
                    <a:pt x="1617526" y="65022"/>
                  </a:cubicBezTo>
                  <a:lnTo>
                    <a:pt x="1617526" y="1624487"/>
                  </a:lnTo>
                  <a:cubicBezTo>
                    <a:pt x="1617526" y="1641732"/>
                    <a:pt x="1610675" y="1658271"/>
                    <a:pt x="1598481" y="1670465"/>
                  </a:cubicBezTo>
                  <a:cubicBezTo>
                    <a:pt x="1586287" y="1682659"/>
                    <a:pt x="1569748" y="1689509"/>
                    <a:pt x="1552503" y="1689509"/>
                  </a:cubicBezTo>
                  <a:lnTo>
                    <a:pt x="65022" y="1689509"/>
                  </a:lnTo>
                  <a:cubicBezTo>
                    <a:pt x="47777" y="1689509"/>
                    <a:pt x="31239" y="1682659"/>
                    <a:pt x="19045" y="1670465"/>
                  </a:cubicBezTo>
                  <a:cubicBezTo>
                    <a:pt x="6851" y="1658271"/>
                    <a:pt x="0" y="1641732"/>
                    <a:pt x="0" y="1624487"/>
                  </a:cubicBezTo>
                  <a:lnTo>
                    <a:pt x="0" y="65022"/>
                  </a:lnTo>
                  <a:cubicBezTo>
                    <a:pt x="0" y="47777"/>
                    <a:pt x="6851" y="31239"/>
                    <a:pt x="19045" y="19045"/>
                  </a:cubicBezTo>
                  <a:cubicBezTo>
                    <a:pt x="31239" y="6851"/>
                    <a:pt x="47777" y="0"/>
                    <a:pt x="65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0" y="-85725"/>
              <a:ext cx="1617600" cy="17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1506955" y="4094019"/>
            <a:ext cx="3879675" cy="1373422"/>
            <a:chOff x="0" y="-66675"/>
            <a:chExt cx="5172900" cy="1831229"/>
          </a:xfrm>
        </p:grpSpPr>
        <p:sp>
          <p:nvSpPr>
            <p:cNvPr id="201" name="Google Shape;201;p5"/>
            <p:cNvSpPr txBox="1"/>
            <p:nvPr/>
          </p:nvSpPr>
          <p:spPr>
            <a:xfrm>
              <a:off x="0" y="1190054"/>
              <a:ext cx="5172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0" i="0" lang="en-US" sz="2799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0" y="-66675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rgbClr val="6422B8"/>
                  </a:solidFill>
                </a:rPr>
                <a:t>Colorful Colors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7204175" y="4094019"/>
            <a:ext cx="3879771" cy="1874836"/>
            <a:chOff x="48705" y="-1399308"/>
            <a:chExt cx="5173028" cy="2499782"/>
          </a:xfrm>
        </p:grpSpPr>
        <p:sp>
          <p:nvSpPr>
            <p:cNvPr id="204" name="Google Shape;204;p5"/>
            <p:cNvSpPr txBox="1"/>
            <p:nvPr/>
          </p:nvSpPr>
          <p:spPr>
            <a:xfrm>
              <a:off x="48705" y="-220726"/>
              <a:ext cx="5172900" cy="13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6422B8"/>
                  </a:solidFill>
                </a:rPr>
                <a:t>We have AI to help you schedule your tasks.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48833" y="-1399308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Key Metric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12778612" y="4042369"/>
            <a:ext cx="4002700" cy="3544822"/>
            <a:chOff x="-164033" y="-1468175"/>
            <a:chExt cx="5336933" cy="4726429"/>
          </a:xfrm>
        </p:grpSpPr>
        <p:sp>
          <p:nvSpPr>
            <p:cNvPr id="207" name="Google Shape;207;p5"/>
            <p:cNvSpPr txBox="1"/>
            <p:nvPr/>
          </p:nvSpPr>
          <p:spPr>
            <a:xfrm>
              <a:off x="0" y="1190054"/>
              <a:ext cx="5172900" cy="20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en-US" sz="2799">
                  <a:solidFill>
                    <a:srgbClr val="6422B8"/>
                  </a:solidFill>
                </a:rPr>
                <a:t>It takes only a few clicks to schedule your entire day!</a:t>
              </a:r>
              <a:r>
                <a:rPr b="0" i="0" lang="en-US" sz="2799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-164033" y="-1468175"/>
              <a:ext cx="5172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6422B8"/>
                  </a:solidFill>
                  <a:latin typeface="Arial"/>
                  <a:ea typeface="Arial"/>
                  <a:cs typeface="Arial"/>
                  <a:sym typeface="Arial"/>
                </a:rPr>
                <a:t>Key Metric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5"/>
          <p:cNvSpPr txBox="1"/>
          <p:nvPr/>
        </p:nvSpPr>
        <p:spPr>
          <a:xfrm>
            <a:off x="3369377" y="933450"/>
            <a:ext cx="1078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 &amp; Innovation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" name="Google Shape;21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Rainbow-gradient-fully-saturated.svg - Wikimedia Commons" id="212" name="Google Shape;21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326" y="5733070"/>
            <a:ext cx="2371999" cy="23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83101" y="6077057"/>
            <a:ext cx="2573260" cy="257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sk | Free SVG" id="214" name="Google Shape;21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19598" y="3635688"/>
            <a:ext cx="1639713" cy="163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0ccbaceac_0_768"/>
          <p:cNvSpPr/>
          <p:nvPr/>
        </p:nvSpPr>
        <p:spPr>
          <a:xfrm>
            <a:off x="1028700" y="4860467"/>
            <a:ext cx="16230600" cy="2089690"/>
          </a:xfrm>
          <a:custGeom>
            <a:rect b="b" l="l" r="r" t="t"/>
            <a:pathLst>
              <a:path extrusionOk="0"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g310ccbaceac_0_768"/>
          <p:cNvSpPr/>
          <p:nvPr/>
        </p:nvSpPr>
        <p:spPr>
          <a:xfrm>
            <a:off x="2054378" y="3990071"/>
            <a:ext cx="2589782" cy="2589782"/>
          </a:xfrm>
          <a:custGeom>
            <a:rect b="b" l="l" r="r" t="t"/>
            <a:pathLst>
              <a:path extrusionOk="0" h="2589782" w="2589782">
                <a:moveTo>
                  <a:pt x="0" y="0"/>
                </a:moveTo>
                <a:lnTo>
                  <a:pt x="2589782" y="0"/>
                </a:lnTo>
                <a:lnTo>
                  <a:pt x="2589782" y="2589782"/>
                </a:lnTo>
                <a:lnTo>
                  <a:pt x="0" y="2589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g310ccbaceac_0_768"/>
          <p:cNvSpPr/>
          <p:nvPr/>
        </p:nvSpPr>
        <p:spPr>
          <a:xfrm>
            <a:off x="4377936" y="5284929"/>
            <a:ext cx="2589847" cy="2589848"/>
          </a:xfrm>
          <a:custGeom>
            <a:rect b="b" l="l" r="r" t="t"/>
            <a:pathLst>
              <a:path extrusionOk="0" h="2589848" w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g310ccbaceac_0_768"/>
          <p:cNvSpPr/>
          <p:nvPr/>
        </p:nvSpPr>
        <p:spPr>
          <a:xfrm>
            <a:off x="9011817" y="5284994"/>
            <a:ext cx="2589847" cy="2589847"/>
          </a:xfrm>
          <a:custGeom>
            <a:rect b="b" l="l" r="r" t="t"/>
            <a:pathLst>
              <a:path extrusionOk="0" h="2589847" w="2589847">
                <a:moveTo>
                  <a:pt x="0" y="0"/>
                </a:moveTo>
                <a:lnTo>
                  <a:pt x="2589847" y="0"/>
                </a:lnTo>
                <a:lnTo>
                  <a:pt x="2589847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310ccbaceac_0_768"/>
          <p:cNvSpPr/>
          <p:nvPr/>
        </p:nvSpPr>
        <p:spPr>
          <a:xfrm>
            <a:off x="13655059" y="5284994"/>
            <a:ext cx="2589847" cy="2589847"/>
          </a:xfrm>
          <a:custGeom>
            <a:rect b="b" l="l" r="r" t="t"/>
            <a:pathLst>
              <a:path extrusionOk="0" h="2589847" w="2589847">
                <a:moveTo>
                  <a:pt x="0" y="0"/>
                </a:moveTo>
                <a:lnTo>
                  <a:pt x="2589848" y="0"/>
                </a:lnTo>
                <a:lnTo>
                  <a:pt x="2589848" y="2589848"/>
                </a:lnTo>
                <a:lnTo>
                  <a:pt x="0" y="258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310ccbaceac_0_768"/>
          <p:cNvSpPr/>
          <p:nvPr/>
        </p:nvSpPr>
        <p:spPr>
          <a:xfrm>
            <a:off x="6688226" y="3990071"/>
            <a:ext cx="2589847" cy="2589848"/>
          </a:xfrm>
          <a:custGeom>
            <a:rect b="b" l="l" r="r" t="t"/>
            <a:pathLst>
              <a:path extrusionOk="0" h="2589848" w="2589847">
                <a:moveTo>
                  <a:pt x="0" y="0"/>
                </a:moveTo>
                <a:lnTo>
                  <a:pt x="2589847" y="0"/>
                </a:lnTo>
                <a:lnTo>
                  <a:pt x="2589847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g310ccbaceac_0_768"/>
          <p:cNvSpPr/>
          <p:nvPr/>
        </p:nvSpPr>
        <p:spPr>
          <a:xfrm>
            <a:off x="11331468" y="3990071"/>
            <a:ext cx="2589848" cy="2589848"/>
          </a:xfrm>
          <a:custGeom>
            <a:rect b="b" l="l" r="r" t="t"/>
            <a:pathLst>
              <a:path extrusionOk="0" h="2589848" w="2589848">
                <a:moveTo>
                  <a:pt x="0" y="0"/>
                </a:moveTo>
                <a:lnTo>
                  <a:pt x="2589848" y="0"/>
                </a:lnTo>
                <a:lnTo>
                  <a:pt x="2589848" y="2589847"/>
                </a:lnTo>
                <a:lnTo>
                  <a:pt x="0" y="2589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6" name="Google Shape;226;g310ccbaceac_0_768"/>
          <p:cNvGrpSpPr/>
          <p:nvPr/>
        </p:nvGrpSpPr>
        <p:grpSpPr>
          <a:xfrm>
            <a:off x="2600766" y="4536459"/>
            <a:ext cx="1497015" cy="1497015"/>
            <a:chOff x="0" y="0"/>
            <a:chExt cx="812800" cy="812800"/>
          </a:xfrm>
        </p:grpSpPr>
        <p:sp>
          <p:nvSpPr>
            <p:cNvPr id="227" name="Google Shape;227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B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g310ccbaceac_0_768"/>
          <p:cNvGrpSpPr/>
          <p:nvPr/>
        </p:nvGrpSpPr>
        <p:grpSpPr>
          <a:xfrm>
            <a:off x="4924357" y="5792713"/>
            <a:ext cx="1497015" cy="1497015"/>
            <a:chOff x="0" y="0"/>
            <a:chExt cx="812800" cy="812800"/>
          </a:xfrm>
        </p:grpSpPr>
        <p:sp>
          <p:nvSpPr>
            <p:cNvPr id="230" name="Google Shape;230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g310ccbaceac_0_768"/>
          <p:cNvGrpSpPr/>
          <p:nvPr/>
        </p:nvGrpSpPr>
        <p:grpSpPr>
          <a:xfrm>
            <a:off x="7234646" y="4536459"/>
            <a:ext cx="1497015" cy="1497015"/>
            <a:chOff x="0" y="0"/>
            <a:chExt cx="812800" cy="812800"/>
          </a:xfrm>
        </p:grpSpPr>
        <p:sp>
          <p:nvSpPr>
            <p:cNvPr id="233" name="Google Shape;233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A9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g310ccbaceac_0_768"/>
          <p:cNvGrpSpPr/>
          <p:nvPr/>
        </p:nvGrpSpPr>
        <p:grpSpPr>
          <a:xfrm>
            <a:off x="9558237" y="5792713"/>
            <a:ext cx="1497015" cy="1497015"/>
            <a:chOff x="0" y="0"/>
            <a:chExt cx="812800" cy="812800"/>
          </a:xfrm>
        </p:grpSpPr>
        <p:sp>
          <p:nvSpPr>
            <p:cNvPr id="236" name="Google Shape;236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60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g310ccbaceac_0_768"/>
          <p:cNvGrpSpPr/>
          <p:nvPr/>
        </p:nvGrpSpPr>
        <p:grpSpPr>
          <a:xfrm>
            <a:off x="11868527" y="4536459"/>
            <a:ext cx="1497015" cy="1497015"/>
            <a:chOff x="0" y="0"/>
            <a:chExt cx="812800" cy="812800"/>
          </a:xfrm>
        </p:grpSpPr>
        <p:sp>
          <p:nvSpPr>
            <p:cNvPr id="239" name="Google Shape;239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1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g310ccbaceac_0_768"/>
          <p:cNvGrpSpPr/>
          <p:nvPr/>
        </p:nvGrpSpPr>
        <p:grpSpPr>
          <a:xfrm>
            <a:off x="14192118" y="5792713"/>
            <a:ext cx="1497015" cy="1497015"/>
            <a:chOff x="0" y="0"/>
            <a:chExt cx="812800" cy="812800"/>
          </a:xfrm>
        </p:grpSpPr>
        <p:sp>
          <p:nvSpPr>
            <p:cNvPr id="242" name="Google Shape;242;g310ccbaceac_0_76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4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310ccbaceac_0_76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g310ccbaceac_0_768"/>
          <p:cNvSpPr/>
          <p:nvPr/>
        </p:nvSpPr>
        <p:spPr>
          <a:xfrm>
            <a:off x="2934693" y="4832491"/>
            <a:ext cx="829152" cy="904941"/>
          </a:xfrm>
          <a:custGeom>
            <a:rect b="b" l="l" r="r" t="t"/>
            <a:pathLst>
              <a:path extrusionOk="0" h="904941" w="829152">
                <a:moveTo>
                  <a:pt x="0" y="0"/>
                </a:moveTo>
                <a:lnTo>
                  <a:pt x="829152" y="0"/>
                </a:lnTo>
                <a:lnTo>
                  <a:pt x="829152" y="904941"/>
                </a:lnTo>
                <a:lnTo>
                  <a:pt x="0" y="904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g310ccbaceac_0_768"/>
          <p:cNvSpPr/>
          <p:nvPr/>
        </p:nvSpPr>
        <p:spPr>
          <a:xfrm>
            <a:off x="7620902" y="4886340"/>
            <a:ext cx="724494" cy="797242"/>
          </a:xfrm>
          <a:custGeom>
            <a:rect b="b" l="l" r="r" t="t"/>
            <a:pathLst>
              <a:path extrusionOk="0" h="797242" w="724494">
                <a:moveTo>
                  <a:pt x="0" y="0"/>
                </a:moveTo>
                <a:lnTo>
                  <a:pt x="724494" y="0"/>
                </a:lnTo>
                <a:lnTo>
                  <a:pt x="724494" y="797243"/>
                </a:lnTo>
                <a:lnTo>
                  <a:pt x="0" y="797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g310ccbaceac_0_768"/>
          <p:cNvSpPr/>
          <p:nvPr/>
        </p:nvSpPr>
        <p:spPr>
          <a:xfrm>
            <a:off x="9908119" y="6170498"/>
            <a:ext cx="797242" cy="741436"/>
          </a:xfrm>
          <a:custGeom>
            <a:rect b="b" l="l" r="r" t="t"/>
            <a:pathLst>
              <a:path extrusionOk="0" h="741436" w="797242">
                <a:moveTo>
                  <a:pt x="0" y="0"/>
                </a:moveTo>
                <a:lnTo>
                  <a:pt x="797243" y="0"/>
                </a:lnTo>
                <a:lnTo>
                  <a:pt x="797243" y="741436"/>
                </a:lnTo>
                <a:lnTo>
                  <a:pt x="0" y="741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g310ccbaceac_0_768"/>
          <p:cNvSpPr/>
          <p:nvPr/>
        </p:nvSpPr>
        <p:spPr>
          <a:xfrm>
            <a:off x="12218409" y="4912251"/>
            <a:ext cx="797242" cy="745422"/>
          </a:xfrm>
          <a:custGeom>
            <a:rect b="b" l="l" r="r" t="t"/>
            <a:pathLst>
              <a:path extrusionOk="0" h="745422" w="797242">
                <a:moveTo>
                  <a:pt x="0" y="0"/>
                </a:moveTo>
                <a:lnTo>
                  <a:pt x="797242" y="0"/>
                </a:lnTo>
                <a:lnTo>
                  <a:pt x="797242" y="745422"/>
                </a:lnTo>
                <a:lnTo>
                  <a:pt x="0" y="745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g310ccbaceac_0_768"/>
          <p:cNvSpPr/>
          <p:nvPr/>
        </p:nvSpPr>
        <p:spPr>
          <a:xfrm>
            <a:off x="14578374" y="6142595"/>
            <a:ext cx="724494" cy="797242"/>
          </a:xfrm>
          <a:custGeom>
            <a:rect b="b" l="l" r="r" t="t"/>
            <a:pathLst>
              <a:path extrusionOk="0" h="797242" w="724494">
                <a:moveTo>
                  <a:pt x="0" y="0"/>
                </a:moveTo>
                <a:lnTo>
                  <a:pt x="724494" y="0"/>
                </a:lnTo>
                <a:lnTo>
                  <a:pt x="724494" y="797242"/>
                </a:lnTo>
                <a:lnTo>
                  <a:pt x="0" y="797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g310ccbaceac_0_768"/>
          <p:cNvSpPr/>
          <p:nvPr/>
        </p:nvSpPr>
        <p:spPr>
          <a:xfrm>
            <a:off x="5277572" y="6149881"/>
            <a:ext cx="790575" cy="782669"/>
          </a:xfrm>
          <a:custGeom>
            <a:rect b="b" l="l" r="r" t="t"/>
            <a:pathLst>
              <a:path extrusionOk="0" h="782669" w="790575">
                <a:moveTo>
                  <a:pt x="0" y="0"/>
                </a:moveTo>
                <a:lnTo>
                  <a:pt x="790575" y="0"/>
                </a:lnTo>
                <a:lnTo>
                  <a:pt x="790575" y="782670"/>
                </a:lnTo>
                <a:lnTo>
                  <a:pt x="0" y="782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g310ccbaceac_0_768"/>
          <p:cNvSpPr/>
          <p:nvPr/>
        </p:nvSpPr>
        <p:spPr>
          <a:xfrm>
            <a:off x="311871" y="290040"/>
            <a:ext cx="1340270" cy="1246451"/>
          </a:xfrm>
          <a:custGeom>
            <a:rect b="b" l="l" r="r" t="t"/>
            <a:pathLst>
              <a:path extrusionOk="0" h="1246451" w="1340270">
                <a:moveTo>
                  <a:pt x="0" y="0"/>
                </a:moveTo>
                <a:lnTo>
                  <a:pt x="1340269" y="0"/>
                </a:lnTo>
                <a:lnTo>
                  <a:pt x="1340269" y="1246451"/>
                </a:lnTo>
                <a:lnTo>
                  <a:pt x="0" y="1246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g310ccbaceac_0_768"/>
          <p:cNvSpPr/>
          <p:nvPr/>
        </p:nvSpPr>
        <p:spPr>
          <a:xfrm>
            <a:off x="15447902" y="9231960"/>
            <a:ext cx="4455202" cy="1976996"/>
          </a:xfrm>
          <a:custGeom>
            <a:rect b="b" l="l" r="r" t="t"/>
            <a:pathLst>
              <a:path extrusionOk="0" h="1976996" w="4455202">
                <a:moveTo>
                  <a:pt x="0" y="0"/>
                </a:moveTo>
                <a:lnTo>
                  <a:pt x="4455202" y="0"/>
                </a:lnTo>
                <a:lnTo>
                  <a:pt x="4455202" y="1976996"/>
                </a:lnTo>
                <a:lnTo>
                  <a:pt x="0" y="1976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g310ccbaceac_0_768"/>
          <p:cNvSpPr/>
          <p:nvPr/>
        </p:nvSpPr>
        <p:spPr>
          <a:xfrm>
            <a:off x="16098772" y="-204302"/>
            <a:ext cx="2321057" cy="1740793"/>
          </a:xfrm>
          <a:custGeom>
            <a:rect b="b" l="l" r="r" t="t"/>
            <a:pathLst>
              <a:path extrusionOk="0" h="1740793" w="2321057">
                <a:moveTo>
                  <a:pt x="0" y="0"/>
                </a:moveTo>
                <a:lnTo>
                  <a:pt x="2321056" y="0"/>
                </a:lnTo>
                <a:lnTo>
                  <a:pt x="2321056" y="1740793"/>
                </a:lnTo>
                <a:lnTo>
                  <a:pt x="0" y="1740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g310ccbaceac_0_768"/>
          <p:cNvSpPr/>
          <p:nvPr/>
        </p:nvSpPr>
        <p:spPr>
          <a:xfrm flipH="1">
            <a:off x="-293867" y="8687989"/>
            <a:ext cx="2551746" cy="2184932"/>
          </a:xfrm>
          <a:custGeom>
            <a:rect b="b" l="l" r="r" t="t"/>
            <a:pathLst>
              <a:path extrusionOk="0" h="2184932" w="2551746">
                <a:moveTo>
                  <a:pt x="2551745" y="0"/>
                </a:moveTo>
                <a:lnTo>
                  <a:pt x="0" y="0"/>
                </a:lnTo>
                <a:lnTo>
                  <a:pt x="0" y="2184932"/>
                </a:lnTo>
                <a:lnTo>
                  <a:pt x="2551745" y="2184932"/>
                </a:lnTo>
                <a:lnTo>
                  <a:pt x="2551745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g310ccbaceac_0_768"/>
          <p:cNvSpPr/>
          <p:nvPr/>
        </p:nvSpPr>
        <p:spPr>
          <a:xfrm flipH="1" rot="10800000">
            <a:off x="3349269" y="6697046"/>
            <a:ext cx="993504" cy="704146"/>
          </a:xfrm>
          <a:custGeom>
            <a:rect b="b" l="l" r="r" t="t"/>
            <a:pathLst>
              <a:path extrusionOk="0" h="704146" w="993504">
                <a:moveTo>
                  <a:pt x="0" y="704145"/>
                </a:moveTo>
                <a:lnTo>
                  <a:pt x="993503" y="704145"/>
                </a:lnTo>
                <a:lnTo>
                  <a:pt x="993503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g310ccbaceac_0_768"/>
          <p:cNvSpPr/>
          <p:nvPr/>
        </p:nvSpPr>
        <p:spPr>
          <a:xfrm>
            <a:off x="5672860" y="4480418"/>
            <a:ext cx="993504" cy="704146"/>
          </a:xfrm>
          <a:custGeom>
            <a:rect b="b" l="l" r="r" t="t"/>
            <a:pathLst>
              <a:path extrusionOk="0" h="704146" w="993504">
                <a:moveTo>
                  <a:pt x="0" y="0"/>
                </a:moveTo>
                <a:lnTo>
                  <a:pt x="993503" y="0"/>
                </a:lnTo>
                <a:lnTo>
                  <a:pt x="993503" y="704146"/>
                </a:lnTo>
                <a:lnTo>
                  <a:pt x="0" y="704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g310ccbaceac_0_768"/>
          <p:cNvSpPr/>
          <p:nvPr/>
        </p:nvSpPr>
        <p:spPr>
          <a:xfrm>
            <a:off x="10306740" y="4480418"/>
            <a:ext cx="993504" cy="704146"/>
          </a:xfrm>
          <a:custGeom>
            <a:rect b="b" l="l" r="r" t="t"/>
            <a:pathLst>
              <a:path extrusionOk="0" h="704146" w="993504">
                <a:moveTo>
                  <a:pt x="0" y="0"/>
                </a:moveTo>
                <a:lnTo>
                  <a:pt x="993504" y="0"/>
                </a:lnTo>
                <a:lnTo>
                  <a:pt x="993504" y="704146"/>
                </a:lnTo>
                <a:lnTo>
                  <a:pt x="0" y="704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g310ccbaceac_0_768"/>
          <p:cNvSpPr/>
          <p:nvPr/>
        </p:nvSpPr>
        <p:spPr>
          <a:xfrm flipH="1" rot="10800000">
            <a:off x="12593267" y="6697046"/>
            <a:ext cx="993504" cy="704146"/>
          </a:xfrm>
          <a:custGeom>
            <a:rect b="b" l="l" r="r" t="t"/>
            <a:pathLst>
              <a:path extrusionOk="0" h="704146" w="993504">
                <a:moveTo>
                  <a:pt x="0" y="704145"/>
                </a:moveTo>
                <a:lnTo>
                  <a:pt x="993504" y="704145"/>
                </a:lnTo>
                <a:lnTo>
                  <a:pt x="993504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g310ccbaceac_0_768"/>
          <p:cNvSpPr txBox="1"/>
          <p:nvPr/>
        </p:nvSpPr>
        <p:spPr>
          <a:xfrm>
            <a:off x="4151507" y="797403"/>
            <a:ext cx="96948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15185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DEVELOPMENT ROADMAP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g310ccbaceac_0_768"/>
          <p:cNvGrpSpPr/>
          <p:nvPr/>
        </p:nvGrpSpPr>
        <p:grpSpPr>
          <a:xfrm>
            <a:off x="1774156" y="2460663"/>
            <a:ext cx="3150225" cy="1105060"/>
            <a:chOff x="0" y="-57150"/>
            <a:chExt cx="4200300" cy="1473414"/>
          </a:xfrm>
        </p:grpSpPr>
        <p:sp>
          <p:nvSpPr>
            <p:cNvPr id="260" name="Google Shape;260;g310ccbaceac_0_768"/>
            <p:cNvSpPr txBox="1"/>
            <p:nvPr/>
          </p:nvSpPr>
          <p:spPr>
            <a:xfrm>
              <a:off x="397620" y="-57150"/>
              <a:ext cx="340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Ideation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310ccbaceac_0_768"/>
            <p:cNvSpPr txBox="1"/>
            <p:nvPr/>
          </p:nvSpPr>
          <p:spPr>
            <a:xfrm>
              <a:off x="0" y="726564"/>
              <a:ext cx="4200300" cy="6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/>
                <a:t>we use the  Main Product  to improve another </a:t>
              </a:r>
              <a:r>
                <a:rPr lang="en-US"/>
                <a:t>prototype</a:t>
              </a:r>
              <a:r>
                <a:rPr lang="en-US"/>
                <a:t> of our product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g310ccbaceac_0_768"/>
          <p:cNvGrpSpPr/>
          <p:nvPr/>
        </p:nvGrpSpPr>
        <p:grpSpPr>
          <a:xfrm>
            <a:off x="3870561" y="7475457"/>
            <a:ext cx="3604500" cy="1252660"/>
            <a:chOff x="0" y="-57150"/>
            <a:chExt cx="4806000" cy="1670214"/>
          </a:xfrm>
        </p:grpSpPr>
        <p:sp>
          <p:nvSpPr>
            <p:cNvPr id="263" name="Google Shape;263;g310ccbaceac_0_768"/>
            <p:cNvSpPr txBox="1"/>
            <p:nvPr/>
          </p:nvSpPr>
          <p:spPr>
            <a:xfrm>
              <a:off x="700568" y="-57150"/>
              <a:ext cx="340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Product Design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10ccbaceac_0_768"/>
            <p:cNvSpPr txBox="1"/>
            <p:nvPr/>
          </p:nvSpPr>
          <p:spPr>
            <a:xfrm>
              <a:off x="0" y="726564"/>
              <a:ext cx="4806000" cy="8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B5B5B"/>
                  </a:solidFill>
                </a:rPr>
                <a:t>It will be colorful and be easy to navigate through the app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g310ccbaceac_0_768"/>
          <p:cNvGrpSpPr/>
          <p:nvPr/>
        </p:nvGrpSpPr>
        <p:grpSpPr>
          <a:xfrm>
            <a:off x="6537895" y="2460663"/>
            <a:ext cx="2890575" cy="1640560"/>
            <a:chOff x="0" y="-57150"/>
            <a:chExt cx="3854100" cy="2187414"/>
          </a:xfrm>
        </p:grpSpPr>
        <p:sp>
          <p:nvSpPr>
            <p:cNvPr id="266" name="Google Shape;266;g310ccbaceac_0_768"/>
            <p:cNvSpPr txBox="1"/>
            <p:nvPr/>
          </p:nvSpPr>
          <p:spPr>
            <a:xfrm>
              <a:off x="242259" y="-57150"/>
              <a:ext cx="3369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Market Research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310ccbaceac_0_768"/>
            <p:cNvSpPr txBox="1"/>
            <p:nvPr/>
          </p:nvSpPr>
          <p:spPr>
            <a:xfrm>
              <a:off x="0" y="726564"/>
              <a:ext cx="3854100" cy="14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B5B5B"/>
                  </a:solidFill>
                </a:rPr>
                <a:t>We can make money while spending alot to improve the app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g310ccbaceac_0_768"/>
          <p:cNvGrpSpPr/>
          <p:nvPr/>
        </p:nvGrpSpPr>
        <p:grpSpPr>
          <a:xfrm>
            <a:off x="8770242" y="7475457"/>
            <a:ext cx="3073050" cy="2058615"/>
            <a:chOff x="0" y="-57150"/>
            <a:chExt cx="4097400" cy="2744820"/>
          </a:xfrm>
        </p:grpSpPr>
        <p:sp>
          <p:nvSpPr>
            <p:cNvPr id="269" name="Google Shape;269;g310ccbaceac_0_768"/>
            <p:cNvSpPr txBox="1"/>
            <p:nvPr/>
          </p:nvSpPr>
          <p:spPr>
            <a:xfrm>
              <a:off x="0" y="-57150"/>
              <a:ext cx="40974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Testing &amp; Prototyping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310ccbaceac_0_768"/>
            <p:cNvSpPr txBox="1"/>
            <p:nvPr/>
          </p:nvSpPr>
          <p:spPr>
            <a:xfrm>
              <a:off x="0" y="1283970"/>
              <a:ext cx="4097400" cy="14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B5B5B"/>
                  </a:solidFill>
                </a:rPr>
                <a:t>We are </a:t>
              </a:r>
              <a:r>
                <a:rPr lang="en-US" sz="1800">
                  <a:solidFill>
                    <a:srgbClr val="5B5B5B"/>
                  </a:solidFill>
                </a:rPr>
                <a:t>prototyping</a:t>
              </a:r>
              <a:r>
                <a:rPr lang="en-US" sz="1800">
                  <a:solidFill>
                    <a:srgbClr val="5B5B5B"/>
                  </a:solidFill>
                </a:rPr>
                <a:t> the app to see any loopholes or errors inside the app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g310ccbaceac_0_768"/>
          <p:cNvGrpSpPr/>
          <p:nvPr/>
        </p:nvGrpSpPr>
        <p:grpSpPr>
          <a:xfrm>
            <a:off x="10869102" y="2251635"/>
            <a:ext cx="3604500" cy="1670715"/>
            <a:chOff x="0" y="-57150"/>
            <a:chExt cx="4806000" cy="2227620"/>
          </a:xfrm>
        </p:grpSpPr>
        <p:sp>
          <p:nvSpPr>
            <p:cNvPr id="272" name="Google Shape;272;g310ccbaceac_0_768"/>
            <p:cNvSpPr txBox="1"/>
            <p:nvPr/>
          </p:nvSpPr>
          <p:spPr>
            <a:xfrm>
              <a:off x="0" y="-57150"/>
              <a:ext cx="48060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Improvement &amp; Refinement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310ccbaceac_0_768"/>
            <p:cNvSpPr txBox="1"/>
            <p:nvPr/>
          </p:nvSpPr>
          <p:spPr>
            <a:xfrm>
              <a:off x="0" y="1283970"/>
              <a:ext cx="4806000" cy="8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rPr>
                <a:t>Iterate based on feedback from product testing results.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g310ccbaceac_0_768"/>
          <p:cNvGrpSpPr/>
          <p:nvPr/>
        </p:nvGrpSpPr>
        <p:grpSpPr>
          <a:xfrm>
            <a:off x="13138322" y="7475457"/>
            <a:ext cx="3604500" cy="1640560"/>
            <a:chOff x="0" y="-57150"/>
            <a:chExt cx="4806000" cy="2187414"/>
          </a:xfrm>
        </p:grpSpPr>
        <p:sp>
          <p:nvSpPr>
            <p:cNvPr id="275" name="Google Shape;275;g310ccbaceac_0_768"/>
            <p:cNvSpPr txBox="1"/>
            <p:nvPr/>
          </p:nvSpPr>
          <p:spPr>
            <a:xfrm>
              <a:off x="700568" y="-57150"/>
              <a:ext cx="340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51857"/>
                  </a:solidFill>
                  <a:latin typeface="Arial"/>
                  <a:ea typeface="Arial"/>
                  <a:cs typeface="Arial"/>
                  <a:sym typeface="Arial"/>
                </a:rPr>
                <a:t>Launch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310ccbaceac_0_768"/>
            <p:cNvSpPr txBox="1"/>
            <p:nvPr/>
          </p:nvSpPr>
          <p:spPr>
            <a:xfrm>
              <a:off x="0" y="726564"/>
              <a:ext cx="4806000" cy="14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B5B5B"/>
                  </a:solidFill>
                </a:rPr>
                <a:t>We then will </a:t>
              </a:r>
              <a:r>
                <a:rPr lang="en-US" sz="1800">
                  <a:solidFill>
                    <a:srgbClr val="5B5B5B"/>
                  </a:solidFill>
                </a:rPr>
                <a:t>launch</a:t>
              </a:r>
              <a:r>
                <a:rPr lang="en-US" sz="1800">
                  <a:solidFill>
                    <a:srgbClr val="5B5B5B"/>
                  </a:solidFill>
                </a:rPr>
                <a:t> the app on the App Store for everybody to use and enjoy.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g310ccbaceac_0_768"/>
          <p:cNvSpPr/>
          <p:nvPr/>
        </p:nvSpPr>
        <p:spPr>
          <a:xfrm>
            <a:off x="17259300" y="9168001"/>
            <a:ext cx="802255" cy="486033"/>
          </a:xfrm>
          <a:custGeom>
            <a:rect b="b" l="l" r="r" t="t"/>
            <a:pathLst>
              <a:path extrusionOk="0" h="486033" w="802255">
                <a:moveTo>
                  <a:pt x="0" y="0"/>
                </a:moveTo>
                <a:lnTo>
                  <a:pt x="802255" y="0"/>
                </a:lnTo>
                <a:lnTo>
                  <a:pt x="802255" y="486033"/>
                </a:lnTo>
                <a:lnTo>
                  <a:pt x="0" y="486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g310ccbaceac_0_768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9" name="Google Shape;279;g310ccbaceac_0_76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10ccbaceac_0_768"/>
          <p:cNvSpPr txBox="1"/>
          <p:nvPr/>
        </p:nvSpPr>
        <p:spPr>
          <a:xfrm>
            <a:off x="6967775" y="7401200"/>
            <a:ext cx="255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HERE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10ccbaceac_0_768"/>
          <p:cNvSpPr/>
          <p:nvPr/>
        </p:nvSpPr>
        <p:spPr>
          <a:xfrm>
            <a:off x="8502162" y="6675608"/>
            <a:ext cx="993504" cy="704146"/>
          </a:xfrm>
          <a:custGeom>
            <a:rect b="b" l="l" r="r" t="t"/>
            <a:pathLst>
              <a:path extrusionOk="0" h="704146" w="993504">
                <a:moveTo>
                  <a:pt x="0" y="704145"/>
                </a:moveTo>
                <a:lnTo>
                  <a:pt x="993504" y="704145"/>
                </a:lnTo>
                <a:lnTo>
                  <a:pt x="993504" y="0"/>
                </a:lnTo>
                <a:lnTo>
                  <a:pt x="0" y="0"/>
                </a:lnTo>
                <a:lnTo>
                  <a:pt x="0" y="704145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g310ccbaceac_0_768"/>
          <p:cNvSpPr txBox="1"/>
          <p:nvPr/>
        </p:nvSpPr>
        <p:spPr>
          <a:xfrm>
            <a:off x="2600775" y="4005800"/>
            <a:ext cx="134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2024. Sept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10ccbaceac_0_768"/>
          <p:cNvSpPr txBox="1"/>
          <p:nvPr/>
        </p:nvSpPr>
        <p:spPr>
          <a:xfrm>
            <a:off x="4765550" y="9365450"/>
            <a:ext cx="1497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2024. Dec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10ccbaceac_0_768"/>
          <p:cNvSpPr txBox="1"/>
          <p:nvPr/>
        </p:nvSpPr>
        <p:spPr>
          <a:xfrm>
            <a:off x="7317613" y="4101225"/>
            <a:ext cx="134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2025. Jan.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10ccbaceac_0_768"/>
          <p:cNvSpPr txBox="1"/>
          <p:nvPr/>
        </p:nvSpPr>
        <p:spPr>
          <a:xfrm>
            <a:off x="9636563" y="9654025"/>
            <a:ext cx="134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2025. Feb.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10ccbaceac_0_768"/>
          <p:cNvSpPr txBox="1"/>
          <p:nvPr/>
        </p:nvSpPr>
        <p:spPr>
          <a:xfrm>
            <a:off x="11844125" y="4008775"/>
            <a:ext cx="1340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2025. 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10ccbaceac_0_768"/>
          <p:cNvSpPr txBox="1"/>
          <p:nvPr/>
        </p:nvSpPr>
        <p:spPr>
          <a:xfrm>
            <a:off x="14473600" y="9641325"/>
            <a:ext cx="1144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 APR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10ccbaceac_0_768"/>
          <p:cNvSpPr txBox="1"/>
          <p:nvPr/>
        </p:nvSpPr>
        <p:spPr>
          <a:xfrm>
            <a:off x="21512800" y="3228350"/>
            <a:ext cx="784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3240225" y="2913669"/>
            <a:ext cx="11807550" cy="2750384"/>
            <a:chOff x="0" y="-66675"/>
            <a:chExt cx="15743400" cy="3667179"/>
          </a:xfrm>
        </p:grpSpPr>
        <p:sp>
          <p:nvSpPr>
            <p:cNvPr id="294" name="Google Shape;294;p6"/>
            <p:cNvSpPr txBox="1"/>
            <p:nvPr/>
          </p:nvSpPr>
          <p:spPr>
            <a:xfrm>
              <a:off x="0" y="-66675"/>
              <a:ext cx="157434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b="0" i="0" lang="en-US" sz="6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 Unique Value Proposition.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0" y="3313104"/>
              <a:ext cx="15743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6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"/>
          <p:cNvSpPr txBox="1"/>
          <p:nvPr/>
        </p:nvSpPr>
        <p:spPr>
          <a:xfrm>
            <a:off x="4198388" y="5486400"/>
            <a:ext cx="1010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App is unique from most todo list apps because it has a Generative AI that lets you schedule your entire day in seconds!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ld cup | Free SVG" id="299" name="Google Shape;29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3625" y="2812323"/>
            <a:ext cx="6344925" cy="634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 cup | Free SVG" id="300" name="Google Shape;3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5275" y="2497311"/>
            <a:ext cx="6344925" cy="63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/>
          <p:nvPr/>
        </p:nvSpPr>
        <p:spPr>
          <a:xfrm>
            <a:off x="1247225" y="1572226"/>
            <a:ext cx="15583577" cy="7142538"/>
          </a:xfrm>
          <a:custGeom>
            <a:rect b="b" l="l" r="r" t="t"/>
            <a:pathLst>
              <a:path extrusionOk="0" h="6279154" w="13095443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974354"/>
                </a:lnTo>
                <a:cubicBezTo>
                  <a:pt x="0" y="6143263"/>
                  <a:pt x="135890" y="6279154"/>
                  <a:pt x="304800" y="6279154"/>
                </a:cubicBezTo>
                <a:lnTo>
                  <a:pt x="12790643" y="6279154"/>
                </a:lnTo>
                <a:cubicBezTo>
                  <a:pt x="12959552" y="6279154"/>
                  <a:pt x="13095443" y="6143263"/>
                  <a:pt x="13095443" y="5974354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 cap="sq" cmpd="sng" w="57150">
            <a:solidFill>
              <a:srgbClr val="00C4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6" name="Google Shape;306;p7"/>
          <p:cNvGraphicFramePr/>
          <p:nvPr/>
        </p:nvGraphicFramePr>
        <p:xfrm>
          <a:off x="1391111" y="1764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{59B3E7AB-5428-40C0-8C36-7122E58D5BBC}</a:tableStyleId>
              </a:tblPr>
              <a:tblGrid>
                <a:gridCol w="3811350"/>
                <a:gridCol w="3811350"/>
                <a:gridCol w="3811350"/>
                <a:gridCol w="3811350"/>
              </a:tblGrid>
              <a:tr h="126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6422B8"/>
                          </a:solidFill>
                        </a:rPr>
                        <a:t>Strengths</a:t>
                      </a:r>
                      <a:endParaRPr b="1" sz="1100" u="none" cap="none" strike="noStrike"/>
                    </a:p>
                  </a:txBody>
                  <a:tcPr marT="185975" marB="185975" marR="185975" marL="185975" anchor="ctr">
                    <a:lnL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6422B8"/>
                          </a:solidFill>
                        </a:rPr>
                        <a:t>Weaknesses</a:t>
                      </a:r>
                      <a:endParaRPr b="1" sz="1100" u="none" cap="none" strike="noStrike"/>
                    </a:p>
                  </a:txBody>
                  <a:tcPr marT="185975" marB="185975" marR="185975" marL="185975" anchor="ctr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6422B8"/>
                          </a:solidFill>
                        </a:rPr>
                        <a:t>Opportunities</a:t>
                      </a:r>
                      <a:endParaRPr b="1" sz="1100" u="none" cap="none" strike="noStrike"/>
                    </a:p>
                  </a:txBody>
                  <a:tcPr marT="185975" marB="185975" marR="185975" marL="185975" anchor="ctr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6422B8"/>
                          </a:solidFill>
                        </a:rPr>
                        <a:t>Threats</a:t>
                      </a:r>
                      <a:endParaRPr b="1" sz="1100" u="none" cap="none" strike="noStrike"/>
                    </a:p>
                  </a:txBody>
                  <a:tcPr marT="185975" marB="185975" marR="185975" marL="185975" anchor="ctr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4925">
                <a:tc>
                  <a:txBody>
                    <a:bodyPr/>
                    <a:lstStyle/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Our app has the best Ai available unlike the other apps which use weaker Ai.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Our company’s strongest asset is its AI and also its cheaply priced.</a:t>
                      </a:r>
                      <a:endParaRPr sz="1400" u="none" cap="none" strike="noStrike"/>
                    </a:p>
                  </a:txBody>
                  <a:tcPr marT="185975" marB="185975" marR="185975" marL="185975">
                    <a:lnL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If you lose your phone you won’t be able to use the app but you can download the app on another device.</a:t>
                      </a:r>
                      <a:endParaRPr sz="1100" u="none" cap="none" strike="noStrike"/>
                    </a:p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 The area of which our to-do list app needs strengthening is its functionality since its memory space is limited to a computer memories card</a:t>
                      </a:r>
                      <a:endParaRPr sz="1400" u="none" cap="none" strike="noStrike"/>
                    </a:p>
                  </a:txBody>
                  <a:tcPr marT="185975" marB="185975" marR="185975" marL="185975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Better AI</a:t>
                      </a: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100" u="none" cap="none" strike="noStrike">
                        <a:solidFill>
                          <a:srgbClr val="6422B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rgbClr val="6422B8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Better UI</a:t>
                      </a:r>
                      <a:endParaRPr sz="1400" u="none" cap="none" strike="noStrike"/>
                    </a:p>
                  </a:txBody>
                  <a:tcPr marT="185975" marB="185975" marR="185975" marL="185975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>
                          <a:solidFill>
                            <a:srgbClr val="6422B8"/>
                          </a:solidFill>
                        </a:rPr>
                        <a:t>Monday.com is a big competitor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-226695" lvl="1" marL="45339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2B8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6422B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there companies that could potentially become competitors? </a:t>
                      </a:r>
                      <a:endParaRPr sz="1400" u="none" cap="none" strike="noStrike"/>
                    </a:p>
                  </a:txBody>
                  <a:tcPr marT="185975" marB="185975" marR="185975" marL="185975">
                    <a:lnL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71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575">
                      <a:solidFill>
                        <a:srgbClr val="D6C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7" name="Google Shape;307;p7"/>
          <p:cNvSpPr/>
          <p:nvPr/>
        </p:nvSpPr>
        <p:spPr>
          <a:xfrm>
            <a:off x="14371550" y="457650"/>
            <a:ext cx="3037800" cy="954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LOGO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8" name="Google Shape;30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125" y="196800"/>
            <a:ext cx="3170651" cy="11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5150" y="3642375"/>
            <a:ext cx="750600" cy="750600"/>
          </a:xfrm>
          <a:prstGeom prst="rect">
            <a:avLst/>
          </a:prstGeom>
          <a:noFill/>
          <a:ln cap="flat" cmpd="sng" w="9525">
            <a:solidFill>
              <a:srgbClr val="DADCE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10" name="Google Shape;310;p7"/>
          <p:cNvSpPr txBox="1"/>
          <p:nvPr/>
        </p:nvSpPr>
        <p:spPr>
          <a:xfrm>
            <a:off x="12954000" y="5958850"/>
            <a:ext cx="2561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HABITIKA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10200" y="70714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15149" y="5710774"/>
            <a:ext cx="954300" cy="9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"/>
          <p:cNvSpPr txBox="1"/>
          <p:nvPr/>
        </p:nvSpPr>
        <p:spPr>
          <a:xfrm>
            <a:off x="15380875" y="6880050"/>
            <a:ext cx="1174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Todoist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