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10287000" cx="18288000"/>
  <p:notesSz cx="6858000" cy="9144000"/>
  <p:embeddedFontLst>
    <p:embeddedFont>
      <p:font typeface="Zen Dots"/>
      <p:regular r:id="rId28"/>
    </p:embeddedFont>
    <p:embeddedFont>
      <p:font typeface="Roboto"/>
      <p:regular r:id="rId29"/>
      <p:bold r:id="rId30"/>
      <p:italic r:id="rId31"/>
      <p:boldItalic r:id="rId32"/>
    </p:embeddedFont>
    <p:embeddedFont>
      <p:font typeface="Lobster"/>
      <p:regular r:id="rId33"/>
    </p:embeddedFont>
    <p:embeddedFont>
      <p:font typeface="Poppins"/>
      <p:regular r:id="rId34"/>
      <p:bold r:id="rId35"/>
      <p:italic r:id="rId36"/>
      <p:boldItalic r:id="rId37"/>
    </p:embeddedFont>
    <p:embeddedFont>
      <p:font typeface="Helvetica Neue"/>
      <p:regular r:id="rId38"/>
      <p:bold r:id="rId39"/>
      <p:italic r:id="rId40"/>
      <p:boldItalic r:id="rId41"/>
    </p:embeddedFont>
    <p:embeddedFont>
      <p:font typeface="Lexend Black"/>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guide id="3" pos="4176">
          <p15:clr>
            <a:srgbClr val="747775"/>
          </p15:clr>
        </p15:guide>
      </p15:sldGuideLst>
    </p:ext>
    <p:ext uri="GoogleSlidesCustomDataVersion2">
      <go:slidesCustomData xmlns:go="http://customooxmlschemas.google.com/" r:id="rId43" roundtripDataSignature="AMtx7mgAAxmJD3uJFPOL5MRbwq6FwBNf3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F18D574-8FCB-4AF6-A5E1-DAC7B27C7CA1}">
  <a:tblStyle styleId="{0F18D574-8FCB-4AF6-A5E1-DAC7B27C7CA1}"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5223256-F240-4026-A220-598C3950D64B}" styleName="Table_1">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417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20" Type="http://schemas.openxmlformats.org/officeDocument/2006/relationships/slide" Target="slides/slide13.xml"/><Relationship Id="rId42" Type="http://schemas.openxmlformats.org/officeDocument/2006/relationships/font" Target="fonts/LexendBlack-bold.fntdata"/><Relationship Id="rId41" Type="http://schemas.openxmlformats.org/officeDocument/2006/relationships/font" Target="fonts/HelveticaNeue-boldItalic.fntdata"/><Relationship Id="rId22" Type="http://schemas.openxmlformats.org/officeDocument/2006/relationships/slide" Target="slides/slide15.xml"/><Relationship Id="rId21" Type="http://schemas.openxmlformats.org/officeDocument/2006/relationships/slide" Target="slides/slide14.xml"/><Relationship Id="rId43" Type="http://customschemas.google.com/relationships/presentationmetadata" Target="meta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ZenDots-regular.fntdata"/><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Roboto-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4.xml"/><Relationship Id="rId33" Type="http://schemas.openxmlformats.org/officeDocument/2006/relationships/font" Target="fonts/Lobster-regular.fntdata"/><Relationship Id="rId10" Type="http://schemas.openxmlformats.org/officeDocument/2006/relationships/slide" Target="slides/slide3.xml"/><Relationship Id="rId32" Type="http://schemas.openxmlformats.org/officeDocument/2006/relationships/font" Target="fonts/Roboto-boldItalic.fntdata"/><Relationship Id="rId13" Type="http://schemas.openxmlformats.org/officeDocument/2006/relationships/slide" Target="slides/slide6.xml"/><Relationship Id="rId35" Type="http://schemas.openxmlformats.org/officeDocument/2006/relationships/font" Target="fonts/Poppins-bold.fntdata"/><Relationship Id="rId12" Type="http://schemas.openxmlformats.org/officeDocument/2006/relationships/slide" Target="slides/slide5.xml"/><Relationship Id="rId34" Type="http://schemas.openxmlformats.org/officeDocument/2006/relationships/font" Target="fonts/Poppins-regular.fntdata"/><Relationship Id="rId15" Type="http://schemas.openxmlformats.org/officeDocument/2006/relationships/slide" Target="slides/slide8.xml"/><Relationship Id="rId37" Type="http://schemas.openxmlformats.org/officeDocument/2006/relationships/font" Target="fonts/Poppins-boldItalic.fntdata"/><Relationship Id="rId14" Type="http://schemas.openxmlformats.org/officeDocument/2006/relationships/slide" Target="slides/slide7.xml"/><Relationship Id="rId36" Type="http://schemas.openxmlformats.org/officeDocument/2006/relationships/font" Target="fonts/Poppins-italic.fntdata"/><Relationship Id="rId17" Type="http://schemas.openxmlformats.org/officeDocument/2006/relationships/slide" Target="slides/slide10.xml"/><Relationship Id="rId39" Type="http://schemas.openxmlformats.org/officeDocument/2006/relationships/font" Target="fonts/HelveticaNeue-bold.fntdata"/><Relationship Id="rId16" Type="http://schemas.openxmlformats.org/officeDocument/2006/relationships/slide" Target="slides/slide9.xml"/><Relationship Id="rId38" Type="http://schemas.openxmlformats.org/officeDocument/2006/relationships/font" Target="fonts/HelveticaNeue-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3058cf2a6e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3058cf2a6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1" name="Google Shape;38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8" name="Google Shape;38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26149b2311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326149b2311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150f80a505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1. Texas, USA:</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Total Addressable Market (TAM):</a:t>
            </a:r>
            <a:r>
              <a:rPr lang="en-US">
                <a:solidFill>
                  <a:schemeClr val="dk1"/>
                </a:solidFill>
              </a:rPr>
              <a:t> ~6.2 million owner-occupied homes.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Serviceable Available Market (SAM):</a:t>
            </a:r>
            <a:r>
              <a:rPr lang="en-US">
                <a:solidFill>
                  <a:schemeClr val="dk1"/>
                </a:solidFill>
              </a:rPr>
              <a:t> A significant portion is open to smart home security solutions due to increasing security awareness and tech adoption. Assuming a conservative penetration rate of 10%:</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US">
                <a:solidFill>
                  <a:schemeClr val="dk1"/>
                </a:solidFill>
              </a:rPr>
              <a:t>SAM = 620,000 households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SOM Estimate:</a:t>
            </a:r>
            <a:r>
              <a:rPr lang="en-US">
                <a:solidFill>
                  <a:schemeClr val="dk1"/>
                </a:solidFill>
              </a:rPr>
              <a:t> New entrants typically capture 1-5% market share within the first few years. Let's assume a 3% market share: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US">
                <a:solidFill>
                  <a:schemeClr val="dk1"/>
                </a:solidFill>
              </a:rPr>
              <a:t>SOM = 620,000 × 3% = 18,600 households</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2. Edison, New Jersey, USA:</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TAM:</a:t>
            </a:r>
            <a:r>
              <a:rPr lang="en-US">
                <a:solidFill>
                  <a:schemeClr val="dk1"/>
                </a:solidFill>
              </a:rPr>
              <a:t> ~21,000 owner-occupied homes.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SAM:</a:t>
            </a:r>
            <a:r>
              <a:rPr lang="en-US">
                <a:solidFill>
                  <a:schemeClr val="dk1"/>
                </a:solidFill>
              </a:rPr>
              <a:t> Assuming a similar 10% penetration rate: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US">
                <a:solidFill>
                  <a:schemeClr val="dk1"/>
                </a:solidFill>
              </a:rPr>
              <a:t>SAM = 2,100 households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SOM Estimate:</a:t>
            </a:r>
            <a:r>
              <a:rPr lang="en-US">
                <a:solidFill>
                  <a:schemeClr val="dk1"/>
                </a:solidFill>
              </a:rPr>
              <a:t> With localized marketing and competition, capturing about 5% is reasonable: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US">
                <a:solidFill>
                  <a:schemeClr val="dk1"/>
                </a:solidFill>
              </a:rPr>
              <a:t>SOM = 2,100 × 5% = 105 households</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3. Hannover, Germany:</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TAM:</a:t>
            </a:r>
            <a:r>
              <a:rPr lang="en-US">
                <a:solidFill>
                  <a:schemeClr val="dk1"/>
                </a:solidFill>
              </a:rPr>
              <a:t> ~130,500 owner-occupied homes.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SAM:</a:t>
            </a:r>
            <a:r>
              <a:rPr lang="en-US">
                <a:solidFill>
                  <a:schemeClr val="dk1"/>
                </a:solidFill>
              </a:rPr>
              <a:t> The German smart security market is growing rapidly. Assuming a 15% penetration rate due to increasing security awareness: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US">
                <a:solidFill>
                  <a:schemeClr val="dk1"/>
                </a:solidFill>
              </a:rPr>
              <a:t>SAM = 130,500 × 15% = 19,575 households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SOM Estimate:</a:t>
            </a:r>
            <a:r>
              <a:rPr lang="en-US">
                <a:solidFill>
                  <a:schemeClr val="dk1"/>
                </a:solidFill>
              </a:rPr>
              <a:t> Considering competition and market maturity, a 2-4% market share is realistic. Assuming 3%:</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US">
                <a:solidFill>
                  <a:schemeClr val="dk1"/>
                </a:solidFill>
              </a:rPr>
              <a:t>SOM = 19,575 × 3% = 587 households</a:t>
            </a:r>
            <a:endParaRPr b="1">
              <a:solidFill>
                <a:schemeClr val="dk1"/>
              </a:solidFill>
            </a:endParaRPr>
          </a:p>
          <a:p>
            <a:pPr indent="0" lvl="0" marL="0" rtl="0" algn="l">
              <a:lnSpc>
                <a:spcPct val="100000"/>
              </a:lnSpc>
              <a:spcBef>
                <a:spcPts val="1200"/>
              </a:spcBef>
              <a:spcAft>
                <a:spcPts val="0"/>
              </a:spcAft>
              <a:buSzPts val="1100"/>
              <a:buNone/>
            </a:pPr>
            <a:r>
              <a:t/>
            </a:r>
            <a:endParaRPr>
              <a:solidFill>
                <a:schemeClr val="dk1"/>
              </a:solidFill>
            </a:endParaRPr>
          </a:p>
        </p:txBody>
      </p:sp>
      <p:sp>
        <p:nvSpPr>
          <p:cNvPr id="443" name="Google Shape;443;g3150f80a505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9" name="Google Shape;46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US" sz="1700">
                <a:solidFill>
                  <a:schemeClr val="dk1"/>
                </a:solidFill>
              </a:rPr>
              <a:t>1. Cost of Production Calculation</a:t>
            </a:r>
            <a:endParaRPr b="1"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The cost of production includes </a:t>
            </a:r>
            <a:r>
              <a:rPr b="1" lang="en-US">
                <a:solidFill>
                  <a:schemeClr val="dk1"/>
                </a:solidFill>
              </a:rPr>
              <a:t>Fixed Costs</a:t>
            </a:r>
            <a:r>
              <a:rPr lang="en-US">
                <a:solidFill>
                  <a:schemeClr val="dk1"/>
                </a:solidFill>
              </a:rPr>
              <a:t> (which do not change with the number of units produced) and </a:t>
            </a:r>
            <a:r>
              <a:rPr b="1" lang="en-US">
                <a:solidFill>
                  <a:schemeClr val="dk1"/>
                </a:solidFill>
              </a:rPr>
              <a:t>Variable Costs</a:t>
            </a:r>
            <a:r>
              <a:rPr lang="en-US">
                <a:solidFill>
                  <a:schemeClr val="dk1"/>
                </a:solidFill>
              </a:rPr>
              <a:t> (which vary with each unit produced).</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Fixed Costs:</a:t>
            </a:r>
            <a:endParaRPr b="1" sz="1300">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US">
                <a:solidFill>
                  <a:schemeClr val="dk1"/>
                </a:solidFill>
              </a:rPr>
              <a:t>Research &amp; Development (R&amp;D):</a:t>
            </a:r>
            <a:r>
              <a:rPr lang="en-US">
                <a:solidFill>
                  <a:schemeClr val="dk1"/>
                </a:solidFill>
              </a:rPr>
              <a:t> $200,000 per year</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Software Development &amp; Maintenance:</a:t>
            </a:r>
            <a:r>
              <a:rPr lang="en-US">
                <a:solidFill>
                  <a:schemeClr val="dk1"/>
                </a:solidFill>
              </a:rPr>
              <a:t> $150,000 per year</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Marketing &amp; Advertising:</a:t>
            </a:r>
            <a:r>
              <a:rPr lang="en-US">
                <a:solidFill>
                  <a:schemeClr val="dk1"/>
                </a:solidFill>
              </a:rPr>
              <a:t> $100,000 per year</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Warehouse &amp; Distribution:</a:t>
            </a:r>
            <a:r>
              <a:rPr lang="en-US">
                <a:solidFill>
                  <a:schemeClr val="dk1"/>
                </a:solidFill>
              </a:rPr>
              <a:t> $50,000 per year</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Salaries (Admin, Support, Sales):</a:t>
            </a:r>
            <a:r>
              <a:rPr lang="en-US">
                <a:solidFill>
                  <a:schemeClr val="dk1"/>
                </a:solidFill>
              </a:rPr>
              <a:t> $250,000 per year</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Other Overheads (Utilities, Insurance):</a:t>
            </a:r>
            <a:r>
              <a:rPr lang="en-US">
                <a:solidFill>
                  <a:schemeClr val="dk1"/>
                </a:solidFill>
              </a:rPr>
              <a:t> $50,000 per year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Total Fixed Costs = $800,000 per year</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Variable Costs (Per Unit):</a:t>
            </a:r>
            <a:endParaRPr b="1" sz="1300">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US">
                <a:solidFill>
                  <a:schemeClr val="dk1"/>
                </a:solidFill>
              </a:rPr>
              <a:t>Hardware Components (Camera, Sensors, Smart Lock):</a:t>
            </a:r>
            <a:r>
              <a:rPr lang="en-US">
                <a:solidFill>
                  <a:schemeClr val="dk1"/>
                </a:solidFill>
              </a:rPr>
              <a:t> $150</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Manufacturing &amp; Assembly:</a:t>
            </a:r>
            <a:r>
              <a:rPr lang="en-US">
                <a:solidFill>
                  <a:schemeClr val="dk1"/>
                </a:solidFill>
              </a:rPr>
              <a:t> $50</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Packaging &amp; Shipping:</a:t>
            </a:r>
            <a:r>
              <a:rPr lang="en-US">
                <a:solidFill>
                  <a:schemeClr val="dk1"/>
                </a:solidFill>
              </a:rPr>
              <a:t> $20</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Cloud Storage &amp; App Maintenance:</a:t>
            </a:r>
            <a:r>
              <a:rPr lang="en-US">
                <a:solidFill>
                  <a:schemeClr val="dk1"/>
                </a:solidFill>
              </a:rPr>
              <a:t> $10 per user per year</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a:solidFill>
                  <a:schemeClr val="dk1"/>
                </a:solidFill>
              </a:rPr>
              <a:t>Customer Support:</a:t>
            </a:r>
            <a:r>
              <a:rPr lang="en-US">
                <a:solidFill>
                  <a:schemeClr val="dk1"/>
                </a:solidFill>
              </a:rPr>
              <a:t> $5</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Total Variable Cost per Unit = $235</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1800"/>
              </a:spcBef>
              <a:spcAft>
                <a:spcPts val="0"/>
              </a:spcAft>
              <a:buClr>
                <a:schemeClr val="dk1"/>
              </a:buClr>
              <a:buSzPts val="1100"/>
              <a:buFont typeface="Arial"/>
              <a:buNone/>
            </a:pPr>
            <a:r>
              <a:rPr b="1" lang="en-US" sz="1700">
                <a:solidFill>
                  <a:schemeClr val="dk1"/>
                </a:solidFill>
              </a:rPr>
              <a:t>2. Selling Price Calculation</a:t>
            </a:r>
            <a:endParaRPr b="1"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To determine the selling price, we consider the following:</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Target </a:t>
            </a:r>
            <a:r>
              <a:rPr b="1" lang="en-US">
                <a:solidFill>
                  <a:schemeClr val="dk1"/>
                </a:solidFill>
              </a:rPr>
              <a:t>Profit Margin = 40%</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Cost per Unit = $235</a:t>
            </a:r>
            <a:endParaRPr b="1">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Selling Price Formula:</a:t>
            </a:r>
            <a:endParaRPr b="1" sz="13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a:solidFill>
                  <a:schemeClr val="dk1"/>
                </a:solidFill>
              </a:rPr>
              <a:t>Selling Price=Cost per Unit+(Cost per Unit×Profit Margin)\text{Selling Price} = \text{Cost per Unit} + (\text{Cost per Unit} \times \text{Profit Margin})Selling Price=Cost per Unit+(Cost per Unit×Profit Margin) Selling Price=235+(235×0.40)=235+94=$329\text{Selling Price} = 235 + (235 \times 0.40) = 235 + 94 = \text{\$329}Selling Price=235+(235×0.40)=235+94=$329</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Selling Price per Unit = $329</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1800"/>
              </a:spcBef>
              <a:spcAft>
                <a:spcPts val="0"/>
              </a:spcAft>
              <a:buClr>
                <a:schemeClr val="dk1"/>
              </a:buClr>
              <a:buSzPts val="1100"/>
              <a:buFont typeface="Arial"/>
              <a:buNone/>
            </a:pPr>
            <a:r>
              <a:rPr b="1" lang="en-US" sz="1700">
                <a:solidFill>
                  <a:schemeClr val="dk1"/>
                </a:solidFill>
              </a:rPr>
              <a:t>3. Break-Even Analysis</a:t>
            </a:r>
            <a:endParaRPr b="1"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The break-even point is the number of units that must be sold to cover all fixed and variable costs, resulting in zero profit.</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Break-Even Point Formula:</a:t>
            </a:r>
            <a:endParaRPr b="1" sz="13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a:solidFill>
                  <a:schemeClr val="dk1"/>
                </a:solidFill>
              </a:rPr>
              <a:t>Break-Even Point (Units)=Total Fixed CostsSelling Price per Unit−Variable Cost per Unit\text{Break-Even Point (Units)} = \frac{\text{Total Fixed Costs}}{\text{Selling Price per Unit} - \text{Variable Cost per Unit}}Break-Even Point (Units)=Selling Price per Unit−Variable Cost per UnitTotal Fixed Costs​ Break-Even Point=800,000329−235=800,00094=8511 Units\text{Break-Even Point} = \frac{800,000}{329 - 235} = \frac{800,000}{94} = 8511 \text{ Units}Break-Even Point=329−235800,000​=94800,000​=8511 Units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Break-Even Point = 8511 Units</a:t>
            </a:r>
            <a:endParaRPr b="1">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Interpretation:</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To </a:t>
            </a:r>
            <a:r>
              <a:rPr b="1" lang="en-US">
                <a:solidFill>
                  <a:schemeClr val="dk1"/>
                </a:solidFill>
              </a:rPr>
              <a:t>break even,</a:t>
            </a:r>
            <a:r>
              <a:rPr lang="en-US">
                <a:solidFill>
                  <a:schemeClr val="dk1"/>
                </a:solidFill>
              </a:rPr>
              <a:t> the company must sell </a:t>
            </a:r>
            <a:r>
              <a:rPr b="1" lang="en-US">
                <a:solidFill>
                  <a:schemeClr val="dk1"/>
                </a:solidFill>
              </a:rPr>
              <a:t>8511 units</a:t>
            </a:r>
            <a:r>
              <a:rPr lang="en-US">
                <a:solidFill>
                  <a:schemeClr val="dk1"/>
                </a:solidFill>
              </a:rPr>
              <a:t> of the home security system. Any sales beyond this point contribute to profit.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800"/>
              </a:spcBef>
              <a:spcAft>
                <a:spcPts val="0"/>
              </a:spcAft>
              <a:buClr>
                <a:schemeClr val="dk1"/>
              </a:buClr>
              <a:buSzPts val="1100"/>
              <a:buFont typeface="Arial"/>
              <a:buNone/>
            </a:pPr>
            <a:r>
              <a:rPr b="1" lang="en-US" sz="1700">
                <a:solidFill>
                  <a:schemeClr val="dk1"/>
                </a:solidFill>
              </a:rPr>
              <a:t>4. Summary &amp; Insights</a:t>
            </a:r>
            <a:endParaRPr b="1" sz="17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Cost per Unit:</a:t>
            </a:r>
            <a:r>
              <a:rPr lang="en-US">
                <a:solidFill>
                  <a:schemeClr val="dk1"/>
                </a:solidFill>
              </a:rPr>
              <a:t> $235</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Selling Price per Unit:</a:t>
            </a:r>
            <a:r>
              <a:rPr lang="en-US">
                <a:solidFill>
                  <a:schemeClr val="dk1"/>
                </a:solidFill>
              </a:rPr>
              <a:t> $329</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Break-Even Point:</a:t>
            </a:r>
            <a:r>
              <a:rPr lang="en-US">
                <a:solidFill>
                  <a:schemeClr val="dk1"/>
                </a:solidFill>
              </a:rPr>
              <a:t> 8511 Units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Annual Fixed Costs:</a:t>
            </a:r>
            <a:r>
              <a:rPr lang="en-US">
                <a:solidFill>
                  <a:schemeClr val="dk1"/>
                </a:solidFill>
              </a:rPr>
              <a:t> $800,000</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Profit Margin:</a:t>
            </a:r>
            <a:r>
              <a:rPr lang="en-US">
                <a:solidFill>
                  <a:schemeClr val="dk1"/>
                </a:solidFill>
              </a:rPr>
              <a:t> 40%</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p:txBody>
      </p:sp>
      <p:sp>
        <p:nvSpPr>
          <p:cNvPr id="494" name="Google Shape;49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4" name="Google Shape;50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3" name="Google Shape;51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4" name="Google Shape;56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6" name="Google Shape;59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10ccbaceac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310ccbaceac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3512d04f49_5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3512d04f49_5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 name="Google Shape;2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16f6a6fc08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316f6a6fc08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10ccbaceac_0_7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US" sz="1700">
                <a:solidFill>
                  <a:schemeClr val="dk1"/>
                </a:solidFill>
              </a:rPr>
              <a:t>Phase 1: Research &amp; Planning (September – December 2024)</a:t>
            </a:r>
            <a:endParaRPr b="1" sz="1700">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September 2024: Market Analysis &amp; Concept Validation</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Market Research:</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Conduct in-depth market analysis for Texas, Edison, and Hannover, focusing on consumer needs, competitor landscape, and pricing strategies.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Validate market assumptions using surveys, focus groups, and interviews.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Customer Journey Mapping:</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Map out the end-to-end customer journey, identifying pain points and key decision-making moments.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Feature Prioritization:</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Finalize core features like </a:t>
            </a:r>
            <a:r>
              <a:rPr b="1" lang="en-US">
                <a:solidFill>
                  <a:schemeClr val="dk1"/>
                </a:solidFill>
              </a:rPr>
              <a:t>AI-driven security alerts, biometric authentication, remote monitoring,</a:t>
            </a:r>
            <a:r>
              <a:rPr lang="en-US">
                <a:solidFill>
                  <a:schemeClr val="dk1"/>
                </a:solidFill>
              </a:rPr>
              <a:t> and </a:t>
            </a:r>
            <a:r>
              <a:rPr b="1" lang="en-US">
                <a:solidFill>
                  <a:schemeClr val="dk1"/>
                </a:solidFill>
              </a:rPr>
              <a:t>smart home integration.</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Identify differentiators such as </a:t>
            </a:r>
            <a:r>
              <a:rPr b="1" lang="en-US">
                <a:solidFill>
                  <a:schemeClr val="dk1"/>
                </a:solidFill>
              </a:rPr>
              <a:t>pet detection, vacation mode,</a:t>
            </a:r>
            <a:r>
              <a:rPr lang="en-US">
                <a:solidFill>
                  <a:schemeClr val="dk1"/>
                </a:solidFill>
              </a:rPr>
              <a:t> and </a:t>
            </a:r>
            <a:r>
              <a:rPr b="1" lang="en-US">
                <a:solidFill>
                  <a:schemeClr val="dk1"/>
                </a:solidFill>
              </a:rPr>
              <a:t>community security sharing.</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October 2024: Technical Feasibility &amp; Product Design</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Technical Feasibility Study:</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Evaluate technical requirements for AI algorithms, cloud storage, and mobile app development.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Identify hardware requirements (e.g., cameras, sensors) and integration with third-party devices (e.g., Alexa, Google Home).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UX/UI Design:</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Develop wireframes and prototypes for the mobile app, focusing on user-centric design and seamless navigation.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Conduct user testing sessions to gather feedback on app usability and design aesthetics.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Partnerships &amp; Vendor Selection:</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Identify and establish partnerships with hardware vendors, AI service providers, and cloud storage partners.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Negotiate contracts for hardware components, manufacturing, and distribution logistics.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November 2024: Prototyping &amp; MVP Development</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Prototype Development:</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Build functional prototypes of key components, including security cameras, motion sensors, and the mobile app.</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Integrate core features such as </a:t>
            </a:r>
            <a:r>
              <a:rPr b="1" lang="en-US">
                <a:solidFill>
                  <a:schemeClr val="dk1"/>
                </a:solidFill>
              </a:rPr>
              <a:t>live video streaming, remote alerts,</a:t>
            </a:r>
            <a:r>
              <a:rPr lang="en-US">
                <a:solidFill>
                  <a:schemeClr val="dk1"/>
                </a:solidFill>
              </a:rPr>
              <a:t> and </a:t>
            </a:r>
            <a:r>
              <a:rPr b="1" lang="en-US">
                <a:solidFill>
                  <a:schemeClr val="dk1"/>
                </a:solidFill>
              </a:rPr>
              <a:t>smart lock control.</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MVP (Minimum Viable Product) Planning:</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Prioritize features for the MVP to validate product-market fit.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Plan for rapid iterations based on early user feedback.</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December 2024: Testing &amp; Feedback Loop</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Alpha Testing:</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Conduct internal alpha testing to identify and resolve major bugs and performance issues.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Test integrations with smart home devices, voice assistants, and cloud platforms.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Beta Testing &amp; User Feedback:</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Launch a closed beta program with select users in Texas, Edison, and Hannover.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Collect feedback on usability, performance, and user experience.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Implement feedback-driven iterations and enhancements.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800"/>
              </a:spcBef>
              <a:spcAft>
                <a:spcPts val="0"/>
              </a:spcAft>
              <a:buClr>
                <a:schemeClr val="dk1"/>
              </a:buClr>
              <a:buSzPts val="1100"/>
              <a:buFont typeface="Arial"/>
              <a:buNone/>
            </a:pPr>
            <a:r>
              <a:rPr b="1" lang="en-US" sz="1700">
                <a:solidFill>
                  <a:schemeClr val="dk1"/>
                </a:solidFill>
              </a:rPr>
              <a:t>Phase 2: Development &amp; Prototyping (January – April 2025)</a:t>
            </a:r>
            <a:endParaRPr b="1" sz="1700">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January 2025: Full-Scale Development</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App Development:</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Finalize app architecture, including </a:t>
            </a:r>
            <a:r>
              <a:rPr b="1" lang="en-US">
                <a:solidFill>
                  <a:schemeClr val="dk1"/>
                </a:solidFill>
              </a:rPr>
              <a:t>real-time alerts, live video streaming,</a:t>
            </a:r>
            <a:r>
              <a:rPr lang="en-US">
                <a:solidFill>
                  <a:schemeClr val="dk1"/>
                </a:solidFill>
              </a:rPr>
              <a:t> and </a:t>
            </a:r>
            <a:r>
              <a:rPr b="1" lang="en-US">
                <a:solidFill>
                  <a:schemeClr val="dk1"/>
                </a:solidFill>
              </a:rPr>
              <a:t>remote control functionalities.</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Implement AI algorithms for </a:t>
            </a:r>
            <a:r>
              <a:rPr b="1" lang="en-US">
                <a:solidFill>
                  <a:schemeClr val="dk1"/>
                </a:solidFill>
              </a:rPr>
              <a:t>facial recognition, pet detection,</a:t>
            </a:r>
            <a:r>
              <a:rPr lang="en-US">
                <a:solidFill>
                  <a:schemeClr val="dk1"/>
                </a:solidFill>
              </a:rPr>
              <a:t> and </a:t>
            </a:r>
            <a:r>
              <a:rPr b="1" lang="en-US">
                <a:solidFill>
                  <a:schemeClr val="dk1"/>
                </a:solidFill>
              </a:rPr>
              <a:t>behavioral analysis.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Hardware Integration:</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Integrate hardware components with the application, ensuring seamless connectivity and synchronization.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Test hardware compatibility with third-party devices and smart home ecosystems.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February 2025: Advanced Features &amp; Security Protocols</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Advanced Features:</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Implement biometric authentication (e.g., fingerprint and voice recognition).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Integrate emergency response systems with local law enforcement and fire departments.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Data Security &amp; Compliance:</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Implement end-to-end encryption and robust data privacy measures.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Ensure compliance with </a:t>
            </a:r>
            <a:r>
              <a:rPr b="1" lang="en-US">
                <a:solidFill>
                  <a:schemeClr val="dk1"/>
                </a:solidFill>
              </a:rPr>
              <a:t>GDPR, CCPA,</a:t>
            </a:r>
            <a:r>
              <a:rPr lang="en-US">
                <a:solidFill>
                  <a:schemeClr val="dk1"/>
                </a:solidFill>
              </a:rPr>
              <a:t> and other relevant data protection regulations.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March 2025: System Testing &amp; QA</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Comprehensive Testing:</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Conduct extensive testing, including </a:t>
            </a:r>
            <a:r>
              <a:rPr b="1" lang="en-US">
                <a:solidFill>
                  <a:schemeClr val="dk1"/>
                </a:solidFill>
              </a:rPr>
              <a:t>functionality, performance, security,</a:t>
            </a:r>
            <a:r>
              <a:rPr lang="en-US">
                <a:solidFill>
                  <a:schemeClr val="dk1"/>
                </a:solidFill>
              </a:rPr>
              <a:t> and </a:t>
            </a:r>
            <a:r>
              <a:rPr b="1" lang="en-US">
                <a:solidFill>
                  <a:schemeClr val="dk1"/>
                </a:solidFill>
              </a:rPr>
              <a:t>usability tests.</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Perform stress testing to evaluate system scalability and reliability under heavy usage.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Bug Fixing &amp; Optimization:</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Resolve identified issues, optimize system performance, and fine-tune the user experience.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April 2025: Final Preparations &amp; Launch Readiness</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Final Touches:</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Finalize product design, branding, and packaging for the home security devices.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Prepare product documentation, user guides, and installation manuals.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Launch Strategy:</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Develop a comprehensive launch strategy, including marketing campaigns, influencer partnerships, and PR outreach.</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Plan launch events and promotional activities in Texas, Edison, and Hannover.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800"/>
              </a:spcBef>
              <a:spcAft>
                <a:spcPts val="0"/>
              </a:spcAft>
              <a:buClr>
                <a:schemeClr val="dk1"/>
              </a:buClr>
              <a:buSzPts val="1100"/>
              <a:buFont typeface="Arial"/>
              <a:buNone/>
            </a:pPr>
            <a:r>
              <a:rPr b="1" lang="en-US" sz="1700">
                <a:solidFill>
                  <a:schemeClr val="dk1"/>
                </a:solidFill>
              </a:rPr>
              <a:t>Phase 3: Launch &amp; Growth (May – August 2025)</a:t>
            </a:r>
            <a:endParaRPr b="1" sz="1700">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May 2025: Product Launch in Texas &amp; Edison</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Go-Live in Texas and Edison:</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Officially launch the product in Texas and Edison with digital marketing campaigns, local events, and community partnerships.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Promote through social media ads, influencer collaborations, and targeted email campaigns.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Customer Support &amp; Onboarding:</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Establish dedicated customer support channels for product inquiries, installation assistance, and troubleshooting.</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Provide video tutorials and live onboarding sessions for users.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June 2025: Launch in Hannover, Germany</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Localized Launch Strategy:</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Adapt marketing messages to resonate with the German market.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Collaborate with local influencers and tech bloggers for product endorsements.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Feedback Collection &amp; Improvement:</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Collect user feedback, monitor customer satisfaction, and resolve early issues.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Roll out software updates and firmware patches based on feedback.</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July 2025: Expansion &amp; Marketing Campaigns</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Scaling Operations:</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Expand distribution channels through retail partnerships and e-commerce platforms.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Increase inventory and logistics capacity to meet growing demand.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Growth Marketing:</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Launch referral programs, loyalty incentives, and bundle offers to boost customer acquisition.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Implement seasonal campaigns for summer vacations and back-to-school security needs.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August 2025: Customer Engagement &amp; Retention</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Customer Experience Enhancement:</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Launch advanced features like </a:t>
            </a:r>
            <a:r>
              <a:rPr b="1" lang="en-US">
                <a:solidFill>
                  <a:schemeClr val="dk1"/>
                </a:solidFill>
              </a:rPr>
              <a:t>community security sharing</a:t>
            </a:r>
            <a:r>
              <a:rPr lang="en-US">
                <a:solidFill>
                  <a:schemeClr val="dk1"/>
                </a:solidFill>
              </a:rPr>
              <a:t> and </a:t>
            </a:r>
            <a:r>
              <a:rPr b="1" lang="en-US">
                <a:solidFill>
                  <a:schemeClr val="dk1"/>
                </a:solidFill>
              </a:rPr>
              <a:t>personalized security insights.</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Introduce subscription-based services for cloud storage and 24/7 monitoring.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Retention Strategies:</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Implement customer retention programs, loyalty rewards, and user communities.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Launch regular software updates to enhance the user experience.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800"/>
              </a:spcBef>
              <a:spcAft>
                <a:spcPts val="0"/>
              </a:spcAft>
              <a:buClr>
                <a:schemeClr val="dk1"/>
              </a:buClr>
              <a:buSzPts val="1100"/>
              <a:buFont typeface="Arial"/>
              <a:buNone/>
            </a:pPr>
            <a:r>
              <a:rPr b="1" lang="en-US" sz="1700">
                <a:solidFill>
                  <a:schemeClr val="dk1"/>
                </a:solidFill>
              </a:rPr>
              <a:t>Phase 4: Optimization &amp; Expansion (September – December 2025)</a:t>
            </a:r>
            <a:endParaRPr b="1" sz="1700">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September 2025: Data Analysis &amp; Product Optimization</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Data Analytics:</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Analyze user behavior, feature usage, and customer feedback to identify areas for improvement.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Implement data-driven enhancements to the application and hardware.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Product Iteration:</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Optimize AI algorithms for more accurate threat detection and reduce false alarms.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Introduce new features based on user requests and competitive analysis.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October – December 2025: New Markets &amp; Product Lines</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Geographical Expansion:</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Launch in additional U.S. states and German cities, leveraging the learnings from initial markets.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Explore potential market entry in other European countries like France and the Netherlands.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New Product Lines:</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Expand product portfolio with complementary smart home devices (e.g., smart doorbells, environmental sensors).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Develop premium versions with enhanced AI features and advanced security protocols.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Strategic Partnerships:</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Form strategic alliances with insurance companies, real estate agencies, and tech ecosystem partners.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2026 and Beyond: Global Expansion &amp; Ecosystem Integration</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Global Expansion:</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Target global markets in Asia-Pacific (e.g., Japan, South Korea) and Latin America.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Smart Home Ecosystem:</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Evolve the product into a complete smart home ecosystem with automation and energy management.</a:t>
            </a:r>
            <a:endParaRPr>
              <a:solidFill>
                <a:schemeClr val="dk1"/>
              </a:solidFill>
            </a:endParaRPr>
          </a:p>
          <a:p>
            <a:pPr indent="0" lvl="0" marL="0" rtl="0" algn="l">
              <a:lnSpc>
                <a:spcPct val="100000"/>
              </a:lnSpc>
              <a:spcBef>
                <a:spcPts val="1200"/>
              </a:spcBef>
              <a:spcAft>
                <a:spcPts val="0"/>
              </a:spcAft>
              <a:buSzPts val="1100"/>
              <a:buNone/>
            </a:pPr>
            <a:r>
              <a:t/>
            </a:r>
            <a:endParaRPr/>
          </a:p>
        </p:txBody>
      </p:sp>
      <p:sp>
        <p:nvSpPr>
          <p:cNvPr id="300" name="Google Shape;300;g310ccbaceac_0_7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1" name="Google Shape;37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g3150f80a505_0_1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g3150f80a505_0_1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g3150f80a505_0_1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3150f80a505_0_123"/>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g3150f80a505_0_12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93" name="Google Shape;93;g3150f80a505_0_12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g3150f80a505_0_12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g3150f80a505_0_1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3150f80a505_0_1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3150f80a505_0_12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9" name="Google Shape;99;g3150f80a505_0_12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g3150f80a505_0_12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g3150f80a505_0_12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g3150f80a505_0_135"/>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3150f80a505_0_135"/>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05" name="Google Shape;105;g3150f80a505_0_13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3150f80a505_0_13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g3150f80a505_0_13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g3150f80a505_0_1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g3150f80a505_0_141"/>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1" name="Google Shape;111;g3150f80a505_0_141"/>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2" name="Google Shape;112;g3150f80a505_0_14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g3150f80a505_0_14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3150f80a505_0_14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g3150f80a505_0_1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3150f80a505_0_148"/>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18" name="Google Shape;118;g3150f80a505_0_148"/>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19" name="Google Shape;119;g3150f80a505_0_148"/>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0" name="Google Shape;120;g3150f80a505_0_148"/>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1" name="Google Shape;121;g3150f80a505_0_14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g3150f80a505_0_14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g3150f80a505_0_14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g3150f80a505_0_1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3150f80a505_0_15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3150f80a505_0_15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g3150f80a505_0_15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3150f80a505_0_162"/>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g3150f80a505_0_162"/>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32" name="Google Shape;132;g3150f80a505_0_162"/>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3" name="Google Shape;133;g3150f80a505_0_16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g3150f80a505_0_16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3150f80a505_0_16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3150f80a505_0_169"/>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3150f80a505_0_169"/>
          <p:cNvSpPr/>
          <p:nvPr>
            <p:ph idx="2" type="pic"/>
          </p:nvPr>
        </p:nvSpPr>
        <p:spPr>
          <a:xfrm>
            <a:off x="1792288" y="612775"/>
            <a:ext cx="5486400" cy="4114800"/>
          </a:xfrm>
          <a:prstGeom prst="rect">
            <a:avLst/>
          </a:prstGeom>
          <a:noFill/>
          <a:ln>
            <a:noFill/>
          </a:ln>
        </p:spPr>
      </p:sp>
      <p:sp>
        <p:nvSpPr>
          <p:cNvPr id="139" name="Google Shape;139;g3150f80a505_0_169"/>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40" name="Google Shape;140;g3150f80a505_0_16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g3150f80a505_0_16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3150f80a505_0_16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g3150f80a505_0_17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3150f80a505_0_176"/>
          <p:cNvSpPr txBox="1"/>
          <p:nvPr>
            <p:ph idx="1" type="body"/>
          </p:nvPr>
        </p:nvSpPr>
        <p:spPr>
          <a:xfrm rot="5400000">
            <a:off x="2308951"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6" name="Google Shape;146;g3150f80a505_0_17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g3150f80a505_0_17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g3150f80a505_0_17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3150f80a505_0_182"/>
          <p:cNvSpPr txBox="1"/>
          <p:nvPr>
            <p:ph type="title"/>
          </p:nvPr>
        </p:nvSpPr>
        <p:spPr>
          <a:xfrm rot="5400000">
            <a:off x="4732351" y="2171689"/>
            <a:ext cx="58515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g3150f80a505_0_182"/>
          <p:cNvSpPr txBox="1"/>
          <p:nvPr>
            <p:ph idx="1" type="body"/>
          </p:nvPr>
        </p:nvSpPr>
        <p:spPr>
          <a:xfrm rot="5400000">
            <a:off x="541350" y="190487"/>
            <a:ext cx="58515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2" name="Google Shape;152;g3150f80a505_0_18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g3150f80a505_0_18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g3150f80a505_0_18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2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2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2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2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2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9"/>
          <p:cNvSpPr/>
          <p:nvPr>
            <p:ph idx="2" type="pic"/>
          </p:nvPr>
        </p:nvSpPr>
        <p:spPr>
          <a:xfrm>
            <a:off x="1792288" y="612775"/>
            <a:ext cx="5486400" cy="4114800"/>
          </a:xfrm>
          <a:prstGeom prst="rect">
            <a:avLst/>
          </a:prstGeom>
          <a:noFill/>
          <a:ln>
            <a:noFill/>
          </a:ln>
        </p:spPr>
      </p:sp>
      <p:sp>
        <p:nvSpPr>
          <p:cNvPr id="64" name="Google Shape;64;p2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3150f80a505_0_1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g3150f80a505_0_11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g3150f80a505_0_1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 name="Google Shape;84;g3150f80a505_0_1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5" name="Google Shape;85;g3150f80a505_0_1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18.png"/><Relationship Id="rId11" Type="http://schemas.openxmlformats.org/officeDocument/2006/relationships/image" Target="../media/image19.png"/><Relationship Id="rId10" Type="http://schemas.openxmlformats.org/officeDocument/2006/relationships/image" Target="../media/image2.png"/><Relationship Id="rId9"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6.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20.jpg"/><Relationship Id="rId5" Type="http://schemas.openxmlformats.org/officeDocument/2006/relationships/image" Target="../media/image18.png"/><Relationship Id="rId6" Type="http://schemas.openxmlformats.org/officeDocument/2006/relationships/image" Target="../media/image30.jpg"/><Relationship Id="rId7" Type="http://schemas.openxmlformats.org/officeDocument/2006/relationships/slide" Target="/ppt/slides/slide14.xml"/><Relationship Id="rId8"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44.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54.png"/><Relationship Id="rId9" Type="http://schemas.openxmlformats.org/officeDocument/2006/relationships/image" Target="../media/image30.jpg"/><Relationship Id="rId5" Type="http://schemas.openxmlformats.org/officeDocument/2006/relationships/image" Target="../media/image41.png"/><Relationship Id="rId6" Type="http://schemas.openxmlformats.org/officeDocument/2006/relationships/image" Target="../media/image40.png"/><Relationship Id="rId7" Type="http://schemas.openxmlformats.org/officeDocument/2006/relationships/image" Target="../media/image53.png"/><Relationship Id="rId8"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54.png"/><Relationship Id="rId5"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49.png"/><Relationship Id="rId6" Type="http://schemas.openxmlformats.org/officeDocument/2006/relationships/image" Target="../media/image50.jpg"/><Relationship Id="rId7"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5.jpg"/><Relationship Id="rId5" Type="http://schemas.openxmlformats.org/officeDocument/2006/relationships/image" Target="../media/image66.jpg"/><Relationship Id="rId6" Type="http://schemas.openxmlformats.org/officeDocument/2006/relationships/image" Target="../media/image6.jpg"/><Relationship Id="rId7" Type="http://schemas.openxmlformats.org/officeDocument/2006/relationships/image" Target="../media/image1.png"/><Relationship Id="rId8" Type="http://schemas.openxmlformats.org/officeDocument/2006/relationships/image" Target="../media/image3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3.png"/><Relationship Id="rId10" Type="http://schemas.openxmlformats.org/officeDocument/2006/relationships/image" Target="../media/image20.jpg"/><Relationship Id="rId9" Type="http://schemas.openxmlformats.org/officeDocument/2006/relationships/image" Target="../media/image21.jpg"/><Relationship Id="rId5" Type="http://schemas.openxmlformats.org/officeDocument/2006/relationships/image" Target="../media/image18.png"/><Relationship Id="rId6" Type="http://schemas.openxmlformats.org/officeDocument/2006/relationships/image" Target="../media/image15.jpg"/><Relationship Id="rId7" Type="http://schemas.openxmlformats.org/officeDocument/2006/relationships/image" Target="../media/image30.jpg"/><Relationship Id="rId8" Type="http://schemas.openxmlformats.org/officeDocument/2006/relationships/slide" Target="/ppt/slid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46.png"/><Relationship Id="rId5" Type="http://schemas.openxmlformats.org/officeDocument/2006/relationships/image" Target="../media/image64.png"/><Relationship Id="rId6" Type="http://schemas.openxmlformats.org/officeDocument/2006/relationships/image" Target="../media/image62.png"/><Relationship Id="rId7" Type="http://schemas.openxmlformats.org/officeDocument/2006/relationships/image" Target="../media/image65.png"/><Relationship Id="rId8" Type="http://schemas.openxmlformats.org/officeDocument/2006/relationships/image" Target="../media/image28.png"/></Relationships>
</file>

<file path=ppt/slides/_rels/slide8.xml.rels><?xml version="1.0" encoding="UTF-8" standalone="yes"?><Relationships xmlns="http://schemas.openxmlformats.org/package/2006/relationships"><Relationship Id="rId20" Type="http://schemas.openxmlformats.org/officeDocument/2006/relationships/image" Target="../media/image18.png"/><Relationship Id="rId11" Type="http://schemas.openxmlformats.org/officeDocument/2006/relationships/image" Target="../media/image27.png"/><Relationship Id="rId10" Type="http://schemas.openxmlformats.org/officeDocument/2006/relationships/image" Target="../media/image29.png"/><Relationship Id="rId13" Type="http://schemas.openxmlformats.org/officeDocument/2006/relationships/image" Target="../media/image37.png"/><Relationship Id="rId12"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60.png"/><Relationship Id="rId9" Type="http://schemas.openxmlformats.org/officeDocument/2006/relationships/image" Target="../media/image26.png"/><Relationship Id="rId15" Type="http://schemas.openxmlformats.org/officeDocument/2006/relationships/image" Target="../media/image31.png"/><Relationship Id="rId14" Type="http://schemas.openxmlformats.org/officeDocument/2006/relationships/image" Target="../media/image34.png"/><Relationship Id="rId17" Type="http://schemas.openxmlformats.org/officeDocument/2006/relationships/image" Target="../media/image38.png"/><Relationship Id="rId16" Type="http://schemas.openxmlformats.org/officeDocument/2006/relationships/image" Target="../media/image58.png"/><Relationship Id="rId5" Type="http://schemas.openxmlformats.org/officeDocument/2006/relationships/image" Target="../media/image24.png"/><Relationship Id="rId19" Type="http://schemas.openxmlformats.org/officeDocument/2006/relationships/image" Target="../media/image42.png"/><Relationship Id="rId6" Type="http://schemas.openxmlformats.org/officeDocument/2006/relationships/image" Target="../media/image33.png"/><Relationship Id="rId18" Type="http://schemas.openxmlformats.org/officeDocument/2006/relationships/image" Target="../media/image35.png"/><Relationship Id="rId7" Type="http://schemas.openxmlformats.org/officeDocument/2006/relationships/image" Target="../media/image52.png"/><Relationship Id="rId8"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9.png"/><Relationship Id="rId4" Type="http://schemas.openxmlformats.org/officeDocument/2006/relationships/image" Target="../media/image63.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734E7"/>
            </a:gs>
            <a:gs pos="50000">
              <a:srgbClr val="DD4128"/>
            </a:gs>
            <a:gs pos="100000">
              <a:srgbClr val="E1A717"/>
            </a:gs>
          </a:gsLst>
          <a:path path="circle">
            <a:fillToRect b="100%" r="100%"/>
          </a:path>
          <a:tileRect l="-100%" t="-100%"/>
        </a:gradFill>
      </p:bgPr>
    </p:bg>
    <p:spTree>
      <p:nvGrpSpPr>
        <p:cNvPr id="158" name="Shape 158"/>
        <p:cNvGrpSpPr/>
        <p:nvPr/>
      </p:nvGrpSpPr>
      <p:grpSpPr>
        <a:xfrm>
          <a:off x="0" y="0"/>
          <a:ext cx="0" cy="0"/>
          <a:chOff x="0" y="0"/>
          <a:chExt cx="0" cy="0"/>
        </a:xfrm>
      </p:grpSpPr>
      <p:pic>
        <p:nvPicPr>
          <p:cNvPr descr="Criminal Portrait Free Stock Photo - Public Domain Pictures" id="159" name="Google Shape;159;g33058cf2a6e_3_0"/>
          <p:cNvPicPr preferRelativeResize="0"/>
          <p:nvPr/>
        </p:nvPicPr>
        <p:blipFill>
          <a:blip r:embed="rId3">
            <a:alphaModFix/>
          </a:blip>
          <a:stretch>
            <a:fillRect/>
          </a:stretch>
        </p:blipFill>
        <p:spPr>
          <a:xfrm>
            <a:off x="12783025" y="6337975"/>
            <a:ext cx="3482350" cy="2984062"/>
          </a:xfrm>
          <a:prstGeom prst="rect">
            <a:avLst/>
          </a:prstGeom>
          <a:noFill/>
          <a:ln>
            <a:noFill/>
          </a:ln>
        </p:spPr>
      </p:pic>
      <p:pic>
        <p:nvPicPr>
          <p:cNvPr id="160" name="Google Shape;160;g33058cf2a6e_3_0"/>
          <p:cNvPicPr preferRelativeResize="0"/>
          <p:nvPr/>
        </p:nvPicPr>
        <p:blipFill rotWithShape="1">
          <a:blip r:embed="rId4">
            <a:alphaModFix/>
          </a:blip>
          <a:srcRect b="38669" l="0" r="0" t="31490"/>
          <a:stretch/>
        </p:blipFill>
        <p:spPr>
          <a:xfrm>
            <a:off x="12924675" y="118850"/>
            <a:ext cx="4762500" cy="1421100"/>
          </a:xfrm>
          <a:prstGeom prst="rect">
            <a:avLst/>
          </a:prstGeom>
          <a:noFill/>
          <a:ln>
            <a:noFill/>
          </a:ln>
        </p:spPr>
      </p:pic>
      <p:grpSp>
        <p:nvGrpSpPr>
          <p:cNvPr id="161" name="Google Shape;161;g33058cf2a6e_3_0"/>
          <p:cNvGrpSpPr/>
          <p:nvPr/>
        </p:nvGrpSpPr>
        <p:grpSpPr>
          <a:xfrm>
            <a:off x="70056" y="6465889"/>
            <a:ext cx="4330613" cy="3669600"/>
            <a:chOff x="10311275" y="1528626"/>
            <a:chExt cx="6529875" cy="5037200"/>
          </a:xfrm>
        </p:grpSpPr>
        <p:pic>
          <p:nvPicPr>
            <p:cNvPr descr="File:Lock-dynamic-premium.png - Wikimedia Commons" id="162" name="Google Shape;162;g33058cf2a6e_3_0"/>
            <p:cNvPicPr preferRelativeResize="0"/>
            <p:nvPr/>
          </p:nvPicPr>
          <p:blipFill>
            <a:blip r:embed="rId5">
              <a:alphaModFix/>
            </a:blip>
            <a:stretch>
              <a:fillRect/>
            </a:stretch>
          </p:blipFill>
          <p:spPr>
            <a:xfrm>
              <a:off x="11790325" y="2209900"/>
              <a:ext cx="3239153" cy="3239153"/>
            </a:xfrm>
            <a:prstGeom prst="rect">
              <a:avLst/>
            </a:prstGeom>
            <a:noFill/>
            <a:ln>
              <a:noFill/>
            </a:ln>
          </p:spPr>
        </p:pic>
        <p:pic>
          <p:nvPicPr>
            <p:cNvPr descr="Approved stamp imprint vector clip art | Free SVG" id="163" name="Google Shape;163;g33058cf2a6e_3_0"/>
            <p:cNvPicPr preferRelativeResize="0"/>
            <p:nvPr/>
          </p:nvPicPr>
          <p:blipFill rotWithShape="1">
            <a:blip r:embed="rId6">
              <a:alphaModFix/>
            </a:blip>
            <a:srcRect b="27490" l="0" r="0" t="27295"/>
            <a:stretch/>
          </p:blipFill>
          <p:spPr>
            <a:xfrm rot="-1567039">
              <a:off x="10599776" y="2701477"/>
              <a:ext cx="5952873" cy="2691497"/>
            </a:xfrm>
            <a:prstGeom prst="rect">
              <a:avLst/>
            </a:prstGeom>
            <a:noFill/>
            <a:ln>
              <a:noFill/>
            </a:ln>
          </p:spPr>
        </p:pic>
      </p:grpSp>
      <p:sp>
        <p:nvSpPr>
          <p:cNvPr id="164" name="Google Shape;164;g33058cf2a6e_3_0"/>
          <p:cNvSpPr txBox="1"/>
          <p:nvPr/>
        </p:nvSpPr>
        <p:spPr>
          <a:xfrm>
            <a:off x="579575" y="3393400"/>
            <a:ext cx="9485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200">
                <a:solidFill>
                  <a:schemeClr val="dk1"/>
                </a:solidFill>
                <a:latin typeface="Zen Dots"/>
                <a:ea typeface="Zen Dots"/>
                <a:cs typeface="Zen Dots"/>
                <a:sym typeface="Zen Dots"/>
              </a:rPr>
              <a:t> Home security system</a:t>
            </a:r>
            <a:endParaRPr sz="4200">
              <a:solidFill>
                <a:schemeClr val="dk1"/>
              </a:solidFill>
              <a:latin typeface="Zen Dots"/>
              <a:ea typeface="Zen Dots"/>
              <a:cs typeface="Zen Dots"/>
              <a:sym typeface="Zen Dots"/>
            </a:endParaRPr>
          </a:p>
        </p:txBody>
      </p:sp>
      <p:sp>
        <p:nvSpPr>
          <p:cNvPr id="165" name="Google Shape;165;g33058cf2a6e_3_0"/>
          <p:cNvSpPr txBox="1"/>
          <p:nvPr/>
        </p:nvSpPr>
        <p:spPr>
          <a:xfrm>
            <a:off x="2246100" y="4896125"/>
            <a:ext cx="62928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5100">
                <a:solidFill>
                  <a:schemeClr val="lt1"/>
                </a:solidFill>
                <a:latin typeface="Lobster"/>
                <a:ea typeface="Lobster"/>
                <a:cs typeface="Lobster"/>
                <a:sym typeface="Lobster"/>
              </a:rPr>
              <a:t>Stay safe with HAARV!</a:t>
            </a:r>
            <a:endParaRPr sz="5100">
              <a:solidFill>
                <a:schemeClr val="lt1"/>
              </a:solidFill>
              <a:latin typeface="Lobster"/>
              <a:ea typeface="Lobster"/>
              <a:cs typeface="Lobster"/>
              <a:sym typeface="Lobster"/>
            </a:endParaRPr>
          </a:p>
        </p:txBody>
      </p:sp>
      <p:pic>
        <p:nvPicPr>
          <p:cNvPr descr="Vector clip art of outdoor CCTV camera | Free SVG" id="166" name="Google Shape;166;g33058cf2a6e_3_0"/>
          <p:cNvPicPr preferRelativeResize="0"/>
          <p:nvPr/>
        </p:nvPicPr>
        <p:blipFill>
          <a:blip r:embed="rId7">
            <a:alphaModFix/>
          </a:blip>
          <a:stretch>
            <a:fillRect/>
          </a:stretch>
        </p:blipFill>
        <p:spPr>
          <a:xfrm>
            <a:off x="14069500" y="2429600"/>
            <a:ext cx="4218499" cy="4218499"/>
          </a:xfrm>
          <a:prstGeom prst="rect">
            <a:avLst/>
          </a:prstGeom>
          <a:noFill/>
          <a:ln>
            <a:noFill/>
          </a:ln>
        </p:spPr>
      </p:pic>
      <p:pic>
        <p:nvPicPr>
          <p:cNvPr descr="Smart Home Free Stock Photo - Public Domain Pictures" id="167" name="Google Shape;167;g33058cf2a6e_3_0"/>
          <p:cNvPicPr preferRelativeResize="0"/>
          <p:nvPr/>
        </p:nvPicPr>
        <p:blipFill>
          <a:blip r:embed="rId8">
            <a:alphaModFix/>
          </a:blip>
          <a:stretch>
            <a:fillRect/>
          </a:stretch>
        </p:blipFill>
        <p:spPr>
          <a:xfrm>
            <a:off x="5272949" y="6724350"/>
            <a:ext cx="4417450" cy="2844400"/>
          </a:xfrm>
          <a:prstGeom prst="rect">
            <a:avLst/>
          </a:prstGeom>
          <a:noFill/>
          <a:ln>
            <a:noFill/>
          </a:ln>
        </p:spPr>
      </p:pic>
      <p:sp>
        <p:nvSpPr>
          <p:cNvPr id="168" name="Google Shape;168;g33058cf2a6e_3_0"/>
          <p:cNvSpPr txBox="1"/>
          <p:nvPr/>
        </p:nvSpPr>
        <p:spPr>
          <a:xfrm>
            <a:off x="3787150" y="431750"/>
            <a:ext cx="8072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000">
                <a:solidFill>
                  <a:srgbClr val="FF0000"/>
                </a:solidFill>
                <a:latin typeface="Lexend Black"/>
                <a:ea typeface="Lexend Black"/>
                <a:cs typeface="Lexend Black"/>
                <a:sym typeface="Lexend Black"/>
              </a:rPr>
              <a:t>HAARV</a:t>
            </a:r>
            <a:endParaRPr sz="6000">
              <a:solidFill>
                <a:srgbClr val="FF0000"/>
              </a:solidFill>
              <a:latin typeface="Lexend Black"/>
              <a:ea typeface="Lexend Black"/>
              <a:cs typeface="Lexend Black"/>
              <a:sym typeface="Lexend Black"/>
            </a:endParaRPr>
          </a:p>
        </p:txBody>
      </p:sp>
      <p:pic>
        <p:nvPicPr>
          <p:cNvPr descr="File:Cross CSS Red.svg - Wikimedia Commons" id="169" name="Google Shape;169;g33058cf2a6e_3_0"/>
          <p:cNvPicPr preferRelativeResize="0"/>
          <p:nvPr/>
        </p:nvPicPr>
        <p:blipFill>
          <a:blip r:embed="rId9">
            <a:alphaModFix/>
          </a:blip>
          <a:stretch>
            <a:fillRect/>
          </a:stretch>
        </p:blipFill>
        <p:spPr>
          <a:xfrm>
            <a:off x="13312050" y="7312650"/>
            <a:ext cx="2256100" cy="2256100"/>
          </a:xfrm>
          <a:prstGeom prst="rect">
            <a:avLst/>
          </a:prstGeom>
          <a:noFill/>
          <a:ln>
            <a:noFill/>
          </a:ln>
        </p:spPr>
      </p:pic>
      <p:pic>
        <p:nvPicPr>
          <p:cNvPr descr="Money bag vector | Free SVG" id="170" name="Google Shape;170;g33058cf2a6e_3_0"/>
          <p:cNvPicPr preferRelativeResize="0"/>
          <p:nvPr/>
        </p:nvPicPr>
        <p:blipFill>
          <a:blip r:embed="rId10">
            <a:alphaModFix/>
          </a:blip>
          <a:stretch>
            <a:fillRect/>
          </a:stretch>
        </p:blipFill>
        <p:spPr>
          <a:xfrm>
            <a:off x="9836075" y="2994538"/>
            <a:ext cx="3088601" cy="3088601"/>
          </a:xfrm>
          <a:prstGeom prst="rect">
            <a:avLst/>
          </a:prstGeom>
          <a:noFill/>
          <a:ln>
            <a:noFill/>
          </a:ln>
        </p:spPr>
      </p:pic>
      <p:pic>
        <p:nvPicPr>
          <p:cNvPr descr="Stack of gold coins vector | Free SVG" id="171" name="Google Shape;171;g33058cf2a6e_3_0"/>
          <p:cNvPicPr preferRelativeResize="0"/>
          <p:nvPr/>
        </p:nvPicPr>
        <p:blipFill>
          <a:blip r:embed="rId11">
            <a:alphaModFix/>
          </a:blip>
          <a:stretch>
            <a:fillRect/>
          </a:stretch>
        </p:blipFill>
        <p:spPr>
          <a:xfrm>
            <a:off x="868800" y="967025"/>
            <a:ext cx="1853525" cy="1853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382" name="Shape 382"/>
        <p:cNvGrpSpPr/>
        <p:nvPr/>
      </p:nvGrpSpPr>
      <p:grpSpPr>
        <a:xfrm>
          <a:off x="0" y="0"/>
          <a:ext cx="0" cy="0"/>
          <a:chOff x="0" y="0"/>
          <a:chExt cx="0" cy="0"/>
        </a:xfrm>
      </p:grpSpPr>
      <p:sp>
        <p:nvSpPr>
          <p:cNvPr id="383" name="Google Shape;383;p8"/>
          <p:cNvSpPr txBox="1"/>
          <p:nvPr/>
        </p:nvSpPr>
        <p:spPr>
          <a:xfrm>
            <a:off x="1062000" y="761850"/>
            <a:ext cx="140304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Poppins"/>
                <a:ea typeface="Poppins"/>
                <a:cs typeface="Poppins"/>
                <a:sym typeface="Poppins"/>
              </a:rPr>
              <a:t>Competitive Analysis</a:t>
            </a:r>
            <a:endParaRPr b="1" i="0" sz="1400" u="none" cap="none" strike="noStrike">
              <a:solidFill>
                <a:srgbClr val="000000"/>
              </a:solidFill>
              <a:latin typeface="Poppins"/>
              <a:ea typeface="Poppins"/>
              <a:cs typeface="Poppins"/>
              <a:sym typeface="Poppins"/>
            </a:endParaRPr>
          </a:p>
        </p:txBody>
      </p:sp>
      <p:graphicFrame>
        <p:nvGraphicFramePr>
          <p:cNvPr id="384" name="Google Shape;384;p8"/>
          <p:cNvGraphicFramePr/>
          <p:nvPr/>
        </p:nvGraphicFramePr>
        <p:xfrm>
          <a:off x="1322688" y="2615260"/>
          <a:ext cx="3000000" cy="3000000"/>
        </p:xfrm>
        <a:graphic>
          <a:graphicData uri="http://schemas.openxmlformats.org/drawingml/2006/table">
            <a:tbl>
              <a:tblPr>
                <a:noFill/>
                <a:tableStyleId>{D5223256-F240-4026-A220-598C3950D64B}</a:tableStyleId>
              </a:tblPr>
              <a:tblGrid>
                <a:gridCol w="2326425"/>
                <a:gridCol w="2916775"/>
                <a:gridCol w="2862650"/>
                <a:gridCol w="2163775"/>
                <a:gridCol w="2878125"/>
                <a:gridCol w="2494850"/>
              </a:tblGrid>
              <a:tr h="2257600">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FFFFFF"/>
                          </a:solidFill>
                          <a:latin typeface="Poppins"/>
                          <a:ea typeface="Poppins"/>
                          <a:cs typeface="Poppins"/>
                          <a:sym typeface="Poppins"/>
                        </a:rPr>
                        <a:t>Competitor</a:t>
                      </a:r>
                      <a:endParaRPr sz="2700" u="none" cap="none" strike="noStrike">
                        <a:solidFill>
                          <a:srgbClr val="FFFFFF"/>
                        </a:solidFill>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FFFFFF"/>
                          </a:solidFill>
                          <a:latin typeface="Poppins"/>
                          <a:ea typeface="Poppins"/>
                          <a:cs typeface="Poppins"/>
                          <a:sym typeface="Poppins"/>
                        </a:rPr>
                        <a:t>Features</a:t>
                      </a:r>
                      <a:endParaRPr b="1" sz="2000" u="none" cap="none" strike="noStrike">
                        <a:solidFill>
                          <a:srgbClr val="FFFFFF"/>
                        </a:solidFill>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91919">
                        <a:alpha val="20000"/>
                      </a:srgbClr>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FFFFFF"/>
                          </a:solidFill>
                          <a:latin typeface="Poppins"/>
                          <a:ea typeface="Poppins"/>
                          <a:cs typeface="Poppins"/>
                          <a:sym typeface="Poppins"/>
                        </a:rPr>
                        <a:t>Marketing &amp; Branding</a:t>
                      </a:r>
                      <a:endParaRPr b="1" sz="2000" u="none" cap="none" strike="noStrike">
                        <a:solidFill>
                          <a:srgbClr val="FFFFFF"/>
                        </a:solidFill>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91919">
                        <a:alpha val="20000"/>
                      </a:srgbClr>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2000" u="none" cap="none" strike="noStrike">
                          <a:solidFill>
                            <a:srgbClr val="FFFFFF"/>
                          </a:solidFill>
                          <a:latin typeface="Poppins"/>
                          <a:ea typeface="Poppins"/>
                          <a:cs typeface="Poppins"/>
                          <a:sym typeface="Poppins"/>
                        </a:rPr>
                        <a:t>Pricing</a:t>
                      </a:r>
                      <a:endParaRPr b="1" sz="2000" u="none" cap="none" strike="noStrike">
                        <a:solidFill>
                          <a:srgbClr val="FFFFFF"/>
                        </a:solidFill>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91919">
                        <a:alpha val="20000"/>
                      </a:srgbClr>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FFFFFF"/>
                          </a:solidFill>
                          <a:latin typeface="Poppins"/>
                          <a:ea typeface="Poppins"/>
                          <a:cs typeface="Poppins"/>
                          <a:sym typeface="Poppins"/>
                        </a:rPr>
                        <a:t>Distribution Channels</a:t>
                      </a:r>
                      <a:endParaRPr b="1" sz="2000" u="none" cap="none" strike="noStrike">
                        <a:solidFill>
                          <a:srgbClr val="FFFFFF"/>
                        </a:solidFill>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91919">
                        <a:alpha val="20000"/>
                      </a:srgbClr>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FFFFFF"/>
                          </a:solidFill>
                          <a:latin typeface="Poppins"/>
                          <a:ea typeface="Poppins"/>
                          <a:cs typeface="Poppins"/>
                          <a:sym typeface="Poppins"/>
                        </a:rPr>
                        <a:t>Customer Reviews and Feedback</a:t>
                      </a:r>
                      <a:endParaRPr b="1" sz="2000" u="none" cap="none" strike="noStrike">
                        <a:solidFill>
                          <a:srgbClr val="FFFFFF"/>
                        </a:solidFill>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91919">
                        <a:alpha val="20000"/>
                      </a:srgbClr>
                    </a:solidFill>
                  </a:tcPr>
                </a:tc>
              </a:tr>
              <a:tr h="1467850">
                <a:tc>
                  <a:txBody>
                    <a:bodyPr/>
                    <a:lstStyle/>
                    <a:p>
                      <a:pPr indent="0" lvl="0" marL="0" marR="0" rtl="0" algn="ctr">
                        <a:lnSpc>
                          <a:spcPct val="100000"/>
                        </a:lnSpc>
                        <a:spcBef>
                          <a:spcPts val="0"/>
                        </a:spcBef>
                        <a:spcAft>
                          <a:spcPts val="0"/>
                        </a:spcAft>
                        <a:buClr>
                          <a:srgbClr val="000000"/>
                        </a:buClr>
                        <a:buSzPts val="1900"/>
                        <a:buFont typeface="Arial"/>
                        <a:buNone/>
                      </a:pPr>
                      <a:r>
                        <a:rPr b="1" lang="en-US" sz="1900">
                          <a:solidFill>
                            <a:srgbClr val="FFFFFF"/>
                          </a:solidFill>
                          <a:latin typeface="Poppins"/>
                          <a:ea typeface="Poppins"/>
                          <a:cs typeface="Poppins"/>
                          <a:sym typeface="Poppins"/>
                        </a:rPr>
                        <a:t>Ring</a:t>
                      </a:r>
                      <a:endParaRPr b="1" sz="1900" u="none" cap="none" strike="noStrike">
                        <a:solidFill>
                          <a:srgbClr val="FFFFFF"/>
                        </a:solidFill>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91919">
                        <a:alpha val="20000"/>
                      </a:srgbClr>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Good sensor </a:t>
                      </a:r>
                      <a:r>
                        <a:rPr lang="en-US" sz="2300">
                          <a:latin typeface="Poppins"/>
                          <a:ea typeface="Poppins"/>
                          <a:cs typeface="Poppins"/>
                          <a:sym typeface="Poppins"/>
                        </a:rPr>
                        <a:t>quality</a:t>
                      </a:r>
                      <a:r>
                        <a:rPr lang="en-US" sz="2300">
                          <a:latin typeface="Poppins"/>
                          <a:ea typeface="Poppins"/>
                          <a:cs typeface="Poppins"/>
                          <a:sym typeface="Poppins"/>
                        </a:rPr>
                        <a:t>.</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They sell through amazon and ring.com.</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$500</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2300"/>
                        <a:buFont typeface="Arial"/>
                        <a:buNone/>
                      </a:pPr>
                      <a:r>
                        <a:rPr lang="en-US" sz="2300">
                          <a:solidFill>
                            <a:schemeClr val="dk1"/>
                          </a:solidFill>
                          <a:latin typeface="Poppins"/>
                          <a:ea typeface="Poppins"/>
                          <a:cs typeface="Poppins"/>
                          <a:sym typeface="Poppins"/>
                        </a:rPr>
                        <a:t>Youtube ads, social media</a:t>
                      </a:r>
                      <a:endParaRPr sz="2300">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300"/>
                        <a:buFont typeface="Arial"/>
                        <a:buNone/>
                      </a:pPr>
                      <a:r>
                        <a:t/>
                      </a:r>
                      <a:endParaRPr sz="2300">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Customers liked it most of the time.</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467850">
                <a:tc>
                  <a:txBody>
                    <a:bodyPr/>
                    <a:lstStyle/>
                    <a:p>
                      <a:pPr indent="0" lvl="0" marL="0" marR="0" rtl="0" algn="ctr">
                        <a:lnSpc>
                          <a:spcPct val="100000"/>
                        </a:lnSpc>
                        <a:spcBef>
                          <a:spcPts val="0"/>
                        </a:spcBef>
                        <a:spcAft>
                          <a:spcPts val="0"/>
                        </a:spcAft>
                        <a:buClr>
                          <a:srgbClr val="000000"/>
                        </a:buClr>
                        <a:buSzPts val="1900"/>
                        <a:buFont typeface="Arial"/>
                        <a:buNone/>
                      </a:pPr>
                      <a:r>
                        <a:rPr b="1" lang="en-US" sz="1900">
                          <a:solidFill>
                            <a:srgbClr val="FFFFFF"/>
                          </a:solidFill>
                          <a:latin typeface="Poppins"/>
                          <a:ea typeface="Poppins"/>
                          <a:cs typeface="Poppins"/>
                          <a:sym typeface="Poppins"/>
                        </a:rPr>
                        <a:t>Simplisafe</a:t>
                      </a:r>
                      <a:endParaRPr b="1" sz="1900" u="none" cap="none" strike="noStrike">
                        <a:solidFill>
                          <a:srgbClr val="FFFFFF"/>
                        </a:solidFill>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91919">
                        <a:alpha val="20000"/>
                      </a:srgbClr>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Instantly gives notification when motion detected.</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91919">
                        <a:alpha val="14901"/>
                      </a:srgbClr>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Sold in amazon and simplisafe.com.</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91919">
                        <a:alpha val="14901"/>
                      </a:srgbClr>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$352</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91919">
                        <a:alpha val="14901"/>
                      </a:srgbClr>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Youtube ads, social media</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91919">
                        <a:alpha val="14901"/>
                      </a:srgbClr>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Customers liked doorbell</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91919">
                        <a:alpha val="14901"/>
                      </a:srgbClr>
                    </a:solidFill>
                  </a:tcPr>
                </a:tc>
              </a:tr>
              <a:tr h="1467850">
                <a:tc>
                  <a:txBody>
                    <a:bodyPr/>
                    <a:lstStyle/>
                    <a:p>
                      <a:pPr indent="0" lvl="0" marL="0" marR="0" rtl="0" algn="ctr">
                        <a:lnSpc>
                          <a:spcPct val="100000"/>
                        </a:lnSpc>
                        <a:spcBef>
                          <a:spcPts val="0"/>
                        </a:spcBef>
                        <a:spcAft>
                          <a:spcPts val="0"/>
                        </a:spcAft>
                        <a:buClr>
                          <a:srgbClr val="000000"/>
                        </a:buClr>
                        <a:buSzPts val="1900"/>
                        <a:buFont typeface="Arial"/>
                        <a:buNone/>
                      </a:pPr>
                      <a:r>
                        <a:rPr b="1" lang="en-US" sz="1900">
                          <a:solidFill>
                            <a:srgbClr val="FFFFFF"/>
                          </a:solidFill>
                          <a:latin typeface="Poppins"/>
                          <a:ea typeface="Poppins"/>
                          <a:cs typeface="Poppins"/>
                          <a:sym typeface="Poppins"/>
                        </a:rPr>
                        <a:t>Blink</a:t>
                      </a:r>
                      <a:endParaRPr b="1" sz="1900" u="none" cap="none" strike="noStrike">
                        <a:solidFill>
                          <a:srgbClr val="FFFFFF"/>
                        </a:solidFill>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91919">
                        <a:alpha val="20000"/>
                      </a:srgbClr>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Good camera quality and durability.</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Sold in amazon and blinkforhome.com.</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$459</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social media</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300"/>
                        <a:buFont typeface="Arial"/>
                        <a:buNone/>
                      </a:pPr>
                      <a:r>
                        <a:rPr lang="en-US" sz="2300">
                          <a:latin typeface="Poppins"/>
                          <a:ea typeface="Poppins"/>
                          <a:cs typeface="Poppins"/>
                          <a:sym typeface="Poppins"/>
                        </a:rPr>
                        <a:t>Customers liked cameras.</a:t>
                      </a:r>
                      <a:endParaRPr sz="2300" u="none" cap="none" strike="noStrike">
                        <a:latin typeface="Poppins"/>
                        <a:ea typeface="Poppins"/>
                        <a:cs typeface="Poppins"/>
                        <a:sym typeface="Poppins"/>
                      </a:endParaRPr>
                    </a:p>
                  </a:txBody>
                  <a:tcPr marT="45700" marB="45700" marR="45700" marL="457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pic>
        <p:nvPicPr>
          <p:cNvPr id="385" name="Google Shape;385;p8"/>
          <p:cNvPicPr preferRelativeResize="0"/>
          <p:nvPr/>
        </p:nvPicPr>
        <p:blipFill rotWithShape="1">
          <a:blip r:embed="rId3">
            <a:alphaModFix/>
          </a:blip>
          <a:srcRect b="38669" l="0" r="0" t="31490"/>
          <a:stretch/>
        </p:blipFill>
        <p:spPr>
          <a:xfrm>
            <a:off x="14043025" y="355350"/>
            <a:ext cx="3329700" cy="993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389" name="Shape 389"/>
        <p:cNvGrpSpPr/>
        <p:nvPr/>
      </p:nvGrpSpPr>
      <p:grpSpPr>
        <a:xfrm>
          <a:off x="0" y="0"/>
          <a:ext cx="0" cy="0"/>
          <a:chOff x="0" y="0"/>
          <a:chExt cx="0" cy="0"/>
        </a:xfrm>
      </p:grpSpPr>
      <p:sp>
        <p:nvSpPr>
          <p:cNvPr id="390" name="Google Shape;390;p7"/>
          <p:cNvSpPr/>
          <p:nvPr/>
        </p:nvSpPr>
        <p:spPr>
          <a:xfrm>
            <a:off x="1247225" y="1572226"/>
            <a:ext cx="15583577" cy="7142538"/>
          </a:xfrm>
          <a:custGeom>
            <a:rect b="b" l="l" r="r" t="t"/>
            <a:pathLst>
              <a:path extrusionOk="0" h="6279154" w="13095443">
                <a:moveTo>
                  <a:pt x="12790643" y="0"/>
                </a:moveTo>
                <a:lnTo>
                  <a:pt x="304800" y="0"/>
                </a:lnTo>
                <a:cubicBezTo>
                  <a:pt x="135890" y="0"/>
                  <a:pt x="0" y="135890"/>
                  <a:pt x="0" y="304800"/>
                </a:cubicBezTo>
                <a:lnTo>
                  <a:pt x="0" y="5974354"/>
                </a:lnTo>
                <a:cubicBezTo>
                  <a:pt x="0" y="6143263"/>
                  <a:pt x="135890" y="6279154"/>
                  <a:pt x="304800" y="6279154"/>
                </a:cubicBezTo>
                <a:lnTo>
                  <a:pt x="12790643" y="6279154"/>
                </a:lnTo>
                <a:cubicBezTo>
                  <a:pt x="12959552" y="6279154"/>
                  <a:pt x="13095443" y="6143263"/>
                  <a:pt x="13095443" y="5974354"/>
                </a:cubicBezTo>
                <a:lnTo>
                  <a:pt x="13095443" y="304800"/>
                </a:lnTo>
                <a:cubicBezTo>
                  <a:pt x="13095443" y="135890"/>
                  <a:pt x="12959552" y="0"/>
                  <a:pt x="12790643" y="0"/>
                </a:cubicBezTo>
                <a:close/>
              </a:path>
            </a:pathLst>
          </a:custGeom>
          <a:solidFill>
            <a:srgbClr val="FFFFFF"/>
          </a:solidFill>
          <a:ln cap="sq" cmpd="sng" w="57150">
            <a:solidFill>
              <a:srgbClr val="00C4CC"/>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7"/>
          <p:cNvSpPr/>
          <p:nvPr/>
        </p:nvSpPr>
        <p:spPr>
          <a:xfrm>
            <a:off x="266501" y="7426977"/>
            <a:ext cx="2577236" cy="2679063"/>
          </a:xfrm>
          <a:custGeom>
            <a:rect b="b" l="l" r="r" t="t"/>
            <a:pathLst>
              <a:path extrusionOk="0" h="3369891" w="3542593">
                <a:moveTo>
                  <a:pt x="0" y="0"/>
                </a:moveTo>
                <a:lnTo>
                  <a:pt x="3542592" y="0"/>
                </a:lnTo>
                <a:lnTo>
                  <a:pt x="3542592" y="3369891"/>
                </a:lnTo>
                <a:lnTo>
                  <a:pt x="0" y="3369891"/>
                </a:lnTo>
                <a:lnTo>
                  <a:pt x="0" y="0"/>
                </a:lnTo>
                <a:close/>
              </a:path>
            </a:pathLst>
          </a:custGeom>
          <a:blipFill rotWithShape="1">
            <a:blip r:embed="rId3">
              <a:alphaModFix/>
            </a:blip>
            <a:stretch>
              <a:fillRect b="0" l="0" r="0" t="0"/>
            </a:stretch>
          </a:blipFill>
          <a:ln>
            <a:noFill/>
          </a:ln>
        </p:spPr>
      </p:sp>
      <p:graphicFrame>
        <p:nvGraphicFramePr>
          <p:cNvPr id="392" name="Google Shape;392;p7"/>
          <p:cNvGraphicFramePr/>
          <p:nvPr/>
        </p:nvGraphicFramePr>
        <p:xfrm>
          <a:off x="1377086" y="1764934"/>
          <a:ext cx="3000000" cy="3000000"/>
        </p:xfrm>
        <a:graphic>
          <a:graphicData uri="http://schemas.openxmlformats.org/drawingml/2006/table">
            <a:tbl>
              <a:tblPr>
                <a:noFill/>
                <a:tableStyleId>{0F18D574-8FCB-4AF6-A5E1-DAC7B27C7CA1}</a:tableStyleId>
              </a:tblPr>
              <a:tblGrid>
                <a:gridCol w="3825375"/>
                <a:gridCol w="3811350"/>
                <a:gridCol w="3811350"/>
                <a:gridCol w="3811350"/>
              </a:tblGrid>
              <a:tr h="1269225">
                <a:tc>
                  <a:txBody>
                    <a:bodyPr/>
                    <a:lstStyle/>
                    <a:p>
                      <a:pPr indent="0" lvl="0" marL="0" marR="0" rtl="0" algn="ctr">
                        <a:lnSpc>
                          <a:spcPct val="140000"/>
                        </a:lnSpc>
                        <a:spcBef>
                          <a:spcPts val="0"/>
                        </a:spcBef>
                        <a:spcAft>
                          <a:spcPts val="0"/>
                        </a:spcAft>
                        <a:buClr>
                          <a:srgbClr val="000000"/>
                        </a:buClr>
                        <a:buSzPts val="3200"/>
                        <a:buFont typeface="Arial"/>
                        <a:buNone/>
                      </a:pPr>
                      <a:r>
                        <a:rPr b="1" lang="en-US" sz="3200" u="none" cap="none" strike="noStrike">
                          <a:solidFill>
                            <a:srgbClr val="6422B8"/>
                          </a:solidFill>
                        </a:rPr>
                        <a:t>Strengths</a:t>
                      </a:r>
                      <a:endParaRPr b="1" sz="1100" u="none" cap="none" strike="noStrike"/>
                    </a:p>
                  </a:txBody>
                  <a:tcPr marT="185975" marB="185975" marR="185975" marL="185975" anchor="ctr">
                    <a:lnL cap="flat" cmpd="sng" w="18575">
                      <a:solidFill>
                        <a:srgbClr val="FFFFFF"/>
                      </a:solidFill>
                      <a:prstDash val="solid"/>
                      <a:round/>
                      <a:headEnd len="sm" w="sm" type="none"/>
                      <a:tailEnd len="sm" w="sm" type="none"/>
                    </a:lnL>
                    <a:lnR cap="flat" cmpd="sng" w="18575">
                      <a:solidFill>
                        <a:srgbClr val="D6C3FF"/>
                      </a:solidFill>
                      <a:prstDash val="solid"/>
                      <a:round/>
                      <a:headEnd len="sm" w="sm" type="none"/>
                      <a:tailEnd len="sm" w="sm" type="none"/>
                    </a:lnR>
                    <a:lnT cap="flat" cmpd="sng" w="37175">
                      <a:solidFill>
                        <a:srgbClr val="FFFFFF"/>
                      </a:solidFill>
                      <a:prstDash val="solid"/>
                      <a:round/>
                      <a:headEnd len="sm" w="sm" type="none"/>
                      <a:tailEnd len="sm" w="sm" type="none"/>
                    </a:lnT>
                    <a:lnB cap="flat" cmpd="sng" w="18575">
                      <a:solidFill>
                        <a:srgbClr val="D6C3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Clr>
                          <a:srgbClr val="000000"/>
                        </a:buClr>
                        <a:buSzPts val="3200"/>
                        <a:buFont typeface="Arial"/>
                        <a:buNone/>
                      </a:pPr>
                      <a:r>
                        <a:rPr b="1" lang="en-US" sz="3200" u="none" cap="none" strike="noStrike">
                          <a:solidFill>
                            <a:srgbClr val="6422B8"/>
                          </a:solidFill>
                        </a:rPr>
                        <a:t>Weaknesses</a:t>
                      </a:r>
                      <a:endParaRPr b="1" sz="1100" u="none" cap="none" strike="noStrike"/>
                    </a:p>
                  </a:txBody>
                  <a:tcPr marT="185975" marB="185975" marR="185975" marL="185975" anchor="ctr">
                    <a:lnL cap="flat" cmpd="sng" w="18575">
                      <a:solidFill>
                        <a:srgbClr val="D6C3FF"/>
                      </a:solidFill>
                      <a:prstDash val="solid"/>
                      <a:round/>
                      <a:headEnd len="sm" w="sm" type="none"/>
                      <a:tailEnd len="sm" w="sm" type="none"/>
                    </a:lnL>
                    <a:lnR cap="flat" cmpd="sng" w="18575">
                      <a:solidFill>
                        <a:srgbClr val="D6C3FF"/>
                      </a:solidFill>
                      <a:prstDash val="solid"/>
                      <a:round/>
                      <a:headEnd len="sm" w="sm" type="none"/>
                      <a:tailEnd len="sm" w="sm" type="none"/>
                    </a:lnR>
                    <a:lnT cap="flat" cmpd="sng" w="37175">
                      <a:solidFill>
                        <a:srgbClr val="FFFFFF"/>
                      </a:solidFill>
                      <a:prstDash val="solid"/>
                      <a:round/>
                      <a:headEnd len="sm" w="sm" type="none"/>
                      <a:tailEnd len="sm" w="sm" type="none"/>
                    </a:lnT>
                    <a:lnB cap="flat" cmpd="sng" w="18575">
                      <a:solidFill>
                        <a:srgbClr val="D6C3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Clr>
                          <a:srgbClr val="000000"/>
                        </a:buClr>
                        <a:buSzPts val="3200"/>
                        <a:buFont typeface="Arial"/>
                        <a:buNone/>
                      </a:pPr>
                      <a:r>
                        <a:rPr b="1" lang="en-US" sz="3200" u="none" cap="none" strike="noStrike">
                          <a:solidFill>
                            <a:srgbClr val="6422B8"/>
                          </a:solidFill>
                        </a:rPr>
                        <a:t>Opportunities</a:t>
                      </a:r>
                      <a:endParaRPr b="1" sz="1100" u="none" cap="none" strike="noStrike"/>
                    </a:p>
                  </a:txBody>
                  <a:tcPr marT="185975" marB="185975" marR="185975" marL="185975" anchor="ctr">
                    <a:lnL cap="flat" cmpd="sng" w="18575">
                      <a:solidFill>
                        <a:srgbClr val="D6C3FF"/>
                      </a:solidFill>
                      <a:prstDash val="solid"/>
                      <a:round/>
                      <a:headEnd len="sm" w="sm" type="none"/>
                      <a:tailEnd len="sm" w="sm" type="none"/>
                    </a:lnL>
                    <a:lnR cap="flat" cmpd="sng" w="18575">
                      <a:solidFill>
                        <a:srgbClr val="D6C3FF"/>
                      </a:solidFill>
                      <a:prstDash val="solid"/>
                      <a:round/>
                      <a:headEnd len="sm" w="sm" type="none"/>
                      <a:tailEnd len="sm" w="sm" type="none"/>
                    </a:lnR>
                    <a:lnT cap="flat" cmpd="sng" w="37175">
                      <a:solidFill>
                        <a:srgbClr val="FFFFFF"/>
                      </a:solidFill>
                      <a:prstDash val="solid"/>
                      <a:round/>
                      <a:headEnd len="sm" w="sm" type="none"/>
                      <a:tailEnd len="sm" w="sm" type="none"/>
                    </a:lnT>
                    <a:lnB cap="flat" cmpd="sng" w="18575">
                      <a:solidFill>
                        <a:srgbClr val="D6C3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Clr>
                          <a:srgbClr val="000000"/>
                        </a:buClr>
                        <a:buSzPts val="3200"/>
                        <a:buFont typeface="Arial"/>
                        <a:buNone/>
                      </a:pPr>
                      <a:r>
                        <a:rPr b="1" lang="en-US" sz="3200" u="none" cap="none" strike="noStrike">
                          <a:solidFill>
                            <a:srgbClr val="6422B8"/>
                          </a:solidFill>
                        </a:rPr>
                        <a:t>Threats</a:t>
                      </a:r>
                      <a:endParaRPr b="1" sz="1100" u="none" cap="none" strike="noStrike"/>
                    </a:p>
                  </a:txBody>
                  <a:tcPr marT="185975" marB="185975" marR="185975" marL="185975" anchor="ctr">
                    <a:lnL cap="flat" cmpd="sng" w="18575">
                      <a:solidFill>
                        <a:srgbClr val="D6C3FF"/>
                      </a:solidFill>
                      <a:prstDash val="solid"/>
                      <a:round/>
                      <a:headEnd len="sm" w="sm" type="none"/>
                      <a:tailEnd len="sm" w="sm" type="none"/>
                    </a:lnL>
                    <a:lnR cap="flat" cmpd="sng" w="37175">
                      <a:solidFill>
                        <a:srgbClr val="FFFFFF"/>
                      </a:solidFill>
                      <a:prstDash val="solid"/>
                      <a:round/>
                      <a:headEnd len="sm" w="sm" type="none"/>
                      <a:tailEnd len="sm" w="sm" type="none"/>
                    </a:lnR>
                    <a:lnT cap="flat" cmpd="sng" w="37175">
                      <a:solidFill>
                        <a:srgbClr val="FFFFFF"/>
                      </a:solidFill>
                      <a:prstDash val="solid"/>
                      <a:round/>
                      <a:headEnd len="sm" w="sm" type="none"/>
                      <a:tailEnd len="sm" w="sm" type="none"/>
                    </a:lnT>
                    <a:lnB cap="flat" cmpd="sng" w="18575">
                      <a:solidFill>
                        <a:srgbClr val="D6C3FF"/>
                      </a:solidFill>
                      <a:prstDash val="solid"/>
                      <a:round/>
                      <a:headEnd len="sm" w="sm" type="none"/>
                      <a:tailEnd len="sm" w="sm" type="none"/>
                    </a:lnB>
                  </a:tcPr>
                </a:tc>
              </a:tr>
              <a:tr h="5524925">
                <a:tc>
                  <a:txBody>
                    <a:bodyPr/>
                    <a:lstStyle/>
                    <a:p>
                      <a:pPr indent="-226695" lvl="1" marL="453390" marR="0" rtl="0" algn="l">
                        <a:lnSpc>
                          <a:spcPct val="140000"/>
                        </a:lnSpc>
                        <a:spcBef>
                          <a:spcPts val="0"/>
                        </a:spcBef>
                        <a:spcAft>
                          <a:spcPts val="0"/>
                        </a:spcAft>
                        <a:buClr>
                          <a:srgbClr val="6422B8"/>
                        </a:buClr>
                        <a:buSzPts val="2100"/>
                        <a:buFont typeface="Arial"/>
                        <a:buChar char="•"/>
                      </a:pPr>
                      <a:r>
                        <a:rPr lang="en-US" sz="2100">
                          <a:solidFill>
                            <a:srgbClr val="6422B8"/>
                          </a:solidFill>
                        </a:rPr>
                        <a:t>We have good customer service if any customer needs help setting up etc.</a:t>
                      </a:r>
                      <a:endParaRPr sz="1100" u="none" cap="none" strike="noStrike"/>
                    </a:p>
                    <a:p>
                      <a:pPr indent="0" lvl="0" marL="0" marR="0" rtl="0" algn="l">
                        <a:lnSpc>
                          <a:spcPct val="267272"/>
                        </a:lnSpc>
                        <a:spcBef>
                          <a:spcPts val="0"/>
                        </a:spcBef>
                        <a:spcAft>
                          <a:spcPts val="0"/>
                        </a:spcAft>
                        <a:buClr>
                          <a:srgbClr val="000000"/>
                        </a:buClr>
                        <a:buSzPts val="1100"/>
                        <a:buFont typeface="Arial"/>
                        <a:buNone/>
                      </a:pPr>
                      <a:r>
                        <a:t/>
                      </a:r>
                      <a:endParaRPr sz="1100" u="none" cap="none" strike="noStrike"/>
                    </a:p>
                    <a:p>
                      <a:pPr indent="-226695" lvl="1" marL="453390" marR="0" rtl="0" algn="l">
                        <a:lnSpc>
                          <a:spcPct val="140000"/>
                        </a:lnSpc>
                        <a:spcBef>
                          <a:spcPts val="0"/>
                        </a:spcBef>
                        <a:spcAft>
                          <a:spcPts val="0"/>
                        </a:spcAft>
                        <a:buClr>
                          <a:srgbClr val="6422B8"/>
                        </a:buClr>
                        <a:buSzPts val="2100"/>
                        <a:buFont typeface="Arial"/>
                        <a:buChar char="•"/>
                      </a:pPr>
                      <a:r>
                        <a:rPr lang="en-US" sz="2100">
                          <a:solidFill>
                            <a:srgbClr val="6422B8"/>
                          </a:solidFill>
                        </a:rPr>
                        <a:t>We have people who pay a lot of money to invest in our company, which gives us more money to spend. </a:t>
                      </a:r>
                      <a:endParaRPr sz="1400" u="none" cap="none" strike="noStrike"/>
                    </a:p>
                  </a:txBody>
                  <a:tcPr marT="185975" marB="185975" marR="185975" marL="185975">
                    <a:lnL cap="flat" cmpd="sng" w="18575">
                      <a:solidFill>
                        <a:srgbClr val="FFFFFF"/>
                      </a:solidFill>
                      <a:prstDash val="solid"/>
                      <a:round/>
                      <a:headEnd len="sm" w="sm" type="none"/>
                      <a:tailEnd len="sm" w="sm" type="none"/>
                    </a:lnL>
                    <a:lnR cap="flat" cmpd="sng" w="18575">
                      <a:solidFill>
                        <a:srgbClr val="D6C3FF"/>
                      </a:solidFill>
                      <a:prstDash val="solid"/>
                      <a:round/>
                      <a:headEnd len="sm" w="sm" type="none"/>
                      <a:tailEnd len="sm" w="sm" type="none"/>
                    </a:lnR>
                    <a:lnT cap="flat" cmpd="sng" w="18575">
                      <a:solidFill>
                        <a:srgbClr val="D6C3FF"/>
                      </a:solidFill>
                      <a:prstDash val="solid"/>
                      <a:round/>
                      <a:headEnd len="sm" w="sm" type="none"/>
                      <a:tailEnd len="sm" w="sm" type="none"/>
                    </a:lnT>
                    <a:lnB cap="flat" cmpd="sng" w="18575">
                      <a:solidFill>
                        <a:srgbClr val="FFFFFF"/>
                      </a:solidFill>
                      <a:prstDash val="solid"/>
                      <a:round/>
                      <a:headEnd len="sm" w="sm" type="none"/>
                      <a:tailEnd len="sm" w="sm" type="none"/>
                    </a:lnB>
                  </a:tcPr>
                </a:tc>
                <a:tc>
                  <a:txBody>
                    <a:bodyPr/>
                    <a:lstStyle/>
                    <a:p>
                      <a:pPr indent="0" lvl="0" marL="0" marR="0" rtl="0" algn="l">
                        <a:lnSpc>
                          <a:spcPct val="267272"/>
                        </a:lnSpc>
                        <a:spcBef>
                          <a:spcPts val="0"/>
                        </a:spcBef>
                        <a:spcAft>
                          <a:spcPts val="0"/>
                        </a:spcAft>
                        <a:buClr>
                          <a:srgbClr val="000000"/>
                        </a:buClr>
                        <a:buSzPts val="1100"/>
                        <a:buFont typeface="Arial"/>
                        <a:buNone/>
                      </a:pPr>
                      <a:r>
                        <a:t/>
                      </a:r>
                      <a:endParaRPr sz="1100" u="none" cap="none" strike="noStrike"/>
                    </a:p>
                    <a:p>
                      <a:pPr indent="-361950" lvl="0" marL="914400" marR="0" rtl="0" algn="l">
                        <a:lnSpc>
                          <a:spcPct val="140000"/>
                        </a:lnSpc>
                        <a:spcBef>
                          <a:spcPts val="0"/>
                        </a:spcBef>
                        <a:spcAft>
                          <a:spcPts val="0"/>
                        </a:spcAft>
                        <a:buClr>
                          <a:srgbClr val="6422B8"/>
                        </a:buClr>
                        <a:buSzPts val="2100"/>
                        <a:buChar char="●"/>
                      </a:pPr>
                      <a:r>
                        <a:rPr lang="en-US" sz="2100">
                          <a:solidFill>
                            <a:srgbClr val="6422B8"/>
                          </a:solidFill>
                        </a:rPr>
                        <a:t>We feel like we could give better deals, as customers </a:t>
                      </a:r>
                      <a:r>
                        <a:rPr lang="en-US" sz="2100">
                          <a:solidFill>
                            <a:srgbClr val="6422B8"/>
                          </a:solidFill>
                        </a:rPr>
                        <a:t>constantly</a:t>
                      </a:r>
                      <a:r>
                        <a:rPr lang="en-US" sz="2100">
                          <a:solidFill>
                            <a:srgbClr val="6422B8"/>
                          </a:solidFill>
                        </a:rPr>
                        <a:t> ask for money off their payment.</a:t>
                      </a:r>
                      <a:endParaRPr sz="2100">
                        <a:solidFill>
                          <a:srgbClr val="6422B8"/>
                        </a:solidFill>
                      </a:endParaRPr>
                    </a:p>
                    <a:p>
                      <a:pPr indent="-361950" lvl="0" marL="914400" marR="0" rtl="0" algn="l">
                        <a:lnSpc>
                          <a:spcPct val="140000"/>
                        </a:lnSpc>
                        <a:spcBef>
                          <a:spcPts val="0"/>
                        </a:spcBef>
                        <a:spcAft>
                          <a:spcPts val="0"/>
                        </a:spcAft>
                        <a:buClr>
                          <a:srgbClr val="6422B8"/>
                        </a:buClr>
                        <a:buSzPts val="2100"/>
                        <a:buChar char="●"/>
                      </a:pPr>
                      <a:r>
                        <a:rPr lang="en-US" sz="2100">
                          <a:solidFill>
                            <a:srgbClr val="6422B8"/>
                          </a:solidFill>
                        </a:rPr>
                        <a:t>There are rival companies like Ring, and Simplisafe.</a:t>
                      </a:r>
                      <a:endParaRPr sz="2100">
                        <a:solidFill>
                          <a:srgbClr val="6422B8"/>
                        </a:solidFill>
                      </a:endParaRPr>
                    </a:p>
                    <a:p>
                      <a:pPr indent="0" lvl="0" marL="0" marR="0" rtl="0" algn="l">
                        <a:lnSpc>
                          <a:spcPct val="140000"/>
                        </a:lnSpc>
                        <a:spcBef>
                          <a:spcPts val="0"/>
                        </a:spcBef>
                        <a:spcAft>
                          <a:spcPts val="0"/>
                        </a:spcAft>
                        <a:buNone/>
                      </a:pPr>
                      <a:r>
                        <a:t/>
                      </a:r>
                      <a:endParaRPr sz="2100">
                        <a:solidFill>
                          <a:srgbClr val="6422B8"/>
                        </a:solidFill>
                      </a:endParaRPr>
                    </a:p>
                    <a:p>
                      <a:pPr indent="0" lvl="0" marL="0" marR="0" rtl="0" algn="l">
                        <a:lnSpc>
                          <a:spcPct val="140000"/>
                        </a:lnSpc>
                        <a:spcBef>
                          <a:spcPts val="0"/>
                        </a:spcBef>
                        <a:spcAft>
                          <a:spcPts val="0"/>
                        </a:spcAft>
                        <a:buNone/>
                      </a:pPr>
                      <a:r>
                        <a:t/>
                      </a:r>
                      <a:endParaRPr sz="2100">
                        <a:solidFill>
                          <a:srgbClr val="6422B8"/>
                        </a:solidFill>
                      </a:endParaRPr>
                    </a:p>
                  </a:txBody>
                  <a:tcPr marT="185975" marB="185975" marR="185975" marL="185975">
                    <a:lnL cap="flat" cmpd="sng" w="18575">
                      <a:solidFill>
                        <a:srgbClr val="D6C3FF"/>
                      </a:solidFill>
                      <a:prstDash val="solid"/>
                      <a:round/>
                      <a:headEnd len="sm" w="sm" type="none"/>
                      <a:tailEnd len="sm" w="sm" type="none"/>
                    </a:lnL>
                    <a:lnR cap="flat" cmpd="sng" w="18575">
                      <a:solidFill>
                        <a:srgbClr val="D6C3FF"/>
                      </a:solidFill>
                      <a:prstDash val="solid"/>
                      <a:round/>
                      <a:headEnd len="sm" w="sm" type="none"/>
                      <a:tailEnd len="sm" w="sm" type="none"/>
                    </a:lnR>
                    <a:lnT cap="flat" cmpd="sng" w="18575">
                      <a:solidFill>
                        <a:srgbClr val="D6C3FF"/>
                      </a:solidFill>
                      <a:prstDash val="solid"/>
                      <a:round/>
                      <a:headEnd len="sm" w="sm" type="none"/>
                      <a:tailEnd len="sm" w="sm" type="none"/>
                    </a:lnT>
                    <a:lnB cap="flat" cmpd="sng" w="18575">
                      <a:solidFill>
                        <a:srgbClr val="FFFFFF"/>
                      </a:solidFill>
                      <a:prstDash val="solid"/>
                      <a:round/>
                      <a:headEnd len="sm" w="sm" type="none"/>
                      <a:tailEnd len="sm" w="sm" type="none"/>
                    </a:lnB>
                  </a:tcPr>
                </a:tc>
                <a:tc>
                  <a:txBody>
                    <a:bodyPr/>
                    <a:lstStyle/>
                    <a:p>
                      <a:pPr indent="-226695" lvl="1" marL="453390" marR="0" rtl="0" algn="l">
                        <a:lnSpc>
                          <a:spcPct val="140000"/>
                        </a:lnSpc>
                        <a:spcBef>
                          <a:spcPts val="0"/>
                        </a:spcBef>
                        <a:spcAft>
                          <a:spcPts val="0"/>
                        </a:spcAft>
                        <a:buClr>
                          <a:srgbClr val="6422B8"/>
                        </a:buClr>
                        <a:buSzPts val="2100"/>
                        <a:buFont typeface="Arial"/>
                        <a:buChar char="•"/>
                      </a:pPr>
                      <a:r>
                        <a:rPr lang="en-US" sz="2100">
                          <a:solidFill>
                            <a:srgbClr val="6422B8"/>
                          </a:solidFill>
                        </a:rPr>
                        <a:t>Better cameras might make the video quality better.</a:t>
                      </a:r>
                      <a:r>
                        <a:rPr lang="en-US" sz="2100" u="none" cap="none" strike="noStrike">
                          <a:solidFill>
                            <a:srgbClr val="6422B8"/>
                          </a:solidFill>
                          <a:latin typeface="Arial"/>
                          <a:ea typeface="Arial"/>
                          <a:cs typeface="Arial"/>
                          <a:sym typeface="Arial"/>
                        </a:rPr>
                        <a:t> </a:t>
                      </a:r>
                      <a:endParaRPr sz="1100" u="none" cap="none" strike="noStrike"/>
                    </a:p>
                    <a:p>
                      <a:pPr indent="0" lvl="0" marL="0" marR="0" rtl="0" algn="l">
                        <a:lnSpc>
                          <a:spcPct val="267272"/>
                        </a:lnSpc>
                        <a:spcBef>
                          <a:spcPts val="0"/>
                        </a:spcBef>
                        <a:spcAft>
                          <a:spcPts val="0"/>
                        </a:spcAft>
                        <a:buClr>
                          <a:srgbClr val="000000"/>
                        </a:buClr>
                        <a:buSzPts val="1100"/>
                        <a:buFont typeface="Arial"/>
                        <a:buNone/>
                      </a:pPr>
                      <a:r>
                        <a:t/>
                      </a:r>
                      <a:endParaRPr sz="1100" u="none" cap="none" strike="noStrike"/>
                    </a:p>
                    <a:p>
                      <a:pPr indent="-226695" lvl="1" marL="453390" marR="0" rtl="0" algn="l">
                        <a:lnSpc>
                          <a:spcPct val="140000"/>
                        </a:lnSpc>
                        <a:spcBef>
                          <a:spcPts val="0"/>
                        </a:spcBef>
                        <a:spcAft>
                          <a:spcPts val="0"/>
                        </a:spcAft>
                        <a:buClr>
                          <a:srgbClr val="6422B8"/>
                        </a:buClr>
                        <a:buSzPts val="2100"/>
                        <a:buFont typeface="Arial"/>
                        <a:buChar char="•"/>
                      </a:pPr>
                      <a:r>
                        <a:rPr lang="en-US" sz="2100">
                          <a:solidFill>
                            <a:srgbClr val="6422B8"/>
                          </a:solidFill>
                        </a:rPr>
                        <a:t>We will follow the latest trends and fashions and let customers </a:t>
                      </a:r>
                      <a:r>
                        <a:rPr lang="en-US" sz="2100">
                          <a:solidFill>
                            <a:srgbClr val="6422B8"/>
                          </a:solidFill>
                        </a:rPr>
                        <a:t>customize</a:t>
                      </a:r>
                      <a:r>
                        <a:rPr lang="en-US" sz="2100">
                          <a:solidFill>
                            <a:srgbClr val="6422B8"/>
                          </a:solidFill>
                        </a:rPr>
                        <a:t> their </a:t>
                      </a:r>
                      <a:r>
                        <a:rPr lang="en-US" sz="2100">
                          <a:solidFill>
                            <a:srgbClr val="6422B8"/>
                          </a:solidFill>
                        </a:rPr>
                        <a:t>security</a:t>
                      </a:r>
                      <a:r>
                        <a:rPr lang="en-US" sz="2100">
                          <a:solidFill>
                            <a:srgbClr val="6422B8"/>
                          </a:solidFill>
                        </a:rPr>
                        <a:t> system.</a:t>
                      </a:r>
                      <a:endParaRPr sz="1400" u="none" cap="none" strike="noStrike"/>
                    </a:p>
                  </a:txBody>
                  <a:tcPr marT="185975" marB="185975" marR="185975" marL="185975">
                    <a:lnL cap="flat" cmpd="sng" w="18575">
                      <a:solidFill>
                        <a:srgbClr val="D6C3FF"/>
                      </a:solidFill>
                      <a:prstDash val="solid"/>
                      <a:round/>
                      <a:headEnd len="sm" w="sm" type="none"/>
                      <a:tailEnd len="sm" w="sm" type="none"/>
                    </a:lnL>
                    <a:lnR cap="flat" cmpd="sng" w="18575">
                      <a:solidFill>
                        <a:srgbClr val="D6C3FF"/>
                      </a:solidFill>
                      <a:prstDash val="solid"/>
                      <a:round/>
                      <a:headEnd len="sm" w="sm" type="none"/>
                      <a:tailEnd len="sm" w="sm" type="none"/>
                    </a:lnR>
                    <a:lnT cap="flat" cmpd="sng" w="18575">
                      <a:solidFill>
                        <a:srgbClr val="D6C3FF"/>
                      </a:solidFill>
                      <a:prstDash val="solid"/>
                      <a:round/>
                      <a:headEnd len="sm" w="sm" type="none"/>
                      <a:tailEnd len="sm" w="sm" type="none"/>
                    </a:lnT>
                    <a:lnB cap="flat" cmpd="sng" w="18575">
                      <a:solidFill>
                        <a:srgbClr val="FFFFFF"/>
                      </a:solidFill>
                      <a:prstDash val="solid"/>
                      <a:round/>
                      <a:headEnd len="sm" w="sm" type="none"/>
                      <a:tailEnd len="sm" w="sm" type="none"/>
                    </a:lnB>
                  </a:tcPr>
                </a:tc>
                <a:tc>
                  <a:txBody>
                    <a:bodyPr/>
                    <a:lstStyle/>
                    <a:p>
                      <a:pPr indent="-226695" lvl="1" marL="453390" marR="0" rtl="0" algn="l">
                        <a:lnSpc>
                          <a:spcPct val="140000"/>
                        </a:lnSpc>
                        <a:spcBef>
                          <a:spcPts val="0"/>
                        </a:spcBef>
                        <a:spcAft>
                          <a:spcPts val="0"/>
                        </a:spcAft>
                        <a:buClr>
                          <a:srgbClr val="6422B8"/>
                        </a:buClr>
                        <a:buSzPts val="2100"/>
                        <a:buFont typeface="Arial"/>
                        <a:buChar char="•"/>
                      </a:pPr>
                      <a:r>
                        <a:rPr lang="en-US" sz="2100">
                          <a:solidFill>
                            <a:srgbClr val="6422B8"/>
                          </a:solidFill>
                        </a:rPr>
                        <a:t>People could criticize our company making our sales go down.</a:t>
                      </a:r>
                      <a:endParaRPr sz="1100" u="none" cap="none" strike="noStrike"/>
                    </a:p>
                    <a:p>
                      <a:pPr indent="0" lvl="0" marL="0" marR="0" rtl="0" algn="l">
                        <a:lnSpc>
                          <a:spcPct val="267272"/>
                        </a:lnSpc>
                        <a:spcBef>
                          <a:spcPts val="0"/>
                        </a:spcBef>
                        <a:spcAft>
                          <a:spcPts val="0"/>
                        </a:spcAft>
                        <a:buClr>
                          <a:srgbClr val="000000"/>
                        </a:buClr>
                        <a:buSzPts val="1100"/>
                        <a:buFont typeface="Arial"/>
                        <a:buNone/>
                      </a:pPr>
                      <a:r>
                        <a:t/>
                      </a:r>
                      <a:endParaRPr sz="1100" u="none" cap="none" strike="noStrike"/>
                    </a:p>
                    <a:p>
                      <a:pPr indent="-226695" lvl="1" marL="453390" marR="0" rtl="0" algn="l">
                        <a:lnSpc>
                          <a:spcPct val="140000"/>
                        </a:lnSpc>
                        <a:spcBef>
                          <a:spcPts val="0"/>
                        </a:spcBef>
                        <a:spcAft>
                          <a:spcPts val="0"/>
                        </a:spcAft>
                        <a:buClr>
                          <a:srgbClr val="6422B8"/>
                        </a:buClr>
                        <a:buSzPts val="2100"/>
                        <a:buFont typeface="Arial"/>
                        <a:buChar char="•"/>
                      </a:pPr>
                      <a:r>
                        <a:rPr lang="en-US" sz="2100">
                          <a:solidFill>
                            <a:srgbClr val="6422B8"/>
                          </a:solidFill>
                        </a:rPr>
                        <a:t>As said, Ring and Simplisafe </a:t>
                      </a:r>
                      <a:r>
                        <a:rPr lang="en-US" sz="2100">
                          <a:solidFill>
                            <a:srgbClr val="6422B8"/>
                          </a:solidFill>
                        </a:rPr>
                        <a:t>could</a:t>
                      </a:r>
                      <a:r>
                        <a:rPr lang="en-US" sz="2100">
                          <a:solidFill>
                            <a:srgbClr val="6422B8"/>
                          </a:solidFill>
                        </a:rPr>
                        <a:t> potentially take us out of business or other new companies.</a:t>
                      </a:r>
                      <a:endParaRPr sz="1400" u="none" cap="none" strike="noStrike"/>
                    </a:p>
                  </a:txBody>
                  <a:tcPr marT="185975" marB="185975" marR="185975" marL="185975">
                    <a:lnL cap="flat" cmpd="sng" w="18575">
                      <a:solidFill>
                        <a:srgbClr val="D6C3FF"/>
                      </a:solidFill>
                      <a:prstDash val="solid"/>
                      <a:round/>
                      <a:headEnd len="sm" w="sm" type="none"/>
                      <a:tailEnd len="sm" w="sm" type="none"/>
                    </a:lnL>
                    <a:lnR cap="flat" cmpd="sng" w="37175">
                      <a:solidFill>
                        <a:srgbClr val="FFFFFF"/>
                      </a:solidFill>
                      <a:prstDash val="solid"/>
                      <a:round/>
                      <a:headEnd len="sm" w="sm" type="none"/>
                      <a:tailEnd len="sm" w="sm" type="none"/>
                    </a:lnR>
                    <a:lnT cap="flat" cmpd="sng" w="18575">
                      <a:solidFill>
                        <a:srgbClr val="D6C3FF"/>
                      </a:solidFill>
                      <a:prstDash val="solid"/>
                      <a:round/>
                      <a:headEnd len="sm" w="sm" type="none"/>
                      <a:tailEnd len="sm" w="sm" type="none"/>
                    </a:lnT>
                    <a:lnB cap="flat" cmpd="sng" w="18575">
                      <a:solidFill>
                        <a:srgbClr val="FFFFFF"/>
                      </a:solidFill>
                      <a:prstDash val="solid"/>
                      <a:round/>
                      <a:headEnd len="sm" w="sm" type="none"/>
                      <a:tailEnd len="sm" w="sm" type="none"/>
                    </a:lnB>
                  </a:tcPr>
                </a:tc>
              </a:tr>
            </a:tbl>
          </a:graphicData>
        </a:graphic>
      </p:graphicFrame>
      <p:pic>
        <p:nvPicPr>
          <p:cNvPr id="393" name="Google Shape;393;p7"/>
          <p:cNvPicPr preferRelativeResize="0"/>
          <p:nvPr/>
        </p:nvPicPr>
        <p:blipFill rotWithShape="1">
          <a:blip r:embed="rId4">
            <a:alphaModFix/>
          </a:blip>
          <a:srcRect b="38669" l="0" r="0" t="31490"/>
          <a:stretch/>
        </p:blipFill>
        <p:spPr>
          <a:xfrm>
            <a:off x="13830125" y="355350"/>
            <a:ext cx="3542600" cy="10570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97" name="Shape 397"/>
        <p:cNvGrpSpPr/>
        <p:nvPr/>
      </p:nvGrpSpPr>
      <p:grpSpPr>
        <a:xfrm>
          <a:off x="0" y="0"/>
          <a:ext cx="0" cy="0"/>
          <a:chOff x="0" y="0"/>
          <a:chExt cx="0" cy="0"/>
        </a:xfrm>
      </p:grpSpPr>
      <p:sp>
        <p:nvSpPr>
          <p:cNvPr id="398" name="Google Shape;398;g326149b2311_0_3"/>
          <p:cNvSpPr txBox="1"/>
          <p:nvPr/>
        </p:nvSpPr>
        <p:spPr>
          <a:xfrm>
            <a:off x="2244821" y="6253855"/>
            <a:ext cx="5911200" cy="892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FFFFFF"/>
                </a:solidFill>
                <a:latin typeface="Poppins"/>
                <a:ea typeface="Poppins"/>
                <a:cs typeface="Poppins"/>
                <a:sym typeface="Poppins"/>
              </a:rPr>
              <a:t>Stay ahead of trends</a:t>
            </a:r>
            <a:endParaRPr b="1" i="0" sz="3300" u="none" cap="none" strike="noStrike">
              <a:solidFill>
                <a:srgbClr val="FFFFFF"/>
              </a:solidFill>
              <a:latin typeface="Poppins"/>
              <a:ea typeface="Poppins"/>
              <a:cs typeface="Poppins"/>
              <a:sym typeface="Poppins"/>
            </a:endParaRPr>
          </a:p>
        </p:txBody>
      </p:sp>
      <p:sp>
        <p:nvSpPr>
          <p:cNvPr id="399" name="Google Shape;399;g326149b2311_0_3"/>
          <p:cNvSpPr txBox="1"/>
          <p:nvPr/>
        </p:nvSpPr>
        <p:spPr>
          <a:xfrm>
            <a:off x="720000" y="978425"/>
            <a:ext cx="16200900" cy="134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0"/>
              <a:buFont typeface="Arial"/>
              <a:buNone/>
            </a:pPr>
            <a:r>
              <a:rPr b="1" i="0" lang="en-US" sz="7000" u="none" cap="none" strike="noStrike">
                <a:solidFill>
                  <a:srgbClr val="FFFFFF"/>
                </a:solidFill>
                <a:latin typeface="Poppins"/>
                <a:ea typeface="Poppins"/>
                <a:cs typeface="Poppins"/>
                <a:sym typeface="Poppins"/>
              </a:rPr>
              <a:t>Market opportunity</a:t>
            </a:r>
            <a:endParaRPr b="1" i="0" sz="7000" u="none" cap="none" strike="noStrike">
              <a:solidFill>
                <a:srgbClr val="FFFFFF"/>
              </a:solidFill>
              <a:latin typeface="Poppins"/>
              <a:ea typeface="Poppins"/>
              <a:cs typeface="Poppins"/>
              <a:sym typeface="Poppins"/>
            </a:endParaRPr>
          </a:p>
        </p:txBody>
      </p:sp>
      <p:sp>
        <p:nvSpPr>
          <p:cNvPr id="400" name="Google Shape;400;g326149b2311_0_3"/>
          <p:cNvSpPr txBox="1"/>
          <p:nvPr/>
        </p:nvSpPr>
        <p:spPr>
          <a:xfrm>
            <a:off x="2244821" y="3569578"/>
            <a:ext cx="5911200" cy="246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lang="en-US" sz="2700">
                <a:solidFill>
                  <a:srgbClr val="FFFFFF"/>
                </a:solidFill>
                <a:latin typeface="Poppins"/>
                <a:ea typeface="Poppins"/>
                <a:cs typeface="Poppins"/>
                <a:sym typeface="Poppins"/>
              </a:rPr>
              <a:t>We had realized that many people needed a security system that kept themselves and their homes safe.</a:t>
            </a:r>
            <a:endParaRPr b="0" i="0" sz="2700" u="none" cap="none" strike="noStrike">
              <a:solidFill>
                <a:srgbClr val="FFFFFF"/>
              </a:solidFill>
              <a:latin typeface="Poppins"/>
              <a:ea typeface="Poppins"/>
              <a:cs typeface="Poppins"/>
              <a:sym typeface="Poppins"/>
            </a:endParaRPr>
          </a:p>
        </p:txBody>
      </p:sp>
      <p:sp>
        <p:nvSpPr>
          <p:cNvPr id="401" name="Google Shape;401;g326149b2311_0_3"/>
          <p:cNvSpPr txBox="1"/>
          <p:nvPr/>
        </p:nvSpPr>
        <p:spPr>
          <a:xfrm>
            <a:off x="9484725" y="3569578"/>
            <a:ext cx="5911200" cy="2464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2700"/>
              <a:buFont typeface="Arial"/>
              <a:buNone/>
            </a:pPr>
            <a:r>
              <a:rPr lang="en-US" sz="2700">
                <a:solidFill>
                  <a:srgbClr val="FFFFFF"/>
                </a:solidFill>
                <a:latin typeface="Poppins"/>
                <a:ea typeface="Poppins"/>
                <a:cs typeface="Poppins"/>
                <a:sym typeface="Poppins"/>
              </a:rPr>
              <a:t>We look at customer feedback to find out what we need to improve and what to take out. If many customers say to make better video quality, then we will change it.</a:t>
            </a:r>
            <a:endParaRPr b="0" i="0" sz="2700" u="none" cap="none" strike="noStrike">
              <a:solidFill>
                <a:srgbClr val="FFFFFF"/>
              </a:solidFill>
              <a:latin typeface="Poppins"/>
              <a:ea typeface="Poppins"/>
              <a:cs typeface="Poppins"/>
              <a:sym typeface="Poppins"/>
            </a:endParaRPr>
          </a:p>
        </p:txBody>
      </p:sp>
      <p:sp>
        <p:nvSpPr>
          <p:cNvPr id="402" name="Google Shape;402;g326149b2311_0_3"/>
          <p:cNvSpPr txBox="1"/>
          <p:nvPr/>
        </p:nvSpPr>
        <p:spPr>
          <a:xfrm>
            <a:off x="2244821" y="7128757"/>
            <a:ext cx="5911200" cy="236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lang="en-US" sz="2700">
                <a:solidFill>
                  <a:srgbClr val="FFFFFF"/>
                </a:solidFill>
                <a:latin typeface="Poppins"/>
                <a:ea typeface="Poppins"/>
                <a:cs typeface="Poppins"/>
                <a:sym typeface="Poppins"/>
              </a:rPr>
              <a:t>We stay competitive by constantly coming up with newer and improved models, causing more customers to buy from us.</a:t>
            </a:r>
            <a:endParaRPr b="0" i="0" sz="2700" u="none" cap="none" strike="noStrike">
              <a:solidFill>
                <a:srgbClr val="FFFFFF"/>
              </a:solidFill>
              <a:latin typeface="Poppins"/>
              <a:ea typeface="Poppins"/>
              <a:cs typeface="Poppins"/>
              <a:sym typeface="Poppins"/>
            </a:endParaRPr>
          </a:p>
        </p:txBody>
      </p:sp>
      <p:sp>
        <p:nvSpPr>
          <p:cNvPr id="403" name="Google Shape;403;g326149b2311_0_3"/>
          <p:cNvSpPr txBox="1"/>
          <p:nvPr/>
        </p:nvSpPr>
        <p:spPr>
          <a:xfrm>
            <a:off x="8156025" y="7128750"/>
            <a:ext cx="7239900" cy="23601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2700"/>
              <a:buFont typeface="Arial"/>
              <a:buNone/>
            </a:pPr>
            <a:r>
              <a:rPr lang="en-US" sz="2700">
                <a:solidFill>
                  <a:srgbClr val="FFFFFF"/>
                </a:solidFill>
                <a:latin typeface="Poppins"/>
                <a:ea typeface="Poppins"/>
                <a:cs typeface="Poppins"/>
                <a:sym typeface="Poppins"/>
              </a:rPr>
              <a:t>Black friday, Easter, Halloween, Christmas, </a:t>
            </a:r>
            <a:r>
              <a:rPr lang="en-US" sz="2700">
                <a:solidFill>
                  <a:srgbClr val="FFFFFF"/>
                </a:solidFill>
                <a:latin typeface="Poppins"/>
                <a:ea typeface="Poppins"/>
                <a:cs typeface="Poppins"/>
                <a:sym typeface="Poppins"/>
              </a:rPr>
              <a:t>and</a:t>
            </a:r>
            <a:r>
              <a:rPr lang="en-US" sz="2700">
                <a:solidFill>
                  <a:srgbClr val="FFFFFF"/>
                </a:solidFill>
                <a:latin typeface="Poppins"/>
                <a:ea typeface="Poppins"/>
                <a:cs typeface="Poppins"/>
                <a:sym typeface="Poppins"/>
              </a:rPr>
              <a:t> other holidays are times where we give out deals and discounts for customers to buy our products.</a:t>
            </a:r>
            <a:endParaRPr b="0" i="0" sz="2700" u="none" cap="none" strike="noStrike">
              <a:solidFill>
                <a:srgbClr val="FFFFFF"/>
              </a:solidFill>
              <a:latin typeface="Poppins"/>
              <a:ea typeface="Poppins"/>
              <a:cs typeface="Poppins"/>
              <a:sym typeface="Poppins"/>
            </a:endParaRPr>
          </a:p>
        </p:txBody>
      </p:sp>
      <p:sp>
        <p:nvSpPr>
          <p:cNvPr id="404" name="Google Shape;404;g326149b2311_0_3"/>
          <p:cNvSpPr txBox="1"/>
          <p:nvPr/>
        </p:nvSpPr>
        <p:spPr>
          <a:xfrm>
            <a:off x="2244821" y="2694617"/>
            <a:ext cx="5911200" cy="892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FFFFFF"/>
                </a:solidFill>
                <a:latin typeface="Poppins"/>
                <a:ea typeface="Poppins"/>
                <a:cs typeface="Poppins"/>
                <a:sym typeface="Poppins"/>
              </a:rPr>
              <a:t>Research new markets</a:t>
            </a:r>
            <a:endParaRPr b="1" i="0" sz="3300" u="none" cap="none" strike="noStrike">
              <a:solidFill>
                <a:srgbClr val="FFFFFF"/>
              </a:solidFill>
              <a:latin typeface="Poppins"/>
              <a:ea typeface="Poppins"/>
              <a:cs typeface="Poppins"/>
              <a:sym typeface="Poppins"/>
            </a:endParaRPr>
          </a:p>
        </p:txBody>
      </p:sp>
      <p:sp>
        <p:nvSpPr>
          <p:cNvPr id="405" name="Google Shape;405;g326149b2311_0_3"/>
          <p:cNvSpPr txBox="1"/>
          <p:nvPr/>
        </p:nvSpPr>
        <p:spPr>
          <a:xfrm>
            <a:off x="9484646" y="2694617"/>
            <a:ext cx="5911200" cy="892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3300"/>
              <a:buFont typeface="Arial"/>
              <a:buNone/>
            </a:pPr>
            <a:r>
              <a:rPr b="1" i="0" lang="en-US" sz="3300" u="none" cap="none" strike="noStrike">
                <a:solidFill>
                  <a:srgbClr val="FFFFFF"/>
                </a:solidFill>
                <a:latin typeface="Poppins"/>
                <a:ea typeface="Poppins"/>
                <a:cs typeface="Poppins"/>
                <a:sym typeface="Poppins"/>
              </a:rPr>
              <a:t>Innovative solutions</a:t>
            </a:r>
            <a:endParaRPr b="1" i="0" sz="3300" u="none" cap="none" strike="noStrike">
              <a:solidFill>
                <a:srgbClr val="FFFFFF"/>
              </a:solidFill>
              <a:latin typeface="Poppins"/>
              <a:ea typeface="Poppins"/>
              <a:cs typeface="Poppins"/>
              <a:sym typeface="Poppins"/>
            </a:endParaRPr>
          </a:p>
        </p:txBody>
      </p:sp>
      <p:sp>
        <p:nvSpPr>
          <p:cNvPr id="406" name="Google Shape;406;g326149b2311_0_3"/>
          <p:cNvSpPr txBox="1"/>
          <p:nvPr/>
        </p:nvSpPr>
        <p:spPr>
          <a:xfrm>
            <a:off x="9484673" y="6253855"/>
            <a:ext cx="5911200" cy="892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3300"/>
              <a:buFont typeface="Arial"/>
              <a:buNone/>
            </a:pPr>
            <a:r>
              <a:rPr b="1" i="0" lang="en-US" sz="3300" u="none" cap="none" strike="noStrike">
                <a:solidFill>
                  <a:srgbClr val="FFFFFF"/>
                </a:solidFill>
                <a:latin typeface="Poppins"/>
                <a:ea typeface="Poppins"/>
                <a:cs typeface="Poppins"/>
                <a:sym typeface="Poppins"/>
              </a:rPr>
              <a:t>Seasonal spikes</a:t>
            </a:r>
            <a:endParaRPr b="1" i="0" sz="3300" u="none" cap="none" strike="noStrike">
              <a:solidFill>
                <a:srgbClr val="FFFFFF"/>
              </a:solidFill>
              <a:latin typeface="Poppins"/>
              <a:ea typeface="Poppins"/>
              <a:cs typeface="Poppins"/>
              <a:sym typeface="Poppins"/>
            </a:endParaRPr>
          </a:p>
        </p:txBody>
      </p:sp>
      <p:sp>
        <p:nvSpPr>
          <p:cNvPr id="407" name="Google Shape;407;g326149b2311_0_3"/>
          <p:cNvSpPr/>
          <p:nvPr/>
        </p:nvSpPr>
        <p:spPr>
          <a:xfrm>
            <a:off x="720019" y="3256296"/>
            <a:ext cx="1204200" cy="1348500"/>
          </a:xfrm>
          <a:prstGeom prst="roundRect">
            <a:avLst>
              <a:gd fmla="val 16667" name="adj"/>
            </a:avLst>
          </a:prstGeom>
          <a:solidFill>
            <a:srgbClr val="191919">
              <a:alpha val="14901"/>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g326149b2311_0_3"/>
          <p:cNvSpPr/>
          <p:nvPr/>
        </p:nvSpPr>
        <p:spPr>
          <a:xfrm>
            <a:off x="720019" y="6711050"/>
            <a:ext cx="1204200" cy="1348500"/>
          </a:xfrm>
          <a:prstGeom prst="roundRect">
            <a:avLst>
              <a:gd fmla="val 16667" name="adj"/>
            </a:avLst>
          </a:prstGeom>
          <a:solidFill>
            <a:srgbClr val="191919">
              <a:alpha val="14901"/>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g326149b2311_0_3"/>
          <p:cNvSpPr/>
          <p:nvPr/>
        </p:nvSpPr>
        <p:spPr>
          <a:xfrm>
            <a:off x="15716513" y="3256296"/>
            <a:ext cx="1204200" cy="1348500"/>
          </a:xfrm>
          <a:prstGeom prst="roundRect">
            <a:avLst>
              <a:gd fmla="val 16667" name="adj"/>
            </a:avLst>
          </a:prstGeom>
          <a:solidFill>
            <a:srgbClr val="191919">
              <a:alpha val="14901"/>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g326149b2311_0_3"/>
          <p:cNvSpPr/>
          <p:nvPr/>
        </p:nvSpPr>
        <p:spPr>
          <a:xfrm>
            <a:off x="15716513" y="6711050"/>
            <a:ext cx="1204200" cy="1348500"/>
          </a:xfrm>
          <a:prstGeom prst="roundRect">
            <a:avLst>
              <a:gd fmla="val 16667" name="adj"/>
            </a:avLst>
          </a:prstGeom>
          <a:solidFill>
            <a:srgbClr val="191919">
              <a:alpha val="14901"/>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1" name="Google Shape;411;g326149b2311_0_3"/>
          <p:cNvGrpSpPr/>
          <p:nvPr/>
        </p:nvGrpSpPr>
        <p:grpSpPr>
          <a:xfrm>
            <a:off x="950124" y="3516682"/>
            <a:ext cx="744002" cy="827624"/>
            <a:chOff x="580725" y="3617925"/>
            <a:chExt cx="299325" cy="297375"/>
          </a:xfrm>
        </p:grpSpPr>
        <p:sp>
          <p:nvSpPr>
            <p:cNvPr id="412" name="Google Shape;412;g326149b2311_0_3"/>
            <p:cNvSpPr/>
            <p:nvPr/>
          </p:nvSpPr>
          <p:spPr>
            <a:xfrm>
              <a:off x="609075" y="3662050"/>
              <a:ext cx="51225" cy="51200"/>
            </a:xfrm>
            <a:custGeom>
              <a:rect b="b" l="l" r="r" t="t"/>
              <a:pathLst>
                <a:path extrusionOk="0" h="2048" w="2049">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g326149b2311_0_3"/>
            <p:cNvSpPr/>
            <p:nvPr/>
          </p:nvSpPr>
          <p:spPr>
            <a:xfrm>
              <a:off x="668950" y="3617925"/>
              <a:ext cx="122875" cy="104475"/>
            </a:xfrm>
            <a:custGeom>
              <a:rect b="b" l="l" r="r" t="t"/>
              <a:pathLst>
                <a:path extrusionOk="0" h="4179" w="4915">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g326149b2311_0_3"/>
            <p:cNvSpPr/>
            <p:nvPr/>
          </p:nvSpPr>
          <p:spPr>
            <a:xfrm>
              <a:off x="580725" y="3721900"/>
              <a:ext cx="141800" cy="192025"/>
            </a:xfrm>
            <a:custGeom>
              <a:rect b="b" l="l" r="r" t="t"/>
              <a:pathLst>
                <a:path extrusionOk="0" h="7681" w="5672">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g326149b2311_0_3"/>
            <p:cNvSpPr/>
            <p:nvPr/>
          </p:nvSpPr>
          <p:spPr>
            <a:xfrm>
              <a:off x="800475" y="3662050"/>
              <a:ext cx="51225" cy="51200"/>
            </a:xfrm>
            <a:custGeom>
              <a:rect b="b" l="l" r="r" t="t"/>
              <a:pathLst>
                <a:path extrusionOk="0" h="2048" w="2049">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g326149b2311_0_3"/>
            <p:cNvSpPr/>
            <p:nvPr/>
          </p:nvSpPr>
          <p:spPr>
            <a:xfrm>
              <a:off x="738250" y="3722700"/>
              <a:ext cx="141800" cy="192600"/>
            </a:xfrm>
            <a:custGeom>
              <a:rect b="b" l="l" r="r" t="t"/>
              <a:pathLst>
                <a:path extrusionOk="0" h="7704" w="5672">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7" name="Google Shape;417;g326149b2311_0_3"/>
          <p:cNvGrpSpPr/>
          <p:nvPr/>
        </p:nvGrpSpPr>
        <p:grpSpPr>
          <a:xfrm>
            <a:off x="953881" y="7022441"/>
            <a:ext cx="736173" cy="725624"/>
            <a:chOff x="4991425" y="3617150"/>
            <a:chExt cx="296175" cy="260725"/>
          </a:xfrm>
        </p:grpSpPr>
        <p:sp>
          <p:nvSpPr>
            <p:cNvPr id="418" name="Google Shape;418;g326149b2311_0_3"/>
            <p:cNvSpPr/>
            <p:nvPr/>
          </p:nvSpPr>
          <p:spPr>
            <a:xfrm>
              <a:off x="5069400" y="3738450"/>
              <a:ext cx="139425" cy="139425"/>
            </a:xfrm>
            <a:custGeom>
              <a:rect b="b" l="l" r="r" t="t"/>
              <a:pathLst>
                <a:path extrusionOk="0" h="5577" w="5577">
                  <a:moveTo>
                    <a:pt x="2804" y="0"/>
                  </a:moveTo>
                  <a:cubicBezTo>
                    <a:pt x="1607" y="0"/>
                    <a:pt x="1450" y="725"/>
                    <a:pt x="1009" y="3308"/>
                  </a:cubicBezTo>
                  <a:cubicBezTo>
                    <a:pt x="946" y="3749"/>
                    <a:pt x="851" y="4285"/>
                    <a:pt x="757" y="4883"/>
                  </a:cubicBezTo>
                  <a:lnTo>
                    <a:pt x="347" y="4883"/>
                  </a:lnTo>
                  <a:cubicBezTo>
                    <a:pt x="158" y="4883"/>
                    <a:pt x="0" y="5041"/>
                    <a:pt x="0" y="5230"/>
                  </a:cubicBezTo>
                  <a:cubicBezTo>
                    <a:pt x="0" y="5419"/>
                    <a:pt x="158" y="5576"/>
                    <a:pt x="347" y="5576"/>
                  </a:cubicBezTo>
                  <a:lnTo>
                    <a:pt x="5230" y="5576"/>
                  </a:lnTo>
                  <a:cubicBezTo>
                    <a:pt x="5419" y="5545"/>
                    <a:pt x="5577" y="5387"/>
                    <a:pt x="5577" y="5198"/>
                  </a:cubicBezTo>
                  <a:cubicBezTo>
                    <a:pt x="5577" y="5009"/>
                    <a:pt x="5419" y="4852"/>
                    <a:pt x="5230" y="4852"/>
                  </a:cubicBezTo>
                  <a:lnTo>
                    <a:pt x="4852" y="4852"/>
                  </a:lnTo>
                  <a:cubicBezTo>
                    <a:pt x="4726" y="4253"/>
                    <a:pt x="4632" y="3749"/>
                    <a:pt x="4569" y="3277"/>
                  </a:cubicBezTo>
                  <a:cubicBezTo>
                    <a:pt x="4128" y="756"/>
                    <a:pt x="3970" y="0"/>
                    <a:pt x="280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326149b2311_0_3"/>
            <p:cNvSpPr/>
            <p:nvPr/>
          </p:nvSpPr>
          <p:spPr>
            <a:xfrm>
              <a:off x="5200150" y="3617150"/>
              <a:ext cx="69325" cy="69325"/>
            </a:xfrm>
            <a:custGeom>
              <a:rect b="b" l="l" r="r" t="t"/>
              <a:pathLst>
                <a:path extrusionOk="0" h="2773" w="2773">
                  <a:moveTo>
                    <a:pt x="1386" y="0"/>
                  </a:moveTo>
                  <a:cubicBezTo>
                    <a:pt x="630" y="0"/>
                    <a:pt x="0" y="630"/>
                    <a:pt x="0" y="1387"/>
                  </a:cubicBezTo>
                  <a:cubicBezTo>
                    <a:pt x="0" y="2111"/>
                    <a:pt x="630" y="2773"/>
                    <a:pt x="1386" y="2773"/>
                  </a:cubicBezTo>
                  <a:cubicBezTo>
                    <a:pt x="2143" y="2773"/>
                    <a:pt x="2773" y="2111"/>
                    <a:pt x="2773" y="1387"/>
                  </a:cubicBezTo>
                  <a:cubicBezTo>
                    <a:pt x="2773" y="630"/>
                    <a:pt x="2143" y="0"/>
                    <a:pt x="138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g326149b2311_0_3"/>
            <p:cNvSpPr/>
            <p:nvPr/>
          </p:nvSpPr>
          <p:spPr>
            <a:xfrm>
              <a:off x="5009550" y="3617150"/>
              <a:ext cx="68525" cy="69325"/>
            </a:xfrm>
            <a:custGeom>
              <a:rect b="b" l="l" r="r" t="t"/>
              <a:pathLst>
                <a:path extrusionOk="0" h="2773" w="2741">
                  <a:moveTo>
                    <a:pt x="1355" y="0"/>
                  </a:moveTo>
                  <a:cubicBezTo>
                    <a:pt x="599" y="0"/>
                    <a:pt x="0" y="630"/>
                    <a:pt x="0" y="1387"/>
                  </a:cubicBezTo>
                  <a:cubicBezTo>
                    <a:pt x="0" y="2143"/>
                    <a:pt x="599" y="2773"/>
                    <a:pt x="1355" y="2773"/>
                  </a:cubicBezTo>
                  <a:cubicBezTo>
                    <a:pt x="2111" y="2773"/>
                    <a:pt x="2741" y="2143"/>
                    <a:pt x="2741" y="1387"/>
                  </a:cubicBezTo>
                  <a:cubicBezTo>
                    <a:pt x="2741" y="630"/>
                    <a:pt x="2111" y="0"/>
                    <a:pt x="135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g326149b2311_0_3"/>
            <p:cNvSpPr/>
            <p:nvPr/>
          </p:nvSpPr>
          <p:spPr>
            <a:xfrm>
              <a:off x="4991425" y="3686450"/>
              <a:ext cx="104775" cy="52025"/>
            </a:xfrm>
            <a:custGeom>
              <a:rect b="b" l="l" r="r" t="t"/>
              <a:pathLst>
                <a:path extrusionOk="0" h="2081" w="4191">
                  <a:moveTo>
                    <a:pt x="568" y="1"/>
                  </a:moveTo>
                  <a:cubicBezTo>
                    <a:pt x="252" y="347"/>
                    <a:pt x="0" y="851"/>
                    <a:pt x="0" y="1356"/>
                  </a:cubicBezTo>
                  <a:lnTo>
                    <a:pt x="0" y="1734"/>
                  </a:lnTo>
                  <a:cubicBezTo>
                    <a:pt x="0" y="1923"/>
                    <a:pt x="158" y="2080"/>
                    <a:pt x="347" y="2080"/>
                  </a:cubicBezTo>
                  <a:lnTo>
                    <a:pt x="3813" y="2080"/>
                  </a:lnTo>
                  <a:cubicBezTo>
                    <a:pt x="4033" y="2080"/>
                    <a:pt x="4191" y="1923"/>
                    <a:pt x="4191" y="1734"/>
                  </a:cubicBezTo>
                  <a:lnTo>
                    <a:pt x="4191" y="1356"/>
                  </a:lnTo>
                  <a:cubicBezTo>
                    <a:pt x="4191" y="820"/>
                    <a:pt x="3970" y="347"/>
                    <a:pt x="3624" y="1"/>
                  </a:cubicBezTo>
                  <a:cubicBezTo>
                    <a:pt x="3245" y="410"/>
                    <a:pt x="2678" y="694"/>
                    <a:pt x="2080" y="694"/>
                  </a:cubicBezTo>
                  <a:cubicBezTo>
                    <a:pt x="1513" y="694"/>
                    <a:pt x="946" y="410"/>
                    <a:pt x="56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g326149b2311_0_3"/>
            <p:cNvSpPr/>
            <p:nvPr/>
          </p:nvSpPr>
          <p:spPr>
            <a:xfrm>
              <a:off x="5183600" y="3686450"/>
              <a:ext cx="104000" cy="52025"/>
            </a:xfrm>
            <a:custGeom>
              <a:rect b="b" l="l" r="r" t="t"/>
              <a:pathLst>
                <a:path extrusionOk="0" h="2081" w="4160">
                  <a:moveTo>
                    <a:pt x="536" y="1"/>
                  </a:moveTo>
                  <a:cubicBezTo>
                    <a:pt x="221" y="347"/>
                    <a:pt x="1" y="851"/>
                    <a:pt x="1" y="1356"/>
                  </a:cubicBezTo>
                  <a:lnTo>
                    <a:pt x="1" y="1702"/>
                  </a:lnTo>
                  <a:cubicBezTo>
                    <a:pt x="1" y="1923"/>
                    <a:pt x="158" y="2080"/>
                    <a:pt x="347" y="2080"/>
                  </a:cubicBezTo>
                  <a:lnTo>
                    <a:pt x="3813" y="2080"/>
                  </a:lnTo>
                  <a:cubicBezTo>
                    <a:pt x="4002" y="2080"/>
                    <a:pt x="4159" y="1923"/>
                    <a:pt x="4159" y="1702"/>
                  </a:cubicBezTo>
                  <a:lnTo>
                    <a:pt x="4159" y="1356"/>
                  </a:lnTo>
                  <a:cubicBezTo>
                    <a:pt x="4159" y="820"/>
                    <a:pt x="3970" y="347"/>
                    <a:pt x="3624" y="1"/>
                  </a:cubicBezTo>
                  <a:cubicBezTo>
                    <a:pt x="3214" y="410"/>
                    <a:pt x="2679" y="694"/>
                    <a:pt x="2080" y="694"/>
                  </a:cubicBezTo>
                  <a:cubicBezTo>
                    <a:pt x="1450" y="694"/>
                    <a:pt x="946" y="410"/>
                    <a:pt x="53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g326149b2311_0_3"/>
            <p:cNvSpPr/>
            <p:nvPr/>
          </p:nvSpPr>
          <p:spPr>
            <a:xfrm>
              <a:off x="5187550" y="3755775"/>
              <a:ext cx="100050" cy="52800"/>
            </a:xfrm>
            <a:custGeom>
              <a:rect b="b" l="l" r="r" t="t"/>
              <a:pathLst>
                <a:path extrusionOk="0" h="2112" w="4002">
                  <a:moveTo>
                    <a:pt x="0" y="0"/>
                  </a:moveTo>
                  <a:cubicBezTo>
                    <a:pt x="189" y="567"/>
                    <a:pt x="315" y="1229"/>
                    <a:pt x="473" y="2111"/>
                  </a:cubicBezTo>
                  <a:lnTo>
                    <a:pt x="3655" y="2111"/>
                  </a:lnTo>
                  <a:cubicBezTo>
                    <a:pt x="3844" y="2111"/>
                    <a:pt x="4001" y="1954"/>
                    <a:pt x="4001" y="1733"/>
                  </a:cubicBezTo>
                  <a:lnTo>
                    <a:pt x="4001" y="378"/>
                  </a:lnTo>
                  <a:cubicBezTo>
                    <a:pt x="3970" y="158"/>
                    <a:pt x="3844" y="0"/>
                    <a:pt x="365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g326149b2311_0_3"/>
            <p:cNvSpPr/>
            <p:nvPr/>
          </p:nvSpPr>
          <p:spPr>
            <a:xfrm>
              <a:off x="4991425" y="3755775"/>
              <a:ext cx="100850" cy="52000"/>
            </a:xfrm>
            <a:custGeom>
              <a:rect b="b" l="l" r="r" t="t"/>
              <a:pathLst>
                <a:path extrusionOk="0" h="2080" w="4034">
                  <a:moveTo>
                    <a:pt x="347" y="0"/>
                  </a:moveTo>
                  <a:cubicBezTo>
                    <a:pt x="158" y="0"/>
                    <a:pt x="0" y="158"/>
                    <a:pt x="0" y="347"/>
                  </a:cubicBezTo>
                  <a:lnTo>
                    <a:pt x="0" y="1733"/>
                  </a:lnTo>
                  <a:cubicBezTo>
                    <a:pt x="0" y="1954"/>
                    <a:pt x="158" y="2080"/>
                    <a:pt x="347" y="2080"/>
                  </a:cubicBezTo>
                  <a:lnTo>
                    <a:pt x="3561" y="2080"/>
                  </a:lnTo>
                  <a:cubicBezTo>
                    <a:pt x="3718" y="1229"/>
                    <a:pt x="3813" y="567"/>
                    <a:pt x="403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5" name="Google Shape;425;g326149b2311_0_3"/>
          <p:cNvGrpSpPr/>
          <p:nvPr/>
        </p:nvGrpSpPr>
        <p:grpSpPr>
          <a:xfrm>
            <a:off x="15950481" y="3518348"/>
            <a:ext cx="736173" cy="824285"/>
            <a:chOff x="2037825" y="3254050"/>
            <a:chExt cx="296175" cy="296175"/>
          </a:xfrm>
        </p:grpSpPr>
        <p:sp>
          <p:nvSpPr>
            <p:cNvPr id="426" name="Google Shape;426;g326149b2311_0_3"/>
            <p:cNvSpPr/>
            <p:nvPr/>
          </p:nvSpPr>
          <p:spPr>
            <a:xfrm>
              <a:off x="2063825" y="3254050"/>
              <a:ext cx="86675" cy="86675"/>
            </a:xfrm>
            <a:custGeom>
              <a:rect b="b" l="l" r="r" t="t"/>
              <a:pathLst>
                <a:path extrusionOk="0" h="3467" w="3467">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g326149b2311_0_3"/>
            <p:cNvSpPr/>
            <p:nvPr/>
          </p:nvSpPr>
          <p:spPr>
            <a:xfrm>
              <a:off x="2178025" y="3289500"/>
              <a:ext cx="104000" cy="67950"/>
            </a:xfrm>
            <a:custGeom>
              <a:rect b="b" l="l" r="r" t="t"/>
              <a:pathLst>
                <a:path extrusionOk="0" h="2718" w="416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g326149b2311_0_3"/>
            <p:cNvSpPr/>
            <p:nvPr/>
          </p:nvSpPr>
          <p:spPr>
            <a:xfrm>
              <a:off x="2070125" y="3444225"/>
              <a:ext cx="106350" cy="69075"/>
            </a:xfrm>
            <a:custGeom>
              <a:rect b="b" l="l" r="r" t="t"/>
              <a:pathLst>
                <a:path extrusionOk="0" h="2763" w="4254">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g326149b2311_0_3"/>
            <p:cNvSpPr/>
            <p:nvPr/>
          </p:nvSpPr>
          <p:spPr>
            <a:xfrm>
              <a:off x="2219775" y="3375350"/>
              <a:ext cx="89025" cy="85875"/>
            </a:xfrm>
            <a:custGeom>
              <a:rect b="b" l="l" r="r" t="t"/>
              <a:pathLst>
                <a:path extrusionOk="0" h="3435" w="3561">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g326149b2311_0_3"/>
            <p:cNvSpPr/>
            <p:nvPr/>
          </p:nvSpPr>
          <p:spPr>
            <a:xfrm>
              <a:off x="2037825" y="3339125"/>
              <a:ext cx="138650" cy="88225"/>
            </a:xfrm>
            <a:custGeom>
              <a:rect b="b" l="l" r="r" t="t"/>
              <a:pathLst>
                <a:path extrusionOk="0" h="3529" w="5546">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g326149b2311_0_3"/>
            <p:cNvSpPr/>
            <p:nvPr/>
          </p:nvSpPr>
          <p:spPr>
            <a:xfrm>
              <a:off x="2193775" y="3460400"/>
              <a:ext cx="140225" cy="89825"/>
            </a:xfrm>
            <a:custGeom>
              <a:rect b="b" l="l" r="r" t="t"/>
              <a:pathLst>
                <a:path extrusionOk="0" h="3593" w="5609">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2" name="Google Shape;432;g326149b2311_0_3"/>
          <p:cNvGrpSpPr/>
          <p:nvPr/>
        </p:nvGrpSpPr>
        <p:grpSpPr>
          <a:xfrm>
            <a:off x="15995382" y="6974211"/>
            <a:ext cx="646070" cy="822058"/>
            <a:chOff x="5736525" y="3963700"/>
            <a:chExt cx="259925" cy="295375"/>
          </a:xfrm>
        </p:grpSpPr>
        <p:sp>
          <p:nvSpPr>
            <p:cNvPr id="433" name="Google Shape;433;g326149b2311_0_3"/>
            <p:cNvSpPr/>
            <p:nvPr/>
          </p:nvSpPr>
          <p:spPr>
            <a:xfrm>
              <a:off x="5736525" y="4153525"/>
              <a:ext cx="121300" cy="105550"/>
            </a:xfrm>
            <a:custGeom>
              <a:rect b="b" l="l" r="r" t="t"/>
              <a:pathLst>
                <a:path extrusionOk="0" h="4222" w="4852">
                  <a:moveTo>
                    <a:pt x="1733" y="0"/>
                  </a:moveTo>
                  <a:cubicBezTo>
                    <a:pt x="788" y="0"/>
                    <a:pt x="0" y="788"/>
                    <a:pt x="0" y="1733"/>
                  </a:cubicBezTo>
                  <a:lnTo>
                    <a:pt x="0" y="3875"/>
                  </a:lnTo>
                  <a:cubicBezTo>
                    <a:pt x="0" y="4064"/>
                    <a:pt x="158" y="4222"/>
                    <a:pt x="378" y="4222"/>
                  </a:cubicBezTo>
                  <a:lnTo>
                    <a:pt x="4852" y="4222"/>
                  </a:lnTo>
                  <a:lnTo>
                    <a:pt x="4852" y="2584"/>
                  </a:lnTo>
                  <a:lnTo>
                    <a:pt x="230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326149b2311_0_3"/>
            <p:cNvSpPr/>
            <p:nvPr/>
          </p:nvSpPr>
          <p:spPr>
            <a:xfrm>
              <a:off x="5833400" y="4168475"/>
              <a:ext cx="66975" cy="33900"/>
            </a:xfrm>
            <a:custGeom>
              <a:rect b="b" l="l" r="r" t="t"/>
              <a:pathLst>
                <a:path extrusionOk="0" h="1356" w="2679">
                  <a:moveTo>
                    <a:pt x="2678" y="1"/>
                  </a:moveTo>
                  <a:lnTo>
                    <a:pt x="2678" y="1"/>
                  </a:lnTo>
                  <a:cubicBezTo>
                    <a:pt x="2458" y="32"/>
                    <a:pt x="2237" y="127"/>
                    <a:pt x="1985" y="127"/>
                  </a:cubicBezTo>
                  <a:lnTo>
                    <a:pt x="662" y="127"/>
                  </a:lnTo>
                  <a:cubicBezTo>
                    <a:pt x="441" y="127"/>
                    <a:pt x="221" y="95"/>
                    <a:pt x="0" y="1"/>
                  </a:cubicBezTo>
                  <a:lnTo>
                    <a:pt x="0" y="1"/>
                  </a:lnTo>
                  <a:lnTo>
                    <a:pt x="1323" y="1355"/>
                  </a:lnTo>
                  <a:lnTo>
                    <a:pt x="267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g326149b2311_0_3"/>
            <p:cNvSpPr/>
            <p:nvPr/>
          </p:nvSpPr>
          <p:spPr>
            <a:xfrm>
              <a:off x="5875925" y="4153525"/>
              <a:ext cx="120525" cy="105550"/>
            </a:xfrm>
            <a:custGeom>
              <a:rect b="b" l="l" r="r" t="t"/>
              <a:pathLst>
                <a:path extrusionOk="0" h="4222" w="4821">
                  <a:moveTo>
                    <a:pt x="2426" y="2048"/>
                  </a:moveTo>
                  <a:cubicBezTo>
                    <a:pt x="2615" y="2048"/>
                    <a:pt x="2773" y="2205"/>
                    <a:pt x="2773" y="2426"/>
                  </a:cubicBezTo>
                  <a:cubicBezTo>
                    <a:pt x="2773" y="2615"/>
                    <a:pt x="2615" y="2773"/>
                    <a:pt x="2426" y="2773"/>
                  </a:cubicBezTo>
                  <a:lnTo>
                    <a:pt x="1733" y="2773"/>
                  </a:lnTo>
                  <a:cubicBezTo>
                    <a:pt x="1513" y="2773"/>
                    <a:pt x="1355" y="2615"/>
                    <a:pt x="1355" y="2426"/>
                  </a:cubicBezTo>
                  <a:cubicBezTo>
                    <a:pt x="1355" y="2205"/>
                    <a:pt x="1513" y="2048"/>
                    <a:pt x="1733" y="2048"/>
                  </a:cubicBezTo>
                  <a:close/>
                  <a:moveTo>
                    <a:pt x="2552" y="0"/>
                  </a:moveTo>
                  <a:lnTo>
                    <a:pt x="1" y="2584"/>
                  </a:lnTo>
                  <a:lnTo>
                    <a:pt x="1" y="4222"/>
                  </a:lnTo>
                  <a:lnTo>
                    <a:pt x="4474" y="4222"/>
                  </a:lnTo>
                  <a:cubicBezTo>
                    <a:pt x="4663" y="4222"/>
                    <a:pt x="4821" y="4064"/>
                    <a:pt x="4821" y="3875"/>
                  </a:cubicBezTo>
                  <a:lnTo>
                    <a:pt x="4821" y="1733"/>
                  </a:lnTo>
                  <a:cubicBezTo>
                    <a:pt x="4821" y="788"/>
                    <a:pt x="4033" y="0"/>
                    <a:pt x="308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g326149b2311_0_3"/>
            <p:cNvSpPr/>
            <p:nvPr/>
          </p:nvSpPr>
          <p:spPr>
            <a:xfrm>
              <a:off x="5754625" y="3963700"/>
              <a:ext cx="224500" cy="154400"/>
            </a:xfrm>
            <a:custGeom>
              <a:rect b="b" l="l" r="r" t="t"/>
              <a:pathLst>
                <a:path extrusionOk="0" h="6176" w="8980">
                  <a:moveTo>
                    <a:pt x="3120" y="1"/>
                  </a:moveTo>
                  <a:cubicBezTo>
                    <a:pt x="1387" y="1"/>
                    <a:pt x="1" y="1418"/>
                    <a:pt x="1" y="3119"/>
                  </a:cubicBezTo>
                  <a:lnTo>
                    <a:pt x="1" y="4506"/>
                  </a:lnTo>
                  <a:cubicBezTo>
                    <a:pt x="1" y="5325"/>
                    <a:pt x="568" y="6018"/>
                    <a:pt x="1355" y="6175"/>
                  </a:cubicBezTo>
                  <a:lnTo>
                    <a:pt x="1355" y="2773"/>
                  </a:lnTo>
                  <a:lnTo>
                    <a:pt x="1009" y="2773"/>
                  </a:lnTo>
                  <a:cubicBezTo>
                    <a:pt x="914" y="2773"/>
                    <a:pt x="820" y="2804"/>
                    <a:pt x="694" y="2804"/>
                  </a:cubicBezTo>
                  <a:cubicBezTo>
                    <a:pt x="851" y="1607"/>
                    <a:pt x="1860" y="662"/>
                    <a:pt x="3120" y="662"/>
                  </a:cubicBezTo>
                  <a:lnTo>
                    <a:pt x="5861" y="662"/>
                  </a:lnTo>
                  <a:cubicBezTo>
                    <a:pt x="7089" y="662"/>
                    <a:pt x="8098" y="1607"/>
                    <a:pt x="8255" y="2804"/>
                  </a:cubicBezTo>
                  <a:cubicBezTo>
                    <a:pt x="8161" y="2773"/>
                    <a:pt x="8066" y="2773"/>
                    <a:pt x="7940" y="2773"/>
                  </a:cubicBezTo>
                  <a:lnTo>
                    <a:pt x="7593" y="2773"/>
                  </a:lnTo>
                  <a:lnTo>
                    <a:pt x="7593" y="6175"/>
                  </a:lnTo>
                  <a:cubicBezTo>
                    <a:pt x="8381" y="6018"/>
                    <a:pt x="8980" y="5325"/>
                    <a:pt x="8980" y="4506"/>
                  </a:cubicBezTo>
                  <a:lnTo>
                    <a:pt x="8980" y="3119"/>
                  </a:lnTo>
                  <a:cubicBezTo>
                    <a:pt x="8980" y="1387"/>
                    <a:pt x="7562" y="1"/>
                    <a:pt x="586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g326149b2311_0_3"/>
            <p:cNvSpPr/>
            <p:nvPr/>
          </p:nvSpPr>
          <p:spPr>
            <a:xfrm>
              <a:off x="5806625" y="3998350"/>
              <a:ext cx="69325" cy="52025"/>
            </a:xfrm>
            <a:custGeom>
              <a:rect b="b" l="l" r="r" t="t"/>
              <a:pathLst>
                <a:path extrusionOk="0" h="2081" w="2773">
                  <a:moveTo>
                    <a:pt x="1733" y="1"/>
                  </a:moveTo>
                  <a:cubicBezTo>
                    <a:pt x="788" y="1"/>
                    <a:pt x="0" y="788"/>
                    <a:pt x="0" y="1733"/>
                  </a:cubicBezTo>
                  <a:lnTo>
                    <a:pt x="0" y="2080"/>
                  </a:lnTo>
                  <a:lnTo>
                    <a:pt x="1733" y="2080"/>
                  </a:lnTo>
                  <a:cubicBezTo>
                    <a:pt x="2300" y="2049"/>
                    <a:pt x="2773" y="1607"/>
                    <a:pt x="2773" y="1009"/>
                  </a:cubicBezTo>
                  <a:lnTo>
                    <a:pt x="277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g326149b2311_0_3"/>
            <p:cNvSpPr/>
            <p:nvPr/>
          </p:nvSpPr>
          <p:spPr>
            <a:xfrm>
              <a:off x="5893250" y="3999150"/>
              <a:ext cx="34675" cy="51225"/>
            </a:xfrm>
            <a:custGeom>
              <a:rect b="b" l="l" r="r" t="t"/>
              <a:pathLst>
                <a:path extrusionOk="0" h="2049" w="1387">
                  <a:moveTo>
                    <a:pt x="1" y="0"/>
                  </a:moveTo>
                  <a:lnTo>
                    <a:pt x="1" y="1040"/>
                  </a:lnTo>
                  <a:cubicBezTo>
                    <a:pt x="1" y="1607"/>
                    <a:pt x="473" y="2048"/>
                    <a:pt x="1040" y="2048"/>
                  </a:cubicBezTo>
                  <a:lnTo>
                    <a:pt x="1387" y="2048"/>
                  </a:lnTo>
                  <a:lnTo>
                    <a:pt x="1387" y="1701"/>
                  </a:lnTo>
                  <a:cubicBezTo>
                    <a:pt x="1387" y="882"/>
                    <a:pt x="788" y="158"/>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g326149b2311_0_3"/>
            <p:cNvSpPr/>
            <p:nvPr/>
          </p:nvSpPr>
          <p:spPr>
            <a:xfrm>
              <a:off x="5806625" y="4049550"/>
              <a:ext cx="121300" cy="104000"/>
            </a:xfrm>
            <a:custGeom>
              <a:rect b="b" l="l" r="r" t="t"/>
              <a:pathLst>
                <a:path extrusionOk="0" h="4160" w="4852">
                  <a:moveTo>
                    <a:pt x="3119" y="1"/>
                  </a:moveTo>
                  <a:cubicBezTo>
                    <a:pt x="2804" y="442"/>
                    <a:pt x="2300" y="694"/>
                    <a:pt x="1733" y="694"/>
                  </a:cubicBezTo>
                  <a:lnTo>
                    <a:pt x="0" y="694"/>
                  </a:lnTo>
                  <a:lnTo>
                    <a:pt x="0" y="2426"/>
                  </a:lnTo>
                  <a:cubicBezTo>
                    <a:pt x="0" y="3372"/>
                    <a:pt x="788" y="4159"/>
                    <a:pt x="1733" y="4159"/>
                  </a:cubicBezTo>
                  <a:lnTo>
                    <a:pt x="3119" y="4159"/>
                  </a:lnTo>
                  <a:cubicBezTo>
                    <a:pt x="4064" y="4159"/>
                    <a:pt x="4852" y="3372"/>
                    <a:pt x="4852" y="2426"/>
                  </a:cubicBezTo>
                  <a:lnTo>
                    <a:pt x="4852" y="694"/>
                  </a:lnTo>
                  <a:lnTo>
                    <a:pt x="4505" y="694"/>
                  </a:lnTo>
                  <a:cubicBezTo>
                    <a:pt x="3938" y="694"/>
                    <a:pt x="3434" y="442"/>
                    <a:pt x="311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40" name="Google Shape;440;g326149b2311_0_3"/>
          <p:cNvPicPr preferRelativeResize="0"/>
          <p:nvPr/>
        </p:nvPicPr>
        <p:blipFill rotWithShape="1">
          <a:blip r:embed="rId3">
            <a:alphaModFix/>
          </a:blip>
          <a:srcRect b="38669" l="0" r="0" t="31490"/>
          <a:stretch/>
        </p:blipFill>
        <p:spPr>
          <a:xfrm>
            <a:off x="14043025" y="355350"/>
            <a:ext cx="3329700" cy="993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444" name="Shape 444"/>
        <p:cNvGrpSpPr/>
        <p:nvPr/>
      </p:nvGrpSpPr>
      <p:grpSpPr>
        <a:xfrm>
          <a:off x="0" y="0"/>
          <a:ext cx="0" cy="0"/>
          <a:chOff x="0" y="0"/>
          <a:chExt cx="0" cy="0"/>
        </a:xfrm>
      </p:grpSpPr>
      <p:sp>
        <p:nvSpPr>
          <p:cNvPr id="445" name="Google Shape;445;g3150f80a505_0_101"/>
          <p:cNvSpPr txBox="1"/>
          <p:nvPr/>
        </p:nvSpPr>
        <p:spPr>
          <a:xfrm>
            <a:off x="1142875" y="97225"/>
            <a:ext cx="130302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8000"/>
              <a:buFont typeface="Arial"/>
              <a:buNone/>
            </a:pPr>
            <a:r>
              <a:rPr b="1" i="0" lang="en-US" sz="8000" u="none" cap="none" strike="noStrike">
                <a:latin typeface="Poppins"/>
                <a:ea typeface="Poppins"/>
                <a:cs typeface="Poppins"/>
                <a:sym typeface="Poppins"/>
              </a:rPr>
              <a:t>TAM - SAM - SOM</a:t>
            </a:r>
            <a:endParaRPr b="0" i="0" sz="1400" u="none" cap="none" strike="noStrike">
              <a:latin typeface="Poppins"/>
              <a:ea typeface="Poppins"/>
              <a:cs typeface="Poppins"/>
              <a:sym typeface="Poppins"/>
            </a:endParaRPr>
          </a:p>
        </p:txBody>
      </p:sp>
      <p:grpSp>
        <p:nvGrpSpPr>
          <p:cNvPr id="446" name="Google Shape;446;g3150f80a505_0_101"/>
          <p:cNvGrpSpPr/>
          <p:nvPr/>
        </p:nvGrpSpPr>
        <p:grpSpPr>
          <a:xfrm>
            <a:off x="13648843" y="5741611"/>
            <a:ext cx="4639221" cy="4545692"/>
            <a:chOff x="5166000" y="2381500"/>
            <a:chExt cx="7969800" cy="7610400"/>
          </a:xfrm>
        </p:grpSpPr>
        <p:sp>
          <p:nvSpPr>
            <p:cNvPr id="447" name="Google Shape;447;g3150f80a505_0_101"/>
            <p:cNvSpPr/>
            <p:nvPr/>
          </p:nvSpPr>
          <p:spPr>
            <a:xfrm>
              <a:off x="5166000" y="2381500"/>
              <a:ext cx="7969800" cy="7610400"/>
            </a:xfrm>
            <a:prstGeom prst="ellipse">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8" name="Google Shape;448;g3150f80a505_0_101"/>
            <p:cNvSpPr/>
            <p:nvPr/>
          </p:nvSpPr>
          <p:spPr>
            <a:xfrm>
              <a:off x="6234750" y="3976600"/>
              <a:ext cx="5832300" cy="60153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9" name="Google Shape;449;g3150f80a505_0_101"/>
            <p:cNvSpPr/>
            <p:nvPr/>
          </p:nvSpPr>
          <p:spPr>
            <a:xfrm>
              <a:off x="7071900" y="5693800"/>
              <a:ext cx="4158000" cy="4298100"/>
            </a:xfrm>
            <a:prstGeom prst="ellipse">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0" name="Google Shape;450;g3150f80a505_0_101"/>
            <p:cNvSpPr txBox="1"/>
            <p:nvPr/>
          </p:nvSpPr>
          <p:spPr>
            <a:xfrm>
              <a:off x="7670386" y="2963926"/>
              <a:ext cx="2961000" cy="69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1" i="0" lang="en-US" sz="3700" u="none" cap="none" strike="noStrike">
                  <a:latin typeface="Poppins"/>
                  <a:ea typeface="Poppins"/>
                  <a:cs typeface="Poppins"/>
                  <a:sym typeface="Poppins"/>
                </a:rPr>
                <a:t>TAM</a:t>
              </a:r>
              <a:endParaRPr b="1" i="0" sz="3700" u="none" cap="none" strike="noStrike">
                <a:latin typeface="Poppins"/>
                <a:ea typeface="Poppins"/>
                <a:cs typeface="Poppins"/>
                <a:sym typeface="Poppins"/>
              </a:endParaRPr>
            </a:p>
          </p:txBody>
        </p:sp>
        <p:sp>
          <p:nvSpPr>
            <p:cNvPr id="451" name="Google Shape;451;g3150f80a505_0_101"/>
            <p:cNvSpPr txBox="1"/>
            <p:nvPr/>
          </p:nvSpPr>
          <p:spPr>
            <a:xfrm>
              <a:off x="7106253" y="4328852"/>
              <a:ext cx="4321800" cy="69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latin typeface="Poppins"/>
                  <a:ea typeface="Poppins"/>
                  <a:cs typeface="Poppins"/>
                  <a:sym typeface="Poppins"/>
                </a:rPr>
                <a:t>SAM</a:t>
              </a:r>
              <a:endParaRPr b="1" i="0" sz="4000" u="none" cap="none" strike="noStrike">
                <a:latin typeface="Poppins"/>
                <a:ea typeface="Poppins"/>
                <a:cs typeface="Poppins"/>
                <a:sym typeface="Poppins"/>
              </a:endParaRPr>
            </a:p>
          </p:txBody>
        </p:sp>
        <p:sp>
          <p:nvSpPr>
            <p:cNvPr id="452" name="Google Shape;452;g3150f80a505_0_101"/>
            <p:cNvSpPr txBox="1"/>
            <p:nvPr/>
          </p:nvSpPr>
          <p:spPr>
            <a:xfrm>
              <a:off x="7661710" y="6491755"/>
              <a:ext cx="3210900" cy="69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1" lang="en-US" sz="3700">
                  <a:latin typeface="Poppins"/>
                  <a:ea typeface="Poppins"/>
                  <a:cs typeface="Poppins"/>
                  <a:sym typeface="Poppins"/>
                </a:rPr>
                <a:t>SOM</a:t>
              </a:r>
              <a:endParaRPr b="1" i="0" sz="3700" u="none" cap="none" strike="noStrike">
                <a:latin typeface="Poppins"/>
                <a:ea typeface="Poppins"/>
                <a:cs typeface="Poppins"/>
                <a:sym typeface="Poppins"/>
              </a:endParaRPr>
            </a:p>
          </p:txBody>
        </p:sp>
      </p:grpSp>
      <p:pic>
        <p:nvPicPr>
          <p:cNvPr id="453" name="Google Shape;453;g3150f80a505_0_101"/>
          <p:cNvPicPr preferRelativeResize="0"/>
          <p:nvPr/>
        </p:nvPicPr>
        <p:blipFill rotWithShape="1">
          <a:blip r:embed="rId3">
            <a:alphaModFix/>
          </a:blip>
          <a:srcRect b="38669" l="0" r="0" t="31490"/>
          <a:stretch/>
        </p:blipFill>
        <p:spPr>
          <a:xfrm>
            <a:off x="13904915" y="193000"/>
            <a:ext cx="4127098" cy="1231500"/>
          </a:xfrm>
          <a:prstGeom prst="rect">
            <a:avLst/>
          </a:prstGeom>
          <a:noFill/>
          <a:ln>
            <a:noFill/>
          </a:ln>
        </p:spPr>
      </p:pic>
      <p:grpSp>
        <p:nvGrpSpPr>
          <p:cNvPr id="454" name="Google Shape;454;g3150f80a505_0_101"/>
          <p:cNvGrpSpPr/>
          <p:nvPr/>
        </p:nvGrpSpPr>
        <p:grpSpPr>
          <a:xfrm>
            <a:off x="263900" y="2103824"/>
            <a:ext cx="4308091" cy="8200244"/>
            <a:chOff x="265693" y="2344631"/>
            <a:chExt cx="9296700" cy="5550081"/>
          </a:xfrm>
        </p:grpSpPr>
        <p:sp>
          <p:nvSpPr>
            <p:cNvPr id="455" name="Google Shape;455;g3150f80a505_0_101"/>
            <p:cNvSpPr/>
            <p:nvPr/>
          </p:nvSpPr>
          <p:spPr>
            <a:xfrm>
              <a:off x="265693" y="2344631"/>
              <a:ext cx="9296700" cy="14214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US" sz="2700">
                  <a:solidFill>
                    <a:schemeClr val="dk1"/>
                  </a:solidFill>
                </a:rPr>
                <a:t>Total Addressable Market (TAM):</a:t>
              </a:r>
              <a:r>
                <a:rPr lang="en-US" sz="2700">
                  <a:solidFill>
                    <a:schemeClr val="dk1"/>
                  </a:solidFill>
                </a:rPr>
                <a:t> ~6.2 million owner-occupied homes.</a:t>
              </a:r>
              <a:endParaRPr sz="2700">
                <a:solidFill>
                  <a:schemeClr val="dk1"/>
                </a:solidFill>
              </a:endParaRPr>
            </a:p>
            <a:p>
              <a:pPr indent="0" lvl="0" marL="0" rtl="0" algn="ctr">
                <a:spcBef>
                  <a:spcPts val="1200"/>
                </a:spcBef>
                <a:spcAft>
                  <a:spcPts val="0"/>
                </a:spcAft>
                <a:buNone/>
              </a:pPr>
              <a:r>
                <a:t/>
              </a:r>
              <a:endParaRPr>
                <a:latin typeface="Calibri"/>
                <a:ea typeface="Calibri"/>
                <a:cs typeface="Calibri"/>
                <a:sym typeface="Calibri"/>
              </a:endParaRPr>
            </a:p>
          </p:txBody>
        </p:sp>
        <p:sp>
          <p:nvSpPr>
            <p:cNvPr id="456" name="Google Shape;456;g3150f80a505_0_101"/>
            <p:cNvSpPr/>
            <p:nvPr/>
          </p:nvSpPr>
          <p:spPr>
            <a:xfrm>
              <a:off x="265693" y="3863125"/>
              <a:ext cx="9296700" cy="25131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US" sz="2000">
                  <a:solidFill>
                    <a:schemeClr val="dk1"/>
                  </a:solidFill>
                </a:rPr>
                <a:t>Serviceable Available Market (SAM):</a:t>
              </a:r>
              <a:r>
                <a:rPr lang="en-US" sz="2000">
                  <a:solidFill>
                    <a:schemeClr val="dk1"/>
                  </a:solidFill>
                </a:rPr>
                <a:t> A significant portion is open to smart home security solutions due to increasing security awareness and tech adoption. Assuming a conservative penetration rate of 10%:</a:t>
              </a:r>
              <a:endParaRPr sz="2000">
                <a:solidFill>
                  <a:schemeClr val="dk1"/>
                </a:solidFill>
              </a:endParaRPr>
            </a:p>
            <a:p>
              <a:pPr indent="-355600" lvl="1" marL="914400" rtl="0" algn="l">
                <a:lnSpc>
                  <a:spcPct val="115000"/>
                </a:lnSpc>
                <a:spcBef>
                  <a:spcPts val="1200"/>
                </a:spcBef>
                <a:spcAft>
                  <a:spcPts val="0"/>
                </a:spcAft>
                <a:buClr>
                  <a:schemeClr val="dk1"/>
                </a:buClr>
                <a:buSzPts val="2000"/>
                <a:buChar char="○"/>
              </a:pPr>
              <a:r>
                <a:rPr b="1" lang="en-US" sz="2000">
                  <a:solidFill>
                    <a:schemeClr val="dk1"/>
                  </a:solidFill>
                </a:rPr>
                <a:t>SAM = 620,000 households</a:t>
              </a:r>
              <a:endParaRPr b="1" sz="2000">
                <a:solidFill>
                  <a:schemeClr val="dk1"/>
                </a:solidFill>
              </a:endParaRPr>
            </a:p>
            <a:p>
              <a:pPr indent="0" lvl="0" marL="0" rtl="0" algn="ctr">
                <a:spcBef>
                  <a:spcPts val="1200"/>
                </a:spcBef>
                <a:spcAft>
                  <a:spcPts val="0"/>
                </a:spcAft>
                <a:buNone/>
              </a:pPr>
              <a:r>
                <a:t/>
              </a:r>
              <a:endParaRPr sz="2000">
                <a:latin typeface="Calibri"/>
                <a:ea typeface="Calibri"/>
                <a:cs typeface="Calibri"/>
                <a:sym typeface="Calibri"/>
              </a:endParaRPr>
            </a:p>
          </p:txBody>
        </p:sp>
        <p:sp>
          <p:nvSpPr>
            <p:cNvPr id="457" name="Google Shape;457;g3150f80a505_0_101"/>
            <p:cNvSpPr/>
            <p:nvPr/>
          </p:nvSpPr>
          <p:spPr>
            <a:xfrm>
              <a:off x="265693" y="6473312"/>
              <a:ext cx="9296700" cy="14214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US" sz="1600">
                  <a:solidFill>
                    <a:schemeClr val="dk1"/>
                  </a:solidFill>
                </a:rPr>
                <a:t>SOM Estimate:</a:t>
              </a:r>
              <a:r>
                <a:rPr lang="en-US" sz="1600">
                  <a:solidFill>
                    <a:schemeClr val="dk1"/>
                  </a:solidFill>
                </a:rPr>
                <a:t> New entrants typically capture 1-5% market share within the first few years. Let's assume a 3% market share:</a:t>
              </a:r>
              <a:endParaRPr sz="1600">
                <a:solidFill>
                  <a:schemeClr val="dk1"/>
                </a:solidFill>
              </a:endParaRPr>
            </a:p>
            <a:p>
              <a:pPr indent="-330200" lvl="1" marL="914400" rtl="0" algn="l">
                <a:lnSpc>
                  <a:spcPct val="115000"/>
                </a:lnSpc>
                <a:spcBef>
                  <a:spcPts val="1200"/>
                </a:spcBef>
                <a:spcAft>
                  <a:spcPts val="0"/>
                </a:spcAft>
                <a:buClr>
                  <a:schemeClr val="dk1"/>
                </a:buClr>
                <a:buSzPts val="1600"/>
                <a:buChar char="○"/>
              </a:pPr>
              <a:r>
                <a:rPr b="1" lang="en-US" sz="1600">
                  <a:solidFill>
                    <a:schemeClr val="dk1"/>
                  </a:solidFill>
                </a:rPr>
                <a:t>SOM = 620,000 × 3% = 18,600 households</a:t>
              </a:r>
              <a:endParaRPr b="1" sz="16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ctr">
                <a:spcBef>
                  <a:spcPts val="0"/>
                </a:spcBef>
                <a:spcAft>
                  <a:spcPts val="0"/>
                </a:spcAft>
                <a:buNone/>
              </a:pPr>
              <a:r>
                <a:t/>
              </a:r>
              <a:endParaRPr>
                <a:latin typeface="Calibri"/>
                <a:ea typeface="Calibri"/>
                <a:cs typeface="Calibri"/>
                <a:sym typeface="Calibri"/>
              </a:endParaRPr>
            </a:p>
          </p:txBody>
        </p:sp>
      </p:grpSp>
      <p:grpSp>
        <p:nvGrpSpPr>
          <p:cNvPr id="458" name="Google Shape;458;g3150f80a505_0_101"/>
          <p:cNvGrpSpPr/>
          <p:nvPr/>
        </p:nvGrpSpPr>
        <p:grpSpPr>
          <a:xfrm>
            <a:off x="4802250" y="2103950"/>
            <a:ext cx="4308091" cy="8065064"/>
            <a:chOff x="265694" y="2737035"/>
            <a:chExt cx="9296700" cy="5062815"/>
          </a:xfrm>
        </p:grpSpPr>
        <p:sp>
          <p:nvSpPr>
            <p:cNvPr id="459" name="Google Shape;459;g3150f80a505_0_101"/>
            <p:cNvSpPr/>
            <p:nvPr/>
          </p:nvSpPr>
          <p:spPr>
            <a:xfrm>
              <a:off x="265694" y="2737035"/>
              <a:ext cx="9296700" cy="1306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US" sz="3000">
                  <a:solidFill>
                    <a:schemeClr val="dk1"/>
                  </a:solidFill>
                </a:rPr>
                <a:t>TAM:</a:t>
              </a:r>
              <a:r>
                <a:rPr lang="en-US" sz="3000">
                  <a:solidFill>
                    <a:schemeClr val="dk1"/>
                  </a:solidFill>
                </a:rPr>
                <a:t> ~21,000 owner-occupied homes.</a:t>
              </a:r>
              <a:endParaRPr sz="3000">
                <a:solidFill>
                  <a:schemeClr val="dk1"/>
                </a:solidFill>
              </a:endParaRPr>
            </a:p>
            <a:p>
              <a:pPr indent="0" lvl="0" marL="0" rtl="0" algn="ctr">
                <a:spcBef>
                  <a:spcPts val="1200"/>
                </a:spcBef>
                <a:spcAft>
                  <a:spcPts val="0"/>
                </a:spcAft>
                <a:buNone/>
              </a:pPr>
              <a:r>
                <a:t/>
              </a:r>
              <a:endParaRPr>
                <a:latin typeface="Calibri"/>
                <a:ea typeface="Calibri"/>
                <a:cs typeface="Calibri"/>
                <a:sym typeface="Calibri"/>
              </a:endParaRPr>
            </a:p>
          </p:txBody>
        </p:sp>
        <p:sp>
          <p:nvSpPr>
            <p:cNvPr id="460" name="Google Shape;460;g3150f80a505_0_101"/>
            <p:cNvSpPr/>
            <p:nvPr/>
          </p:nvSpPr>
          <p:spPr>
            <a:xfrm>
              <a:off x="265694" y="4197738"/>
              <a:ext cx="9296700" cy="15789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US" sz="2500">
                  <a:solidFill>
                    <a:schemeClr val="dk1"/>
                  </a:solidFill>
                </a:rPr>
                <a:t>SAM:</a:t>
              </a:r>
              <a:r>
                <a:rPr lang="en-US" sz="2500">
                  <a:solidFill>
                    <a:schemeClr val="dk1"/>
                  </a:solidFill>
                </a:rPr>
                <a:t> Assuming a similar 10% penetration rate:</a:t>
              </a:r>
              <a:endParaRPr sz="2500">
                <a:solidFill>
                  <a:schemeClr val="dk1"/>
                </a:solidFill>
              </a:endParaRPr>
            </a:p>
            <a:p>
              <a:pPr indent="-387350" lvl="1" marL="914400" rtl="0" algn="l">
                <a:lnSpc>
                  <a:spcPct val="115000"/>
                </a:lnSpc>
                <a:spcBef>
                  <a:spcPts val="1200"/>
                </a:spcBef>
                <a:spcAft>
                  <a:spcPts val="0"/>
                </a:spcAft>
                <a:buClr>
                  <a:schemeClr val="dk1"/>
                </a:buClr>
                <a:buSzPts val="2500"/>
                <a:buChar char="○"/>
              </a:pPr>
              <a:r>
                <a:rPr b="1" lang="en-US" sz="2500">
                  <a:solidFill>
                    <a:schemeClr val="dk1"/>
                  </a:solidFill>
                </a:rPr>
                <a:t>SAM = 2,100 households</a:t>
              </a:r>
              <a:endParaRPr b="1" sz="2500">
                <a:solidFill>
                  <a:schemeClr val="dk1"/>
                </a:solidFill>
              </a:endParaRPr>
            </a:p>
            <a:p>
              <a:pPr indent="0" lvl="0" marL="0" rtl="0" algn="ctr">
                <a:spcBef>
                  <a:spcPts val="1200"/>
                </a:spcBef>
                <a:spcAft>
                  <a:spcPts val="0"/>
                </a:spcAft>
                <a:buNone/>
              </a:pPr>
              <a:r>
                <a:t/>
              </a:r>
              <a:endParaRPr sz="3000">
                <a:latin typeface="Calibri"/>
                <a:ea typeface="Calibri"/>
                <a:cs typeface="Calibri"/>
                <a:sym typeface="Calibri"/>
              </a:endParaRPr>
            </a:p>
          </p:txBody>
        </p:sp>
        <p:sp>
          <p:nvSpPr>
            <p:cNvPr id="461" name="Google Shape;461;g3150f80a505_0_101"/>
            <p:cNvSpPr/>
            <p:nvPr/>
          </p:nvSpPr>
          <p:spPr>
            <a:xfrm>
              <a:off x="265694" y="5931149"/>
              <a:ext cx="9296700" cy="18687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US" sz="2300">
                  <a:solidFill>
                    <a:schemeClr val="dk1"/>
                  </a:solidFill>
                </a:rPr>
                <a:t>SOM Estimate:</a:t>
              </a:r>
              <a:r>
                <a:rPr lang="en-US" sz="2300">
                  <a:solidFill>
                    <a:schemeClr val="dk1"/>
                  </a:solidFill>
                </a:rPr>
                <a:t> With localized marketing and competition, capturing about 5% is reasonable:</a:t>
              </a:r>
              <a:endParaRPr sz="2300">
                <a:solidFill>
                  <a:schemeClr val="dk1"/>
                </a:solidFill>
              </a:endParaRPr>
            </a:p>
            <a:p>
              <a:pPr indent="-374650" lvl="1" marL="914400" rtl="0" algn="l">
                <a:lnSpc>
                  <a:spcPct val="115000"/>
                </a:lnSpc>
                <a:spcBef>
                  <a:spcPts val="1200"/>
                </a:spcBef>
                <a:spcAft>
                  <a:spcPts val="0"/>
                </a:spcAft>
                <a:buClr>
                  <a:schemeClr val="dk1"/>
                </a:buClr>
                <a:buSzPts val="2300"/>
                <a:buChar char="○"/>
              </a:pPr>
              <a:r>
                <a:rPr b="1" lang="en-US" sz="2300">
                  <a:solidFill>
                    <a:schemeClr val="dk1"/>
                  </a:solidFill>
                </a:rPr>
                <a:t>SOM = 2,100 × 5% = 105 households</a:t>
              </a:r>
              <a:endParaRPr b="1" sz="2300">
                <a:solidFill>
                  <a:schemeClr val="dk1"/>
                </a:solidFill>
              </a:endParaRPr>
            </a:p>
            <a:p>
              <a:pPr indent="0" lvl="0" marL="0" rtl="0" algn="ctr">
                <a:spcBef>
                  <a:spcPts val="1200"/>
                </a:spcBef>
                <a:spcAft>
                  <a:spcPts val="0"/>
                </a:spcAft>
                <a:buNone/>
              </a:pPr>
              <a:r>
                <a:t/>
              </a:r>
              <a:endParaRPr sz="2700">
                <a:latin typeface="Calibri"/>
                <a:ea typeface="Calibri"/>
                <a:cs typeface="Calibri"/>
                <a:sym typeface="Calibri"/>
              </a:endParaRPr>
            </a:p>
          </p:txBody>
        </p:sp>
      </p:grpSp>
      <p:grpSp>
        <p:nvGrpSpPr>
          <p:cNvPr id="462" name="Google Shape;462;g3150f80a505_0_101"/>
          <p:cNvGrpSpPr/>
          <p:nvPr/>
        </p:nvGrpSpPr>
        <p:grpSpPr>
          <a:xfrm>
            <a:off x="9340600" y="2103749"/>
            <a:ext cx="4308091" cy="7994345"/>
            <a:chOff x="265693" y="2737037"/>
            <a:chExt cx="9296701" cy="5018421"/>
          </a:xfrm>
        </p:grpSpPr>
        <p:sp>
          <p:nvSpPr>
            <p:cNvPr id="463" name="Google Shape;463;g3150f80a505_0_101"/>
            <p:cNvSpPr/>
            <p:nvPr/>
          </p:nvSpPr>
          <p:spPr>
            <a:xfrm>
              <a:off x="265694" y="2737037"/>
              <a:ext cx="9296700" cy="12693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US" sz="3000">
                  <a:solidFill>
                    <a:schemeClr val="dk1"/>
                  </a:solidFill>
                </a:rPr>
                <a:t>TAM:</a:t>
              </a:r>
              <a:r>
                <a:rPr lang="en-US" sz="3000">
                  <a:solidFill>
                    <a:schemeClr val="dk1"/>
                  </a:solidFill>
                </a:rPr>
                <a:t> ~130,500 owner-occupied homes.</a:t>
              </a:r>
              <a:endParaRPr sz="3000">
                <a:solidFill>
                  <a:schemeClr val="dk1"/>
                </a:solidFill>
              </a:endParaRPr>
            </a:p>
            <a:p>
              <a:pPr indent="0" lvl="0" marL="0" rtl="0" algn="ctr">
                <a:spcBef>
                  <a:spcPts val="1200"/>
                </a:spcBef>
                <a:spcAft>
                  <a:spcPts val="0"/>
                </a:spcAft>
                <a:buNone/>
              </a:pPr>
              <a:r>
                <a:t/>
              </a:r>
              <a:endParaRPr sz="3000">
                <a:latin typeface="Calibri"/>
                <a:ea typeface="Calibri"/>
                <a:cs typeface="Calibri"/>
                <a:sym typeface="Calibri"/>
              </a:endParaRPr>
            </a:p>
          </p:txBody>
        </p:sp>
        <p:sp>
          <p:nvSpPr>
            <p:cNvPr id="464" name="Google Shape;464;g3150f80a505_0_101"/>
            <p:cNvSpPr/>
            <p:nvPr/>
          </p:nvSpPr>
          <p:spPr>
            <a:xfrm>
              <a:off x="265693" y="4171807"/>
              <a:ext cx="9296700" cy="20274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US" sz="2000">
                  <a:solidFill>
                    <a:schemeClr val="dk1"/>
                  </a:solidFill>
                </a:rPr>
                <a:t>SAM:</a:t>
              </a:r>
              <a:r>
                <a:rPr lang="en-US" sz="2000">
                  <a:solidFill>
                    <a:schemeClr val="dk1"/>
                  </a:solidFill>
                </a:rPr>
                <a:t> The German smart security market is growing rapidly. Assuming a 15% penetration rate due to increasing security awareness:</a:t>
              </a:r>
              <a:endParaRPr sz="2000">
                <a:solidFill>
                  <a:schemeClr val="dk1"/>
                </a:solidFill>
              </a:endParaRPr>
            </a:p>
            <a:p>
              <a:pPr indent="-355600" lvl="1" marL="914400" rtl="0" algn="l">
                <a:lnSpc>
                  <a:spcPct val="115000"/>
                </a:lnSpc>
                <a:spcBef>
                  <a:spcPts val="1200"/>
                </a:spcBef>
                <a:spcAft>
                  <a:spcPts val="0"/>
                </a:spcAft>
                <a:buClr>
                  <a:schemeClr val="dk1"/>
                </a:buClr>
                <a:buSzPts val="2000"/>
                <a:buChar char="○"/>
              </a:pPr>
              <a:r>
                <a:rPr b="1" lang="en-US" sz="2000">
                  <a:solidFill>
                    <a:schemeClr val="dk1"/>
                  </a:solidFill>
                </a:rPr>
                <a:t>SAM = 130,500 × 15% = 19,575 households</a:t>
              </a:r>
              <a:endParaRPr b="1" sz="2000">
                <a:solidFill>
                  <a:schemeClr val="dk1"/>
                </a:solidFill>
              </a:endParaRPr>
            </a:p>
            <a:p>
              <a:pPr indent="0" lvl="0" marL="0" rtl="0" algn="ctr">
                <a:spcBef>
                  <a:spcPts val="1200"/>
                </a:spcBef>
                <a:spcAft>
                  <a:spcPts val="0"/>
                </a:spcAft>
                <a:buNone/>
              </a:pPr>
              <a:r>
                <a:rPr lang="en-US" sz="3000">
                  <a:latin typeface="Calibri"/>
                  <a:ea typeface="Calibri"/>
                  <a:cs typeface="Calibri"/>
                  <a:sym typeface="Calibri"/>
                </a:rPr>
                <a:t> </a:t>
              </a:r>
              <a:endParaRPr sz="3000">
                <a:latin typeface="Calibri"/>
                <a:ea typeface="Calibri"/>
                <a:cs typeface="Calibri"/>
                <a:sym typeface="Calibri"/>
              </a:endParaRPr>
            </a:p>
          </p:txBody>
        </p:sp>
        <p:sp>
          <p:nvSpPr>
            <p:cNvPr id="465" name="Google Shape;465;g3150f80a505_0_101"/>
            <p:cNvSpPr/>
            <p:nvPr/>
          </p:nvSpPr>
          <p:spPr>
            <a:xfrm>
              <a:off x="265694" y="6364659"/>
              <a:ext cx="9296700" cy="13908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US" sz="1800">
                  <a:solidFill>
                    <a:schemeClr val="dk1"/>
                  </a:solidFill>
                </a:rPr>
                <a:t>SOM Estimate:</a:t>
              </a:r>
              <a:r>
                <a:rPr lang="en-US" sz="1800">
                  <a:solidFill>
                    <a:schemeClr val="dk1"/>
                  </a:solidFill>
                </a:rPr>
                <a:t> Considering competition and market maturity, a 2-4% market share is realistic. Assuming 3%:</a:t>
              </a:r>
              <a:endParaRPr sz="1800">
                <a:solidFill>
                  <a:schemeClr val="dk1"/>
                </a:solidFill>
              </a:endParaRPr>
            </a:p>
            <a:p>
              <a:pPr indent="-342900" lvl="1" marL="914400" rtl="0" algn="l">
                <a:lnSpc>
                  <a:spcPct val="115000"/>
                </a:lnSpc>
                <a:spcBef>
                  <a:spcPts val="1200"/>
                </a:spcBef>
                <a:spcAft>
                  <a:spcPts val="0"/>
                </a:spcAft>
                <a:buClr>
                  <a:schemeClr val="dk1"/>
                </a:buClr>
                <a:buSzPts val="1800"/>
                <a:buChar char="○"/>
              </a:pPr>
              <a:r>
                <a:rPr b="1" lang="en-US" sz="1800">
                  <a:solidFill>
                    <a:schemeClr val="dk1"/>
                  </a:solidFill>
                </a:rPr>
                <a:t>SOM = 19,575 × 3% = 587 households</a:t>
              </a:r>
              <a:endParaRPr b="1" sz="1800">
                <a:solidFill>
                  <a:schemeClr val="dk1"/>
                </a:solidFill>
              </a:endParaRPr>
            </a:p>
            <a:p>
              <a:pPr indent="0" lvl="0" marL="0" rtl="0" algn="l">
                <a:spcBef>
                  <a:spcPts val="1200"/>
                </a:spcBef>
                <a:spcAft>
                  <a:spcPts val="0"/>
                </a:spcAft>
                <a:buClr>
                  <a:schemeClr val="dk1"/>
                </a:buClr>
                <a:buSzPts val="1100"/>
                <a:buFont typeface="Arial"/>
                <a:buNone/>
              </a:pPr>
              <a:r>
                <a:t/>
              </a:r>
              <a:endParaRPr sz="1800">
                <a:solidFill>
                  <a:schemeClr val="dk1"/>
                </a:solidFill>
              </a:endParaRPr>
            </a:p>
            <a:p>
              <a:pPr indent="0" lvl="0" marL="0" rtl="0" algn="ctr">
                <a:spcBef>
                  <a:spcPts val="0"/>
                </a:spcBef>
                <a:spcAft>
                  <a:spcPts val="0"/>
                </a:spcAft>
                <a:buNone/>
              </a:pPr>
              <a:r>
                <a:t/>
              </a:r>
              <a:endParaRPr>
                <a:latin typeface="Calibri"/>
                <a:ea typeface="Calibri"/>
                <a:cs typeface="Calibri"/>
                <a:sym typeface="Calibri"/>
              </a:endParaRPr>
            </a:p>
          </p:txBody>
        </p:sp>
      </p:grpSp>
      <p:sp>
        <p:nvSpPr>
          <p:cNvPr id="466" name="Google Shape;466;g3150f80a505_0_101"/>
          <p:cNvSpPr txBox="1"/>
          <p:nvPr/>
        </p:nvSpPr>
        <p:spPr>
          <a:xfrm>
            <a:off x="255200" y="1217175"/>
            <a:ext cx="14031600" cy="211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US" sz="2200">
                <a:solidFill>
                  <a:schemeClr val="dk1"/>
                </a:solidFill>
              </a:rPr>
              <a:t>       </a:t>
            </a:r>
            <a:r>
              <a:rPr b="1" lang="en-US" sz="2200">
                <a:solidFill>
                  <a:schemeClr val="dk1"/>
                </a:solidFill>
              </a:rPr>
              <a:t>1. Dallas, Texas, USA: </a:t>
            </a:r>
            <a:r>
              <a:rPr b="1" lang="en-US" sz="3200">
                <a:solidFill>
                  <a:schemeClr val="dk1"/>
                </a:solidFill>
              </a:rPr>
              <a:t>          </a:t>
            </a:r>
            <a:r>
              <a:rPr b="1" lang="en-US" sz="2200">
                <a:solidFill>
                  <a:schemeClr val="dk1"/>
                </a:solidFill>
              </a:rPr>
              <a:t>2. Edison, New Jersey, USA:      3. Hannover, L. Saxony, Germany</a:t>
            </a:r>
            <a:endParaRPr b="1" sz="2200">
              <a:solidFill>
                <a:schemeClr val="dk1"/>
              </a:solidFill>
            </a:endParaRPr>
          </a:p>
          <a:p>
            <a:pPr indent="0" lvl="0" marL="0" rtl="0" algn="l">
              <a:lnSpc>
                <a:spcPct val="115000"/>
              </a:lnSpc>
              <a:spcBef>
                <a:spcPts val="1400"/>
              </a:spcBef>
              <a:spcAft>
                <a:spcPts val="0"/>
              </a:spcAft>
              <a:buClr>
                <a:schemeClr val="dk1"/>
              </a:buClr>
              <a:buSzPts val="1100"/>
              <a:buFont typeface="Arial"/>
              <a:buNone/>
            </a:pPr>
            <a:r>
              <a:t/>
            </a:r>
            <a:endParaRPr b="1" sz="3600">
              <a:solidFill>
                <a:schemeClr val="dk1"/>
              </a:solidFill>
            </a:endParaRPr>
          </a:p>
          <a:p>
            <a:pPr indent="0" lvl="0" marL="0" rtl="0" algn="l">
              <a:spcBef>
                <a:spcPts val="40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C3FF"/>
        </a:solidFill>
      </p:bgPr>
    </p:bg>
    <p:spTree>
      <p:nvGrpSpPr>
        <p:cNvPr id="470" name="Shape 470"/>
        <p:cNvGrpSpPr/>
        <p:nvPr/>
      </p:nvGrpSpPr>
      <p:grpSpPr>
        <a:xfrm>
          <a:off x="0" y="0"/>
          <a:ext cx="0" cy="0"/>
          <a:chOff x="0" y="0"/>
          <a:chExt cx="0" cy="0"/>
        </a:xfrm>
      </p:grpSpPr>
      <p:graphicFrame>
        <p:nvGraphicFramePr>
          <p:cNvPr id="471" name="Google Shape;471;p9"/>
          <p:cNvGraphicFramePr/>
          <p:nvPr/>
        </p:nvGraphicFramePr>
        <p:xfrm>
          <a:off x="1028700" y="5569679"/>
          <a:ext cx="3000000" cy="3000000"/>
        </p:xfrm>
        <a:graphic>
          <a:graphicData uri="http://schemas.openxmlformats.org/drawingml/2006/table">
            <a:tbl>
              <a:tblPr>
                <a:noFill/>
                <a:tableStyleId>{0F18D574-8FCB-4AF6-A5E1-DAC7B27C7CA1}</a:tableStyleId>
              </a:tblPr>
              <a:tblGrid>
                <a:gridCol w="5410200"/>
                <a:gridCol w="5410200"/>
                <a:gridCol w="5410200"/>
              </a:tblGrid>
              <a:tr h="1638825">
                <a:tc>
                  <a:txBody>
                    <a:bodyPr/>
                    <a:lstStyle/>
                    <a:p>
                      <a:pPr indent="0" lvl="0" marL="0" marR="0" rtl="0" algn="ctr">
                        <a:lnSpc>
                          <a:spcPct val="14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Marketing</a:t>
                      </a:r>
                      <a:endParaRPr sz="1100" u="none" cap="none" strike="noStrike"/>
                    </a:p>
                    <a:p>
                      <a:pPr indent="0" lvl="0" marL="0" marR="0" rtl="0" algn="ctr">
                        <a:lnSpc>
                          <a:spcPct val="14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Channel 1</a:t>
                      </a:r>
                      <a:endParaRPr sz="1400" u="none" cap="none" strike="noStrike"/>
                    </a:p>
                  </a:txBody>
                  <a:tcPr marT="190500" marB="190500" marR="190500" marL="190500" anchor="ctr">
                    <a:lnL cap="flat" cmpd="sng" w="19050">
                      <a:solidFill>
                        <a:srgbClr val="6422B8"/>
                      </a:solidFill>
                      <a:prstDash val="solid"/>
                      <a:round/>
                      <a:headEnd len="sm" w="sm" type="none"/>
                      <a:tailEnd len="sm" w="sm" type="none"/>
                    </a:lnL>
                    <a:lnR cap="flat" cmpd="sng" w="19050">
                      <a:solidFill>
                        <a:srgbClr val="6422B8"/>
                      </a:solidFill>
                      <a:prstDash val="solid"/>
                      <a:round/>
                      <a:headEnd len="sm" w="sm" type="none"/>
                      <a:tailEnd len="sm" w="sm" type="none"/>
                    </a:lnR>
                    <a:lnT cap="flat" cmpd="sng" w="19050">
                      <a:solidFill>
                        <a:srgbClr val="6422B8"/>
                      </a:solidFill>
                      <a:prstDash val="solid"/>
                      <a:round/>
                      <a:headEnd len="sm" w="sm" type="none"/>
                      <a:tailEnd len="sm" w="sm" type="none"/>
                    </a:lnT>
                    <a:lnB cap="flat" cmpd="sng" w="19050">
                      <a:solidFill>
                        <a:srgbClr val="6422B8"/>
                      </a:solidFill>
                      <a:prstDash val="solid"/>
                      <a:round/>
                      <a:headEnd len="sm" w="sm" type="none"/>
                      <a:tailEnd len="sm" w="sm" type="none"/>
                    </a:lnB>
                  </a:tcPr>
                </a:tc>
                <a:tc>
                  <a:txBody>
                    <a:bodyPr/>
                    <a:lstStyle/>
                    <a:p>
                      <a:pPr indent="0" lvl="0" marL="0" marR="0" rtl="0" algn="ctr">
                        <a:lnSpc>
                          <a:spcPct val="14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Marketing</a:t>
                      </a:r>
                      <a:endParaRPr sz="1100" u="none" cap="none" strike="noStrike"/>
                    </a:p>
                    <a:p>
                      <a:pPr indent="0" lvl="0" marL="0" marR="0" rtl="0" algn="ctr">
                        <a:lnSpc>
                          <a:spcPct val="14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Channel 2</a:t>
                      </a:r>
                      <a:endParaRPr sz="1400" u="none" cap="none" strike="noStrike"/>
                    </a:p>
                  </a:txBody>
                  <a:tcPr marT="190500" marB="190500" marR="190500" marL="190500" anchor="ctr">
                    <a:lnL cap="flat" cmpd="sng" w="19050">
                      <a:solidFill>
                        <a:srgbClr val="6422B8"/>
                      </a:solidFill>
                      <a:prstDash val="solid"/>
                      <a:round/>
                      <a:headEnd len="sm" w="sm" type="none"/>
                      <a:tailEnd len="sm" w="sm" type="none"/>
                    </a:lnL>
                    <a:lnR cap="flat" cmpd="sng" w="19050">
                      <a:solidFill>
                        <a:srgbClr val="6422B8"/>
                      </a:solidFill>
                      <a:prstDash val="solid"/>
                      <a:round/>
                      <a:headEnd len="sm" w="sm" type="none"/>
                      <a:tailEnd len="sm" w="sm" type="none"/>
                    </a:lnR>
                    <a:lnT cap="flat" cmpd="sng" w="19050">
                      <a:solidFill>
                        <a:srgbClr val="6422B8"/>
                      </a:solidFill>
                      <a:prstDash val="solid"/>
                      <a:round/>
                      <a:headEnd len="sm" w="sm" type="none"/>
                      <a:tailEnd len="sm" w="sm" type="none"/>
                    </a:lnT>
                    <a:lnB cap="flat" cmpd="sng" w="19050">
                      <a:solidFill>
                        <a:srgbClr val="6422B8"/>
                      </a:solidFill>
                      <a:prstDash val="solid"/>
                      <a:round/>
                      <a:headEnd len="sm" w="sm" type="none"/>
                      <a:tailEnd len="sm" w="sm" type="none"/>
                    </a:lnB>
                  </a:tcPr>
                </a:tc>
                <a:tc>
                  <a:txBody>
                    <a:bodyPr/>
                    <a:lstStyle/>
                    <a:p>
                      <a:pPr indent="0" lvl="0" marL="0" marR="0" rtl="0" algn="ctr">
                        <a:lnSpc>
                          <a:spcPct val="14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Marketing</a:t>
                      </a:r>
                      <a:endParaRPr sz="1100" u="none" cap="none" strike="noStrike"/>
                    </a:p>
                    <a:p>
                      <a:pPr indent="0" lvl="0" marL="0" marR="0" rtl="0" algn="ctr">
                        <a:lnSpc>
                          <a:spcPct val="140000"/>
                        </a:lnSpc>
                        <a:spcBef>
                          <a:spcPts val="0"/>
                        </a:spcBef>
                        <a:spcAft>
                          <a:spcPts val="0"/>
                        </a:spcAft>
                        <a:buClr>
                          <a:srgbClr val="000000"/>
                        </a:buClr>
                        <a:buSzPts val="3200"/>
                        <a:buFont typeface="Arial"/>
                        <a:buNone/>
                      </a:pPr>
                      <a:r>
                        <a:rPr lang="en-US" sz="3200" u="none" cap="none" strike="noStrike">
                          <a:latin typeface="Arial"/>
                          <a:ea typeface="Arial"/>
                          <a:cs typeface="Arial"/>
                          <a:sym typeface="Arial"/>
                        </a:rPr>
                        <a:t>Channel 3</a:t>
                      </a:r>
                      <a:endParaRPr sz="1400" u="none" cap="none" strike="noStrike"/>
                    </a:p>
                  </a:txBody>
                  <a:tcPr marT="190500" marB="190500" marR="190500" marL="190500" anchor="ctr">
                    <a:lnL cap="flat" cmpd="sng" w="19050">
                      <a:solidFill>
                        <a:srgbClr val="6422B8"/>
                      </a:solidFill>
                      <a:prstDash val="solid"/>
                      <a:round/>
                      <a:headEnd len="sm" w="sm" type="none"/>
                      <a:tailEnd len="sm" w="sm" type="none"/>
                    </a:lnL>
                    <a:lnR cap="flat" cmpd="sng" w="19050">
                      <a:solidFill>
                        <a:srgbClr val="6422B8"/>
                      </a:solidFill>
                      <a:prstDash val="solid"/>
                      <a:round/>
                      <a:headEnd len="sm" w="sm" type="none"/>
                      <a:tailEnd len="sm" w="sm" type="none"/>
                    </a:lnR>
                    <a:lnT cap="flat" cmpd="sng" w="19050">
                      <a:solidFill>
                        <a:srgbClr val="6422B8"/>
                      </a:solidFill>
                      <a:prstDash val="solid"/>
                      <a:round/>
                      <a:headEnd len="sm" w="sm" type="none"/>
                      <a:tailEnd len="sm" w="sm" type="none"/>
                    </a:lnT>
                    <a:lnB cap="flat" cmpd="sng" w="19050">
                      <a:solidFill>
                        <a:srgbClr val="6422B8"/>
                      </a:solidFill>
                      <a:prstDash val="solid"/>
                      <a:round/>
                      <a:headEnd len="sm" w="sm" type="none"/>
                      <a:tailEnd len="sm" w="sm" type="none"/>
                    </a:lnB>
                  </a:tcPr>
                </a:tc>
              </a:tr>
              <a:tr h="1463925">
                <a:tc>
                  <a:txBody>
                    <a:bodyPr/>
                    <a:lstStyle/>
                    <a:p>
                      <a:pPr indent="0" lvl="0" marL="0" marR="0" rtl="0" algn="ctr">
                        <a:lnSpc>
                          <a:spcPct val="140014"/>
                        </a:lnSpc>
                        <a:spcBef>
                          <a:spcPts val="0"/>
                        </a:spcBef>
                        <a:spcAft>
                          <a:spcPts val="0"/>
                        </a:spcAft>
                        <a:buClr>
                          <a:srgbClr val="000000"/>
                        </a:buClr>
                        <a:buSzPts val="2799"/>
                        <a:buFont typeface="Arial"/>
                        <a:buNone/>
                      </a:pPr>
                      <a:r>
                        <a:rPr lang="en-US" sz="2799"/>
                        <a:t>We will </a:t>
                      </a:r>
                      <a:r>
                        <a:rPr lang="en-US" sz="2799"/>
                        <a:t>advertise</a:t>
                      </a:r>
                      <a:r>
                        <a:rPr lang="en-US" sz="2799"/>
                        <a:t> it in poster’s,flyer’s,ads,events…</a:t>
                      </a:r>
                      <a:endParaRPr sz="1400" u="none" cap="none" strike="noStrike"/>
                    </a:p>
                  </a:txBody>
                  <a:tcPr marT="190500" marB="190500" marR="190500" marL="190500">
                    <a:lnL cap="flat" cmpd="sng" w="19050">
                      <a:solidFill>
                        <a:srgbClr val="6422B8"/>
                      </a:solidFill>
                      <a:prstDash val="solid"/>
                      <a:round/>
                      <a:headEnd len="sm" w="sm" type="none"/>
                      <a:tailEnd len="sm" w="sm" type="none"/>
                    </a:lnL>
                    <a:lnR cap="flat" cmpd="sng" w="19050">
                      <a:solidFill>
                        <a:srgbClr val="6422B8"/>
                      </a:solidFill>
                      <a:prstDash val="solid"/>
                      <a:round/>
                      <a:headEnd len="sm" w="sm" type="none"/>
                      <a:tailEnd len="sm" w="sm" type="none"/>
                    </a:lnR>
                    <a:lnT cap="flat" cmpd="sng" w="19050">
                      <a:solidFill>
                        <a:srgbClr val="6422B8"/>
                      </a:solidFill>
                      <a:prstDash val="solid"/>
                      <a:round/>
                      <a:headEnd len="sm" w="sm" type="none"/>
                      <a:tailEnd len="sm" w="sm" type="none"/>
                    </a:lnT>
                    <a:lnB cap="flat" cmpd="sng" w="19050">
                      <a:solidFill>
                        <a:srgbClr val="6422B8"/>
                      </a:solidFill>
                      <a:prstDash val="solid"/>
                      <a:round/>
                      <a:headEnd len="sm" w="sm" type="none"/>
                      <a:tailEnd len="sm" w="sm" type="none"/>
                    </a:lnB>
                  </a:tcPr>
                </a:tc>
                <a:tc>
                  <a:txBody>
                    <a:bodyPr/>
                    <a:lstStyle/>
                    <a:p>
                      <a:pPr indent="0" lvl="0" marL="0" marR="0" rtl="0" algn="ctr">
                        <a:lnSpc>
                          <a:spcPct val="140014"/>
                        </a:lnSpc>
                        <a:spcBef>
                          <a:spcPts val="0"/>
                        </a:spcBef>
                        <a:spcAft>
                          <a:spcPts val="0"/>
                        </a:spcAft>
                        <a:buClr>
                          <a:srgbClr val="000000"/>
                        </a:buClr>
                        <a:buSzPts val="2799"/>
                        <a:buFont typeface="Arial"/>
                        <a:buNone/>
                      </a:pPr>
                      <a:r>
                        <a:rPr lang="en-US" sz="2799"/>
                        <a:t>We will post it on social media and on ads.</a:t>
                      </a:r>
                      <a:endParaRPr sz="1400" u="none" cap="none" strike="noStrike"/>
                    </a:p>
                  </a:txBody>
                  <a:tcPr marT="190500" marB="190500" marR="190500" marL="190500">
                    <a:lnL cap="flat" cmpd="sng" w="19050">
                      <a:solidFill>
                        <a:srgbClr val="6422B8"/>
                      </a:solidFill>
                      <a:prstDash val="solid"/>
                      <a:round/>
                      <a:headEnd len="sm" w="sm" type="none"/>
                      <a:tailEnd len="sm" w="sm" type="none"/>
                    </a:lnL>
                    <a:lnR cap="flat" cmpd="sng" w="19050">
                      <a:solidFill>
                        <a:srgbClr val="6422B8"/>
                      </a:solidFill>
                      <a:prstDash val="solid"/>
                      <a:round/>
                      <a:headEnd len="sm" w="sm" type="none"/>
                      <a:tailEnd len="sm" w="sm" type="none"/>
                    </a:lnR>
                    <a:lnT cap="flat" cmpd="sng" w="19050">
                      <a:solidFill>
                        <a:srgbClr val="6422B8"/>
                      </a:solidFill>
                      <a:prstDash val="solid"/>
                      <a:round/>
                      <a:headEnd len="sm" w="sm" type="none"/>
                      <a:tailEnd len="sm" w="sm" type="none"/>
                    </a:lnT>
                    <a:lnB cap="flat" cmpd="sng" w="19050">
                      <a:solidFill>
                        <a:srgbClr val="6422B8"/>
                      </a:solidFill>
                      <a:prstDash val="solid"/>
                      <a:round/>
                      <a:headEnd len="sm" w="sm" type="none"/>
                      <a:tailEnd len="sm" w="sm" type="none"/>
                    </a:lnB>
                  </a:tcPr>
                </a:tc>
                <a:tc>
                  <a:txBody>
                    <a:bodyPr/>
                    <a:lstStyle/>
                    <a:p>
                      <a:pPr indent="0" lvl="0" marL="0" marR="0" rtl="0" algn="ctr">
                        <a:lnSpc>
                          <a:spcPct val="140014"/>
                        </a:lnSpc>
                        <a:spcBef>
                          <a:spcPts val="0"/>
                        </a:spcBef>
                        <a:spcAft>
                          <a:spcPts val="0"/>
                        </a:spcAft>
                        <a:buClr>
                          <a:srgbClr val="000000"/>
                        </a:buClr>
                        <a:buSzPts val="2799"/>
                        <a:buFont typeface="Arial"/>
                        <a:buNone/>
                      </a:pPr>
                      <a:r>
                        <a:rPr lang="en-US" sz="2799"/>
                        <a:t>We can sponsor famous people so they talk about our company.</a:t>
                      </a:r>
                      <a:endParaRPr sz="1400" u="none" cap="none" strike="noStrike"/>
                    </a:p>
                  </a:txBody>
                  <a:tcPr marT="190500" marB="190500" marR="190500" marL="190500">
                    <a:lnL cap="flat" cmpd="sng" w="19050">
                      <a:solidFill>
                        <a:srgbClr val="6422B8"/>
                      </a:solidFill>
                      <a:prstDash val="solid"/>
                      <a:round/>
                      <a:headEnd len="sm" w="sm" type="none"/>
                      <a:tailEnd len="sm" w="sm" type="none"/>
                    </a:lnL>
                    <a:lnR cap="flat" cmpd="sng" w="19050">
                      <a:solidFill>
                        <a:srgbClr val="6422B8"/>
                      </a:solidFill>
                      <a:prstDash val="solid"/>
                      <a:round/>
                      <a:headEnd len="sm" w="sm" type="none"/>
                      <a:tailEnd len="sm" w="sm" type="none"/>
                    </a:lnR>
                    <a:lnT cap="flat" cmpd="sng" w="19050">
                      <a:solidFill>
                        <a:srgbClr val="6422B8"/>
                      </a:solidFill>
                      <a:prstDash val="solid"/>
                      <a:round/>
                      <a:headEnd len="sm" w="sm" type="none"/>
                      <a:tailEnd len="sm" w="sm" type="none"/>
                    </a:lnT>
                    <a:lnB cap="flat" cmpd="sng" w="19050">
                      <a:solidFill>
                        <a:srgbClr val="6422B8"/>
                      </a:solidFill>
                      <a:prstDash val="solid"/>
                      <a:round/>
                      <a:headEnd len="sm" w="sm" type="none"/>
                      <a:tailEnd len="sm" w="sm" type="none"/>
                    </a:lnB>
                  </a:tcPr>
                </a:tc>
              </a:tr>
            </a:tbl>
          </a:graphicData>
        </a:graphic>
      </p:graphicFrame>
      <p:sp>
        <p:nvSpPr>
          <p:cNvPr id="472" name="Google Shape;472;p9"/>
          <p:cNvSpPr/>
          <p:nvPr/>
        </p:nvSpPr>
        <p:spPr>
          <a:xfrm>
            <a:off x="8125060" y="2833506"/>
            <a:ext cx="2037880" cy="2248695"/>
          </a:xfrm>
          <a:custGeom>
            <a:rect b="b" l="l" r="r" t="t"/>
            <a:pathLst>
              <a:path extrusionOk="0" h="2248695" w="2037880">
                <a:moveTo>
                  <a:pt x="0" y="0"/>
                </a:moveTo>
                <a:lnTo>
                  <a:pt x="2037880" y="0"/>
                </a:lnTo>
                <a:lnTo>
                  <a:pt x="2037880" y="2248695"/>
                </a:lnTo>
                <a:lnTo>
                  <a:pt x="0" y="2248695"/>
                </a:lnTo>
                <a:lnTo>
                  <a:pt x="0" y="0"/>
                </a:lnTo>
                <a:close/>
              </a:path>
            </a:pathLst>
          </a:custGeom>
          <a:blipFill rotWithShape="1">
            <a:blip r:embed="rId3">
              <a:alphaModFix/>
            </a:blip>
            <a:stretch>
              <a:fillRect b="0" l="0" r="0" t="0"/>
            </a:stretch>
          </a:blipFill>
          <a:ln>
            <a:noFill/>
          </a:ln>
        </p:spPr>
      </p:sp>
      <p:sp>
        <p:nvSpPr>
          <p:cNvPr id="473" name="Google Shape;473;p9"/>
          <p:cNvSpPr/>
          <p:nvPr/>
        </p:nvSpPr>
        <p:spPr>
          <a:xfrm>
            <a:off x="13495728" y="2833506"/>
            <a:ext cx="2083791" cy="2248695"/>
          </a:xfrm>
          <a:custGeom>
            <a:rect b="b" l="l" r="r" t="t"/>
            <a:pathLst>
              <a:path extrusionOk="0" h="2248695" w="2083791">
                <a:moveTo>
                  <a:pt x="0" y="0"/>
                </a:moveTo>
                <a:lnTo>
                  <a:pt x="2083791" y="0"/>
                </a:lnTo>
                <a:lnTo>
                  <a:pt x="2083791" y="2248695"/>
                </a:lnTo>
                <a:lnTo>
                  <a:pt x="0" y="2248695"/>
                </a:lnTo>
                <a:lnTo>
                  <a:pt x="0" y="0"/>
                </a:lnTo>
                <a:close/>
              </a:path>
            </a:pathLst>
          </a:custGeom>
          <a:blipFill rotWithShape="1">
            <a:blip r:embed="rId4">
              <a:alphaModFix/>
            </a:blip>
            <a:stretch>
              <a:fillRect b="0" l="0" r="0" t="0"/>
            </a:stretch>
          </a:blipFill>
          <a:ln>
            <a:noFill/>
          </a:ln>
        </p:spPr>
      </p:sp>
      <p:sp>
        <p:nvSpPr>
          <p:cNvPr id="474" name="Google Shape;474;p9"/>
          <p:cNvSpPr txBox="1"/>
          <p:nvPr/>
        </p:nvSpPr>
        <p:spPr>
          <a:xfrm>
            <a:off x="3750377" y="962025"/>
            <a:ext cx="10787100" cy="1000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500"/>
              <a:buFont typeface="Arial"/>
              <a:buNone/>
            </a:pPr>
            <a:r>
              <a:rPr b="1" i="0" lang="en-US" sz="6500" u="none" cap="none" strike="noStrike">
                <a:latin typeface="Arial"/>
                <a:ea typeface="Arial"/>
                <a:cs typeface="Arial"/>
                <a:sym typeface="Arial"/>
              </a:rPr>
              <a:t>Marketing Channels</a:t>
            </a:r>
            <a:endParaRPr b="0" i="0" sz="1400" u="none" cap="none" strike="noStrike">
              <a:latin typeface="Arial"/>
              <a:ea typeface="Arial"/>
              <a:cs typeface="Arial"/>
              <a:sym typeface="Arial"/>
            </a:endParaRPr>
          </a:p>
        </p:txBody>
      </p:sp>
      <p:pic>
        <p:nvPicPr>
          <p:cNvPr id="475" name="Google Shape;475;p9"/>
          <p:cNvPicPr preferRelativeResize="0"/>
          <p:nvPr/>
        </p:nvPicPr>
        <p:blipFill rotWithShape="1">
          <a:blip r:embed="rId5">
            <a:alphaModFix/>
          </a:blip>
          <a:srcRect b="38669" l="0" r="0" t="31490"/>
          <a:stretch/>
        </p:blipFill>
        <p:spPr>
          <a:xfrm>
            <a:off x="13303200" y="355350"/>
            <a:ext cx="4069525" cy="1214325"/>
          </a:xfrm>
          <a:prstGeom prst="rect">
            <a:avLst/>
          </a:prstGeom>
          <a:noFill/>
          <a:ln>
            <a:noFill/>
          </a:ln>
        </p:spPr>
      </p:pic>
      <p:grpSp>
        <p:nvGrpSpPr>
          <p:cNvPr id="476" name="Google Shape;476;p9"/>
          <p:cNvGrpSpPr/>
          <p:nvPr/>
        </p:nvGrpSpPr>
        <p:grpSpPr>
          <a:xfrm>
            <a:off x="349124" y="962025"/>
            <a:ext cx="2594751" cy="4446000"/>
            <a:chOff x="3208199" y="425650"/>
            <a:chExt cx="2594751" cy="4446000"/>
          </a:xfrm>
        </p:grpSpPr>
        <p:grpSp>
          <p:nvGrpSpPr>
            <p:cNvPr id="477" name="Google Shape;477;p9"/>
            <p:cNvGrpSpPr/>
            <p:nvPr/>
          </p:nvGrpSpPr>
          <p:grpSpPr>
            <a:xfrm>
              <a:off x="3208199" y="425650"/>
              <a:ext cx="2516212" cy="4446000"/>
              <a:chOff x="2995850" y="432850"/>
              <a:chExt cx="2982000" cy="4446000"/>
            </a:xfrm>
          </p:grpSpPr>
          <p:sp>
            <p:nvSpPr>
              <p:cNvPr id="478" name="Google Shape;478;p9"/>
              <p:cNvSpPr/>
              <p:nvPr/>
            </p:nvSpPr>
            <p:spPr>
              <a:xfrm>
                <a:off x="2995850" y="432850"/>
                <a:ext cx="2982000" cy="4446000"/>
              </a:xfrm>
              <a:prstGeom prst="roundRect">
                <a:avLst>
                  <a:gd fmla="val 16667" name="adj"/>
                </a:avLst>
              </a:prstGeom>
              <a:gradFill>
                <a:gsLst>
                  <a:gs pos="0">
                    <a:srgbClr val="00D3E9"/>
                  </a:gs>
                  <a:gs pos="33000">
                    <a:srgbClr val="9900FF"/>
                  </a:gs>
                  <a:gs pos="54000">
                    <a:srgbClr val="FF00FF"/>
                  </a:gs>
                  <a:gs pos="76000">
                    <a:srgbClr val="FF9900"/>
                  </a:gs>
                  <a:gs pos="88000">
                    <a:srgbClr val="4285F4"/>
                  </a:gs>
                  <a:gs pos="100000">
                    <a:srgbClr val="045962"/>
                  </a:gs>
                </a:gsLst>
                <a:lin ang="5400012" scaled="0"/>
              </a:gradFill>
              <a:ln cap="flat" cmpd="sng" w="152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79" name="Google Shape;479;p9"/>
              <p:cNvCxnSpPr/>
              <p:nvPr/>
            </p:nvCxnSpPr>
            <p:spPr>
              <a:xfrm flipH="1" rot="10800000">
                <a:off x="2999200" y="4197400"/>
                <a:ext cx="2978100" cy="14100"/>
              </a:xfrm>
              <a:prstGeom prst="straightConnector1">
                <a:avLst/>
              </a:prstGeom>
              <a:noFill/>
              <a:ln cap="flat" cmpd="sng" w="19050">
                <a:solidFill>
                  <a:srgbClr val="000000"/>
                </a:solidFill>
                <a:prstDash val="solid"/>
                <a:round/>
                <a:headEnd len="med" w="med" type="none"/>
                <a:tailEnd len="med" w="med" type="none"/>
              </a:ln>
            </p:spPr>
          </p:cxnSp>
        </p:grpSp>
        <p:sp>
          <p:nvSpPr>
            <p:cNvPr id="480" name="Google Shape;480;p9"/>
            <p:cNvSpPr txBox="1"/>
            <p:nvPr/>
          </p:nvSpPr>
          <p:spPr>
            <a:xfrm>
              <a:off x="3570350" y="875500"/>
              <a:ext cx="1791900" cy="2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000000"/>
                  </a:solidFill>
                </a:rPr>
                <a:t>Cameras:</a:t>
              </a:r>
              <a:endParaRPr sz="1800">
                <a:solidFill>
                  <a:srgbClr val="000000"/>
                </a:solidFill>
              </a:endParaRPr>
            </a:p>
          </p:txBody>
        </p:sp>
        <p:sp>
          <p:nvSpPr>
            <p:cNvPr id="481" name="Google Shape;481;p9"/>
            <p:cNvSpPr txBox="1"/>
            <p:nvPr/>
          </p:nvSpPr>
          <p:spPr>
            <a:xfrm>
              <a:off x="3659150" y="1450025"/>
              <a:ext cx="1614300" cy="1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000000"/>
                  </a:solidFill>
                </a:rPr>
                <a:t>Backyard:</a:t>
              </a:r>
              <a:endParaRPr sz="1800">
                <a:solidFill>
                  <a:srgbClr val="000000"/>
                </a:solidFill>
              </a:endParaRPr>
            </a:p>
          </p:txBody>
        </p:sp>
        <p:pic>
          <p:nvPicPr>
            <p:cNvPr descr="File:Backyard (3813367666).jpg - Wikimedia Commons" id="482" name="Google Shape;482;p9"/>
            <p:cNvPicPr preferRelativeResize="0"/>
            <p:nvPr/>
          </p:nvPicPr>
          <p:blipFill>
            <a:blip r:embed="rId6">
              <a:alphaModFix/>
            </a:blip>
            <a:stretch>
              <a:fillRect/>
            </a:stretch>
          </p:blipFill>
          <p:spPr>
            <a:xfrm>
              <a:off x="3551725" y="1883453"/>
              <a:ext cx="2040545" cy="1530401"/>
            </a:xfrm>
            <a:prstGeom prst="rect">
              <a:avLst/>
            </a:prstGeom>
            <a:noFill/>
            <a:ln>
              <a:noFill/>
            </a:ln>
          </p:spPr>
        </p:pic>
        <p:sp>
          <p:nvSpPr>
            <p:cNvPr id="483" name="Google Shape;483;p9"/>
            <p:cNvSpPr txBox="1"/>
            <p:nvPr/>
          </p:nvSpPr>
          <p:spPr>
            <a:xfrm>
              <a:off x="3659150" y="3706325"/>
              <a:ext cx="2143800" cy="1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hlink"/>
                  </a:solidFill>
                  <a:hlinkClick action="ppaction://hlinksldjump" r:id="rId7"/>
                </a:rPr>
                <a:t>Frontyard &amp; Inside</a:t>
              </a:r>
              <a:endParaRPr sz="1800">
                <a:solidFill>
                  <a:srgbClr val="0000FF"/>
                </a:solidFill>
              </a:endParaRPr>
            </a:p>
          </p:txBody>
        </p:sp>
      </p:grpSp>
      <p:grpSp>
        <p:nvGrpSpPr>
          <p:cNvPr id="484" name="Google Shape;484;p9"/>
          <p:cNvGrpSpPr/>
          <p:nvPr/>
        </p:nvGrpSpPr>
        <p:grpSpPr>
          <a:xfrm>
            <a:off x="2149549" y="962025"/>
            <a:ext cx="2516212" cy="4446000"/>
            <a:chOff x="3228749" y="425650"/>
            <a:chExt cx="2516212" cy="4446000"/>
          </a:xfrm>
        </p:grpSpPr>
        <p:grpSp>
          <p:nvGrpSpPr>
            <p:cNvPr id="485" name="Google Shape;485;p9"/>
            <p:cNvGrpSpPr/>
            <p:nvPr/>
          </p:nvGrpSpPr>
          <p:grpSpPr>
            <a:xfrm>
              <a:off x="3228749" y="425650"/>
              <a:ext cx="2516212" cy="4446000"/>
              <a:chOff x="2995850" y="432850"/>
              <a:chExt cx="2982000" cy="4446000"/>
            </a:xfrm>
          </p:grpSpPr>
          <p:sp>
            <p:nvSpPr>
              <p:cNvPr id="486" name="Google Shape;486;p9"/>
              <p:cNvSpPr/>
              <p:nvPr/>
            </p:nvSpPr>
            <p:spPr>
              <a:xfrm>
                <a:off x="2995850" y="432850"/>
                <a:ext cx="2982000" cy="4446000"/>
              </a:xfrm>
              <a:prstGeom prst="roundRect">
                <a:avLst>
                  <a:gd fmla="val 16667" name="adj"/>
                </a:avLst>
              </a:prstGeom>
              <a:gradFill>
                <a:gsLst>
                  <a:gs pos="0">
                    <a:srgbClr val="00D3E9"/>
                  </a:gs>
                  <a:gs pos="33000">
                    <a:srgbClr val="9900FF"/>
                  </a:gs>
                  <a:gs pos="54000">
                    <a:srgbClr val="FF00FF"/>
                  </a:gs>
                  <a:gs pos="76000">
                    <a:srgbClr val="FF9900"/>
                  </a:gs>
                  <a:gs pos="88000">
                    <a:srgbClr val="4285F4"/>
                  </a:gs>
                  <a:gs pos="100000">
                    <a:srgbClr val="045962"/>
                  </a:gs>
                </a:gsLst>
                <a:lin ang="5400012" scaled="0"/>
              </a:gradFill>
              <a:ln cap="flat" cmpd="sng" w="152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87" name="Google Shape;487;p9"/>
              <p:cNvCxnSpPr/>
              <p:nvPr/>
            </p:nvCxnSpPr>
            <p:spPr>
              <a:xfrm flipH="1" rot="10800000">
                <a:off x="2999200" y="4197400"/>
                <a:ext cx="2978100" cy="14100"/>
              </a:xfrm>
              <a:prstGeom prst="straightConnector1">
                <a:avLst/>
              </a:prstGeom>
              <a:noFill/>
              <a:ln cap="flat" cmpd="sng" w="19050">
                <a:solidFill>
                  <a:srgbClr val="000000"/>
                </a:solidFill>
                <a:prstDash val="solid"/>
                <a:round/>
                <a:headEnd len="med" w="med" type="none"/>
                <a:tailEnd len="med" w="med" type="none"/>
              </a:ln>
            </p:spPr>
          </p:cxnSp>
        </p:grpSp>
        <p:sp>
          <p:nvSpPr>
            <p:cNvPr id="488" name="Google Shape;488;p9"/>
            <p:cNvSpPr txBox="1"/>
            <p:nvPr/>
          </p:nvSpPr>
          <p:spPr>
            <a:xfrm>
              <a:off x="3474600" y="861800"/>
              <a:ext cx="2010900" cy="3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000000"/>
                  </a:solidFill>
                </a:rPr>
                <a:t>Frontyard</a:t>
              </a:r>
              <a:r>
                <a:rPr lang="en-US" sz="1800">
                  <a:solidFill>
                    <a:srgbClr val="595959"/>
                  </a:solidFill>
                </a:rPr>
                <a:t>:</a:t>
              </a:r>
              <a:endParaRPr sz="1800">
                <a:solidFill>
                  <a:srgbClr val="595959"/>
                </a:solidFill>
              </a:endParaRPr>
            </a:p>
          </p:txBody>
        </p:sp>
        <p:pic>
          <p:nvPicPr>
            <p:cNvPr descr="File:Don Estaquio Hofileña Memorial Elementary School front yard ..." id="489" name="Google Shape;489;p9"/>
            <p:cNvPicPr preferRelativeResize="0"/>
            <p:nvPr/>
          </p:nvPicPr>
          <p:blipFill>
            <a:blip r:embed="rId8">
              <a:alphaModFix/>
            </a:blip>
            <a:stretch>
              <a:fillRect/>
            </a:stretch>
          </p:blipFill>
          <p:spPr>
            <a:xfrm>
              <a:off x="3569372" y="1217600"/>
              <a:ext cx="1440726" cy="1080550"/>
            </a:xfrm>
            <a:prstGeom prst="rect">
              <a:avLst/>
            </a:prstGeom>
            <a:noFill/>
            <a:ln>
              <a:noFill/>
            </a:ln>
          </p:spPr>
        </p:pic>
        <p:pic>
          <p:nvPicPr>
            <p:cNvPr descr="Datei:Graceland Living Room.jpg – Wikipedia" id="490" name="Google Shape;490;p9"/>
            <p:cNvPicPr preferRelativeResize="0"/>
            <p:nvPr/>
          </p:nvPicPr>
          <p:blipFill rotWithShape="1">
            <a:blip r:embed="rId9">
              <a:alphaModFix/>
            </a:blip>
            <a:srcRect b="0" l="11483" r="20609" t="0"/>
            <a:stretch/>
          </p:blipFill>
          <p:spPr>
            <a:xfrm>
              <a:off x="3625137" y="2772151"/>
              <a:ext cx="1329199" cy="1305199"/>
            </a:xfrm>
            <a:prstGeom prst="rect">
              <a:avLst/>
            </a:prstGeom>
            <a:noFill/>
            <a:ln>
              <a:noFill/>
            </a:ln>
          </p:spPr>
        </p:pic>
        <p:sp>
          <p:nvSpPr>
            <p:cNvPr id="491" name="Google Shape;491;p9"/>
            <p:cNvSpPr txBox="1"/>
            <p:nvPr/>
          </p:nvSpPr>
          <p:spPr>
            <a:xfrm>
              <a:off x="3625125" y="2352875"/>
              <a:ext cx="1440600" cy="1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000000"/>
                  </a:solidFill>
                </a:rPr>
                <a:t>Inside</a:t>
              </a:r>
              <a:r>
                <a:rPr lang="en-US" sz="1800">
                  <a:solidFill>
                    <a:srgbClr val="595959"/>
                  </a:solidFill>
                </a:rPr>
                <a:t>:</a:t>
              </a:r>
              <a:endParaRPr sz="1800">
                <a:solidFill>
                  <a:srgbClr val="595959"/>
                </a:solidFil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FF"/>
        </a:solidFill>
      </p:bgPr>
    </p:bg>
    <p:spTree>
      <p:nvGrpSpPr>
        <p:cNvPr id="495" name="Shape 495"/>
        <p:cNvGrpSpPr/>
        <p:nvPr/>
      </p:nvGrpSpPr>
      <p:grpSpPr>
        <a:xfrm>
          <a:off x="0" y="0"/>
          <a:ext cx="0" cy="0"/>
          <a:chOff x="0" y="0"/>
          <a:chExt cx="0" cy="0"/>
        </a:xfrm>
      </p:grpSpPr>
      <p:sp>
        <p:nvSpPr>
          <p:cNvPr id="496" name="Google Shape;496;p13"/>
          <p:cNvSpPr/>
          <p:nvPr/>
        </p:nvSpPr>
        <p:spPr>
          <a:xfrm>
            <a:off x="1028700" y="8460802"/>
            <a:ext cx="7940111" cy="1594995"/>
          </a:xfrm>
          <a:custGeom>
            <a:rect b="b" l="l" r="r" t="t"/>
            <a:pathLst>
              <a:path extrusionOk="0" h="1594995" w="7940111">
                <a:moveTo>
                  <a:pt x="0" y="0"/>
                </a:moveTo>
                <a:lnTo>
                  <a:pt x="7940111" y="0"/>
                </a:lnTo>
                <a:lnTo>
                  <a:pt x="7940111" y="1594996"/>
                </a:lnTo>
                <a:lnTo>
                  <a:pt x="0" y="1594996"/>
                </a:lnTo>
                <a:lnTo>
                  <a:pt x="0" y="0"/>
                </a:lnTo>
                <a:close/>
              </a:path>
            </a:pathLst>
          </a:custGeom>
          <a:blipFill rotWithShape="1">
            <a:blip r:embed="rId3">
              <a:alphaModFix amt="34000"/>
            </a:blip>
            <a:stretch>
              <a:fillRect b="0" l="-853" r="-852" t="0"/>
            </a:stretch>
          </a:blipFill>
          <a:ln>
            <a:noFill/>
          </a:ln>
        </p:spPr>
      </p:sp>
      <p:grpSp>
        <p:nvGrpSpPr>
          <p:cNvPr id="497" name="Google Shape;497;p13"/>
          <p:cNvGrpSpPr/>
          <p:nvPr/>
        </p:nvGrpSpPr>
        <p:grpSpPr>
          <a:xfrm>
            <a:off x="2285577" y="1485150"/>
            <a:ext cx="9314100" cy="5323836"/>
            <a:chOff x="-806818" y="-223377"/>
            <a:chExt cx="12418800" cy="7098448"/>
          </a:xfrm>
        </p:grpSpPr>
        <p:sp>
          <p:nvSpPr>
            <p:cNvPr id="498" name="Google Shape;498;p13"/>
            <p:cNvSpPr txBox="1"/>
            <p:nvPr/>
          </p:nvSpPr>
          <p:spPr>
            <a:xfrm>
              <a:off x="-806818" y="-223377"/>
              <a:ext cx="12418800" cy="133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500"/>
                <a:buFont typeface="Arial"/>
                <a:buNone/>
              </a:pPr>
              <a:r>
                <a:rPr b="1" i="0" lang="en-US" sz="6500" u="none" cap="none" strike="noStrike">
                  <a:solidFill>
                    <a:srgbClr val="FFFFFF"/>
                  </a:solidFill>
                  <a:latin typeface="Poppins"/>
                  <a:ea typeface="Poppins"/>
                  <a:cs typeface="Poppins"/>
                  <a:sym typeface="Poppins"/>
                </a:rPr>
                <a:t>Product/ Idea Price</a:t>
              </a:r>
              <a:endParaRPr b="1" i="0" sz="1400" u="none" cap="none" strike="noStrike">
                <a:solidFill>
                  <a:srgbClr val="000000"/>
                </a:solidFill>
                <a:latin typeface="Poppins"/>
                <a:ea typeface="Poppins"/>
                <a:cs typeface="Poppins"/>
                <a:sym typeface="Poppins"/>
              </a:endParaRPr>
            </a:p>
          </p:txBody>
        </p:sp>
        <p:sp>
          <p:nvSpPr>
            <p:cNvPr id="499" name="Google Shape;499;p13"/>
            <p:cNvSpPr txBox="1"/>
            <p:nvPr/>
          </p:nvSpPr>
          <p:spPr>
            <a:xfrm>
              <a:off x="0" y="3313171"/>
              <a:ext cx="9971400" cy="3561900"/>
            </a:xfrm>
            <a:prstGeom prst="rect">
              <a:avLst/>
            </a:prstGeom>
            <a:noFill/>
            <a:ln>
              <a:noFill/>
            </a:ln>
          </p:spPr>
          <p:txBody>
            <a:bodyPr anchorCtr="0" anchor="t" bIns="0" lIns="0" spcFirstLastPara="1" rIns="0" wrap="square" tIns="0">
              <a:spAutoFit/>
            </a:bodyPr>
            <a:lstStyle/>
            <a:p>
              <a:pPr indent="-302260" lvl="1" marL="604519" marR="0" rtl="0" algn="l">
                <a:lnSpc>
                  <a:spcPct val="130009"/>
                </a:lnSpc>
                <a:spcBef>
                  <a:spcPts val="0"/>
                </a:spcBef>
                <a:spcAft>
                  <a:spcPts val="0"/>
                </a:spcAft>
                <a:buClr>
                  <a:srgbClr val="FFFFFF"/>
                </a:buClr>
                <a:buSzPts val="2799"/>
                <a:buFont typeface="Poppins"/>
                <a:buChar char="•"/>
              </a:pPr>
              <a:r>
                <a:rPr lang="en-US" sz="2799">
                  <a:solidFill>
                    <a:srgbClr val="FFFFFF"/>
                  </a:solidFill>
                  <a:latin typeface="Poppins"/>
                  <a:ea typeface="Poppins"/>
                  <a:cs typeface="Poppins"/>
                  <a:sym typeface="Poppins"/>
                </a:rPr>
                <a:t>Price to create app is $160,000 and selling price is $5 to install and $10 for a  subscription.</a:t>
              </a:r>
              <a:endParaRPr b="0" i="0" sz="1400" u="none" cap="none" strike="noStrike">
                <a:solidFill>
                  <a:srgbClr val="000000"/>
                </a:solidFill>
                <a:latin typeface="Poppins"/>
                <a:ea typeface="Poppins"/>
                <a:cs typeface="Poppins"/>
                <a:sym typeface="Poppins"/>
              </a:endParaRPr>
            </a:p>
            <a:p>
              <a:pPr indent="-302260" lvl="1" marL="604517" marR="0" rtl="0" algn="l">
                <a:lnSpc>
                  <a:spcPct val="130009"/>
                </a:lnSpc>
                <a:spcBef>
                  <a:spcPts val="0"/>
                </a:spcBef>
                <a:spcAft>
                  <a:spcPts val="0"/>
                </a:spcAft>
                <a:buClr>
                  <a:srgbClr val="FFFFFF"/>
                </a:buClr>
                <a:buSzPts val="2799"/>
                <a:buFont typeface="Poppins"/>
                <a:buChar char="•"/>
              </a:pPr>
              <a:r>
                <a:rPr lang="en-US" sz="2799">
                  <a:solidFill>
                    <a:srgbClr val="FFFFFF"/>
                  </a:solidFill>
                  <a:latin typeface="Poppins"/>
                  <a:ea typeface="Poppins"/>
                  <a:cs typeface="Poppins"/>
                  <a:sym typeface="Poppins"/>
                </a:rPr>
                <a:t>We need 11,000 people to buy and get the subscription to break even.</a:t>
              </a:r>
              <a:endParaRPr b="0" i="0" sz="2799" u="none" cap="none" strike="noStrike">
                <a:solidFill>
                  <a:srgbClr val="FFFFFF"/>
                </a:solidFill>
                <a:latin typeface="Poppins"/>
                <a:ea typeface="Poppins"/>
                <a:cs typeface="Poppins"/>
                <a:sym typeface="Poppins"/>
              </a:endParaRPr>
            </a:p>
          </p:txBody>
        </p:sp>
      </p:grpSp>
      <p:pic>
        <p:nvPicPr>
          <p:cNvPr id="500" name="Google Shape;500;p13"/>
          <p:cNvPicPr preferRelativeResize="0"/>
          <p:nvPr/>
        </p:nvPicPr>
        <p:blipFill rotWithShape="1">
          <a:blip r:embed="rId4">
            <a:alphaModFix/>
          </a:blip>
          <a:srcRect b="38669" l="0" r="0" t="31490"/>
          <a:stretch/>
        </p:blipFill>
        <p:spPr>
          <a:xfrm>
            <a:off x="13586452" y="355350"/>
            <a:ext cx="3786273" cy="1129800"/>
          </a:xfrm>
          <a:prstGeom prst="rect">
            <a:avLst/>
          </a:prstGeom>
          <a:noFill/>
          <a:ln>
            <a:noFill/>
          </a:ln>
        </p:spPr>
      </p:pic>
      <p:pic>
        <p:nvPicPr>
          <p:cNvPr id="501" name="Google Shape;501;p13"/>
          <p:cNvPicPr preferRelativeResize="0"/>
          <p:nvPr/>
        </p:nvPicPr>
        <p:blipFill>
          <a:blip r:embed="rId5">
            <a:alphaModFix/>
          </a:blip>
          <a:stretch>
            <a:fillRect/>
          </a:stretch>
        </p:blipFill>
        <p:spPr>
          <a:xfrm>
            <a:off x="11419775" y="2159575"/>
            <a:ext cx="5592975" cy="6611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00FF"/>
        </a:solidFill>
      </p:bgPr>
    </p:bg>
    <p:spTree>
      <p:nvGrpSpPr>
        <p:cNvPr id="505" name="Shape 505"/>
        <p:cNvGrpSpPr/>
        <p:nvPr/>
      </p:nvGrpSpPr>
      <p:grpSpPr>
        <a:xfrm>
          <a:off x="0" y="0"/>
          <a:ext cx="0" cy="0"/>
          <a:chOff x="0" y="0"/>
          <a:chExt cx="0" cy="0"/>
        </a:xfrm>
      </p:grpSpPr>
      <p:sp>
        <p:nvSpPr>
          <p:cNvPr id="506" name="Google Shape;506;p11"/>
          <p:cNvSpPr/>
          <p:nvPr/>
        </p:nvSpPr>
        <p:spPr>
          <a:xfrm>
            <a:off x="1028700" y="8024046"/>
            <a:ext cx="16230600" cy="2262954"/>
          </a:xfrm>
          <a:custGeom>
            <a:rect b="b" l="l" r="r" t="t"/>
            <a:pathLst>
              <a:path extrusionOk="0" h="2262954" w="16230600">
                <a:moveTo>
                  <a:pt x="0" y="0"/>
                </a:moveTo>
                <a:lnTo>
                  <a:pt x="16230600" y="0"/>
                </a:lnTo>
                <a:lnTo>
                  <a:pt x="16230600" y="2262954"/>
                </a:lnTo>
                <a:lnTo>
                  <a:pt x="0" y="2262954"/>
                </a:lnTo>
                <a:lnTo>
                  <a:pt x="0" y="0"/>
                </a:lnTo>
                <a:close/>
              </a:path>
            </a:pathLst>
          </a:custGeom>
          <a:blipFill rotWithShape="1">
            <a:blip r:embed="rId3">
              <a:alphaModFix amt="50000"/>
            </a:blip>
            <a:stretch>
              <a:fillRect b="0" l="0" r="0" t="-41649"/>
            </a:stretch>
          </a:blipFill>
          <a:ln>
            <a:noFill/>
          </a:ln>
        </p:spPr>
      </p:sp>
      <p:sp>
        <p:nvSpPr>
          <p:cNvPr id="507" name="Google Shape;507;p11"/>
          <p:cNvSpPr/>
          <p:nvPr/>
        </p:nvSpPr>
        <p:spPr>
          <a:xfrm>
            <a:off x="1028700" y="2141075"/>
            <a:ext cx="16827644" cy="7171669"/>
          </a:xfrm>
          <a:custGeom>
            <a:rect b="b" l="l" r="r" t="t"/>
            <a:pathLst>
              <a:path extrusionOk="0" h="5783604" w="13095443">
                <a:moveTo>
                  <a:pt x="12790643" y="0"/>
                </a:moveTo>
                <a:lnTo>
                  <a:pt x="304800" y="0"/>
                </a:lnTo>
                <a:cubicBezTo>
                  <a:pt x="135890" y="0"/>
                  <a:pt x="0" y="135890"/>
                  <a:pt x="0" y="304800"/>
                </a:cubicBezTo>
                <a:lnTo>
                  <a:pt x="0" y="5478804"/>
                </a:lnTo>
                <a:cubicBezTo>
                  <a:pt x="0" y="5647713"/>
                  <a:pt x="135890" y="5783604"/>
                  <a:pt x="304800" y="5783604"/>
                </a:cubicBezTo>
                <a:lnTo>
                  <a:pt x="12790643" y="5783604"/>
                </a:lnTo>
                <a:cubicBezTo>
                  <a:pt x="12959552" y="5783604"/>
                  <a:pt x="13095443" y="5647713"/>
                  <a:pt x="13095443" y="5478804"/>
                </a:cubicBezTo>
                <a:lnTo>
                  <a:pt x="13095443" y="304800"/>
                </a:lnTo>
                <a:cubicBezTo>
                  <a:pt x="13095443" y="135890"/>
                  <a:pt x="12959552" y="0"/>
                  <a:pt x="12790643" y="0"/>
                </a:cubicBezTo>
                <a:close/>
              </a:path>
            </a:pathLst>
          </a:custGeom>
          <a:solidFill>
            <a:srgbClr val="FFFFFF"/>
          </a:solidFill>
          <a:ln cap="sq" cmpd="sng" w="57150">
            <a:solidFill>
              <a:srgbClr val="FFA53B"/>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508" name="Google Shape;508;p11"/>
          <p:cNvGraphicFramePr/>
          <p:nvPr/>
        </p:nvGraphicFramePr>
        <p:xfrm>
          <a:off x="1200523" y="2359149"/>
          <a:ext cx="3000000" cy="3000000"/>
        </p:xfrm>
        <a:graphic>
          <a:graphicData uri="http://schemas.openxmlformats.org/drawingml/2006/table">
            <a:tbl>
              <a:tblPr>
                <a:noFill/>
                <a:tableStyleId>{0F18D574-8FCB-4AF6-A5E1-DAC7B27C7CA1}</a:tableStyleId>
              </a:tblPr>
              <a:tblGrid>
                <a:gridCol w="10695150"/>
                <a:gridCol w="1613575"/>
                <a:gridCol w="1591000"/>
                <a:gridCol w="1487950"/>
                <a:gridCol w="1479375"/>
              </a:tblGrid>
              <a:tr h="1077550">
                <a:tc>
                  <a:txBody>
                    <a:bodyPr/>
                    <a:lstStyle/>
                    <a:p>
                      <a:pPr indent="0" lvl="0" marL="0" marR="0" rtl="0" algn="l">
                        <a:lnSpc>
                          <a:spcPct val="140012"/>
                        </a:lnSpc>
                        <a:spcBef>
                          <a:spcPts val="0"/>
                        </a:spcBef>
                        <a:spcAft>
                          <a:spcPts val="0"/>
                        </a:spcAft>
                        <a:buClr>
                          <a:srgbClr val="000000"/>
                        </a:buClr>
                        <a:buSzPts val="3199"/>
                        <a:buFont typeface="Arial"/>
                        <a:buNone/>
                      </a:pPr>
                      <a:r>
                        <a:rPr lang="en-US" sz="3199" u="none" cap="none" strike="noStrike">
                          <a:solidFill>
                            <a:srgbClr val="6422B8"/>
                          </a:solidFill>
                          <a:latin typeface="Arial"/>
                          <a:ea typeface="Arial"/>
                          <a:cs typeface="Arial"/>
                          <a:sym typeface="Arial"/>
                        </a:rPr>
                        <a:t>Income Statement</a:t>
                      </a:r>
                      <a:endParaRPr sz="1100" u="none" cap="none" strike="noStrike"/>
                    </a:p>
                  </a:txBody>
                  <a:tcPr marT="190500" marB="190500" marR="190500" marL="1905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marR="0" rtl="0" algn="ctr">
                        <a:lnSpc>
                          <a:spcPct val="140014"/>
                        </a:lnSpc>
                        <a:spcBef>
                          <a:spcPts val="0"/>
                        </a:spcBef>
                        <a:spcAft>
                          <a:spcPts val="0"/>
                        </a:spcAft>
                        <a:buClr>
                          <a:srgbClr val="000000"/>
                        </a:buClr>
                        <a:buSzPts val="2799"/>
                        <a:buFont typeface="Arial"/>
                        <a:buNone/>
                      </a:pPr>
                      <a:r>
                        <a:rPr lang="en-US" sz="2799" u="none" cap="none" strike="noStrike">
                          <a:solidFill>
                            <a:srgbClr val="6422B8"/>
                          </a:solidFill>
                          <a:latin typeface="Arial"/>
                          <a:ea typeface="Arial"/>
                          <a:cs typeface="Arial"/>
                          <a:sym typeface="Arial"/>
                        </a:rPr>
                        <a:t>Q1</a:t>
                      </a:r>
                      <a:endParaRPr sz="1100" u="none" cap="none" strike="noStrike"/>
                    </a:p>
                  </a:txBody>
                  <a:tcPr marT="190500" marB="190500" marR="190500" marL="1905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D6C3FF"/>
                      </a:solidFill>
                      <a:prstDash val="solid"/>
                      <a:round/>
                      <a:headEnd len="sm" w="sm" type="none"/>
                      <a:tailEnd len="sm" w="sm" type="none"/>
                    </a:lnB>
                    <a:solidFill>
                      <a:srgbClr val="FFFFFF"/>
                    </a:solidFill>
                  </a:tcPr>
                </a:tc>
                <a:tc>
                  <a:txBody>
                    <a:bodyPr/>
                    <a:lstStyle/>
                    <a:p>
                      <a:pPr indent="0" lvl="0" marL="0" marR="0" rtl="0" algn="ctr">
                        <a:lnSpc>
                          <a:spcPct val="140014"/>
                        </a:lnSpc>
                        <a:spcBef>
                          <a:spcPts val="0"/>
                        </a:spcBef>
                        <a:spcAft>
                          <a:spcPts val="0"/>
                        </a:spcAft>
                        <a:buClr>
                          <a:srgbClr val="000000"/>
                        </a:buClr>
                        <a:buSzPts val="2799"/>
                        <a:buFont typeface="Arial"/>
                        <a:buNone/>
                      </a:pPr>
                      <a:r>
                        <a:rPr lang="en-US" sz="2799" u="none" cap="none" strike="noStrike">
                          <a:solidFill>
                            <a:srgbClr val="6422B8"/>
                          </a:solidFill>
                          <a:latin typeface="Arial"/>
                          <a:ea typeface="Arial"/>
                          <a:cs typeface="Arial"/>
                          <a:sym typeface="Arial"/>
                        </a:rPr>
                        <a:t>Q2</a:t>
                      </a:r>
                      <a:endParaRPr sz="1100" u="none" cap="none" strike="noStrike"/>
                    </a:p>
                  </a:txBody>
                  <a:tcPr marT="190500" marB="190500" marR="190500" marL="1905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D6C3FF"/>
                      </a:solidFill>
                      <a:prstDash val="solid"/>
                      <a:round/>
                      <a:headEnd len="sm" w="sm" type="none"/>
                      <a:tailEnd len="sm" w="sm" type="none"/>
                    </a:lnB>
                    <a:solidFill>
                      <a:srgbClr val="FFFFFF"/>
                    </a:solidFill>
                  </a:tcPr>
                </a:tc>
                <a:tc>
                  <a:txBody>
                    <a:bodyPr/>
                    <a:lstStyle/>
                    <a:p>
                      <a:pPr indent="0" lvl="0" marL="0" marR="0" rtl="0" algn="ctr">
                        <a:lnSpc>
                          <a:spcPct val="140014"/>
                        </a:lnSpc>
                        <a:spcBef>
                          <a:spcPts val="0"/>
                        </a:spcBef>
                        <a:spcAft>
                          <a:spcPts val="0"/>
                        </a:spcAft>
                        <a:buClr>
                          <a:srgbClr val="000000"/>
                        </a:buClr>
                        <a:buSzPts val="2799"/>
                        <a:buFont typeface="Arial"/>
                        <a:buNone/>
                      </a:pPr>
                      <a:r>
                        <a:rPr lang="en-US" sz="2799" u="none" cap="none" strike="noStrike">
                          <a:solidFill>
                            <a:srgbClr val="6422B8"/>
                          </a:solidFill>
                          <a:latin typeface="Arial"/>
                          <a:ea typeface="Arial"/>
                          <a:cs typeface="Arial"/>
                          <a:sym typeface="Arial"/>
                        </a:rPr>
                        <a:t>Q3</a:t>
                      </a:r>
                      <a:endParaRPr sz="1100" u="none" cap="none" strike="noStrike"/>
                    </a:p>
                  </a:txBody>
                  <a:tcPr marT="190500" marB="190500" marR="190500" marL="1905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D6C3FF"/>
                      </a:solidFill>
                      <a:prstDash val="solid"/>
                      <a:round/>
                      <a:headEnd len="sm" w="sm" type="none"/>
                      <a:tailEnd len="sm" w="sm" type="none"/>
                    </a:lnB>
                    <a:solidFill>
                      <a:srgbClr val="FFFFFF"/>
                    </a:solidFill>
                  </a:tcPr>
                </a:tc>
                <a:tc>
                  <a:txBody>
                    <a:bodyPr/>
                    <a:lstStyle/>
                    <a:p>
                      <a:pPr indent="0" lvl="0" marL="0" marR="0" rtl="0" algn="ctr">
                        <a:lnSpc>
                          <a:spcPct val="140014"/>
                        </a:lnSpc>
                        <a:spcBef>
                          <a:spcPts val="0"/>
                        </a:spcBef>
                        <a:spcAft>
                          <a:spcPts val="0"/>
                        </a:spcAft>
                        <a:buClr>
                          <a:srgbClr val="000000"/>
                        </a:buClr>
                        <a:buSzPts val="2799"/>
                        <a:buFont typeface="Arial"/>
                        <a:buNone/>
                      </a:pPr>
                      <a:r>
                        <a:rPr lang="en-US" sz="2799" u="none" cap="none" strike="noStrike">
                          <a:solidFill>
                            <a:srgbClr val="6422B8"/>
                          </a:solidFill>
                          <a:latin typeface="Arial"/>
                          <a:ea typeface="Arial"/>
                          <a:cs typeface="Arial"/>
                          <a:sym typeface="Arial"/>
                        </a:rPr>
                        <a:t>Q4</a:t>
                      </a:r>
                      <a:endParaRPr sz="1100" u="none" cap="none" strike="noStrike"/>
                    </a:p>
                  </a:txBody>
                  <a:tcPr marT="190500" marB="190500" marR="190500" marL="1905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D6C3FF"/>
                      </a:solidFill>
                      <a:prstDash val="solid"/>
                      <a:round/>
                      <a:headEnd len="sm" w="sm" type="none"/>
                      <a:tailEnd len="sm" w="sm" type="none"/>
                    </a:lnB>
                    <a:solidFill>
                      <a:srgbClr val="FFFFFF"/>
                    </a:solidFill>
                  </a:tcPr>
                </a:tc>
              </a:tr>
              <a:tr h="1131600">
                <a:tc>
                  <a:txBody>
                    <a:bodyPr/>
                    <a:lstStyle/>
                    <a:p>
                      <a:pPr indent="0" lvl="0" marL="0" marR="0" rtl="0" algn="l">
                        <a:lnSpc>
                          <a:spcPct val="140025"/>
                        </a:lnSpc>
                        <a:spcBef>
                          <a:spcPts val="0"/>
                        </a:spcBef>
                        <a:spcAft>
                          <a:spcPts val="0"/>
                        </a:spcAft>
                        <a:buClr>
                          <a:srgbClr val="000000"/>
                        </a:buClr>
                        <a:buSzPts val="1599"/>
                        <a:buFont typeface="Arial"/>
                        <a:buNone/>
                      </a:pPr>
                      <a:r>
                        <a:rPr b="1" lang="en-US" sz="1599" u="none" cap="none" strike="noStrike">
                          <a:solidFill>
                            <a:srgbClr val="6422B8"/>
                          </a:solidFill>
                          <a:latin typeface="Arial"/>
                          <a:ea typeface="Arial"/>
                          <a:cs typeface="Arial"/>
                          <a:sym typeface="Arial"/>
                        </a:rPr>
                        <a:t>Revenue </a:t>
                      </a:r>
                      <a:endParaRPr sz="1100" u="none" cap="none" strike="noStrike"/>
                    </a:p>
                    <a:p>
                      <a:pPr indent="0" lvl="0" marL="0" marR="0" rtl="0" algn="l">
                        <a:lnSpc>
                          <a:spcPct val="140025"/>
                        </a:lnSpc>
                        <a:spcBef>
                          <a:spcPts val="0"/>
                        </a:spcBef>
                        <a:spcAft>
                          <a:spcPts val="0"/>
                        </a:spcAft>
                        <a:buClr>
                          <a:srgbClr val="000000"/>
                        </a:buClr>
                        <a:buSzPts val="1599"/>
                        <a:buFont typeface="Arial"/>
                        <a:buNone/>
                      </a:pPr>
                      <a:r>
                        <a:rPr lang="en-US" sz="1599" u="none" cap="none" strike="noStrike">
                          <a:solidFill>
                            <a:srgbClr val="6422B8"/>
                          </a:solidFill>
                          <a:latin typeface="Arial"/>
                          <a:ea typeface="Arial"/>
                          <a:cs typeface="Arial"/>
                          <a:sym typeface="Arial"/>
                        </a:rPr>
                        <a:t>Add the product of your average sales price and the number of units sold with your other sources of revenue</a:t>
                      </a:r>
                      <a:endParaRPr sz="1400" u="none" cap="none" strike="noStrike"/>
                    </a:p>
                  </a:txBody>
                  <a:tcPr marT="190500" marB="190500" marR="190500" marL="190500" anchor="ctr">
                    <a:lnL cap="flat" cmpd="sng" w="19050">
                      <a:solidFill>
                        <a:srgbClr val="FFFF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Clr>
                          <a:srgbClr val="000000"/>
                        </a:buClr>
                        <a:buSzPts val="2100"/>
                        <a:buFont typeface="Arial"/>
                        <a:buNone/>
                      </a:pPr>
                      <a:r>
                        <a:rPr lang="en-US" sz="2100" u="none" cap="none" strike="noStrike">
                          <a:solidFill>
                            <a:srgbClr val="6422B8"/>
                          </a:solidFill>
                          <a:latin typeface="Arial"/>
                          <a:ea typeface="Arial"/>
                          <a:cs typeface="Arial"/>
                          <a:sym typeface="Arial"/>
                        </a:rPr>
                        <a:t>$ 000</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rtl="0" algn="ctr">
                        <a:lnSpc>
                          <a:spcPct val="140000"/>
                        </a:lnSpc>
                        <a:spcBef>
                          <a:spcPts val="0"/>
                        </a:spcBef>
                        <a:spcAft>
                          <a:spcPts val="0"/>
                        </a:spcAft>
                        <a:buClr>
                          <a:schemeClr val="dk1"/>
                        </a:buClr>
                        <a:buSzPts val="2100"/>
                        <a:buFont typeface="Arial"/>
                        <a:buNone/>
                      </a:pPr>
                      <a:r>
                        <a:rPr lang="en-US" sz="2100">
                          <a:solidFill>
                            <a:srgbClr val="6422B8"/>
                          </a:solidFill>
                        </a:rPr>
                        <a:t>$ 000</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rtl="0" algn="ctr">
                        <a:lnSpc>
                          <a:spcPct val="140000"/>
                        </a:lnSpc>
                        <a:spcBef>
                          <a:spcPts val="0"/>
                        </a:spcBef>
                        <a:spcAft>
                          <a:spcPts val="0"/>
                        </a:spcAft>
                        <a:buClr>
                          <a:schemeClr val="dk1"/>
                        </a:buClr>
                        <a:buSzPts val="2100"/>
                        <a:buFont typeface="Arial"/>
                        <a:buNone/>
                      </a:pPr>
                      <a:r>
                        <a:rPr lang="en-US" sz="2100">
                          <a:solidFill>
                            <a:srgbClr val="6422B8"/>
                          </a:solidFill>
                        </a:rPr>
                        <a:t>$ 000</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rtl="0" algn="ctr">
                        <a:lnSpc>
                          <a:spcPct val="140000"/>
                        </a:lnSpc>
                        <a:spcBef>
                          <a:spcPts val="0"/>
                        </a:spcBef>
                        <a:spcAft>
                          <a:spcPts val="0"/>
                        </a:spcAft>
                        <a:buClr>
                          <a:schemeClr val="dk1"/>
                        </a:buClr>
                        <a:buSzPts val="2100"/>
                        <a:buFont typeface="Arial"/>
                        <a:buNone/>
                      </a:pPr>
                      <a:r>
                        <a:rPr lang="en-US" sz="2100">
                          <a:solidFill>
                            <a:srgbClr val="6422B8"/>
                          </a:solidFill>
                        </a:rPr>
                        <a:t>$ 000</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r>
              <a:tr h="1131600">
                <a:tc>
                  <a:txBody>
                    <a:bodyPr/>
                    <a:lstStyle/>
                    <a:p>
                      <a:pPr indent="0" lvl="0" marL="0" marR="0" rtl="0" algn="l">
                        <a:lnSpc>
                          <a:spcPct val="140025"/>
                        </a:lnSpc>
                        <a:spcBef>
                          <a:spcPts val="0"/>
                        </a:spcBef>
                        <a:spcAft>
                          <a:spcPts val="0"/>
                        </a:spcAft>
                        <a:buClr>
                          <a:srgbClr val="000000"/>
                        </a:buClr>
                        <a:buSzPts val="1599"/>
                        <a:buFont typeface="Arial"/>
                        <a:buNone/>
                      </a:pPr>
                      <a:r>
                        <a:rPr b="1" lang="en-US" sz="1599" u="none" cap="none" strike="noStrike">
                          <a:solidFill>
                            <a:srgbClr val="6422B8"/>
                          </a:solidFill>
                        </a:rPr>
                        <a:t>Fixed Costs</a:t>
                      </a:r>
                      <a:endParaRPr b="1" sz="1100" u="none" cap="none" strike="noStrike"/>
                    </a:p>
                    <a:p>
                      <a:pPr indent="0" lvl="0" marL="0" marR="0" rtl="0" algn="l">
                        <a:lnSpc>
                          <a:spcPct val="140025"/>
                        </a:lnSpc>
                        <a:spcBef>
                          <a:spcPts val="0"/>
                        </a:spcBef>
                        <a:spcAft>
                          <a:spcPts val="0"/>
                        </a:spcAft>
                        <a:buClr>
                          <a:srgbClr val="000000"/>
                        </a:buClr>
                        <a:buSzPts val="1599"/>
                        <a:buFont typeface="Arial"/>
                        <a:buNone/>
                      </a:pPr>
                      <a:r>
                        <a:rPr lang="en-US" sz="1500">
                          <a:solidFill>
                            <a:srgbClr val="6422B8"/>
                          </a:solidFill>
                        </a:rPr>
                        <a:t>Design,Development,Legal fees,Project Management.</a:t>
                      </a:r>
                      <a:endParaRPr sz="1500" u="none" cap="none" strike="noStrike">
                        <a:solidFill>
                          <a:srgbClr val="6422B8"/>
                        </a:solidFill>
                      </a:endParaRPr>
                    </a:p>
                  </a:txBody>
                  <a:tcPr marT="190500" marB="190500" marR="190500" marL="190500" anchor="ctr">
                    <a:lnL cap="flat" cmpd="sng" w="19050">
                      <a:solidFill>
                        <a:srgbClr val="FFFF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Clr>
                          <a:srgbClr val="000000"/>
                        </a:buClr>
                        <a:buSzPts val="2100"/>
                        <a:buFont typeface="Arial"/>
                        <a:buNone/>
                      </a:pPr>
                      <a:r>
                        <a:rPr lang="en-US" sz="2100" u="none" cap="none" strike="noStrike">
                          <a:solidFill>
                            <a:srgbClr val="6422B8"/>
                          </a:solidFill>
                          <a:latin typeface="Arial"/>
                          <a:ea typeface="Arial"/>
                          <a:cs typeface="Arial"/>
                          <a:sym typeface="Arial"/>
                        </a:rPr>
                        <a:t>$ </a:t>
                      </a:r>
                      <a:r>
                        <a:rPr lang="en-US" sz="2100">
                          <a:solidFill>
                            <a:srgbClr val="6422B8"/>
                          </a:solidFill>
                        </a:rPr>
                        <a:t>55,000</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rtl="0" algn="ctr">
                        <a:lnSpc>
                          <a:spcPct val="140000"/>
                        </a:lnSpc>
                        <a:spcBef>
                          <a:spcPts val="0"/>
                        </a:spcBef>
                        <a:spcAft>
                          <a:spcPts val="0"/>
                        </a:spcAft>
                        <a:buClr>
                          <a:schemeClr val="dk1"/>
                        </a:buClr>
                        <a:buSzPts val="2100"/>
                        <a:buFont typeface="Arial"/>
                        <a:buNone/>
                      </a:pPr>
                      <a:r>
                        <a:rPr lang="en-US" sz="2100">
                          <a:solidFill>
                            <a:srgbClr val="6422B8"/>
                          </a:solidFill>
                        </a:rPr>
                        <a:t>$ 55,000</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rtl="0" algn="ctr">
                        <a:lnSpc>
                          <a:spcPct val="140000"/>
                        </a:lnSpc>
                        <a:spcBef>
                          <a:spcPts val="0"/>
                        </a:spcBef>
                        <a:spcAft>
                          <a:spcPts val="0"/>
                        </a:spcAft>
                        <a:buClr>
                          <a:schemeClr val="dk1"/>
                        </a:buClr>
                        <a:buSzPts val="2100"/>
                        <a:buFont typeface="Arial"/>
                        <a:buNone/>
                      </a:pPr>
                      <a:r>
                        <a:rPr lang="en-US" sz="2100">
                          <a:solidFill>
                            <a:srgbClr val="6422B8"/>
                          </a:solidFill>
                        </a:rPr>
                        <a:t>$ 55,000</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rtl="0" algn="ctr">
                        <a:lnSpc>
                          <a:spcPct val="140000"/>
                        </a:lnSpc>
                        <a:spcBef>
                          <a:spcPts val="0"/>
                        </a:spcBef>
                        <a:spcAft>
                          <a:spcPts val="0"/>
                        </a:spcAft>
                        <a:buClr>
                          <a:schemeClr val="dk1"/>
                        </a:buClr>
                        <a:buSzPts val="2100"/>
                        <a:buFont typeface="Arial"/>
                        <a:buNone/>
                      </a:pPr>
                      <a:r>
                        <a:rPr lang="en-US" sz="2100">
                          <a:solidFill>
                            <a:srgbClr val="6422B8"/>
                          </a:solidFill>
                        </a:rPr>
                        <a:t>$ 55,000</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r>
              <a:tr h="1131600">
                <a:tc>
                  <a:txBody>
                    <a:bodyPr/>
                    <a:lstStyle/>
                    <a:p>
                      <a:pPr indent="0" lvl="0" marL="0" marR="0" rtl="0" algn="l">
                        <a:lnSpc>
                          <a:spcPct val="140025"/>
                        </a:lnSpc>
                        <a:spcBef>
                          <a:spcPts val="0"/>
                        </a:spcBef>
                        <a:spcAft>
                          <a:spcPts val="0"/>
                        </a:spcAft>
                        <a:buClr>
                          <a:srgbClr val="000000"/>
                        </a:buClr>
                        <a:buSzPts val="1599"/>
                        <a:buFont typeface="Arial"/>
                        <a:buNone/>
                      </a:pPr>
                      <a:r>
                        <a:rPr b="1" lang="en-US" sz="1599" u="none" cap="none" strike="noStrike">
                          <a:solidFill>
                            <a:srgbClr val="6422B8"/>
                          </a:solidFill>
                          <a:latin typeface="Arial"/>
                          <a:ea typeface="Arial"/>
                          <a:cs typeface="Arial"/>
                          <a:sym typeface="Arial"/>
                        </a:rPr>
                        <a:t>Variable Costs</a:t>
                      </a:r>
                      <a:endParaRPr sz="1100" u="none" cap="none" strike="noStrike"/>
                    </a:p>
                    <a:p>
                      <a:pPr indent="0" lvl="0" marL="0" marR="0" rtl="0" algn="l">
                        <a:lnSpc>
                          <a:spcPct val="140025"/>
                        </a:lnSpc>
                        <a:spcBef>
                          <a:spcPts val="0"/>
                        </a:spcBef>
                        <a:spcAft>
                          <a:spcPts val="0"/>
                        </a:spcAft>
                        <a:buClr>
                          <a:srgbClr val="000000"/>
                        </a:buClr>
                        <a:buSzPts val="1599"/>
                        <a:buFont typeface="Arial"/>
                        <a:buNone/>
                      </a:pPr>
                      <a:r>
                        <a:rPr lang="en-US" sz="1599">
                          <a:solidFill>
                            <a:srgbClr val="6422B8"/>
                          </a:solidFill>
                        </a:rPr>
                        <a:t>Salaries,Updates and maintenance,Marketing,Quality assurance,Customer Support.</a:t>
                      </a:r>
                      <a:endParaRPr sz="1400" u="none" cap="none" strike="noStrike"/>
                    </a:p>
                  </a:txBody>
                  <a:tcPr marT="190500" marB="190500" marR="190500" marL="190500" anchor="ctr">
                    <a:lnL cap="flat" cmpd="sng" w="19050">
                      <a:solidFill>
                        <a:srgbClr val="FFFF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Clr>
                          <a:srgbClr val="000000"/>
                        </a:buClr>
                        <a:buSzPts val="2100"/>
                        <a:buFont typeface="Arial"/>
                        <a:buNone/>
                      </a:pPr>
                      <a:r>
                        <a:rPr lang="en-US" sz="2100" u="none" cap="none" strike="noStrike">
                          <a:solidFill>
                            <a:srgbClr val="6422B8"/>
                          </a:solidFill>
                          <a:latin typeface="Arial"/>
                          <a:ea typeface="Arial"/>
                          <a:cs typeface="Arial"/>
                          <a:sym typeface="Arial"/>
                        </a:rPr>
                        <a:t>$ </a:t>
                      </a:r>
                      <a:r>
                        <a:rPr lang="en-US" sz="2100">
                          <a:solidFill>
                            <a:srgbClr val="6422B8"/>
                          </a:solidFill>
                        </a:rPr>
                        <a:t>50,000</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rtl="0" algn="ctr">
                        <a:lnSpc>
                          <a:spcPct val="140000"/>
                        </a:lnSpc>
                        <a:spcBef>
                          <a:spcPts val="0"/>
                        </a:spcBef>
                        <a:spcAft>
                          <a:spcPts val="0"/>
                        </a:spcAft>
                        <a:buClr>
                          <a:schemeClr val="dk1"/>
                        </a:buClr>
                        <a:buSzPts val="2100"/>
                        <a:buFont typeface="Arial"/>
                        <a:buNone/>
                      </a:pPr>
                      <a:r>
                        <a:rPr lang="en-US" sz="2100">
                          <a:solidFill>
                            <a:srgbClr val="6422B8"/>
                          </a:solidFill>
                        </a:rPr>
                        <a:t>$ 50,000</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rtl="0" algn="ctr">
                        <a:lnSpc>
                          <a:spcPct val="140000"/>
                        </a:lnSpc>
                        <a:spcBef>
                          <a:spcPts val="0"/>
                        </a:spcBef>
                        <a:spcAft>
                          <a:spcPts val="0"/>
                        </a:spcAft>
                        <a:buClr>
                          <a:schemeClr val="dk1"/>
                        </a:buClr>
                        <a:buSzPts val="2100"/>
                        <a:buFont typeface="Arial"/>
                        <a:buNone/>
                      </a:pPr>
                      <a:r>
                        <a:rPr lang="en-US" sz="2100">
                          <a:solidFill>
                            <a:srgbClr val="6422B8"/>
                          </a:solidFill>
                        </a:rPr>
                        <a:t>$ 50,000</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rtl="0" algn="ctr">
                        <a:lnSpc>
                          <a:spcPct val="140000"/>
                        </a:lnSpc>
                        <a:spcBef>
                          <a:spcPts val="0"/>
                        </a:spcBef>
                        <a:spcAft>
                          <a:spcPts val="0"/>
                        </a:spcAft>
                        <a:buClr>
                          <a:schemeClr val="dk1"/>
                        </a:buClr>
                        <a:buSzPts val="2100"/>
                        <a:buFont typeface="Arial"/>
                        <a:buNone/>
                      </a:pPr>
                      <a:r>
                        <a:rPr lang="en-US" sz="2100">
                          <a:solidFill>
                            <a:srgbClr val="6422B8"/>
                          </a:solidFill>
                        </a:rPr>
                        <a:t>$ 50,000</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r>
              <a:tr h="1131600">
                <a:tc>
                  <a:txBody>
                    <a:bodyPr/>
                    <a:lstStyle/>
                    <a:p>
                      <a:pPr indent="0" lvl="0" marL="0" marR="0" rtl="0" algn="l">
                        <a:lnSpc>
                          <a:spcPct val="140025"/>
                        </a:lnSpc>
                        <a:spcBef>
                          <a:spcPts val="0"/>
                        </a:spcBef>
                        <a:spcAft>
                          <a:spcPts val="0"/>
                        </a:spcAft>
                        <a:buClr>
                          <a:srgbClr val="000000"/>
                        </a:buClr>
                        <a:buSzPts val="1599"/>
                        <a:buFont typeface="Arial"/>
                        <a:buNone/>
                      </a:pPr>
                      <a:r>
                        <a:rPr b="1" lang="en-US" sz="1599" u="none" cap="none" strike="noStrike">
                          <a:solidFill>
                            <a:srgbClr val="6422B8"/>
                          </a:solidFill>
                          <a:latin typeface="Arial"/>
                          <a:ea typeface="Arial"/>
                          <a:cs typeface="Arial"/>
                          <a:sym typeface="Arial"/>
                        </a:rPr>
                        <a:t>Total Costs</a:t>
                      </a:r>
                      <a:endParaRPr sz="1100" u="none" cap="none" strike="noStrike"/>
                    </a:p>
                    <a:p>
                      <a:pPr indent="0" lvl="0" marL="0" rtl="0" algn="l">
                        <a:lnSpc>
                          <a:spcPct val="140025"/>
                        </a:lnSpc>
                        <a:spcBef>
                          <a:spcPts val="0"/>
                        </a:spcBef>
                        <a:spcAft>
                          <a:spcPts val="0"/>
                        </a:spcAft>
                        <a:buClr>
                          <a:schemeClr val="dk1"/>
                        </a:buClr>
                        <a:buSzPts val="1599"/>
                        <a:buFont typeface="Arial"/>
                        <a:buNone/>
                      </a:pPr>
                      <a:r>
                        <a:rPr lang="en-US" sz="1500">
                          <a:solidFill>
                            <a:srgbClr val="6422B8"/>
                          </a:solidFill>
                        </a:rPr>
                        <a:t>Design,Development,Legal fees,Project Management,</a:t>
                      </a:r>
                      <a:r>
                        <a:rPr lang="en-US" sz="1599">
                          <a:solidFill>
                            <a:srgbClr val="6422B8"/>
                          </a:solidFill>
                        </a:rPr>
                        <a:t>Salaries,Updates and maintenance,Marketing,Quality assurance,</a:t>
                      </a:r>
                      <a:r>
                        <a:rPr lang="en-US" sz="1550">
                          <a:solidFill>
                            <a:srgbClr val="6422B8"/>
                          </a:solidFill>
                        </a:rPr>
                        <a:t>Customer Support</a:t>
                      </a:r>
                      <a:endParaRPr sz="1550" u="none" cap="none" strike="noStrike"/>
                    </a:p>
                  </a:txBody>
                  <a:tcPr marT="190500" marB="190500" marR="190500" marL="190500" anchor="ctr">
                    <a:lnL cap="flat" cmpd="sng" w="19050">
                      <a:solidFill>
                        <a:srgbClr val="FFFF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Clr>
                          <a:srgbClr val="000000"/>
                        </a:buClr>
                        <a:buSzPts val="2100"/>
                        <a:buFont typeface="Arial"/>
                        <a:buNone/>
                      </a:pPr>
                      <a:r>
                        <a:rPr lang="en-US" sz="2100" u="none" cap="none" strike="noStrike">
                          <a:solidFill>
                            <a:srgbClr val="6422B8"/>
                          </a:solidFill>
                          <a:latin typeface="Arial"/>
                          <a:ea typeface="Arial"/>
                          <a:cs typeface="Arial"/>
                          <a:sym typeface="Arial"/>
                        </a:rPr>
                        <a:t>$ </a:t>
                      </a:r>
                      <a:r>
                        <a:rPr lang="en-US" sz="2100">
                          <a:solidFill>
                            <a:srgbClr val="6422B8"/>
                          </a:solidFill>
                        </a:rPr>
                        <a:t>160,000</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marR="0" rtl="0" algn="l">
                        <a:lnSpc>
                          <a:spcPct val="267272"/>
                        </a:lnSpc>
                        <a:spcBef>
                          <a:spcPts val="0"/>
                        </a:spcBef>
                        <a:spcAft>
                          <a:spcPts val="0"/>
                        </a:spcAft>
                        <a:buClr>
                          <a:srgbClr val="000000"/>
                        </a:buClr>
                        <a:buSzPts val="1100"/>
                        <a:buFont typeface="Arial"/>
                        <a:buNone/>
                      </a:pPr>
                      <a:r>
                        <a:rPr lang="en-US" sz="2100">
                          <a:solidFill>
                            <a:srgbClr val="6422B8"/>
                          </a:solidFill>
                        </a:rPr>
                        <a:t>160,000</a:t>
                      </a:r>
                      <a:endParaRPr sz="2100" u="none" cap="none" strike="noStrike">
                        <a:solidFill>
                          <a:srgbClr val="6422B8"/>
                        </a:solidFill>
                      </a:endParaRPr>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marR="0" rtl="0" algn="ctr">
                        <a:lnSpc>
                          <a:spcPct val="267272"/>
                        </a:lnSpc>
                        <a:spcBef>
                          <a:spcPts val="0"/>
                        </a:spcBef>
                        <a:spcAft>
                          <a:spcPts val="0"/>
                        </a:spcAft>
                        <a:buClr>
                          <a:srgbClr val="000000"/>
                        </a:buClr>
                        <a:buSzPts val="1100"/>
                        <a:buFont typeface="Arial"/>
                        <a:buNone/>
                      </a:pPr>
                      <a:r>
                        <a:rPr lang="en-US" sz="2100">
                          <a:solidFill>
                            <a:srgbClr val="6422B8"/>
                          </a:solidFill>
                        </a:rPr>
                        <a:t>160,000</a:t>
                      </a:r>
                      <a:endParaRPr sz="2100" u="none" cap="none" strike="noStrike">
                        <a:solidFill>
                          <a:srgbClr val="6422B8"/>
                        </a:solidFill>
                      </a:endParaRPr>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marR="0" rtl="0" algn="ctr">
                        <a:lnSpc>
                          <a:spcPct val="267272"/>
                        </a:lnSpc>
                        <a:spcBef>
                          <a:spcPts val="0"/>
                        </a:spcBef>
                        <a:spcAft>
                          <a:spcPts val="0"/>
                        </a:spcAft>
                        <a:buClr>
                          <a:srgbClr val="000000"/>
                        </a:buClr>
                        <a:buSzPts val="1100"/>
                        <a:buFont typeface="Arial"/>
                        <a:buNone/>
                      </a:pPr>
                      <a:r>
                        <a:rPr lang="en-US" sz="2100">
                          <a:solidFill>
                            <a:srgbClr val="6422B8"/>
                          </a:solidFill>
                        </a:rPr>
                        <a:t>160,000</a:t>
                      </a:r>
                      <a:endParaRPr sz="2100" u="none" cap="none" strike="noStrike">
                        <a:solidFill>
                          <a:srgbClr val="6422B8"/>
                        </a:solidFill>
                      </a:endParaRPr>
                    </a:p>
                  </a:txBody>
                  <a:tcPr marT="190500" marB="190500" marR="190500" marL="190500" anchor="ctr">
                    <a:lnL cap="flat" cmpd="sng" w="19050">
                      <a:solidFill>
                        <a:srgbClr val="D6C3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r>
              <a:tr h="1131600">
                <a:tc>
                  <a:txBody>
                    <a:bodyPr/>
                    <a:lstStyle/>
                    <a:p>
                      <a:pPr indent="0" lvl="0" marL="0" marR="0" rtl="0" algn="l">
                        <a:lnSpc>
                          <a:spcPct val="140025"/>
                        </a:lnSpc>
                        <a:spcBef>
                          <a:spcPts val="0"/>
                        </a:spcBef>
                        <a:spcAft>
                          <a:spcPts val="0"/>
                        </a:spcAft>
                        <a:buClr>
                          <a:srgbClr val="000000"/>
                        </a:buClr>
                        <a:buSzPts val="1599"/>
                        <a:buFont typeface="Arial"/>
                        <a:buNone/>
                      </a:pPr>
                      <a:r>
                        <a:rPr b="1" lang="en-US" sz="1599" u="none" cap="none" strike="noStrike">
                          <a:solidFill>
                            <a:srgbClr val="6422B8"/>
                          </a:solidFill>
                          <a:latin typeface="Arial"/>
                          <a:ea typeface="Arial"/>
                          <a:cs typeface="Arial"/>
                          <a:sym typeface="Arial"/>
                        </a:rPr>
                        <a:t>Profit</a:t>
                      </a:r>
                      <a:endParaRPr sz="1100" u="none" cap="none" strike="noStrike"/>
                    </a:p>
                    <a:p>
                      <a:pPr indent="0" lvl="0" marL="0" marR="0" rtl="0" algn="l">
                        <a:lnSpc>
                          <a:spcPct val="140025"/>
                        </a:lnSpc>
                        <a:spcBef>
                          <a:spcPts val="0"/>
                        </a:spcBef>
                        <a:spcAft>
                          <a:spcPts val="0"/>
                        </a:spcAft>
                        <a:buClr>
                          <a:srgbClr val="000000"/>
                        </a:buClr>
                        <a:buSzPts val="1599"/>
                        <a:buFont typeface="Arial"/>
                        <a:buNone/>
                      </a:pPr>
                      <a:r>
                        <a:rPr b="1" lang="en-US" sz="1599" u="none" cap="none" strike="noStrike">
                          <a:solidFill>
                            <a:srgbClr val="6422B8"/>
                          </a:solidFill>
                          <a:latin typeface="Arial"/>
                          <a:ea typeface="Arial"/>
                          <a:cs typeface="Arial"/>
                          <a:sym typeface="Arial"/>
                        </a:rPr>
                        <a:t>Deduct the total costs from your total revenue</a:t>
                      </a:r>
                      <a:endParaRPr sz="1400" u="none" cap="none" strike="noStrike"/>
                    </a:p>
                  </a:txBody>
                  <a:tcPr marT="190500" marB="190500" marR="190500" marL="190500" anchor="ctr">
                    <a:lnL cap="flat" cmpd="sng" w="19050">
                      <a:solidFill>
                        <a:srgbClr val="FFFF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Clr>
                          <a:srgbClr val="000000"/>
                        </a:buClr>
                        <a:buSzPts val="2100"/>
                        <a:buFont typeface="Arial"/>
                        <a:buNone/>
                      </a:pPr>
                      <a:r>
                        <a:rPr lang="en-US" sz="2100">
                          <a:solidFill>
                            <a:srgbClr val="6422B8"/>
                          </a:solidFill>
                        </a:rPr>
                        <a:t>No money made</a:t>
                      </a:r>
                      <a:endParaRPr sz="11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lnSpc>
                          <a:spcPct val="140000"/>
                        </a:lnSpc>
                        <a:spcBef>
                          <a:spcPts val="0"/>
                        </a:spcBef>
                        <a:spcAft>
                          <a:spcPts val="0"/>
                        </a:spcAft>
                        <a:buClr>
                          <a:schemeClr val="dk1"/>
                        </a:buClr>
                        <a:buSzPts val="2100"/>
                        <a:buFont typeface="Arial"/>
                        <a:buNone/>
                      </a:pPr>
                      <a:r>
                        <a:rPr lang="en-US" sz="2100">
                          <a:solidFill>
                            <a:srgbClr val="6422B8"/>
                          </a:solidFill>
                        </a:rPr>
                        <a:t>No money made</a:t>
                      </a:r>
                      <a:endParaRPr sz="1100"/>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lnSpc>
                          <a:spcPct val="140000"/>
                        </a:lnSpc>
                        <a:spcBef>
                          <a:spcPts val="0"/>
                        </a:spcBef>
                        <a:spcAft>
                          <a:spcPts val="0"/>
                        </a:spcAft>
                        <a:buClr>
                          <a:schemeClr val="dk1"/>
                        </a:buClr>
                        <a:buSzPts val="2100"/>
                        <a:buFont typeface="Arial"/>
                        <a:buNone/>
                      </a:pPr>
                      <a:r>
                        <a:rPr lang="en-US" sz="2100">
                          <a:solidFill>
                            <a:srgbClr val="6422B8"/>
                          </a:solidFill>
                        </a:rPr>
                        <a:t>No money made</a:t>
                      </a:r>
                      <a:endParaRPr sz="1100"/>
                    </a:p>
                  </a:txBody>
                  <a:tcPr marT="190500" marB="190500" marR="190500" marL="190500" anchor="ctr">
                    <a:lnL cap="flat" cmpd="sng" w="19050">
                      <a:solidFill>
                        <a:srgbClr val="D6C3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lnSpc>
                          <a:spcPct val="140000"/>
                        </a:lnSpc>
                        <a:spcBef>
                          <a:spcPts val="0"/>
                        </a:spcBef>
                        <a:spcAft>
                          <a:spcPts val="0"/>
                        </a:spcAft>
                        <a:buClr>
                          <a:schemeClr val="dk1"/>
                        </a:buClr>
                        <a:buSzPts val="2100"/>
                        <a:buFont typeface="Arial"/>
                        <a:buNone/>
                      </a:pPr>
                      <a:r>
                        <a:rPr lang="en-US" sz="2100">
                          <a:solidFill>
                            <a:srgbClr val="6422B8"/>
                          </a:solidFill>
                        </a:rPr>
                        <a:t>No money made</a:t>
                      </a:r>
                      <a:endParaRPr sz="1100"/>
                    </a:p>
                  </a:txBody>
                  <a:tcPr marT="190500" marB="190500" marR="190500" marL="190500" anchor="ctr">
                    <a:lnL cap="flat" cmpd="sng" w="19050">
                      <a:solidFill>
                        <a:srgbClr val="D6C3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FFFFFF"/>
                      </a:solidFill>
                      <a:prstDash val="solid"/>
                      <a:round/>
                      <a:headEnd len="sm" w="sm" type="none"/>
                      <a:tailEnd len="sm" w="sm" type="none"/>
                    </a:lnB>
                  </a:tcPr>
                </a:tc>
              </a:tr>
            </a:tbl>
          </a:graphicData>
        </a:graphic>
      </p:graphicFrame>
      <p:sp>
        <p:nvSpPr>
          <p:cNvPr id="509" name="Google Shape;509;p11"/>
          <p:cNvSpPr txBox="1"/>
          <p:nvPr/>
        </p:nvSpPr>
        <p:spPr>
          <a:xfrm>
            <a:off x="1028700" y="971550"/>
            <a:ext cx="122100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4200"/>
              <a:buFont typeface="Arial"/>
              <a:buNone/>
            </a:pPr>
            <a:r>
              <a:rPr b="0" i="0" lang="en-US" sz="4200" u="none" cap="none" strike="noStrike">
                <a:latin typeface="Arial"/>
                <a:ea typeface="Arial"/>
                <a:cs typeface="Arial"/>
                <a:sym typeface="Arial"/>
              </a:rPr>
              <a:t>Cost Structure and Revenue Stream</a:t>
            </a:r>
            <a:endParaRPr b="0" i="0" sz="1400" u="none" cap="none" strike="noStrike">
              <a:latin typeface="Arial"/>
              <a:ea typeface="Arial"/>
              <a:cs typeface="Arial"/>
              <a:sym typeface="Arial"/>
            </a:endParaRPr>
          </a:p>
        </p:txBody>
      </p:sp>
      <p:pic>
        <p:nvPicPr>
          <p:cNvPr id="510" name="Google Shape;510;p11"/>
          <p:cNvPicPr preferRelativeResize="0"/>
          <p:nvPr/>
        </p:nvPicPr>
        <p:blipFill rotWithShape="1">
          <a:blip r:embed="rId4">
            <a:alphaModFix/>
          </a:blip>
          <a:srcRect b="38669" l="0" r="0" t="31490"/>
          <a:stretch/>
        </p:blipFill>
        <p:spPr>
          <a:xfrm>
            <a:off x="12977441" y="355350"/>
            <a:ext cx="4395284" cy="1311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514" name="Shape 514"/>
        <p:cNvGrpSpPr/>
        <p:nvPr/>
      </p:nvGrpSpPr>
      <p:grpSpPr>
        <a:xfrm>
          <a:off x="0" y="0"/>
          <a:ext cx="0" cy="0"/>
          <a:chOff x="0" y="0"/>
          <a:chExt cx="0" cy="0"/>
        </a:xfrm>
      </p:grpSpPr>
      <p:sp>
        <p:nvSpPr>
          <p:cNvPr id="515" name="Google Shape;515;p14"/>
          <p:cNvSpPr/>
          <p:nvPr/>
        </p:nvSpPr>
        <p:spPr>
          <a:xfrm>
            <a:off x="5937213" y="2590250"/>
            <a:ext cx="2930700" cy="3823800"/>
          </a:xfrm>
          <a:prstGeom prst="roundRect">
            <a:avLst>
              <a:gd fmla="val 14555"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900" u="none" cap="none" strike="noStrike">
              <a:solidFill>
                <a:srgbClr val="000000"/>
              </a:solidFill>
              <a:latin typeface="Poppins"/>
              <a:ea typeface="Poppins"/>
              <a:cs typeface="Poppins"/>
              <a:sym typeface="Poppins"/>
            </a:endParaRPr>
          </a:p>
        </p:txBody>
      </p:sp>
      <p:sp>
        <p:nvSpPr>
          <p:cNvPr id="516" name="Google Shape;516;p14"/>
          <p:cNvSpPr txBox="1"/>
          <p:nvPr/>
        </p:nvSpPr>
        <p:spPr>
          <a:xfrm>
            <a:off x="2503393" y="900164"/>
            <a:ext cx="134283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000"/>
              </a:spcBef>
              <a:spcAft>
                <a:spcPts val="0"/>
              </a:spcAft>
              <a:buClr>
                <a:srgbClr val="000000"/>
              </a:buClr>
              <a:buSzPts val="1700"/>
              <a:buFont typeface="Arial"/>
              <a:buNone/>
            </a:pPr>
            <a:r>
              <a:rPr b="1" i="0" lang="en-US" sz="3900" u="none" cap="none" strike="noStrike">
                <a:solidFill>
                  <a:srgbClr val="FFFFFF"/>
                </a:solidFill>
                <a:latin typeface="Poppins"/>
                <a:ea typeface="Poppins"/>
                <a:cs typeface="Poppins"/>
                <a:sym typeface="Poppins"/>
              </a:rPr>
              <a:t>THE PRODUCT </a:t>
            </a:r>
            <a:r>
              <a:rPr b="1" lang="en-US" sz="3900">
                <a:solidFill>
                  <a:srgbClr val="FFFFFF"/>
                </a:solidFill>
                <a:latin typeface="Poppins"/>
                <a:ea typeface="Poppins"/>
                <a:cs typeface="Poppins"/>
                <a:sym typeface="Poppins"/>
              </a:rPr>
              <a:t>User experience</a:t>
            </a:r>
            <a:endParaRPr b="1" i="0" sz="3900" u="none" cap="none" strike="noStrike">
              <a:solidFill>
                <a:srgbClr val="FFFFFF"/>
              </a:solidFill>
              <a:latin typeface="Poppins"/>
              <a:ea typeface="Poppins"/>
              <a:cs typeface="Poppins"/>
              <a:sym typeface="Poppins"/>
            </a:endParaRPr>
          </a:p>
        </p:txBody>
      </p:sp>
      <p:sp>
        <p:nvSpPr>
          <p:cNvPr id="517" name="Google Shape;517;p14"/>
          <p:cNvSpPr txBox="1"/>
          <p:nvPr/>
        </p:nvSpPr>
        <p:spPr>
          <a:xfrm>
            <a:off x="6130863" y="2725563"/>
            <a:ext cx="2543400" cy="9558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100"/>
              <a:buFont typeface="Arial"/>
              <a:buNone/>
            </a:pPr>
            <a:r>
              <a:rPr lang="en-US" sz="1700">
                <a:latin typeface="Poppins"/>
                <a:ea typeface="Poppins"/>
                <a:cs typeface="Poppins"/>
                <a:sym typeface="Poppins"/>
              </a:rPr>
              <a:t>You can download HAARV on Google Play or on App Store!</a:t>
            </a:r>
            <a:endParaRPr b="0" i="0" sz="1700" u="none" cap="none" strike="noStrike">
              <a:solidFill>
                <a:srgbClr val="000000"/>
              </a:solidFill>
              <a:latin typeface="Poppins"/>
              <a:ea typeface="Poppins"/>
              <a:cs typeface="Poppins"/>
              <a:sym typeface="Poppins"/>
            </a:endParaRPr>
          </a:p>
        </p:txBody>
      </p:sp>
      <p:sp>
        <p:nvSpPr>
          <p:cNvPr id="518" name="Google Shape;518;p14"/>
          <p:cNvSpPr/>
          <p:nvPr/>
        </p:nvSpPr>
        <p:spPr>
          <a:xfrm>
            <a:off x="9196775" y="2558338"/>
            <a:ext cx="2930700" cy="3719400"/>
          </a:xfrm>
          <a:prstGeom prst="roundRect">
            <a:avLst>
              <a:gd fmla="val 14555"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900" u="none" cap="none" strike="noStrike">
              <a:solidFill>
                <a:srgbClr val="000000"/>
              </a:solidFill>
              <a:latin typeface="Poppins"/>
              <a:ea typeface="Poppins"/>
              <a:cs typeface="Poppins"/>
              <a:sym typeface="Poppins"/>
            </a:endParaRPr>
          </a:p>
        </p:txBody>
      </p:sp>
      <p:sp>
        <p:nvSpPr>
          <p:cNvPr id="519" name="Google Shape;519;p14"/>
          <p:cNvSpPr txBox="1"/>
          <p:nvPr/>
        </p:nvSpPr>
        <p:spPr>
          <a:xfrm>
            <a:off x="9692383" y="3292404"/>
            <a:ext cx="2435100" cy="5079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100"/>
              <a:buFont typeface="Arial"/>
              <a:buNone/>
            </a:pPr>
            <a:r>
              <a:t/>
            </a:r>
            <a:endParaRPr b="0" i="0" sz="2700" u="none" cap="none" strike="noStrike">
              <a:solidFill>
                <a:srgbClr val="000000"/>
              </a:solidFill>
              <a:latin typeface="Poppins"/>
              <a:ea typeface="Poppins"/>
              <a:cs typeface="Poppins"/>
              <a:sym typeface="Poppins"/>
            </a:endParaRPr>
          </a:p>
        </p:txBody>
      </p:sp>
      <p:sp>
        <p:nvSpPr>
          <p:cNvPr id="520" name="Google Shape;520;p14"/>
          <p:cNvSpPr/>
          <p:nvPr/>
        </p:nvSpPr>
        <p:spPr>
          <a:xfrm>
            <a:off x="13109725" y="2693250"/>
            <a:ext cx="2930700" cy="3719400"/>
          </a:xfrm>
          <a:prstGeom prst="roundRect">
            <a:avLst>
              <a:gd fmla="val 14555"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900" u="none" cap="none" strike="noStrike">
              <a:solidFill>
                <a:srgbClr val="000000"/>
              </a:solidFill>
              <a:latin typeface="Poppins"/>
              <a:ea typeface="Poppins"/>
              <a:cs typeface="Poppins"/>
              <a:sym typeface="Poppins"/>
            </a:endParaRPr>
          </a:p>
        </p:txBody>
      </p:sp>
      <p:sp>
        <p:nvSpPr>
          <p:cNvPr id="521" name="Google Shape;521;p14"/>
          <p:cNvSpPr txBox="1"/>
          <p:nvPr/>
        </p:nvSpPr>
        <p:spPr>
          <a:xfrm>
            <a:off x="13357530" y="2865092"/>
            <a:ext cx="2435100" cy="33756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100"/>
              <a:buFont typeface="Arial"/>
              <a:buNone/>
            </a:pPr>
            <a:r>
              <a:rPr lang="en-US" sz="2700">
                <a:latin typeface="Poppins"/>
                <a:ea typeface="Poppins"/>
                <a:cs typeface="Poppins"/>
                <a:sym typeface="Poppins"/>
              </a:rPr>
              <a:t>You can click on the cameras section and look at what is happening.</a:t>
            </a:r>
            <a:endParaRPr b="0" i="0" sz="2700" u="none" cap="none" strike="noStrike">
              <a:solidFill>
                <a:srgbClr val="000000"/>
              </a:solidFill>
              <a:latin typeface="Poppins"/>
              <a:ea typeface="Poppins"/>
              <a:cs typeface="Poppins"/>
              <a:sym typeface="Poppins"/>
            </a:endParaRPr>
          </a:p>
        </p:txBody>
      </p:sp>
      <p:sp>
        <p:nvSpPr>
          <p:cNvPr id="522" name="Google Shape;522;p14"/>
          <p:cNvSpPr/>
          <p:nvPr/>
        </p:nvSpPr>
        <p:spPr>
          <a:xfrm>
            <a:off x="2114000" y="6706951"/>
            <a:ext cx="2930700" cy="3453900"/>
          </a:xfrm>
          <a:prstGeom prst="roundRect">
            <a:avLst>
              <a:gd fmla="val 14555"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900" u="none" cap="none" strike="noStrike">
              <a:solidFill>
                <a:srgbClr val="000000"/>
              </a:solidFill>
              <a:latin typeface="Poppins"/>
              <a:ea typeface="Poppins"/>
              <a:cs typeface="Poppins"/>
              <a:sym typeface="Poppins"/>
            </a:endParaRPr>
          </a:p>
        </p:txBody>
      </p:sp>
      <p:sp>
        <p:nvSpPr>
          <p:cNvPr id="523" name="Google Shape;523;p14"/>
          <p:cNvSpPr txBox="1"/>
          <p:nvPr/>
        </p:nvSpPr>
        <p:spPr>
          <a:xfrm>
            <a:off x="2361889" y="6873562"/>
            <a:ext cx="2435100" cy="5079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100"/>
              <a:buFont typeface="Arial"/>
              <a:buNone/>
            </a:pPr>
            <a:r>
              <a:t/>
            </a:r>
            <a:endParaRPr b="0" i="0" sz="2700" u="none" cap="none" strike="noStrike">
              <a:solidFill>
                <a:srgbClr val="000000"/>
              </a:solidFill>
              <a:latin typeface="Poppins"/>
              <a:ea typeface="Poppins"/>
              <a:cs typeface="Poppins"/>
              <a:sym typeface="Poppins"/>
            </a:endParaRPr>
          </a:p>
        </p:txBody>
      </p:sp>
      <p:sp>
        <p:nvSpPr>
          <p:cNvPr id="524" name="Google Shape;524;p14"/>
          <p:cNvSpPr/>
          <p:nvPr/>
        </p:nvSpPr>
        <p:spPr>
          <a:xfrm>
            <a:off x="5779225" y="6706950"/>
            <a:ext cx="2930700" cy="3453900"/>
          </a:xfrm>
          <a:prstGeom prst="roundRect">
            <a:avLst>
              <a:gd fmla="val 14555"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900" u="none" cap="none" strike="noStrike">
              <a:solidFill>
                <a:srgbClr val="000000"/>
              </a:solidFill>
              <a:latin typeface="Poppins"/>
              <a:ea typeface="Poppins"/>
              <a:cs typeface="Poppins"/>
              <a:sym typeface="Poppins"/>
            </a:endParaRPr>
          </a:p>
        </p:txBody>
      </p:sp>
      <p:sp>
        <p:nvSpPr>
          <p:cNvPr id="525" name="Google Shape;525;p14"/>
          <p:cNvSpPr txBox="1"/>
          <p:nvPr/>
        </p:nvSpPr>
        <p:spPr>
          <a:xfrm>
            <a:off x="6027136" y="6873562"/>
            <a:ext cx="2435100" cy="31323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100"/>
              <a:buFont typeface="Arial"/>
              <a:buNone/>
            </a:pPr>
            <a:r>
              <a:rPr lang="en-US" sz="2500">
                <a:latin typeface="Poppins"/>
                <a:ea typeface="Poppins"/>
                <a:cs typeface="Poppins"/>
                <a:sym typeface="Poppins"/>
              </a:rPr>
              <a:t>Customers stay safe and are satisfied that they don’t have to face any problems.</a:t>
            </a:r>
            <a:endParaRPr b="0" i="0" sz="2500" u="none" cap="none" strike="noStrike">
              <a:solidFill>
                <a:srgbClr val="000000"/>
              </a:solidFill>
              <a:latin typeface="Poppins"/>
              <a:ea typeface="Poppins"/>
              <a:cs typeface="Poppins"/>
              <a:sym typeface="Poppins"/>
            </a:endParaRPr>
          </a:p>
        </p:txBody>
      </p:sp>
      <p:sp>
        <p:nvSpPr>
          <p:cNvPr id="526" name="Google Shape;526;p14"/>
          <p:cNvSpPr/>
          <p:nvPr/>
        </p:nvSpPr>
        <p:spPr>
          <a:xfrm>
            <a:off x="9444475" y="6706951"/>
            <a:ext cx="2930700" cy="3453900"/>
          </a:xfrm>
          <a:prstGeom prst="roundRect">
            <a:avLst>
              <a:gd fmla="val 14555"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900" u="none" cap="none" strike="noStrike">
              <a:solidFill>
                <a:srgbClr val="000000"/>
              </a:solidFill>
              <a:latin typeface="Poppins"/>
              <a:ea typeface="Poppins"/>
              <a:cs typeface="Poppins"/>
              <a:sym typeface="Poppins"/>
            </a:endParaRPr>
          </a:p>
        </p:txBody>
      </p:sp>
      <p:sp>
        <p:nvSpPr>
          <p:cNvPr id="527" name="Google Shape;527;p14"/>
          <p:cNvSpPr txBox="1"/>
          <p:nvPr/>
        </p:nvSpPr>
        <p:spPr>
          <a:xfrm>
            <a:off x="9692383" y="6873562"/>
            <a:ext cx="2435100" cy="28977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100"/>
              <a:buFont typeface="Arial"/>
              <a:buNone/>
            </a:pPr>
            <a:r>
              <a:rPr lang="en-US" sz="2700">
                <a:latin typeface="Poppins"/>
                <a:ea typeface="Poppins"/>
                <a:cs typeface="Poppins"/>
                <a:sym typeface="Poppins"/>
              </a:rPr>
              <a:t>The customer can look at the cameras whenever they want.</a:t>
            </a:r>
            <a:endParaRPr b="0" i="0" sz="2700" u="none" cap="none" strike="noStrike">
              <a:solidFill>
                <a:srgbClr val="000000"/>
              </a:solidFill>
              <a:latin typeface="Poppins"/>
              <a:ea typeface="Poppins"/>
              <a:cs typeface="Poppins"/>
              <a:sym typeface="Poppins"/>
            </a:endParaRPr>
          </a:p>
        </p:txBody>
      </p:sp>
      <p:sp>
        <p:nvSpPr>
          <p:cNvPr id="528" name="Google Shape;528;p14"/>
          <p:cNvSpPr/>
          <p:nvPr/>
        </p:nvSpPr>
        <p:spPr>
          <a:xfrm>
            <a:off x="13109725" y="6706951"/>
            <a:ext cx="2930700" cy="3453900"/>
          </a:xfrm>
          <a:prstGeom prst="roundRect">
            <a:avLst>
              <a:gd fmla="val 14555"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900" u="none" cap="none" strike="noStrike">
              <a:solidFill>
                <a:srgbClr val="000000"/>
              </a:solidFill>
              <a:latin typeface="Poppins"/>
              <a:ea typeface="Poppins"/>
              <a:cs typeface="Poppins"/>
              <a:sym typeface="Poppins"/>
            </a:endParaRPr>
          </a:p>
        </p:txBody>
      </p:sp>
      <p:sp>
        <p:nvSpPr>
          <p:cNvPr id="529" name="Google Shape;529;p14"/>
          <p:cNvSpPr txBox="1"/>
          <p:nvPr/>
        </p:nvSpPr>
        <p:spPr>
          <a:xfrm>
            <a:off x="13110027" y="6873562"/>
            <a:ext cx="2930700" cy="32961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100"/>
              <a:buFont typeface="Arial"/>
              <a:buNone/>
            </a:pPr>
            <a:r>
              <a:rPr lang="en-US" sz="2300">
                <a:latin typeface="Poppins"/>
                <a:ea typeface="Poppins"/>
                <a:cs typeface="Poppins"/>
                <a:sym typeface="Poppins"/>
              </a:rPr>
              <a:t>As long as you refill the batteries of your cameras and other components, you can use the cameras with no problem.</a:t>
            </a:r>
            <a:endParaRPr b="0" i="0" sz="2300" u="none" cap="none" strike="noStrike">
              <a:solidFill>
                <a:srgbClr val="000000"/>
              </a:solidFill>
              <a:latin typeface="Poppins"/>
              <a:ea typeface="Poppins"/>
              <a:cs typeface="Poppins"/>
              <a:sym typeface="Poppins"/>
            </a:endParaRPr>
          </a:p>
        </p:txBody>
      </p:sp>
      <p:pic>
        <p:nvPicPr>
          <p:cNvPr id="530" name="Google Shape;530;p14"/>
          <p:cNvPicPr preferRelativeResize="0"/>
          <p:nvPr/>
        </p:nvPicPr>
        <p:blipFill rotWithShape="1">
          <a:blip r:embed="rId3">
            <a:alphaModFix/>
          </a:blip>
          <a:srcRect b="38669" l="0" r="0" t="31490"/>
          <a:stretch/>
        </p:blipFill>
        <p:spPr>
          <a:xfrm>
            <a:off x="13109725" y="355350"/>
            <a:ext cx="4263000" cy="1272053"/>
          </a:xfrm>
          <a:prstGeom prst="rect">
            <a:avLst/>
          </a:prstGeom>
          <a:noFill/>
          <a:ln>
            <a:noFill/>
          </a:ln>
        </p:spPr>
      </p:pic>
      <p:pic>
        <p:nvPicPr>
          <p:cNvPr descr="File:Apple Store logo.svg - Wikimedia Commons" id="531" name="Google Shape;531;p14"/>
          <p:cNvPicPr preferRelativeResize="0"/>
          <p:nvPr/>
        </p:nvPicPr>
        <p:blipFill rotWithShape="1">
          <a:blip r:embed="rId4">
            <a:alphaModFix/>
          </a:blip>
          <a:srcRect b="24784" l="-447774" r="455829" t="-6933"/>
          <a:stretch/>
        </p:blipFill>
        <p:spPr>
          <a:xfrm>
            <a:off x="1056400" y="4987712"/>
            <a:ext cx="1162148" cy="1038275"/>
          </a:xfrm>
          <a:prstGeom prst="rect">
            <a:avLst/>
          </a:prstGeom>
          <a:noFill/>
          <a:ln>
            <a:noFill/>
          </a:ln>
        </p:spPr>
      </p:pic>
      <p:sp>
        <p:nvSpPr>
          <p:cNvPr id="532" name="Google Shape;532;p14"/>
          <p:cNvSpPr txBox="1"/>
          <p:nvPr/>
        </p:nvSpPr>
        <p:spPr>
          <a:xfrm>
            <a:off x="3163826" y="2807163"/>
            <a:ext cx="2013000" cy="1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595959"/>
                </a:solidFill>
              </a:rPr>
              <a:t>Create an account</a:t>
            </a:r>
            <a:endParaRPr sz="1800">
              <a:solidFill>
                <a:srgbClr val="595959"/>
              </a:solidFill>
            </a:endParaRPr>
          </a:p>
        </p:txBody>
      </p:sp>
      <p:sp>
        <p:nvSpPr>
          <p:cNvPr id="533" name="Google Shape;533;p14"/>
          <p:cNvSpPr txBox="1"/>
          <p:nvPr/>
        </p:nvSpPr>
        <p:spPr>
          <a:xfrm>
            <a:off x="3337771" y="3595432"/>
            <a:ext cx="1665000" cy="38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595959"/>
                </a:solidFill>
              </a:rPr>
              <a:t>Gmail:</a:t>
            </a:r>
            <a:endParaRPr sz="1800">
              <a:solidFill>
                <a:srgbClr val="595959"/>
              </a:solidFill>
            </a:endParaRPr>
          </a:p>
          <a:p>
            <a:pPr indent="0" lvl="0" marL="0" rtl="0" algn="l">
              <a:spcBef>
                <a:spcPts val="0"/>
              </a:spcBef>
              <a:spcAft>
                <a:spcPts val="0"/>
              </a:spcAft>
              <a:buNone/>
            </a:pPr>
            <a:r>
              <a:t/>
            </a:r>
            <a:endParaRPr sz="1800">
              <a:solidFill>
                <a:srgbClr val="595959"/>
              </a:solidFill>
            </a:endParaRPr>
          </a:p>
        </p:txBody>
      </p:sp>
      <p:grpSp>
        <p:nvGrpSpPr>
          <p:cNvPr id="534" name="Google Shape;534;p14"/>
          <p:cNvGrpSpPr/>
          <p:nvPr/>
        </p:nvGrpSpPr>
        <p:grpSpPr>
          <a:xfrm>
            <a:off x="3247944" y="2640895"/>
            <a:ext cx="2285703" cy="3824005"/>
            <a:chOff x="2995850" y="432850"/>
            <a:chExt cx="2982000" cy="4446000"/>
          </a:xfrm>
        </p:grpSpPr>
        <p:sp>
          <p:nvSpPr>
            <p:cNvPr id="535" name="Google Shape;535;p14"/>
            <p:cNvSpPr/>
            <p:nvPr/>
          </p:nvSpPr>
          <p:spPr>
            <a:xfrm>
              <a:off x="2995850" y="432850"/>
              <a:ext cx="2982000" cy="4446000"/>
            </a:xfrm>
            <a:prstGeom prst="roundRect">
              <a:avLst>
                <a:gd fmla="val 16667" name="adj"/>
              </a:avLst>
            </a:prstGeom>
            <a:gradFill>
              <a:gsLst>
                <a:gs pos="0">
                  <a:srgbClr val="FFFFFF"/>
                </a:gs>
                <a:gs pos="17000">
                  <a:srgbClr val="FFFFFF"/>
                </a:gs>
                <a:gs pos="33000">
                  <a:srgbClr val="9900FF"/>
                </a:gs>
                <a:gs pos="45000">
                  <a:srgbClr val="FFFFFF"/>
                </a:gs>
                <a:gs pos="54000">
                  <a:srgbClr val="FF00FF"/>
                </a:gs>
                <a:gs pos="65000">
                  <a:srgbClr val="FFFFFF"/>
                </a:gs>
                <a:gs pos="76000">
                  <a:srgbClr val="FF9900"/>
                </a:gs>
                <a:gs pos="83000">
                  <a:srgbClr val="FFFFFF"/>
                </a:gs>
                <a:gs pos="88000">
                  <a:srgbClr val="4285F4"/>
                </a:gs>
                <a:gs pos="100000">
                  <a:srgbClr val="045962"/>
                </a:gs>
              </a:gsLst>
              <a:path path="circle">
                <a:fillToRect b="100%" r="100%"/>
              </a:path>
              <a:tileRect l="-100%" t="-100%"/>
            </a:gradFill>
            <a:ln cap="flat" cmpd="sng" w="152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36" name="Google Shape;536;p14"/>
            <p:cNvCxnSpPr/>
            <p:nvPr/>
          </p:nvCxnSpPr>
          <p:spPr>
            <a:xfrm flipH="1" rot="10800000">
              <a:off x="2999200" y="4197400"/>
              <a:ext cx="2978100" cy="14100"/>
            </a:xfrm>
            <a:prstGeom prst="straightConnector1">
              <a:avLst/>
            </a:prstGeom>
            <a:noFill/>
            <a:ln cap="flat" cmpd="sng" w="19050">
              <a:solidFill>
                <a:srgbClr val="000000"/>
              </a:solidFill>
              <a:prstDash val="solid"/>
              <a:round/>
              <a:headEnd len="med" w="med" type="none"/>
              <a:tailEnd len="med" w="med" type="none"/>
            </a:ln>
          </p:spPr>
        </p:cxnSp>
      </p:grpSp>
      <p:sp>
        <p:nvSpPr>
          <p:cNvPr id="537" name="Google Shape;537;p14"/>
          <p:cNvSpPr txBox="1"/>
          <p:nvPr/>
        </p:nvSpPr>
        <p:spPr>
          <a:xfrm>
            <a:off x="3241125" y="2960168"/>
            <a:ext cx="2013000" cy="388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000000"/>
                </a:solidFill>
              </a:rPr>
              <a:t>Password:</a:t>
            </a:r>
            <a:endParaRPr b="1" sz="1800">
              <a:solidFill>
                <a:srgbClr val="000000"/>
              </a:solidFill>
            </a:endParaRPr>
          </a:p>
          <a:p>
            <a:pPr indent="0" lvl="0" marL="0" rtl="0" algn="l">
              <a:spcBef>
                <a:spcPts val="0"/>
              </a:spcBef>
              <a:spcAft>
                <a:spcPts val="0"/>
              </a:spcAft>
              <a:buNone/>
            </a:pPr>
            <a:r>
              <a:t/>
            </a:r>
            <a:endParaRPr sz="1800">
              <a:solidFill>
                <a:srgbClr val="595959"/>
              </a:solidFill>
            </a:endParaRPr>
          </a:p>
        </p:txBody>
      </p:sp>
      <p:sp>
        <p:nvSpPr>
          <p:cNvPr id="538" name="Google Shape;538;p14"/>
          <p:cNvSpPr txBox="1"/>
          <p:nvPr/>
        </p:nvSpPr>
        <p:spPr>
          <a:xfrm>
            <a:off x="3276186" y="3445497"/>
            <a:ext cx="178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t>Fingerprint:</a:t>
            </a:r>
            <a:endParaRPr b="1" sz="1800"/>
          </a:p>
        </p:txBody>
      </p:sp>
      <p:sp>
        <p:nvSpPr>
          <p:cNvPr id="539" name="Google Shape;539;p14">
            <a:hlinkClick/>
          </p:cNvPr>
          <p:cNvSpPr txBox="1"/>
          <p:nvPr/>
        </p:nvSpPr>
        <p:spPr>
          <a:xfrm>
            <a:off x="3369837" y="3500220"/>
            <a:ext cx="1755600" cy="25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a:p>
            <a:pPr indent="0" lvl="0" marL="0" rtl="0" algn="ctr">
              <a:spcBef>
                <a:spcPts val="0"/>
              </a:spcBef>
              <a:spcAft>
                <a:spcPts val="0"/>
              </a:spcAft>
              <a:buNone/>
            </a:pPr>
            <a:r>
              <a:rPr lang="en-US" sz="1800">
                <a:solidFill>
                  <a:srgbClr val="595959"/>
                </a:solidFill>
              </a:rPr>
              <a:t>Or</a:t>
            </a:r>
            <a:r>
              <a:rPr lang="en-US" sz="1800" u="sng">
                <a:solidFill>
                  <a:srgbClr val="0097A7"/>
                </a:solidFill>
                <a:hlinkClick>
                  <a:extLst>
                    <a:ext uri="{A12FA001-AC4F-418D-AE19-62706E023703}">
                      <ahyp:hlinkClr val="tx"/>
                    </a:ext>
                  </a:extLst>
                </a:hlinkClick>
              </a:rPr>
              <a:t> </a:t>
            </a:r>
            <a:r>
              <a:rPr lang="en-US" sz="1800" u="sng">
                <a:solidFill>
                  <a:srgbClr val="0000FF"/>
                </a:solidFill>
                <a:hlinkClick>
                  <a:extLst>
                    <a:ext uri="{A12FA001-AC4F-418D-AE19-62706E023703}">
                      <ahyp:hlinkClr val="tx"/>
                    </a:ext>
                  </a:extLst>
                </a:hlinkClick>
              </a:rPr>
              <a:t>Log In</a:t>
            </a:r>
            <a:endParaRPr sz="1800" u="sng">
              <a:solidFill>
                <a:srgbClr val="0000FF"/>
              </a:solidFill>
            </a:endParaRPr>
          </a:p>
        </p:txBody>
      </p:sp>
      <p:sp>
        <p:nvSpPr>
          <p:cNvPr id="540" name="Google Shape;540;p14"/>
          <p:cNvSpPr/>
          <p:nvPr/>
        </p:nvSpPr>
        <p:spPr>
          <a:xfrm>
            <a:off x="4096656" y="5960441"/>
            <a:ext cx="611100" cy="2865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41" name="Google Shape;541;p14"/>
          <p:cNvGrpSpPr/>
          <p:nvPr/>
        </p:nvGrpSpPr>
        <p:grpSpPr>
          <a:xfrm>
            <a:off x="4796991" y="3421913"/>
            <a:ext cx="1041003" cy="415500"/>
            <a:chOff x="6323841" y="3349763"/>
            <a:chExt cx="1041003" cy="415500"/>
          </a:xfrm>
        </p:grpSpPr>
        <p:sp>
          <p:nvSpPr>
            <p:cNvPr id="542" name="Google Shape;542;p14"/>
            <p:cNvSpPr/>
            <p:nvPr/>
          </p:nvSpPr>
          <p:spPr>
            <a:xfrm>
              <a:off x="6323841" y="3414255"/>
              <a:ext cx="611100" cy="286500"/>
            </a:xfrm>
            <a:prstGeom prst="roundRect">
              <a:avLst>
                <a:gd fmla="val 16667" name="adj"/>
              </a:avLst>
            </a:prstGeom>
            <a:gradFill>
              <a:gsLst>
                <a:gs pos="0">
                  <a:srgbClr val="00D3E9"/>
                </a:gs>
                <a:gs pos="100000">
                  <a:srgbClr val="045962"/>
                </a:gs>
              </a:gsLst>
              <a:path path="circle">
                <a:fillToRect b="50%" l="50%" r="50%" t="50%"/>
              </a:path>
              <a:tileRect/>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3" name="Google Shape;543;p14">
              <a:hlinkClick/>
            </p:cNvPr>
            <p:cNvSpPr txBox="1"/>
            <p:nvPr/>
          </p:nvSpPr>
          <p:spPr>
            <a:xfrm>
              <a:off x="6323843" y="3349763"/>
              <a:ext cx="1041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u="sng">
                  <a:solidFill>
                    <a:srgbClr val="000000"/>
                  </a:solidFill>
                  <a:latin typeface="Lexend Black"/>
                  <a:ea typeface="Lexend Black"/>
                  <a:cs typeface="Lexend Black"/>
                  <a:sym typeface="Lexend Black"/>
                  <a:hlinkClick>
                    <a:extLst>
                      <a:ext uri="{A12FA001-AC4F-418D-AE19-62706E023703}">
                        <ahyp:hlinkClr val="tx"/>
                      </a:ext>
                    </a:extLst>
                  </a:hlinkClick>
                </a:rPr>
                <a:t>scan</a:t>
              </a:r>
              <a:endParaRPr sz="1500">
                <a:solidFill>
                  <a:srgbClr val="000000"/>
                </a:solidFill>
                <a:latin typeface="Lexend Black"/>
                <a:ea typeface="Lexend Black"/>
                <a:cs typeface="Lexend Black"/>
                <a:sym typeface="Lexend Black"/>
              </a:endParaRPr>
            </a:p>
          </p:txBody>
        </p:sp>
      </p:grpSp>
      <p:sp>
        <p:nvSpPr>
          <p:cNvPr id="544" name="Google Shape;544;p14"/>
          <p:cNvSpPr txBox="1"/>
          <p:nvPr/>
        </p:nvSpPr>
        <p:spPr>
          <a:xfrm>
            <a:off x="3300900" y="4765463"/>
            <a:ext cx="2202600" cy="52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595959"/>
                </a:solidFill>
              </a:rPr>
              <a:t>SOS/911 click here</a:t>
            </a:r>
            <a:endParaRPr sz="1800">
              <a:solidFill>
                <a:srgbClr val="595959"/>
              </a:solidFill>
            </a:endParaRPr>
          </a:p>
        </p:txBody>
      </p:sp>
      <p:sp>
        <p:nvSpPr>
          <p:cNvPr id="545" name="Google Shape;545;p14"/>
          <p:cNvSpPr/>
          <p:nvPr/>
        </p:nvSpPr>
        <p:spPr>
          <a:xfrm>
            <a:off x="4249050" y="5202038"/>
            <a:ext cx="283500" cy="2865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File:Google &quot;G&quot; logo.svg - Wikimedia Commons" id="546" name="Google Shape;546;p14"/>
          <p:cNvPicPr preferRelativeResize="0"/>
          <p:nvPr/>
        </p:nvPicPr>
        <p:blipFill>
          <a:blip r:embed="rId5">
            <a:alphaModFix/>
          </a:blip>
          <a:stretch>
            <a:fillRect/>
          </a:stretch>
        </p:blipFill>
        <p:spPr>
          <a:xfrm>
            <a:off x="6559113" y="4750587"/>
            <a:ext cx="611098" cy="611098"/>
          </a:xfrm>
          <a:prstGeom prst="rect">
            <a:avLst/>
          </a:prstGeom>
          <a:noFill/>
          <a:ln>
            <a:noFill/>
          </a:ln>
        </p:spPr>
      </p:pic>
      <p:pic>
        <p:nvPicPr>
          <p:cNvPr descr="File:Apple Computer Logo rainbow.svg - Wikipedia" id="547" name="Google Shape;547;p14"/>
          <p:cNvPicPr preferRelativeResize="0"/>
          <p:nvPr/>
        </p:nvPicPr>
        <p:blipFill>
          <a:blip r:embed="rId6">
            <a:alphaModFix/>
          </a:blip>
          <a:stretch>
            <a:fillRect/>
          </a:stretch>
        </p:blipFill>
        <p:spPr>
          <a:xfrm>
            <a:off x="7656800" y="4804300"/>
            <a:ext cx="805424" cy="800400"/>
          </a:xfrm>
          <a:prstGeom prst="rect">
            <a:avLst/>
          </a:prstGeom>
          <a:solidFill>
            <a:srgbClr val="FFFFFF"/>
          </a:solidFill>
          <a:ln>
            <a:noFill/>
          </a:ln>
        </p:spPr>
      </p:pic>
      <p:pic>
        <p:nvPicPr>
          <p:cNvPr descr="Datei:Google Play Store badge EN.svg – Wikipedia" id="548" name="Google Shape;548;p14"/>
          <p:cNvPicPr preferRelativeResize="0"/>
          <p:nvPr/>
        </p:nvPicPr>
        <p:blipFill rotWithShape="1">
          <a:blip r:embed="rId7">
            <a:alphaModFix/>
          </a:blip>
          <a:srcRect b="6789" l="4288" r="73363" t="7915"/>
          <a:stretch/>
        </p:blipFill>
        <p:spPr>
          <a:xfrm>
            <a:off x="6412237" y="3795625"/>
            <a:ext cx="805424" cy="912691"/>
          </a:xfrm>
          <a:prstGeom prst="rect">
            <a:avLst/>
          </a:prstGeom>
          <a:noFill/>
          <a:ln>
            <a:noFill/>
          </a:ln>
        </p:spPr>
      </p:pic>
      <p:pic>
        <p:nvPicPr>
          <p:cNvPr id="549" name="Google Shape;549;p14"/>
          <p:cNvPicPr preferRelativeResize="0"/>
          <p:nvPr/>
        </p:nvPicPr>
        <p:blipFill>
          <a:blip r:embed="rId8">
            <a:alphaModFix/>
          </a:blip>
          <a:stretch>
            <a:fillRect/>
          </a:stretch>
        </p:blipFill>
        <p:spPr>
          <a:xfrm>
            <a:off x="7539013" y="3722338"/>
            <a:ext cx="1041000" cy="1041000"/>
          </a:xfrm>
          <a:prstGeom prst="rect">
            <a:avLst/>
          </a:prstGeom>
          <a:noFill/>
          <a:ln>
            <a:noFill/>
          </a:ln>
        </p:spPr>
      </p:pic>
      <p:grpSp>
        <p:nvGrpSpPr>
          <p:cNvPr id="550" name="Google Shape;550;p14"/>
          <p:cNvGrpSpPr/>
          <p:nvPr/>
        </p:nvGrpSpPr>
        <p:grpSpPr>
          <a:xfrm>
            <a:off x="2783811" y="6706969"/>
            <a:ext cx="2012969" cy="3454097"/>
            <a:chOff x="3208199" y="425650"/>
            <a:chExt cx="2516212" cy="4446000"/>
          </a:xfrm>
        </p:grpSpPr>
        <p:grpSp>
          <p:nvGrpSpPr>
            <p:cNvPr id="551" name="Google Shape;551;p14"/>
            <p:cNvGrpSpPr/>
            <p:nvPr/>
          </p:nvGrpSpPr>
          <p:grpSpPr>
            <a:xfrm>
              <a:off x="3208199" y="425650"/>
              <a:ext cx="2516212" cy="4446000"/>
              <a:chOff x="2995850" y="432850"/>
              <a:chExt cx="2982000" cy="4446000"/>
            </a:xfrm>
          </p:grpSpPr>
          <p:sp>
            <p:nvSpPr>
              <p:cNvPr id="552" name="Google Shape;552;p14"/>
              <p:cNvSpPr/>
              <p:nvPr/>
            </p:nvSpPr>
            <p:spPr>
              <a:xfrm>
                <a:off x="2995850" y="432850"/>
                <a:ext cx="2982000" cy="4446000"/>
              </a:xfrm>
              <a:prstGeom prst="roundRect">
                <a:avLst>
                  <a:gd fmla="val 16667" name="adj"/>
                </a:avLst>
              </a:prstGeom>
              <a:gradFill>
                <a:gsLst>
                  <a:gs pos="0">
                    <a:srgbClr val="00D3E9"/>
                  </a:gs>
                  <a:gs pos="33000">
                    <a:srgbClr val="9900FF"/>
                  </a:gs>
                  <a:gs pos="54000">
                    <a:srgbClr val="FF00FF"/>
                  </a:gs>
                  <a:gs pos="76000">
                    <a:srgbClr val="FF9900"/>
                  </a:gs>
                  <a:gs pos="88000">
                    <a:srgbClr val="4285F4"/>
                  </a:gs>
                  <a:gs pos="100000">
                    <a:srgbClr val="045962"/>
                  </a:gs>
                </a:gsLst>
                <a:lin ang="5400012" scaled="0"/>
              </a:gradFill>
              <a:ln cap="flat" cmpd="sng" w="152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53" name="Google Shape;553;p14"/>
              <p:cNvCxnSpPr/>
              <p:nvPr/>
            </p:nvCxnSpPr>
            <p:spPr>
              <a:xfrm flipH="1" rot="10800000">
                <a:off x="2999200" y="4197400"/>
                <a:ext cx="2978100" cy="14100"/>
              </a:xfrm>
              <a:prstGeom prst="straightConnector1">
                <a:avLst/>
              </a:prstGeom>
              <a:noFill/>
              <a:ln cap="flat" cmpd="sng" w="19050">
                <a:solidFill>
                  <a:srgbClr val="000000"/>
                </a:solidFill>
                <a:prstDash val="solid"/>
                <a:round/>
                <a:headEnd len="med" w="med" type="none"/>
                <a:tailEnd len="med" w="med" type="none"/>
              </a:ln>
            </p:spPr>
          </p:cxnSp>
        </p:grpSp>
        <p:sp>
          <p:nvSpPr>
            <p:cNvPr id="554" name="Google Shape;554;p14"/>
            <p:cNvSpPr txBox="1"/>
            <p:nvPr/>
          </p:nvSpPr>
          <p:spPr>
            <a:xfrm>
              <a:off x="3570350" y="875500"/>
              <a:ext cx="1791900" cy="2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000000"/>
                  </a:solidFill>
                </a:rPr>
                <a:t>Cameras:</a:t>
              </a:r>
              <a:endParaRPr sz="1800">
                <a:solidFill>
                  <a:srgbClr val="000000"/>
                </a:solidFill>
              </a:endParaRPr>
            </a:p>
          </p:txBody>
        </p:sp>
        <p:sp>
          <p:nvSpPr>
            <p:cNvPr id="555" name="Google Shape;555;p14"/>
            <p:cNvSpPr txBox="1"/>
            <p:nvPr/>
          </p:nvSpPr>
          <p:spPr>
            <a:xfrm>
              <a:off x="3659150" y="1450025"/>
              <a:ext cx="1614300" cy="1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000000"/>
                  </a:solidFill>
                </a:rPr>
                <a:t>Backyard:</a:t>
              </a:r>
              <a:endParaRPr sz="1800">
                <a:solidFill>
                  <a:srgbClr val="000000"/>
                </a:solidFill>
              </a:endParaRPr>
            </a:p>
          </p:txBody>
        </p:sp>
        <p:pic>
          <p:nvPicPr>
            <p:cNvPr descr="File:Backyard (3813367666).jpg - Wikimedia Commons" id="556" name="Google Shape;556;p14"/>
            <p:cNvPicPr preferRelativeResize="0"/>
            <p:nvPr/>
          </p:nvPicPr>
          <p:blipFill>
            <a:blip r:embed="rId9">
              <a:alphaModFix/>
            </a:blip>
            <a:stretch>
              <a:fillRect/>
            </a:stretch>
          </p:blipFill>
          <p:spPr>
            <a:xfrm>
              <a:off x="3551725" y="1883453"/>
              <a:ext cx="2040545" cy="1530401"/>
            </a:xfrm>
            <a:prstGeom prst="rect">
              <a:avLst/>
            </a:prstGeom>
            <a:noFill/>
            <a:ln>
              <a:noFill/>
            </a:ln>
          </p:spPr>
        </p:pic>
        <p:sp>
          <p:nvSpPr>
            <p:cNvPr id="557" name="Google Shape;557;p14"/>
            <p:cNvSpPr txBox="1"/>
            <p:nvPr/>
          </p:nvSpPr>
          <p:spPr>
            <a:xfrm>
              <a:off x="3324125" y="3542975"/>
              <a:ext cx="2143800" cy="1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rgbClr val="0000FF"/>
                  </a:solidFill>
                  <a:hlinkClick action="ppaction://hlinkshowjump?jump=nextslide">
                    <a:extLst>
                      <a:ext uri="{A12FA001-AC4F-418D-AE19-62706E023703}">
                        <ahyp:hlinkClr val="tx"/>
                      </a:ext>
                    </a:extLst>
                  </a:hlinkClick>
                </a:rPr>
                <a:t>Frontyard &amp; Inside</a:t>
              </a:r>
              <a:endParaRPr sz="1800">
                <a:solidFill>
                  <a:srgbClr val="0000FF"/>
                </a:solidFill>
              </a:endParaRPr>
            </a:p>
          </p:txBody>
        </p:sp>
      </p:grpSp>
      <p:pic>
        <p:nvPicPr>
          <p:cNvPr id="558" name="Google Shape;558;p14"/>
          <p:cNvPicPr preferRelativeResize="0"/>
          <p:nvPr/>
        </p:nvPicPr>
        <p:blipFill>
          <a:blip r:embed="rId10">
            <a:alphaModFix/>
          </a:blip>
          <a:stretch>
            <a:fillRect/>
          </a:stretch>
        </p:blipFill>
        <p:spPr>
          <a:xfrm>
            <a:off x="9730175" y="2628250"/>
            <a:ext cx="1665000" cy="2873468"/>
          </a:xfrm>
          <a:prstGeom prst="rect">
            <a:avLst/>
          </a:prstGeom>
          <a:noFill/>
          <a:ln>
            <a:noFill/>
          </a:ln>
        </p:spPr>
      </p:pic>
      <p:sp>
        <p:nvSpPr>
          <p:cNvPr id="559" name="Google Shape;559;p14"/>
          <p:cNvSpPr txBox="1"/>
          <p:nvPr/>
        </p:nvSpPr>
        <p:spPr>
          <a:xfrm>
            <a:off x="9423900" y="5369525"/>
            <a:ext cx="26571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When you click these buttons, you can access certain features.</a:t>
            </a:r>
            <a:endParaRPr sz="1700">
              <a:solidFill>
                <a:schemeClr val="dk1"/>
              </a:solidFill>
              <a:latin typeface="Calibri"/>
              <a:ea typeface="Calibri"/>
              <a:cs typeface="Calibri"/>
              <a:sym typeface="Calibri"/>
            </a:endParaRPr>
          </a:p>
        </p:txBody>
      </p:sp>
      <p:pic>
        <p:nvPicPr>
          <p:cNvPr id="560" name="Google Shape;560;p14"/>
          <p:cNvPicPr preferRelativeResize="0"/>
          <p:nvPr/>
        </p:nvPicPr>
        <p:blipFill>
          <a:blip r:embed="rId11">
            <a:alphaModFix/>
          </a:blip>
          <a:stretch>
            <a:fillRect/>
          </a:stretch>
        </p:blipFill>
        <p:spPr>
          <a:xfrm>
            <a:off x="7539025" y="5645679"/>
            <a:ext cx="1040975" cy="582946"/>
          </a:xfrm>
          <a:prstGeom prst="rect">
            <a:avLst/>
          </a:prstGeom>
          <a:noFill/>
          <a:ln>
            <a:noFill/>
          </a:ln>
        </p:spPr>
      </p:pic>
      <p:pic>
        <p:nvPicPr>
          <p:cNvPr id="561" name="Google Shape;561;p14"/>
          <p:cNvPicPr preferRelativeResize="0"/>
          <p:nvPr/>
        </p:nvPicPr>
        <p:blipFill>
          <a:blip r:embed="rId12">
            <a:alphaModFix/>
          </a:blip>
          <a:stretch>
            <a:fillRect/>
          </a:stretch>
        </p:blipFill>
        <p:spPr>
          <a:xfrm>
            <a:off x="6302876" y="5403930"/>
            <a:ext cx="805425" cy="100576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1C6E"/>
        </a:solidFill>
      </p:bgPr>
    </p:bg>
    <p:spTree>
      <p:nvGrpSpPr>
        <p:cNvPr id="565" name="Shape 565"/>
        <p:cNvGrpSpPr/>
        <p:nvPr/>
      </p:nvGrpSpPr>
      <p:grpSpPr>
        <a:xfrm>
          <a:off x="0" y="0"/>
          <a:ext cx="0" cy="0"/>
          <a:chOff x="0" y="0"/>
          <a:chExt cx="0" cy="0"/>
        </a:xfrm>
      </p:grpSpPr>
      <p:sp>
        <p:nvSpPr>
          <p:cNvPr id="566" name="Google Shape;566;p12"/>
          <p:cNvSpPr txBox="1"/>
          <p:nvPr/>
        </p:nvSpPr>
        <p:spPr>
          <a:xfrm>
            <a:off x="1096440" y="899958"/>
            <a:ext cx="15590400" cy="1322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0"/>
              <a:buFont typeface="Arial"/>
              <a:buNone/>
            </a:pPr>
            <a:r>
              <a:rPr b="1" i="0" lang="en-US" sz="7000" u="none" cap="none" strike="noStrike">
                <a:solidFill>
                  <a:srgbClr val="FFFFFF"/>
                </a:solidFill>
                <a:latin typeface="Poppins"/>
                <a:ea typeface="Poppins"/>
                <a:cs typeface="Poppins"/>
                <a:sym typeface="Poppins"/>
              </a:rPr>
              <a:t>Target Audience</a:t>
            </a:r>
            <a:endParaRPr b="1" i="0" sz="7000" u="none" cap="none" strike="noStrike">
              <a:solidFill>
                <a:srgbClr val="FFFFFF"/>
              </a:solidFill>
              <a:latin typeface="Poppins"/>
              <a:ea typeface="Poppins"/>
              <a:cs typeface="Poppins"/>
              <a:sym typeface="Poppins"/>
            </a:endParaRPr>
          </a:p>
        </p:txBody>
      </p:sp>
      <p:sp>
        <p:nvSpPr>
          <p:cNvPr id="567" name="Google Shape;567;p12"/>
          <p:cNvSpPr txBox="1"/>
          <p:nvPr/>
        </p:nvSpPr>
        <p:spPr>
          <a:xfrm>
            <a:off x="708219" y="3217228"/>
            <a:ext cx="3555900" cy="969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Poppins"/>
                <a:ea typeface="Poppins"/>
                <a:cs typeface="Poppins"/>
                <a:sym typeface="Poppins"/>
              </a:rPr>
              <a:t>Availability</a:t>
            </a:r>
            <a:endParaRPr b="1" i="0" sz="3000" u="none" cap="none" strike="noStrike">
              <a:solidFill>
                <a:srgbClr val="FFFFFF"/>
              </a:solidFill>
              <a:latin typeface="Poppins"/>
              <a:ea typeface="Poppins"/>
              <a:cs typeface="Poppins"/>
              <a:sym typeface="Poppins"/>
            </a:endParaRPr>
          </a:p>
        </p:txBody>
      </p:sp>
      <p:sp>
        <p:nvSpPr>
          <p:cNvPr id="568" name="Google Shape;568;p12"/>
          <p:cNvSpPr txBox="1"/>
          <p:nvPr/>
        </p:nvSpPr>
        <p:spPr>
          <a:xfrm>
            <a:off x="7113787" y="2555178"/>
            <a:ext cx="3555900" cy="875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Poppins"/>
                <a:ea typeface="Poppins"/>
                <a:cs typeface="Poppins"/>
                <a:sym typeface="Poppins"/>
              </a:rPr>
              <a:t>Users</a:t>
            </a:r>
            <a:endParaRPr b="1" i="0" sz="3000" u="none" cap="none" strike="noStrike">
              <a:solidFill>
                <a:srgbClr val="FFFFFF"/>
              </a:solidFill>
              <a:latin typeface="Poppins"/>
              <a:ea typeface="Poppins"/>
              <a:cs typeface="Poppins"/>
              <a:sym typeface="Poppins"/>
            </a:endParaRPr>
          </a:p>
        </p:txBody>
      </p:sp>
      <p:sp>
        <p:nvSpPr>
          <p:cNvPr id="569" name="Google Shape;569;p12"/>
          <p:cNvSpPr txBox="1"/>
          <p:nvPr/>
        </p:nvSpPr>
        <p:spPr>
          <a:xfrm>
            <a:off x="13133200" y="3521978"/>
            <a:ext cx="3688800" cy="9690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Poppins"/>
                <a:ea typeface="Poppins"/>
                <a:cs typeface="Poppins"/>
                <a:sym typeface="Poppins"/>
              </a:rPr>
              <a:t>Updates</a:t>
            </a:r>
            <a:endParaRPr b="1" i="0" sz="3000" u="none" cap="none" strike="noStrike">
              <a:solidFill>
                <a:srgbClr val="FFFFFF"/>
              </a:solidFill>
              <a:latin typeface="Poppins"/>
              <a:ea typeface="Poppins"/>
              <a:cs typeface="Poppins"/>
              <a:sym typeface="Poppins"/>
            </a:endParaRPr>
          </a:p>
        </p:txBody>
      </p:sp>
      <p:sp>
        <p:nvSpPr>
          <p:cNvPr id="570" name="Google Shape;570;p12"/>
          <p:cNvSpPr/>
          <p:nvPr/>
        </p:nvSpPr>
        <p:spPr>
          <a:xfrm>
            <a:off x="3986598" y="3075450"/>
            <a:ext cx="953700" cy="1088100"/>
          </a:xfrm>
          <a:prstGeom prst="roundRect">
            <a:avLst>
              <a:gd fmla="val 16667" name="adj"/>
            </a:avLst>
          </a:prstGeom>
          <a:solidFill>
            <a:srgbClr val="191919">
              <a:alpha val="200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12"/>
          <p:cNvSpPr/>
          <p:nvPr/>
        </p:nvSpPr>
        <p:spPr>
          <a:xfrm>
            <a:off x="15545334" y="3462375"/>
            <a:ext cx="989400" cy="1088100"/>
          </a:xfrm>
          <a:prstGeom prst="roundRect">
            <a:avLst>
              <a:gd fmla="val 16667" name="adj"/>
            </a:avLst>
          </a:prstGeom>
          <a:solidFill>
            <a:srgbClr val="191919">
              <a:alpha val="200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72" name="Google Shape;572;p12"/>
          <p:cNvGrpSpPr/>
          <p:nvPr/>
        </p:nvGrpSpPr>
        <p:grpSpPr>
          <a:xfrm>
            <a:off x="4122596" y="3228055"/>
            <a:ext cx="686552" cy="783255"/>
            <a:chOff x="1492675" y="4992125"/>
            <a:chExt cx="481825" cy="481825"/>
          </a:xfrm>
        </p:grpSpPr>
        <p:sp>
          <p:nvSpPr>
            <p:cNvPr id="573" name="Google Shape;573;p12"/>
            <p:cNvSpPr/>
            <p:nvPr/>
          </p:nvSpPr>
          <p:spPr>
            <a:xfrm>
              <a:off x="1492675" y="4992125"/>
              <a:ext cx="481825" cy="481825"/>
            </a:xfrm>
            <a:custGeom>
              <a:rect b="b" l="l" r="r" t="t"/>
              <a:pathLst>
                <a:path extrusionOk="0" h="19273" w="19273">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74" name="Google Shape;574;p12"/>
            <p:cNvSpPr/>
            <p:nvPr/>
          </p:nvSpPr>
          <p:spPr>
            <a:xfrm>
              <a:off x="1639625" y="5170175"/>
              <a:ext cx="190100" cy="125750"/>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575" name="Google Shape;575;p12"/>
          <p:cNvGrpSpPr/>
          <p:nvPr/>
        </p:nvGrpSpPr>
        <p:grpSpPr>
          <a:xfrm>
            <a:off x="15681136" y="3614831"/>
            <a:ext cx="714957" cy="783295"/>
            <a:chOff x="2085450" y="842250"/>
            <a:chExt cx="483700" cy="481850"/>
          </a:xfrm>
        </p:grpSpPr>
        <p:sp>
          <p:nvSpPr>
            <p:cNvPr id="576" name="Google Shape;576;p12"/>
            <p:cNvSpPr/>
            <p:nvPr/>
          </p:nvSpPr>
          <p:spPr>
            <a:xfrm>
              <a:off x="2085525" y="926925"/>
              <a:ext cx="483625" cy="397175"/>
            </a:xfrm>
            <a:custGeom>
              <a:rect b="b" l="l" r="r" t="t"/>
              <a:pathLst>
                <a:path extrusionOk="0" h="15887" w="19345">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77" name="Google Shape;577;p12"/>
            <p:cNvSpPr/>
            <p:nvPr/>
          </p:nvSpPr>
          <p:spPr>
            <a:xfrm>
              <a:off x="2085450" y="1151875"/>
              <a:ext cx="143650" cy="87575"/>
            </a:xfrm>
            <a:custGeom>
              <a:rect b="b" l="l" r="r" t="t"/>
              <a:pathLst>
                <a:path extrusionOk="0" h="3503" w="5746">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78" name="Google Shape;578;p12"/>
            <p:cNvSpPr/>
            <p:nvPr/>
          </p:nvSpPr>
          <p:spPr>
            <a:xfrm>
              <a:off x="2274775" y="842250"/>
              <a:ext cx="294375" cy="197650"/>
            </a:xfrm>
            <a:custGeom>
              <a:rect b="b" l="l" r="r" t="t"/>
              <a:pathLst>
                <a:path extrusionOk="0" h="7906" w="11775">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
        <p:nvSpPr>
          <p:cNvPr id="579" name="Google Shape;579;p12"/>
          <p:cNvSpPr txBox="1"/>
          <p:nvPr/>
        </p:nvSpPr>
        <p:spPr>
          <a:xfrm>
            <a:off x="6677552" y="3734500"/>
            <a:ext cx="4580700" cy="2307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lang="en-US" sz="3000">
                <a:solidFill>
                  <a:srgbClr val="FFFFFF"/>
                </a:solidFill>
                <a:latin typeface="Poppins"/>
                <a:ea typeface="Poppins"/>
                <a:cs typeface="Poppins"/>
                <a:sym typeface="Poppins"/>
              </a:rPr>
              <a:t>We expect 18+ years to purchase this </a:t>
            </a:r>
            <a:r>
              <a:rPr lang="en-US" sz="3000">
                <a:solidFill>
                  <a:srgbClr val="FFFFFF"/>
                </a:solidFill>
                <a:latin typeface="Poppins"/>
                <a:ea typeface="Poppins"/>
                <a:cs typeface="Poppins"/>
                <a:sym typeface="Poppins"/>
              </a:rPr>
              <a:t>product.</a:t>
            </a:r>
            <a:r>
              <a:rPr lang="en-US" sz="3000">
                <a:solidFill>
                  <a:srgbClr val="FFFFFF"/>
                </a:solidFill>
                <a:latin typeface="Poppins"/>
                <a:ea typeface="Poppins"/>
                <a:cs typeface="Poppins"/>
                <a:sym typeface="Poppins"/>
              </a:rPr>
              <a:t> </a:t>
            </a:r>
            <a:endParaRPr b="0" i="0" sz="3000" u="none" cap="none" strike="noStrike">
              <a:solidFill>
                <a:srgbClr val="FFFFFF"/>
              </a:solidFill>
              <a:latin typeface="Poppins"/>
              <a:ea typeface="Poppins"/>
              <a:cs typeface="Poppins"/>
              <a:sym typeface="Poppins"/>
            </a:endParaRPr>
          </a:p>
        </p:txBody>
      </p:sp>
      <p:sp>
        <p:nvSpPr>
          <p:cNvPr id="580" name="Google Shape;580;p12"/>
          <p:cNvSpPr txBox="1"/>
          <p:nvPr/>
        </p:nvSpPr>
        <p:spPr>
          <a:xfrm>
            <a:off x="1293700" y="4315125"/>
            <a:ext cx="5037900" cy="2307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3000"/>
              <a:buFont typeface="Arial"/>
              <a:buNone/>
            </a:pPr>
            <a:r>
              <a:rPr lang="en-US" sz="3000">
                <a:solidFill>
                  <a:srgbClr val="FFFFFF"/>
                </a:solidFill>
                <a:latin typeface="Poppins"/>
                <a:ea typeface="Poppins"/>
                <a:cs typeface="Poppins"/>
                <a:sym typeface="Poppins"/>
              </a:rPr>
              <a:t>We are </a:t>
            </a:r>
            <a:r>
              <a:rPr lang="en-US" sz="3000">
                <a:solidFill>
                  <a:srgbClr val="FFFFFF"/>
                </a:solidFill>
                <a:latin typeface="Poppins"/>
                <a:ea typeface="Poppins"/>
                <a:cs typeface="Poppins"/>
                <a:sym typeface="Poppins"/>
              </a:rPr>
              <a:t>selling</a:t>
            </a:r>
            <a:r>
              <a:rPr lang="en-US" sz="3000">
                <a:solidFill>
                  <a:srgbClr val="FFFFFF"/>
                </a:solidFill>
                <a:latin typeface="Poppins"/>
                <a:ea typeface="Poppins"/>
                <a:cs typeface="Poppins"/>
                <a:sym typeface="Poppins"/>
              </a:rPr>
              <a:t> it on: </a:t>
            </a:r>
            <a:endParaRPr sz="3000">
              <a:solidFill>
                <a:srgbClr val="FFFFFF"/>
              </a:solidFill>
              <a:latin typeface="Poppins"/>
              <a:ea typeface="Poppins"/>
              <a:cs typeface="Poppins"/>
              <a:sym typeface="Poppins"/>
            </a:endParaRPr>
          </a:p>
          <a:p>
            <a:pPr indent="0" lvl="0" marL="0" marR="0" rtl="0" algn="just">
              <a:lnSpc>
                <a:spcPct val="100000"/>
              </a:lnSpc>
              <a:spcBef>
                <a:spcPts val="0"/>
              </a:spcBef>
              <a:spcAft>
                <a:spcPts val="0"/>
              </a:spcAft>
              <a:buClr>
                <a:srgbClr val="000000"/>
              </a:buClr>
              <a:buSzPts val="3000"/>
              <a:buFont typeface="Arial"/>
              <a:buNone/>
            </a:pPr>
            <a:r>
              <a:rPr lang="en-US" sz="3000">
                <a:solidFill>
                  <a:srgbClr val="FFFFFF"/>
                </a:solidFill>
                <a:latin typeface="Poppins"/>
                <a:ea typeface="Poppins"/>
                <a:cs typeface="Poppins"/>
                <a:sym typeface="Poppins"/>
              </a:rPr>
              <a:t>Google play       </a:t>
            </a:r>
            <a:endParaRPr sz="3000">
              <a:solidFill>
                <a:srgbClr val="FFFFFF"/>
              </a:solidFill>
              <a:latin typeface="Poppins"/>
              <a:ea typeface="Poppins"/>
              <a:cs typeface="Poppins"/>
              <a:sym typeface="Poppins"/>
            </a:endParaRPr>
          </a:p>
          <a:p>
            <a:pPr indent="0" lvl="0" marL="0" marR="0" rtl="0" algn="just">
              <a:lnSpc>
                <a:spcPct val="100000"/>
              </a:lnSpc>
              <a:spcBef>
                <a:spcPts val="0"/>
              </a:spcBef>
              <a:spcAft>
                <a:spcPts val="0"/>
              </a:spcAft>
              <a:buClr>
                <a:srgbClr val="000000"/>
              </a:buClr>
              <a:buSzPts val="3000"/>
              <a:buFont typeface="Arial"/>
              <a:buNone/>
            </a:pPr>
            <a:r>
              <a:rPr lang="en-US" sz="3000">
                <a:solidFill>
                  <a:srgbClr val="FFFFFF"/>
                </a:solidFill>
                <a:latin typeface="Poppins"/>
                <a:ea typeface="Poppins"/>
                <a:cs typeface="Poppins"/>
                <a:sym typeface="Poppins"/>
              </a:rPr>
              <a:t>and app store</a:t>
            </a:r>
            <a:endParaRPr b="0" i="0" sz="3000" u="none" cap="none" strike="noStrike">
              <a:solidFill>
                <a:srgbClr val="FFFFFF"/>
              </a:solidFill>
              <a:latin typeface="Poppins"/>
              <a:ea typeface="Poppins"/>
              <a:cs typeface="Poppins"/>
              <a:sym typeface="Poppins"/>
            </a:endParaRPr>
          </a:p>
        </p:txBody>
      </p:sp>
      <p:sp>
        <p:nvSpPr>
          <p:cNvPr id="581" name="Google Shape;581;p12"/>
          <p:cNvSpPr txBox="1"/>
          <p:nvPr/>
        </p:nvSpPr>
        <p:spPr>
          <a:xfrm>
            <a:off x="13607775" y="5113925"/>
            <a:ext cx="4103100" cy="2307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3000"/>
              <a:buFont typeface="Arial"/>
              <a:buNone/>
            </a:pPr>
            <a:r>
              <a:rPr lang="en-US" sz="3000">
                <a:solidFill>
                  <a:srgbClr val="FFFFFF"/>
                </a:solidFill>
                <a:latin typeface="Poppins"/>
                <a:ea typeface="Poppins"/>
                <a:cs typeface="Poppins"/>
                <a:sym typeface="Poppins"/>
              </a:rPr>
              <a:t>Future update plans include things </a:t>
            </a:r>
            <a:r>
              <a:rPr lang="en-US" sz="3000">
                <a:solidFill>
                  <a:srgbClr val="FFFFFF"/>
                </a:solidFill>
                <a:latin typeface="Poppins"/>
                <a:ea typeface="Poppins"/>
                <a:cs typeface="Poppins"/>
                <a:sym typeface="Poppins"/>
              </a:rPr>
              <a:t>like</a:t>
            </a:r>
            <a:r>
              <a:rPr lang="en-US" sz="3000">
                <a:solidFill>
                  <a:srgbClr val="FFFFFF"/>
                </a:solidFill>
                <a:latin typeface="Poppins"/>
                <a:ea typeface="Poppins"/>
                <a:cs typeface="Poppins"/>
                <a:sym typeface="Poppins"/>
              </a:rPr>
              <a:t> increasing camera visibility range.</a:t>
            </a:r>
            <a:endParaRPr b="0" i="0" sz="3000" u="none" cap="none" strike="noStrike">
              <a:solidFill>
                <a:srgbClr val="FFFFFF"/>
              </a:solidFill>
              <a:latin typeface="Poppins"/>
              <a:ea typeface="Poppins"/>
              <a:cs typeface="Poppins"/>
              <a:sym typeface="Poppins"/>
            </a:endParaRPr>
          </a:p>
        </p:txBody>
      </p:sp>
      <p:pic>
        <p:nvPicPr>
          <p:cNvPr id="582" name="Google Shape;582;p12"/>
          <p:cNvPicPr preferRelativeResize="0"/>
          <p:nvPr/>
        </p:nvPicPr>
        <p:blipFill rotWithShape="1">
          <a:blip r:embed="rId3">
            <a:alphaModFix/>
          </a:blip>
          <a:srcRect b="38669" l="0" r="0" t="31490"/>
          <a:stretch/>
        </p:blipFill>
        <p:spPr>
          <a:xfrm>
            <a:off x="12942001" y="355350"/>
            <a:ext cx="4430724" cy="1322100"/>
          </a:xfrm>
          <a:prstGeom prst="rect">
            <a:avLst/>
          </a:prstGeom>
          <a:noFill/>
          <a:ln>
            <a:noFill/>
          </a:ln>
        </p:spPr>
      </p:pic>
      <p:grpSp>
        <p:nvGrpSpPr>
          <p:cNvPr id="583" name="Google Shape;583;p12"/>
          <p:cNvGrpSpPr/>
          <p:nvPr/>
        </p:nvGrpSpPr>
        <p:grpSpPr>
          <a:xfrm>
            <a:off x="9977666" y="2448828"/>
            <a:ext cx="953700" cy="1088100"/>
            <a:chOff x="10426141" y="2448853"/>
            <a:chExt cx="953700" cy="1088100"/>
          </a:xfrm>
        </p:grpSpPr>
        <p:sp>
          <p:nvSpPr>
            <p:cNvPr id="584" name="Google Shape;584;p12"/>
            <p:cNvSpPr/>
            <p:nvPr/>
          </p:nvSpPr>
          <p:spPr>
            <a:xfrm>
              <a:off x="10426141" y="2448853"/>
              <a:ext cx="953700" cy="1088100"/>
            </a:xfrm>
            <a:prstGeom prst="roundRect">
              <a:avLst>
                <a:gd fmla="val 16667" name="adj"/>
              </a:avLst>
            </a:prstGeom>
            <a:solidFill>
              <a:srgbClr val="191919">
                <a:alpha val="200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585" name="Google Shape;585;p12"/>
            <p:cNvGrpSpPr/>
            <p:nvPr/>
          </p:nvGrpSpPr>
          <p:grpSpPr>
            <a:xfrm>
              <a:off x="10498218" y="2647330"/>
              <a:ext cx="321849" cy="783255"/>
              <a:chOff x="4584850" y="4399275"/>
              <a:chExt cx="225875" cy="481825"/>
            </a:xfrm>
          </p:grpSpPr>
          <p:sp>
            <p:nvSpPr>
              <p:cNvPr id="586" name="Google Shape;586;p12"/>
              <p:cNvSpPr/>
              <p:nvPr/>
            </p:nvSpPr>
            <p:spPr>
              <a:xfrm>
                <a:off x="4655400" y="4399275"/>
                <a:ext cx="84700" cy="84725"/>
              </a:xfrm>
              <a:custGeom>
                <a:rect b="b" l="l" r="r" t="t"/>
                <a:pathLst>
                  <a:path extrusionOk="0" h="3389" w="3388">
                    <a:moveTo>
                      <a:pt x="1696" y="1"/>
                    </a:moveTo>
                    <a:cubicBezTo>
                      <a:pt x="759" y="1"/>
                      <a:pt x="0" y="760"/>
                      <a:pt x="0" y="1696"/>
                    </a:cubicBezTo>
                    <a:cubicBezTo>
                      <a:pt x="0" y="2630"/>
                      <a:pt x="759" y="3389"/>
                      <a:pt x="1696" y="3389"/>
                    </a:cubicBezTo>
                    <a:cubicBezTo>
                      <a:pt x="2629" y="3389"/>
                      <a:pt x="3388" y="2630"/>
                      <a:pt x="3388" y="1696"/>
                    </a:cubicBezTo>
                    <a:cubicBezTo>
                      <a:pt x="3388" y="760"/>
                      <a:pt x="2629" y="1"/>
                      <a:pt x="169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87" name="Google Shape;587;p12"/>
              <p:cNvSpPr/>
              <p:nvPr/>
            </p:nvSpPr>
            <p:spPr>
              <a:xfrm>
                <a:off x="4584850" y="4512200"/>
                <a:ext cx="225875" cy="368900"/>
              </a:xfrm>
              <a:custGeom>
                <a:rect b="b" l="l" r="r" t="t"/>
                <a:pathLst>
                  <a:path extrusionOk="0" h="14756" w="9035">
                    <a:moveTo>
                      <a:pt x="2259" y="1"/>
                    </a:moveTo>
                    <a:cubicBezTo>
                      <a:pt x="1013" y="1"/>
                      <a:pt x="1" y="1052"/>
                      <a:pt x="1" y="2298"/>
                    </a:cubicBezTo>
                    <a:lnTo>
                      <a:pt x="1" y="5686"/>
                    </a:lnTo>
                    <a:cubicBezTo>
                      <a:pt x="1" y="6280"/>
                      <a:pt x="414" y="6792"/>
                      <a:pt x="1106" y="6792"/>
                    </a:cubicBezTo>
                    <a:cubicBezTo>
                      <a:pt x="1284" y="6792"/>
                      <a:pt x="1480" y="6758"/>
                      <a:pt x="1693" y="6683"/>
                    </a:cubicBezTo>
                    <a:lnTo>
                      <a:pt x="1693" y="13627"/>
                    </a:lnTo>
                    <a:cubicBezTo>
                      <a:pt x="1693" y="14250"/>
                      <a:pt x="2199" y="14756"/>
                      <a:pt x="2822" y="14756"/>
                    </a:cubicBezTo>
                    <a:cubicBezTo>
                      <a:pt x="3446" y="14756"/>
                      <a:pt x="3952" y="14250"/>
                      <a:pt x="3952" y="13627"/>
                    </a:cubicBezTo>
                    <a:lnTo>
                      <a:pt x="3952" y="9637"/>
                    </a:lnTo>
                    <a:cubicBezTo>
                      <a:pt x="3952" y="9324"/>
                      <a:pt x="4204" y="9074"/>
                      <a:pt x="4518" y="9074"/>
                    </a:cubicBezTo>
                    <a:cubicBezTo>
                      <a:pt x="4828" y="9074"/>
                      <a:pt x="5081" y="9324"/>
                      <a:pt x="5081" y="9637"/>
                    </a:cubicBezTo>
                    <a:lnTo>
                      <a:pt x="5081" y="13627"/>
                    </a:lnTo>
                    <a:cubicBezTo>
                      <a:pt x="5081" y="14250"/>
                      <a:pt x="5587" y="14756"/>
                      <a:pt x="6210" y="14756"/>
                    </a:cubicBezTo>
                    <a:cubicBezTo>
                      <a:pt x="6833" y="14756"/>
                      <a:pt x="7339" y="14250"/>
                      <a:pt x="7339" y="13627"/>
                    </a:cubicBezTo>
                    <a:lnTo>
                      <a:pt x="7339" y="6683"/>
                    </a:lnTo>
                    <a:cubicBezTo>
                      <a:pt x="7552" y="6758"/>
                      <a:pt x="7749" y="6792"/>
                      <a:pt x="7927" y="6792"/>
                    </a:cubicBezTo>
                    <a:cubicBezTo>
                      <a:pt x="8619" y="6792"/>
                      <a:pt x="9035" y="6280"/>
                      <a:pt x="9035" y="5686"/>
                    </a:cubicBezTo>
                    <a:lnTo>
                      <a:pt x="9035" y="2298"/>
                    </a:lnTo>
                    <a:cubicBezTo>
                      <a:pt x="9035" y="1052"/>
                      <a:pt x="8020" y="1"/>
                      <a:pt x="677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grpSp>
          <p:nvGrpSpPr>
            <p:cNvPr id="588" name="Google Shape;588;p12"/>
            <p:cNvGrpSpPr/>
            <p:nvPr/>
          </p:nvGrpSpPr>
          <p:grpSpPr>
            <a:xfrm>
              <a:off x="10936406" y="2647330"/>
              <a:ext cx="321849" cy="783255"/>
              <a:chOff x="4584850" y="4399275"/>
              <a:chExt cx="225875" cy="481825"/>
            </a:xfrm>
          </p:grpSpPr>
          <p:sp>
            <p:nvSpPr>
              <p:cNvPr id="589" name="Google Shape;589;p12"/>
              <p:cNvSpPr/>
              <p:nvPr/>
            </p:nvSpPr>
            <p:spPr>
              <a:xfrm>
                <a:off x="4655400" y="4399275"/>
                <a:ext cx="84700" cy="84725"/>
              </a:xfrm>
              <a:custGeom>
                <a:rect b="b" l="l" r="r" t="t"/>
                <a:pathLst>
                  <a:path extrusionOk="0" h="3389" w="3388">
                    <a:moveTo>
                      <a:pt x="1696" y="1"/>
                    </a:moveTo>
                    <a:cubicBezTo>
                      <a:pt x="759" y="1"/>
                      <a:pt x="0" y="760"/>
                      <a:pt x="0" y="1696"/>
                    </a:cubicBezTo>
                    <a:cubicBezTo>
                      <a:pt x="0" y="2630"/>
                      <a:pt x="759" y="3389"/>
                      <a:pt x="1696" y="3389"/>
                    </a:cubicBezTo>
                    <a:cubicBezTo>
                      <a:pt x="2629" y="3389"/>
                      <a:pt x="3388" y="2630"/>
                      <a:pt x="3388" y="1696"/>
                    </a:cubicBezTo>
                    <a:cubicBezTo>
                      <a:pt x="3388" y="760"/>
                      <a:pt x="2629" y="1"/>
                      <a:pt x="169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0" name="Google Shape;590;p12"/>
              <p:cNvSpPr/>
              <p:nvPr/>
            </p:nvSpPr>
            <p:spPr>
              <a:xfrm>
                <a:off x="4584850" y="4512200"/>
                <a:ext cx="225875" cy="368900"/>
              </a:xfrm>
              <a:custGeom>
                <a:rect b="b" l="l" r="r" t="t"/>
                <a:pathLst>
                  <a:path extrusionOk="0" h="14756" w="9035">
                    <a:moveTo>
                      <a:pt x="2259" y="1"/>
                    </a:moveTo>
                    <a:cubicBezTo>
                      <a:pt x="1013" y="1"/>
                      <a:pt x="1" y="1052"/>
                      <a:pt x="1" y="2298"/>
                    </a:cubicBezTo>
                    <a:lnTo>
                      <a:pt x="1" y="5686"/>
                    </a:lnTo>
                    <a:cubicBezTo>
                      <a:pt x="1" y="6280"/>
                      <a:pt x="414" y="6792"/>
                      <a:pt x="1106" y="6792"/>
                    </a:cubicBezTo>
                    <a:cubicBezTo>
                      <a:pt x="1284" y="6792"/>
                      <a:pt x="1480" y="6758"/>
                      <a:pt x="1693" y="6683"/>
                    </a:cubicBezTo>
                    <a:lnTo>
                      <a:pt x="1693" y="13627"/>
                    </a:lnTo>
                    <a:cubicBezTo>
                      <a:pt x="1693" y="14250"/>
                      <a:pt x="2199" y="14756"/>
                      <a:pt x="2822" y="14756"/>
                    </a:cubicBezTo>
                    <a:cubicBezTo>
                      <a:pt x="3446" y="14756"/>
                      <a:pt x="3952" y="14250"/>
                      <a:pt x="3952" y="13627"/>
                    </a:cubicBezTo>
                    <a:lnTo>
                      <a:pt x="3952" y="9637"/>
                    </a:lnTo>
                    <a:cubicBezTo>
                      <a:pt x="3952" y="9324"/>
                      <a:pt x="4204" y="9074"/>
                      <a:pt x="4518" y="9074"/>
                    </a:cubicBezTo>
                    <a:cubicBezTo>
                      <a:pt x="4828" y="9074"/>
                      <a:pt x="5081" y="9324"/>
                      <a:pt x="5081" y="9637"/>
                    </a:cubicBezTo>
                    <a:lnTo>
                      <a:pt x="5081" y="13627"/>
                    </a:lnTo>
                    <a:cubicBezTo>
                      <a:pt x="5081" y="14250"/>
                      <a:pt x="5587" y="14756"/>
                      <a:pt x="6210" y="14756"/>
                    </a:cubicBezTo>
                    <a:cubicBezTo>
                      <a:pt x="6833" y="14756"/>
                      <a:pt x="7339" y="14250"/>
                      <a:pt x="7339" y="13627"/>
                    </a:cubicBezTo>
                    <a:lnTo>
                      <a:pt x="7339" y="6683"/>
                    </a:lnTo>
                    <a:cubicBezTo>
                      <a:pt x="7552" y="6758"/>
                      <a:pt x="7749" y="6792"/>
                      <a:pt x="7927" y="6792"/>
                    </a:cubicBezTo>
                    <a:cubicBezTo>
                      <a:pt x="8619" y="6792"/>
                      <a:pt x="9035" y="6280"/>
                      <a:pt x="9035" y="5686"/>
                    </a:cubicBezTo>
                    <a:lnTo>
                      <a:pt x="9035" y="2298"/>
                    </a:lnTo>
                    <a:cubicBezTo>
                      <a:pt x="9035" y="1052"/>
                      <a:pt x="8020" y="1"/>
                      <a:pt x="677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
          <p:nvSpPr>
            <p:cNvPr id="591" name="Google Shape;591;p12"/>
            <p:cNvSpPr/>
            <p:nvPr/>
          </p:nvSpPr>
          <p:spPr>
            <a:xfrm>
              <a:off x="10894225" y="3075450"/>
              <a:ext cx="406200" cy="387000"/>
            </a:xfrm>
            <a:prstGeom prst="trapezoid">
              <a:avLst>
                <a:gd fmla="val 25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pic>
        <p:nvPicPr>
          <p:cNvPr descr="File:Apple Store logo.svg - Wikimedia Commons" id="592" name="Google Shape;592;p12"/>
          <p:cNvPicPr preferRelativeResize="0"/>
          <p:nvPr/>
        </p:nvPicPr>
        <p:blipFill rotWithShape="1">
          <a:blip r:embed="rId4">
            <a:alphaModFix/>
          </a:blip>
          <a:srcRect b="14269" l="4119" r="3935" t="3581"/>
          <a:stretch/>
        </p:blipFill>
        <p:spPr>
          <a:xfrm>
            <a:off x="4122600" y="5377658"/>
            <a:ext cx="413251" cy="369219"/>
          </a:xfrm>
          <a:prstGeom prst="rect">
            <a:avLst/>
          </a:prstGeom>
          <a:noFill/>
          <a:ln>
            <a:noFill/>
          </a:ln>
        </p:spPr>
      </p:pic>
      <p:pic>
        <p:nvPicPr>
          <p:cNvPr descr="Datei:Google Play Store badge EN.svg – Wikipedia" id="593" name="Google Shape;593;p12"/>
          <p:cNvPicPr preferRelativeResize="0"/>
          <p:nvPr/>
        </p:nvPicPr>
        <p:blipFill rotWithShape="1">
          <a:blip r:embed="rId5">
            <a:alphaModFix/>
          </a:blip>
          <a:srcRect b="6789" l="4288" r="73363" t="7915"/>
          <a:stretch/>
        </p:blipFill>
        <p:spPr>
          <a:xfrm>
            <a:off x="3709338" y="4909352"/>
            <a:ext cx="413274" cy="4682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00"/>
        </a:solidFill>
      </p:bgPr>
    </p:bg>
    <p:spTree>
      <p:nvGrpSpPr>
        <p:cNvPr id="597" name="Shape 597"/>
        <p:cNvGrpSpPr/>
        <p:nvPr/>
      </p:nvGrpSpPr>
      <p:grpSpPr>
        <a:xfrm>
          <a:off x="0" y="0"/>
          <a:ext cx="0" cy="0"/>
          <a:chOff x="0" y="0"/>
          <a:chExt cx="0" cy="0"/>
        </a:xfrm>
      </p:grpSpPr>
      <p:sp>
        <p:nvSpPr>
          <p:cNvPr id="598" name="Google Shape;598;p10"/>
          <p:cNvSpPr/>
          <p:nvPr/>
        </p:nvSpPr>
        <p:spPr>
          <a:xfrm>
            <a:off x="1028700" y="8187294"/>
            <a:ext cx="4762617" cy="956706"/>
          </a:xfrm>
          <a:custGeom>
            <a:rect b="b" l="l" r="r" t="t"/>
            <a:pathLst>
              <a:path extrusionOk="0" h="956706" w="4762617">
                <a:moveTo>
                  <a:pt x="0" y="0"/>
                </a:moveTo>
                <a:lnTo>
                  <a:pt x="4762617" y="0"/>
                </a:lnTo>
                <a:lnTo>
                  <a:pt x="4762617" y="956706"/>
                </a:lnTo>
                <a:lnTo>
                  <a:pt x="0" y="956706"/>
                </a:lnTo>
                <a:lnTo>
                  <a:pt x="0" y="0"/>
                </a:lnTo>
                <a:close/>
              </a:path>
            </a:pathLst>
          </a:custGeom>
          <a:blipFill rotWithShape="1">
            <a:blip r:embed="rId3">
              <a:alphaModFix amt="34000"/>
            </a:blip>
            <a:stretch>
              <a:fillRect b="0" l="-853" r="-852" t="0"/>
            </a:stretch>
          </a:blipFill>
          <a:ln>
            <a:noFill/>
          </a:ln>
        </p:spPr>
      </p:sp>
      <p:sp>
        <p:nvSpPr>
          <p:cNvPr id="599" name="Google Shape;599;p10"/>
          <p:cNvSpPr/>
          <p:nvPr/>
        </p:nvSpPr>
        <p:spPr>
          <a:xfrm>
            <a:off x="6762691" y="8187294"/>
            <a:ext cx="4762617" cy="956706"/>
          </a:xfrm>
          <a:custGeom>
            <a:rect b="b" l="l" r="r" t="t"/>
            <a:pathLst>
              <a:path extrusionOk="0" h="956706" w="4762617">
                <a:moveTo>
                  <a:pt x="0" y="0"/>
                </a:moveTo>
                <a:lnTo>
                  <a:pt x="4762618" y="0"/>
                </a:lnTo>
                <a:lnTo>
                  <a:pt x="4762618" y="956706"/>
                </a:lnTo>
                <a:lnTo>
                  <a:pt x="0" y="956706"/>
                </a:lnTo>
                <a:lnTo>
                  <a:pt x="0" y="0"/>
                </a:lnTo>
                <a:close/>
              </a:path>
            </a:pathLst>
          </a:custGeom>
          <a:blipFill rotWithShape="1">
            <a:blip r:embed="rId3">
              <a:alphaModFix amt="34000"/>
            </a:blip>
            <a:stretch>
              <a:fillRect b="0" l="-853" r="-852" t="0"/>
            </a:stretch>
          </a:blipFill>
          <a:ln>
            <a:noFill/>
          </a:ln>
        </p:spPr>
      </p:sp>
      <p:sp>
        <p:nvSpPr>
          <p:cNvPr id="600" name="Google Shape;600;p10"/>
          <p:cNvSpPr/>
          <p:nvPr/>
        </p:nvSpPr>
        <p:spPr>
          <a:xfrm>
            <a:off x="12496683" y="8187294"/>
            <a:ext cx="4762617" cy="956706"/>
          </a:xfrm>
          <a:custGeom>
            <a:rect b="b" l="l" r="r" t="t"/>
            <a:pathLst>
              <a:path extrusionOk="0" h="956706" w="4762617">
                <a:moveTo>
                  <a:pt x="0" y="0"/>
                </a:moveTo>
                <a:lnTo>
                  <a:pt x="4762617" y="0"/>
                </a:lnTo>
                <a:lnTo>
                  <a:pt x="4762617" y="956706"/>
                </a:lnTo>
                <a:lnTo>
                  <a:pt x="0" y="956706"/>
                </a:lnTo>
                <a:lnTo>
                  <a:pt x="0" y="0"/>
                </a:lnTo>
                <a:close/>
              </a:path>
            </a:pathLst>
          </a:custGeom>
          <a:blipFill rotWithShape="1">
            <a:blip r:embed="rId3">
              <a:alphaModFix amt="34000"/>
            </a:blip>
            <a:stretch>
              <a:fillRect b="0" l="-853" r="-852" t="0"/>
            </a:stretch>
          </a:blipFill>
          <a:ln>
            <a:noFill/>
          </a:ln>
        </p:spPr>
      </p:sp>
      <p:grpSp>
        <p:nvGrpSpPr>
          <p:cNvPr id="601" name="Google Shape;601;p10"/>
          <p:cNvGrpSpPr/>
          <p:nvPr/>
        </p:nvGrpSpPr>
        <p:grpSpPr>
          <a:xfrm>
            <a:off x="1028700" y="3383781"/>
            <a:ext cx="4762644" cy="5281894"/>
            <a:chOff x="0" y="-85725"/>
            <a:chExt cx="1617526" cy="1793878"/>
          </a:xfrm>
        </p:grpSpPr>
        <p:sp>
          <p:nvSpPr>
            <p:cNvPr id="602" name="Google Shape;602;p10"/>
            <p:cNvSpPr/>
            <p:nvPr/>
          </p:nvSpPr>
          <p:spPr>
            <a:xfrm>
              <a:off x="0" y="0"/>
              <a:ext cx="1617526" cy="1708153"/>
            </a:xfrm>
            <a:custGeom>
              <a:rect b="b" l="l" r="r" t="t"/>
              <a:pathLst>
                <a:path extrusionOk="0" h="1708153" w="1617526">
                  <a:moveTo>
                    <a:pt x="65022" y="0"/>
                  </a:moveTo>
                  <a:lnTo>
                    <a:pt x="1552503" y="0"/>
                  </a:lnTo>
                  <a:cubicBezTo>
                    <a:pt x="1569748" y="0"/>
                    <a:pt x="1586287" y="6851"/>
                    <a:pt x="1598481" y="19045"/>
                  </a:cubicBezTo>
                  <a:cubicBezTo>
                    <a:pt x="1610675" y="31239"/>
                    <a:pt x="1617526" y="47777"/>
                    <a:pt x="1617526" y="65022"/>
                  </a:cubicBezTo>
                  <a:lnTo>
                    <a:pt x="1617526" y="1643130"/>
                  </a:lnTo>
                  <a:cubicBezTo>
                    <a:pt x="1617526" y="1660375"/>
                    <a:pt x="1610675" y="1676914"/>
                    <a:pt x="1598481" y="1689108"/>
                  </a:cubicBezTo>
                  <a:cubicBezTo>
                    <a:pt x="1586287" y="1701302"/>
                    <a:pt x="1569748" y="1708153"/>
                    <a:pt x="1552503" y="1708153"/>
                  </a:cubicBezTo>
                  <a:lnTo>
                    <a:pt x="65022" y="1708153"/>
                  </a:lnTo>
                  <a:cubicBezTo>
                    <a:pt x="47777" y="1708153"/>
                    <a:pt x="31239" y="1701302"/>
                    <a:pt x="19045" y="1689108"/>
                  </a:cubicBezTo>
                  <a:cubicBezTo>
                    <a:pt x="6851" y="1676914"/>
                    <a:pt x="0" y="1660375"/>
                    <a:pt x="0" y="1643130"/>
                  </a:cubicBezTo>
                  <a:lnTo>
                    <a:pt x="0" y="65022"/>
                  </a:lnTo>
                  <a:cubicBezTo>
                    <a:pt x="0" y="47777"/>
                    <a:pt x="6851" y="31239"/>
                    <a:pt x="19045" y="19045"/>
                  </a:cubicBezTo>
                  <a:cubicBezTo>
                    <a:pt x="31239" y="6851"/>
                    <a:pt x="47777" y="0"/>
                    <a:pt x="6502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10"/>
            <p:cNvSpPr txBox="1"/>
            <p:nvPr/>
          </p:nvSpPr>
          <p:spPr>
            <a:xfrm>
              <a:off x="0" y="-85725"/>
              <a:ext cx="1617526" cy="1793878"/>
            </a:xfrm>
            <a:prstGeom prst="rect">
              <a:avLst/>
            </a:prstGeom>
            <a:noFill/>
            <a:ln>
              <a:noFill/>
            </a:ln>
          </p:spPr>
          <p:txBody>
            <a:bodyPr anchorCtr="0" anchor="ctr" bIns="50800" lIns="50800" spcFirstLastPara="1" rIns="50800" wrap="square" tIns="50800">
              <a:noAutofit/>
            </a:bodyPr>
            <a:lstStyle/>
            <a:p>
              <a:pPr indent="0" lvl="0" marL="0" marR="0" rtl="0" algn="ctr">
                <a:lnSpc>
                  <a:spcPct val="2744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04" name="Google Shape;604;p10"/>
          <p:cNvSpPr/>
          <p:nvPr/>
        </p:nvSpPr>
        <p:spPr>
          <a:xfrm>
            <a:off x="6762691" y="3636189"/>
            <a:ext cx="4762617" cy="5029458"/>
          </a:xfrm>
          <a:custGeom>
            <a:rect b="b" l="l" r="r" t="t"/>
            <a:pathLst>
              <a:path extrusionOk="0" h="1708153" w="1617526">
                <a:moveTo>
                  <a:pt x="65022" y="0"/>
                </a:moveTo>
                <a:lnTo>
                  <a:pt x="1552503" y="0"/>
                </a:lnTo>
                <a:cubicBezTo>
                  <a:pt x="1569748" y="0"/>
                  <a:pt x="1586287" y="6851"/>
                  <a:pt x="1598481" y="19045"/>
                </a:cubicBezTo>
                <a:cubicBezTo>
                  <a:pt x="1610675" y="31239"/>
                  <a:pt x="1617526" y="47777"/>
                  <a:pt x="1617526" y="65022"/>
                </a:cubicBezTo>
                <a:lnTo>
                  <a:pt x="1617526" y="1643130"/>
                </a:lnTo>
                <a:cubicBezTo>
                  <a:pt x="1617526" y="1660375"/>
                  <a:pt x="1610675" y="1676914"/>
                  <a:pt x="1598481" y="1689108"/>
                </a:cubicBezTo>
                <a:cubicBezTo>
                  <a:pt x="1586287" y="1701302"/>
                  <a:pt x="1569748" y="1708153"/>
                  <a:pt x="1552503" y="1708153"/>
                </a:cubicBezTo>
                <a:lnTo>
                  <a:pt x="65022" y="1708153"/>
                </a:lnTo>
                <a:cubicBezTo>
                  <a:pt x="47777" y="1708153"/>
                  <a:pt x="31239" y="1701302"/>
                  <a:pt x="19045" y="1689108"/>
                </a:cubicBezTo>
                <a:cubicBezTo>
                  <a:pt x="6851" y="1676914"/>
                  <a:pt x="0" y="1660375"/>
                  <a:pt x="0" y="1643130"/>
                </a:cubicBezTo>
                <a:lnTo>
                  <a:pt x="0" y="65022"/>
                </a:lnTo>
                <a:cubicBezTo>
                  <a:pt x="0" y="47777"/>
                  <a:pt x="6851" y="31239"/>
                  <a:pt x="19045" y="19045"/>
                </a:cubicBezTo>
                <a:cubicBezTo>
                  <a:pt x="31239" y="6851"/>
                  <a:pt x="47777" y="0"/>
                  <a:pt x="6502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5" name="Google Shape;605;p10"/>
          <p:cNvGrpSpPr/>
          <p:nvPr/>
        </p:nvGrpSpPr>
        <p:grpSpPr>
          <a:xfrm>
            <a:off x="12496683" y="3383782"/>
            <a:ext cx="4762617" cy="5281865"/>
            <a:chOff x="0" y="-85725"/>
            <a:chExt cx="1617526" cy="1793878"/>
          </a:xfrm>
        </p:grpSpPr>
        <p:sp>
          <p:nvSpPr>
            <p:cNvPr id="606" name="Google Shape;606;p10"/>
            <p:cNvSpPr/>
            <p:nvPr/>
          </p:nvSpPr>
          <p:spPr>
            <a:xfrm>
              <a:off x="0" y="0"/>
              <a:ext cx="1617526" cy="1708153"/>
            </a:xfrm>
            <a:custGeom>
              <a:rect b="b" l="l" r="r" t="t"/>
              <a:pathLst>
                <a:path extrusionOk="0" h="1708153" w="1617526">
                  <a:moveTo>
                    <a:pt x="65022" y="0"/>
                  </a:moveTo>
                  <a:lnTo>
                    <a:pt x="1552503" y="0"/>
                  </a:lnTo>
                  <a:cubicBezTo>
                    <a:pt x="1569748" y="0"/>
                    <a:pt x="1586287" y="6851"/>
                    <a:pt x="1598481" y="19045"/>
                  </a:cubicBezTo>
                  <a:cubicBezTo>
                    <a:pt x="1610675" y="31239"/>
                    <a:pt x="1617526" y="47777"/>
                    <a:pt x="1617526" y="65022"/>
                  </a:cubicBezTo>
                  <a:lnTo>
                    <a:pt x="1617526" y="1643130"/>
                  </a:lnTo>
                  <a:cubicBezTo>
                    <a:pt x="1617526" y="1660375"/>
                    <a:pt x="1610675" y="1676914"/>
                    <a:pt x="1598481" y="1689108"/>
                  </a:cubicBezTo>
                  <a:cubicBezTo>
                    <a:pt x="1586287" y="1701302"/>
                    <a:pt x="1569748" y="1708153"/>
                    <a:pt x="1552503" y="1708153"/>
                  </a:cubicBezTo>
                  <a:lnTo>
                    <a:pt x="65022" y="1708153"/>
                  </a:lnTo>
                  <a:cubicBezTo>
                    <a:pt x="47777" y="1708153"/>
                    <a:pt x="31239" y="1701302"/>
                    <a:pt x="19045" y="1689108"/>
                  </a:cubicBezTo>
                  <a:cubicBezTo>
                    <a:pt x="6851" y="1676914"/>
                    <a:pt x="0" y="1660375"/>
                    <a:pt x="0" y="1643130"/>
                  </a:cubicBezTo>
                  <a:lnTo>
                    <a:pt x="0" y="65022"/>
                  </a:lnTo>
                  <a:cubicBezTo>
                    <a:pt x="0" y="47777"/>
                    <a:pt x="6851" y="31239"/>
                    <a:pt x="19045" y="19045"/>
                  </a:cubicBezTo>
                  <a:cubicBezTo>
                    <a:pt x="31239" y="6851"/>
                    <a:pt x="47777" y="0"/>
                    <a:pt x="6502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10"/>
            <p:cNvSpPr txBox="1"/>
            <p:nvPr/>
          </p:nvSpPr>
          <p:spPr>
            <a:xfrm>
              <a:off x="0" y="-85725"/>
              <a:ext cx="1617526" cy="1793878"/>
            </a:xfrm>
            <a:prstGeom prst="rect">
              <a:avLst/>
            </a:prstGeom>
            <a:noFill/>
            <a:ln>
              <a:noFill/>
            </a:ln>
          </p:spPr>
          <p:txBody>
            <a:bodyPr anchorCtr="0" anchor="ctr" bIns="50800" lIns="50800" spcFirstLastPara="1" rIns="50800" wrap="square" tIns="50800">
              <a:noAutofit/>
            </a:bodyPr>
            <a:lstStyle/>
            <a:p>
              <a:pPr indent="0" lvl="0" marL="0" marR="0" rtl="0" algn="ctr">
                <a:lnSpc>
                  <a:spcPct val="2744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08" name="Google Shape;608;p10"/>
          <p:cNvSpPr txBox="1"/>
          <p:nvPr/>
        </p:nvSpPr>
        <p:spPr>
          <a:xfrm>
            <a:off x="3595145" y="824865"/>
            <a:ext cx="11097600" cy="1000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500"/>
              <a:buFont typeface="Arial"/>
              <a:buNone/>
            </a:pPr>
            <a:r>
              <a:rPr b="1" i="0" lang="en-US" sz="6500" u="none" cap="none" strike="noStrike">
                <a:latin typeface="Arial"/>
                <a:ea typeface="Arial"/>
                <a:cs typeface="Arial"/>
                <a:sym typeface="Arial"/>
              </a:rPr>
              <a:t>Consumer Feedback</a:t>
            </a:r>
            <a:endParaRPr b="0" i="0" sz="1400" u="none" cap="none" strike="noStrike">
              <a:latin typeface="Arial"/>
              <a:ea typeface="Arial"/>
              <a:cs typeface="Arial"/>
              <a:sym typeface="Arial"/>
            </a:endParaRPr>
          </a:p>
        </p:txBody>
      </p:sp>
      <p:grpSp>
        <p:nvGrpSpPr>
          <p:cNvPr id="609" name="Google Shape;609;p10"/>
          <p:cNvGrpSpPr/>
          <p:nvPr/>
        </p:nvGrpSpPr>
        <p:grpSpPr>
          <a:xfrm>
            <a:off x="1297925" y="4959600"/>
            <a:ext cx="4493245" cy="3093108"/>
            <a:chOff x="-206165" y="-439175"/>
            <a:chExt cx="5379199" cy="4124144"/>
          </a:xfrm>
        </p:grpSpPr>
        <p:sp>
          <p:nvSpPr>
            <p:cNvPr id="610" name="Google Shape;610;p10"/>
            <p:cNvSpPr txBox="1"/>
            <p:nvPr/>
          </p:nvSpPr>
          <p:spPr>
            <a:xfrm>
              <a:off x="-206165" y="567369"/>
              <a:ext cx="5172900" cy="31176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799"/>
                <a:buFont typeface="Arial"/>
                <a:buNone/>
              </a:pPr>
              <a:r>
                <a:rPr lang="en-US" sz="3100"/>
                <a:t>Looking at the idea of HAARV, I want to buy it since it seems really nice.</a:t>
              </a:r>
              <a:endParaRPr sz="3100"/>
            </a:p>
          </p:txBody>
        </p:sp>
        <p:sp>
          <p:nvSpPr>
            <p:cNvPr id="611" name="Google Shape;611;p10"/>
            <p:cNvSpPr txBox="1"/>
            <p:nvPr/>
          </p:nvSpPr>
          <p:spPr>
            <a:xfrm>
              <a:off x="133" y="-439175"/>
              <a:ext cx="5172900" cy="656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200"/>
                <a:buFont typeface="Arial"/>
                <a:buNone/>
              </a:pPr>
              <a:r>
                <a:rPr lang="en-US" sz="3200">
                  <a:solidFill>
                    <a:srgbClr val="6422B8"/>
                  </a:solidFill>
                </a:rPr>
                <a:t>Alex</a:t>
              </a:r>
              <a:endParaRPr b="0" i="0" sz="1400" u="none" cap="none" strike="noStrike">
                <a:solidFill>
                  <a:srgbClr val="000000"/>
                </a:solidFill>
                <a:latin typeface="Arial"/>
                <a:ea typeface="Arial"/>
                <a:cs typeface="Arial"/>
                <a:sym typeface="Arial"/>
              </a:endParaRPr>
            </a:p>
          </p:txBody>
        </p:sp>
      </p:grpSp>
      <p:grpSp>
        <p:nvGrpSpPr>
          <p:cNvPr id="612" name="Google Shape;612;p10"/>
          <p:cNvGrpSpPr/>
          <p:nvPr/>
        </p:nvGrpSpPr>
        <p:grpSpPr>
          <a:xfrm>
            <a:off x="7204125" y="4959598"/>
            <a:ext cx="3879675" cy="1437472"/>
            <a:chOff x="0" y="-439175"/>
            <a:chExt cx="5172900" cy="1916629"/>
          </a:xfrm>
        </p:grpSpPr>
        <p:sp>
          <p:nvSpPr>
            <p:cNvPr id="613" name="Google Shape;613;p10"/>
            <p:cNvSpPr txBox="1"/>
            <p:nvPr/>
          </p:nvSpPr>
          <p:spPr>
            <a:xfrm>
              <a:off x="0" y="1190054"/>
              <a:ext cx="5172900" cy="2874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799"/>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10"/>
            <p:cNvSpPr txBox="1"/>
            <p:nvPr/>
          </p:nvSpPr>
          <p:spPr>
            <a:xfrm>
              <a:off x="0" y="-439175"/>
              <a:ext cx="5172900" cy="656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200"/>
                <a:buFont typeface="Arial"/>
                <a:buNone/>
              </a:pPr>
              <a:r>
                <a:rPr lang="en-US" sz="3200">
                  <a:solidFill>
                    <a:srgbClr val="6422B8"/>
                  </a:solidFill>
                </a:rPr>
                <a:t>Alice</a:t>
              </a:r>
              <a:endParaRPr b="0" i="0" sz="1400" u="none" cap="none" strike="noStrike">
                <a:solidFill>
                  <a:srgbClr val="000000"/>
                </a:solidFill>
                <a:latin typeface="Arial"/>
                <a:ea typeface="Arial"/>
                <a:cs typeface="Arial"/>
                <a:sym typeface="Arial"/>
              </a:endParaRPr>
            </a:p>
          </p:txBody>
        </p:sp>
      </p:grpSp>
      <p:sp>
        <p:nvSpPr>
          <p:cNvPr id="615" name="Google Shape;615;p10"/>
          <p:cNvSpPr txBox="1"/>
          <p:nvPr/>
        </p:nvSpPr>
        <p:spPr>
          <a:xfrm>
            <a:off x="12938116" y="4959598"/>
            <a:ext cx="3879900" cy="49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200"/>
              <a:buFont typeface="Arial"/>
              <a:buNone/>
            </a:pPr>
            <a:r>
              <a:rPr lang="en-US" sz="3200">
                <a:solidFill>
                  <a:srgbClr val="6422B8"/>
                </a:solidFill>
              </a:rPr>
              <a:t>John</a:t>
            </a:r>
            <a:endParaRPr b="0" i="0" sz="1400" u="none" cap="none" strike="noStrike">
              <a:solidFill>
                <a:srgbClr val="000000"/>
              </a:solidFill>
              <a:latin typeface="Arial"/>
              <a:ea typeface="Arial"/>
              <a:cs typeface="Arial"/>
              <a:sym typeface="Arial"/>
            </a:endParaRPr>
          </a:p>
        </p:txBody>
      </p:sp>
      <p:pic>
        <p:nvPicPr>
          <p:cNvPr id="616" name="Google Shape;616;p10"/>
          <p:cNvPicPr preferRelativeResize="0"/>
          <p:nvPr/>
        </p:nvPicPr>
        <p:blipFill rotWithShape="1">
          <a:blip r:embed="rId4">
            <a:alphaModFix/>
          </a:blip>
          <a:srcRect b="38669" l="0" r="0" t="31490"/>
          <a:stretch/>
        </p:blipFill>
        <p:spPr>
          <a:xfrm>
            <a:off x="13398325" y="355350"/>
            <a:ext cx="3974400" cy="1185925"/>
          </a:xfrm>
          <a:prstGeom prst="rect">
            <a:avLst/>
          </a:prstGeom>
          <a:noFill/>
          <a:ln>
            <a:noFill/>
          </a:ln>
        </p:spPr>
      </p:pic>
      <p:sp>
        <p:nvSpPr>
          <p:cNvPr id="617" name="Google Shape;617;p10"/>
          <p:cNvSpPr txBox="1"/>
          <p:nvPr/>
        </p:nvSpPr>
        <p:spPr>
          <a:xfrm>
            <a:off x="7027200" y="5496000"/>
            <a:ext cx="42336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a:solidFill>
                  <a:schemeClr val="dk1"/>
                </a:solidFill>
                <a:latin typeface="Calibri"/>
                <a:ea typeface="Calibri"/>
                <a:cs typeface="Calibri"/>
                <a:sym typeface="Calibri"/>
              </a:rPr>
              <a:t>The product looks perfect to get robbers not to rob me anymore.</a:t>
            </a:r>
            <a:endParaRPr sz="3200">
              <a:solidFill>
                <a:schemeClr val="dk1"/>
              </a:solidFill>
              <a:latin typeface="Calibri"/>
              <a:ea typeface="Calibri"/>
              <a:cs typeface="Calibri"/>
              <a:sym typeface="Calibri"/>
            </a:endParaRPr>
          </a:p>
        </p:txBody>
      </p:sp>
      <p:sp>
        <p:nvSpPr>
          <p:cNvPr id="618" name="Google Shape;618;p10"/>
          <p:cNvSpPr txBox="1"/>
          <p:nvPr/>
        </p:nvSpPr>
        <p:spPr>
          <a:xfrm>
            <a:off x="12669150" y="5496000"/>
            <a:ext cx="4414800" cy="3047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100">
                <a:solidFill>
                  <a:schemeClr val="dk1"/>
                </a:solidFill>
                <a:latin typeface="Calibri"/>
                <a:ea typeface="Calibri"/>
                <a:cs typeface="Calibri"/>
                <a:sym typeface="Calibri"/>
              </a:rPr>
              <a:t>This app is very good. All I have to do is log in to the HAARV app and just look at </a:t>
            </a:r>
            <a:r>
              <a:rPr lang="en-US" sz="3100">
                <a:solidFill>
                  <a:schemeClr val="dk1"/>
                </a:solidFill>
                <a:latin typeface="Calibri"/>
                <a:ea typeface="Calibri"/>
                <a:cs typeface="Calibri"/>
                <a:sym typeface="Calibri"/>
              </a:rPr>
              <a:t>the</a:t>
            </a:r>
            <a:r>
              <a:rPr lang="en-US" sz="3100">
                <a:solidFill>
                  <a:schemeClr val="dk1"/>
                </a:solidFill>
                <a:latin typeface="Calibri"/>
                <a:ea typeface="Calibri"/>
                <a:cs typeface="Calibri"/>
                <a:sym typeface="Calibri"/>
              </a:rPr>
              <a:t> cameras to see if someone is there or not! I should get this.</a:t>
            </a:r>
            <a:endParaRPr sz="3100">
              <a:solidFill>
                <a:schemeClr val="dk1"/>
              </a:solidFill>
              <a:latin typeface="Calibri"/>
              <a:ea typeface="Calibri"/>
              <a:cs typeface="Calibri"/>
              <a:sym typeface="Calibri"/>
            </a:endParaRPr>
          </a:p>
        </p:txBody>
      </p:sp>
      <p:pic>
        <p:nvPicPr>
          <p:cNvPr descr="Vector for free use: Young anime girl" id="619" name="Google Shape;619;p10"/>
          <p:cNvPicPr preferRelativeResize="0"/>
          <p:nvPr/>
        </p:nvPicPr>
        <p:blipFill>
          <a:blip r:embed="rId5">
            <a:alphaModFix/>
          </a:blip>
          <a:stretch>
            <a:fillRect/>
          </a:stretch>
        </p:blipFill>
        <p:spPr>
          <a:xfrm>
            <a:off x="7952700" y="2616275"/>
            <a:ext cx="2088825" cy="2088825"/>
          </a:xfrm>
          <a:prstGeom prst="rect">
            <a:avLst/>
          </a:prstGeom>
          <a:noFill/>
          <a:ln>
            <a:noFill/>
          </a:ln>
        </p:spPr>
      </p:pic>
      <p:pic>
        <p:nvPicPr>
          <p:cNvPr descr="Free Images : avatar, people, person, business, user, man ..." id="620" name="Google Shape;620;p10"/>
          <p:cNvPicPr preferRelativeResize="0"/>
          <p:nvPr/>
        </p:nvPicPr>
        <p:blipFill>
          <a:blip r:embed="rId6">
            <a:alphaModFix/>
          </a:blip>
          <a:stretch>
            <a:fillRect/>
          </a:stretch>
        </p:blipFill>
        <p:spPr>
          <a:xfrm>
            <a:off x="2500138" y="2616275"/>
            <a:ext cx="2088827" cy="2088827"/>
          </a:xfrm>
          <a:prstGeom prst="rect">
            <a:avLst/>
          </a:prstGeom>
          <a:noFill/>
          <a:ln>
            <a:noFill/>
          </a:ln>
        </p:spPr>
      </p:pic>
      <p:pic>
        <p:nvPicPr>
          <p:cNvPr descr="Vector image of young man cartoon character | Free SVG" id="621" name="Google Shape;621;p10"/>
          <p:cNvPicPr preferRelativeResize="0"/>
          <p:nvPr/>
        </p:nvPicPr>
        <p:blipFill>
          <a:blip r:embed="rId7">
            <a:alphaModFix/>
          </a:blip>
          <a:stretch>
            <a:fillRect/>
          </a:stretch>
        </p:blipFill>
        <p:spPr>
          <a:xfrm>
            <a:off x="13699025" y="2532888"/>
            <a:ext cx="2255599" cy="22555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75" name="Shape 175"/>
        <p:cNvGrpSpPr/>
        <p:nvPr/>
      </p:nvGrpSpPr>
      <p:grpSpPr>
        <a:xfrm>
          <a:off x="0" y="0"/>
          <a:ext cx="0" cy="0"/>
          <a:chOff x="0" y="0"/>
          <a:chExt cx="0" cy="0"/>
        </a:xfrm>
      </p:grpSpPr>
      <p:sp>
        <p:nvSpPr>
          <p:cNvPr id="176" name="Google Shape;176;g310ccbaceac_0_7"/>
          <p:cNvSpPr/>
          <p:nvPr/>
        </p:nvSpPr>
        <p:spPr>
          <a:xfrm>
            <a:off x="1509899" y="6787828"/>
            <a:ext cx="2272500" cy="2224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t/>
            </a:r>
            <a:endParaRPr b="1" i="0" sz="50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5000"/>
              <a:buFont typeface="Arial"/>
              <a:buNone/>
            </a:pPr>
            <a:r>
              <a:rPr b="1" i="0" lang="en-US" sz="1100" u="none" cap="none" strike="noStrike">
                <a:solidFill>
                  <a:srgbClr val="000000"/>
                </a:solidFill>
                <a:latin typeface="Poppins"/>
                <a:ea typeface="Poppins"/>
                <a:cs typeface="Poppins"/>
                <a:sym typeface="Poppins"/>
              </a:rPr>
              <a:t>TEAM MEMBER’s PICTURE</a:t>
            </a:r>
            <a:endParaRPr b="1" i="0" sz="1100" u="none" cap="none" strike="noStrike">
              <a:solidFill>
                <a:srgbClr val="000000"/>
              </a:solidFill>
              <a:latin typeface="Poppins"/>
              <a:ea typeface="Poppins"/>
              <a:cs typeface="Poppins"/>
              <a:sym typeface="Poppins"/>
            </a:endParaRPr>
          </a:p>
        </p:txBody>
      </p:sp>
      <p:sp>
        <p:nvSpPr>
          <p:cNvPr id="177" name="Google Shape;177;g310ccbaceac_0_7"/>
          <p:cNvSpPr txBox="1"/>
          <p:nvPr/>
        </p:nvSpPr>
        <p:spPr>
          <a:xfrm>
            <a:off x="4096550" y="355350"/>
            <a:ext cx="9681900" cy="95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1" lang="en-US" sz="5000">
                <a:solidFill>
                  <a:schemeClr val="lt1"/>
                </a:solidFill>
                <a:latin typeface="Poppins"/>
                <a:ea typeface="Poppins"/>
                <a:cs typeface="Poppins"/>
                <a:sym typeface="Poppins"/>
              </a:rPr>
              <a:t>                            </a:t>
            </a:r>
            <a:r>
              <a:rPr b="1" lang="en-US" sz="5000">
                <a:solidFill>
                  <a:srgbClr val="00FFFF"/>
                </a:solidFill>
                <a:latin typeface="Poppins"/>
                <a:ea typeface="Poppins"/>
                <a:cs typeface="Poppins"/>
                <a:sym typeface="Poppins"/>
              </a:rPr>
              <a:t>HAARV</a:t>
            </a:r>
            <a:endParaRPr b="1" i="0" sz="5000" u="none" cap="none" strike="noStrike">
              <a:solidFill>
                <a:srgbClr val="00FFFF"/>
              </a:solidFill>
              <a:latin typeface="Poppins"/>
              <a:ea typeface="Poppins"/>
              <a:cs typeface="Poppins"/>
              <a:sym typeface="Poppins"/>
            </a:endParaRPr>
          </a:p>
        </p:txBody>
      </p:sp>
      <p:grpSp>
        <p:nvGrpSpPr>
          <p:cNvPr id="178" name="Google Shape;178;g310ccbaceac_0_7"/>
          <p:cNvGrpSpPr/>
          <p:nvPr/>
        </p:nvGrpSpPr>
        <p:grpSpPr>
          <a:xfrm>
            <a:off x="7513590" y="2553165"/>
            <a:ext cx="3316921" cy="6459463"/>
            <a:chOff x="1148440" y="283725"/>
            <a:chExt cx="2065331" cy="4076400"/>
          </a:xfrm>
        </p:grpSpPr>
        <p:sp>
          <p:nvSpPr>
            <p:cNvPr id="179" name="Google Shape;179;g310ccbaceac_0_7"/>
            <p:cNvSpPr/>
            <p:nvPr/>
          </p:nvSpPr>
          <p:spPr>
            <a:xfrm>
              <a:off x="1178650" y="283725"/>
              <a:ext cx="2030400" cy="4076400"/>
            </a:xfrm>
            <a:prstGeom prst="rect">
              <a:avLst/>
            </a:prstGeom>
            <a:solidFill>
              <a:srgbClr val="FF99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310ccbaceac_0_7"/>
            <p:cNvSpPr/>
            <p:nvPr/>
          </p:nvSpPr>
          <p:spPr>
            <a:xfrm>
              <a:off x="1165671" y="293661"/>
              <a:ext cx="2048100" cy="2490600"/>
            </a:xfrm>
            <a:prstGeom prst="rect">
              <a:avLst/>
            </a:prstGeom>
            <a:solidFill>
              <a:srgbClr val="FFFFFF"/>
            </a:solidFill>
            <a:ln cap="flat" cmpd="sng" w="19050">
              <a:solidFill>
                <a:srgbClr val="1D7E7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310ccbaceac_0_7"/>
            <p:cNvSpPr/>
            <p:nvPr/>
          </p:nvSpPr>
          <p:spPr>
            <a:xfrm rot="5400000">
              <a:off x="1938871" y="2785391"/>
              <a:ext cx="389100" cy="278100"/>
            </a:xfrm>
            <a:prstGeom prst="rightArrow">
              <a:avLst>
                <a:gd fmla="val 34239" name="adj1"/>
                <a:gd fmla="val 57035" name="adj2"/>
              </a:avLst>
            </a:prstGeom>
            <a:solidFill>
              <a:srgbClr val="FFFFFF"/>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g310ccbaceac_0_7"/>
            <p:cNvSpPr/>
            <p:nvPr/>
          </p:nvSpPr>
          <p:spPr>
            <a:xfrm>
              <a:off x="1148440" y="3166975"/>
              <a:ext cx="2030400" cy="1085400"/>
            </a:xfrm>
            <a:prstGeom prst="rect">
              <a:avLst/>
            </a:prstGeom>
            <a:noFill/>
            <a:ln>
              <a:noFill/>
            </a:ln>
          </p:spPr>
          <p:txBody>
            <a:bodyPr anchorCtr="0" anchor="t" bIns="182850" lIns="182850" spcFirstLastPara="1" rIns="182850" wrap="square" tIns="182850">
              <a:noAutofit/>
            </a:bodyPr>
            <a:lstStyle/>
            <a:p>
              <a:pPr indent="0" lvl="0" marL="0" marR="0" rtl="0" algn="l">
                <a:lnSpc>
                  <a:spcPct val="115000"/>
                </a:lnSpc>
                <a:spcBef>
                  <a:spcPts val="0"/>
                </a:spcBef>
                <a:spcAft>
                  <a:spcPts val="0"/>
                </a:spcAft>
                <a:buClr>
                  <a:srgbClr val="000000"/>
                </a:buClr>
                <a:buSzPts val="1600"/>
                <a:buFont typeface="Arial"/>
                <a:buNone/>
              </a:pPr>
              <a:r>
                <a:rPr lang="en-US" sz="4800">
                  <a:solidFill>
                    <a:srgbClr val="FFFFFF"/>
                  </a:solidFill>
                  <a:latin typeface="Roboto"/>
                  <a:ea typeface="Roboto"/>
                  <a:cs typeface="Roboto"/>
                  <a:sym typeface="Roboto"/>
                </a:rPr>
                <a:t>Ansh</a:t>
              </a:r>
              <a:endParaRPr b="0" i="0" sz="4800" u="none" cap="none" strike="noStrike">
                <a:solidFill>
                  <a:srgbClr val="FFFFFF"/>
                </a:solidFill>
                <a:latin typeface="Roboto"/>
                <a:ea typeface="Roboto"/>
                <a:cs typeface="Roboto"/>
                <a:sym typeface="Roboto"/>
              </a:endParaRPr>
            </a:p>
          </p:txBody>
        </p:sp>
      </p:grpSp>
      <p:grpSp>
        <p:nvGrpSpPr>
          <p:cNvPr id="183" name="Google Shape;183;g310ccbaceac_0_7"/>
          <p:cNvGrpSpPr/>
          <p:nvPr/>
        </p:nvGrpSpPr>
        <p:grpSpPr>
          <a:xfrm>
            <a:off x="14443021" y="2655890"/>
            <a:ext cx="3365450" cy="6356738"/>
            <a:chOff x="1118223" y="283725"/>
            <a:chExt cx="2095548" cy="4076400"/>
          </a:xfrm>
        </p:grpSpPr>
        <p:sp>
          <p:nvSpPr>
            <p:cNvPr id="184" name="Google Shape;184;g310ccbaceac_0_7"/>
            <p:cNvSpPr/>
            <p:nvPr/>
          </p:nvSpPr>
          <p:spPr>
            <a:xfrm>
              <a:off x="1178650" y="283725"/>
              <a:ext cx="2030400" cy="4076400"/>
            </a:xfrm>
            <a:prstGeom prst="rect">
              <a:avLst/>
            </a:prstGeom>
            <a:solidFill>
              <a:srgbClr val="FF99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g310ccbaceac_0_7"/>
            <p:cNvSpPr/>
            <p:nvPr/>
          </p:nvSpPr>
          <p:spPr>
            <a:xfrm>
              <a:off x="1165671" y="292884"/>
              <a:ext cx="2048100" cy="2490600"/>
            </a:xfrm>
            <a:prstGeom prst="rect">
              <a:avLst/>
            </a:prstGeom>
            <a:solidFill>
              <a:srgbClr val="FFFFFF"/>
            </a:solidFill>
            <a:ln cap="flat" cmpd="sng" w="19050">
              <a:solidFill>
                <a:srgbClr val="1D7E7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310ccbaceac_0_7"/>
            <p:cNvSpPr/>
            <p:nvPr/>
          </p:nvSpPr>
          <p:spPr>
            <a:xfrm rot="5400000">
              <a:off x="1938871" y="2785391"/>
              <a:ext cx="389100" cy="278100"/>
            </a:xfrm>
            <a:prstGeom prst="rightArrow">
              <a:avLst>
                <a:gd fmla="val 34239" name="adj1"/>
                <a:gd fmla="val 57035" name="adj2"/>
              </a:avLst>
            </a:prstGeom>
            <a:solidFill>
              <a:srgbClr val="FFFFFF"/>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g310ccbaceac_0_7"/>
            <p:cNvSpPr/>
            <p:nvPr/>
          </p:nvSpPr>
          <p:spPr>
            <a:xfrm>
              <a:off x="1118223" y="3040011"/>
              <a:ext cx="2030400" cy="1085400"/>
            </a:xfrm>
            <a:prstGeom prst="rect">
              <a:avLst/>
            </a:prstGeom>
            <a:noFill/>
            <a:ln>
              <a:noFill/>
            </a:ln>
          </p:spPr>
          <p:txBody>
            <a:bodyPr anchorCtr="0" anchor="t" bIns="182850" lIns="182850" spcFirstLastPara="1" rIns="182850" wrap="square" tIns="182850">
              <a:noAutofit/>
            </a:bodyPr>
            <a:lstStyle/>
            <a:p>
              <a:pPr indent="0" lvl="0" marL="0" marR="0" rtl="0" algn="l">
                <a:lnSpc>
                  <a:spcPct val="115000"/>
                </a:lnSpc>
                <a:spcBef>
                  <a:spcPts val="0"/>
                </a:spcBef>
                <a:spcAft>
                  <a:spcPts val="0"/>
                </a:spcAft>
                <a:buClr>
                  <a:srgbClr val="000000"/>
                </a:buClr>
                <a:buSzPts val="1600"/>
                <a:buFont typeface="Arial"/>
                <a:buNone/>
              </a:pPr>
              <a:r>
                <a:rPr lang="en-US" sz="4800">
                  <a:solidFill>
                    <a:srgbClr val="FFFFFF"/>
                  </a:solidFill>
                  <a:latin typeface="Roboto"/>
                  <a:ea typeface="Roboto"/>
                  <a:cs typeface="Roboto"/>
                  <a:sym typeface="Roboto"/>
                </a:rPr>
                <a:t>Vikram</a:t>
              </a:r>
              <a:endParaRPr b="0" i="0" sz="4800" u="none" cap="none" strike="noStrike">
                <a:solidFill>
                  <a:srgbClr val="FFFFFF"/>
                </a:solidFill>
                <a:latin typeface="Roboto"/>
                <a:ea typeface="Roboto"/>
                <a:cs typeface="Roboto"/>
                <a:sym typeface="Roboto"/>
              </a:endParaRPr>
            </a:p>
          </p:txBody>
        </p:sp>
      </p:grpSp>
      <p:sp>
        <p:nvSpPr>
          <p:cNvPr id="188" name="Google Shape;188;g310ccbaceac_0_7"/>
          <p:cNvSpPr/>
          <p:nvPr/>
        </p:nvSpPr>
        <p:spPr>
          <a:xfrm>
            <a:off x="12017256" y="6787828"/>
            <a:ext cx="2272500" cy="2224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t/>
            </a:r>
            <a:endParaRPr b="1" i="0" sz="50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5000"/>
              <a:buFont typeface="Arial"/>
              <a:buNone/>
            </a:pPr>
            <a:r>
              <a:rPr b="1" i="0" lang="en-US" sz="1100" u="none" cap="none" strike="noStrike">
                <a:solidFill>
                  <a:srgbClr val="000000"/>
                </a:solidFill>
                <a:latin typeface="Poppins"/>
                <a:ea typeface="Poppins"/>
                <a:cs typeface="Poppins"/>
                <a:sym typeface="Poppins"/>
              </a:rPr>
              <a:t>TEAM MEMBER’s PICTURE</a:t>
            </a:r>
            <a:endParaRPr b="1" i="0" sz="1100" u="none" cap="none" strike="noStrike">
              <a:solidFill>
                <a:srgbClr val="000000"/>
              </a:solidFill>
              <a:latin typeface="Poppins"/>
              <a:ea typeface="Poppins"/>
              <a:cs typeface="Poppins"/>
              <a:sym typeface="Poppins"/>
            </a:endParaRPr>
          </a:p>
        </p:txBody>
      </p:sp>
      <p:grpSp>
        <p:nvGrpSpPr>
          <p:cNvPr id="189" name="Google Shape;189;g310ccbaceac_0_7"/>
          <p:cNvGrpSpPr/>
          <p:nvPr/>
        </p:nvGrpSpPr>
        <p:grpSpPr>
          <a:xfrm>
            <a:off x="3914091" y="2553165"/>
            <a:ext cx="3351238" cy="6459463"/>
            <a:chOff x="1127072" y="283725"/>
            <a:chExt cx="2086699" cy="4076400"/>
          </a:xfrm>
        </p:grpSpPr>
        <p:sp>
          <p:nvSpPr>
            <p:cNvPr id="190" name="Google Shape;190;g310ccbaceac_0_7"/>
            <p:cNvSpPr/>
            <p:nvPr/>
          </p:nvSpPr>
          <p:spPr>
            <a:xfrm>
              <a:off x="1178650" y="283725"/>
              <a:ext cx="2030400" cy="4076400"/>
            </a:xfrm>
            <a:prstGeom prst="rect">
              <a:avLst/>
            </a:prstGeom>
            <a:solidFill>
              <a:srgbClr val="FF99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310ccbaceac_0_7"/>
            <p:cNvSpPr/>
            <p:nvPr/>
          </p:nvSpPr>
          <p:spPr>
            <a:xfrm>
              <a:off x="1165671" y="293661"/>
              <a:ext cx="2048100" cy="2490600"/>
            </a:xfrm>
            <a:prstGeom prst="rect">
              <a:avLst/>
            </a:prstGeom>
            <a:solidFill>
              <a:srgbClr val="FFFFFF"/>
            </a:solidFill>
            <a:ln cap="flat" cmpd="sng" w="19050">
              <a:solidFill>
                <a:srgbClr val="1D7E7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310ccbaceac_0_7"/>
            <p:cNvSpPr/>
            <p:nvPr/>
          </p:nvSpPr>
          <p:spPr>
            <a:xfrm rot="5400000">
              <a:off x="1938871" y="2785391"/>
              <a:ext cx="389100" cy="278100"/>
            </a:xfrm>
            <a:prstGeom prst="rightArrow">
              <a:avLst>
                <a:gd fmla="val 34239" name="adj1"/>
                <a:gd fmla="val 57035" name="adj2"/>
              </a:avLst>
            </a:prstGeom>
            <a:solidFill>
              <a:srgbClr val="FFFFFF"/>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310ccbaceac_0_7"/>
            <p:cNvSpPr/>
            <p:nvPr/>
          </p:nvSpPr>
          <p:spPr>
            <a:xfrm>
              <a:off x="1127072" y="3217635"/>
              <a:ext cx="2030400" cy="1085400"/>
            </a:xfrm>
            <a:prstGeom prst="rect">
              <a:avLst/>
            </a:prstGeom>
            <a:noFill/>
            <a:ln>
              <a:noFill/>
            </a:ln>
          </p:spPr>
          <p:txBody>
            <a:bodyPr anchorCtr="0" anchor="t" bIns="182850" lIns="182850" spcFirstLastPara="1" rIns="182850" wrap="square" tIns="182850">
              <a:noAutofit/>
            </a:bodyPr>
            <a:lstStyle/>
            <a:p>
              <a:pPr indent="0" lvl="0" marL="0" marR="0" rtl="0" algn="l">
                <a:lnSpc>
                  <a:spcPct val="115000"/>
                </a:lnSpc>
                <a:spcBef>
                  <a:spcPts val="0"/>
                </a:spcBef>
                <a:spcAft>
                  <a:spcPts val="0"/>
                </a:spcAft>
                <a:buClr>
                  <a:srgbClr val="000000"/>
                </a:buClr>
                <a:buSzPts val="1600"/>
                <a:buFont typeface="Arial"/>
                <a:buNone/>
              </a:pPr>
              <a:r>
                <a:rPr lang="en-US" sz="4800">
                  <a:solidFill>
                    <a:srgbClr val="FFFFFF"/>
                  </a:solidFill>
                  <a:latin typeface="Roboto"/>
                  <a:ea typeface="Roboto"/>
                  <a:cs typeface="Roboto"/>
                  <a:sym typeface="Roboto"/>
                </a:rPr>
                <a:t>Aarohi</a:t>
              </a:r>
              <a:endParaRPr b="0" i="0" sz="4800" u="none" cap="none" strike="noStrike">
                <a:solidFill>
                  <a:srgbClr val="FFFFFF"/>
                </a:solidFill>
                <a:latin typeface="Roboto"/>
                <a:ea typeface="Roboto"/>
                <a:cs typeface="Roboto"/>
                <a:sym typeface="Roboto"/>
              </a:endParaRPr>
            </a:p>
          </p:txBody>
        </p:sp>
      </p:grpSp>
      <p:grpSp>
        <p:nvGrpSpPr>
          <p:cNvPr id="194" name="Google Shape;194;g310ccbaceac_0_7"/>
          <p:cNvGrpSpPr/>
          <p:nvPr/>
        </p:nvGrpSpPr>
        <p:grpSpPr>
          <a:xfrm>
            <a:off x="494686" y="2492709"/>
            <a:ext cx="3357860" cy="6519919"/>
            <a:chOff x="1122949" y="245573"/>
            <a:chExt cx="2090822" cy="4114552"/>
          </a:xfrm>
        </p:grpSpPr>
        <p:sp>
          <p:nvSpPr>
            <p:cNvPr id="195" name="Google Shape;195;g310ccbaceac_0_7"/>
            <p:cNvSpPr/>
            <p:nvPr/>
          </p:nvSpPr>
          <p:spPr>
            <a:xfrm>
              <a:off x="1178650" y="283725"/>
              <a:ext cx="2030400" cy="4076400"/>
            </a:xfrm>
            <a:prstGeom prst="rect">
              <a:avLst/>
            </a:prstGeom>
            <a:solidFill>
              <a:srgbClr val="FF99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310ccbaceac_0_7"/>
            <p:cNvSpPr/>
            <p:nvPr/>
          </p:nvSpPr>
          <p:spPr>
            <a:xfrm>
              <a:off x="1165671" y="245573"/>
              <a:ext cx="2048100" cy="2490600"/>
            </a:xfrm>
            <a:prstGeom prst="rect">
              <a:avLst/>
            </a:prstGeom>
            <a:solidFill>
              <a:srgbClr val="FFFFFF"/>
            </a:solidFill>
            <a:ln cap="flat" cmpd="sng" w="19050">
              <a:solidFill>
                <a:srgbClr val="1D7E7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g310ccbaceac_0_7"/>
            <p:cNvSpPr/>
            <p:nvPr/>
          </p:nvSpPr>
          <p:spPr>
            <a:xfrm rot="5400000">
              <a:off x="1938871" y="2785391"/>
              <a:ext cx="389100" cy="278100"/>
            </a:xfrm>
            <a:prstGeom prst="rightArrow">
              <a:avLst>
                <a:gd fmla="val 34239" name="adj1"/>
                <a:gd fmla="val 57035" name="adj2"/>
              </a:avLst>
            </a:prstGeom>
            <a:solidFill>
              <a:srgbClr val="FFFFFF"/>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g310ccbaceac_0_7"/>
            <p:cNvSpPr/>
            <p:nvPr/>
          </p:nvSpPr>
          <p:spPr>
            <a:xfrm>
              <a:off x="1122949" y="3118999"/>
              <a:ext cx="2030400" cy="1085400"/>
            </a:xfrm>
            <a:prstGeom prst="rect">
              <a:avLst/>
            </a:prstGeom>
            <a:noFill/>
            <a:ln>
              <a:noFill/>
            </a:ln>
          </p:spPr>
          <p:txBody>
            <a:bodyPr anchorCtr="0" anchor="t" bIns="182850" lIns="182850" spcFirstLastPara="1" rIns="182850" wrap="square" tIns="182850">
              <a:noAutofit/>
            </a:bodyPr>
            <a:lstStyle/>
            <a:p>
              <a:pPr indent="0" lvl="0" marL="0" marR="0" rtl="0" algn="l">
                <a:lnSpc>
                  <a:spcPct val="115000"/>
                </a:lnSpc>
                <a:spcBef>
                  <a:spcPts val="0"/>
                </a:spcBef>
                <a:spcAft>
                  <a:spcPts val="0"/>
                </a:spcAft>
                <a:buClr>
                  <a:srgbClr val="000000"/>
                </a:buClr>
                <a:buSzPts val="1600"/>
                <a:buFont typeface="Arial"/>
                <a:buNone/>
              </a:pPr>
              <a:r>
                <a:rPr lang="en-US" sz="4800">
                  <a:solidFill>
                    <a:srgbClr val="FFFFFF"/>
                  </a:solidFill>
                  <a:latin typeface="Roboto"/>
                  <a:ea typeface="Roboto"/>
                  <a:cs typeface="Roboto"/>
                  <a:sym typeface="Roboto"/>
                </a:rPr>
                <a:t>Hans</a:t>
              </a:r>
              <a:endParaRPr b="0" i="0" sz="4800" u="none" cap="none" strike="noStrike">
                <a:solidFill>
                  <a:srgbClr val="FFFFFF"/>
                </a:solidFill>
                <a:latin typeface="Roboto"/>
                <a:ea typeface="Roboto"/>
                <a:cs typeface="Roboto"/>
                <a:sym typeface="Roboto"/>
              </a:endParaRPr>
            </a:p>
          </p:txBody>
        </p:sp>
      </p:grpSp>
      <p:sp>
        <p:nvSpPr>
          <p:cNvPr id="199" name="Google Shape;199;g310ccbaceac_0_7"/>
          <p:cNvSpPr/>
          <p:nvPr/>
        </p:nvSpPr>
        <p:spPr>
          <a:xfrm>
            <a:off x="1029790" y="3355197"/>
            <a:ext cx="2272500" cy="2224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t/>
            </a:r>
            <a:endParaRPr b="1" i="0" sz="50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5000"/>
              <a:buFont typeface="Arial"/>
              <a:buNone/>
            </a:pPr>
            <a:r>
              <a:rPr b="1" i="0" lang="en-US" sz="1100" u="none" cap="none" strike="noStrike">
                <a:solidFill>
                  <a:srgbClr val="000000"/>
                </a:solidFill>
                <a:latin typeface="Poppins"/>
                <a:ea typeface="Poppins"/>
                <a:cs typeface="Poppins"/>
                <a:sym typeface="Poppins"/>
              </a:rPr>
              <a:t>TEAM MEMBER’s PICTURE</a:t>
            </a:r>
            <a:endParaRPr b="1" i="0" sz="1100" u="none" cap="none" strike="noStrike">
              <a:solidFill>
                <a:srgbClr val="000000"/>
              </a:solidFill>
              <a:latin typeface="Poppins"/>
              <a:ea typeface="Poppins"/>
              <a:cs typeface="Poppins"/>
              <a:sym typeface="Poppins"/>
            </a:endParaRPr>
          </a:p>
        </p:txBody>
      </p:sp>
      <p:grpSp>
        <p:nvGrpSpPr>
          <p:cNvPr id="200" name="Google Shape;200;g310ccbaceac_0_7"/>
          <p:cNvGrpSpPr/>
          <p:nvPr/>
        </p:nvGrpSpPr>
        <p:grpSpPr>
          <a:xfrm>
            <a:off x="10961634" y="2624502"/>
            <a:ext cx="3357860" cy="6388126"/>
            <a:chOff x="1122949" y="283725"/>
            <a:chExt cx="2090822" cy="4076400"/>
          </a:xfrm>
        </p:grpSpPr>
        <p:sp>
          <p:nvSpPr>
            <p:cNvPr id="201" name="Google Shape;201;g310ccbaceac_0_7"/>
            <p:cNvSpPr/>
            <p:nvPr/>
          </p:nvSpPr>
          <p:spPr>
            <a:xfrm>
              <a:off x="1178650" y="283725"/>
              <a:ext cx="2030400" cy="4076400"/>
            </a:xfrm>
            <a:prstGeom prst="rect">
              <a:avLst/>
            </a:prstGeom>
            <a:solidFill>
              <a:srgbClr val="FF99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310ccbaceac_0_7"/>
            <p:cNvSpPr/>
            <p:nvPr/>
          </p:nvSpPr>
          <p:spPr>
            <a:xfrm>
              <a:off x="1165671" y="293124"/>
              <a:ext cx="2048100" cy="2490600"/>
            </a:xfrm>
            <a:prstGeom prst="rect">
              <a:avLst/>
            </a:prstGeom>
            <a:solidFill>
              <a:srgbClr val="FFFFFF"/>
            </a:solidFill>
            <a:ln cap="flat" cmpd="sng" w="19050">
              <a:solidFill>
                <a:srgbClr val="1D7E7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g310ccbaceac_0_7"/>
            <p:cNvSpPr/>
            <p:nvPr/>
          </p:nvSpPr>
          <p:spPr>
            <a:xfrm rot="5400000">
              <a:off x="1938871" y="2785391"/>
              <a:ext cx="389100" cy="278100"/>
            </a:xfrm>
            <a:prstGeom prst="rightArrow">
              <a:avLst>
                <a:gd fmla="val 34239" name="adj1"/>
                <a:gd fmla="val 57035" name="adj2"/>
              </a:avLst>
            </a:prstGeom>
            <a:solidFill>
              <a:srgbClr val="FFFFFF"/>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g310ccbaceac_0_7"/>
            <p:cNvSpPr/>
            <p:nvPr/>
          </p:nvSpPr>
          <p:spPr>
            <a:xfrm>
              <a:off x="1122949" y="3118999"/>
              <a:ext cx="2030400" cy="1085400"/>
            </a:xfrm>
            <a:prstGeom prst="rect">
              <a:avLst/>
            </a:prstGeom>
            <a:noFill/>
            <a:ln>
              <a:noFill/>
            </a:ln>
          </p:spPr>
          <p:txBody>
            <a:bodyPr anchorCtr="0" anchor="t" bIns="182850" lIns="182850" spcFirstLastPara="1" rIns="182850" wrap="square" tIns="182850">
              <a:noAutofit/>
            </a:bodyPr>
            <a:lstStyle/>
            <a:p>
              <a:pPr indent="0" lvl="0" marL="0" marR="0" rtl="0" algn="l">
                <a:lnSpc>
                  <a:spcPct val="115000"/>
                </a:lnSpc>
                <a:spcBef>
                  <a:spcPts val="0"/>
                </a:spcBef>
                <a:spcAft>
                  <a:spcPts val="0"/>
                </a:spcAft>
                <a:buClr>
                  <a:srgbClr val="000000"/>
                </a:buClr>
                <a:buSzPts val="1600"/>
                <a:buFont typeface="Arial"/>
                <a:buNone/>
              </a:pPr>
              <a:r>
                <a:rPr lang="en-US" sz="4800">
                  <a:solidFill>
                    <a:srgbClr val="FFFFFF"/>
                  </a:solidFill>
                  <a:latin typeface="Roboto"/>
                  <a:ea typeface="Roboto"/>
                  <a:cs typeface="Roboto"/>
                  <a:sym typeface="Roboto"/>
                </a:rPr>
                <a:t>Ronan</a:t>
              </a:r>
              <a:endParaRPr b="0" i="0" sz="4800" u="none" cap="none" strike="noStrike">
                <a:solidFill>
                  <a:srgbClr val="FFFFFF"/>
                </a:solidFill>
                <a:latin typeface="Roboto"/>
                <a:ea typeface="Roboto"/>
                <a:cs typeface="Roboto"/>
                <a:sym typeface="Roboto"/>
              </a:endParaRPr>
            </a:p>
          </p:txBody>
        </p:sp>
      </p:grpSp>
      <p:sp>
        <p:nvSpPr>
          <p:cNvPr id="205" name="Google Shape;205;g310ccbaceac_0_7"/>
          <p:cNvSpPr/>
          <p:nvPr/>
        </p:nvSpPr>
        <p:spPr>
          <a:xfrm>
            <a:off x="14973045" y="3456102"/>
            <a:ext cx="2272500" cy="2224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t/>
            </a:r>
            <a:endParaRPr b="1" i="0" sz="50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5000"/>
              <a:buFont typeface="Arial"/>
              <a:buNone/>
            </a:pPr>
            <a:r>
              <a:rPr b="1" i="0" lang="en-US" sz="1100" u="none" cap="none" strike="noStrike">
                <a:solidFill>
                  <a:srgbClr val="000000"/>
                </a:solidFill>
                <a:latin typeface="Poppins"/>
                <a:ea typeface="Poppins"/>
                <a:cs typeface="Poppins"/>
                <a:sym typeface="Poppins"/>
              </a:rPr>
              <a:t>TEAM MEMBER’s PICTURE</a:t>
            </a:r>
            <a:endParaRPr b="1" i="0" sz="1100" u="none" cap="none" strike="noStrike">
              <a:solidFill>
                <a:srgbClr val="000000"/>
              </a:solidFill>
              <a:latin typeface="Poppins"/>
              <a:ea typeface="Poppins"/>
              <a:cs typeface="Poppins"/>
              <a:sym typeface="Poppins"/>
            </a:endParaRPr>
          </a:p>
        </p:txBody>
      </p:sp>
      <p:pic>
        <p:nvPicPr>
          <p:cNvPr id="206" name="Google Shape;206;g310ccbaceac_0_7"/>
          <p:cNvPicPr preferRelativeResize="0"/>
          <p:nvPr/>
        </p:nvPicPr>
        <p:blipFill rotWithShape="1">
          <a:blip r:embed="rId3">
            <a:alphaModFix/>
          </a:blip>
          <a:srcRect b="38669" l="0" r="0" t="31490"/>
          <a:stretch/>
        </p:blipFill>
        <p:spPr>
          <a:xfrm>
            <a:off x="12610225" y="355350"/>
            <a:ext cx="4762500" cy="1421100"/>
          </a:xfrm>
          <a:prstGeom prst="rect">
            <a:avLst/>
          </a:prstGeom>
          <a:noFill/>
          <a:ln>
            <a:noFill/>
          </a:ln>
        </p:spPr>
      </p:pic>
      <p:pic>
        <p:nvPicPr>
          <p:cNvPr id="207" name="Google Shape;207;g310ccbaceac_0_7"/>
          <p:cNvPicPr preferRelativeResize="0"/>
          <p:nvPr/>
        </p:nvPicPr>
        <p:blipFill>
          <a:blip r:embed="rId4">
            <a:alphaModFix/>
          </a:blip>
          <a:stretch>
            <a:fillRect/>
          </a:stretch>
        </p:blipFill>
        <p:spPr>
          <a:xfrm>
            <a:off x="11312850" y="3237276"/>
            <a:ext cx="2640250" cy="2662437"/>
          </a:xfrm>
          <a:prstGeom prst="rect">
            <a:avLst/>
          </a:prstGeom>
          <a:noFill/>
          <a:ln>
            <a:noFill/>
          </a:ln>
        </p:spPr>
      </p:pic>
      <p:sp>
        <p:nvSpPr>
          <p:cNvPr id="208" name="Google Shape;208;g310ccbaceac_0_7"/>
          <p:cNvSpPr txBox="1"/>
          <p:nvPr/>
        </p:nvSpPr>
        <p:spPr>
          <a:xfrm>
            <a:off x="7513650" y="1476900"/>
            <a:ext cx="33168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400">
                <a:solidFill>
                  <a:srgbClr val="FFFFFF"/>
                </a:solidFill>
                <a:latin typeface="Calibri"/>
                <a:ea typeface="Calibri"/>
                <a:cs typeface="Calibri"/>
                <a:sym typeface="Calibri"/>
              </a:rPr>
              <a:t>OUR TEAM</a:t>
            </a:r>
            <a:endParaRPr b="1" sz="5400">
              <a:solidFill>
                <a:srgbClr val="FFFFFF"/>
              </a:solidFill>
              <a:latin typeface="Calibri"/>
              <a:ea typeface="Calibri"/>
              <a:cs typeface="Calibri"/>
              <a:sym typeface="Calibri"/>
            </a:endParaRPr>
          </a:p>
        </p:txBody>
      </p:sp>
      <p:pic>
        <p:nvPicPr>
          <p:cNvPr id="209" name="Google Shape;209;g310ccbaceac_0_7"/>
          <p:cNvPicPr preferRelativeResize="0"/>
          <p:nvPr/>
        </p:nvPicPr>
        <p:blipFill rotWithShape="1">
          <a:blip r:embed="rId5">
            <a:alphaModFix/>
          </a:blip>
          <a:srcRect b="43493" l="12972" r="38911" t="16043"/>
          <a:stretch/>
        </p:blipFill>
        <p:spPr>
          <a:xfrm>
            <a:off x="4190475" y="2774975"/>
            <a:ext cx="2829274" cy="3533501"/>
          </a:xfrm>
          <a:prstGeom prst="rect">
            <a:avLst/>
          </a:prstGeom>
          <a:noFill/>
          <a:ln>
            <a:noFill/>
          </a:ln>
        </p:spPr>
      </p:pic>
      <p:pic>
        <p:nvPicPr>
          <p:cNvPr id="210" name="Google Shape;210;g310ccbaceac_0_7"/>
          <p:cNvPicPr preferRelativeResize="0"/>
          <p:nvPr/>
        </p:nvPicPr>
        <p:blipFill>
          <a:blip r:embed="rId6">
            <a:alphaModFix/>
          </a:blip>
          <a:stretch>
            <a:fillRect/>
          </a:stretch>
        </p:blipFill>
        <p:spPr>
          <a:xfrm>
            <a:off x="8094638" y="3044500"/>
            <a:ext cx="2286000" cy="3048000"/>
          </a:xfrm>
          <a:prstGeom prst="rect">
            <a:avLst/>
          </a:prstGeom>
          <a:noFill/>
          <a:ln>
            <a:noFill/>
          </a:ln>
        </p:spPr>
      </p:pic>
      <p:pic>
        <p:nvPicPr>
          <p:cNvPr id="211" name="Google Shape;211;g310ccbaceac_0_7"/>
          <p:cNvPicPr preferRelativeResize="0"/>
          <p:nvPr/>
        </p:nvPicPr>
        <p:blipFill rotWithShape="1">
          <a:blip r:embed="rId7">
            <a:alphaModFix/>
          </a:blip>
          <a:srcRect b="30508" l="15269" r="44704" t="17686"/>
          <a:stretch/>
        </p:blipFill>
        <p:spPr>
          <a:xfrm>
            <a:off x="14900475" y="3072712"/>
            <a:ext cx="2505200" cy="2938034"/>
          </a:xfrm>
          <a:prstGeom prst="rect">
            <a:avLst/>
          </a:prstGeom>
          <a:solidFill>
            <a:schemeClr val="lt2"/>
          </a:solidFill>
          <a:ln cap="flat" cmpd="sng" w="9525">
            <a:solidFill>
              <a:schemeClr val="dk2"/>
            </a:solidFill>
            <a:prstDash val="solid"/>
            <a:round/>
            <a:headEnd len="sm" w="sm" type="none"/>
            <a:tailEnd len="sm" w="sm" type="none"/>
          </a:ln>
        </p:spPr>
      </p:pic>
      <p:pic>
        <p:nvPicPr>
          <p:cNvPr id="212" name="Google Shape;212;g310ccbaceac_0_7"/>
          <p:cNvPicPr preferRelativeResize="0"/>
          <p:nvPr/>
        </p:nvPicPr>
        <p:blipFill>
          <a:blip r:embed="rId8">
            <a:alphaModFix/>
          </a:blip>
          <a:stretch>
            <a:fillRect/>
          </a:stretch>
        </p:blipFill>
        <p:spPr>
          <a:xfrm>
            <a:off x="865850" y="2797475"/>
            <a:ext cx="2505193" cy="33402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734E7"/>
            </a:gs>
            <a:gs pos="50000">
              <a:srgbClr val="DD4128"/>
            </a:gs>
            <a:gs pos="100000">
              <a:srgbClr val="E1A717"/>
            </a:gs>
          </a:gsLst>
          <a:path path="circle">
            <a:fillToRect b="100%" r="100%"/>
          </a:path>
          <a:tileRect l="-100%" t="-100%"/>
        </a:gradFill>
      </p:bgPr>
    </p:bg>
    <p:spTree>
      <p:nvGrpSpPr>
        <p:cNvPr id="625" name="Shape 625"/>
        <p:cNvGrpSpPr/>
        <p:nvPr/>
      </p:nvGrpSpPr>
      <p:grpSpPr>
        <a:xfrm>
          <a:off x="0" y="0"/>
          <a:ext cx="0" cy="0"/>
          <a:chOff x="0" y="0"/>
          <a:chExt cx="0" cy="0"/>
        </a:xfrm>
      </p:grpSpPr>
      <p:sp>
        <p:nvSpPr>
          <p:cNvPr id="626" name="Google Shape;626;g33512d04f49_5_13"/>
          <p:cNvSpPr txBox="1"/>
          <p:nvPr/>
        </p:nvSpPr>
        <p:spPr>
          <a:xfrm>
            <a:off x="5107650" y="2480700"/>
            <a:ext cx="80727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600">
                <a:solidFill>
                  <a:schemeClr val="dk1"/>
                </a:solidFill>
                <a:latin typeface="Calibri"/>
                <a:ea typeface="Calibri"/>
                <a:cs typeface="Calibri"/>
                <a:sym typeface="Calibri"/>
              </a:rPr>
              <a:t>         Thank</a:t>
            </a:r>
            <a:endParaRPr sz="9600">
              <a:solidFill>
                <a:schemeClr val="dk1"/>
              </a:solidFill>
              <a:latin typeface="Calibri"/>
              <a:ea typeface="Calibri"/>
              <a:cs typeface="Calibri"/>
              <a:sym typeface="Calibri"/>
            </a:endParaRPr>
          </a:p>
          <a:p>
            <a:pPr indent="0" lvl="0" marL="0" rtl="0" algn="l">
              <a:spcBef>
                <a:spcPts val="0"/>
              </a:spcBef>
              <a:spcAft>
                <a:spcPts val="0"/>
              </a:spcAft>
              <a:buNone/>
            </a:pPr>
            <a:r>
              <a:rPr lang="en-US" sz="9600">
                <a:solidFill>
                  <a:schemeClr val="dk1"/>
                </a:solidFill>
                <a:latin typeface="Calibri"/>
                <a:ea typeface="Calibri"/>
                <a:cs typeface="Calibri"/>
                <a:sym typeface="Calibri"/>
              </a:rPr>
              <a:t>           you</a:t>
            </a:r>
            <a:endParaRPr sz="9600">
              <a:solidFill>
                <a:schemeClr val="dk1"/>
              </a:solidFill>
              <a:latin typeface="Calibri"/>
              <a:ea typeface="Calibri"/>
              <a:cs typeface="Calibri"/>
              <a:sym typeface="Calibri"/>
            </a:endParaRPr>
          </a:p>
        </p:txBody>
      </p:sp>
      <p:sp>
        <p:nvSpPr>
          <p:cNvPr id="627" name="Google Shape;627;g33512d04f49_5_13"/>
          <p:cNvSpPr/>
          <p:nvPr/>
        </p:nvSpPr>
        <p:spPr>
          <a:xfrm>
            <a:off x="7761582" y="7309981"/>
            <a:ext cx="2764828" cy="1846978"/>
          </a:xfrm>
          <a:custGeom>
            <a:rect b="b" l="l" r="r" t="t"/>
            <a:pathLst>
              <a:path extrusionOk="0" h="686609" w="1284473">
                <a:moveTo>
                  <a:pt x="0" y="0"/>
                </a:moveTo>
                <a:lnTo>
                  <a:pt x="1284472" y="0"/>
                </a:lnTo>
                <a:lnTo>
                  <a:pt x="1284472" y="686609"/>
                </a:lnTo>
                <a:lnTo>
                  <a:pt x="0" y="686609"/>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16" name="Shape 216"/>
        <p:cNvGrpSpPr/>
        <p:nvPr/>
      </p:nvGrpSpPr>
      <p:grpSpPr>
        <a:xfrm>
          <a:off x="0" y="0"/>
          <a:ext cx="0" cy="0"/>
          <a:chOff x="0" y="0"/>
          <a:chExt cx="0" cy="0"/>
        </a:xfrm>
      </p:grpSpPr>
      <p:sp>
        <p:nvSpPr>
          <p:cNvPr id="217" name="Google Shape;217;p3"/>
          <p:cNvSpPr/>
          <p:nvPr/>
        </p:nvSpPr>
        <p:spPr>
          <a:xfrm>
            <a:off x="3650808" y="7719074"/>
            <a:ext cx="13608492" cy="1897366"/>
          </a:xfrm>
          <a:custGeom>
            <a:rect b="b" l="l" r="r" t="t"/>
            <a:pathLst>
              <a:path extrusionOk="0" h="1897366" w="13608492">
                <a:moveTo>
                  <a:pt x="0" y="0"/>
                </a:moveTo>
                <a:lnTo>
                  <a:pt x="13608492" y="0"/>
                </a:lnTo>
                <a:lnTo>
                  <a:pt x="13608492" y="1897366"/>
                </a:lnTo>
                <a:lnTo>
                  <a:pt x="0" y="1897366"/>
                </a:lnTo>
                <a:lnTo>
                  <a:pt x="0" y="0"/>
                </a:lnTo>
                <a:close/>
              </a:path>
            </a:pathLst>
          </a:custGeom>
          <a:blipFill rotWithShape="1">
            <a:blip r:embed="rId3">
              <a:alphaModFix amt="34000"/>
            </a:blip>
            <a:stretch>
              <a:fillRect b="0" l="0" r="0" t="-41649"/>
            </a:stretch>
          </a:blipFill>
          <a:ln>
            <a:noFill/>
          </a:ln>
        </p:spPr>
      </p:sp>
      <p:sp>
        <p:nvSpPr>
          <p:cNvPr id="218" name="Google Shape;218;p3"/>
          <p:cNvSpPr/>
          <p:nvPr/>
        </p:nvSpPr>
        <p:spPr>
          <a:xfrm>
            <a:off x="3650800" y="2440700"/>
            <a:ext cx="13614989" cy="7632988"/>
          </a:xfrm>
          <a:custGeom>
            <a:rect b="b" l="l" r="r" t="t"/>
            <a:pathLst>
              <a:path extrusionOk="0" h="5005238" w="10979830">
                <a:moveTo>
                  <a:pt x="10675030" y="0"/>
                </a:moveTo>
                <a:lnTo>
                  <a:pt x="304800" y="0"/>
                </a:lnTo>
                <a:cubicBezTo>
                  <a:pt x="135890" y="0"/>
                  <a:pt x="0" y="135890"/>
                  <a:pt x="0" y="304800"/>
                </a:cubicBezTo>
                <a:lnTo>
                  <a:pt x="0" y="4700438"/>
                </a:lnTo>
                <a:cubicBezTo>
                  <a:pt x="0" y="4869348"/>
                  <a:pt x="135890" y="5005238"/>
                  <a:pt x="304800" y="5005238"/>
                </a:cubicBezTo>
                <a:lnTo>
                  <a:pt x="10675030" y="5005238"/>
                </a:lnTo>
                <a:cubicBezTo>
                  <a:pt x="10843940" y="5005238"/>
                  <a:pt x="10979830" y="4869348"/>
                  <a:pt x="10979830" y="4700438"/>
                </a:cubicBezTo>
                <a:lnTo>
                  <a:pt x="10979830" y="304800"/>
                </a:lnTo>
                <a:cubicBezTo>
                  <a:pt x="10979830" y="135890"/>
                  <a:pt x="10843940" y="0"/>
                  <a:pt x="10675030" y="0"/>
                </a:cubicBezTo>
                <a:close/>
              </a:path>
            </a:pathLst>
          </a:custGeom>
          <a:solidFill>
            <a:srgbClr val="FFFFFF"/>
          </a:solidFill>
          <a:ln cap="sq" cmpd="sng" w="57150">
            <a:solidFill>
              <a:srgbClr val="FFA53B"/>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19" name="Google Shape;219;p3"/>
          <p:cNvGraphicFramePr/>
          <p:nvPr/>
        </p:nvGraphicFramePr>
        <p:xfrm>
          <a:off x="4133015" y="2840389"/>
          <a:ext cx="3000000" cy="3000000"/>
        </p:xfrm>
        <a:graphic>
          <a:graphicData uri="http://schemas.openxmlformats.org/drawingml/2006/table">
            <a:tbl>
              <a:tblPr>
                <a:noFill/>
                <a:tableStyleId>{0F18D574-8FCB-4AF6-A5E1-DAC7B27C7CA1}</a:tableStyleId>
              </a:tblPr>
              <a:tblGrid>
                <a:gridCol w="6322050"/>
                <a:gridCol w="6322050"/>
              </a:tblGrid>
              <a:tr h="1801375">
                <a:tc>
                  <a:txBody>
                    <a:bodyPr/>
                    <a:lstStyle/>
                    <a:p>
                      <a:pPr indent="0" lvl="0" marL="0" marR="0" rtl="0" algn="ctr">
                        <a:lnSpc>
                          <a:spcPct val="140014"/>
                        </a:lnSpc>
                        <a:spcBef>
                          <a:spcPts val="0"/>
                        </a:spcBef>
                        <a:spcAft>
                          <a:spcPts val="0"/>
                        </a:spcAft>
                        <a:buClr>
                          <a:srgbClr val="000000"/>
                        </a:buClr>
                        <a:buSzPts val="2799"/>
                        <a:buFont typeface="Arial"/>
                        <a:buNone/>
                      </a:pPr>
                      <a:r>
                        <a:rPr lang="en-US" sz="2799">
                          <a:solidFill>
                            <a:srgbClr val="6422B8"/>
                          </a:solidFill>
                        </a:rPr>
                        <a:t>Many people get robbed and we want to help them stay safe.</a:t>
                      </a:r>
                      <a:endParaRPr sz="1400" u="none" cap="none" strike="noStrike"/>
                    </a:p>
                  </a:txBody>
                  <a:tcPr marT="190500" marB="190500" marR="190500" marL="190500" anchor="ctr">
                    <a:lnL cap="flat" cmpd="sng" w="38100">
                      <a:solidFill>
                        <a:srgbClr val="FFFFFF"/>
                      </a:solidFill>
                      <a:prstDash val="solid"/>
                      <a:round/>
                      <a:headEnd len="sm" w="sm" type="none"/>
                      <a:tailEnd len="sm" w="sm" type="none"/>
                    </a:lnL>
                    <a:lnR cap="flat" cmpd="sng" w="19050">
                      <a:solidFill>
                        <a:srgbClr val="D6C3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marR="0" rtl="0" algn="ctr">
                        <a:lnSpc>
                          <a:spcPct val="139958"/>
                        </a:lnSpc>
                        <a:spcBef>
                          <a:spcPts val="0"/>
                        </a:spcBef>
                        <a:spcAft>
                          <a:spcPts val="0"/>
                        </a:spcAft>
                        <a:buClr>
                          <a:srgbClr val="000000"/>
                        </a:buClr>
                        <a:buSzPts val="2400"/>
                        <a:buFont typeface="Arial"/>
                        <a:buNone/>
                      </a:pPr>
                      <a:r>
                        <a:rPr lang="en-US" sz="2400">
                          <a:solidFill>
                            <a:srgbClr val="6422B8"/>
                          </a:solidFill>
                        </a:rPr>
                        <a:t>People ignore this and buy cheap security systems that have bad </a:t>
                      </a:r>
                      <a:r>
                        <a:rPr lang="en-US" sz="2400">
                          <a:solidFill>
                            <a:srgbClr val="6422B8"/>
                          </a:solidFill>
                        </a:rPr>
                        <a:t>quality</a:t>
                      </a:r>
                      <a:r>
                        <a:rPr lang="en-US" sz="2400">
                          <a:solidFill>
                            <a:srgbClr val="6422B8"/>
                          </a:solidFill>
                        </a:rPr>
                        <a:t> and get robbed again.</a:t>
                      </a:r>
                      <a:endParaRPr sz="14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9050">
                      <a:solidFill>
                        <a:srgbClr val="D6C3FF"/>
                      </a:solidFill>
                      <a:prstDash val="solid"/>
                      <a:round/>
                      <a:headEnd len="sm" w="sm" type="none"/>
                      <a:tailEnd len="sm" w="sm" type="none"/>
                    </a:lnB>
                  </a:tcPr>
                </a:tc>
              </a:tr>
              <a:tr h="1801375">
                <a:tc>
                  <a:txBody>
                    <a:bodyPr/>
                    <a:lstStyle/>
                    <a:p>
                      <a:pPr indent="0" lvl="0" marL="0" marR="0" rtl="0" algn="ctr">
                        <a:lnSpc>
                          <a:spcPct val="140014"/>
                        </a:lnSpc>
                        <a:spcBef>
                          <a:spcPts val="0"/>
                        </a:spcBef>
                        <a:spcAft>
                          <a:spcPts val="0"/>
                        </a:spcAft>
                        <a:buClr>
                          <a:srgbClr val="000000"/>
                        </a:buClr>
                        <a:buSzPts val="2799"/>
                        <a:buFont typeface="Arial"/>
                        <a:buNone/>
                      </a:pPr>
                      <a:r>
                        <a:rPr lang="en-US" sz="2799">
                          <a:solidFill>
                            <a:srgbClr val="6422B8"/>
                          </a:solidFill>
                        </a:rPr>
                        <a:t>People believe that any security system would be fine to keep them safe and waste money, but we want them to have the best quality security system.</a:t>
                      </a:r>
                      <a:endParaRPr sz="1400" u="none" cap="none" strike="noStrike"/>
                    </a:p>
                  </a:txBody>
                  <a:tcPr marT="190500" marB="190500" marR="190500" marL="190500" anchor="ctr">
                    <a:lnL cap="flat" cmpd="sng" w="38100">
                      <a:solidFill>
                        <a:srgbClr val="FFFF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c>
                  <a:txBody>
                    <a:bodyPr/>
                    <a:lstStyle/>
                    <a:p>
                      <a:pPr indent="0" lvl="0" marL="0" marR="0" rtl="0" algn="ctr">
                        <a:lnSpc>
                          <a:spcPct val="139958"/>
                        </a:lnSpc>
                        <a:spcBef>
                          <a:spcPts val="0"/>
                        </a:spcBef>
                        <a:spcAft>
                          <a:spcPts val="0"/>
                        </a:spcAft>
                        <a:buClr>
                          <a:srgbClr val="000000"/>
                        </a:buClr>
                        <a:buSzPts val="2400"/>
                        <a:buFont typeface="Arial"/>
                        <a:buNone/>
                      </a:pPr>
                      <a:r>
                        <a:rPr lang="en-US" sz="2400">
                          <a:solidFill>
                            <a:srgbClr val="6422B8"/>
                          </a:solidFill>
                        </a:rPr>
                        <a:t>People keep on wasting money thinking that the next security system they will have should be good enough.</a:t>
                      </a:r>
                      <a:endParaRPr sz="14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38100">
                      <a:solidFill>
                        <a:srgbClr val="FFFFFF"/>
                      </a:solidFill>
                      <a:prstDash val="solid"/>
                      <a:round/>
                      <a:headEnd len="sm" w="sm" type="none"/>
                      <a:tailEnd len="sm" w="sm" type="none"/>
                    </a:lnR>
                    <a:lnT cap="flat" cmpd="sng" w="19050">
                      <a:solidFill>
                        <a:srgbClr val="D6C3FF"/>
                      </a:solidFill>
                      <a:prstDash val="solid"/>
                      <a:round/>
                      <a:headEnd len="sm" w="sm" type="none"/>
                      <a:tailEnd len="sm" w="sm" type="none"/>
                    </a:lnT>
                    <a:lnB cap="flat" cmpd="sng" w="19050">
                      <a:solidFill>
                        <a:srgbClr val="D6C3FF"/>
                      </a:solidFill>
                      <a:prstDash val="solid"/>
                      <a:round/>
                      <a:headEnd len="sm" w="sm" type="none"/>
                      <a:tailEnd len="sm" w="sm" type="none"/>
                    </a:lnB>
                  </a:tcPr>
                </a:tc>
              </a:tr>
              <a:tr h="1801375">
                <a:tc>
                  <a:txBody>
                    <a:bodyPr/>
                    <a:lstStyle/>
                    <a:p>
                      <a:pPr indent="0" lvl="0" marL="0" marR="0" rtl="0" algn="ctr">
                        <a:lnSpc>
                          <a:spcPct val="140014"/>
                        </a:lnSpc>
                        <a:spcBef>
                          <a:spcPts val="0"/>
                        </a:spcBef>
                        <a:spcAft>
                          <a:spcPts val="0"/>
                        </a:spcAft>
                        <a:buClr>
                          <a:srgbClr val="000000"/>
                        </a:buClr>
                        <a:buSzPts val="2799"/>
                        <a:buFont typeface="Arial"/>
                        <a:buNone/>
                      </a:pPr>
                      <a:r>
                        <a:rPr lang="en-US" sz="2799">
                          <a:solidFill>
                            <a:srgbClr val="6422B8"/>
                          </a:solidFill>
                        </a:rPr>
                        <a:t>Robbers can easily get past the security system, but our system is foolproof.</a:t>
                      </a:r>
                      <a:endParaRPr sz="1400" u="none" cap="none" strike="noStrike"/>
                    </a:p>
                  </a:txBody>
                  <a:tcPr marT="190500" marB="190500" marR="190500" marL="190500" anchor="ctr">
                    <a:lnL cap="flat" cmpd="sng" w="38100">
                      <a:solidFill>
                        <a:srgbClr val="FFFFFF"/>
                      </a:solidFill>
                      <a:prstDash val="solid"/>
                      <a:round/>
                      <a:headEnd len="sm" w="sm" type="none"/>
                      <a:tailEnd len="sm" w="sm" type="none"/>
                    </a:lnL>
                    <a:lnR cap="flat" cmpd="sng" w="19050">
                      <a:solidFill>
                        <a:srgbClr val="D6C3FF"/>
                      </a:solidFill>
                      <a:prstDash val="solid"/>
                      <a:round/>
                      <a:headEnd len="sm" w="sm" type="none"/>
                      <a:tailEnd len="sm" w="sm" type="none"/>
                    </a:lnR>
                    <a:lnT cap="flat" cmpd="sng" w="19050">
                      <a:solidFill>
                        <a:srgbClr val="D6C3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39958"/>
                        </a:lnSpc>
                        <a:spcBef>
                          <a:spcPts val="0"/>
                        </a:spcBef>
                        <a:spcAft>
                          <a:spcPts val="0"/>
                        </a:spcAft>
                        <a:buClr>
                          <a:srgbClr val="000000"/>
                        </a:buClr>
                        <a:buSzPts val="2400"/>
                        <a:buFont typeface="Arial"/>
                        <a:buNone/>
                      </a:pPr>
                      <a:r>
                        <a:rPr lang="en-US" sz="2400">
                          <a:solidFill>
                            <a:srgbClr val="6422B8"/>
                          </a:solidFill>
                        </a:rPr>
                        <a:t>People try enforcing the security system by their own.</a:t>
                      </a:r>
                      <a:endParaRPr sz="1400" u="none" cap="none" strike="noStrike"/>
                    </a:p>
                  </a:txBody>
                  <a:tcPr marT="190500" marB="190500" marR="190500" marL="190500" anchor="ctr">
                    <a:lnL cap="flat" cmpd="sng" w="19050">
                      <a:solidFill>
                        <a:srgbClr val="D6C3FF"/>
                      </a:solidFill>
                      <a:prstDash val="solid"/>
                      <a:round/>
                      <a:headEnd len="sm" w="sm" type="none"/>
                      <a:tailEnd len="sm" w="sm" type="none"/>
                    </a:lnL>
                    <a:lnR cap="flat" cmpd="sng" w="38100">
                      <a:solidFill>
                        <a:srgbClr val="FFFFFF"/>
                      </a:solidFill>
                      <a:prstDash val="solid"/>
                      <a:round/>
                      <a:headEnd len="sm" w="sm" type="none"/>
                      <a:tailEnd len="sm" w="sm" type="none"/>
                    </a:lnR>
                    <a:lnT cap="flat" cmpd="sng" w="19050">
                      <a:solidFill>
                        <a:srgbClr val="D6C3FF"/>
                      </a:solidFill>
                      <a:prstDash val="solid"/>
                      <a:round/>
                      <a:headEnd len="sm" w="sm" type="none"/>
                      <a:tailEnd len="sm" w="sm" type="none"/>
                    </a:lnT>
                    <a:lnB cap="flat" cmpd="sng" w="38100">
                      <a:solidFill>
                        <a:srgbClr val="FFFFFF"/>
                      </a:solidFill>
                      <a:prstDash val="solid"/>
                      <a:round/>
                      <a:headEnd len="sm" w="sm" type="none"/>
                      <a:tailEnd len="sm" w="sm" type="none"/>
                    </a:lnB>
                  </a:tcPr>
                </a:tc>
              </a:tr>
            </a:tbl>
          </a:graphicData>
        </a:graphic>
      </p:graphicFrame>
      <p:sp>
        <p:nvSpPr>
          <p:cNvPr id="220" name="Google Shape;220;p3"/>
          <p:cNvSpPr/>
          <p:nvPr/>
        </p:nvSpPr>
        <p:spPr>
          <a:xfrm rot="612085">
            <a:off x="-968046" y="2067243"/>
            <a:ext cx="5343161" cy="6950453"/>
          </a:xfrm>
          <a:custGeom>
            <a:rect b="b" l="l" r="r" t="t"/>
            <a:pathLst>
              <a:path extrusionOk="0" h="6950453" w="5343161">
                <a:moveTo>
                  <a:pt x="0" y="0"/>
                </a:moveTo>
                <a:lnTo>
                  <a:pt x="5343161" y="0"/>
                </a:lnTo>
                <a:lnTo>
                  <a:pt x="5343161" y="6950453"/>
                </a:lnTo>
                <a:lnTo>
                  <a:pt x="0" y="6950453"/>
                </a:lnTo>
                <a:lnTo>
                  <a:pt x="0" y="0"/>
                </a:lnTo>
                <a:close/>
              </a:path>
            </a:pathLst>
          </a:custGeom>
          <a:blipFill rotWithShape="1">
            <a:blip r:embed="rId4">
              <a:alphaModFix/>
            </a:blip>
            <a:stretch>
              <a:fillRect b="0" l="0" r="0" t="0"/>
            </a:stretch>
          </a:blipFill>
          <a:ln>
            <a:noFill/>
          </a:ln>
        </p:spPr>
      </p:sp>
      <p:sp>
        <p:nvSpPr>
          <p:cNvPr id="221" name="Google Shape;221;p3"/>
          <p:cNvSpPr txBox="1"/>
          <p:nvPr/>
        </p:nvSpPr>
        <p:spPr>
          <a:xfrm>
            <a:off x="3783602" y="1115425"/>
            <a:ext cx="10720800" cy="75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900"/>
              <a:buFont typeface="Arial"/>
              <a:buNone/>
            </a:pPr>
            <a:r>
              <a:rPr b="1" i="0" lang="en-US" sz="4900" u="none" cap="none" strike="noStrike">
                <a:latin typeface="Poppins"/>
                <a:ea typeface="Poppins"/>
                <a:cs typeface="Poppins"/>
                <a:sym typeface="Poppins"/>
              </a:rPr>
              <a:t>Problems &amp; Existing Alternatives</a:t>
            </a:r>
            <a:endParaRPr b="1" i="0" sz="100" u="none" cap="none" strike="noStrike">
              <a:latin typeface="Poppins"/>
              <a:ea typeface="Poppins"/>
              <a:cs typeface="Poppins"/>
              <a:sym typeface="Poppins"/>
            </a:endParaRPr>
          </a:p>
        </p:txBody>
      </p:sp>
      <p:pic>
        <p:nvPicPr>
          <p:cNvPr id="222" name="Google Shape;222;p3"/>
          <p:cNvPicPr preferRelativeResize="0"/>
          <p:nvPr/>
        </p:nvPicPr>
        <p:blipFill rotWithShape="1">
          <a:blip r:embed="rId5">
            <a:alphaModFix/>
          </a:blip>
          <a:srcRect b="38669" l="0" r="0" t="31490"/>
          <a:stretch/>
        </p:blipFill>
        <p:spPr>
          <a:xfrm>
            <a:off x="14114975" y="178350"/>
            <a:ext cx="3645016" cy="1087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00"/>
        </a:solidFill>
      </p:bgPr>
    </p:bg>
    <p:spTree>
      <p:nvGrpSpPr>
        <p:cNvPr id="226" name="Shape 226"/>
        <p:cNvGrpSpPr/>
        <p:nvPr/>
      </p:nvGrpSpPr>
      <p:grpSpPr>
        <a:xfrm>
          <a:off x="0" y="0"/>
          <a:ext cx="0" cy="0"/>
          <a:chOff x="0" y="0"/>
          <a:chExt cx="0" cy="0"/>
        </a:xfrm>
      </p:grpSpPr>
      <p:sp>
        <p:nvSpPr>
          <p:cNvPr id="227" name="Google Shape;227;p2"/>
          <p:cNvSpPr/>
          <p:nvPr/>
        </p:nvSpPr>
        <p:spPr>
          <a:xfrm rot="544365">
            <a:off x="855928" y="3776266"/>
            <a:ext cx="5140845" cy="5926046"/>
          </a:xfrm>
          <a:custGeom>
            <a:rect b="b" l="l" r="r" t="t"/>
            <a:pathLst>
              <a:path extrusionOk="0" h="5926046" w="5140845">
                <a:moveTo>
                  <a:pt x="0" y="0"/>
                </a:moveTo>
                <a:lnTo>
                  <a:pt x="5140845" y="0"/>
                </a:lnTo>
                <a:lnTo>
                  <a:pt x="5140845" y="5926046"/>
                </a:lnTo>
                <a:lnTo>
                  <a:pt x="0" y="5926046"/>
                </a:lnTo>
                <a:lnTo>
                  <a:pt x="0" y="0"/>
                </a:lnTo>
                <a:close/>
              </a:path>
            </a:pathLst>
          </a:custGeom>
          <a:blipFill rotWithShape="1">
            <a:blip r:embed="rId3">
              <a:alphaModFix/>
            </a:blip>
            <a:stretch>
              <a:fillRect b="0" l="0" r="0" t="0"/>
            </a:stretch>
          </a:blipFill>
          <a:ln>
            <a:noFill/>
          </a:ln>
        </p:spPr>
      </p:sp>
      <p:sp>
        <p:nvSpPr>
          <p:cNvPr id="228" name="Google Shape;228;p2"/>
          <p:cNvSpPr/>
          <p:nvPr/>
        </p:nvSpPr>
        <p:spPr>
          <a:xfrm rot="456246">
            <a:off x="4169880" y="926806"/>
            <a:ext cx="3984412" cy="4427125"/>
          </a:xfrm>
          <a:custGeom>
            <a:rect b="b" l="l" r="r" t="t"/>
            <a:pathLst>
              <a:path extrusionOk="0" h="4421353" w="3979218">
                <a:moveTo>
                  <a:pt x="0" y="0"/>
                </a:moveTo>
                <a:lnTo>
                  <a:pt x="3979218" y="0"/>
                </a:lnTo>
                <a:lnTo>
                  <a:pt x="3979218" y="4421353"/>
                </a:lnTo>
                <a:lnTo>
                  <a:pt x="0" y="4421353"/>
                </a:lnTo>
                <a:lnTo>
                  <a:pt x="0" y="0"/>
                </a:lnTo>
                <a:close/>
              </a:path>
            </a:pathLst>
          </a:custGeom>
          <a:blipFill rotWithShape="1">
            <a:blip r:embed="rId4">
              <a:alphaModFix/>
            </a:blip>
            <a:stretch>
              <a:fillRect b="0" l="0" r="0" t="0"/>
            </a:stretch>
          </a:blipFill>
          <a:ln>
            <a:noFill/>
          </a:ln>
        </p:spPr>
      </p:sp>
      <p:sp>
        <p:nvSpPr>
          <p:cNvPr id="229" name="Google Shape;229;p2"/>
          <p:cNvSpPr txBox="1"/>
          <p:nvPr/>
        </p:nvSpPr>
        <p:spPr>
          <a:xfrm>
            <a:off x="9269749" y="1575867"/>
            <a:ext cx="59943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8000"/>
              <a:buFont typeface="Arial"/>
              <a:buNone/>
            </a:pPr>
            <a:r>
              <a:rPr b="1" i="0" lang="en-US" sz="8000" u="none" cap="none" strike="noStrike">
                <a:latin typeface="Arial"/>
                <a:ea typeface="Arial"/>
                <a:cs typeface="Arial"/>
                <a:sym typeface="Arial"/>
              </a:rPr>
              <a:t>IDEA</a:t>
            </a:r>
            <a:endParaRPr b="1" i="0" sz="1400" u="none" cap="none" strike="noStrike">
              <a:latin typeface="Arial"/>
              <a:ea typeface="Arial"/>
              <a:cs typeface="Arial"/>
              <a:sym typeface="Arial"/>
            </a:endParaRPr>
          </a:p>
        </p:txBody>
      </p:sp>
      <p:sp>
        <p:nvSpPr>
          <p:cNvPr id="230" name="Google Shape;230;p2"/>
          <p:cNvSpPr txBox="1"/>
          <p:nvPr/>
        </p:nvSpPr>
        <p:spPr>
          <a:xfrm>
            <a:off x="9476450" y="3104575"/>
            <a:ext cx="5787600" cy="426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lang="en-US" sz="3000">
                <a:solidFill>
                  <a:schemeClr val="dk1"/>
                </a:solidFill>
                <a:latin typeface="Poppins"/>
                <a:ea typeface="Poppins"/>
                <a:cs typeface="Poppins"/>
                <a:sym typeface="Poppins"/>
              </a:rPr>
              <a:t>We have come up with the idea of the security system HAARV. This security system ensures people to stay safe. We also give good pricing and deals, with the quality our customer needs. This idea has been approved by people and</a:t>
            </a:r>
            <a:r>
              <a:rPr lang="en-US" sz="3000">
                <a:solidFill>
                  <a:schemeClr val="dk1"/>
                </a:solidFill>
                <a:latin typeface="Poppins"/>
                <a:ea typeface="Poppins"/>
                <a:cs typeface="Poppins"/>
                <a:sym typeface="Poppins"/>
              </a:rPr>
              <a:t> many people like it.</a:t>
            </a:r>
            <a:r>
              <a:rPr lang="en-US" sz="3000">
                <a:solidFill>
                  <a:schemeClr val="dk1"/>
                </a:solidFill>
                <a:latin typeface="Poppins"/>
                <a:ea typeface="Poppins"/>
                <a:cs typeface="Poppins"/>
                <a:sym typeface="Poppins"/>
              </a:rPr>
              <a:t> </a:t>
            </a:r>
            <a:endParaRPr b="0" i="0" sz="3000" u="none" cap="none" strike="noStrike">
              <a:solidFill>
                <a:schemeClr val="dk1"/>
              </a:solidFill>
              <a:latin typeface="Poppins"/>
              <a:ea typeface="Poppins"/>
              <a:cs typeface="Poppins"/>
              <a:sym typeface="Poppins"/>
            </a:endParaRPr>
          </a:p>
        </p:txBody>
      </p:sp>
      <p:pic>
        <p:nvPicPr>
          <p:cNvPr id="231" name="Google Shape;231;p2"/>
          <p:cNvPicPr preferRelativeResize="0"/>
          <p:nvPr/>
        </p:nvPicPr>
        <p:blipFill rotWithShape="1">
          <a:blip r:embed="rId5">
            <a:alphaModFix/>
          </a:blip>
          <a:srcRect b="38669" l="0" r="0" t="31490"/>
          <a:stretch/>
        </p:blipFill>
        <p:spPr>
          <a:xfrm>
            <a:off x="13156825" y="271250"/>
            <a:ext cx="4762500" cy="1421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235" name="Shape 235"/>
        <p:cNvGrpSpPr/>
        <p:nvPr/>
      </p:nvGrpSpPr>
      <p:grpSpPr>
        <a:xfrm>
          <a:off x="0" y="0"/>
          <a:ext cx="0" cy="0"/>
          <a:chOff x="0" y="0"/>
          <a:chExt cx="0" cy="0"/>
        </a:xfrm>
      </p:grpSpPr>
      <p:sp>
        <p:nvSpPr>
          <p:cNvPr id="236" name="Google Shape;236;p4"/>
          <p:cNvSpPr/>
          <p:nvPr/>
        </p:nvSpPr>
        <p:spPr>
          <a:xfrm>
            <a:off x="8429263" y="1945005"/>
            <a:ext cx="8830037" cy="1773762"/>
          </a:xfrm>
          <a:custGeom>
            <a:rect b="b" l="l" r="r" t="t"/>
            <a:pathLst>
              <a:path extrusionOk="0" h="1773762" w="8830037">
                <a:moveTo>
                  <a:pt x="0" y="0"/>
                </a:moveTo>
                <a:lnTo>
                  <a:pt x="8830037" y="0"/>
                </a:lnTo>
                <a:lnTo>
                  <a:pt x="8830037" y="1773762"/>
                </a:lnTo>
                <a:lnTo>
                  <a:pt x="0" y="1773762"/>
                </a:lnTo>
                <a:lnTo>
                  <a:pt x="0" y="0"/>
                </a:lnTo>
                <a:close/>
              </a:path>
            </a:pathLst>
          </a:custGeom>
          <a:blipFill rotWithShape="1">
            <a:blip r:embed="rId3">
              <a:alphaModFix amt="34000"/>
            </a:blip>
            <a:stretch>
              <a:fillRect b="0" l="-853" r="-852" t="0"/>
            </a:stretch>
          </a:blipFill>
          <a:ln>
            <a:noFill/>
          </a:ln>
        </p:spPr>
      </p:sp>
      <p:sp>
        <p:nvSpPr>
          <p:cNvPr id="237" name="Google Shape;237;p4"/>
          <p:cNvSpPr/>
          <p:nvPr/>
        </p:nvSpPr>
        <p:spPr>
          <a:xfrm>
            <a:off x="8429263" y="4935103"/>
            <a:ext cx="8830037" cy="1773762"/>
          </a:xfrm>
          <a:custGeom>
            <a:rect b="b" l="l" r="r" t="t"/>
            <a:pathLst>
              <a:path extrusionOk="0" h="1773762" w="8830037">
                <a:moveTo>
                  <a:pt x="0" y="0"/>
                </a:moveTo>
                <a:lnTo>
                  <a:pt x="8830037" y="0"/>
                </a:lnTo>
                <a:lnTo>
                  <a:pt x="8830037" y="1773762"/>
                </a:lnTo>
                <a:lnTo>
                  <a:pt x="0" y="1773762"/>
                </a:lnTo>
                <a:lnTo>
                  <a:pt x="0" y="0"/>
                </a:lnTo>
                <a:close/>
              </a:path>
            </a:pathLst>
          </a:custGeom>
          <a:blipFill rotWithShape="1">
            <a:blip r:embed="rId3">
              <a:alphaModFix amt="34000"/>
            </a:blip>
            <a:stretch>
              <a:fillRect b="0" l="-853" r="-852" t="0"/>
            </a:stretch>
          </a:blipFill>
          <a:ln>
            <a:noFill/>
          </a:ln>
        </p:spPr>
      </p:sp>
      <p:sp>
        <p:nvSpPr>
          <p:cNvPr id="238" name="Google Shape;238;p4"/>
          <p:cNvSpPr/>
          <p:nvPr/>
        </p:nvSpPr>
        <p:spPr>
          <a:xfrm>
            <a:off x="8429263" y="7956129"/>
            <a:ext cx="8830037" cy="1773762"/>
          </a:xfrm>
          <a:custGeom>
            <a:rect b="b" l="l" r="r" t="t"/>
            <a:pathLst>
              <a:path extrusionOk="0" h="1773762" w="8830037">
                <a:moveTo>
                  <a:pt x="0" y="0"/>
                </a:moveTo>
                <a:lnTo>
                  <a:pt x="8830037" y="0"/>
                </a:lnTo>
                <a:lnTo>
                  <a:pt x="8830037" y="1773762"/>
                </a:lnTo>
                <a:lnTo>
                  <a:pt x="0" y="1773762"/>
                </a:lnTo>
                <a:lnTo>
                  <a:pt x="0" y="0"/>
                </a:lnTo>
                <a:close/>
              </a:path>
            </a:pathLst>
          </a:custGeom>
          <a:blipFill rotWithShape="1">
            <a:blip r:embed="rId3">
              <a:alphaModFix amt="34000"/>
            </a:blip>
            <a:stretch>
              <a:fillRect b="0" l="-853" r="-852" t="0"/>
            </a:stretch>
          </a:blipFill>
          <a:ln>
            <a:noFill/>
          </a:ln>
        </p:spPr>
      </p:sp>
      <p:sp>
        <p:nvSpPr>
          <p:cNvPr id="239" name="Google Shape;239;p4"/>
          <p:cNvSpPr txBox="1"/>
          <p:nvPr/>
        </p:nvSpPr>
        <p:spPr>
          <a:xfrm>
            <a:off x="1028700" y="933450"/>
            <a:ext cx="64176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8000"/>
              <a:buFont typeface="Arial"/>
              <a:buNone/>
            </a:pPr>
            <a:r>
              <a:rPr b="1" i="0" lang="en-US" sz="8000" u="none" cap="none" strike="noStrike">
                <a:solidFill>
                  <a:schemeClr val="dk1"/>
                </a:solidFill>
                <a:latin typeface="Poppins"/>
                <a:ea typeface="Poppins"/>
                <a:cs typeface="Poppins"/>
                <a:sym typeface="Poppins"/>
              </a:rPr>
              <a:t>Solution</a:t>
            </a:r>
            <a:endParaRPr b="1" i="0" sz="1400" u="none" cap="none" strike="noStrike">
              <a:solidFill>
                <a:schemeClr val="dk1"/>
              </a:solidFill>
              <a:latin typeface="Poppins"/>
              <a:ea typeface="Poppins"/>
              <a:cs typeface="Poppins"/>
              <a:sym typeface="Poppins"/>
            </a:endParaRPr>
          </a:p>
        </p:txBody>
      </p:sp>
      <p:grpSp>
        <p:nvGrpSpPr>
          <p:cNvPr id="240" name="Google Shape;240;p4"/>
          <p:cNvGrpSpPr/>
          <p:nvPr/>
        </p:nvGrpSpPr>
        <p:grpSpPr>
          <a:xfrm>
            <a:off x="8429250" y="3429003"/>
            <a:ext cx="8830085" cy="3793797"/>
            <a:chOff x="0" y="-85725"/>
            <a:chExt cx="2998942" cy="825600"/>
          </a:xfrm>
        </p:grpSpPr>
        <p:sp>
          <p:nvSpPr>
            <p:cNvPr id="241" name="Google Shape;241;p4"/>
            <p:cNvSpPr/>
            <p:nvPr/>
          </p:nvSpPr>
          <p:spPr>
            <a:xfrm>
              <a:off x="0" y="0"/>
              <a:ext cx="2998942" cy="739791"/>
            </a:xfrm>
            <a:custGeom>
              <a:rect b="b" l="l" r="r" t="t"/>
              <a:pathLst>
                <a:path extrusionOk="0" h="739791" w="2998942">
                  <a:moveTo>
                    <a:pt x="35071" y="0"/>
                  </a:moveTo>
                  <a:lnTo>
                    <a:pt x="2963871" y="0"/>
                  </a:lnTo>
                  <a:cubicBezTo>
                    <a:pt x="2973172" y="0"/>
                    <a:pt x="2982093" y="3695"/>
                    <a:pt x="2988670" y="10272"/>
                  </a:cubicBezTo>
                  <a:cubicBezTo>
                    <a:pt x="2995247" y="16849"/>
                    <a:pt x="2998942" y="25769"/>
                    <a:pt x="2998942" y="35071"/>
                  </a:cubicBezTo>
                  <a:lnTo>
                    <a:pt x="2998942" y="704720"/>
                  </a:lnTo>
                  <a:cubicBezTo>
                    <a:pt x="2998942" y="714022"/>
                    <a:pt x="2995247" y="722942"/>
                    <a:pt x="2988670" y="729519"/>
                  </a:cubicBezTo>
                  <a:cubicBezTo>
                    <a:pt x="2982093" y="736096"/>
                    <a:pt x="2973172" y="739791"/>
                    <a:pt x="2963871" y="739791"/>
                  </a:cubicBezTo>
                  <a:lnTo>
                    <a:pt x="35071" y="739791"/>
                  </a:lnTo>
                  <a:cubicBezTo>
                    <a:pt x="25769" y="739791"/>
                    <a:pt x="16849" y="736096"/>
                    <a:pt x="10272" y="729519"/>
                  </a:cubicBezTo>
                  <a:cubicBezTo>
                    <a:pt x="3695" y="722942"/>
                    <a:pt x="0" y="714022"/>
                    <a:pt x="0" y="704720"/>
                  </a:cubicBezTo>
                  <a:lnTo>
                    <a:pt x="0" y="35071"/>
                  </a:lnTo>
                  <a:cubicBezTo>
                    <a:pt x="0" y="25769"/>
                    <a:pt x="3695" y="16849"/>
                    <a:pt x="10272" y="10272"/>
                  </a:cubicBezTo>
                  <a:cubicBezTo>
                    <a:pt x="16849" y="3695"/>
                    <a:pt x="25769" y="0"/>
                    <a:pt x="3507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4"/>
            <p:cNvSpPr txBox="1"/>
            <p:nvPr/>
          </p:nvSpPr>
          <p:spPr>
            <a:xfrm>
              <a:off x="0" y="-85725"/>
              <a:ext cx="2998800" cy="825600"/>
            </a:xfrm>
            <a:prstGeom prst="rect">
              <a:avLst/>
            </a:prstGeom>
            <a:noFill/>
            <a:ln>
              <a:noFill/>
            </a:ln>
          </p:spPr>
          <p:txBody>
            <a:bodyPr anchorCtr="0" anchor="ctr" bIns="50800" lIns="50800" spcFirstLastPara="1" rIns="50800" wrap="square" tIns="50800">
              <a:noAutofit/>
            </a:bodyPr>
            <a:lstStyle/>
            <a:p>
              <a:pPr indent="0" lvl="0" marL="0" marR="0" rtl="0" algn="ctr">
                <a:lnSpc>
                  <a:spcPct val="2744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43" name="Google Shape;243;p4"/>
          <p:cNvSpPr txBox="1"/>
          <p:nvPr/>
        </p:nvSpPr>
        <p:spPr>
          <a:xfrm>
            <a:off x="9235875" y="4311125"/>
            <a:ext cx="7834200" cy="2290500"/>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799"/>
              <a:buFont typeface="Arial"/>
              <a:buNone/>
            </a:pPr>
            <a:r>
              <a:rPr b="1" lang="en-US" sz="2400"/>
              <a:t>This Home security system app has </a:t>
            </a:r>
            <a:r>
              <a:rPr b="1" lang="en-US" sz="2400"/>
              <a:t>security cameras that don’t miss any footage and cannot get hacked into. Our sensors instantly give you an update whenever something goes by. Many people have approved of this and you can test it out too.</a:t>
            </a:r>
            <a:r>
              <a:rPr b="1" lang="en-US" sz="2400"/>
              <a:t> </a:t>
            </a:r>
            <a:endParaRPr b="1" i="0" sz="2400" u="none" cap="none" strike="noStrike">
              <a:solidFill>
                <a:srgbClr val="000000"/>
              </a:solidFill>
              <a:latin typeface="Arial"/>
              <a:ea typeface="Arial"/>
              <a:cs typeface="Arial"/>
              <a:sym typeface="Arial"/>
            </a:endParaRPr>
          </a:p>
        </p:txBody>
      </p:sp>
      <p:sp>
        <p:nvSpPr>
          <p:cNvPr id="244" name="Google Shape;244;p4"/>
          <p:cNvSpPr/>
          <p:nvPr/>
        </p:nvSpPr>
        <p:spPr>
          <a:xfrm>
            <a:off x="2126645" y="3429011"/>
            <a:ext cx="3545327" cy="5788289"/>
          </a:xfrm>
          <a:custGeom>
            <a:rect b="b" l="l" r="r" t="t"/>
            <a:pathLst>
              <a:path extrusionOk="0" h="5788289" w="3545327">
                <a:moveTo>
                  <a:pt x="0" y="0"/>
                </a:moveTo>
                <a:lnTo>
                  <a:pt x="3545327" y="0"/>
                </a:lnTo>
                <a:lnTo>
                  <a:pt x="3545327" y="5788289"/>
                </a:lnTo>
                <a:lnTo>
                  <a:pt x="0" y="5788289"/>
                </a:lnTo>
                <a:lnTo>
                  <a:pt x="0" y="0"/>
                </a:lnTo>
                <a:close/>
              </a:path>
            </a:pathLst>
          </a:custGeom>
          <a:blipFill rotWithShape="1">
            <a:blip r:embed="rId4">
              <a:alphaModFix/>
            </a:blip>
            <a:stretch>
              <a:fillRect b="0" l="0" r="0" t="0"/>
            </a:stretch>
          </a:blipFill>
          <a:ln>
            <a:noFill/>
          </a:ln>
        </p:spPr>
      </p:sp>
      <p:pic>
        <p:nvPicPr>
          <p:cNvPr id="245" name="Google Shape;245;p4"/>
          <p:cNvPicPr preferRelativeResize="0"/>
          <p:nvPr/>
        </p:nvPicPr>
        <p:blipFill rotWithShape="1">
          <a:blip r:embed="rId5">
            <a:alphaModFix/>
          </a:blip>
          <a:srcRect b="38669" l="0" r="0" t="31490"/>
          <a:stretch/>
        </p:blipFill>
        <p:spPr>
          <a:xfrm>
            <a:off x="13636575" y="355350"/>
            <a:ext cx="3736150" cy="1114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249" name="Shape 249"/>
        <p:cNvGrpSpPr/>
        <p:nvPr/>
      </p:nvGrpSpPr>
      <p:grpSpPr>
        <a:xfrm>
          <a:off x="0" y="0"/>
          <a:ext cx="0" cy="0"/>
          <a:chOff x="0" y="0"/>
          <a:chExt cx="0" cy="0"/>
        </a:xfrm>
      </p:grpSpPr>
      <p:sp>
        <p:nvSpPr>
          <p:cNvPr id="250" name="Google Shape;250;p5"/>
          <p:cNvSpPr/>
          <p:nvPr/>
        </p:nvSpPr>
        <p:spPr>
          <a:xfrm>
            <a:off x="8156725" y="3209425"/>
            <a:ext cx="9698400" cy="6320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1" name="Google Shape;251;p5"/>
          <p:cNvSpPr/>
          <p:nvPr/>
        </p:nvSpPr>
        <p:spPr>
          <a:xfrm>
            <a:off x="1028700" y="8105084"/>
            <a:ext cx="4762617" cy="956706"/>
          </a:xfrm>
          <a:custGeom>
            <a:rect b="b" l="l" r="r" t="t"/>
            <a:pathLst>
              <a:path extrusionOk="0" h="956706" w="4762617">
                <a:moveTo>
                  <a:pt x="0" y="0"/>
                </a:moveTo>
                <a:lnTo>
                  <a:pt x="4762617" y="0"/>
                </a:lnTo>
                <a:lnTo>
                  <a:pt x="4762617" y="956706"/>
                </a:lnTo>
                <a:lnTo>
                  <a:pt x="0" y="956706"/>
                </a:lnTo>
                <a:lnTo>
                  <a:pt x="0" y="0"/>
                </a:lnTo>
                <a:close/>
              </a:path>
            </a:pathLst>
          </a:custGeom>
          <a:blipFill rotWithShape="1">
            <a:blip r:embed="rId3">
              <a:alphaModFix amt="34000"/>
            </a:blip>
            <a:stretch>
              <a:fillRect b="0" l="-853" r="-852" t="0"/>
            </a:stretch>
          </a:blipFill>
          <a:ln>
            <a:noFill/>
          </a:ln>
        </p:spPr>
      </p:sp>
      <p:grpSp>
        <p:nvGrpSpPr>
          <p:cNvPr id="252" name="Google Shape;252;p5"/>
          <p:cNvGrpSpPr/>
          <p:nvPr/>
        </p:nvGrpSpPr>
        <p:grpSpPr>
          <a:xfrm>
            <a:off x="1028700" y="3356464"/>
            <a:ext cx="4762617" cy="5226972"/>
            <a:chOff x="0" y="-85725"/>
            <a:chExt cx="1617526" cy="1775234"/>
          </a:xfrm>
        </p:grpSpPr>
        <p:sp>
          <p:nvSpPr>
            <p:cNvPr id="253" name="Google Shape;253;p5"/>
            <p:cNvSpPr/>
            <p:nvPr/>
          </p:nvSpPr>
          <p:spPr>
            <a:xfrm>
              <a:off x="0" y="0"/>
              <a:ext cx="1617526" cy="1689509"/>
            </a:xfrm>
            <a:custGeom>
              <a:rect b="b" l="l" r="r" t="t"/>
              <a:pathLst>
                <a:path extrusionOk="0" h="1689509" w="1617526">
                  <a:moveTo>
                    <a:pt x="65022" y="0"/>
                  </a:moveTo>
                  <a:lnTo>
                    <a:pt x="1552503" y="0"/>
                  </a:lnTo>
                  <a:cubicBezTo>
                    <a:pt x="1569748" y="0"/>
                    <a:pt x="1586287" y="6851"/>
                    <a:pt x="1598481" y="19045"/>
                  </a:cubicBezTo>
                  <a:cubicBezTo>
                    <a:pt x="1610675" y="31239"/>
                    <a:pt x="1617526" y="47777"/>
                    <a:pt x="1617526" y="65022"/>
                  </a:cubicBezTo>
                  <a:lnTo>
                    <a:pt x="1617526" y="1624487"/>
                  </a:lnTo>
                  <a:cubicBezTo>
                    <a:pt x="1617526" y="1641732"/>
                    <a:pt x="1610675" y="1658271"/>
                    <a:pt x="1598481" y="1670465"/>
                  </a:cubicBezTo>
                  <a:cubicBezTo>
                    <a:pt x="1586287" y="1682659"/>
                    <a:pt x="1569748" y="1689509"/>
                    <a:pt x="1552503" y="1689509"/>
                  </a:cubicBezTo>
                  <a:lnTo>
                    <a:pt x="65022" y="1689509"/>
                  </a:lnTo>
                  <a:cubicBezTo>
                    <a:pt x="47777" y="1689509"/>
                    <a:pt x="31239" y="1682659"/>
                    <a:pt x="19045" y="1670465"/>
                  </a:cubicBezTo>
                  <a:cubicBezTo>
                    <a:pt x="6851" y="1658271"/>
                    <a:pt x="0" y="1641732"/>
                    <a:pt x="0" y="1624487"/>
                  </a:cubicBezTo>
                  <a:lnTo>
                    <a:pt x="0" y="65022"/>
                  </a:lnTo>
                  <a:cubicBezTo>
                    <a:pt x="0" y="47777"/>
                    <a:pt x="6851" y="31239"/>
                    <a:pt x="19045" y="19045"/>
                  </a:cubicBezTo>
                  <a:cubicBezTo>
                    <a:pt x="31239" y="6851"/>
                    <a:pt x="47777" y="0"/>
                    <a:pt x="6502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5"/>
            <p:cNvSpPr txBox="1"/>
            <p:nvPr/>
          </p:nvSpPr>
          <p:spPr>
            <a:xfrm>
              <a:off x="0" y="-85725"/>
              <a:ext cx="1617526" cy="1775234"/>
            </a:xfrm>
            <a:prstGeom prst="rect">
              <a:avLst/>
            </a:prstGeom>
            <a:noFill/>
            <a:ln>
              <a:noFill/>
            </a:ln>
          </p:spPr>
          <p:txBody>
            <a:bodyPr anchorCtr="0" anchor="ctr" bIns="50800" lIns="50800" spcFirstLastPara="1" rIns="50800" wrap="square" tIns="50800">
              <a:noAutofit/>
            </a:bodyPr>
            <a:lstStyle/>
            <a:p>
              <a:pPr indent="0" lvl="0" marL="0" marR="0" rtl="0" algn="ctr">
                <a:lnSpc>
                  <a:spcPct val="2744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55" name="Google Shape;255;p5"/>
          <p:cNvSpPr/>
          <p:nvPr/>
        </p:nvSpPr>
        <p:spPr>
          <a:xfrm>
            <a:off x="2343384" y="2556829"/>
            <a:ext cx="1877895" cy="2104084"/>
          </a:xfrm>
          <a:custGeom>
            <a:rect b="b" l="l" r="r" t="t"/>
            <a:pathLst>
              <a:path extrusionOk="0" h="2104084" w="1877895">
                <a:moveTo>
                  <a:pt x="0" y="0"/>
                </a:moveTo>
                <a:lnTo>
                  <a:pt x="1877896" y="0"/>
                </a:lnTo>
                <a:lnTo>
                  <a:pt x="1877896" y="2104084"/>
                </a:lnTo>
                <a:lnTo>
                  <a:pt x="0" y="2104084"/>
                </a:lnTo>
                <a:lnTo>
                  <a:pt x="0" y="0"/>
                </a:lnTo>
                <a:close/>
              </a:path>
            </a:pathLst>
          </a:custGeom>
          <a:blipFill rotWithShape="1">
            <a:blip r:embed="rId4">
              <a:alphaModFix/>
            </a:blip>
            <a:stretch>
              <a:fillRect b="0" l="0" r="0" t="0"/>
            </a:stretch>
          </a:blipFill>
          <a:ln>
            <a:noFill/>
          </a:ln>
        </p:spPr>
      </p:sp>
      <p:grpSp>
        <p:nvGrpSpPr>
          <p:cNvPr id="256" name="Google Shape;256;p5"/>
          <p:cNvGrpSpPr/>
          <p:nvPr/>
        </p:nvGrpSpPr>
        <p:grpSpPr>
          <a:xfrm>
            <a:off x="1433655" y="5093494"/>
            <a:ext cx="3879675" cy="2493696"/>
            <a:chOff x="0" y="-66675"/>
            <a:chExt cx="5172900" cy="3324929"/>
          </a:xfrm>
        </p:grpSpPr>
        <p:sp>
          <p:nvSpPr>
            <p:cNvPr id="257" name="Google Shape;257;p5"/>
            <p:cNvSpPr txBox="1"/>
            <p:nvPr/>
          </p:nvSpPr>
          <p:spPr>
            <a:xfrm>
              <a:off x="0" y="1190054"/>
              <a:ext cx="5172900" cy="20682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799"/>
                <a:buFont typeface="Arial"/>
                <a:buNone/>
              </a:pPr>
              <a:r>
                <a:rPr lang="en-US" sz="2799">
                  <a:solidFill>
                    <a:srgbClr val="6422B8"/>
                  </a:solidFill>
                </a:rPr>
                <a:t>We feel like we will be at least 70% </a:t>
              </a:r>
              <a:r>
                <a:rPr lang="en-US" sz="2799">
                  <a:solidFill>
                    <a:srgbClr val="6422B8"/>
                  </a:solidFill>
                </a:rPr>
                <a:t>successful</a:t>
              </a:r>
              <a:r>
                <a:rPr lang="en-US" sz="2799">
                  <a:solidFill>
                    <a:srgbClr val="6422B8"/>
                  </a:solidFill>
                </a:rPr>
                <a:t> with our business idea.</a:t>
              </a:r>
              <a:endParaRPr b="0" i="0" sz="1400" u="none" cap="none" strike="noStrike">
                <a:solidFill>
                  <a:srgbClr val="000000"/>
                </a:solidFill>
                <a:latin typeface="Arial"/>
                <a:ea typeface="Arial"/>
                <a:cs typeface="Arial"/>
                <a:sym typeface="Arial"/>
              </a:endParaRPr>
            </a:p>
          </p:txBody>
        </p:sp>
        <p:sp>
          <p:nvSpPr>
            <p:cNvPr id="258" name="Google Shape;258;p5"/>
            <p:cNvSpPr txBox="1"/>
            <p:nvPr/>
          </p:nvSpPr>
          <p:spPr>
            <a:xfrm>
              <a:off x="0" y="-66675"/>
              <a:ext cx="5172900" cy="656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rgbClr val="6422B8"/>
                  </a:solidFill>
                  <a:latin typeface="Arial"/>
                  <a:ea typeface="Arial"/>
                  <a:cs typeface="Arial"/>
                  <a:sym typeface="Arial"/>
                </a:rPr>
                <a:t>Key Metrics</a:t>
              </a:r>
              <a:endParaRPr b="0" i="0" sz="1400" u="none" cap="none" strike="noStrike">
                <a:solidFill>
                  <a:srgbClr val="000000"/>
                </a:solidFill>
                <a:latin typeface="Arial"/>
                <a:ea typeface="Arial"/>
                <a:cs typeface="Arial"/>
                <a:sym typeface="Arial"/>
              </a:endParaRPr>
            </a:p>
          </p:txBody>
        </p:sp>
      </p:grpSp>
      <p:sp>
        <p:nvSpPr>
          <p:cNvPr id="259" name="Google Shape;259;p5"/>
          <p:cNvSpPr txBox="1"/>
          <p:nvPr/>
        </p:nvSpPr>
        <p:spPr>
          <a:xfrm>
            <a:off x="3369377" y="933450"/>
            <a:ext cx="107871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8000"/>
              <a:buFont typeface="Arial"/>
              <a:buNone/>
            </a:pPr>
            <a:r>
              <a:rPr b="1" i="0" lang="en-US" sz="8000" u="none" cap="none" strike="noStrike">
                <a:solidFill>
                  <a:srgbClr val="FFFFFF"/>
                </a:solidFill>
                <a:latin typeface="Poppins"/>
                <a:ea typeface="Poppins"/>
                <a:cs typeface="Poppins"/>
                <a:sym typeface="Poppins"/>
              </a:rPr>
              <a:t>Design &amp; Innovation</a:t>
            </a:r>
            <a:endParaRPr b="1" i="0" sz="1400" u="none" cap="none" strike="noStrike">
              <a:solidFill>
                <a:srgbClr val="000000"/>
              </a:solidFill>
              <a:latin typeface="Poppins"/>
              <a:ea typeface="Poppins"/>
              <a:cs typeface="Poppins"/>
              <a:sym typeface="Poppins"/>
            </a:endParaRPr>
          </a:p>
        </p:txBody>
      </p:sp>
      <p:pic>
        <p:nvPicPr>
          <p:cNvPr id="260" name="Google Shape;260;p5"/>
          <p:cNvPicPr preferRelativeResize="0"/>
          <p:nvPr/>
        </p:nvPicPr>
        <p:blipFill rotWithShape="1">
          <a:blip r:embed="rId5">
            <a:alphaModFix/>
          </a:blip>
          <a:srcRect b="38669" l="0" r="0" t="31490"/>
          <a:stretch/>
        </p:blipFill>
        <p:spPr>
          <a:xfrm>
            <a:off x="14166474" y="355350"/>
            <a:ext cx="3206251" cy="956725"/>
          </a:xfrm>
          <a:prstGeom prst="rect">
            <a:avLst/>
          </a:prstGeom>
          <a:noFill/>
          <a:ln>
            <a:noFill/>
          </a:ln>
        </p:spPr>
      </p:pic>
      <p:pic>
        <p:nvPicPr>
          <p:cNvPr descr="Security camera | Security camera installation together with… | Flickr" id="261" name="Google Shape;261;p5"/>
          <p:cNvPicPr preferRelativeResize="0"/>
          <p:nvPr/>
        </p:nvPicPr>
        <p:blipFill>
          <a:blip r:embed="rId6">
            <a:alphaModFix/>
          </a:blip>
          <a:stretch>
            <a:fillRect/>
          </a:stretch>
        </p:blipFill>
        <p:spPr>
          <a:xfrm>
            <a:off x="14156475" y="3522175"/>
            <a:ext cx="3386099" cy="2258522"/>
          </a:xfrm>
          <a:prstGeom prst="rect">
            <a:avLst/>
          </a:prstGeom>
          <a:noFill/>
          <a:ln>
            <a:noFill/>
          </a:ln>
        </p:spPr>
      </p:pic>
      <p:grpSp>
        <p:nvGrpSpPr>
          <p:cNvPr id="262" name="Google Shape;262;p5"/>
          <p:cNvGrpSpPr/>
          <p:nvPr/>
        </p:nvGrpSpPr>
        <p:grpSpPr>
          <a:xfrm>
            <a:off x="8365724" y="4615800"/>
            <a:ext cx="2594751" cy="4446000"/>
            <a:chOff x="3208199" y="425650"/>
            <a:chExt cx="2594751" cy="4446000"/>
          </a:xfrm>
        </p:grpSpPr>
        <p:grpSp>
          <p:nvGrpSpPr>
            <p:cNvPr id="263" name="Google Shape;263;p5"/>
            <p:cNvGrpSpPr/>
            <p:nvPr/>
          </p:nvGrpSpPr>
          <p:grpSpPr>
            <a:xfrm>
              <a:off x="3208199" y="425650"/>
              <a:ext cx="2516212" cy="4446000"/>
              <a:chOff x="2995850" y="432850"/>
              <a:chExt cx="2982000" cy="4446000"/>
            </a:xfrm>
          </p:grpSpPr>
          <p:sp>
            <p:nvSpPr>
              <p:cNvPr id="264" name="Google Shape;264;p5"/>
              <p:cNvSpPr/>
              <p:nvPr/>
            </p:nvSpPr>
            <p:spPr>
              <a:xfrm>
                <a:off x="2995850" y="432850"/>
                <a:ext cx="2982000" cy="4446000"/>
              </a:xfrm>
              <a:prstGeom prst="roundRect">
                <a:avLst>
                  <a:gd fmla="val 16667" name="adj"/>
                </a:avLst>
              </a:prstGeom>
              <a:gradFill>
                <a:gsLst>
                  <a:gs pos="0">
                    <a:srgbClr val="00D3E9"/>
                  </a:gs>
                  <a:gs pos="33000">
                    <a:srgbClr val="9900FF"/>
                  </a:gs>
                  <a:gs pos="54000">
                    <a:srgbClr val="FF00FF"/>
                  </a:gs>
                  <a:gs pos="76000">
                    <a:srgbClr val="FF9900"/>
                  </a:gs>
                  <a:gs pos="88000">
                    <a:srgbClr val="4285F4"/>
                  </a:gs>
                  <a:gs pos="100000">
                    <a:srgbClr val="045962"/>
                  </a:gs>
                </a:gsLst>
                <a:lin ang="5400012" scaled="0"/>
              </a:gradFill>
              <a:ln cap="flat" cmpd="sng" w="152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65" name="Google Shape;265;p5"/>
              <p:cNvCxnSpPr/>
              <p:nvPr/>
            </p:nvCxnSpPr>
            <p:spPr>
              <a:xfrm flipH="1" rot="10800000">
                <a:off x="2999200" y="4197400"/>
                <a:ext cx="2978100" cy="14100"/>
              </a:xfrm>
              <a:prstGeom prst="straightConnector1">
                <a:avLst/>
              </a:prstGeom>
              <a:noFill/>
              <a:ln cap="flat" cmpd="sng" w="19050">
                <a:solidFill>
                  <a:srgbClr val="000000"/>
                </a:solidFill>
                <a:prstDash val="solid"/>
                <a:round/>
                <a:headEnd len="med" w="med" type="none"/>
                <a:tailEnd len="med" w="med" type="none"/>
              </a:ln>
            </p:spPr>
          </p:cxnSp>
        </p:grpSp>
        <p:sp>
          <p:nvSpPr>
            <p:cNvPr id="266" name="Google Shape;266;p5"/>
            <p:cNvSpPr txBox="1"/>
            <p:nvPr/>
          </p:nvSpPr>
          <p:spPr>
            <a:xfrm>
              <a:off x="3570350" y="875500"/>
              <a:ext cx="1791900" cy="2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000000"/>
                  </a:solidFill>
                </a:rPr>
                <a:t>Cameras:</a:t>
              </a:r>
              <a:endParaRPr sz="1800">
                <a:solidFill>
                  <a:srgbClr val="000000"/>
                </a:solidFill>
              </a:endParaRPr>
            </a:p>
          </p:txBody>
        </p:sp>
        <p:sp>
          <p:nvSpPr>
            <p:cNvPr id="267" name="Google Shape;267;p5"/>
            <p:cNvSpPr txBox="1"/>
            <p:nvPr/>
          </p:nvSpPr>
          <p:spPr>
            <a:xfrm>
              <a:off x="3659150" y="1450025"/>
              <a:ext cx="1614300" cy="1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000000"/>
                  </a:solidFill>
                </a:rPr>
                <a:t>Backyard:</a:t>
              </a:r>
              <a:endParaRPr sz="1800">
                <a:solidFill>
                  <a:srgbClr val="000000"/>
                </a:solidFill>
              </a:endParaRPr>
            </a:p>
          </p:txBody>
        </p:sp>
        <p:pic>
          <p:nvPicPr>
            <p:cNvPr descr="File:Backyard (3813367666).jpg - Wikimedia Commons" id="268" name="Google Shape;268;p5"/>
            <p:cNvPicPr preferRelativeResize="0"/>
            <p:nvPr/>
          </p:nvPicPr>
          <p:blipFill>
            <a:blip r:embed="rId7">
              <a:alphaModFix/>
            </a:blip>
            <a:stretch>
              <a:fillRect/>
            </a:stretch>
          </p:blipFill>
          <p:spPr>
            <a:xfrm>
              <a:off x="3551725" y="1883453"/>
              <a:ext cx="2040545" cy="1530401"/>
            </a:xfrm>
            <a:prstGeom prst="rect">
              <a:avLst/>
            </a:prstGeom>
            <a:noFill/>
            <a:ln>
              <a:noFill/>
            </a:ln>
          </p:spPr>
        </p:pic>
        <p:sp>
          <p:nvSpPr>
            <p:cNvPr id="269" name="Google Shape;269;p5"/>
            <p:cNvSpPr txBox="1"/>
            <p:nvPr/>
          </p:nvSpPr>
          <p:spPr>
            <a:xfrm>
              <a:off x="3659150" y="3706325"/>
              <a:ext cx="2143800" cy="1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hlink"/>
                  </a:solidFill>
                  <a:hlinkClick action="ppaction://hlinksldjump" r:id="rId8"/>
                </a:rPr>
                <a:t>Frontyard &amp; Inside</a:t>
              </a:r>
              <a:endParaRPr sz="1800">
                <a:solidFill>
                  <a:srgbClr val="0000FF"/>
                </a:solidFill>
              </a:endParaRPr>
            </a:p>
          </p:txBody>
        </p:sp>
      </p:grpSp>
      <p:grpSp>
        <p:nvGrpSpPr>
          <p:cNvPr id="270" name="Google Shape;270;p5"/>
          <p:cNvGrpSpPr/>
          <p:nvPr/>
        </p:nvGrpSpPr>
        <p:grpSpPr>
          <a:xfrm>
            <a:off x="11147199" y="4660925"/>
            <a:ext cx="2516212" cy="4446000"/>
            <a:chOff x="3228749" y="425650"/>
            <a:chExt cx="2516212" cy="4446000"/>
          </a:xfrm>
        </p:grpSpPr>
        <p:grpSp>
          <p:nvGrpSpPr>
            <p:cNvPr id="271" name="Google Shape;271;p5"/>
            <p:cNvGrpSpPr/>
            <p:nvPr/>
          </p:nvGrpSpPr>
          <p:grpSpPr>
            <a:xfrm>
              <a:off x="3228749" y="425650"/>
              <a:ext cx="2516212" cy="4446000"/>
              <a:chOff x="2995850" y="432850"/>
              <a:chExt cx="2982000" cy="4446000"/>
            </a:xfrm>
          </p:grpSpPr>
          <p:sp>
            <p:nvSpPr>
              <p:cNvPr id="272" name="Google Shape;272;p5"/>
              <p:cNvSpPr/>
              <p:nvPr/>
            </p:nvSpPr>
            <p:spPr>
              <a:xfrm>
                <a:off x="2995850" y="432850"/>
                <a:ext cx="2982000" cy="4446000"/>
              </a:xfrm>
              <a:prstGeom prst="roundRect">
                <a:avLst>
                  <a:gd fmla="val 16667" name="adj"/>
                </a:avLst>
              </a:prstGeom>
              <a:gradFill>
                <a:gsLst>
                  <a:gs pos="0">
                    <a:srgbClr val="00D3E9"/>
                  </a:gs>
                  <a:gs pos="33000">
                    <a:srgbClr val="9900FF"/>
                  </a:gs>
                  <a:gs pos="54000">
                    <a:srgbClr val="FF00FF"/>
                  </a:gs>
                  <a:gs pos="76000">
                    <a:srgbClr val="FF9900"/>
                  </a:gs>
                  <a:gs pos="88000">
                    <a:srgbClr val="4285F4"/>
                  </a:gs>
                  <a:gs pos="100000">
                    <a:srgbClr val="045962"/>
                  </a:gs>
                </a:gsLst>
                <a:lin ang="5400012" scaled="0"/>
              </a:gradFill>
              <a:ln cap="flat" cmpd="sng" w="152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73" name="Google Shape;273;p5"/>
              <p:cNvCxnSpPr/>
              <p:nvPr/>
            </p:nvCxnSpPr>
            <p:spPr>
              <a:xfrm flipH="1" rot="10800000">
                <a:off x="2999200" y="4197400"/>
                <a:ext cx="2978100" cy="14100"/>
              </a:xfrm>
              <a:prstGeom prst="straightConnector1">
                <a:avLst/>
              </a:prstGeom>
              <a:noFill/>
              <a:ln cap="flat" cmpd="sng" w="19050">
                <a:solidFill>
                  <a:srgbClr val="000000"/>
                </a:solidFill>
                <a:prstDash val="solid"/>
                <a:round/>
                <a:headEnd len="med" w="med" type="none"/>
                <a:tailEnd len="med" w="med" type="none"/>
              </a:ln>
            </p:spPr>
          </p:cxnSp>
        </p:grpSp>
        <p:sp>
          <p:nvSpPr>
            <p:cNvPr id="274" name="Google Shape;274;p5"/>
            <p:cNvSpPr txBox="1"/>
            <p:nvPr/>
          </p:nvSpPr>
          <p:spPr>
            <a:xfrm>
              <a:off x="3474600" y="861800"/>
              <a:ext cx="2010900" cy="3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000000"/>
                  </a:solidFill>
                </a:rPr>
                <a:t>Frontyard</a:t>
              </a:r>
              <a:r>
                <a:rPr lang="en-US" sz="1800">
                  <a:solidFill>
                    <a:srgbClr val="595959"/>
                  </a:solidFill>
                </a:rPr>
                <a:t>:</a:t>
              </a:r>
              <a:endParaRPr sz="1800">
                <a:solidFill>
                  <a:srgbClr val="595959"/>
                </a:solidFill>
              </a:endParaRPr>
            </a:p>
          </p:txBody>
        </p:sp>
        <p:pic>
          <p:nvPicPr>
            <p:cNvPr descr="File:Don Estaquio Hofileña Memorial Elementary School front yard ..." id="275" name="Google Shape;275;p5"/>
            <p:cNvPicPr preferRelativeResize="0"/>
            <p:nvPr/>
          </p:nvPicPr>
          <p:blipFill>
            <a:blip r:embed="rId9">
              <a:alphaModFix/>
            </a:blip>
            <a:stretch>
              <a:fillRect/>
            </a:stretch>
          </p:blipFill>
          <p:spPr>
            <a:xfrm>
              <a:off x="3569372" y="1217600"/>
              <a:ext cx="1440726" cy="1080550"/>
            </a:xfrm>
            <a:prstGeom prst="rect">
              <a:avLst/>
            </a:prstGeom>
            <a:noFill/>
            <a:ln>
              <a:noFill/>
            </a:ln>
          </p:spPr>
        </p:pic>
        <p:pic>
          <p:nvPicPr>
            <p:cNvPr descr="Datei:Graceland Living Room.jpg – Wikipedia" id="276" name="Google Shape;276;p5"/>
            <p:cNvPicPr preferRelativeResize="0"/>
            <p:nvPr/>
          </p:nvPicPr>
          <p:blipFill rotWithShape="1">
            <a:blip r:embed="rId10">
              <a:alphaModFix/>
            </a:blip>
            <a:srcRect b="0" l="11483" r="20609" t="0"/>
            <a:stretch/>
          </p:blipFill>
          <p:spPr>
            <a:xfrm>
              <a:off x="3625137" y="2772151"/>
              <a:ext cx="1329199" cy="1305199"/>
            </a:xfrm>
            <a:prstGeom prst="rect">
              <a:avLst/>
            </a:prstGeom>
            <a:noFill/>
            <a:ln>
              <a:noFill/>
            </a:ln>
          </p:spPr>
        </p:pic>
        <p:sp>
          <p:nvSpPr>
            <p:cNvPr id="277" name="Google Shape;277;p5"/>
            <p:cNvSpPr txBox="1"/>
            <p:nvPr/>
          </p:nvSpPr>
          <p:spPr>
            <a:xfrm>
              <a:off x="3625125" y="2352875"/>
              <a:ext cx="1440600" cy="1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000000"/>
                  </a:solidFill>
                </a:rPr>
                <a:t>Inside</a:t>
              </a:r>
              <a:r>
                <a:rPr lang="en-US" sz="1800">
                  <a:solidFill>
                    <a:srgbClr val="595959"/>
                  </a:solidFill>
                </a:rPr>
                <a:t>:</a:t>
              </a:r>
              <a:endParaRPr sz="1800">
                <a:solidFill>
                  <a:srgbClr val="595959"/>
                </a:solidFill>
              </a:endParaRPr>
            </a:p>
          </p:txBody>
        </p:sp>
      </p:grpSp>
      <p:sp>
        <p:nvSpPr>
          <p:cNvPr id="278" name="Google Shape;278;p5"/>
          <p:cNvSpPr/>
          <p:nvPr/>
        </p:nvSpPr>
        <p:spPr>
          <a:xfrm>
            <a:off x="10385100" y="6559025"/>
            <a:ext cx="1177200" cy="1387500"/>
          </a:xfrm>
          <a:prstGeom prst="bentArrow">
            <a:avLst>
              <a:gd fmla="val 25000" name="adj1"/>
              <a:gd fmla="val 25000" name="adj2"/>
              <a:gd fmla="val 25000" name="adj3"/>
              <a:gd fmla="val 43750" name="adj4"/>
            </a:avLst>
          </a:prstGeom>
          <a:solidFill>
            <a:srgbClr val="FF0000"/>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FF"/>
        </a:solidFill>
      </p:bgPr>
    </p:bg>
    <p:spTree>
      <p:nvGrpSpPr>
        <p:cNvPr id="282" name="Shape 282"/>
        <p:cNvGrpSpPr/>
        <p:nvPr/>
      </p:nvGrpSpPr>
      <p:grpSpPr>
        <a:xfrm>
          <a:off x="0" y="0"/>
          <a:ext cx="0" cy="0"/>
          <a:chOff x="0" y="0"/>
          <a:chExt cx="0" cy="0"/>
        </a:xfrm>
      </p:grpSpPr>
      <p:sp>
        <p:nvSpPr>
          <p:cNvPr id="283" name="Google Shape;283;g316f6a6fc08_0_3"/>
          <p:cNvSpPr txBox="1"/>
          <p:nvPr/>
        </p:nvSpPr>
        <p:spPr>
          <a:xfrm>
            <a:off x="1155913" y="522550"/>
            <a:ext cx="13665600" cy="17469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1000"/>
              </a:spcBef>
              <a:spcAft>
                <a:spcPts val="0"/>
              </a:spcAft>
              <a:buClr>
                <a:srgbClr val="000000"/>
              </a:buClr>
              <a:buSzPts val="1700"/>
              <a:buFont typeface="Arial"/>
              <a:buNone/>
            </a:pPr>
            <a:r>
              <a:rPr b="1" i="0" lang="en-US" sz="5000" u="none" cap="none" strike="noStrike">
                <a:solidFill>
                  <a:srgbClr val="FFFFFF"/>
                </a:solidFill>
                <a:latin typeface="Poppins"/>
                <a:ea typeface="Poppins"/>
                <a:cs typeface="Poppins"/>
                <a:sym typeface="Poppins"/>
              </a:rPr>
              <a:t>HOW IT HELPS by solving people’s problem.</a:t>
            </a:r>
            <a:endParaRPr b="1" i="0" sz="5000" u="none" cap="none" strike="noStrike">
              <a:solidFill>
                <a:srgbClr val="FFFFFF"/>
              </a:solidFill>
              <a:latin typeface="Poppins"/>
              <a:ea typeface="Poppins"/>
              <a:cs typeface="Poppins"/>
              <a:sym typeface="Poppins"/>
            </a:endParaRPr>
          </a:p>
        </p:txBody>
      </p:sp>
      <p:sp>
        <p:nvSpPr>
          <p:cNvPr id="284" name="Google Shape;284;g316f6a6fc08_0_3"/>
          <p:cNvSpPr txBox="1"/>
          <p:nvPr/>
        </p:nvSpPr>
        <p:spPr>
          <a:xfrm>
            <a:off x="1474295" y="2625663"/>
            <a:ext cx="2423400" cy="9528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100"/>
              <a:buFont typeface="Arial"/>
              <a:buNone/>
            </a:pPr>
            <a:r>
              <a:rPr b="1" lang="en-US" sz="2600" u="sng">
                <a:solidFill>
                  <a:srgbClr val="FFFFFF"/>
                </a:solidFill>
                <a:latin typeface="Poppins"/>
                <a:ea typeface="Poppins"/>
                <a:cs typeface="Poppins"/>
                <a:sym typeface="Poppins"/>
              </a:rPr>
              <a:t>Budget</a:t>
            </a:r>
            <a:endParaRPr b="1" sz="2600" u="sng">
              <a:solidFill>
                <a:srgbClr val="FFFFFF"/>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1100"/>
              <a:buFont typeface="Arial"/>
              <a:buNone/>
            </a:pPr>
            <a:r>
              <a:rPr b="1" lang="en-US" sz="2600" u="sng">
                <a:solidFill>
                  <a:srgbClr val="FFFFFF"/>
                </a:solidFill>
                <a:latin typeface="Poppins"/>
                <a:ea typeface="Poppins"/>
                <a:cs typeface="Poppins"/>
                <a:sym typeface="Poppins"/>
              </a:rPr>
              <a:t>Friendly</a:t>
            </a:r>
            <a:endParaRPr b="1" i="0" sz="2600" u="sng" cap="none" strike="noStrike">
              <a:solidFill>
                <a:srgbClr val="FFFFFF"/>
              </a:solidFill>
              <a:latin typeface="Poppins"/>
              <a:ea typeface="Poppins"/>
              <a:cs typeface="Poppins"/>
              <a:sym typeface="Poppins"/>
            </a:endParaRPr>
          </a:p>
        </p:txBody>
      </p:sp>
      <p:sp>
        <p:nvSpPr>
          <p:cNvPr id="285" name="Google Shape;285;g316f6a6fc08_0_3"/>
          <p:cNvSpPr txBox="1"/>
          <p:nvPr/>
        </p:nvSpPr>
        <p:spPr>
          <a:xfrm>
            <a:off x="5513775" y="2625675"/>
            <a:ext cx="25275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100"/>
              <a:buFont typeface="Arial"/>
              <a:buNone/>
            </a:pPr>
            <a:r>
              <a:rPr b="1" lang="en-US" sz="2600" u="sng">
                <a:solidFill>
                  <a:srgbClr val="FFFFFF"/>
                </a:solidFill>
                <a:latin typeface="Poppins"/>
                <a:ea typeface="Poppins"/>
                <a:cs typeface="Poppins"/>
                <a:sym typeface="Poppins"/>
              </a:rPr>
              <a:t>Good Quality</a:t>
            </a:r>
            <a:endParaRPr b="1" i="0" sz="2600" u="sng" cap="none" strike="noStrike">
              <a:solidFill>
                <a:srgbClr val="FFFFFF"/>
              </a:solidFill>
              <a:latin typeface="Poppins"/>
              <a:ea typeface="Poppins"/>
              <a:cs typeface="Poppins"/>
              <a:sym typeface="Poppins"/>
            </a:endParaRPr>
          </a:p>
        </p:txBody>
      </p:sp>
      <p:sp>
        <p:nvSpPr>
          <p:cNvPr id="286" name="Google Shape;286;g316f6a6fc08_0_3"/>
          <p:cNvSpPr txBox="1"/>
          <p:nvPr/>
        </p:nvSpPr>
        <p:spPr>
          <a:xfrm>
            <a:off x="9459319" y="2625675"/>
            <a:ext cx="25275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100"/>
              <a:buFont typeface="Arial"/>
              <a:buNone/>
            </a:pPr>
            <a:r>
              <a:rPr b="1" lang="en-US" sz="2600" u="sng">
                <a:solidFill>
                  <a:srgbClr val="FFFFFF"/>
                </a:solidFill>
                <a:latin typeface="Poppins"/>
                <a:ea typeface="Poppins"/>
                <a:cs typeface="Poppins"/>
                <a:sym typeface="Poppins"/>
              </a:rPr>
              <a:t>Easy to use</a:t>
            </a:r>
            <a:endParaRPr b="1" i="0" sz="2600" u="sng" cap="none" strike="noStrike">
              <a:solidFill>
                <a:srgbClr val="FFFFFF"/>
              </a:solidFill>
              <a:latin typeface="Poppins"/>
              <a:ea typeface="Poppins"/>
              <a:cs typeface="Poppins"/>
              <a:sym typeface="Poppins"/>
            </a:endParaRPr>
          </a:p>
        </p:txBody>
      </p:sp>
      <p:sp>
        <p:nvSpPr>
          <p:cNvPr id="287" name="Google Shape;287;g316f6a6fc08_0_3"/>
          <p:cNvSpPr txBox="1"/>
          <p:nvPr/>
        </p:nvSpPr>
        <p:spPr>
          <a:xfrm>
            <a:off x="13696855" y="2625675"/>
            <a:ext cx="2527500" cy="9528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100"/>
              <a:buFont typeface="Arial"/>
              <a:buNone/>
            </a:pPr>
            <a:r>
              <a:rPr b="1" lang="en-US" sz="2600" u="sng">
                <a:solidFill>
                  <a:srgbClr val="FFFFFF"/>
                </a:solidFill>
                <a:latin typeface="Poppins"/>
                <a:ea typeface="Poppins"/>
                <a:cs typeface="Poppins"/>
                <a:sym typeface="Poppins"/>
              </a:rPr>
              <a:t>Approved</a:t>
            </a:r>
            <a:r>
              <a:rPr b="1" lang="en-US" sz="2600" u="sng">
                <a:solidFill>
                  <a:srgbClr val="FFFFFF"/>
                </a:solidFill>
                <a:latin typeface="Poppins"/>
                <a:ea typeface="Poppins"/>
                <a:cs typeface="Poppins"/>
                <a:sym typeface="Poppins"/>
              </a:rPr>
              <a:t> by </a:t>
            </a:r>
            <a:r>
              <a:rPr b="1" lang="en-US" sz="2600" u="sng">
                <a:solidFill>
                  <a:srgbClr val="FFFFFF"/>
                </a:solidFill>
                <a:latin typeface="Poppins"/>
                <a:ea typeface="Poppins"/>
                <a:cs typeface="Poppins"/>
                <a:sym typeface="Poppins"/>
              </a:rPr>
              <a:t>customers</a:t>
            </a:r>
            <a:endParaRPr b="1" i="0" sz="2600" u="sng" cap="none" strike="noStrike">
              <a:solidFill>
                <a:srgbClr val="FFFFFF"/>
              </a:solidFill>
              <a:latin typeface="Poppins"/>
              <a:ea typeface="Poppins"/>
              <a:cs typeface="Poppins"/>
              <a:sym typeface="Poppins"/>
            </a:endParaRPr>
          </a:p>
        </p:txBody>
      </p:sp>
      <p:sp>
        <p:nvSpPr>
          <p:cNvPr id="288" name="Google Shape;288;g316f6a6fc08_0_3"/>
          <p:cNvSpPr/>
          <p:nvPr/>
        </p:nvSpPr>
        <p:spPr>
          <a:xfrm>
            <a:off x="5342750" y="4071250"/>
            <a:ext cx="2922000" cy="4742400"/>
          </a:xfrm>
          <a:prstGeom prst="roundRect">
            <a:avLst>
              <a:gd fmla="val 14555"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g316f6a6fc08_0_3"/>
          <p:cNvSpPr/>
          <p:nvPr/>
        </p:nvSpPr>
        <p:spPr>
          <a:xfrm>
            <a:off x="9213361" y="4071258"/>
            <a:ext cx="3311400" cy="4742400"/>
          </a:xfrm>
          <a:prstGeom prst="roundRect">
            <a:avLst>
              <a:gd fmla="val 14555"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316f6a6fc08_0_3"/>
          <p:cNvSpPr/>
          <p:nvPr/>
        </p:nvSpPr>
        <p:spPr>
          <a:xfrm>
            <a:off x="13304891" y="4071258"/>
            <a:ext cx="3311400" cy="4742400"/>
          </a:xfrm>
          <a:prstGeom prst="roundRect">
            <a:avLst>
              <a:gd fmla="val 14555"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1" name="Google Shape;291;g316f6a6fc08_0_3"/>
          <p:cNvPicPr preferRelativeResize="0"/>
          <p:nvPr/>
        </p:nvPicPr>
        <p:blipFill rotWithShape="1">
          <a:blip r:embed="rId3">
            <a:alphaModFix/>
          </a:blip>
          <a:srcRect b="38669" l="0" r="0" t="31490"/>
          <a:stretch/>
        </p:blipFill>
        <p:spPr>
          <a:xfrm>
            <a:off x="13696850" y="355350"/>
            <a:ext cx="3675875" cy="1096860"/>
          </a:xfrm>
          <a:prstGeom prst="rect">
            <a:avLst/>
          </a:prstGeom>
          <a:noFill/>
          <a:ln>
            <a:noFill/>
          </a:ln>
        </p:spPr>
      </p:pic>
      <p:pic>
        <p:nvPicPr>
          <p:cNvPr id="292" name="Google Shape;292;g316f6a6fc08_0_3"/>
          <p:cNvPicPr preferRelativeResize="0"/>
          <p:nvPr/>
        </p:nvPicPr>
        <p:blipFill>
          <a:blip r:embed="rId4">
            <a:alphaModFix/>
          </a:blip>
          <a:stretch>
            <a:fillRect/>
          </a:stretch>
        </p:blipFill>
        <p:spPr>
          <a:xfrm>
            <a:off x="1030900" y="3934700"/>
            <a:ext cx="3310200" cy="4806300"/>
          </a:xfrm>
          <a:prstGeom prst="roundRect">
            <a:avLst>
              <a:gd fmla="val 16667" name="adj"/>
            </a:avLst>
          </a:prstGeom>
          <a:solidFill>
            <a:srgbClr val="FFFFFF"/>
          </a:solidFill>
          <a:ln>
            <a:noFill/>
          </a:ln>
        </p:spPr>
      </p:pic>
      <p:pic>
        <p:nvPicPr>
          <p:cNvPr id="293" name="Google Shape;293;g316f6a6fc08_0_3"/>
          <p:cNvPicPr preferRelativeResize="0"/>
          <p:nvPr/>
        </p:nvPicPr>
        <p:blipFill rotWithShape="1">
          <a:blip r:embed="rId5">
            <a:alphaModFix/>
          </a:blip>
          <a:srcRect b="14587" l="26676" r="27074" t="12801"/>
          <a:stretch/>
        </p:blipFill>
        <p:spPr>
          <a:xfrm>
            <a:off x="5469625" y="4195025"/>
            <a:ext cx="2527500" cy="4413601"/>
          </a:xfrm>
          <a:prstGeom prst="rect">
            <a:avLst/>
          </a:prstGeom>
          <a:noFill/>
          <a:ln>
            <a:noFill/>
          </a:ln>
        </p:spPr>
      </p:pic>
      <p:pic>
        <p:nvPicPr>
          <p:cNvPr id="294" name="Google Shape;294;g316f6a6fc08_0_3"/>
          <p:cNvPicPr preferRelativeResize="0"/>
          <p:nvPr/>
        </p:nvPicPr>
        <p:blipFill rotWithShape="1">
          <a:blip r:embed="rId6">
            <a:alphaModFix/>
          </a:blip>
          <a:srcRect b="10089" l="25043" r="25048" t="13070"/>
          <a:stretch/>
        </p:blipFill>
        <p:spPr>
          <a:xfrm>
            <a:off x="9408025" y="4223655"/>
            <a:ext cx="2922075" cy="4499396"/>
          </a:xfrm>
          <a:prstGeom prst="rect">
            <a:avLst/>
          </a:prstGeom>
          <a:solidFill>
            <a:srgbClr val="FFFFFF"/>
          </a:solidFill>
          <a:ln>
            <a:noFill/>
          </a:ln>
        </p:spPr>
      </p:pic>
      <p:pic>
        <p:nvPicPr>
          <p:cNvPr id="295" name="Google Shape;295;g316f6a6fc08_0_3"/>
          <p:cNvPicPr preferRelativeResize="0"/>
          <p:nvPr/>
        </p:nvPicPr>
        <p:blipFill rotWithShape="1">
          <a:blip r:embed="rId7">
            <a:alphaModFix/>
          </a:blip>
          <a:srcRect b="11758" l="24957" r="26392" t="12821"/>
          <a:stretch/>
        </p:blipFill>
        <p:spPr>
          <a:xfrm>
            <a:off x="13509525" y="4223650"/>
            <a:ext cx="2922075" cy="4530298"/>
          </a:xfrm>
          <a:prstGeom prst="rect">
            <a:avLst/>
          </a:prstGeom>
          <a:noFill/>
          <a:ln>
            <a:noFill/>
          </a:ln>
        </p:spPr>
      </p:pic>
      <p:pic>
        <p:nvPicPr>
          <p:cNvPr id="296" name="Google Shape;296;g316f6a6fc08_0_3"/>
          <p:cNvPicPr preferRelativeResize="0"/>
          <p:nvPr/>
        </p:nvPicPr>
        <p:blipFill rotWithShape="1">
          <a:blip r:embed="rId8">
            <a:alphaModFix/>
          </a:blip>
          <a:srcRect b="3721" l="0" r="0" t="3711"/>
          <a:stretch/>
        </p:blipFill>
        <p:spPr>
          <a:xfrm rot="11">
            <a:off x="14805767" y="4031011"/>
            <a:ext cx="1762835" cy="1465957"/>
          </a:xfrm>
          <a:prstGeom prst="rect">
            <a:avLst/>
          </a:prstGeom>
          <a:noFill/>
          <a:ln>
            <a:noFill/>
          </a:ln>
        </p:spPr>
      </p:pic>
      <p:sp>
        <p:nvSpPr>
          <p:cNvPr id="297" name="Google Shape;297;g316f6a6fc08_0_3"/>
          <p:cNvSpPr txBox="1"/>
          <p:nvPr/>
        </p:nvSpPr>
        <p:spPr>
          <a:xfrm>
            <a:off x="10027925" y="4190800"/>
            <a:ext cx="190500" cy="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53B"/>
        </a:solidFill>
      </p:bgPr>
    </p:bg>
    <p:spTree>
      <p:nvGrpSpPr>
        <p:cNvPr id="301" name="Shape 301"/>
        <p:cNvGrpSpPr/>
        <p:nvPr/>
      </p:nvGrpSpPr>
      <p:grpSpPr>
        <a:xfrm>
          <a:off x="0" y="0"/>
          <a:ext cx="0" cy="0"/>
          <a:chOff x="0" y="0"/>
          <a:chExt cx="0" cy="0"/>
        </a:xfrm>
      </p:grpSpPr>
      <p:sp>
        <p:nvSpPr>
          <p:cNvPr id="302" name="Google Shape;302;g310ccbaceac_0_768"/>
          <p:cNvSpPr/>
          <p:nvPr/>
        </p:nvSpPr>
        <p:spPr>
          <a:xfrm>
            <a:off x="1028700" y="4860467"/>
            <a:ext cx="16230600" cy="2089690"/>
          </a:xfrm>
          <a:custGeom>
            <a:rect b="b" l="l" r="r" t="t"/>
            <a:pathLst>
              <a:path extrusionOk="0" h="2089690" w="16230600">
                <a:moveTo>
                  <a:pt x="0" y="0"/>
                </a:moveTo>
                <a:lnTo>
                  <a:pt x="16230600" y="0"/>
                </a:lnTo>
                <a:lnTo>
                  <a:pt x="16230600" y="2089690"/>
                </a:lnTo>
                <a:lnTo>
                  <a:pt x="0" y="2089690"/>
                </a:lnTo>
                <a:lnTo>
                  <a:pt x="0" y="0"/>
                </a:lnTo>
                <a:close/>
              </a:path>
            </a:pathLst>
          </a:custGeom>
          <a:blipFill rotWithShape="1">
            <a:blip r:embed="rId3">
              <a:alphaModFix/>
            </a:blip>
            <a:stretch>
              <a:fillRect b="0" l="0" r="0" t="0"/>
            </a:stretch>
          </a:blipFill>
          <a:ln>
            <a:noFill/>
          </a:ln>
        </p:spPr>
      </p:sp>
      <p:sp>
        <p:nvSpPr>
          <p:cNvPr id="303" name="Google Shape;303;g310ccbaceac_0_768"/>
          <p:cNvSpPr/>
          <p:nvPr/>
        </p:nvSpPr>
        <p:spPr>
          <a:xfrm>
            <a:off x="2054378" y="3990071"/>
            <a:ext cx="2589782" cy="2589782"/>
          </a:xfrm>
          <a:custGeom>
            <a:rect b="b" l="l" r="r" t="t"/>
            <a:pathLst>
              <a:path extrusionOk="0" h="2589782" w="2589782">
                <a:moveTo>
                  <a:pt x="0" y="0"/>
                </a:moveTo>
                <a:lnTo>
                  <a:pt x="2589782" y="0"/>
                </a:lnTo>
                <a:lnTo>
                  <a:pt x="2589782" y="2589782"/>
                </a:lnTo>
                <a:lnTo>
                  <a:pt x="0" y="2589782"/>
                </a:lnTo>
                <a:lnTo>
                  <a:pt x="0" y="0"/>
                </a:lnTo>
                <a:close/>
              </a:path>
            </a:pathLst>
          </a:custGeom>
          <a:blipFill rotWithShape="1">
            <a:blip r:embed="rId4">
              <a:alphaModFix amt="16000"/>
            </a:blip>
            <a:stretch>
              <a:fillRect b="0" l="0" r="0" t="0"/>
            </a:stretch>
          </a:blipFill>
          <a:ln>
            <a:noFill/>
          </a:ln>
        </p:spPr>
      </p:sp>
      <p:sp>
        <p:nvSpPr>
          <p:cNvPr id="304" name="Google Shape;304;g310ccbaceac_0_768"/>
          <p:cNvSpPr/>
          <p:nvPr/>
        </p:nvSpPr>
        <p:spPr>
          <a:xfrm>
            <a:off x="4377936" y="5284929"/>
            <a:ext cx="2589847" cy="2589848"/>
          </a:xfrm>
          <a:custGeom>
            <a:rect b="b" l="l" r="r" t="t"/>
            <a:pathLst>
              <a:path extrusionOk="0" h="2589848" w="2589847">
                <a:moveTo>
                  <a:pt x="0" y="0"/>
                </a:moveTo>
                <a:lnTo>
                  <a:pt x="2589848" y="0"/>
                </a:lnTo>
                <a:lnTo>
                  <a:pt x="2589848" y="2589848"/>
                </a:lnTo>
                <a:lnTo>
                  <a:pt x="0" y="2589848"/>
                </a:lnTo>
                <a:lnTo>
                  <a:pt x="0" y="0"/>
                </a:lnTo>
                <a:close/>
              </a:path>
            </a:pathLst>
          </a:custGeom>
          <a:blipFill rotWithShape="1">
            <a:blip r:embed="rId5">
              <a:alphaModFix amt="16000"/>
            </a:blip>
            <a:stretch>
              <a:fillRect b="0" l="0" r="0" t="0"/>
            </a:stretch>
          </a:blipFill>
          <a:ln>
            <a:noFill/>
          </a:ln>
        </p:spPr>
      </p:sp>
      <p:sp>
        <p:nvSpPr>
          <p:cNvPr id="305" name="Google Shape;305;g310ccbaceac_0_768"/>
          <p:cNvSpPr/>
          <p:nvPr/>
        </p:nvSpPr>
        <p:spPr>
          <a:xfrm>
            <a:off x="9011817" y="5284994"/>
            <a:ext cx="2589847" cy="2589847"/>
          </a:xfrm>
          <a:custGeom>
            <a:rect b="b" l="l" r="r" t="t"/>
            <a:pathLst>
              <a:path extrusionOk="0" h="2589847" w="2589847">
                <a:moveTo>
                  <a:pt x="0" y="0"/>
                </a:moveTo>
                <a:lnTo>
                  <a:pt x="2589847" y="0"/>
                </a:lnTo>
                <a:lnTo>
                  <a:pt x="2589847" y="2589848"/>
                </a:lnTo>
                <a:lnTo>
                  <a:pt x="0" y="2589848"/>
                </a:lnTo>
                <a:lnTo>
                  <a:pt x="0" y="0"/>
                </a:lnTo>
                <a:close/>
              </a:path>
            </a:pathLst>
          </a:custGeom>
          <a:blipFill rotWithShape="1">
            <a:blip r:embed="rId6">
              <a:alphaModFix amt="16000"/>
            </a:blip>
            <a:stretch>
              <a:fillRect b="0" l="0" r="0" t="0"/>
            </a:stretch>
          </a:blipFill>
          <a:ln>
            <a:noFill/>
          </a:ln>
        </p:spPr>
      </p:sp>
      <p:sp>
        <p:nvSpPr>
          <p:cNvPr id="306" name="Google Shape;306;g310ccbaceac_0_768"/>
          <p:cNvSpPr/>
          <p:nvPr/>
        </p:nvSpPr>
        <p:spPr>
          <a:xfrm>
            <a:off x="13655059" y="5284994"/>
            <a:ext cx="2589847" cy="2589847"/>
          </a:xfrm>
          <a:custGeom>
            <a:rect b="b" l="l" r="r" t="t"/>
            <a:pathLst>
              <a:path extrusionOk="0" h="2589847" w="2589847">
                <a:moveTo>
                  <a:pt x="0" y="0"/>
                </a:moveTo>
                <a:lnTo>
                  <a:pt x="2589848" y="0"/>
                </a:lnTo>
                <a:lnTo>
                  <a:pt x="2589848" y="2589848"/>
                </a:lnTo>
                <a:lnTo>
                  <a:pt x="0" y="2589848"/>
                </a:lnTo>
                <a:lnTo>
                  <a:pt x="0" y="0"/>
                </a:lnTo>
                <a:close/>
              </a:path>
            </a:pathLst>
          </a:custGeom>
          <a:blipFill rotWithShape="1">
            <a:blip r:embed="rId6">
              <a:alphaModFix amt="16000"/>
            </a:blip>
            <a:stretch>
              <a:fillRect b="0" l="0" r="0" t="0"/>
            </a:stretch>
          </a:blipFill>
          <a:ln>
            <a:noFill/>
          </a:ln>
        </p:spPr>
      </p:sp>
      <p:sp>
        <p:nvSpPr>
          <p:cNvPr id="307" name="Google Shape;307;g310ccbaceac_0_768"/>
          <p:cNvSpPr/>
          <p:nvPr/>
        </p:nvSpPr>
        <p:spPr>
          <a:xfrm>
            <a:off x="6688226" y="3990071"/>
            <a:ext cx="2589847" cy="2589848"/>
          </a:xfrm>
          <a:custGeom>
            <a:rect b="b" l="l" r="r" t="t"/>
            <a:pathLst>
              <a:path extrusionOk="0" h="2589848" w="2589847">
                <a:moveTo>
                  <a:pt x="0" y="0"/>
                </a:moveTo>
                <a:lnTo>
                  <a:pt x="2589847" y="0"/>
                </a:lnTo>
                <a:lnTo>
                  <a:pt x="2589847" y="2589847"/>
                </a:lnTo>
                <a:lnTo>
                  <a:pt x="0" y="2589847"/>
                </a:lnTo>
                <a:lnTo>
                  <a:pt x="0" y="0"/>
                </a:lnTo>
                <a:close/>
              </a:path>
            </a:pathLst>
          </a:custGeom>
          <a:blipFill rotWithShape="1">
            <a:blip r:embed="rId7">
              <a:alphaModFix amt="16000"/>
            </a:blip>
            <a:stretch>
              <a:fillRect b="0" l="0" r="0" t="0"/>
            </a:stretch>
          </a:blipFill>
          <a:ln>
            <a:noFill/>
          </a:ln>
        </p:spPr>
      </p:sp>
      <p:sp>
        <p:nvSpPr>
          <p:cNvPr id="308" name="Google Shape;308;g310ccbaceac_0_768"/>
          <p:cNvSpPr/>
          <p:nvPr/>
        </p:nvSpPr>
        <p:spPr>
          <a:xfrm>
            <a:off x="11331468" y="3990071"/>
            <a:ext cx="2589848" cy="2589848"/>
          </a:xfrm>
          <a:custGeom>
            <a:rect b="b" l="l" r="r" t="t"/>
            <a:pathLst>
              <a:path extrusionOk="0" h="2589848" w="2589848">
                <a:moveTo>
                  <a:pt x="0" y="0"/>
                </a:moveTo>
                <a:lnTo>
                  <a:pt x="2589848" y="0"/>
                </a:lnTo>
                <a:lnTo>
                  <a:pt x="2589848" y="2589847"/>
                </a:lnTo>
                <a:lnTo>
                  <a:pt x="0" y="2589847"/>
                </a:lnTo>
                <a:lnTo>
                  <a:pt x="0" y="0"/>
                </a:lnTo>
                <a:close/>
              </a:path>
            </a:pathLst>
          </a:custGeom>
          <a:blipFill rotWithShape="1">
            <a:blip r:embed="rId7">
              <a:alphaModFix amt="16000"/>
            </a:blip>
            <a:stretch>
              <a:fillRect b="0" l="0" r="0" t="0"/>
            </a:stretch>
          </a:blipFill>
          <a:ln>
            <a:noFill/>
          </a:ln>
        </p:spPr>
      </p:sp>
      <p:grpSp>
        <p:nvGrpSpPr>
          <p:cNvPr id="309" name="Google Shape;309;g310ccbaceac_0_768"/>
          <p:cNvGrpSpPr/>
          <p:nvPr/>
        </p:nvGrpSpPr>
        <p:grpSpPr>
          <a:xfrm>
            <a:off x="2600766" y="4536459"/>
            <a:ext cx="1497015" cy="1497015"/>
            <a:chOff x="0" y="0"/>
            <a:chExt cx="812800" cy="812800"/>
          </a:xfrm>
        </p:grpSpPr>
        <p:sp>
          <p:nvSpPr>
            <p:cNvPr id="310" name="Google Shape;310;g310ccbaceac_0_76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BD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g310ccbaceac_0_76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g310ccbaceac_0_768"/>
          <p:cNvGrpSpPr/>
          <p:nvPr/>
        </p:nvGrpSpPr>
        <p:grpSpPr>
          <a:xfrm>
            <a:off x="4924357" y="5792713"/>
            <a:ext cx="1497015" cy="1497015"/>
            <a:chOff x="0" y="0"/>
            <a:chExt cx="812800" cy="812800"/>
          </a:xfrm>
        </p:grpSpPr>
        <p:sp>
          <p:nvSpPr>
            <p:cNvPr id="313" name="Google Shape;313;g310ccbaceac_0_76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8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310ccbaceac_0_76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g310ccbaceac_0_768"/>
          <p:cNvGrpSpPr/>
          <p:nvPr/>
        </p:nvGrpSpPr>
        <p:grpSpPr>
          <a:xfrm>
            <a:off x="7234646" y="4536459"/>
            <a:ext cx="1497015" cy="1497015"/>
            <a:chOff x="0" y="0"/>
            <a:chExt cx="812800" cy="812800"/>
          </a:xfrm>
        </p:grpSpPr>
        <p:sp>
          <p:nvSpPr>
            <p:cNvPr id="316" name="Google Shape;316;g310ccbaceac_0_76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A9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g310ccbaceac_0_76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g310ccbaceac_0_768"/>
          <p:cNvGrpSpPr/>
          <p:nvPr/>
        </p:nvGrpSpPr>
        <p:grpSpPr>
          <a:xfrm>
            <a:off x="9558237" y="5792713"/>
            <a:ext cx="1497015" cy="1497015"/>
            <a:chOff x="0" y="0"/>
            <a:chExt cx="812800" cy="812800"/>
          </a:xfrm>
        </p:grpSpPr>
        <p:sp>
          <p:nvSpPr>
            <p:cNvPr id="319" name="Google Shape;319;g310ccbaceac_0_76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0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g310ccbaceac_0_76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g310ccbaceac_0_768"/>
          <p:cNvGrpSpPr/>
          <p:nvPr/>
        </p:nvGrpSpPr>
        <p:grpSpPr>
          <a:xfrm>
            <a:off x="11868527" y="4536459"/>
            <a:ext cx="1497015" cy="1497015"/>
            <a:chOff x="0" y="0"/>
            <a:chExt cx="812800" cy="812800"/>
          </a:xfrm>
        </p:grpSpPr>
        <p:sp>
          <p:nvSpPr>
            <p:cNvPr id="322" name="Google Shape;322;g310ccbaceac_0_76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1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310ccbaceac_0_76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g310ccbaceac_0_768"/>
          <p:cNvGrpSpPr/>
          <p:nvPr/>
        </p:nvGrpSpPr>
        <p:grpSpPr>
          <a:xfrm>
            <a:off x="14192118" y="5792713"/>
            <a:ext cx="1497015" cy="1497015"/>
            <a:chOff x="0" y="0"/>
            <a:chExt cx="812800" cy="812800"/>
          </a:xfrm>
        </p:grpSpPr>
        <p:sp>
          <p:nvSpPr>
            <p:cNvPr id="325" name="Google Shape;325;g310ccbaceac_0_76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F48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310ccbaceac_0_76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27" name="Google Shape;327;g310ccbaceac_0_768"/>
          <p:cNvSpPr/>
          <p:nvPr/>
        </p:nvSpPr>
        <p:spPr>
          <a:xfrm>
            <a:off x="2934693" y="4832491"/>
            <a:ext cx="829152" cy="904941"/>
          </a:xfrm>
          <a:custGeom>
            <a:rect b="b" l="l" r="r" t="t"/>
            <a:pathLst>
              <a:path extrusionOk="0" h="904941" w="829152">
                <a:moveTo>
                  <a:pt x="0" y="0"/>
                </a:moveTo>
                <a:lnTo>
                  <a:pt x="829152" y="0"/>
                </a:lnTo>
                <a:lnTo>
                  <a:pt x="829152" y="904941"/>
                </a:lnTo>
                <a:lnTo>
                  <a:pt x="0" y="904941"/>
                </a:lnTo>
                <a:lnTo>
                  <a:pt x="0" y="0"/>
                </a:lnTo>
                <a:close/>
              </a:path>
            </a:pathLst>
          </a:custGeom>
          <a:blipFill rotWithShape="1">
            <a:blip r:embed="rId8">
              <a:alphaModFix/>
            </a:blip>
            <a:stretch>
              <a:fillRect b="0" l="0" r="0" t="0"/>
            </a:stretch>
          </a:blipFill>
          <a:ln>
            <a:noFill/>
          </a:ln>
        </p:spPr>
      </p:sp>
      <p:sp>
        <p:nvSpPr>
          <p:cNvPr id="328" name="Google Shape;328;g310ccbaceac_0_768"/>
          <p:cNvSpPr/>
          <p:nvPr/>
        </p:nvSpPr>
        <p:spPr>
          <a:xfrm>
            <a:off x="7620902" y="4886340"/>
            <a:ext cx="724494" cy="797242"/>
          </a:xfrm>
          <a:custGeom>
            <a:rect b="b" l="l" r="r" t="t"/>
            <a:pathLst>
              <a:path extrusionOk="0" h="797242" w="724494">
                <a:moveTo>
                  <a:pt x="0" y="0"/>
                </a:moveTo>
                <a:lnTo>
                  <a:pt x="724494" y="0"/>
                </a:lnTo>
                <a:lnTo>
                  <a:pt x="724494" y="797243"/>
                </a:lnTo>
                <a:lnTo>
                  <a:pt x="0" y="797243"/>
                </a:lnTo>
                <a:lnTo>
                  <a:pt x="0" y="0"/>
                </a:lnTo>
                <a:close/>
              </a:path>
            </a:pathLst>
          </a:custGeom>
          <a:blipFill rotWithShape="1">
            <a:blip r:embed="rId9">
              <a:alphaModFix/>
            </a:blip>
            <a:stretch>
              <a:fillRect b="0" l="0" r="0" t="0"/>
            </a:stretch>
          </a:blipFill>
          <a:ln>
            <a:noFill/>
          </a:ln>
        </p:spPr>
      </p:sp>
      <p:sp>
        <p:nvSpPr>
          <p:cNvPr id="329" name="Google Shape;329;g310ccbaceac_0_768"/>
          <p:cNvSpPr/>
          <p:nvPr/>
        </p:nvSpPr>
        <p:spPr>
          <a:xfrm>
            <a:off x="9908119" y="6170498"/>
            <a:ext cx="797242" cy="741436"/>
          </a:xfrm>
          <a:custGeom>
            <a:rect b="b" l="l" r="r" t="t"/>
            <a:pathLst>
              <a:path extrusionOk="0" h="741436" w="797242">
                <a:moveTo>
                  <a:pt x="0" y="0"/>
                </a:moveTo>
                <a:lnTo>
                  <a:pt x="797243" y="0"/>
                </a:lnTo>
                <a:lnTo>
                  <a:pt x="797243" y="741436"/>
                </a:lnTo>
                <a:lnTo>
                  <a:pt x="0" y="741436"/>
                </a:lnTo>
                <a:lnTo>
                  <a:pt x="0" y="0"/>
                </a:lnTo>
                <a:close/>
              </a:path>
            </a:pathLst>
          </a:custGeom>
          <a:blipFill rotWithShape="1">
            <a:blip r:embed="rId10">
              <a:alphaModFix/>
            </a:blip>
            <a:stretch>
              <a:fillRect b="0" l="0" r="0" t="0"/>
            </a:stretch>
          </a:blipFill>
          <a:ln>
            <a:noFill/>
          </a:ln>
        </p:spPr>
      </p:sp>
      <p:sp>
        <p:nvSpPr>
          <p:cNvPr id="330" name="Google Shape;330;g310ccbaceac_0_768"/>
          <p:cNvSpPr/>
          <p:nvPr/>
        </p:nvSpPr>
        <p:spPr>
          <a:xfrm>
            <a:off x="12218409" y="4912251"/>
            <a:ext cx="797242" cy="745422"/>
          </a:xfrm>
          <a:custGeom>
            <a:rect b="b" l="l" r="r" t="t"/>
            <a:pathLst>
              <a:path extrusionOk="0" h="745422" w="797242">
                <a:moveTo>
                  <a:pt x="0" y="0"/>
                </a:moveTo>
                <a:lnTo>
                  <a:pt x="797242" y="0"/>
                </a:lnTo>
                <a:lnTo>
                  <a:pt x="797242" y="745422"/>
                </a:lnTo>
                <a:lnTo>
                  <a:pt x="0" y="745422"/>
                </a:lnTo>
                <a:lnTo>
                  <a:pt x="0" y="0"/>
                </a:lnTo>
                <a:close/>
              </a:path>
            </a:pathLst>
          </a:custGeom>
          <a:blipFill rotWithShape="1">
            <a:blip r:embed="rId11">
              <a:alphaModFix/>
            </a:blip>
            <a:stretch>
              <a:fillRect b="0" l="0" r="0" t="0"/>
            </a:stretch>
          </a:blipFill>
          <a:ln>
            <a:noFill/>
          </a:ln>
        </p:spPr>
      </p:sp>
      <p:sp>
        <p:nvSpPr>
          <p:cNvPr id="331" name="Google Shape;331;g310ccbaceac_0_768"/>
          <p:cNvSpPr/>
          <p:nvPr/>
        </p:nvSpPr>
        <p:spPr>
          <a:xfrm>
            <a:off x="14578374" y="6142595"/>
            <a:ext cx="724494" cy="797242"/>
          </a:xfrm>
          <a:custGeom>
            <a:rect b="b" l="l" r="r" t="t"/>
            <a:pathLst>
              <a:path extrusionOk="0" h="797242" w="724494">
                <a:moveTo>
                  <a:pt x="0" y="0"/>
                </a:moveTo>
                <a:lnTo>
                  <a:pt x="724494" y="0"/>
                </a:lnTo>
                <a:lnTo>
                  <a:pt x="724494" y="797242"/>
                </a:lnTo>
                <a:lnTo>
                  <a:pt x="0" y="797242"/>
                </a:lnTo>
                <a:lnTo>
                  <a:pt x="0" y="0"/>
                </a:lnTo>
                <a:close/>
              </a:path>
            </a:pathLst>
          </a:custGeom>
          <a:blipFill rotWithShape="1">
            <a:blip r:embed="rId12">
              <a:alphaModFix/>
            </a:blip>
            <a:stretch>
              <a:fillRect b="0" l="0" r="0" t="0"/>
            </a:stretch>
          </a:blipFill>
          <a:ln>
            <a:noFill/>
          </a:ln>
        </p:spPr>
      </p:sp>
      <p:sp>
        <p:nvSpPr>
          <p:cNvPr id="332" name="Google Shape;332;g310ccbaceac_0_768"/>
          <p:cNvSpPr/>
          <p:nvPr/>
        </p:nvSpPr>
        <p:spPr>
          <a:xfrm>
            <a:off x="5277572" y="6149881"/>
            <a:ext cx="790575" cy="782669"/>
          </a:xfrm>
          <a:custGeom>
            <a:rect b="b" l="l" r="r" t="t"/>
            <a:pathLst>
              <a:path extrusionOk="0" h="782669" w="790575">
                <a:moveTo>
                  <a:pt x="0" y="0"/>
                </a:moveTo>
                <a:lnTo>
                  <a:pt x="790575" y="0"/>
                </a:lnTo>
                <a:lnTo>
                  <a:pt x="790575" y="782670"/>
                </a:lnTo>
                <a:lnTo>
                  <a:pt x="0" y="782670"/>
                </a:lnTo>
                <a:lnTo>
                  <a:pt x="0" y="0"/>
                </a:lnTo>
                <a:close/>
              </a:path>
            </a:pathLst>
          </a:custGeom>
          <a:blipFill rotWithShape="1">
            <a:blip r:embed="rId13">
              <a:alphaModFix/>
            </a:blip>
            <a:stretch>
              <a:fillRect b="0" l="0" r="0" t="0"/>
            </a:stretch>
          </a:blipFill>
          <a:ln>
            <a:noFill/>
          </a:ln>
        </p:spPr>
      </p:sp>
      <p:sp>
        <p:nvSpPr>
          <p:cNvPr id="333" name="Google Shape;333;g310ccbaceac_0_768"/>
          <p:cNvSpPr/>
          <p:nvPr/>
        </p:nvSpPr>
        <p:spPr>
          <a:xfrm>
            <a:off x="311871" y="290040"/>
            <a:ext cx="1340270" cy="1246451"/>
          </a:xfrm>
          <a:custGeom>
            <a:rect b="b" l="l" r="r" t="t"/>
            <a:pathLst>
              <a:path extrusionOk="0" h="1246451" w="1340270">
                <a:moveTo>
                  <a:pt x="0" y="0"/>
                </a:moveTo>
                <a:lnTo>
                  <a:pt x="1340269" y="0"/>
                </a:lnTo>
                <a:lnTo>
                  <a:pt x="1340269" y="1246451"/>
                </a:lnTo>
                <a:lnTo>
                  <a:pt x="0" y="1246451"/>
                </a:lnTo>
                <a:lnTo>
                  <a:pt x="0" y="0"/>
                </a:lnTo>
                <a:close/>
              </a:path>
            </a:pathLst>
          </a:custGeom>
          <a:blipFill rotWithShape="1">
            <a:blip r:embed="rId14">
              <a:alphaModFix/>
            </a:blip>
            <a:stretch>
              <a:fillRect b="0" l="0" r="0" t="0"/>
            </a:stretch>
          </a:blipFill>
          <a:ln>
            <a:noFill/>
          </a:ln>
        </p:spPr>
      </p:sp>
      <p:sp>
        <p:nvSpPr>
          <p:cNvPr id="334" name="Google Shape;334;g310ccbaceac_0_768"/>
          <p:cNvSpPr/>
          <p:nvPr/>
        </p:nvSpPr>
        <p:spPr>
          <a:xfrm>
            <a:off x="15447902" y="9231960"/>
            <a:ext cx="4455202" cy="1976996"/>
          </a:xfrm>
          <a:custGeom>
            <a:rect b="b" l="l" r="r" t="t"/>
            <a:pathLst>
              <a:path extrusionOk="0" h="1976996" w="4455202">
                <a:moveTo>
                  <a:pt x="0" y="0"/>
                </a:moveTo>
                <a:lnTo>
                  <a:pt x="4455202" y="0"/>
                </a:lnTo>
                <a:lnTo>
                  <a:pt x="4455202" y="1976996"/>
                </a:lnTo>
                <a:lnTo>
                  <a:pt x="0" y="1976996"/>
                </a:lnTo>
                <a:lnTo>
                  <a:pt x="0" y="0"/>
                </a:lnTo>
                <a:close/>
              </a:path>
            </a:pathLst>
          </a:custGeom>
          <a:blipFill rotWithShape="1">
            <a:blip r:embed="rId15">
              <a:alphaModFix/>
            </a:blip>
            <a:stretch>
              <a:fillRect b="0" l="0" r="0" t="0"/>
            </a:stretch>
          </a:blipFill>
          <a:ln>
            <a:noFill/>
          </a:ln>
        </p:spPr>
      </p:sp>
      <p:sp>
        <p:nvSpPr>
          <p:cNvPr id="335" name="Google Shape;335;g310ccbaceac_0_768"/>
          <p:cNvSpPr/>
          <p:nvPr/>
        </p:nvSpPr>
        <p:spPr>
          <a:xfrm>
            <a:off x="16098772" y="-204302"/>
            <a:ext cx="2321057" cy="1740793"/>
          </a:xfrm>
          <a:custGeom>
            <a:rect b="b" l="l" r="r" t="t"/>
            <a:pathLst>
              <a:path extrusionOk="0" h="1740793" w="2321057">
                <a:moveTo>
                  <a:pt x="0" y="0"/>
                </a:moveTo>
                <a:lnTo>
                  <a:pt x="2321056" y="0"/>
                </a:lnTo>
                <a:lnTo>
                  <a:pt x="2321056" y="1740793"/>
                </a:lnTo>
                <a:lnTo>
                  <a:pt x="0" y="1740793"/>
                </a:lnTo>
                <a:lnTo>
                  <a:pt x="0" y="0"/>
                </a:lnTo>
                <a:close/>
              </a:path>
            </a:pathLst>
          </a:custGeom>
          <a:blipFill rotWithShape="1">
            <a:blip r:embed="rId16">
              <a:alphaModFix/>
            </a:blip>
            <a:stretch>
              <a:fillRect b="0" l="0" r="0" t="0"/>
            </a:stretch>
          </a:blipFill>
          <a:ln>
            <a:noFill/>
          </a:ln>
        </p:spPr>
      </p:sp>
      <p:sp>
        <p:nvSpPr>
          <p:cNvPr id="336" name="Google Shape;336;g310ccbaceac_0_768"/>
          <p:cNvSpPr/>
          <p:nvPr/>
        </p:nvSpPr>
        <p:spPr>
          <a:xfrm flipH="1">
            <a:off x="-293867" y="8687989"/>
            <a:ext cx="2551746" cy="2184932"/>
          </a:xfrm>
          <a:custGeom>
            <a:rect b="b" l="l" r="r" t="t"/>
            <a:pathLst>
              <a:path extrusionOk="0" h="2184932" w="2551746">
                <a:moveTo>
                  <a:pt x="2551745" y="0"/>
                </a:moveTo>
                <a:lnTo>
                  <a:pt x="0" y="0"/>
                </a:lnTo>
                <a:lnTo>
                  <a:pt x="0" y="2184932"/>
                </a:lnTo>
                <a:lnTo>
                  <a:pt x="2551745" y="2184932"/>
                </a:lnTo>
                <a:lnTo>
                  <a:pt x="2551745" y="0"/>
                </a:lnTo>
                <a:close/>
              </a:path>
            </a:pathLst>
          </a:custGeom>
          <a:blipFill rotWithShape="1">
            <a:blip r:embed="rId17">
              <a:alphaModFix/>
            </a:blip>
            <a:stretch>
              <a:fillRect b="0" l="0" r="0" t="0"/>
            </a:stretch>
          </a:blipFill>
          <a:ln>
            <a:noFill/>
          </a:ln>
        </p:spPr>
      </p:sp>
      <p:sp>
        <p:nvSpPr>
          <p:cNvPr id="337" name="Google Shape;337;g310ccbaceac_0_768"/>
          <p:cNvSpPr/>
          <p:nvPr/>
        </p:nvSpPr>
        <p:spPr>
          <a:xfrm flipH="1" rot="10800000">
            <a:off x="3349269" y="6697046"/>
            <a:ext cx="993504" cy="704146"/>
          </a:xfrm>
          <a:custGeom>
            <a:rect b="b" l="l" r="r" t="t"/>
            <a:pathLst>
              <a:path extrusionOk="0" h="704146" w="993504">
                <a:moveTo>
                  <a:pt x="0" y="704145"/>
                </a:moveTo>
                <a:lnTo>
                  <a:pt x="993503" y="704145"/>
                </a:lnTo>
                <a:lnTo>
                  <a:pt x="993503" y="0"/>
                </a:lnTo>
                <a:lnTo>
                  <a:pt x="0" y="0"/>
                </a:lnTo>
                <a:lnTo>
                  <a:pt x="0" y="704145"/>
                </a:lnTo>
                <a:close/>
              </a:path>
            </a:pathLst>
          </a:custGeom>
          <a:blipFill rotWithShape="1">
            <a:blip r:embed="rId18">
              <a:alphaModFix/>
            </a:blip>
            <a:stretch>
              <a:fillRect b="0" l="0" r="0" t="0"/>
            </a:stretch>
          </a:blipFill>
          <a:ln>
            <a:noFill/>
          </a:ln>
        </p:spPr>
      </p:sp>
      <p:sp>
        <p:nvSpPr>
          <p:cNvPr id="338" name="Google Shape;338;g310ccbaceac_0_768"/>
          <p:cNvSpPr/>
          <p:nvPr/>
        </p:nvSpPr>
        <p:spPr>
          <a:xfrm flipH="1" rot="10800000">
            <a:off x="7983149" y="6697046"/>
            <a:ext cx="993504" cy="704146"/>
          </a:xfrm>
          <a:custGeom>
            <a:rect b="b" l="l" r="r" t="t"/>
            <a:pathLst>
              <a:path extrusionOk="0" h="704146" w="993504">
                <a:moveTo>
                  <a:pt x="0" y="704145"/>
                </a:moveTo>
                <a:lnTo>
                  <a:pt x="993504" y="704145"/>
                </a:lnTo>
                <a:lnTo>
                  <a:pt x="993504" y="0"/>
                </a:lnTo>
                <a:lnTo>
                  <a:pt x="0" y="0"/>
                </a:lnTo>
                <a:lnTo>
                  <a:pt x="0" y="704145"/>
                </a:lnTo>
                <a:close/>
              </a:path>
            </a:pathLst>
          </a:custGeom>
          <a:blipFill rotWithShape="1">
            <a:blip r:embed="rId18">
              <a:alphaModFix/>
            </a:blip>
            <a:stretch>
              <a:fillRect b="0" l="0" r="0" t="0"/>
            </a:stretch>
          </a:blipFill>
          <a:ln>
            <a:noFill/>
          </a:ln>
        </p:spPr>
      </p:sp>
      <p:sp>
        <p:nvSpPr>
          <p:cNvPr id="339" name="Google Shape;339;g310ccbaceac_0_768"/>
          <p:cNvSpPr/>
          <p:nvPr/>
        </p:nvSpPr>
        <p:spPr>
          <a:xfrm>
            <a:off x="5672860" y="4480418"/>
            <a:ext cx="993504" cy="704146"/>
          </a:xfrm>
          <a:custGeom>
            <a:rect b="b" l="l" r="r" t="t"/>
            <a:pathLst>
              <a:path extrusionOk="0" h="704146" w="993504">
                <a:moveTo>
                  <a:pt x="0" y="0"/>
                </a:moveTo>
                <a:lnTo>
                  <a:pt x="993503" y="0"/>
                </a:lnTo>
                <a:lnTo>
                  <a:pt x="993503" y="704146"/>
                </a:lnTo>
                <a:lnTo>
                  <a:pt x="0" y="704146"/>
                </a:lnTo>
                <a:lnTo>
                  <a:pt x="0" y="0"/>
                </a:lnTo>
                <a:close/>
              </a:path>
            </a:pathLst>
          </a:custGeom>
          <a:blipFill rotWithShape="1">
            <a:blip r:embed="rId18">
              <a:alphaModFix/>
            </a:blip>
            <a:stretch>
              <a:fillRect b="0" l="0" r="0" t="0"/>
            </a:stretch>
          </a:blipFill>
          <a:ln>
            <a:noFill/>
          </a:ln>
        </p:spPr>
      </p:sp>
      <p:sp>
        <p:nvSpPr>
          <p:cNvPr id="340" name="Google Shape;340;g310ccbaceac_0_768"/>
          <p:cNvSpPr/>
          <p:nvPr/>
        </p:nvSpPr>
        <p:spPr>
          <a:xfrm>
            <a:off x="10306740" y="4480418"/>
            <a:ext cx="993504" cy="704146"/>
          </a:xfrm>
          <a:custGeom>
            <a:rect b="b" l="l" r="r" t="t"/>
            <a:pathLst>
              <a:path extrusionOk="0" h="704146" w="993504">
                <a:moveTo>
                  <a:pt x="0" y="0"/>
                </a:moveTo>
                <a:lnTo>
                  <a:pt x="993504" y="0"/>
                </a:lnTo>
                <a:lnTo>
                  <a:pt x="993504" y="704146"/>
                </a:lnTo>
                <a:lnTo>
                  <a:pt x="0" y="704146"/>
                </a:lnTo>
                <a:lnTo>
                  <a:pt x="0" y="0"/>
                </a:lnTo>
                <a:close/>
              </a:path>
            </a:pathLst>
          </a:custGeom>
          <a:blipFill rotWithShape="1">
            <a:blip r:embed="rId18">
              <a:alphaModFix/>
            </a:blip>
            <a:stretch>
              <a:fillRect b="0" l="0" r="0" t="0"/>
            </a:stretch>
          </a:blipFill>
          <a:ln>
            <a:noFill/>
          </a:ln>
        </p:spPr>
      </p:sp>
      <p:sp>
        <p:nvSpPr>
          <p:cNvPr id="341" name="Google Shape;341;g310ccbaceac_0_768"/>
          <p:cNvSpPr/>
          <p:nvPr/>
        </p:nvSpPr>
        <p:spPr>
          <a:xfrm flipH="1" rot="10800000">
            <a:off x="12593267" y="6697046"/>
            <a:ext cx="993504" cy="704146"/>
          </a:xfrm>
          <a:custGeom>
            <a:rect b="b" l="l" r="r" t="t"/>
            <a:pathLst>
              <a:path extrusionOk="0" h="704146" w="993504">
                <a:moveTo>
                  <a:pt x="0" y="704145"/>
                </a:moveTo>
                <a:lnTo>
                  <a:pt x="993504" y="704145"/>
                </a:lnTo>
                <a:lnTo>
                  <a:pt x="993504" y="0"/>
                </a:lnTo>
                <a:lnTo>
                  <a:pt x="0" y="0"/>
                </a:lnTo>
                <a:lnTo>
                  <a:pt x="0" y="704145"/>
                </a:lnTo>
                <a:close/>
              </a:path>
            </a:pathLst>
          </a:custGeom>
          <a:blipFill rotWithShape="1">
            <a:blip r:embed="rId18">
              <a:alphaModFix/>
            </a:blip>
            <a:stretch>
              <a:fillRect b="0" l="0" r="0" t="0"/>
            </a:stretch>
          </a:blipFill>
          <a:ln>
            <a:noFill/>
          </a:ln>
        </p:spPr>
      </p:sp>
      <p:sp>
        <p:nvSpPr>
          <p:cNvPr id="342" name="Google Shape;342;g310ccbaceac_0_768"/>
          <p:cNvSpPr txBox="1"/>
          <p:nvPr/>
        </p:nvSpPr>
        <p:spPr>
          <a:xfrm>
            <a:off x="2934701" y="1047050"/>
            <a:ext cx="10642200" cy="646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200"/>
              <a:buFont typeface="Arial"/>
              <a:buNone/>
            </a:pPr>
            <a:r>
              <a:rPr b="1" i="0" lang="en-US" sz="4200" u="none" cap="none" strike="noStrike">
                <a:solidFill>
                  <a:srgbClr val="151857"/>
                </a:solidFill>
                <a:latin typeface="Helvetica Neue"/>
                <a:ea typeface="Helvetica Neue"/>
                <a:cs typeface="Helvetica Neue"/>
                <a:sym typeface="Helvetica Neue"/>
              </a:rPr>
              <a:t>PRODUCT DEVELOPMENT ROADMAP</a:t>
            </a:r>
            <a:endParaRPr b="0" i="0" sz="1400" u="none" cap="none" strike="noStrike">
              <a:solidFill>
                <a:srgbClr val="000000"/>
              </a:solidFill>
              <a:latin typeface="Arial"/>
              <a:ea typeface="Arial"/>
              <a:cs typeface="Arial"/>
              <a:sym typeface="Arial"/>
            </a:endParaRPr>
          </a:p>
        </p:txBody>
      </p:sp>
      <p:grpSp>
        <p:nvGrpSpPr>
          <p:cNvPr id="343" name="Google Shape;343;g310ccbaceac_0_768"/>
          <p:cNvGrpSpPr/>
          <p:nvPr/>
        </p:nvGrpSpPr>
        <p:grpSpPr>
          <a:xfrm>
            <a:off x="1774181" y="2460663"/>
            <a:ext cx="3150225" cy="2028460"/>
            <a:chOff x="0" y="-57150"/>
            <a:chExt cx="4200300" cy="2704614"/>
          </a:xfrm>
        </p:grpSpPr>
        <p:sp>
          <p:nvSpPr>
            <p:cNvPr id="344" name="Google Shape;344;g310ccbaceac_0_768"/>
            <p:cNvSpPr txBox="1"/>
            <p:nvPr/>
          </p:nvSpPr>
          <p:spPr>
            <a:xfrm>
              <a:off x="397620" y="-57150"/>
              <a:ext cx="3405000" cy="4926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i="0" lang="en-US" sz="2400" u="none" cap="none" strike="noStrike">
                  <a:solidFill>
                    <a:srgbClr val="151857"/>
                  </a:solidFill>
                  <a:latin typeface="Arial"/>
                  <a:ea typeface="Arial"/>
                  <a:cs typeface="Arial"/>
                  <a:sym typeface="Arial"/>
                </a:rPr>
                <a:t>Ideation</a:t>
              </a:r>
              <a:endParaRPr b="0" i="0" sz="1400" u="none" cap="none" strike="noStrike">
                <a:solidFill>
                  <a:srgbClr val="000000"/>
                </a:solidFill>
                <a:latin typeface="Arial"/>
                <a:ea typeface="Arial"/>
                <a:cs typeface="Arial"/>
                <a:sym typeface="Arial"/>
              </a:endParaRPr>
            </a:p>
          </p:txBody>
        </p:sp>
        <p:sp>
          <p:nvSpPr>
            <p:cNvPr id="345" name="Google Shape;345;g310ccbaceac_0_768"/>
            <p:cNvSpPr txBox="1"/>
            <p:nvPr/>
          </p:nvSpPr>
          <p:spPr>
            <a:xfrm>
              <a:off x="0" y="726564"/>
              <a:ext cx="4200300" cy="1920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800"/>
                <a:buFont typeface="Arial"/>
                <a:buNone/>
              </a:pPr>
              <a:r>
                <a:rPr lang="en-US" sz="1800">
                  <a:solidFill>
                    <a:srgbClr val="5B5B5B"/>
                  </a:solidFill>
                </a:rPr>
                <a:t>We realized that people needed more safety so we </a:t>
              </a:r>
              <a:r>
                <a:rPr lang="en-US" sz="1800">
                  <a:solidFill>
                    <a:srgbClr val="5B5B5B"/>
                  </a:solidFill>
                </a:rPr>
                <a:t>decided</a:t>
              </a:r>
              <a:r>
                <a:rPr lang="en-US" sz="1800">
                  <a:solidFill>
                    <a:srgbClr val="5B5B5B"/>
                  </a:solidFill>
                </a:rPr>
                <a:t> to make a home security system.</a:t>
              </a:r>
              <a:endParaRPr b="0" i="0" sz="1400" u="none" cap="none" strike="noStrike">
                <a:solidFill>
                  <a:srgbClr val="000000"/>
                </a:solidFill>
                <a:latin typeface="Arial"/>
                <a:ea typeface="Arial"/>
                <a:cs typeface="Arial"/>
                <a:sym typeface="Arial"/>
              </a:endParaRPr>
            </a:p>
          </p:txBody>
        </p:sp>
      </p:grpSp>
      <p:grpSp>
        <p:nvGrpSpPr>
          <p:cNvPr id="346" name="Google Shape;346;g310ccbaceac_0_768"/>
          <p:cNvGrpSpPr/>
          <p:nvPr/>
        </p:nvGrpSpPr>
        <p:grpSpPr>
          <a:xfrm>
            <a:off x="3870561" y="7475457"/>
            <a:ext cx="3604500" cy="1252660"/>
            <a:chOff x="0" y="-57150"/>
            <a:chExt cx="4806000" cy="1670214"/>
          </a:xfrm>
        </p:grpSpPr>
        <p:sp>
          <p:nvSpPr>
            <p:cNvPr id="347" name="Google Shape;347;g310ccbaceac_0_768"/>
            <p:cNvSpPr txBox="1"/>
            <p:nvPr/>
          </p:nvSpPr>
          <p:spPr>
            <a:xfrm>
              <a:off x="700568" y="-57150"/>
              <a:ext cx="3405000" cy="4926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i="0" lang="en-US" sz="2400" u="none" cap="none" strike="noStrike">
                  <a:solidFill>
                    <a:srgbClr val="151857"/>
                  </a:solidFill>
                  <a:latin typeface="Arial"/>
                  <a:ea typeface="Arial"/>
                  <a:cs typeface="Arial"/>
                  <a:sym typeface="Arial"/>
                </a:rPr>
                <a:t>Product Design</a:t>
              </a:r>
              <a:endParaRPr b="0" i="0" sz="1400" u="none" cap="none" strike="noStrike">
                <a:solidFill>
                  <a:srgbClr val="000000"/>
                </a:solidFill>
                <a:latin typeface="Arial"/>
                <a:ea typeface="Arial"/>
                <a:cs typeface="Arial"/>
                <a:sym typeface="Arial"/>
              </a:endParaRPr>
            </a:p>
          </p:txBody>
        </p:sp>
        <p:sp>
          <p:nvSpPr>
            <p:cNvPr id="348" name="Google Shape;348;g310ccbaceac_0_768"/>
            <p:cNvSpPr txBox="1"/>
            <p:nvPr/>
          </p:nvSpPr>
          <p:spPr>
            <a:xfrm>
              <a:off x="0" y="726564"/>
              <a:ext cx="4806000" cy="886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800"/>
                <a:buFont typeface="Arial"/>
                <a:buNone/>
              </a:pPr>
              <a:r>
                <a:rPr lang="en-US" sz="1800">
                  <a:solidFill>
                    <a:srgbClr val="5B5B5B"/>
                  </a:solidFill>
                </a:rPr>
                <a:t>We came up with the design of the home </a:t>
              </a:r>
              <a:r>
                <a:rPr lang="en-US" sz="1800">
                  <a:solidFill>
                    <a:srgbClr val="5B5B5B"/>
                  </a:solidFill>
                </a:rPr>
                <a:t>security</a:t>
              </a:r>
              <a:r>
                <a:rPr lang="en-US" sz="1800">
                  <a:solidFill>
                    <a:srgbClr val="5B5B5B"/>
                  </a:solidFill>
                </a:rPr>
                <a:t> system app.</a:t>
              </a:r>
              <a:endParaRPr b="0" i="0" sz="1400" u="none" cap="none" strike="noStrike">
                <a:solidFill>
                  <a:srgbClr val="000000"/>
                </a:solidFill>
                <a:latin typeface="Arial"/>
                <a:ea typeface="Arial"/>
                <a:cs typeface="Arial"/>
                <a:sym typeface="Arial"/>
              </a:endParaRPr>
            </a:p>
          </p:txBody>
        </p:sp>
      </p:grpSp>
      <p:grpSp>
        <p:nvGrpSpPr>
          <p:cNvPr id="349" name="Google Shape;349;g310ccbaceac_0_768"/>
          <p:cNvGrpSpPr/>
          <p:nvPr/>
        </p:nvGrpSpPr>
        <p:grpSpPr>
          <a:xfrm>
            <a:off x="6537895" y="2460663"/>
            <a:ext cx="2890575" cy="1640560"/>
            <a:chOff x="0" y="-57150"/>
            <a:chExt cx="3854100" cy="2187414"/>
          </a:xfrm>
        </p:grpSpPr>
        <p:sp>
          <p:nvSpPr>
            <p:cNvPr id="350" name="Google Shape;350;g310ccbaceac_0_768"/>
            <p:cNvSpPr txBox="1"/>
            <p:nvPr/>
          </p:nvSpPr>
          <p:spPr>
            <a:xfrm>
              <a:off x="242259" y="-57150"/>
              <a:ext cx="3369600" cy="4926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i="0" lang="en-US" sz="2400" u="none" cap="none" strike="noStrike">
                  <a:solidFill>
                    <a:srgbClr val="151857"/>
                  </a:solidFill>
                  <a:latin typeface="Arial"/>
                  <a:ea typeface="Arial"/>
                  <a:cs typeface="Arial"/>
                  <a:sym typeface="Arial"/>
                </a:rPr>
                <a:t>Market Research</a:t>
              </a:r>
              <a:endParaRPr b="0" i="0" sz="1400" u="none" cap="none" strike="noStrike">
                <a:solidFill>
                  <a:srgbClr val="000000"/>
                </a:solidFill>
                <a:latin typeface="Arial"/>
                <a:ea typeface="Arial"/>
                <a:cs typeface="Arial"/>
                <a:sym typeface="Arial"/>
              </a:endParaRPr>
            </a:p>
          </p:txBody>
        </p:sp>
        <p:sp>
          <p:nvSpPr>
            <p:cNvPr id="351" name="Google Shape;351;g310ccbaceac_0_768"/>
            <p:cNvSpPr txBox="1"/>
            <p:nvPr/>
          </p:nvSpPr>
          <p:spPr>
            <a:xfrm>
              <a:off x="0" y="726564"/>
              <a:ext cx="3854100" cy="1403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800"/>
                <a:buFont typeface="Arial"/>
                <a:buNone/>
              </a:pPr>
              <a:r>
                <a:rPr lang="en-US" sz="1800">
                  <a:solidFill>
                    <a:srgbClr val="5B5B5B"/>
                  </a:solidFill>
                </a:rPr>
                <a:t>We looked through the market to find trends and needs of people.</a:t>
              </a:r>
              <a:endParaRPr b="0" i="0" sz="1400" u="none" cap="none" strike="noStrike">
                <a:solidFill>
                  <a:srgbClr val="000000"/>
                </a:solidFill>
                <a:latin typeface="Arial"/>
                <a:ea typeface="Arial"/>
                <a:cs typeface="Arial"/>
                <a:sym typeface="Arial"/>
              </a:endParaRPr>
            </a:p>
          </p:txBody>
        </p:sp>
      </p:grpSp>
      <p:grpSp>
        <p:nvGrpSpPr>
          <p:cNvPr id="352" name="Google Shape;352;g310ccbaceac_0_768"/>
          <p:cNvGrpSpPr/>
          <p:nvPr/>
        </p:nvGrpSpPr>
        <p:grpSpPr>
          <a:xfrm>
            <a:off x="8770242" y="7475457"/>
            <a:ext cx="3073050" cy="1670715"/>
            <a:chOff x="0" y="-57150"/>
            <a:chExt cx="4097400" cy="2227620"/>
          </a:xfrm>
        </p:grpSpPr>
        <p:sp>
          <p:nvSpPr>
            <p:cNvPr id="353" name="Google Shape;353;g310ccbaceac_0_768"/>
            <p:cNvSpPr txBox="1"/>
            <p:nvPr/>
          </p:nvSpPr>
          <p:spPr>
            <a:xfrm>
              <a:off x="0" y="-57150"/>
              <a:ext cx="4097400" cy="11820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i="0" lang="en-US" sz="2400" u="none" cap="none" strike="noStrike">
                  <a:solidFill>
                    <a:srgbClr val="151857"/>
                  </a:solidFill>
                  <a:latin typeface="Arial"/>
                  <a:ea typeface="Arial"/>
                  <a:cs typeface="Arial"/>
                  <a:sym typeface="Arial"/>
                </a:rPr>
                <a:t>Testing &amp; Prototyping</a:t>
              </a:r>
              <a:endParaRPr b="0" i="0" sz="1400" u="none" cap="none" strike="noStrike">
                <a:solidFill>
                  <a:srgbClr val="000000"/>
                </a:solidFill>
                <a:latin typeface="Arial"/>
                <a:ea typeface="Arial"/>
                <a:cs typeface="Arial"/>
                <a:sym typeface="Arial"/>
              </a:endParaRPr>
            </a:p>
          </p:txBody>
        </p:sp>
        <p:sp>
          <p:nvSpPr>
            <p:cNvPr id="354" name="Google Shape;354;g310ccbaceac_0_768"/>
            <p:cNvSpPr txBox="1"/>
            <p:nvPr/>
          </p:nvSpPr>
          <p:spPr>
            <a:xfrm>
              <a:off x="0" y="1283970"/>
              <a:ext cx="4097400" cy="886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800"/>
                <a:buFont typeface="Arial"/>
                <a:buNone/>
              </a:pPr>
              <a:r>
                <a:rPr lang="en-US" sz="1800">
                  <a:solidFill>
                    <a:srgbClr val="5B5B5B"/>
                  </a:solidFill>
                </a:rPr>
                <a:t>We made our first prototype and tested it out.</a:t>
              </a:r>
              <a:endParaRPr b="0" i="0" sz="1400" u="none" cap="none" strike="noStrike">
                <a:solidFill>
                  <a:srgbClr val="000000"/>
                </a:solidFill>
                <a:latin typeface="Arial"/>
                <a:ea typeface="Arial"/>
                <a:cs typeface="Arial"/>
                <a:sym typeface="Arial"/>
              </a:endParaRPr>
            </a:p>
          </p:txBody>
        </p:sp>
      </p:grpSp>
      <p:grpSp>
        <p:nvGrpSpPr>
          <p:cNvPr id="355" name="Google Shape;355;g310ccbaceac_0_768"/>
          <p:cNvGrpSpPr/>
          <p:nvPr/>
        </p:nvGrpSpPr>
        <p:grpSpPr>
          <a:xfrm>
            <a:off x="10869102" y="2251635"/>
            <a:ext cx="3604500" cy="1670715"/>
            <a:chOff x="0" y="-57150"/>
            <a:chExt cx="4806000" cy="2227620"/>
          </a:xfrm>
        </p:grpSpPr>
        <p:sp>
          <p:nvSpPr>
            <p:cNvPr id="356" name="Google Shape;356;g310ccbaceac_0_768"/>
            <p:cNvSpPr txBox="1"/>
            <p:nvPr/>
          </p:nvSpPr>
          <p:spPr>
            <a:xfrm>
              <a:off x="0" y="-57150"/>
              <a:ext cx="4806000" cy="11820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i="0" lang="en-US" sz="2400" u="none" cap="none" strike="noStrike">
                  <a:solidFill>
                    <a:srgbClr val="151857"/>
                  </a:solidFill>
                  <a:latin typeface="Arial"/>
                  <a:ea typeface="Arial"/>
                  <a:cs typeface="Arial"/>
                  <a:sym typeface="Arial"/>
                </a:rPr>
                <a:t>Improvement &amp; Refinement</a:t>
              </a:r>
              <a:endParaRPr b="0" i="0" sz="1400" u="none" cap="none" strike="noStrike">
                <a:solidFill>
                  <a:srgbClr val="000000"/>
                </a:solidFill>
                <a:latin typeface="Arial"/>
                <a:ea typeface="Arial"/>
                <a:cs typeface="Arial"/>
                <a:sym typeface="Arial"/>
              </a:endParaRPr>
            </a:p>
          </p:txBody>
        </p:sp>
        <p:sp>
          <p:nvSpPr>
            <p:cNvPr id="357" name="Google Shape;357;g310ccbaceac_0_768"/>
            <p:cNvSpPr txBox="1"/>
            <p:nvPr/>
          </p:nvSpPr>
          <p:spPr>
            <a:xfrm>
              <a:off x="0" y="1283970"/>
              <a:ext cx="4806000" cy="886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800"/>
                <a:buFont typeface="Arial"/>
                <a:buNone/>
              </a:pPr>
              <a:r>
                <a:rPr lang="en-US" sz="1800">
                  <a:solidFill>
                    <a:srgbClr val="5B5B5B"/>
                  </a:solidFill>
                </a:rPr>
                <a:t>We changed certain features in our app, according to the advice given.</a:t>
              </a:r>
              <a:endParaRPr b="0" i="0" sz="1400" u="none" cap="none" strike="noStrike">
                <a:solidFill>
                  <a:srgbClr val="000000"/>
                </a:solidFill>
                <a:latin typeface="Arial"/>
                <a:ea typeface="Arial"/>
                <a:cs typeface="Arial"/>
                <a:sym typeface="Arial"/>
              </a:endParaRPr>
            </a:p>
          </p:txBody>
        </p:sp>
      </p:grpSp>
      <p:grpSp>
        <p:nvGrpSpPr>
          <p:cNvPr id="358" name="Google Shape;358;g310ccbaceac_0_768"/>
          <p:cNvGrpSpPr/>
          <p:nvPr/>
        </p:nvGrpSpPr>
        <p:grpSpPr>
          <a:xfrm>
            <a:off x="13138322" y="7475457"/>
            <a:ext cx="3604500" cy="1640560"/>
            <a:chOff x="0" y="-57150"/>
            <a:chExt cx="4806000" cy="2187414"/>
          </a:xfrm>
        </p:grpSpPr>
        <p:sp>
          <p:nvSpPr>
            <p:cNvPr id="359" name="Google Shape;359;g310ccbaceac_0_768"/>
            <p:cNvSpPr txBox="1"/>
            <p:nvPr/>
          </p:nvSpPr>
          <p:spPr>
            <a:xfrm>
              <a:off x="700568" y="-57150"/>
              <a:ext cx="3405000" cy="4926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i="0" lang="en-US" sz="2400" u="none" cap="none" strike="noStrike">
                  <a:solidFill>
                    <a:srgbClr val="151857"/>
                  </a:solidFill>
                  <a:latin typeface="Arial"/>
                  <a:ea typeface="Arial"/>
                  <a:cs typeface="Arial"/>
                  <a:sym typeface="Arial"/>
                </a:rPr>
                <a:t>Launch</a:t>
              </a:r>
              <a:endParaRPr b="0" i="0" sz="1400" u="none" cap="none" strike="noStrike">
                <a:solidFill>
                  <a:srgbClr val="000000"/>
                </a:solidFill>
                <a:latin typeface="Arial"/>
                <a:ea typeface="Arial"/>
                <a:cs typeface="Arial"/>
                <a:sym typeface="Arial"/>
              </a:endParaRPr>
            </a:p>
          </p:txBody>
        </p:sp>
        <p:sp>
          <p:nvSpPr>
            <p:cNvPr id="360" name="Google Shape;360;g310ccbaceac_0_768"/>
            <p:cNvSpPr txBox="1"/>
            <p:nvPr/>
          </p:nvSpPr>
          <p:spPr>
            <a:xfrm>
              <a:off x="0" y="726564"/>
              <a:ext cx="4806000" cy="1403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800"/>
                <a:buFont typeface="Arial"/>
                <a:buNone/>
              </a:pPr>
              <a:r>
                <a:rPr lang="en-US" sz="1800">
                  <a:solidFill>
                    <a:srgbClr val="5B5B5B"/>
                  </a:solidFill>
                </a:rPr>
                <a:t>We are planning to </a:t>
              </a:r>
              <a:r>
                <a:rPr b="0" i="0" lang="en-US" sz="1800" u="none" cap="none" strike="noStrike">
                  <a:solidFill>
                    <a:srgbClr val="5B5B5B"/>
                  </a:solidFill>
                  <a:latin typeface="Arial"/>
                  <a:ea typeface="Arial"/>
                  <a:cs typeface="Arial"/>
                  <a:sym typeface="Arial"/>
                </a:rPr>
                <a:t>launch the product in the market with an integrated marketing strategy</a:t>
              </a:r>
              <a:r>
                <a:rPr b="0" i="0" lang="en-US" sz="1800" u="none" cap="none" strike="noStrike">
                  <a:solidFill>
                    <a:srgbClr val="5B5B5B"/>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sp>
        <p:nvSpPr>
          <p:cNvPr id="361" name="Google Shape;361;g310ccbaceac_0_768"/>
          <p:cNvSpPr/>
          <p:nvPr/>
        </p:nvSpPr>
        <p:spPr>
          <a:xfrm>
            <a:off x="17259300" y="9168001"/>
            <a:ext cx="802255" cy="486033"/>
          </a:xfrm>
          <a:custGeom>
            <a:rect b="b" l="l" r="r" t="t"/>
            <a:pathLst>
              <a:path extrusionOk="0" h="486033" w="802255">
                <a:moveTo>
                  <a:pt x="0" y="0"/>
                </a:moveTo>
                <a:lnTo>
                  <a:pt x="802255" y="0"/>
                </a:lnTo>
                <a:lnTo>
                  <a:pt x="802255" y="486033"/>
                </a:lnTo>
                <a:lnTo>
                  <a:pt x="0" y="486033"/>
                </a:lnTo>
                <a:lnTo>
                  <a:pt x="0" y="0"/>
                </a:lnTo>
                <a:close/>
              </a:path>
            </a:pathLst>
          </a:custGeom>
          <a:blipFill rotWithShape="1">
            <a:blip r:embed="rId19">
              <a:alphaModFix/>
            </a:blip>
            <a:stretch>
              <a:fillRect b="0" l="0" r="0" t="0"/>
            </a:stretch>
          </a:blipFill>
          <a:ln>
            <a:noFill/>
          </a:ln>
        </p:spPr>
      </p:sp>
      <p:pic>
        <p:nvPicPr>
          <p:cNvPr id="362" name="Google Shape;362;g310ccbaceac_0_768"/>
          <p:cNvPicPr preferRelativeResize="0"/>
          <p:nvPr/>
        </p:nvPicPr>
        <p:blipFill rotWithShape="1">
          <a:blip r:embed="rId20">
            <a:alphaModFix/>
          </a:blip>
          <a:srcRect b="38669" l="0" r="0" t="31490"/>
          <a:stretch/>
        </p:blipFill>
        <p:spPr>
          <a:xfrm>
            <a:off x="13595526" y="391075"/>
            <a:ext cx="4177200" cy="1246450"/>
          </a:xfrm>
          <a:prstGeom prst="rect">
            <a:avLst/>
          </a:prstGeom>
          <a:noFill/>
          <a:ln>
            <a:noFill/>
          </a:ln>
        </p:spPr>
      </p:pic>
      <p:sp>
        <p:nvSpPr>
          <p:cNvPr id="363" name="Google Shape;363;g310ccbaceac_0_768"/>
          <p:cNvSpPr txBox="1"/>
          <p:nvPr/>
        </p:nvSpPr>
        <p:spPr>
          <a:xfrm>
            <a:off x="2054375" y="1808650"/>
            <a:ext cx="26811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chemeClr val="dk1"/>
                </a:solidFill>
                <a:latin typeface="Calibri"/>
                <a:ea typeface="Calibri"/>
                <a:cs typeface="Calibri"/>
                <a:sym typeface="Calibri"/>
              </a:rPr>
              <a:t>October 2024</a:t>
            </a:r>
            <a:r>
              <a:rPr b="1" lang="en-US" sz="3200">
                <a:solidFill>
                  <a:schemeClr val="dk1"/>
                </a:solidFill>
                <a:latin typeface="Calibri"/>
                <a:ea typeface="Calibri"/>
                <a:cs typeface="Calibri"/>
                <a:sym typeface="Calibri"/>
              </a:rPr>
              <a:t> </a:t>
            </a:r>
            <a:endParaRPr b="1" sz="3200">
              <a:solidFill>
                <a:schemeClr val="dk1"/>
              </a:solidFill>
              <a:latin typeface="Calibri"/>
              <a:ea typeface="Calibri"/>
              <a:cs typeface="Calibri"/>
              <a:sym typeface="Calibri"/>
            </a:endParaRPr>
          </a:p>
        </p:txBody>
      </p:sp>
      <p:sp>
        <p:nvSpPr>
          <p:cNvPr id="364" name="Google Shape;364;g310ccbaceac_0_768"/>
          <p:cNvSpPr txBox="1"/>
          <p:nvPr/>
        </p:nvSpPr>
        <p:spPr>
          <a:xfrm>
            <a:off x="3940377" y="9301750"/>
            <a:ext cx="30729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chemeClr val="dk1"/>
                </a:solidFill>
                <a:latin typeface="Calibri"/>
                <a:ea typeface="Calibri"/>
                <a:cs typeface="Calibri"/>
                <a:sym typeface="Calibri"/>
              </a:rPr>
              <a:t>November 2024</a:t>
            </a:r>
            <a:r>
              <a:rPr b="1" lang="en-US" sz="3200">
                <a:solidFill>
                  <a:schemeClr val="dk1"/>
                </a:solidFill>
                <a:latin typeface="Calibri"/>
                <a:ea typeface="Calibri"/>
                <a:cs typeface="Calibri"/>
                <a:sym typeface="Calibri"/>
              </a:rPr>
              <a:t> </a:t>
            </a:r>
            <a:endParaRPr b="1" sz="3200">
              <a:solidFill>
                <a:schemeClr val="dk1"/>
              </a:solidFill>
              <a:latin typeface="Calibri"/>
              <a:ea typeface="Calibri"/>
              <a:cs typeface="Calibri"/>
              <a:sym typeface="Calibri"/>
            </a:endParaRPr>
          </a:p>
        </p:txBody>
      </p:sp>
      <p:sp>
        <p:nvSpPr>
          <p:cNvPr id="365" name="Google Shape;365;g310ccbaceac_0_768"/>
          <p:cNvSpPr txBox="1"/>
          <p:nvPr/>
        </p:nvSpPr>
        <p:spPr>
          <a:xfrm>
            <a:off x="11331477" y="1701575"/>
            <a:ext cx="30729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chemeClr val="dk1"/>
                </a:solidFill>
                <a:latin typeface="Calibri"/>
                <a:ea typeface="Calibri"/>
                <a:cs typeface="Calibri"/>
                <a:sym typeface="Calibri"/>
              </a:rPr>
              <a:t>Feburary </a:t>
            </a:r>
            <a:r>
              <a:rPr b="1" lang="en-US" sz="3200">
                <a:solidFill>
                  <a:schemeClr val="dk1"/>
                </a:solidFill>
                <a:latin typeface="Calibri"/>
                <a:ea typeface="Calibri"/>
                <a:cs typeface="Calibri"/>
                <a:sym typeface="Calibri"/>
              </a:rPr>
              <a:t>2025</a:t>
            </a:r>
            <a:endParaRPr b="1" sz="3200">
              <a:solidFill>
                <a:schemeClr val="dk1"/>
              </a:solidFill>
              <a:latin typeface="Calibri"/>
              <a:ea typeface="Calibri"/>
              <a:cs typeface="Calibri"/>
              <a:sym typeface="Calibri"/>
            </a:endParaRPr>
          </a:p>
        </p:txBody>
      </p:sp>
      <p:sp>
        <p:nvSpPr>
          <p:cNvPr id="366" name="Google Shape;366;g310ccbaceac_0_768"/>
          <p:cNvSpPr txBox="1"/>
          <p:nvPr/>
        </p:nvSpPr>
        <p:spPr>
          <a:xfrm>
            <a:off x="6614152" y="1986525"/>
            <a:ext cx="30729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chemeClr val="dk1"/>
                </a:solidFill>
                <a:latin typeface="Calibri"/>
                <a:ea typeface="Calibri"/>
                <a:cs typeface="Calibri"/>
                <a:sym typeface="Calibri"/>
              </a:rPr>
              <a:t>December 2024 </a:t>
            </a:r>
            <a:endParaRPr b="1" sz="3200">
              <a:solidFill>
                <a:schemeClr val="dk1"/>
              </a:solidFill>
              <a:latin typeface="Calibri"/>
              <a:ea typeface="Calibri"/>
              <a:cs typeface="Calibri"/>
              <a:sym typeface="Calibri"/>
            </a:endParaRPr>
          </a:p>
        </p:txBody>
      </p:sp>
      <p:sp>
        <p:nvSpPr>
          <p:cNvPr id="367" name="Google Shape;367;g310ccbaceac_0_768"/>
          <p:cNvSpPr txBox="1"/>
          <p:nvPr/>
        </p:nvSpPr>
        <p:spPr>
          <a:xfrm>
            <a:off x="9030875" y="9490500"/>
            <a:ext cx="25518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chemeClr val="dk1"/>
                </a:solidFill>
                <a:latin typeface="Calibri"/>
                <a:ea typeface="Calibri"/>
                <a:cs typeface="Calibri"/>
                <a:sym typeface="Calibri"/>
              </a:rPr>
              <a:t>J</a:t>
            </a:r>
            <a:r>
              <a:rPr b="1" lang="en-US" sz="3200">
                <a:solidFill>
                  <a:schemeClr val="dk1"/>
                </a:solidFill>
                <a:latin typeface="Calibri"/>
                <a:ea typeface="Calibri"/>
                <a:cs typeface="Calibri"/>
                <a:sym typeface="Calibri"/>
              </a:rPr>
              <a:t>anuary</a:t>
            </a:r>
            <a:r>
              <a:rPr b="1" lang="en-US" sz="3200">
                <a:solidFill>
                  <a:schemeClr val="dk1"/>
                </a:solidFill>
                <a:latin typeface="Calibri"/>
                <a:ea typeface="Calibri"/>
                <a:cs typeface="Calibri"/>
                <a:sym typeface="Calibri"/>
              </a:rPr>
              <a:t> </a:t>
            </a:r>
            <a:r>
              <a:rPr b="1" lang="en-US" sz="3200">
                <a:solidFill>
                  <a:schemeClr val="dk1"/>
                </a:solidFill>
                <a:latin typeface="Calibri"/>
                <a:ea typeface="Calibri"/>
                <a:cs typeface="Calibri"/>
                <a:sym typeface="Calibri"/>
              </a:rPr>
              <a:t>2025</a:t>
            </a:r>
            <a:endParaRPr b="1" sz="3200">
              <a:solidFill>
                <a:schemeClr val="dk1"/>
              </a:solidFill>
              <a:latin typeface="Calibri"/>
              <a:ea typeface="Calibri"/>
              <a:cs typeface="Calibri"/>
              <a:sym typeface="Calibri"/>
            </a:endParaRPr>
          </a:p>
        </p:txBody>
      </p:sp>
      <p:sp>
        <p:nvSpPr>
          <p:cNvPr id="368" name="Google Shape;368;g310ccbaceac_0_768"/>
          <p:cNvSpPr txBox="1"/>
          <p:nvPr/>
        </p:nvSpPr>
        <p:spPr>
          <a:xfrm>
            <a:off x="13778225" y="9160100"/>
            <a:ext cx="3994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April 2025</a:t>
            </a:r>
            <a:endParaRPr sz="32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1C6E"/>
        </a:solidFill>
      </p:bgPr>
    </p:bg>
    <p:spTree>
      <p:nvGrpSpPr>
        <p:cNvPr id="372" name="Shape 372"/>
        <p:cNvGrpSpPr/>
        <p:nvPr/>
      </p:nvGrpSpPr>
      <p:grpSpPr>
        <a:xfrm>
          <a:off x="0" y="0"/>
          <a:ext cx="0" cy="0"/>
          <a:chOff x="0" y="0"/>
          <a:chExt cx="0" cy="0"/>
        </a:xfrm>
      </p:grpSpPr>
      <p:grpSp>
        <p:nvGrpSpPr>
          <p:cNvPr id="373" name="Google Shape;373;p6"/>
          <p:cNvGrpSpPr/>
          <p:nvPr/>
        </p:nvGrpSpPr>
        <p:grpSpPr>
          <a:xfrm>
            <a:off x="3240225" y="1110075"/>
            <a:ext cx="11807601" cy="6834074"/>
            <a:chOff x="-67" y="-2816333"/>
            <a:chExt cx="15743467" cy="9112098"/>
          </a:xfrm>
        </p:grpSpPr>
        <p:sp>
          <p:nvSpPr>
            <p:cNvPr id="374" name="Google Shape;374;p6"/>
            <p:cNvSpPr txBox="1"/>
            <p:nvPr/>
          </p:nvSpPr>
          <p:spPr>
            <a:xfrm>
              <a:off x="-67" y="-2816333"/>
              <a:ext cx="15743400" cy="7367700"/>
            </a:xfrm>
            <a:prstGeom prst="rect">
              <a:avLst/>
            </a:prstGeom>
            <a:noFill/>
            <a:ln>
              <a:noFill/>
            </a:ln>
          </p:spPr>
          <p:txBody>
            <a:bodyPr anchorCtr="0" anchor="t" bIns="914400" lIns="0" spcFirstLastPara="1" rIns="0" wrap="square" tIns="0">
              <a:spAutoFit/>
            </a:bodyPr>
            <a:lstStyle/>
            <a:p>
              <a:pPr indent="0" lvl="0" marL="0" marR="0" rtl="0" algn="ctr">
                <a:lnSpc>
                  <a:spcPct val="120000"/>
                </a:lnSpc>
                <a:spcBef>
                  <a:spcPts val="0"/>
                </a:spcBef>
                <a:spcAft>
                  <a:spcPts val="0"/>
                </a:spcAft>
                <a:buClr>
                  <a:srgbClr val="000000"/>
                </a:buClr>
                <a:buSzPts val="6500"/>
                <a:buFont typeface="Arial"/>
                <a:buNone/>
              </a:pPr>
              <a:r>
                <a:rPr lang="en-US" sz="6500">
                  <a:solidFill>
                    <a:srgbClr val="FFFFFF"/>
                  </a:solidFill>
                </a:rPr>
                <a:t>Our brand has many varieties</a:t>
              </a:r>
              <a:endParaRPr sz="6500">
                <a:solidFill>
                  <a:srgbClr val="FFFFFF"/>
                </a:solidFill>
              </a:endParaRPr>
            </a:p>
            <a:p>
              <a:pPr indent="0" lvl="0" marL="0" marR="0" rtl="0" algn="ctr">
                <a:lnSpc>
                  <a:spcPct val="120000"/>
                </a:lnSpc>
                <a:spcBef>
                  <a:spcPts val="0"/>
                </a:spcBef>
                <a:spcAft>
                  <a:spcPts val="0"/>
                </a:spcAft>
                <a:buClr>
                  <a:srgbClr val="000000"/>
                </a:buClr>
                <a:buSzPts val="6500"/>
                <a:buFont typeface="Arial"/>
                <a:buNone/>
              </a:pPr>
              <a:r>
                <a:rPr lang="en-US" sz="6500">
                  <a:solidFill>
                    <a:srgbClr val="FFFFFF"/>
                  </a:solidFill>
                </a:rPr>
                <a:t> of products so that </a:t>
              </a:r>
              <a:r>
                <a:rPr lang="en-US" sz="6500">
                  <a:solidFill>
                    <a:srgbClr val="FFFFFF"/>
                  </a:solidFill>
                </a:rPr>
                <a:t>customers</a:t>
              </a:r>
              <a:endParaRPr sz="6500">
                <a:solidFill>
                  <a:srgbClr val="FFFFFF"/>
                </a:solidFill>
              </a:endParaRPr>
            </a:p>
            <a:p>
              <a:pPr indent="0" lvl="0" marL="0" marR="0" rtl="0" algn="ctr">
                <a:lnSpc>
                  <a:spcPct val="120000"/>
                </a:lnSpc>
                <a:spcBef>
                  <a:spcPts val="0"/>
                </a:spcBef>
                <a:spcAft>
                  <a:spcPts val="0"/>
                </a:spcAft>
                <a:buClr>
                  <a:srgbClr val="000000"/>
                </a:buClr>
                <a:buSzPts val="6500"/>
                <a:buFont typeface="Arial"/>
                <a:buNone/>
              </a:pPr>
              <a:r>
                <a:rPr lang="en-US" sz="6500">
                  <a:solidFill>
                    <a:srgbClr val="FFFFFF"/>
                  </a:solidFill>
                </a:rPr>
                <a:t> can</a:t>
              </a:r>
              <a:r>
                <a:rPr lang="en-US" sz="6500">
                  <a:solidFill>
                    <a:srgbClr val="FFFFFF"/>
                  </a:solidFill>
                </a:rPr>
                <a:t> choose the security system they want. </a:t>
              </a:r>
              <a:endParaRPr b="0" i="0" sz="1400" u="none" cap="none" strike="noStrike">
                <a:solidFill>
                  <a:srgbClr val="000000"/>
                </a:solidFill>
                <a:latin typeface="Arial"/>
                <a:ea typeface="Arial"/>
                <a:cs typeface="Arial"/>
                <a:sym typeface="Arial"/>
              </a:endParaRPr>
            </a:p>
          </p:txBody>
        </p:sp>
        <p:sp>
          <p:nvSpPr>
            <p:cNvPr id="375" name="Google Shape;375;p6"/>
            <p:cNvSpPr txBox="1"/>
            <p:nvPr/>
          </p:nvSpPr>
          <p:spPr>
            <a:xfrm>
              <a:off x="0" y="4227564"/>
              <a:ext cx="15743400" cy="20682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799"/>
                <a:buFont typeface="Arial"/>
                <a:buNone/>
              </a:pPr>
              <a:r>
                <a:rPr lang="en-US" sz="2799">
                  <a:solidFill>
                    <a:srgbClr val="FFFFFF"/>
                  </a:solidFill>
                </a:rPr>
                <a:t>If you don’t want a </a:t>
              </a:r>
              <a:r>
                <a:rPr lang="en-US" sz="2799">
                  <a:solidFill>
                    <a:srgbClr val="FFFFFF"/>
                  </a:solidFill>
                </a:rPr>
                <a:t>professional</a:t>
              </a:r>
              <a:r>
                <a:rPr lang="en-US" sz="2799">
                  <a:solidFill>
                    <a:srgbClr val="FFFFFF"/>
                  </a:solidFill>
                </a:rPr>
                <a:t> grade security system, you can buy a normal one. If you want to protect a really important item, you can </a:t>
              </a:r>
              <a:endParaRPr sz="2799">
                <a:solidFill>
                  <a:srgbClr val="FFFFFF"/>
                </a:solidFill>
              </a:endParaRPr>
            </a:p>
            <a:p>
              <a:pPr indent="0" lvl="0" marL="0" marR="0" rtl="0" algn="ctr">
                <a:lnSpc>
                  <a:spcPct val="130009"/>
                </a:lnSpc>
                <a:spcBef>
                  <a:spcPts val="0"/>
                </a:spcBef>
                <a:spcAft>
                  <a:spcPts val="0"/>
                </a:spcAft>
                <a:buClr>
                  <a:srgbClr val="000000"/>
                </a:buClr>
                <a:buSzPts val="2799"/>
                <a:buFont typeface="Arial"/>
                <a:buNone/>
              </a:pPr>
              <a:r>
                <a:rPr lang="en-US" sz="2799">
                  <a:solidFill>
                    <a:srgbClr val="FFFFFF"/>
                  </a:solidFill>
                </a:rPr>
                <a:t>get the professional grade system.</a:t>
              </a:r>
              <a:endParaRPr b="0" i="0" sz="1400" u="none" cap="none" strike="noStrike">
                <a:solidFill>
                  <a:srgbClr val="000000"/>
                </a:solidFill>
                <a:latin typeface="Arial"/>
                <a:ea typeface="Arial"/>
                <a:cs typeface="Arial"/>
                <a:sym typeface="Arial"/>
              </a:endParaRPr>
            </a:p>
          </p:txBody>
        </p:sp>
      </p:grpSp>
      <p:sp>
        <p:nvSpPr>
          <p:cNvPr id="376" name="Google Shape;376;p6"/>
          <p:cNvSpPr/>
          <p:nvPr/>
        </p:nvSpPr>
        <p:spPr>
          <a:xfrm rot="-222506">
            <a:off x="14690108" y="6381573"/>
            <a:ext cx="3876595" cy="4297841"/>
          </a:xfrm>
          <a:custGeom>
            <a:rect b="b" l="l" r="r" t="t"/>
            <a:pathLst>
              <a:path extrusionOk="0" h="5060554" w="4775898">
                <a:moveTo>
                  <a:pt x="0" y="0"/>
                </a:moveTo>
                <a:lnTo>
                  <a:pt x="4775899" y="0"/>
                </a:lnTo>
                <a:lnTo>
                  <a:pt x="4775899" y="5060555"/>
                </a:lnTo>
                <a:lnTo>
                  <a:pt x="0" y="5060555"/>
                </a:lnTo>
                <a:lnTo>
                  <a:pt x="0" y="0"/>
                </a:lnTo>
                <a:close/>
              </a:path>
            </a:pathLst>
          </a:custGeom>
          <a:blipFill rotWithShape="1">
            <a:blip r:embed="rId3">
              <a:alphaModFix/>
            </a:blip>
            <a:stretch>
              <a:fillRect b="0" l="0" r="0" t="0"/>
            </a:stretch>
          </a:blipFill>
          <a:ln>
            <a:noFill/>
          </a:ln>
        </p:spPr>
      </p:sp>
      <p:sp>
        <p:nvSpPr>
          <p:cNvPr id="377" name="Google Shape;377;p6"/>
          <p:cNvSpPr/>
          <p:nvPr/>
        </p:nvSpPr>
        <p:spPr>
          <a:xfrm rot="-293020">
            <a:off x="-770567" y="1752362"/>
            <a:ext cx="4180762" cy="6540850"/>
          </a:xfrm>
          <a:custGeom>
            <a:rect b="b" l="l" r="r" t="t"/>
            <a:pathLst>
              <a:path extrusionOk="0" h="7161822" w="5272891">
                <a:moveTo>
                  <a:pt x="0" y="0"/>
                </a:moveTo>
                <a:lnTo>
                  <a:pt x="5272891" y="0"/>
                </a:lnTo>
                <a:lnTo>
                  <a:pt x="5272891" y="7161822"/>
                </a:lnTo>
                <a:lnTo>
                  <a:pt x="0" y="7161822"/>
                </a:lnTo>
                <a:lnTo>
                  <a:pt x="0" y="0"/>
                </a:lnTo>
                <a:close/>
              </a:path>
            </a:pathLst>
          </a:custGeom>
          <a:blipFill rotWithShape="1">
            <a:blip r:embed="rId4">
              <a:alphaModFix/>
            </a:blip>
            <a:stretch>
              <a:fillRect b="0" l="0" r="0" t="0"/>
            </a:stretch>
          </a:blipFill>
          <a:ln>
            <a:noFill/>
          </a:ln>
        </p:spPr>
      </p:sp>
      <p:pic>
        <p:nvPicPr>
          <p:cNvPr id="378" name="Google Shape;378;p6"/>
          <p:cNvPicPr preferRelativeResize="0"/>
          <p:nvPr/>
        </p:nvPicPr>
        <p:blipFill rotWithShape="1">
          <a:blip r:embed="rId5">
            <a:alphaModFix/>
          </a:blip>
          <a:srcRect b="38669" l="0" r="0" t="31490"/>
          <a:stretch/>
        </p:blipFill>
        <p:spPr>
          <a:xfrm>
            <a:off x="14045600" y="126750"/>
            <a:ext cx="3708125" cy="1106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