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Caveat"/>
      <p:regular r:id="rId31"/>
      <p:bold r:id="rId32"/>
    </p:embeddedFont>
    <p:embeddedFont>
      <p:font typeface="Poppins"/>
      <p:regular r:id="rId33"/>
      <p:bold r:id="rId34"/>
      <p:italic r:id="rId35"/>
      <p:boldItalic r:id="rId36"/>
    </p:embeddedFont>
    <p:embeddedFont>
      <p:font typeface="Aref Ruqaa"/>
      <p:regular r:id="rId37"/>
      <p:bold r:id="rId38"/>
    </p:embeddedFont>
    <p:embeddedFont>
      <p:font typeface="Lora"/>
      <p:regular r:id="rId39"/>
      <p:bold r:id="rId40"/>
      <p:italic r:id="rId41"/>
      <p:boldItalic r:id="rId42"/>
    </p:embeddedFont>
    <p:embeddedFont>
      <p:font typeface="Allan"/>
      <p:regular r:id="rId43"/>
      <p:bold r:id="rId44"/>
    </p:embeddedFont>
    <p:embeddedFont>
      <p:font typeface="Annie Use Your Telescope"/>
      <p:regular r:id="rId45"/>
    </p:embeddedFont>
    <p:embeddedFont>
      <p:font typeface="Birthstone"/>
      <p:regular r:id="rId46"/>
    </p:embeddedFont>
    <p:embeddedFont>
      <p:font typeface="Helvetica Neue"/>
      <p:regular r:id="rId47"/>
      <p:bold r:id="rId48"/>
      <p:italic r:id="rId49"/>
      <p:boldItalic r:id="rId50"/>
    </p:embeddedFont>
    <p:embeddedFont>
      <p:font typeface="Roboto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55" roundtripDataSignature="AMtx7mgQyPqqyOixTgspaf4fvcakkzM+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DD18B85-F6F3-4188-9FB9-06FAC1385860}">
  <a:tblStyle styleId="{9DD18B85-F6F3-4188-9FB9-06FAC138586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6D0B288-E152-4F95-A65F-C8F6599074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.fntdata"/><Relationship Id="rId42" Type="http://schemas.openxmlformats.org/officeDocument/2006/relationships/font" Target="fonts/Lora-boldItalic.fntdata"/><Relationship Id="rId41" Type="http://schemas.openxmlformats.org/officeDocument/2006/relationships/font" Target="fonts/Lora-italic.fntdata"/><Relationship Id="rId44" Type="http://schemas.openxmlformats.org/officeDocument/2006/relationships/font" Target="fonts/Allan-bold.fntdata"/><Relationship Id="rId43" Type="http://schemas.openxmlformats.org/officeDocument/2006/relationships/font" Target="fonts/Allan-regular.fntdata"/><Relationship Id="rId46" Type="http://schemas.openxmlformats.org/officeDocument/2006/relationships/font" Target="fonts/Birthstone-regular.fntdata"/><Relationship Id="rId45" Type="http://schemas.openxmlformats.org/officeDocument/2006/relationships/font" Target="fonts/AnnieUseYourTelescop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HelveticaNeue-bold.fntdata"/><Relationship Id="rId47" Type="http://schemas.openxmlformats.org/officeDocument/2006/relationships/font" Target="fonts/HelveticaNeue-regular.fntdata"/><Relationship Id="rId49" Type="http://schemas.openxmlformats.org/officeDocument/2006/relationships/font" Target="fonts/HelveticaNeue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aveat-regular.fntdata"/><Relationship Id="rId30" Type="http://schemas.openxmlformats.org/officeDocument/2006/relationships/font" Target="fonts/Roboto-boldItalic.fntdata"/><Relationship Id="rId33" Type="http://schemas.openxmlformats.org/officeDocument/2006/relationships/font" Target="fonts/Poppins-regular.fntdata"/><Relationship Id="rId32" Type="http://schemas.openxmlformats.org/officeDocument/2006/relationships/font" Target="fonts/Caveat-bold.fntdata"/><Relationship Id="rId35" Type="http://schemas.openxmlformats.org/officeDocument/2006/relationships/font" Target="fonts/Poppins-italic.fntdata"/><Relationship Id="rId34" Type="http://schemas.openxmlformats.org/officeDocument/2006/relationships/font" Target="fonts/Poppins-bold.fntdata"/><Relationship Id="rId37" Type="http://schemas.openxmlformats.org/officeDocument/2006/relationships/font" Target="fonts/ArefRuqaa-regular.fntdata"/><Relationship Id="rId36" Type="http://schemas.openxmlformats.org/officeDocument/2006/relationships/font" Target="fonts/Poppins-boldItalic.fntdata"/><Relationship Id="rId39" Type="http://schemas.openxmlformats.org/officeDocument/2006/relationships/font" Target="fonts/Lora-regular.fntdata"/><Relationship Id="rId38" Type="http://schemas.openxmlformats.org/officeDocument/2006/relationships/font" Target="fonts/ArefRuqaa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29" Type="http://schemas.openxmlformats.org/officeDocument/2006/relationships/font" Target="fonts/Roboto-italic.fntdata"/><Relationship Id="rId51" Type="http://schemas.openxmlformats.org/officeDocument/2006/relationships/font" Target="fonts/RobotoLight-regular.fntdata"/><Relationship Id="rId50" Type="http://schemas.openxmlformats.org/officeDocument/2006/relationships/font" Target="fonts/HelveticaNeue-boldItalic.fntdata"/><Relationship Id="rId53" Type="http://schemas.openxmlformats.org/officeDocument/2006/relationships/font" Target="fonts/RobotoLight-italic.fntdata"/><Relationship Id="rId52" Type="http://schemas.openxmlformats.org/officeDocument/2006/relationships/font" Target="fonts/RobotoLight-bold.fntdata"/><Relationship Id="rId11" Type="http://schemas.openxmlformats.org/officeDocument/2006/relationships/slide" Target="slides/slide5.xml"/><Relationship Id="rId55" Type="http://customschemas.google.com/relationships/presentationmetadata" Target="metadata"/><Relationship Id="rId10" Type="http://schemas.openxmlformats.org/officeDocument/2006/relationships/slide" Target="slides/slide4.xml"/><Relationship Id="rId54" Type="http://schemas.openxmlformats.org/officeDocument/2006/relationships/font" Target="fonts/RobotoLight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0ccbaceac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g310ccbaceac_0_7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266f704960_0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266f70496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50f80a505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4" name="Google Shape;384;g3150f80a505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1" name="Google Shape;4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ac6954f0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3ac6954f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266f704960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0" name="Google Shape;450;g3266f704960_0_7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0ccbaceac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310ccbacea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66f704960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266f704960_0_5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ac6954f0b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ac6954f0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16f6a6fc08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316f6a6fc0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1" Type="http://schemas.openxmlformats.org/officeDocument/2006/relationships/image" Target="../media/image11.png"/><Relationship Id="rId10" Type="http://schemas.openxmlformats.org/officeDocument/2006/relationships/image" Target="../media/image28.png"/><Relationship Id="rId9" Type="http://schemas.openxmlformats.org/officeDocument/2006/relationships/image" Target="../media/image30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45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6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41.png"/><Relationship Id="rId5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40.jpg"/><Relationship Id="rId5" Type="http://schemas.openxmlformats.org/officeDocument/2006/relationships/image" Target="../media/image42.jpg"/><Relationship Id="rId6" Type="http://schemas.openxmlformats.org/officeDocument/2006/relationships/image" Target="../media/image39.jpg"/><Relationship Id="rId7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3.jp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8000">
              <a:srgbClr val="FF9900"/>
            </a:gs>
            <a:gs pos="28000">
              <a:srgbClr val="FFFF00"/>
            </a:gs>
            <a:gs pos="39000">
              <a:srgbClr val="00FF00"/>
            </a:gs>
            <a:gs pos="46000">
              <a:srgbClr val="0000FF"/>
            </a:gs>
            <a:gs pos="60000">
              <a:srgbClr val="9900FF"/>
            </a:gs>
            <a:gs pos="80000">
              <a:srgbClr val="FF00FF"/>
            </a:gs>
            <a:gs pos="100000">
              <a:schemeClr val="dk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672350" y="5041000"/>
            <a:ext cx="9648600" cy="6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Font typeface="Arial"/>
              <a:buNone/>
            </a:pPr>
            <a:r>
              <a:rPr b="1" lang="en-US" sz="10800">
                <a:solidFill>
                  <a:schemeClr val="lt1"/>
                </a:solidFill>
                <a:latin typeface="Allan"/>
                <a:ea typeface="Allan"/>
                <a:cs typeface="Allan"/>
                <a:sym typeface="Allan"/>
              </a:rPr>
              <a:t>         </a:t>
            </a:r>
            <a:r>
              <a:rPr b="1" lang="en-US" sz="10800">
                <a:solidFill>
                  <a:schemeClr val="lt1"/>
                </a:solidFill>
                <a:latin typeface="Allan"/>
                <a:ea typeface="Allan"/>
                <a:cs typeface="Allan"/>
                <a:sym typeface="Allan"/>
              </a:rPr>
              <a:t>C counter</a:t>
            </a:r>
            <a:endParaRPr b="1" sz="7700">
              <a:solidFill>
                <a:srgbClr val="FFA53B"/>
              </a:solidFill>
              <a:latin typeface="Allan"/>
              <a:ea typeface="Allan"/>
              <a:cs typeface="Allan"/>
              <a:sym typeface="Allan"/>
            </a:endParaRPr>
          </a:p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lang="en-US" sz="7700">
                <a:solidFill>
                  <a:srgbClr val="FFA53B"/>
                </a:solidFill>
                <a:latin typeface="Allan"/>
                <a:ea typeface="Allan"/>
                <a:cs typeface="Allan"/>
                <a:sym typeface="Allan"/>
              </a:rPr>
              <a:t>SECURITY COUNTER</a:t>
            </a:r>
            <a:endParaRPr b="1" sz="7700">
              <a:solidFill>
                <a:srgbClr val="FFA5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lang="en-US" sz="2700">
                <a:solidFill>
                  <a:srgbClr val="FFA53B"/>
                </a:solidFill>
                <a:latin typeface="Calibri"/>
                <a:ea typeface="Calibri"/>
                <a:cs typeface="Calibri"/>
                <a:sym typeface="Calibri"/>
              </a:rPr>
              <a:t>“Unleashing a security system for justice</a:t>
            </a:r>
            <a:endParaRPr b="1" sz="2700">
              <a:solidFill>
                <a:srgbClr val="FFA5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t/>
            </a:r>
            <a:endParaRPr b="1" sz="7700">
              <a:solidFill>
                <a:srgbClr val="FFA53B"/>
              </a:solidFill>
              <a:latin typeface="Allan"/>
              <a:ea typeface="Allan"/>
              <a:cs typeface="Allan"/>
              <a:sym typeface="Allan"/>
            </a:endParaRPr>
          </a:p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lang="en-US" sz="7700">
                <a:solidFill>
                  <a:srgbClr val="FFA53B"/>
                </a:solidFill>
                <a:latin typeface="Allan"/>
                <a:ea typeface="Allan"/>
                <a:cs typeface="Allan"/>
                <a:sym typeface="Allan"/>
              </a:rPr>
              <a:t>1</a:t>
            </a:r>
            <a:endParaRPr b="1" sz="7700">
              <a:solidFill>
                <a:srgbClr val="FFA53B"/>
              </a:solidFill>
              <a:latin typeface="Allan"/>
              <a:ea typeface="Allan"/>
              <a:cs typeface="Allan"/>
              <a:sym typeface="Allan"/>
            </a:endParaRPr>
          </a:p>
        </p:txBody>
      </p:sp>
      <p:sp>
        <p:nvSpPr>
          <p:cNvPr id="85" name="Google Shape;85;p1"/>
          <p:cNvSpPr/>
          <p:nvPr/>
        </p:nvSpPr>
        <p:spPr>
          <a:xfrm flipH="1">
            <a:off x="9981751" y="1327725"/>
            <a:ext cx="6439662" cy="8229600"/>
          </a:xfrm>
          <a:custGeom>
            <a:rect b="b" l="l" r="r" t="t"/>
            <a:pathLst>
              <a:path extrusionOk="0" h="8229600" w="6439662">
                <a:moveTo>
                  <a:pt x="6439662" y="0"/>
                </a:moveTo>
                <a:lnTo>
                  <a:pt x="0" y="0"/>
                </a:lnTo>
                <a:lnTo>
                  <a:pt x="0" y="8229600"/>
                </a:lnTo>
                <a:lnTo>
                  <a:pt x="6439662" y="8229600"/>
                </a:lnTo>
                <a:lnTo>
                  <a:pt x="64396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descr="File:C Logo.png - Wikipedia" id="86" name="Google Shape;8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3925" y="2050900"/>
            <a:ext cx="3275400" cy="2756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ʼelyaaígíí:Flag of India.svg - Wikiibíídiiya" id="87" name="Google Shape;8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07450" y="0"/>
            <a:ext cx="2509974" cy="1674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Flag of the United States.svg - Wikimedia Commons" id="88" name="Google Shape;8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91425" y="-35737"/>
            <a:ext cx="3316035" cy="17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Flag of Los Angeles, California.svg - Wikipedia" id="89" name="Google Shape;8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99325" y="-97824"/>
            <a:ext cx="2892099" cy="1674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Flag of California.svg - Wikipedia" id="90" name="Google Shape;90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1700" y="-35722"/>
            <a:ext cx="3097626" cy="206458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74750" y="111400"/>
            <a:ext cx="7386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MOONBATTLE 1ST SEMIFINALISTS</a:t>
            </a:r>
            <a:endParaRPr sz="5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A53B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0ccbaceac_0_768"/>
          <p:cNvSpPr/>
          <p:nvPr/>
        </p:nvSpPr>
        <p:spPr>
          <a:xfrm>
            <a:off x="-4455947" y="4912246"/>
            <a:ext cx="2589782" cy="2589782"/>
          </a:xfrm>
          <a:custGeom>
            <a:rect b="b" l="l" r="r" t="t"/>
            <a:pathLst>
              <a:path extrusionOk="0" h="2589782" w="2589782">
                <a:moveTo>
                  <a:pt x="0" y="0"/>
                </a:moveTo>
                <a:lnTo>
                  <a:pt x="2589782" y="0"/>
                </a:lnTo>
                <a:lnTo>
                  <a:pt x="2589782" y="2589782"/>
                </a:lnTo>
                <a:lnTo>
                  <a:pt x="0" y="2589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g310ccbaceac_0_768"/>
          <p:cNvSpPr/>
          <p:nvPr/>
        </p:nvSpPr>
        <p:spPr>
          <a:xfrm>
            <a:off x="-3441964" y="6780129"/>
            <a:ext cx="2589847" cy="2589848"/>
          </a:xfrm>
          <a:custGeom>
            <a:rect b="b" l="l" r="r" t="t"/>
            <a:pathLst>
              <a:path extrusionOk="0" h="2589848" w="2589847">
                <a:moveTo>
                  <a:pt x="0" y="0"/>
                </a:moveTo>
                <a:lnTo>
                  <a:pt x="2589848" y="0"/>
                </a:lnTo>
                <a:lnTo>
                  <a:pt x="2589848" y="2589848"/>
                </a:lnTo>
                <a:lnTo>
                  <a:pt x="0" y="2589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0" name="Google Shape;220;g310ccbaceac_0_768"/>
          <p:cNvGrpSpPr/>
          <p:nvPr/>
        </p:nvGrpSpPr>
        <p:grpSpPr>
          <a:xfrm>
            <a:off x="-2419384" y="5014909"/>
            <a:ext cx="1497015" cy="1497015"/>
            <a:chOff x="0" y="0"/>
            <a:chExt cx="812800" cy="812800"/>
          </a:xfrm>
        </p:grpSpPr>
        <p:sp>
          <p:nvSpPr>
            <p:cNvPr id="221" name="Google Shape;221;g310ccbaceac_0_76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FB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310ccbaceac_0_76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g310ccbaceac_0_768"/>
          <p:cNvGrpSpPr/>
          <p:nvPr/>
        </p:nvGrpSpPr>
        <p:grpSpPr>
          <a:xfrm>
            <a:off x="-2962818" y="6579913"/>
            <a:ext cx="1497015" cy="1497015"/>
            <a:chOff x="0" y="0"/>
            <a:chExt cx="812800" cy="812800"/>
          </a:xfrm>
        </p:grpSpPr>
        <p:sp>
          <p:nvSpPr>
            <p:cNvPr id="224" name="Google Shape;224;g310ccbaceac_0_76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8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g310ccbaceac_0_76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g310ccbaceac_0_768"/>
          <p:cNvSpPr/>
          <p:nvPr/>
        </p:nvSpPr>
        <p:spPr>
          <a:xfrm>
            <a:off x="-412623" y="6033465"/>
            <a:ext cx="724494" cy="797242"/>
          </a:xfrm>
          <a:custGeom>
            <a:rect b="b" l="l" r="r" t="t"/>
            <a:pathLst>
              <a:path extrusionOk="0" h="797242" w="724494">
                <a:moveTo>
                  <a:pt x="0" y="0"/>
                </a:moveTo>
                <a:lnTo>
                  <a:pt x="724494" y="0"/>
                </a:lnTo>
                <a:lnTo>
                  <a:pt x="724494" y="797243"/>
                </a:lnTo>
                <a:lnTo>
                  <a:pt x="0" y="797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g310ccbaceac_0_768"/>
          <p:cNvSpPr/>
          <p:nvPr/>
        </p:nvSpPr>
        <p:spPr>
          <a:xfrm>
            <a:off x="-1465803" y="7289731"/>
            <a:ext cx="790575" cy="782669"/>
          </a:xfrm>
          <a:custGeom>
            <a:rect b="b" l="l" r="r" t="t"/>
            <a:pathLst>
              <a:path extrusionOk="0" h="782669" w="790575">
                <a:moveTo>
                  <a:pt x="0" y="0"/>
                </a:moveTo>
                <a:lnTo>
                  <a:pt x="790575" y="0"/>
                </a:lnTo>
                <a:lnTo>
                  <a:pt x="790575" y="782670"/>
                </a:lnTo>
                <a:lnTo>
                  <a:pt x="0" y="782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g310ccbaceac_0_768"/>
          <p:cNvSpPr/>
          <p:nvPr/>
        </p:nvSpPr>
        <p:spPr>
          <a:xfrm>
            <a:off x="311871" y="290040"/>
            <a:ext cx="1340270" cy="1246451"/>
          </a:xfrm>
          <a:custGeom>
            <a:rect b="b" l="l" r="r" t="t"/>
            <a:pathLst>
              <a:path extrusionOk="0" h="1246451" w="1340270">
                <a:moveTo>
                  <a:pt x="0" y="0"/>
                </a:moveTo>
                <a:lnTo>
                  <a:pt x="1340269" y="0"/>
                </a:lnTo>
                <a:lnTo>
                  <a:pt x="1340269" y="1246451"/>
                </a:lnTo>
                <a:lnTo>
                  <a:pt x="0" y="1246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g310ccbaceac_0_768"/>
          <p:cNvSpPr/>
          <p:nvPr/>
        </p:nvSpPr>
        <p:spPr>
          <a:xfrm>
            <a:off x="15928697" y="7944675"/>
            <a:ext cx="2316705" cy="1497574"/>
          </a:xfrm>
          <a:custGeom>
            <a:rect b="b" l="l" r="r" t="t"/>
            <a:pathLst>
              <a:path extrusionOk="0" h="1976996" w="4455202">
                <a:moveTo>
                  <a:pt x="0" y="0"/>
                </a:moveTo>
                <a:lnTo>
                  <a:pt x="4455202" y="0"/>
                </a:lnTo>
                <a:lnTo>
                  <a:pt x="4455202" y="1976996"/>
                </a:lnTo>
                <a:lnTo>
                  <a:pt x="0" y="1976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g310ccbaceac_0_768"/>
          <p:cNvSpPr/>
          <p:nvPr/>
        </p:nvSpPr>
        <p:spPr>
          <a:xfrm>
            <a:off x="16098772" y="-204302"/>
            <a:ext cx="2321057" cy="1740793"/>
          </a:xfrm>
          <a:custGeom>
            <a:rect b="b" l="l" r="r" t="t"/>
            <a:pathLst>
              <a:path extrusionOk="0" h="1740793" w="2321057">
                <a:moveTo>
                  <a:pt x="0" y="0"/>
                </a:moveTo>
                <a:lnTo>
                  <a:pt x="2321056" y="0"/>
                </a:lnTo>
                <a:lnTo>
                  <a:pt x="2321056" y="1740793"/>
                </a:lnTo>
                <a:lnTo>
                  <a:pt x="0" y="17407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g310ccbaceac_0_768"/>
          <p:cNvSpPr/>
          <p:nvPr/>
        </p:nvSpPr>
        <p:spPr>
          <a:xfrm flipH="1">
            <a:off x="8" y="8067352"/>
            <a:ext cx="2551746" cy="2184932"/>
          </a:xfrm>
          <a:custGeom>
            <a:rect b="b" l="l" r="r" t="t"/>
            <a:pathLst>
              <a:path extrusionOk="0" h="2184932" w="2551746">
                <a:moveTo>
                  <a:pt x="2551745" y="0"/>
                </a:moveTo>
                <a:lnTo>
                  <a:pt x="0" y="0"/>
                </a:lnTo>
                <a:lnTo>
                  <a:pt x="0" y="2184932"/>
                </a:lnTo>
                <a:lnTo>
                  <a:pt x="2551745" y="2184932"/>
                </a:lnTo>
                <a:lnTo>
                  <a:pt x="255174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g310ccbaceac_0_768"/>
          <p:cNvSpPr txBox="1"/>
          <p:nvPr/>
        </p:nvSpPr>
        <p:spPr>
          <a:xfrm>
            <a:off x="3339301" y="391400"/>
            <a:ext cx="114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15185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DEVELOPMENT ROADMAP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g310ccbaceac_0_768"/>
          <p:cNvGrpSpPr/>
          <p:nvPr/>
        </p:nvGrpSpPr>
        <p:grpSpPr>
          <a:xfrm>
            <a:off x="1774181" y="2460663"/>
            <a:ext cx="3150225" cy="803335"/>
            <a:chOff x="0" y="-57150"/>
            <a:chExt cx="4200300" cy="1071114"/>
          </a:xfrm>
        </p:grpSpPr>
        <p:sp>
          <p:nvSpPr>
            <p:cNvPr id="234" name="Google Shape;234;g310ccbaceac_0_768"/>
            <p:cNvSpPr txBox="1"/>
            <p:nvPr/>
          </p:nvSpPr>
          <p:spPr>
            <a:xfrm>
              <a:off x="397620" y="-57150"/>
              <a:ext cx="34050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310ccbaceac_0_768"/>
            <p:cNvSpPr txBox="1"/>
            <p:nvPr/>
          </p:nvSpPr>
          <p:spPr>
            <a:xfrm>
              <a:off x="0" y="726564"/>
              <a:ext cx="42003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236;g310ccbaceac_0_768"/>
          <p:cNvGrpSpPr/>
          <p:nvPr/>
        </p:nvGrpSpPr>
        <p:grpSpPr>
          <a:xfrm>
            <a:off x="10869102" y="2251635"/>
            <a:ext cx="3604500" cy="1221390"/>
            <a:chOff x="0" y="-57150"/>
            <a:chExt cx="4806000" cy="1628520"/>
          </a:xfrm>
        </p:grpSpPr>
        <p:sp>
          <p:nvSpPr>
            <p:cNvPr id="237" name="Google Shape;237;g310ccbaceac_0_768"/>
            <p:cNvSpPr txBox="1"/>
            <p:nvPr/>
          </p:nvSpPr>
          <p:spPr>
            <a:xfrm>
              <a:off x="0" y="-57150"/>
              <a:ext cx="48060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310ccbaceac_0_768"/>
            <p:cNvSpPr txBox="1"/>
            <p:nvPr/>
          </p:nvSpPr>
          <p:spPr>
            <a:xfrm>
              <a:off x="0" y="1283970"/>
              <a:ext cx="48060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g310ccbaceac_0_768"/>
          <p:cNvSpPr/>
          <p:nvPr/>
        </p:nvSpPr>
        <p:spPr>
          <a:xfrm>
            <a:off x="15926500" y="381450"/>
            <a:ext cx="23211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0" name="Google Shape;240;g310ccbaceac_0_768"/>
          <p:cNvGrpSpPr/>
          <p:nvPr/>
        </p:nvGrpSpPr>
        <p:grpSpPr>
          <a:xfrm>
            <a:off x="2206466" y="8489325"/>
            <a:ext cx="13892610" cy="1341000"/>
            <a:chOff x="1431325" y="2473842"/>
            <a:chExt cx="6622151" cy="670500"/>
          </a:xfrm>
        </p:grpSpPr>
        <p:sp>
          <p:nvSpPr>
            <p:cNvPr id="241" name="Google Shape;241;g310ccbaceac_0_768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g310ccbaceac_0_768"/>
            <p:cNvSpPr txBox="1"/>
            <p:nvPr/>
          </p:nvSpPr>
          <p:spPr>
            <a:xfrm>
              <a:off x="5350131" y="2473842"/>
              <a:ext cx="2337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3" name="Google Shape;243;g310ccbaceac_0_768"/>
            <p:cNvSpPr txBox="1"/>
            <p:nvPr/>
          </p:nvSpPr>
          <p:spPr>
            <a:xfrm>
              <a:off x="2744676" y="2473842"/>
              <a:ext cx="53088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Selling we plan selling it in california los angeles </a:t>
              </a: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and </a:t>
              </a: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using partners around the world</a:t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g310ccbaceac_0_768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g310ccbaceac_0_768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g310ccbaceac_0_768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10795968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g310ccbaceac_0_768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75%</a:t>
              </a:r>
              <a:endPara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48" name="Google Shape;248;g310ccbaceac_0_768"/>
            <p:cNvCxnSpPr/>
            <p:nvPr/>
          </p:nvCxnSpPr>
          <p:spPr>
            <a:xfrm>
              <a:off x="5209891" y="2585784"/>
              <a:ext cx="0" cy="444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49" name="Google Shape;249;g310ccbaceac_0_768"/>
          <p:cNvGrpSpPr/>
          <p:nvPr/>
        </p:nvGrpSpPr>
        <p:grpSpPr>
          <a:xfrm>
            <a:off x="2120116" y="6603675"/>
            <a:ext cx="13911642" cy="1341000"/>
            <a:chOff x="1431325" y="2473842"/>
            <a:chExt cx="6589760" cy="670500"/>
          </a:xfrm>
        </p:grpSpPr>
        <p:sp>
          <p:nvSpPr>
            <p:cNvPr id="250" name="Google Shape;250;g310ccbaceac_0_768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g310ccbaceac_0_768"/>
            <p:cNvSpPr txBox="1"/>
            <p:nvPr/>
          </p:nvSpPr>
          <p:spPr>
            <a:xfrm>
              <a:off x="5350131" y="2473842"/>
              <a:ext cx="2337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g310ccbaceac_0_768"/>
            <p:cNvSpPr txBox="1"/>
            <p:nvPr/>
          </p:nvSpPr>
          <p:spPr>
            <a:xfrm>
              <a:off x="2744685" y="2511942"/>
              <a:ext cx="5276400" cy="5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Testing We tested it on tinkercad and it worked.</a:t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91440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3" name="Google Shape;253;g310ccbaceac_0_768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g310ccbaceac_0_768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g310ccbaceac_0_768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10795968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g310ccbaceac_0_768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75%</a:t>
              </a:r>
              <a:endPara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57" name="Google Shape;257;g310ccbaceac_0_768"/>
            <p:cNvCxnSpPr/>
            <p:nvPr/>
          </p:nvCxnSpPr>
          <p:spPr>
            <a:xfrm>
              <a:off x="5209891" y="2585784"/>
              <a:ext cx="0" cy="444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58" name="Google Shape;258;g310ccbaceac_0_768"/>
          <p:cNvGrpSpPr/>
          <p:nvPr/>
        </p:nvGrpSpPr>
        <p:grpSpPr>
          <a:xfrm>
            <a:off x="2031228" y="4793513"/>
            <a:ext cx="14067841" cy="1400779"/>
            <a:chOff x="1431325" y="2443952"/>
            <a:chExt cx="6566700" cy="700389"/>
          </a:xfrm>
        </p:grpSpPr>
        <p:sp>
          <p:nvSpPr>
            <p:cNvPr id="259" name="Google Shape;259;g310ccbaceac_0_768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g310ccbaceac_0_768"/>
            <p:cNvSpPr txBox="1"/>
            <p:nvPr/>
          </p:nvSpPr>
          <p:spPr>
            <a:xfrm>
              <a:off x="5350131" y="2473842"/>
              <a:ext cx="2337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g310ccbaceac_0_768"/>
            <p:cNvSpPr txBox="1"/>
            <p:nvPr/>
          </p:nvSpPr>
          <p:spPr>
            <a:xfrm>
              <a:off x="2811956" y="2443952"/>
              <a:ext cx="5121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We are keeping it in a flat box</a:t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 u="sng">
                <a:solidFill>
                  <a:schemeClr val="dk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g310ccbaceac_0_768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g310ccbaceac_0_768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g310ccbaceac_0_768"/>
            <p:cNvSpPr/>
            <p:nvPr/>
          </p:nvSpPr>
          <p:spPr>
            <a:xfrm>
              <a:off x="1545080" y="2593344"/>
              <a:ext cx="431400" cy="431400"/>
            </a:xfrm>
            <a:prstGeom prst="pie">
              <a:avLst>
                <a:gd fmla="val 16226349" name="adj1"/>
                <a:gd fmla="val 10795968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g310ccbaceac_0_768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75%</a:t>
              </a:r>
              <a:endPara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66" name="Google Shape;266;g310ccbaceac_0_768"/>
            <p:cNvCxnSpPr/>
            <p:nvPr/>
          </p:nvCxnSpPr>
          <p:spPr>
            <a:xfrm>
              <a:off x="5209891" y="2585784"/>
              <a:ext cx="0" cy="444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67" name="Google Shape;267;g310ccbaceac_0_768"/>
          <p:cNvGrpSpPr/>
          <p:nvPr/>
        </p:nvGrpSpPr>
        <p:grpSpPr>
          <a:xfrm>
            <a:off x="2014452" y="2847040"/>
            <a:ext cx="13968684" cy="1754926"/>
            <a:chOff x="1431325" y="2585784"/>
            <a:chExt cx="6566700" cy="675959"/>
          </a:xfrm>
        </p:grpSpPr>
        <p:sp>
          <p:nvSpPr>
            <p:cNvPr id="268" name="Google Shape;268;g310ccbaceac_0_768"/>
            <p:cNvSpPr/>
            <p:nvPr/>
          </p:nvSpPr>
          <p:spPr>
            <a:xfrm rot="-5400000">
              <a:off x="4644475" y="-91806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g310ccbaceac_0_768"/>
            <p:cNvSpPr txBox="1"/>
            <p:nvPr/>
          </p:nvSpPr>
          <p:spPr>
            <a:xfrm>
              <a:off x="5350131" y="2591244"/>
              <a:ext cx="2337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0" name="Google Shape;270;g310ccbaceac_0_768"/>
            <p:cNvSpPr txBox="1"/>
            <p:nvPr/>
          </p:nvSpPr>
          <p:spPr>
            <a:xfrm>
              <a:off x="2673019" y="2649939"/>
              <a:ext cx="5105100" cy="5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Design</a:t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Making the radius 97.1 cm and 38.2 in And inside a fax machine</a:t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Google Shape;271;g310ccbaceac_0_768"/>
            <p:cNvSpPr/>
            <p:nvPr/>
          </p:nvSpPr>
          <p:spPr>
            <a:xfrm rot="-5400000">
              <a:off x="1751875" y="2270694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g310ccbaceac_0_768"/>
            <p:cNvSpPr/>
            <p:nvPr/>
          </p:nvSpPr>
          <p:spPr>
            <a:xfrm>
              <a:off x="1535402" y="2665246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g310ccbaceac_0_768"/>
            <p:cNvSpPr/>
            <p:nvPr/>
          </p:nvSpPr>
          <p:spPr>
            <a:xfrm>
              <a:off x="1580902" y="2710746"/>
              <a:ext cx="431400" cy="431400"/>
            </a:xfrm>
            <a:prstGeom prst="pie">
              <a:avLst>
                <a:gd fmla="val 16226349" name="adj1"/>
                <a:gd fmla="val 10795968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g310ccbaceac_0_768"/>
            <p:cNvSpPr/>
            <p:nvPr/>
          </p:nvSpPr>
          <p:spPr>
            <a:xfrm>
              <a:off x="2025174" y="2704843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75%</a:t>
              </a:r>
              <a:endPara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75" name="Google Shape;275;g310ccbaceac_0_768"/>
            <p:cNvCxnSpPr/>
            <p:nvPr/>
          </p:nvCxnSpPr>
          <p:spPr>
            <a:xfrm>
              <a:off x="5209891" y="2585784"/>
              <a:ext cx="0" cy="444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76" name="Google Shape;276;g310ccbaceac_0_768"/>
          <p:cNvGrpSpPr/>
          <p:nvPr/>
        </p:nvGrpSpPr>
        <p:grpSpPr>
          <a:xfrm>
            <a:off x="2080201" y="1247139"/>
            <a:ext cx="13776280" cy="1341004"/>
            <a:chOff x="1431325" y="2473840"/>
            <a:chExt cx="6566700" cy="670502"/>
          </a:xfrm>
        </p:grpSpPr>
        <p:sp>
          <p:nvSpPr>
            <p:cNvPr id="277" name="Google Shape;277;g310ccbaceac_0_768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g310ccbaceac_0_768"/>
            <p:cNvSpPr txBox="1"/>
            <p:nvPr/>
          </p:nvSpPr>
          <p:spPr>
            <a:xfrm>
              <a:off x="5350131" y="2473842"/>
              <a:ext cx="2337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g310ccbaceac_0_768"/>
            <p:cNvSpPr txBox="1"/>
            <p:nvPr/>
          </p:nvSpPr>
          <p:spPr>
            <a:xfrm>
              <a:off x="2744668" y="2473840"/>
              <a:ext cx="52533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9144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Idea </a:t>
              </a:r>
              <a:endParaRPr b="1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9144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Making a firearm </a:t>
              </a:r>
              <a:r>
                <a:rPr b="1" lang="en-US" sz="3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detector</a:t>
              </a:r>
              <a:endParaRPr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0" name="Google Shape;280;g310ccbaceac_0_768"/>
            <p:cNvSpPr/>
            <p:nvPr/>
          </p:nvSpPr>
          <p:spPr>
            <a:xfrm rot="-5400000">
              <a:off x="1751875" y="2153292"/>
              <a:ext cx="670500" cy="1311600"/>
            </a:xfrm>
            <a:prstGeom prst="roundRect">
              <a:avLst>
                <a:gd fmla="val 50000" name="adj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g310ccbaceac_0_768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g310ccbaceac_0_768"/>
            <p:cNvSpPr/>
            <p:nvPr/>
          </p:nvSpPr>
          <p:spPr>
            <a:xfrm>
              <a:off x="1545030" y="2586644"/>
              <a:ext cx="431400" cy="431400"/>
            </a:xfrm>
            <a:prstGeom prst="pie">
              <a:avLst>
                <a:gd fmla="val 16226349" name="adj1"/>
                <a:gd fmla="val 10795968" name="adj2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g310ccbaceac_0_768"/>
            <p:cNvSpPr/>
            <p:nvPr/>
          </p:nvSpPr>
          <p:spPr>
            <a:xfrm>
              <a:off x="2025174" y="2616792"/>
              <a:ext cx="608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75%</a:t>
              </a:r>
              <a:endParaRPr sz="3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84" name="Google Shape;284;g310ccbaceac_0_768"/>
            <p:cNvCxnSpPr/>
            <p:nvPr/>
          </p:nvCxnSpPr>
          <p:spPr>
            <a:xfrm>
              <a:off x="5135378" y="2586684"/>
              <a:ext cx="0" cy="444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descr="File:C Logo.png - Wikipedia" id="285" name="Google Shape;285;g310ccbaceac_0_76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000050" y="110088"/>
            <a:ext cx="2174000" cy="149702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1C6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3926075" y="3172319"/>
            <a:ext cx="12651001" cy="4690785"/>
            <a:chOff x="914400" y="-66675"/>
            <a:chExt cx="16868000" cy="6254379"/>
          </a:xfrm>
        </p:grpSpPr>
        <p:sp>
          <p:nvSpPr>
            <p:cNvPr id="291" name="Google Shape;291;p6"/>
            <p:cNvSpPr txBox="1"/>
            <p:nvPr/>
          </p:nvSpPr>
          <p:spPr>
            <a:xfrm>
              <a:off x="914400" y="-66675"/>
              <a:ext cx="157434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i="0" lang="en-US" sz="9000" u="none" cap="none" strike="noStrike">
                  <a:solidFill>
                    <a:srgbClr val="FFFFFF"/>
                  </a:solidFill>
                  <a:latin typeface="Annie Use Your Telescope"/>
                  <a:ea typeface="Annie Use Your Telescope"/>
                  <a:cs typeface="Annie Use Your Telescope"/>
                  <a:sym typeface="Annie Use Your Telescope"/>
                </a:rPr>
                <a:t> The Unique Value Proposition</a:t>
              </a:r>
              <a:r>
                <a:rPr b="0" i="0" lang="en-US" sz="6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 txBox="1"/>
            <p:nvPr/>
          </p:nvSpPr>
          <p:spPr>
            <a:xfrm>
              <a:off x="2039000" y="3402504"/>
              <a:ext cx="15743400" cy="27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5900">
                  <a:solidFill>
                    <a:srgbClr val="FFFFFF"/>
                  </a:solidFill>
                  <a:latin typeface="Annie Use Your Telescope"/>
                  <a:ea typeface="Annie Use Your Telescope"/>
                  <a:cs typeface="Annie Use Your Telescope"/>
                  <a:sym typeface="Annie Use Your Telescope"/>
                </a:rPr>
                <a:t>MALL OWNERS STORE OWNERS AND PARK OWNERS.</a:t>
              </a:r>
              <a:endParaRPr i="0" sz="5900" u="none" cap="none" strike="noStrike">
                <a:solidFill>
                  <a:srgbClr val="000000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endParaRPr>
            </a:p>
          </p:txBody>
        </p:sp>
      </p:grpSp>
      <p:sp>
        <p:nvSpPr>
          <p:cNvPr id="293" name="Google Shape;293;p6"/>
          <p:cNvSpPr/>
          <p:nvPr/>
        </p:nvSpPr>
        <p:spPr>
          <a:xfrm rot="-225686">
            <a:off x="14700843" y="6482869"/>
            <a:ext cx="3458035" cy="4006656"/>
          </a:xfrm>
          <a:custGeom>
            <a:rect b="b" l="l" r="r" t="t"/>
            <a:pathLst>
              <a:path extrusionOk="0" h="5060554" w="4775898">
                <a:moveTo>
                  <a:pt x="0" y="0"/>
                </a:moveTo>
                <a:lnTo>
                  <a:pt x="4775899" y="0"/>
                </a:lnTo>
                <a:lnTo>
                  <a:pt x="4775899" y="5060555"/>
                </a:lnTo>
                <a:lnTo>
                  <a:pt x="0" y="5060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6"/>
          <p:cNvSpPr/>
          <p:nvPr/>
        </p:nvSpPr>
        <p:spPr>
          <a:xfrm rot="-287586">
            <a:off x="51295" y="1835768"/>
            <a:ext cx="4259573" cy="6343091"/>
          </a:xfrm>
          <a:custGeom>
            <a:rect b="b" l="l" r="r" t="t"/>
            <a:pathLst>
              <a:path extrusionOk="0" h="7161822" w="5272891">
                <a:moveTo>
                  <a:pt x="0" y="0"/>
                </a:moveTo>
                <a:lnTo>
                  <a:pt x="5272891" y="0"/>
                </a:lnTo>
                <a:lnTo>
                  <a:pt x="5272891" y="7161822"/>
                </a:lnTo>
                <a:lnTo>
                  <a:pt x="0" y="7161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6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296" name="Google Shape;29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9100" y="-104675"/>
            <a:ext cx="36427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D2AE8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"/>
          <p:cNvSpPr/>
          <p:nvPr/>
        </p:nvSpPr>
        <p:spPr>
          <a:xfrm>
            <a:off x="1247225" y="1572226"/>
            <a:ext cx="15583577" cy="7142538"/>
          </a:xfrm>
          <a:custGeom>
            <a:rect b="b" l="l" r="r" t="t"/>
            <a:pathLst>
              <a:path extrusionOk="0" h="6279154" w="13095443">
                <a:moveTo>
                  <a:pt x="12790643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5974354"/>
                </a:lnTo>
                <a:cubicBezTo>
                  <a:pt x="0" y="6143263"/>
                  <a:pt x="135890" y="6279154"/>
                  <a:pt x="304800" y="6279154"/>
                </a:cubicBezTo>
                <a:lnTo>
                  <a:pt x="12790643" y="6279154"/>
                </a:lnTo>
                <a:cubicBezTo>
                  <a:pt x="12959552" y="6279154"/>
                  <a:pt x="13095443" y="6143263"/>
                  <a:pt x="13095443" y="5974354"/>
                </a:cubicBezTo>
                <a:lnTo>
                  <a:pt x="13095443" y="304800"/>
                </a:lnTo>
                <a:cubicBezTo>
                  <a:pt x="13095443" y="135890"/>
                  <a:pt x="12959552" y="0"/>
                  <a:pt x="12790643" y="0"/>
                </a:cubicBezTo>
                <a:close/>
              </a:path>
            </a:pathLst>
          </a:custGeom>
          <a:solidFill>
            <a:srgbClr val="FFFFFF"/>
          </a:solidFill>
          <a:ln cap="sq" cmpd="sng" w="57150">
            <a:solidFill>
              <a:srgbClr val="00C4C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2" name="Google Shape;302;p7"/>
          <p:cNvGraphicFramePr/>
          <p:nvPr/>
        </p:nvGraphicFramePr>
        <p:xfrm>
          <a:off x="1391111" y="176493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{9DD18B85-F6F3-4188-9FB9-06FAC1385860}</a:tableStyleId>
              </a:tblPr>
              <a:tblGrid>
                <a:gridCol w="3931575"/>
                <a:gridCol w="3931575"/>
                <a:gridCol w="3931575"/>
                <a:gridCol w="3931575"/>
              </a:tblGrid>
              <a:tr h="121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lang="en-US" sz="4600" u="none" cap="none" strike="noStrike">
                          <a:solidFill>
                            <a:srgbClr val="6422B8"/>
                          </a:solidFill>
                        </a:rPr>
                        <a:t>Strengths</a:t>
                      </a:r>
                      <a:endParaRPr b="1" sz="2500" u="none" cap="none" strike="noStrike"/>
                    </a:p>
                  </a:txBody>
                  <a:tcPr marT="185975" marB="185975" marR="185975" marL="185975" anchor="ctr">
                    <a:lnL cap="flat" cmpd="sng" w="1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71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lang="en-US" sz="4600" u="none" cap="none" strike="noStrike">
                          <a:solidFill>
                            <a:srgbClr val="6422B8"/>
                          </a:solidFill>
                        </a:rPr>
                        <a:t>Weaknesses</a:t>
                      </a:r>
                      <a:endParaRPr b="1" sz="4600" u="none" cap="none" strike="noStrike"/>
                    </a:p>
                  </a:txBody>
                  <a:tcPr marT="185975" marB="185975" marR="185975" marL="185975" anchor="ctr">
                    <a:lnL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71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lang="en-US" sz="4200" u="none" cap="none" strike="noStrike">
                          <a:solidFill>
                            <a:srgbClr val="6422B8"/>
                          </a:solidFill>
                        </a:rPr>
                        <a:t>Opportunities</a:t>
                      </a:r>
                      <a:endParaRPr b="1" sz="4200" u="none" cap="none" strike="noStrike"/>
                    </a:p>
                  </a:txBody>
                  <a:tcPr marT="185975" marB="185975" marR="185975" marL="185975" anchor="ctr">
                    <a:lnL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71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lang="en-US" sz="4600" u="none" cap="none" strike="noStrike">
                          <a:solidFill>
                            <a:srgbClr val="6422B8"/>
                          </a:solidFill>
                        </a:rPr>
                        <a:t>Threats</a:t>
                      </a:r>
                      <a:endParaRPr b="1" sz="4600" u="none" cap="none" strike="noStrike"/>
                    </a:p>
                  </a:txBody>
                  <a:tcPr marT="185975" marB="185975" marR="185975" marL="185975" anchor="ctr">
                    <a:lnL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71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71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66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Security with ultrasonic sensor</a:t>
                      </a:r>
                      <a:endParaRPr sz="36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267272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100">
                          <a:solidFill>
                            <a:srgbClr val="6422B8"/>
                          </a:solidFill>
                        </a:rPr>
                        <a:t>AND </a:t>
                      </a:r>
                      <a:r>
                        <a:rPr lang="en-US" sz="3100">
                          <a:solidFill>
                            <a:srgbClr val="6422B8"/>
                          </a:solidFill>
                        </a:rPr>
                        <a:t>ARE SMART IDEAS</a:t>
                      </a:r>
                      <a:endParaRPr sz="3100">
                        <a:solidFill>
                          <a:srgbClr val="6422B8"/>
                        </a:solidFill>
                      </a:endParaRPr>
                    </a:p>
                    <a:p>
                      <a:pPr indent="0" lvl="0" marL="91440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85975" marB="185975" marR="185975" marL="185975">
                    <a:lnL cap="flat" cmpd="sng" w="1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900"/>
                        <a:t>smart counter steals are idea and makes it better.</a:t>
                      </a:r>
                      <a:endParaRPr sz="3900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900"/>
                        <a:t>Have better ideas</a:t>
                      </a:r>
                      <a:endParaRPr sz="3900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85975" marB="185975" marR="185975" marL="185975">
                    <a:lnL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100">
                          <a:solidFill>
                            <a:srgbClr val="6422B8"/>
                          </a:solidFill>
                        </a:rPr>
                        <a:t>They run out of ideas and we have time to think on an even better idea.</a:t>
                      </a:r>
                      <a:endParaRPr sz="3400" u="none" cap="none" strike="noStrike"/>
                    </a:p>
                  </a:txBody>
                  <a:tcPr marT="185975" marB="185975" marR="185975" marL="185975">
                    <a:lnL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>
                          <a:solidFill>
                            <a:srgbClr val="6422B8"/>
                          </a:solidFill>
                        </a:rPr>
                        <a:t>Are revenue and sale </a:t>
                      </a:r>
                      <a:r>
                        <a:rPr lang="en-US" sz="5000">
                          <a:solidFill>
                            <a:srgbClr val="6422B8"/>
                          </a:solidFill>
                        </a:rPr>
                        <a:t>goes</a:t>
                      </a:r>
                      <a:r>
                        <a:rPr lang="en-US" sz="5000">
                          <a:solidFill>
                            <a:srgbClr val="6422B8"/>
                          </a:solidFill>
                        </a:rPr>
                        <a:t> down </a:t>
                      </a:r>
                      <a:r>
                        <a:rPr lang="en-US" sz="5000">
                          <a:solidFill>
                            <a:srgbClr val="6422B8"/>
                          </a:solidFill>
                        </a:rPr>
                        <a:t>a lot</a:t>
                      </a:r>
                      <a:r>
                        <a:rPr lang="en-US" sz="5000">
                          <a:solidFill>
                            <a:srgbClr val="6422B8"/>
                          </a:solidFill>
                        </a:rPr>
                        <a:t>.</a:t>
                      </a:r>
                      <a:endParaRPr sz="4300" u="none" cap="none" strike="noStrike"/>
                    </a:p>
                  </a:txBody>
                  <a:tcPr marT="185975" marB="185975" marR="185975" marL="185975">
                    <a:lnL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71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8575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3" name="Google Shape;303;p7"/>
          <p:cNvSpPr/>
          <p:nvPr/>
        </p:nvSpPr>
        <p:spPr>
          <a:xfrm>
            <a:off x="14745404" y="6917120"/>
            <a:ext cx="3542593" cy="3369891"/>
          </a:xfrm>
          <a:custGeom>
            <a:rect b="b" l="l" r="r" t="t"/>
            <a:pathLst>
              <a:path extrusionOk="0" h="3369891" w="3542593">
                <a:moveTo>
                  <a:pt x="0" y="0"/>
                </a:moveTo>
                <a:lnTo>
                  <a:pt x="3542592" y="0"/>
                </a:lnTo>
                <a:lnTo>
                  <a:pt x="3542592" y="3369891"/>
                </a:lnTo>
                <a:lnTo>
                  <a:pt x="0" y="3369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7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305" name="Google Shape;30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4400" y="-104675"/>
            <a:ext cx="3037800" cy="18696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C4CC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/>
          <p:nvPr/>
        </p:nvSpPr>
        <p:spPr>
          <a:xfrm>
            <a:off x="7532160" y="2597150"/>
            <a:ext cx="9727140" cy="1953970"/>
          </a:xfrm>
          <a:custGeom>
            <a:rect b="b" l="l" r="r" t="t"/>
            <a:pathLst>
              <a:path extrusionOk="0" h="1953970" w="9727140">
                <a:moveTo>
                  <a:pt x="0" y="0"/>
                </a:moveTo>
                <a:lnTo>
                  <a:pt x="9727140" y="0"/>
                </a:lnTo>
                <a:lnTo>
                  <a:pt x="9727140" y="1953971"/>
                </a:lnTo>
                <a:lnTo>
                  <a:pt x="0" y="19539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sp>
        <p:nvSpPr>
          <p:cNvPr id="311" name="Google Shape;311;p8"/>
          <p:cNvSpPr/>
          <p:nvPr/>
        </p:nvSpPr>
        <p:spPr>
          <a:xfrm>
            <a:off x="7532160" y="7786591"/>
            <a:ext cx="4588329" cy="921695"/>
          </a:xfrm>
          <a:custGeom>
            <a:rect b="b" l="l" r="r" t="t"/>
            <a:pathLst>
              <a:path extrusionOk="0" h="921695" w="4588329">
                <a:moveTo>
                  <a:pt x="0" y="0"/>
                </a:moveTo>
                <a:lnTo>
                  <a:pt x="4588329" y="0"/>
                </a:lnTo>
                <a:lnTo>
                  <a:pt x="4588329" y="921695"/>
                </a:lnTo>
                <a:lnTo>
                  <a:pt x="0" y="921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sp>
        <p:nvSpPr>
          <p:cNvPr id="312" name="Google Shape;312;p8"/>
          <p:cNvSpPr/>
          <p:nvPr/>
        </p:nvSpPr>
        <p:spPr>
          <a:xfrm>
            <a:off x="12670971" y="7786591"/>
            <a:ext cx="4588329" cy="921695"/>
          </a:xfrm>
          <a:custGeom>
            <a:rect b="b" l="l" r="r" t="t"/>
            <a:pathLst>
              <a:path extrusionOk="0" h="921695" w="4588329">
                <a:moveTo>
                  <a:pt x="0" y="0"/>
                </a:moveTo>
                <a:lnTo>
                  <a:pt x="4588329" y="0"/>
                </a:lnTo>
                <a:lnTo>
                  <a:pt x="4588329" y="921695"/>
                </a:lnTo>
                <a:lnTo>
                  <a:pt x="0" y="921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grpSp>
        <p:nvGrpSpPr>
          <p:cNvPr id="313" name="Google Shape;313;p8"/>
          <p:cNvGrpSpPr/>
          <p:nvPr/>
        </p:nvGrpSpPr>
        <p:grpSpPr>
          <a:xfrm>
            <a:off x="7532160" y="1335158"/>
            <a:ext cx="9727191" cy="2747970"/>
            <a:chOff x="0" y="-85725"/>
            <a:chExt cx="3303624" cy="933287"/>
          </a:xfrm>
        </p:grpSpPr>
        <p:sp>
          <p:nvSpPr>
            <p:cNvPr id="314" name="Google Shape;314;p8"/>
            <p:cNvSpPr/>
            <p:nvPr/>
          </p:nvSpPr>
          <p:spPr>
            <a:xfrm>
              <a:off x="0" y="0"/>
              <a:ext cx="3303624" cy="847562"/>
            </a:xfrm>
            <a:custGeom>
              <a:rect b="b" l="l" r="r" t="t"/>
              <a:pathLst>
                <a:path extrusionOk="0" h="847562" w="3303624">
                  <a:moveTo>
                    <a:pt x="31836" y="0"/>
                  </a:moveTo>
                  <a:lnTo>
                    <a:pt x="3271788" y="0"/>
                  </a:lnTo>
                  <a:cubicBezTo>
                    <a:pt x="3289371" y="0"/>
                    <a:pt x="3303624" y="14254"/>
                    <a:pt x="3303624" y="31836"/>
                  </a:cubicBezTo>
                  <a:lnTo>
                    <a:pt x="3303624" y="815726"/>
                  </a:lnTo>
                  <a:cubicBezTo>
                    <a:pt x="3303624" y="824169"/>
                    <a:pt x="3300270" y="832267"/>
                    <a:pt x="3294300" y="838238"/>
                  </a:cubicBezTo>
                  <a:cubicBezTo>
                    <a:pt x="3288329" y="844208"/>
                    <a:pt x="3280232" y="847562"/>
                    <a:pt x="3271788" y="847562"/>
                  </a:cubicBezTo>
                  <a:lnTo>
                    <a:pt x="31836" y="847562"/>
                  </a:lnTo>
                  <a:cubicBezTo>
                    <a:pt x="14254" y="847562"/>
                    <a:pt x="0" y="833309"/>
                    <a:pt x="0" y="815726"/>
                  </a:cubicBezTo>
                  <a:lnTo>
                    <a:pt x="0" y="31836"/>
                  </a:lnTo>
                  <a:cubicBezTo>
                    <a:pt x="0" y="14254"/>
                    <a:pt x="14254" y="0"/>
                    <a:pt x="318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 txBox="1"/>
            <p:nvPr/>
          </p:nvSpPr>
          <p:spPr>
            <a:xfrm>
              <a:off x="0" y="-85725"/>
              <a:ext cx="3303624" cy="933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8"/>
          <p:cNvGrpSpPr/>
          <p:nvPr/>
        </p:nvGrpSpPr>
        <p:grpSpPr>
          <a:xfrm>
            <a:off x="7532160" y="4413704"/>
            <a:ext cx="4588353" cy="4273449"/>
            <a:chOff x="0" y="-85725"/>
            <a:chExt cx="1558332" cy="1451382"/>
          </a:xfrm>
        </p:grpSpPr>
        <p:sp>
          <p:nvSpPr>
            <p:cNvPr id="317" name="Google Shape;317;p8"/>
            <p:cNvSpPr/>
            <p:nvPr/>
          </p:nvSpPr>
          <p:spPr>
            <a:xfrm>
              <a:off x="0" y="0"/>
              <a:ext cx="1558332" cy="1365657"/>
            </a:xfrm>
            <a:custGeom>
              <a:rect b="b" l="l" r="r" t="t"/>
              <a:pathLst>
                <a:path extrusionOk="0" h="1365657" w="1558332">
                  <a:moveTo>
                    <a:pt x="67492" y="0"/>
                  </a:moveTo>
                  <a:lnTo>
                    <a:pt x="1490840" y="0"/>
                  </a:lnTo>
                  <a:cubicBezTo>
                    <a:pt x="1528115" y="0"/>
                    <a:pt x="1558332" y="30217"/>
                    <a:pt x="1558332" y="67492"/>
                  </a:cubicBezTo>
                  <a:lnTo>
                    <a:pt x="1558332" y="1298165"/>
                  </a:lnTo>
                  <a:cubicBezTo>
                    <a:pt x="1558332" y="1335440"/>
                    <a:pt x="1528115" y="1365657"/>
                    <a:pt x="1490840" y="1365657"/>
                  </a:cubicBezTo>
                  <a:lnTo>
                    <a:pt x="67492" y="1365657"/>
                  </a:lnTo>
                  <a:cubicBezTo>
                    <a:pt x="30217" y="1365657"/>
                    <a:pt x="0" y="1335440"/>
                    <a:pt x="0" y="1298165"/>
                  </a:cubicBezTo>
                  <a:lnTo>
                    <a:pt x="0" y="67492"/>
                  </a:lnTo>
                  <a:cubicBezTo>
                    <a:pt x="0" y="30217"/>
                    <a:pt x="30217" y="0"/>
                    <a:pt x="67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 txBox="1"/>
            <p:nvPr/>
          </p:nvSpPr>
          <p:spPr>
            <a:xfrm>
              <a:off x="0" y="-85725"/>
              <a:ext cx="1558332" cy="1451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8"/>
          <p:cNvGrpSpPr/>
          <p:nvPr/>
        </p:nvGrpSpPr>
        <p:grpSpPr>
          <a:xfrm>
            <a:off x="12670971" y="4413704"/>
            <a:ext cx="4588353" cy="4273449"/>
            <a:chOff x="0" y="-85725"/>
            <a:chExt cx="1558332" cy="1451382"/>
          </a:xfrm>
        </p:grpSpPr>
        <p:sp>
          <p:nvSpPr>
            <p:cNvPr id="320" name="Google Shape;320;p8"/>
            <p:cNvSpPr/>
            <p:nvPr/>
          </p:nvSpPr>
          <p:spPr>
            <a:xfrm>
              <a:off x="0" y="0"/>
              <a:ext cx="1558332" cy="1365657"/>
            </a:xfrm>
            <a:custGeom>
              <a:rect b="b" l="l" r="r" t="t"/>
              <a:pathLst>
                <a:path extrusionOk="0" h="1365657" w="1558332">
                  <a:moveTo>
                    <a:pt x="67492" y="0"/>
                  </a:moveTo>
                  <a:lnTo>
                    <a:pt x="1490840" y="0"/>
                  </a:lnTo>
                  <a:cubicBezTo>
                    <a:pt x="1528115" y="0"/>
                    <a:pt x="1558332" y="30217"/>
                    <a:pt x="1558332" y="67492"/>
                  </a:cubicBezTo>
                  <a:lnTo>
                    <a:pt x="1558332" y="1298165"/>
                  </a:lnTo>
                  <a:cubicBezTo>
                    <a:pt x="1558332" y="1335440"/>
                    <a:pt x="1528115" y="1365657"/>
                    <a:pt x="1490840" y="1365657"/>
                  </a:cubicBezTo>
                  <a:lnTo>
                    <a:pt x="67492" y="1365657"/>
                  </a:lnTo>
                  <a:cubicBezTo>
                    <a:pt x="30217" y="1365657"/>
                    <a:pt x="0" y="1335440"/>
                    <a:pt x="0" y="1298165"/>
                  </a:cubicBezTo>
                  <a:lnTo>
                    <a:pt x="0" y="67492"/>
                  </a:lnTo>
                  <a:cubicBezTo>
                    <a:pt x="0" y="30217"/>
                    <a:pt x="30217" y="0"/>
                    <a:pt x="67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 txBox="1"/>
            <p:nvPr/>
          </p:nvSpPr>
          <p:spPr>
            <a:xfrm>
              <a:off x="0" y="-85725"/>
              <a:ext cx="1558332" cy="1451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8"/>
          <p:cNvSpPr txBox="1"/>
          <p:nvPr/>
        </p:nvSpPr>
        <p:spPr>
          <a:xfrm>
            <a:off x="773200" y="1543050"/>
            <a:ext cx="6606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Competitive Analysis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23" name="Google Shape;323;p8"/>
          <p:cNvGrpSpPr/>
          <p:nvPr/>
        </p:nvGrpSpPr>
        <p:grpSpPr>
          <a:xfrm>
            <a:off x="8052025" y="1918932"/>
            <a:ext cx="8687477" cy="2198760"/>
            <a:chOff x="0" y="-394961"/>
            <a:chExt cx="11583303" cy="3605115"/>
          </a:xfrm>
        </p:grpSpPr>
        <p:sp>
          <p:nvSpPr>
            <p:cNvPr id="324" name="Google Shape;324;p8"/>
            <p:cNvSpPr txBox="1"/>
            <p:nvPr/>
          </p:nvSpPr>
          <p:spPr>
            <a:xfrm>
              <a:off x="0" y="1063054"/>
              <a:ext cx="11583300" cy="21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3699">
                  <a:solidFill>
                    <a:srgbClr val="037682"/>
                  </a:solidFill>
                </a:rPr>
                <a:t>instead of a entire counter they use something to install in a counter</a:t>
              </a:r>
              <a:r>
                <a:rPr lang="en-US" sz="2799">
                  <a:solidFill>
                    <a:srgbClr val="037682"/>
                  </a:solidFill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 txBox="1"/>
            <p:nvPr/>
          </p:nvSpPr>
          <p:spPr>
            <a:xfrm>
              <a:off x="3" y="-394961"/>
              <a:ext cx="11583300" cy="11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600" u="none" cap="none" strike="noStrike">
                  <a:solidFill>
                    <a:srgbClr val="037682"/>
                  </a:solidFill>
                  <a:latin typeface="Arial"/>
                  <a:ea typeface="Arial"/>
                  <a:cs typeface="Arial"/>
                  <a:sym typeface="Arial"/>
                </a:rPr>
                <a:t>Competitive Edge 1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8"/>
          <p:cNvGrpSpPr/>
          <p:nvPr/>
        </p:nvGrpSpPr>
        <p:grpSpPr>
          <a:xfrm>
            <a:off x="8052025" y="4749511"/>
            <a:ext cx="3548702" cy="3886016"/>
            <a:chOff x="0" y="-783771"/>
            <a:chExt cx="4731603" cy="5554625"/>
          </a:xfrm>
        </p:grpSpPr>
        <p:sp>
          <p:nvSpPr>
            <p:cNvPr id="327" name="Google Shape;327;p8"/>
            <p:cNvSpPr txBox="1"/>
            <p:nvPr/>
          </p:nvSpPr>
          <p:spPr>
            <a:xfrm>
              <a:off x="0" y="1761554"/>
              <a:ext cx="4731600" cy="30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3799">
                  <a:solidFill>
                    <a:srgbClr val="037682"/>
                  </a:solidFill>
                </a:rPr>
                <a:t>They have more experience than us</a:t>
              </a:r>
              <a:r>
                <a:rPr lang="en-US" sz="2799">
                  <a:solidFill>
                    <a:srgbClr val="037682"/>
                  </a:solidFill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 txBox="1"/>
            <p:nvPr/>
          </p:nvSpPr>
          <p:spPr>
            <a:xfrm>
              <a:off x="3" y="-783771"/>
              <a:ext cx="4731600" cy="202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000" u="none" cap="none" strike="noStrike">
                  <a:solidFill>
                    <a:srgbClr val="037682"/>
                  </a:solidFill>
                  <a:latin typeface="Arial"/>
                  <a:ea typeface="Arial"/>
                  <a:cs typeface="Arial"/>
                  <a:sym typeface="Arial"/>
                </a:rPr>
                <a:t>Competitive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000" u="none" cap="none" strike="noStrike">
                  <a:solidFill>
                    <a:srgbClr val="037682"/>
                  </a:solidFill>
                  <a:latin typeface="Arial"/>
                  <a:ea typeface="Arial"/>
                  <a:cs typeface="Arial"/>
                  <a:sym typeface="Arial"/>
                </a:rPr>
                <a:t>Edge 2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8"/>
          <p:cNvGrpSpPr/>
          <p:nvPr/>
        </p:nvGrpSpPr>
        <p:grpSpPr>
          <a:xfrm>
            <a:off x="13190825" y="4749499"/>
            <a:ext cx="3548700" cy="3822502"/>
            <a:chOff x="-12" y="-732348"/>
            <a:chExt cx="4731600" cy="4472332"/>
          </a:xfrm>
        </p:grpSpPr>
        <p:sp>
          <p:nvSpPr>
            <p:cNvPr id="330" name="Google Shape;330;p8"/>
            <p:cNvSpPr txBox="1"/>
            <p:nvPr/>
          </p:nvSpPr>
          <p:spPr>
            <a:xfrm>
              <a:off x="-12" y="1147084"/>
              <a:ext cx="4731600" cy="25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3999">
                  <a:solidFill>
                    <a:srgbClr val="037682"/>
                  </a:solidFill>
                </a:rPr>
                <a:t>There are </a:t>
              </a:r>
              <a:r>
                <a:rPr lang="en-US" sz="3999">
                  <a:solidFill>
                    <a:srgbClr val="037682"/>
                  </a:solidFill>
                </a:rPr>
                <a:t>companies</a:t>
              </a:r>
              <a:r>
                <a:rPr lang="en-US" sz="3999">
                  <a:solidFill>
                    <a:srgbClr val="037682"/>
                  </a:solidFill>
                </a:rPr>
                <a:t> that  are </a:t>
              </a:r>
              <a:r>
                <a:rPr lang="en-US" sz="3999">
                  <a:solidFill>
                    <a:srgbClr val="037682"/>
                  </a:solidFill>
                </a:rPr>
                <a:t>popular</a:t>
              </a:r>
              <a:r>
                <a:rPr lang="en-US" sz="2799">
                  <a:solidFill>
                    <a:srgbClr val="037682"/>
                  </a:solidFill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 txBox="1"/>
            <p:nvPr/>
          </p:nvSpPr>
          <p:spPr>
            <a:xfrm>
              <a:off x="-12" y="-732348"/>
              <a:ext cx="4731600" cy="169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100" u="none" cap="none" strike="noStrike">
                  <a:solidFill>
                    <a:srgbClr val="037682"/>
                  </a:solidFill>
                  <a:latin typeface="Arial"/>
                  <a:ea typeface="Arial"/>
                  <a:cs typeface="Arial"/>
                  <a:sym typeface="Arial"/>
                </a:rPr>
                <a:t>Competitive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100" u="none" cap="none" strike="noStrike">
                  <a:solidFill>
                    <a:srgbClr val="037682"/>
                  </a:solidFill>
                  <a:latin typeface="Arial"/>
                  <a:ea typeface="Arial"/>
                  <a:cs typeface="Arial"/>
                  <a:sym typeface="Arial"/>
                </a:rPr>
                <a:t>Edge </a:t>
              </a:r>
              <a:r>
                <a:rPr lang="en-US" sz="4100">
                  <a:solidFill>
                    <a:srgbClr val="037682"/>
                  </a:solidFill>
                </a:rPr>
                <a:t>3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" name="Google Shape;332;p8"/>
          <p:cNvSpPr/>
          <p:nvPr/>
        </p:nvSpPr>
        <p:spPr>
          <a:xfrm>
            <a:off x="535130" y="4493244"/>
            <a:ext cx="6487893" cy="6586693"/>
          </a:xfrm>
          <a:custGeom>
            <a:rect b="b" l="l" r="r" t="t"/>
            <a:pathLst>
              <a:path extrusionOk="0" h="6586693" w="6487893">
                <a:moveTo>
                  <a:pt x="0" y="0"/>
                </a:moveTo>
                <a:lnTo>
                  <a:pt x="6487893" y="0"/>
                </a:lnTo>
                <a:lnTo>
                  <a:pt x="6487893" y="6586694"/>
                </a:lnTo>
                <a:lnTo>
                  <a:pt x="0" y="6586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8"/>
          <p:cNvSpPr/>
          <p:nvPr/>
        </p:nvSpPr>
        <p:spPr>
          <a:xfrm>
            <a:off x="14418150" y="3808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C counter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334" name="Google Shape;33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9100" y="-104675"/>
            <a:ext cx="36427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266f704960_0_135"/>
          <p:cNvSpPr txBox="1"/>
          <p:nvPr/>
        </p:nvSpPr>
        <p:spPr>
          <a:xfrm>
            <a:off x="2244821" y="6253855"/>
            <a:ext cx="5911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Stay ahead of trends</a:t>
            </a:r>
            <a:endParaRPr b="1" sz="3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0" name="Google Shape;340;g3266f704960_0_135"/>
          <p:cNvSpPr txBox="1"/>
          <p:nvPr/>
        </p:nvSpPr>
        <p:spPr>
          <a:xfrm>
            <a:off x="720000" y="978425"/>
            <a:ext cx="16200900" cy="13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Market opportunity</a:t>
            </a:r>
            <a:endParaRPr b="1" sz="7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1" name="Google Shape;341;g3266f704960_0_135"/>
          <p:cNvSpPr txBox="1"/>
          <p:nvPr/>
        </p:nvSpPr>
        <p:spPr>
          <a:xfrm>
            <a:off x="2244821" y="3569578"/>
            <a:ext cx="5911200" cy="24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 add better security so that Every mall is safe even when its closed.</a:t>
            </a:r>
            <a:endParaRPr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2" name="Google Shape;342;g3266f704960_0_135"/>
          <p:cNvSpPr txBox="1"/>
          <p:nvPr/>
        </p:nvSpPr>
        <p:spPr>
          <a:xfrm>
            <a:off x="9484725" y="3569578"/>
            <a:ext cx="5911200" cy="24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It </a:t>
            </a: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doesn't</a:t>
            </a: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just work  when employees are working it works even if its closed.             </a:t>
            </a:r>
            <a:endParaRPr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3" name="Google Shape;343;g3266f704960_0_135"/>
          <p:cNvSpPr txBox="1"/>
          <p:nvPr/>
        </p:nvSpPr>
        <p:spPr>
          <a:xfrm>
            <a:off x="2244821" y="7128757"/>
            <a:ext cx="5911200" cy="23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 are  trending it on social media like news apps and more.</a:t>
            </a:r>
            <a:endParaRPr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4" name="Google Shape;344;g3266f704960_0_135"/>
          <p:cNvSpPr txBox="1"/>
          <p:nvPr/>
        </p:nvSpPr>
        <p:spPr>
          <a:xfrm>
            <a:off x="9484727" y="7128757"/>
            <a:ext cx="5911200" cy="23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 the holiday we will give a $50 dollar discount for people on each of are counters.</a:t>
            </a:r>
            <a:endParaRPr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5" name="Google Shape;345;g3266f704960_0_135"/>
          <p:cNvSpPr txBox="1"/>
          <p:nvPr/>
        </p:nvSpPr>
        <p:spPr>
          <a:xfrm>
            <a:off x="2244821" y="2694617"/>
            <a:ext cx="5911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Research new markets</a:t>
            </a:r>
            <a:endParaRPr b="1" sz="3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6" name="Google Shape;346;g3266f704960_0_135"/>
          <p:cNvSpPr txBox="1"/>
          <p:nvPr/>
        </p:nvSpPr>
        <p:spPr>
          <a:xfrm>
            <a:off x="9484646" y="2694617"/>
            <a:ext cx="5911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Innovative solutions</a:t>
            </a:r>
            <a:endParaRPr b="1" sz="3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7" name="Google Shape;347;g3266f704960_0_135"/>
          <p:cNvSpPr txBox="1"/>
          <p:nvPr/>
        </p:nvSpPr>
        <p:spPr>
          <a:xfrm>
            <a:off x="9484673" y="6253855"/>
            <a:ext cx="5911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Seasonal spikes</a:t>
            </a:r>
            <a:endParaRPr b="1" sz="3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8" name="Google Shape;348;g3266f704960_0_135"/>
          <p:cNvSpPr/>
          <p:nvPr/>
        </p:nvSpPr>
        <p:spPr>
          <a:xfrm>
            <a:off x="720019" y="3256296"/>
            <a:ext cx="1204200" cy="1348500"/>
          </a:xfrm>
          <a:prstGeom prst="roundRect">
            <a:avLst>
              <a:gd fmla="val 16667" name="adj"/>
            </a:avLst>
          </a:prstGeom>
          <a:solidFill>
            <a:srgbClr val="191919">
              <a:alpha val="15189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266f704960_0_135"/>
          <p:cNvSpPr/>
          <p:nvPr/>
        </p:nvSpPr>
        <p:spPr>
          <a:xfrm>
            <a:off x="720019" y="6711050"/>
            <a:ext cx="1204200" cy="1348500"/>
          </a:xfrm>
          <a:prstGeom prst="roundRect">
            <a:avLst>
              <a:gd fmla="val 16667" name="adj"/>
            </a:avLst>
          </a:prstGeom>
          <a:solidFill>
            <a:srgbClr val="191919">
              <a:alpha val="15189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3266f704960_0_135"/>
          <p:cNvSpPr/>
          <p:nvPr/>
        </p:nvSpPr>
        <p:spPr>
          <a:xfrm>
            <a:off x="15716513" y="3256296"/>
            <a:ext cx="1204200" cy="1348500"/>
          </a:xfrm>
          <a:prstGeom prst="roundRect">
            <a:avLst>
              <a:gd fmla="val 16667" name="adj"/>
            </a:avLst>
          </a:prstGeom>
          <a:solidFill>
            <a:srgbClr val="191919">
              <a:alpha val="15189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266f704960_0_135"/>
          <p:cNvSpPr/>
          <p:nvPr/>
        </p:nvSpPr>
        <p:spPr>
          <a:xfrm>
            <a:off x="15716513" y="6711050"/>
            <a:ext cx="1204200" cy="1348500"/>
          </a:xfrm>
          <a:prstGeom prst="roundRect">
            <a:avLst>
              <a:gd fmla="val 16667" name="adj"/>
            </a:avLst>
          </a:prstGeom>
          <a:solidFill>
            <a:srgbClr val="191919">
              <a:alpha val="15189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2" name="Google Shape;352;g3266f704960_0_135"/>
          <p:cNvGrpSpPr/>
          <p:nvPr/>
        </p:nvGrpSpPr>
        <p:grpSpPr>
          <a:xfrm>
            <a:off x="950124" y="3516682"/>
            <a:ext cx="744002" cy="827624"/>
            <a:chOff x="580725" y="3617925"/>
            <a:chExt cx="299325" cy="297375"/>
          </a:xfrm>
        </p:grpSpPr>
        <p:sp>
          <p:nvSpPr>
            <p:cNvPr id="353" name="Google Shape;353;g3266f704960_0_135"/>
            <p:cNvSpPr/>
            <p:nvPr/>
          </p:nvSpPr>
          <p:spPr>
            <a:xfrm>
              <a:off x="609075" y="3662050"/>
              <a:ext cx="51225" cy="51200"/>
            </a:xfrm>
            <a:custGeom>
              <a:rect b="b" l="l" r="r" t="t"/>
              <a:pathLst>
                <a:path extrusionOk="0" h="2048" w="2049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g3266f704960_0_135"/>
            <p:cNvSpPr/>
            <p:nvPr/>
          </p:nvSpPr>
          <p:spPr>
            <a:xfrm>
              <a:off x="668950" y="3617925"/>
              <a:ext cx="122875" cy="104475"/>
            </a:xfrm>
            <a:custGeom>
              <a:rect b="b" l="l" r="r" t="t"/>
              <a:pathLst>
                <a:path extrusionOk="0" h="4179" w="4915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g3266f704960_0_135"/>
            <p:cNvSpPr/>
            <p:nvPr/>
          </p:nvSpPr>
          <p:spPr>
            <a:xfrm>
              <a:off x="580725" y="3721900"/>
              <a:ext cx="141800" cy="192025"/>
            </a:xfrm>
            <a:custGeom>
              <a:rect b="b" l="l" r="r" t="t"/>
              <a:pathLst>
                <a:path extrusionOk="0" h="7681" w="5672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g3266f704960_0_135"/>
            <p:cNvSpPr/>
            <p:nvPr/>
          </p:nvSpPr>
          <p:spPr>
            <a:xfrm>
              <a:off x="800475" y="3662050"/>
              <a:ext cx="51225" cy="51200"/>
            </a:xfrm>
            <a:custGeom>
              <a:rect b="b" l="l" r="r" t="t"/>
              <a:pathLst>
                <a:path extrusionOk="0" h="2048" w="2049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g3266f704960_0_135"/>
            <p:cNvSpPr/>
            <p:nvPr/>
          </p:nvSpPr>
          <p:spPr>
            <a:xfrm>
              <a:off x="738250" y="3722700"/>
              <a:ext cx="141800" cy="192600"/>
            </a:xfrm>
            <a:custGeom>
              <a:rect b="b" l="l" r="r" t="t"/>
              <a:pathLst>
                <a:path extrusionOk="0" h="7704" w="5672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8" name="Google Shape;358;g3266f704960_0_135"/>
          <p:cNvGrpSpPr/>
          <p:nvPr/>
        </p:nvGrpSpPr>
        <p:grpSpPr>
          <a:xfrm>
            <a:off x="953881" y="7022441"/>
            <a:ext cx="736173" cy="725624"/>
            <a:chOff x="4991425" y="3617150"/>
            <a:chExt cx="296175" cy="260725"/>
          </a:xfrm>
        </p:grpSpPr>
        <p:sp>
          <p:nvSpPr>
            <p:cNvPr id="359" name="Google Shape;359;g3266f704960_0_135"/>
            <p:cNvSpPr/>
            <p:nvPr/>
          </p:nvSpPr>
          <p:spPr>
            <a:xfrm>
              <a:off x="5069400" y="3738450"/>
              <a:ext cx="139425" cy="139425"/>
            </a:xfrm>
            <a:custGeom>
              <a:rect b="b" l="l" r="r" t="t"/>
              <a:pathLst>
                <a:path extrusionOk="0" h="5577" w="5577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g3266f704960_0_135"/>
            <p:cNvSpPr/>
            <p:nvPr/>
          </p:nvSpPr>
          <p:spPr>
            <a:xfrm>
              <a:off x="5200150" y="3617150"/>
              <a:ext cx="69325" cy="69325"/>
            </a:xfrm>
            <a:custGeom>
              <a:rect b="b" l="l" r="r" t="t"/>
              <a:pathLst>
                <a:path extrusionOk="0" h="2773" w="2773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g3266f704960_0_135"/>
            <p:cNvSpPr/>
            <p:nvPr/>
          </p:nvSpPr>
          <p:spPr>
            <a:xfrm>
              <a:off x="5009550" y="3617150"/>
              <a:ext cx="68525" cy="69325"/>
            </a:xfrm>
            <a:custGeom>
              <a:rect b="b" l="l" r="r" t="t"/>
              <a:pathLst>
                <a:path extrusionOk="0" h="2773" w="2741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g3266f704960_0_135"/>
            <p:cNvSpPr/>
            <p:nvPr/>
          </p:nvSpPr>
          <p:spPr>
            <a:xfrm>
              <a:off x="4991425" y="3686450"/>
              <a:ext cx="104775" cy="52025"/>
            </a:xfrm>
            <a:custGeom>
              <a:rect b="b" l="l" r="r" t="t"/>
              <a:pathLst>
                <a:path extrusionOk="0" h="2081" w="4191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g3266f704960_0_135"/>
            <p:cNvSpPr/>
            <p:nvPr/>
          </p:nvSpPr>
          <p:spPr>
            <a:xfrm>
              <a:off x="5183600" y="3686450"/>
              <a:ext cx="104000" cy="52025"/>
            </a:xfrm>
            <a:custGeom>
              <a:rect b="b" l="l" r="r" t="t"/>
              <a:pathLst>
                <a:path extrusionOk="0" h="2081" w="416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g3266f704960_0_135"/>
            <p:cNvSpPr/>
            <p:nvPr/>
          </p:nvSpPr>
          <p:spPr>
            <a:xfrm>
              <a:off x="5187550" y="3755775"/>
              <a:ext cx="100050" cy="52800"/>
            </a:xfrm>
            <a:custGeom>
              <a:rect b="b" l="l" r="r" t="t"/>
              <a:pathLst>
                <a:path extrusionOk="0" h="2112" w="4002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g3266f704960_0_135"/>
            <p:cNvSpPr/>
            <p:nvPr/>
          </p:nvSpPr>
          <p:spPr>
            <a:xfrm>
              <a:off x="4991425" y="3755775"/>
              <a:ext cx="100850" cy="52000"/>
            </a:xfrm>
            <a:custGeom>
              <a:rect b="b" l="l" r="r" t="t"/>
              <a:pathLst>
                <a:path extrusionOk="0" h="2080" w="4034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" name="Google Shape;366;g3266f704960_0_135"/>
          <p:cNvGrpSpPr/>
          <p:nvPr/>
        </p:nvGrpSpPr>
        <p:grpSpPr>
          <a:xfrm>
            <a:off x="15950481" y="3518348"/>
            <a:ext cx="736173" cy="824285"/>
            <a:chOff x="2037825" y="3254050"/>
            <a:chExt cx="296175" cy="296175"/>
          </a:xfrm>
        </p:grpSpPr>
        <p:sp>
          <p:nvSpPr>
            <p:cNvPr id="367" name="Google Shape;367;g3266f704960_0_135"/>
            <p:cNvSpPr/>
            <p:nvPr/>
          </p:nvSpPr>
          <p:spPr>
            <a:xfrm>
              <a:off x="2063825" y="3254050"/>
              <a:ext cx="86675" cy="86675"/>
            </a:xfrm>
            <a:custGeom>
              <a:rect b="b" l="l" r="r" t="t"/>
              <a:pathLst>
                <a:path extrusionOk="0" h="3467" w="3467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g3266f704960_0_135"/>
            <p:cNvSpPr/>
            <p:nvPr/>
          </p:nvSpPr>
          <p:spPr>
            <a:xfrm>
              <a:off x="2178025" y="3289500"/>
              <a:ext cx="104000" cy="67950"/>
            </a:xfrm>
            <a:custGeom>
              <a:rect b="b" l="l" r="r" t="t"/>
              <a:pathLst>
                <a:path extrusionOk="0" h="2718" w="416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g3266f704960_0_135"/>
            <p:cNvSpPr/>
            <p:nvPr/>
          </p:nvSpPr>
          <p:spPr>
            <a:xfrm>
              <a:off x="2070125" y="3444225"/>
              <a:ext cx="106350" cy="69075"/>
            </a:xfrm>
            <a:custGeom>
              <a:rect b="b" l="l" r="r" t="t"/>
              <a:pathLst>
                <a:path extrusionOk="0" h="2763" w="4254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g3266f704960_0_135"/>
            <p:cNvSpPr/>
            <p:nvPr/>
          </p:nvSpPr>
          <p:spPr>
            <a:xfrm>
              <a:off x="2219775" y="3375350"/>
              <a:ext cx="89025" cy="85875"/>
            </a:xfrm>
            <a:custGeom>
              <a:rect b="b" l="l" r="r" t="t"/>
              <a:pathLst>
                <a:path extrusionOk="0" h="3435" w="3561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g3266f704960_0_135"/>
            <p:cNvSpPr/>
            <p:nvPr/>
          </p:nvSpPr>
          <p:spPr>
            <a:xfrm>
              <a:off x="2037825" y="3339125"/>
              <a:ext cx="138650" cy="88225"/>
            </a:xfrm>
            <a:custGeom>
              <a:rect b="b" l="l" r="r" t="t"/>
              <a:pathLst>
                <a:path extrusionOk="0" h="3529" w="5546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g3266f704960_0_135"/>
            <p:cNvSpPr/>
            <p:nvPr/>
          </p:nvSpPr>
          <p:spPr>
            <a:xfrm>
              <a:off x="2193775" y="3460400"/>
              <a:ext cx="140225" cy="89825"/>
            </a:xfrm>
            <a:custGeom>
              <a:rect b="b" l="l" r="r" t="t"/>
              <a:pathLst>
                <a:path extrusionOk="0" h="3593" w="5609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3" name="Google Shape;373;g3266f704960_0_135"/>
          <p:cNvGrpSpPr/>
          <p:nvPr/>
        </p:nvGrpSpPr>
        <p:grpSpPr>
          <a:xfrm>
            <a:off x="15995382" y="6974211"/>
            <a:ext cx="646070" cy="822058"/>
            <a:chOff x="5736525" y="3963700"/>
            <a:chExt cx="259925" cy="295375"/>
          </a:xfrm>
        </p:grpSpPr>
        <p:sp>
          <p:nvSpPr>
            <p:cNvPr id="374" name="Google Shape;374;g3266f704960_0_135"/>
            <p:cNvSpPr/>
            <p:nvPr/>
          </p:nvSpPr>
          <p:spPr>
            <a:xfrm>
              <a:off x="5736525" y="4153525"/>
              <a:ext cx="121300" cy="105550"/>
            </a:xfrm>
            <a:custGeom>
              <a:rect b="b" l="l" r="r" t="t"/>
              <a:pathLst>
                <a:path extrusionOk="0" h="4222" w="4852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g3266f704960_0_135"/>
            <p:cNvSpPr/>
            <p:nvPr/>
          </p:nvSpPr>
          <p:spPr>
            <a:xfrm>
              <a:off x="5833400" y="4168475"/>
              <a:ext cx="66975" cy="33900"/>
            </a:xfrm>
            <a:custGeom>
              <a:rect b="b" l="l" r="r" t="t"/>
              <a:pathLst>
                <a:path extrusionOk="0" h="1356" w="2679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g3266f704960_0_135"/>
            <p:cNvSpPr/>
            <p:nvPr/>
          </p:nvSpPr>
          <p:spPr>
            <a:xfrm>
              <a:off x="5875925" y="4153525"/>
              <a:ext cx="120525" cy="105550"/>
            </a:xfrm>
            <a:custGeom>
              <a:rect b="b" l="l" r="r" t="t"/>
              <a:pathLst>
                <a:path extrusionOk="0" h="4222" w="4821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g3266f704960_0_135"/>
            <p:cNvSpPr/>
            <p:nvPr/>
          </p:nvSpPr>
          <p:spPr>
            <a:xfrm>
              <a:off x="5754625" y="3963700"/>
              <a:ext cx="224500" cy="154400"/>
            </a:xfrm>
            <a:custGeom>
              <a:rect b="b" l="l" r="r" t="t"/>
              <a:pathLst>
                <a:path extrusionOk="0" h="6176" w="898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g3266f704960_0_135"/>
            <p:cNvSpPr/>
            <p:nvPr/>
          </p:nvSpPr>
          <p:spPr>
            <a:xfrm>
              <a:off x="5806625" y="3998350"/>
              <a:ext cx="69325" cy="52025"/>
            </a:xfrm>
            <a:custGeom>
              <a:rect b="b" l="l" r="r" t="t"/>
              <a:pathLst>
                <a:path extrusionOk="0" h="2081" w="2773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g3266f704960_0_135"/>
            <p:cNvSpPr/>
            <p:nvPr/>
          </p:nvSpPr>
          <p:spPr>
            <a:xfrm>
              <a:off x="5893250" y="3999150"/>
              <a:ext cx="34675" cy="51225"/>
            </a:xfrm>
            <a:custGeom>
              <a:rect b="b" l="l" r="r" t="t"/>
              <a:pathLst>
                <a:path extrusionOk="0" h="2049" w="1387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g3266f704960_0_135"/>
            <p:cNvSpPr/>
            <p:nvPr/>
          </p:nvSpPr>
          <p:spPr>
            <a:xfrm>
              <a:off x="5806625" y="4049550"/>
              <a:ext cx="121300" cy="104000"/>
            </a:xfrm>
            <a:custGeom>
              <a:rect b="b" l="l" r="r" t="t"/>
              <a:pathLst>
                <a:path extrusionOk="0" h="4160" w="4852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File:C Logo.png - Wikipedia" id="381" name="Google Shape;381;g3266f704960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6575" y="-74775"/>
            <a:ext cx="3037800" cy="18696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37682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50f80a505_0_101"/>
          <p:cNvSpPr/>
          <p:nvPr/>
        </p:nvSpPr>
        <p:spPr>
          <a:xfrm>
            <a:off x="76200" y="5722200"/>
            <a:ext cx="4126120" cy="3960719"/>
          </a:xfrm>
          <a:custGeom>
            <a:rect b="b" l="l" r="r" t="t"/>
            <a:pathLst>
              <a:path extrusionOk="0" h="6212893" w="6323555">
                <a:moveTo>
                  <a:pt x="0" y="0"/>
                </a:moveTo>
                <a:lnTo>
                  <a:pt x="6323555" y="0"/>
                </a:lnTo>
                <a:lnTo>
                  <a:pt x="6323555" y="6212893"/>
                </a:lnTo>
                <a:lnTo>
                  <a:pt x="0" y="62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g3150f80a505_0_101"/>
          <p:cNvSpPr/>
          <p:nvPr/>
        </p:nvSpPr>
        <p:spPr>
          <a:xfrm>
            <a:off x="8436321" y="7740038"/>
            <a:ext cx="8234856" cy="1654203"/>
          </a:xfrm>
          <a:custGeom>
            <a:rect b="b" l="l" r="r" t="t"/>
            <a:pathLst>
              <a:path extrusionOk="0" h="1654203" w="8234856">
                <a:moveTo>
                  <a:pt x="0" y="0"/>
                </a:moveTo>
                <a:lnTo>
                  <a:pt x="8234856" y="0"/>
                </a:lnTo>
                <a:lnTo>
                  <a:pt x="8234856" y="1654203"/>
                </a:lnTo>
                <a:lnTo>
                  <a:pt x="0" y="1654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4000"/>
            </a:blip>
            <a:stretch>
              <a:fillRect b="0" l="-848" r="-857" t="0"/>
            </a:stretch>
          </a:blipFill>
          <a:ln>
            <a:noFill/>
          </a:ln>
        </p:spPr>
      </p:sp>
      <p:sp>
        <p:nvSpPr>
          <p:cNvPr id="388" name="Google Shape;388;g3150f80a505_0_101"/>
          <p:cNvSpPr/>
          <p:nvPr/>
        </p:nvSpPr>
        <p:spPr>
          <a:xfrm>
            <a:off x="14667233" y="7358588"/>
            <a:ext cx="2592067" cy="2417103"/>
          </a:xfrm>
          <a:custGeom>
            <a:rect b="b" l="l" r="r" t="t"/>
            <a:pathLst>
              <a:path extrusionOk="0" h="2417103" w="2592067">
                <a:moveTo>
                  <a:pt x="0" y="0"/>
                </a:moveTo>
                <a:lnTo>
                  <a:pt x="2592067" y="0"/>
                </a:lnTo>
                <a:lnTo>
                  <a:pt x="2592067" y="2417103"/>
                </a:lnTo>
                <a:lnTo>
                  <a:pt x="0" y="2417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g3150f80a505_0_101"/>
          <p:cNvSpPr txBox="1"/>
          <p:nvPr/>
        </p:nvSpPr>
        <p:spPr>
          <a:xfrm>
            <a:off x="1226950" y="868050"/>
            <a:ext cx="13030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MARKET OPPORTUNITY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0" name="Google Shape;390;g3150f80a505_0_101"/>
          <p:cNvSpPr/>
          <p:nvPr/>
        </p:nvSpPr>
        <p:spPr>
          <a:xfrm>
            <a:off x="8436325" y="1942962"/>
            <a:ext cx="2721603" cy="2972076"/>
          </a:xfrm>
          <a:custGeom>
            <a:rect b="b" l="l" r="r" t="t"/>
            <a:pathLst>
              <a:path extrusionOk="0" h="3377359" w="2887642">
                <a:moveTo>
                  <a:pt x="0" y="0"/>
                </a:moveTo>
                <a:lnTo>
                  <a:pt x="2887642" y="0"/>
                </a:lnTo>
                <a:lnTo>
                  <a:pt x="2887642" y="3377359"/>
                </a:lnTo>
                <a:lnTo>
                  <a:pt x="0" y="3377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g3150f80a505_0_101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C counter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2" name="Google Shape;392;g3150f80a505_0_101"/>
          <p:cNvSpPr txBox="1"/>
          <p:nvPr/>
        </p:nvSpPr>
        <p:spPr>
          <a:xfrm>
            <a:off x="3832949" y="3335350"/>
            <a:ext cx="3915600" cy="4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lang="en-US" sz="8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TAM</a:t>
            </a:r>
            <a:endParaRPr b="1" sz="8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Its USA Because USA has a big population of stores.</a:t>
            </a:r>
            <a:endParaRPr b="1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sz="8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3" name="Google Shape;393;g3150f80a505_0_101"/>
          <p:cNvSpPr txBox="1"/>
          <p:nvPr/>
        </p:nvSpPr>
        <p:spPr>
          <a:xfrm>
            <a:off x="8154399" y="5211250"/>
            <a:ext cx="39156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SAM</a:t>
            </a:r>
            <a:endParaRPr b="1" i="0" sz="8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/>
            </a:pPr>
            <a:r>
              <a:rPr lang="en-US" sz="3000">
                <a:solidFill>
                  <a:schemeClr val="lt1"/>
                </a:solidFill>
              </a:rPr>
              <a:t>Los Angeles because lots of theme parks are there</a:t>
            </a:r>
            <a:endParaRPr sz="3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sz="9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4" name="Google Shape;394;g3150f80a505_0_101"/>
          <p:cNvSpPr txBox="1"/>
          <p:nvPr/>
        </p:nvSpPr>
        <p:spPr>
          <a:xfrm>
            <a:off x="14089049" y="5147025"/>
            <a:ext cx="3915600" cy="45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SOM</a:t>
            </a:r>
            <a:endParaRPr b="1" i="0" sz="80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>
                <a:solidFill>
                  <a:schemeClr val="lt1"/>
                </a:solidFill>
              </a:rPr>
              <a:t>Not so much but later in the year maybe around 70%</a:t>
            </a:r>
            <a:endParaRPr sz="2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sz="8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395" name="Google Shape;395;g3150f80a505_0_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71550" y="185175"/>
            <a:ext cx="3456375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22B8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/>
          <p:nvPr/>
        </p:nvSpPr>
        <p:spPr>
          <a:xfrm>
            <a:off x="240802" y="2220432"/>
            <a:ext cx="2532756" cy="2371293"/>
          </a:xfrm>
          <a:custGeom>
            <a:rect b="b" l="l" r="r" t="t"/>
            <a:pathLst>
              <a:path extrusionOk="0" h="2371293" w="2532756">
                <a:moveTo>
                  <a:pt x="0" y="0"/>
                </a:moveTo>
                <a:lnTo>
                  <a:pt x="2532756" y="0"/>
                </a:lnTo>
                <a:lnTo>
                  <a:pt x="2532756" y="2371293"/>
                </a:lnTo>
                <a:lnTo>
                  <a:pt x="0" y="2371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401" name="Google Shape;401;p9"/>
          <p:cNvGraphicFramePr/>
          <p:nvPr/>
        </p:nvGraphicFramePr>
        <p:xfrm>
          <a:off x="484650" y="33108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{9DD18B85-F6F3-4188-9FB9-06FAC1385860}</a:tableStyleId>
              </a:tblPr>
              <a:tblGrid>
                <a:gridCol w="5692850"/>
                <a:gridCol w="5692850"/>
                <a:gridCol w="5692850"/>
              </a:tblGrid>
              <a:tr h="376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5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Marketing</a:t>
                      </a:r>
                      <a:endParaRPr sz="37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5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1</a:t>
                      </a:r>
                      <a:endParaRPr sz="40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Marketing</a:t>
                      </a:r>
                      <a:endParaRPr sz="22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2</a:t>
                      </a:r>
                      <a:endParaRPr sz="43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>
                          <a:solidFill>
                            <a:srgbClr val="FFFFFF"/>
                          </a:solidFill>
                        </a:rPr>
                        <a:t>MAKE FLIERS</a:t>
                      </a:r>
                      <a:r>
                        <a:rPr lang="en-US" sz="3700">
                          <a:solidFill>
                            <a:srgbClr val="FFFFFF"/>
                          </a:solidFill>
                        </a:rPr>
                        <a:t> </a:t>
                      </a:r>
                      <a:endParaRPr sz="37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700">
                          <a:solidFill>
                            <a:srgbClr val="FFFFFF"/>
                          </a:solidFill>
                        </a:rPr>
                        <a:t>           </a:t>
                      </a:r>
                      <a:endParaRPr sz="3700">
                        <a:solidFill>
                          <a:srgbClr val="FFFFFF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Marketing</a:t>
                      </a:r>
                      <a:endParaRPr sz="22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43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Channel 3</a:t>
                      </a:r>
                      <a:endParaRPr sz="25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14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rPr lang="en-US" sz="3899">
                          <a:solidFill>
                            <a:srgbClr val="FFFFFF"/>
                          </a:solidFill>
                        </a:rPr>
                        <a:t>CREATE A CHANNEL AND SHOW CASE IT</a:t>
                      </a:r>
                      <a:endParaRPr sz="25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rPr lang="en-US" sz="3899">
                          <a:solidFill>
                            <a:srgbClr val="FFFFFF"/>
                          </a:solidFill>
                        </a:rPr>
                        <a:t>POST PICTURES ON INSTAGRAM,FACEBOOK,AND X.</a:t>
                      </a:r>
                      <a:endParaRPr sz="2500" u="none" cap="none" strike="noStrike"/>
                    </a:p>
                  </a:txBody>
                  <a:tcPr marT="190500" marB="190500" marR="190500" marL="190500">
                    <a:lnL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422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2" name="Google Shape;402;p9"/>
          <p:cNvSpPr/>
          <p:nvPr/>
        </p:nvSpPr>
        <p:spPr>
          <a:xfrm>
            <a:off x="10176710" y="2053131"/>
            <a:ext cx="2037880" cy="2248695"/>
          </a:xfrm>
          <a:custGeom>
            <a:rect b="b" l="l" r="r" t="t"/>
            <a:pathLst>
              <a:path extrusionOk="0" h="2248695" w="2037880">
                <a:moveTo>
                  <a:pt x="0" y="0"/>
                </a:moveTo>
                <a:lnTo>
                  <a:pt x="2037880" y="0"/>
                </a:lnTo>
                <a:lnTo>
                  <a:pt x="2037880" y="2248695"/>
                </a:lnTo>
                <a:lnTo>
                  <a:pt x="0" y="2248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9"/>
          <p:cNvSpPr/>
          <p:nvPr/>
        </p:nvSpPr>
        <p:spPr>
          <a:xfrm>
            <a:off x="15980403" y="2227656"/>
            <a:ext cx="2083791" cy="2248695"/>
          </a:xfrm>
          <a:custGeom>
            <a:rect b="b" l="l" r="r" t="t"/>
            <a:pathLst>
              <a:path extrusionOk="0" h="2248695" w="2083791">
                <a:moveTo>
                  <a:pt x="0" y="0"/>
                </a:moveTo>
                <a:lnTo>
                  <a:pt x="2083791" y="0"/>
                </a:lnTo>
                <a:lnTo>
                  <a:pt x="2083791" y="2248695"/>
                </a:lnTo>
                <a:lnTo>
                  <a:pt x="0" y="2248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9"/>
          <p:cNvSpPr txBox="1"/>
          <p:nvPr/>
        </p:nvSpPr>
        <p:spPr>
          <a:xfrm>
            <a:off x="3750377" y="962025"/>
            <a:ext cx="10787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Marketing Channels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C COUNTER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406" name="Google Shape;40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09100" y="-104675"/>
            <a:ext cx="36427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22B8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"/>
          <p:cNvSpPr/>
          <p:nvPr/>
        </p:nvSpPr>
        <p:spPr>
          <a:xfrm>
            <a:off x="1028700" y="8460802"/>
            <a:ext cx="7940111" cy="1594995"/>
          </a:xfrm>
          <a:custGeom>
            <a:rect b="b" l="l" r="r" t="t"/>
            <a:pathLst>
              <a:path extrusionOk="0" h="1594995" w="7940111">
                <a:moveTo>
                  <a:pt x="0" y="0"/>
                </a:moveTo>
                <a:lnTo>
                  <a:pt x="7940111" y="0"/>
                </a:lnTo>
                <a:lnTo>
                  <a:pt x="7940111" y="1594996"/>
                </a:lnTo>
                <a:lnTo>
                  <a:pt x="0" y="1594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grpSp>
        <p:nvGrpSpPr>
          <p:cNvPr id="412" name="Google Shape;412;p13"/>
          <p:cNvGrpSpPr/>
          <p:nvPr/>
        </p:nvGrpSpPr>
        <p:grpSpPr>
          <a:xfrm>
            <a:off x="4334652" y="1485150"/>
            <a:ext cx="9314100" cy="3083286"/>
            <a:chOff x="-806818" y="-223377"/>
            <a:chExt cx="12418800" cy="4111048"/>
          </a:xfrm>
        </p:grpSpPr>
        <p:sp>
          <p:nvSpPr>
            <p:cNvPr id="413" name="Google Shape;413;p13"/>
            <p:cNvSpPr txBox="1"/>
            <p:nvPr/>
          </p:nvSpPr>
          <p:spPr>
            <a:xfrm>
              <a:off x="-806818" y="-223377"/>
              <a:ext cx="12418800" cy="293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n-US" sz="65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Product/ Idea Price</a:t>
              </a:r>
              <a:endParaRPr b="1" i="0" sz="6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lang="en-US" sz="6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CLICK BELOW TO SEE!</a:t>
              </a:r>
              <a:endParaRPr b="1" sz="6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4" name="Google Shape;414;p13"/>
            <p:cNvSpPr txBox="1"/>
            <p:nvPr/>
          </p:nvSpPr>
          <p:spPr>
            <a:xfrm>
              <a:off x="0" y="3313171"/>
              <a:ext cx="99714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15" name="Google Shape;415;p13"/>
          <p:cNvSpPr/>
          <p:nvPr/>
        </p:nvSpPr>
        <p:spPr>
          <a:xfrm>
            <a:off x="14791786" y="7118007"/>
            <a:ext cx="3318349" cy="2851258"/>
          </a:xfrm>
          <a:custGeom>
            <a:rect b="b" l="l" r="r" t="t"/>
            <a:pathLst>
              <a:path extrusionOk="0" h="1562333" w="1523926">
                <a:moveTo>
                  <a:pt x="0" y="0"/>
                </a:moveTo>
                <a:lnTo>
                  <a:pt x="1523926" y="0"/>
                </a:lnTo>
                <a:lnTo>
                  <a:pt x="1523926" y="1562333"/>
                </a:lnTo>
                <a:lnTo>
                  <a:pt x="0" y="1562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13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C counter 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417" name="Google Shape;41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9100" y="-104675"/>
            <a:ext cx="36427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418" name="Google Shape;418;p13"/>
          <p:cNvGraphicFramePr/>
          <p:nvPr/>
        </p:nvGraphicFramePr>
        <p:xfrm>
          <a:off x="1248750" y="361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{46D0B288-E152-4F95-A65F-C8F659907416}</a:tableStyleId>
              </a:tblPr>
              <a:tblGrid>
                <a:gridCol w="8191500"/>
                <a:gridCol w="81915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COST OF MAKING PRODUCT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Ingredients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Cost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Jumper wire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6.98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Arduino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27.6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LED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4.99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Buzzer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6.99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Breadboard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16.99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Cost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63.55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Salaries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0.02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Rent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0.06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Packaging cost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0.5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Machinery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0.01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Marketing Cost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0.6</a:t>
                      </a:r>
                      <a:endParaRPr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Total of Making product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64.74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Selling Price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250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Profit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185.26</a:t>
                      </a:r>
                      <a:endParaRPr b="1" sz="2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D2AE8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/>
          <p:nvPr/>
        </p:nvSpPr>
        <p:spPr>
          <a:xfrm>
            <a:off x="1028700" y="8024046"/>
            <a:ext cx="16230600" cy="2262954"/>
          </a:xfrm>
          <a:custGeom>
            <a:rect b="b" l="l" r="r" t="t"/>
            <a:pathLst>
              <a:path extrusionOk="0" h="2262954" w="16230600">
                <a:moveTo>
                  <a:pt x="0" y="0"/>
                </a:moveTo>
                <a:lnTo>
                  <a:pt x="16230600" y="0"/>
                </a:lnTo>
                <a:lnTo>
                  <a:pt x="16230600" y="2262954"/>
                </a:lnTo>
                <a:lnTo>
                  <a:pt x="0" y="2262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-41649"/>
            </a:stretch>
          </a:blipFill>
          <a:ln>
            <a:noFill/>
          </a:ln>
        </p:spPr>
      </p:sp>
      <p:sp>
        <p:nvSpPr>
          <p:cNvPr id="424" name="Google Shape;424;p11"/>
          <p:cNvSpPr/>
          <p:nvPr/>
        </p:nvSpPr>
        <p:spPr>
          <a:xfrm>
            <a:off x="1232625" y="2090050"/>
            <a:ext cx="16041918" cy="7851242"/>
          </a:xfrm>
          <a:custGeom>
            <a:rect b="b" l="l" r="r" t="t"/>
            <a:pathLst>
              <a:path extrusionOk="0" h="5783604" w="13095443">
                <a:moveTo>
                  <a:pt x="12790643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5478804"/>
                </a:lnTo>
                <a:cubicBezTo>
                  <a:pt x="0" y="5647713"/>
                  <a:pt x="135890" y="5783604"/>
                  <a:pt x="304800" y="5783604"/>
                </a:cubicBezTo>
                <a:lnTo>
                  <a:pt x="12790643" y="5783604"/>
                </a:lnTo>
                <a:cubicBezTo>
                  <a:pt x="12959552" y="5783604"/>
                  <a:pt x="13095443" y="5647713"/>
                  <a:pt x="13095443" y="5478804"/>
                </a:cubicBezTo>
                <a:lnTo>
                  <a:pt x="13095443" y="304800"/>
                </a:lnTo>
                <a:cubicBezTo>
                  <a:pt x="13095443" y="135890"/>
                  <a:pt x="12959552" y="0"/>
                  <a:pt x="12790643" y="0"/>
                </a:cubicBezTo>
                <a:close/>
              </a:path>
            </a:pathLst>
          </a:custGeom>
          <a:solidFill>
            <a:srgbClr val="FFFFFF"/>
          </a:solidFill>
          <a:ln cap="sq" cmpd="sng" w="57150">
            <a:solidFill>
              <a:srgbClr val="FFA53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5" name="Google Shape;425;p11"/>
          <p:cNvGraphicFramePr/>
          <p:nvPr/>
        </p:nvGraphicFramePr>
        <p:xfrm>
          <a:off x="1270048" y="20900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{9DD18B85-F6F3-4188-9FB9-06FAC1385860}</a:tableStyleId>
              </a:tblPr>
              <a:tblGrid>
                <a:gridCol w="10894775"/>
                <a:gridCol w="1286775"/>
                <a:gridCol w="1286775"/>
                <a:gridCol w="1286775"/>
                <a:gridCol w="1286775"/>
              </a:tblGrid>
              <a:tr h="1082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199"/>
                        <a:buFont typeface="Arial"/>
                        <a:buNone/>
                      </a:pPr>
                      <a:r>
                        <a:rPr lang="en-US" sz="46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Income Statement</a:t>
                      </a:r>
                      <a:endParaRPr sz="26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rPr lang="en-US" sz="40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Q1</a:t>
                      </a:r>
                      <a:endParaRPr sz="24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rPr lang="en-US" sz="40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Q2</a:t>
                      </a:r>
                      <a:endParaRPr sz="24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rPr lang="en-US" sz="40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Q3</a:t>
                      </a:r>
                      <a:endParaRPr sz="24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rPr lang="en-US" sz="40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Q4</a:t>
                      </a:r>
                      <a:endParaRPr sz="24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803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Revenue </a:t>
                      </a:r>
                      <a:endParaRPr sz="2000" u="none" cap="none" strike="noStrike"/>
                    </a:p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lang="en-US" sz="24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the product of your average sales price and the number of units sold with your other sources of revenue</a:t>
                      </a:r>
                      <a:endParaRPr sz="23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>
                          <a:solidFill>
                            <a:srgbClr val="6422B8"/>
                          </a:solidFill>
                          <a:highlight>
                            <a:srgbClr val="FFFFFF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$25000</a:t>
                      </a:r>
                      <a:endParaRPr sz="2100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lang="en-US" sz="22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Fixed Costs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lang="en-US" sz="22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your fixed costs, such as salaries, insurance, and rent, among others</a:t>
                      </a:r>
                      <a:endParaRPr sz="2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</a:t>
                      </a:r>
                      <a:r>
                        <a:rPr lang="en-US" sz="2200">
                          <a:solidFill>
                            <a:srgbClr val="6422B8"/>
                          </a:solidFill>
                        </a:rPr>
                        <a:t> </a:t>
                      </a:r>
                      <a:r>
                        <a:rPr lang="en-US" sz="2250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185.26</a:t>
                      </a:r>
                      <a:endParaRPr sz="2200" u="none" cap="none" strike="noStrike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b="1" lang="en-US" sz="22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Variable Costs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lang="en-US" sz="22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your variable costs, such as materials, labor, and insurance, among others</a:t>
                      </a:r>
                      <a:endParaRPr sz="2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</a:t>
                      </a:r>
                      <a:r>
                        <a:rPr lang="en-US" sz="2100">
                          <a:solidFill>
                            <a:srgbClr val="6422B8"/>
                          </a:solidFill>
                        </a:rPr>
                        <a:t>64.74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4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Costs</a:t>
                      </a:r>
                      <a:endParaRPr sz="1900" u="none" cap="none" strike="noStrike"/>
                    </a:p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b="1" lang="en-US" sz="23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your fixed and variable costs</a:t>
                      </a:r>
                      <a:endParaRPr sz="22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</a:t>
                      </a:r>
                      <a:r>
                        <a:rPr lang="en-US" sz="2100">
                          <a:solidFill>
                            <a:srgbClr val="6422B8"/>
                          </a:solidFill>
                        </a:rPr>
                        <a:t>250.00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1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b="1" lang="en-US" sz="25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Profit</a:t>
                      </a:r>
                      <a:endParaRPr sz="2100" u="none" cap="none" strike="noStrike">
                        <a:solidFill>
                          <a:srgbClr val="6422B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99"/>
                        <a:buFont typeface="Arial"/>
                        <a:buNone/>
                      </a:pPr>
                      <a:r>
                        <a:rPr b="1" lang="en-US" sz="2599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Deduct the total costs from your total revenue</a:t>
                      </a:r>
                      <a:endParaRPr sz="2400" u="none" cap="none" strike="noStrike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6422B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</a:t>
                      </a:r>
                      <a:r>
                        <a:rPr lang="en-US" sz="2200">
                          <a:solidFill>
                            <a:srgbClr val="6422B8"/>
                          </a:solidFill>
                        </a:rPr>
                        <a:t>185.26</a:t>
                      </a:r>
                      <a:endParaRPr sz="1200" u="none" cap="none" strike="noStrike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6" name="Google Shape;426;p11"/>
          <p:cNvSpPr txBox="1"/>
          <p:nvPr/>
        </p:nvSpPr>
        <p:spPr>
          <a:xfrm>
            <a:off x="1028700" y="971550"/>
            <a:ext cx="1221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Cost Structure and Revenue Stream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1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C counter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428" name="Google Shape;42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71550" y="-104675"/>
            <a:ext cx="358025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C4CC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4"/>
          <p:cNvSpPr/>
          <p:nvPr/>
        </p:nvSpPr>
        <p:spPr>
          <a:xfrm>
            <a:off x="747550" y="3480900"/>
            <a:ext cx="4320000" cy="52182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4" name="Google Shape;434;p14"/>
          <p:cNvSpPr txBox="1"/>
          <p:nvPr/>
        </p:nvSpPr>
        <p:spPr>
          <a:xfrm>
            <a:off x="2503393" y="900164"/>
            <a:ext cx="13428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PRODUCT UNBOXING or PACKAGING</a:t>
            </a:r>
            <a:endParaRPr b="1" i="0" sz="3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p14"/>
          <p:cNvSpPr txBox="1"/>
          <p:nvPr/>
        </p:nvSpPr>
        <p:spPr>
          <a:xfrm>
            <a:off x="0" y="1986563"/>
            <a:ext cx="1812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6236425" y="3125775"/>
            <a:ext cx="3913200" cy="55734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14"/>
          <p:cNvSpPr txBox="1"/>
          <p:nvPr/>
        </p:nvSpPr>
        <p:spPr>
          <a:xfrm>
            <a:off x="5903186" y="3288134"/>
            <a:ext cx="268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8" name="Google Shape;438;p14"/>
          <p:cNvSpPr txBox="1"/>
          <p:nvPr/>
        </p:nvSpPr>
        <p:spPr>
          <a:xfrm>
            <a:off x="13357630" y="3292404"/>
            <a:ext cx="2435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11808925" y="3495400"/>
            <a:ext cx="3642600" cy="52182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Show product in action</a:t>
            </a:r>
            <a:endParaRPr b="0" i="0" sz="2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0" name="Google Shape;440;p14"/>
          <p:cNvSpPr txBox="1"/>
          <p:nvPr/>
        </p:nvSpPr>
        <p:spPr>
          <a:xfrm>
            <a:off x="7842439" y="5491287"/>
            <a:ext cx="2435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1" name="Google Shape;441;p14"/>
          <p:cNvSpPr txBox="1"/>
          <p:nvPr/>
        </p:nvSpPr>
        <p:spPr>
          <a:xfrm>
            <a:off x="6027136" y="6873562"/>
            <a:ext cx="2435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14"/>
          <p:cNvSpPr txBox="1"/>
          <p:nvPr/>
        </p:nvSpPr>
        <p:spPr>
          <a:xfrm>
            <a:off x="9692383" y="6873562"/>
            <a:ext cx="2435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3" name="Google Shape;443;p14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latin typeface="Poppins"/>
                <a:ea typeface="Poppins"/>
                <a:cs typeface="Poppins"/>
                <a:sym typeface="Poppins"/>
              </a:rPr>
              <a:t>C counter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lat cardboard box | Free SVG" id="444" name="Google Shape;44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550" y="3054825"/>
            <a:ext cx="4320000" cy="607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ngerboard Houses (by Kids) - Make:" id="445" name="Google Shape;44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400" y="3226050"/>
            <a:ext cx="4317677" cy="5756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C Logo.png - Wikipedia" id="446" name="Google Shape;44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9100" y="-104675"/>
            <a:ext cx="36427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7" name="Google Shape;44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08925" y="3480900"/>
            <a:ext cx="3642700" cy="52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8000">
              <a:srgbClr val="FF9900"/>
            </a:gs>
            <a:gs pos="28000">
              <a:srgbClr val="FFFF00"/>
            </a:gs>
            <a:gs pos="39000">
              <a:srgbClr val="00FF00"/>
            </a:gs>
            <a:gs pos="46000">
              <a:srgbClr val="0000FF"/>
            </a:gs>
            <a:gs pos="60000">
              <a:srgbClr val="9900FF"/>
            </a:gs>
            <a:gs pos="80000">
              <a:srgbClr val="FF00FF"/>
            </a:gs>
            <a:gs pos="100000">
              <a:schemeClr val="dk1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C Logo.png - Wikipedia" id="96" name="Google Shape;96;g33ac6954f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640" y="451750"/>
            <a:ext cx="6008725" cy="505622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" name="Google Shape;97;g33ac6954f0b_0_0"/>
          <p:cNvSpPr txBox="1"/>
          <p:nvPr/>
        </p:nvSpPr>
        <p:spPr>
          <a:xfrm>
            <a:off x="4877563" y="5304950"/>
            <a:ext cx="8532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800">
                <a:solidFill>
                  <a:schemeClr val="lt1"/>
                </a:solidFill>
                <a:latin typeface="Allan"/>
                <a:ea typeface="Allan"/>
                <a:cs typeface="Allan"/>
                <a:sym typeface="Allan"/>
              </a:rPr>
              <a:t>C counter</a:t>
            </a:r>
            <a:endParaRPr b="1" sz="7700">
              <a:solidFill>
                <a:srgbClr val="FFA53B"/>
              </a:solidFill>
              <a:latin typeface="Allan"/>
              <a:ea typeface="Allan"/>
              <a:cs typeface="Allan"/>
              <a:sym typeface="Allan"/>
            </a:endParaRPr>
          </a:p>
          <a:p>
            <a:pPr indent="0" lvl="0" marL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700">
                <a:solidFill>
                  <a:srgbClr val="FFA53B"/>
                </a:solidFill>
                <a:latin typeface="Allan"/>
                <a:ea typeface="Allan"/>
                <a:cs typeface="Allan"/>
                <a:sym typeface="Allan"/>
              </a:rPr>
              <a:t>SECURITY COUNTER</a:t>
            </a:r>
            <a:endParaRPr b="1" sz="7700">
              <a:solidFill>
                <a:srgbClr val="FFA5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A53B"/>
                </a:solidFill>
                <a:latin typeface="Calibri"/>
                <a:ea typeface="Calibri"/>
                <a:cs typeface="Calibri"/>
                <a:sym typeface="Calibri"/>
              </a:rPr>
              <a:t>“Unleashing a security system for justice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A53B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266f704960_0_757"/>
          <p:cNvSpPr/>
          <p:nvPr/>
        </p:nvSpPr>
        <p:spPr>
          <a:xfrm>
            <a:off x="1028700" y="8187294"/>
            <a:ext cx="4762617" cy="956706"/>
          </a:xfrm>
          <a:custGeom>
            <a:rect b="b" l="l" r="r" t="t"/>
            <a:pathLst>
              <a:path extrusionOk="0" h="956706" w="4762617">
                <a:moveTo>
                  <a:pt x="0" y="0"/>
                </a:moveTo>
                <a:lnTo>
                  <a:pt x="4762617" y="0"/>
                </a:lnTo>
                <a:lnTo>
                  <a:pt x="4762617" y="956706"/>
                </a:lnTo>
                <a:lnTo>
                  <a:pt x="0" y="95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49" r="-859" t="0"/>
            </a:stretch>
          </a:blipFill>
          <a:ln>
            <a:noFill/>
          </a:ln>
        </p:spPr>
      </p:sp>
      <p:sp>
        <p:nvSpPr>
          <p:cNvPr id="453" name="Google Shape;453;g3266f704960_0_757"/>
          <p:cNvSpPr/>
          <p:nvPr/>
        </p:nvSpPr>
        <p:spPr>
          <a:xfrm>
            <a:off x="6762691" y="8187294"/>
            <a:ext cx="4762617" cy="956706"/>
          </a:xfrm>
          <a:custGeom>
            <a:rect b="b" l="l" r="r" t="t"/>
            <a:pathLst>
              <a:path extrusionOk="0" h="956706" w="4762617">
                <a:moveTo>
                  <a:pt x="0" y="0"/>
                </a:moveTo>
                <a:lnTo>
                  <a:pt x="4762618" y="0"/>
                </a:lnTo>
                <a:lnTo>
                  <a:pt x="4762618" y="956706"/>
                </a:lnTo>
                <a:lnTo>
                  <a:pt x="0" y="95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49" r="-859" t="0"/>
            </a:stretch>
          </a:blipFill>
          <a:ln>
            <a:noFill/>
          </a:ln>
        </p:spPr>
      </p:sp>
      <p:sp>
        <p:nvSpPr>
          <p:cNvPr id="454" name="Google Shape;454;g3266f704960_0_757"/>
          <p:cNvSpPr/>
          <p:nvPr/>
        </p:nvSpPr>
        <p:spPr>
          <a:xfrm>
            <a:off x="12496683" y="8187294"/>
            <a:ext cx="4762617" cy="956706"/>
          </a:xfrm>
          <a:custGeom>
            <a:rect b="b" l="l" r="r" t="t"/>
            <a:pathLst>
              <a:path extrusionOk="0" h="956706" w="4762617">
                <a:moveTo>
                  <a:pt x="0" y="0"/>
                </a:moveTo>
                <a:lnTo>
                  <a:pt x="4762617" y="0"/>
                </a:lnTo>
                <a:lnTo>
                  <a:pt x="4762617" y="956706"/>
                </a:lnTo>
                <a:lnTo>
                  <a:pt x="0" y="95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49" r="-859" t="0"/>
            </a:stretch>
          </a:blipFill>
          <a:ln>
            <a:noFill/>
          </a:ln>
        </p:spPr>
      </p:sp>
      <p:grpSp>
        <p:nvGrpSpPr>
          <p:cNvPr id="455" name="Google Shape;455;g3266f704960_0_757"/>
          <p:cNvGrpSpPr/>
          <p:nvPr/>
        </p:nvGrpSpPr>
        <p:grpSpPr>
          <a:xfrm>
            <a:off x="1028700" y="3383781"/>
            <a:ext cx="4762861" cy="5282254"/>
            <a:chOff x="0" y="-85725"/>
            <a:chExt cx="1617600" cy="1794000"/>
          </a:xfrm>
        </p:grpSpPr>
        <p:sp>
          <p:nvSpPr>
            <p:cNvPr id="456" name="Google Shape;456;g3266f704960_0_757"/>
            <p:cNvSpPr/>
            <p:nvPr/>
          </p:nvSpPr>
          <p:spPr>
            <a:xfrm>
              <a:off x="0" y="0"/>
              <a:ext cx="1617526" cy="1708153"/>
            </a:xfrm>
            <a:custGeom>
              <a:rect b="b" l="l" r="r" t="t"/>
              <a:pathLst>
                <a:path extrusionOk="0" h="1708153" w="1617526">
                  <a:moveTo>
                    <a:pt x="65022" y="0"/>
                  </a:moveTo>
                  <a:lnTo>
                    <a:pt x="1552503" y="0"/>
                  </a:lnTo>
                  <a:cubicBezTo>
                    <a:pt x="1569748" y="0"/>
                    <a:pt x="1586287" y="6851"/>
                    <a:pt x="1598481" y="19045"/>
                  </a:cubicBezTo>
                  <a:cubicBezTo>
                    <a:pt x="1610675" y="31239"/>
                    <a:pt x="1617526" y="47777"/>
                    <a:pt x="1617526" y="65022"/>
                  </a:cubicBezTo>
                  <a:lnTo>
                    <a:pt x="1617526" y="1643130"/>
                  </a:lnTo>
                  <a:cubicBezTo>
                    <a:pt x="1617526" y="1660375"/>
                    <a:pt x="1610675" y="1676914"/>
                    <a:pt x="1598481" y="1689108"/>
                  </a:cubicBezTo>
                  <a:cubicBezTo>
                    <a:pt x="1586287" y="1701302"/>
                    <a:pt x="1569748" y="1708153"/>
                    <a:pt x="1552503" y="1708153"/>
                  </a:cubicBezTo>
                  <a:lnTo>
                    <a:pt x="65022" y="1708153"/>
                  </a:lnTo>
                  <a:cubicBezTo>
                    <a:pt x="47777" y="1708153"/>
                    <a:pt x="31239" y="1701302"/>
                    <a:pt x="19045" y="1689108"/>
                  </a:cubicBezTo>
                  <a:cubicBezTo>
                    <a:pt x="6851" y="1676914"/>
                    <a:pt x="0" y="1660375"/>
                    <a:pt x="0" y="1643130"/>
                  </a:cubicBezTo>
                  <a:lnTo>
                    <a:pt x="0" y="65022"/>
                  </a:lnTo>
                  <a:cubicBezTo>
                    <a:pt x="0" y="47777"/>
                    <a:pt x="6851" y="31239"/>
                    <a:pt x="19045" y="19045"/>
                  </a:cubicBezTo>
                  <a:cubicBezTo>
                    <a:pt x="31239" y="6851"/>
                    <a:pt x="47777" y="0"/>
                    <a:pt x="650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3266f704960_0_757"/>
            <p:cNvSpPr txBox="1"/>
            <p:nvPr/>
          </p:nvSpPr>
          <p:spPr>
            <a:xfrm>
              <a:off x="0" y="-85725"/>
              <a:ext cx="1617600" cy="179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g3266f704960_0_757"/>
          <p:cNvGrpSpPr/>
          <p:nvPr/>
        </p:nvGrpSpPr>
        <p:grpSpPr>
          <a:xfrm>
            <a:off x="6762691" y="3383781"/>
            <a:ext cx="4762861" cy="5282254"/>
            <a:chOff x="0" y="-85725"/>
            <a:chExt cx="1617600" cy="1794000"/>
          </a:xfrm>
        </p:grpSpPr>
        <p:sp>
          <p:nvSpPr>
            <p:cNvPr id="459" name="Google Shape;459;g3266f704960_0_757"/>
            <p:cNvSpPr/>
            <p:nvPr/>
          </p:nvSpPr>
          <p:spPr>
            <a:xfrm>
              <a:off x="0" y="0"/>
              <a:ext cx="1617526" cy="1708153"/>
            </a:xfrm>
            <a:custGeom>
              <a:rect b="b" l="l" r="r" t="t"/>
              <a:pathLst>
                <a:path extrusionOk="0" h="1708153" w="1617526">
                  <a:moveTo>
                    <a:pt x="65022" y="0"/>
                  </a:moveTo>
                  <a:lnTo>
                    <a:pt x="1552503" y="0"/>
                  </a:lnTo>
                  <a:cubicBezTo>
                    <a:pt x="1569748" y="0"/>
                    <a:pt x="1586287" y="6851"/>
                    <a:pt x="1598481" y="19045"/>
                  </a:cubicBezTo>
                  <a:cubicBezTo>
                    <a:pt x="1610675" y="31239"/>
                    <a:pt x="1617526" y="47777"/>
                    <a:pt x="1617526" y="65022"/>
                  </a:cubicBezTo>
                  <a:lnTo>
                    <a:pt x="1617526" y="1643130"/>
                  </a:lnTo>
                  <a:cubicBezTo>
                    <a:pt x="1617526" y="1660375"/>
                    <a:pt x="1610675" y="1676914"/>
                    <a:pt x="1598481" y="1689108"/>
                  </a:cubicBezTo>
                  <a:cubicBezTo>
                    <a:pt x="1586287" y="1701302"/>
                    <a:pt x="1569748" y="1708153"/>
                    <a:pt x="1552503" y="1708153"/>
                  </a:cubicBezTo>
                  <a:lnTo>
                    <a:pt x="65022" y="1708153"/>
                  </a:lnTo>
                  <a:cubicBezTo>
                    <a:pt x="47777" y="1708153"/>
                    <a:pt x="31239" y="1701302"/>
                    <a:pt x="19045" y="1689108"/>
                  </a:cubicBezTo>
                  <a:cubicBezTo>
                    <a:pt x="6851" y="1676914"/>
                    <a:pt x="0" y="1660375"/>
                    <a:pt x="0" y="1643130"/>
                  </a:cubicBezTo>
                  <a:lnTo>
                    <a:pt x="0" y="65022"/>
                  </a:lnTo>
                  <a:cubicBezTo>
                    <a:pt x="0" y="47777"/>
                    <a:pt x="6851" y="31239"/>
                    <a:pt x="19045" y="19045"/>
                  </a:cubicBezTo>
                  <a:cubicBezTo>
                    <a:pt x="31239" y="6851"/>
                    <a:pt x="47777" y="0"/>
                    <a:pt x="650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3266f704960_0_757"/>
            <p:cNvSpPr txBox="1"/>
            <p:nvPr/>
          </p:nvSpPr>
          <p:spPr>
            <a:xfrm>
              <a:off x="0" y="-85725"/>
              <a:ext cx="1617600" cy="179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g3266f704960_0_757"/>
          <p:cNvGrpSpPr/>
          <p:nvPr/>
        </p:nvGrpSpPr>
        <p:grpSpPr>
          <a:xfrm>
            <a:off x="12496683" y="3383781"/>
            <a:ext cx="4762861" cy="5282254"/>
            <a:chOff x="0" y="-85725"/>
            <a:chExt cx="1617600" cy="1794000"/>
          </a:xfrm>
        </p:grpSpPr>
        <p:sp>
          <p:nvSpPr>
            <p:cNvPr id="462" name="Google Shape;462;g3266f704960_0_757"/>
            <p:cNvSpPr/>
            <p:nvPr/>
          </p:nvSpPr>
          <p:spPr>
            <a:xfrm>
              <a:off x="0" y="0"/>
              <a:ext cx="1617526" cy="1708153"/>
            </a:xfrm>
            <a:custGeom>
              <a:rect b="b" l="l" r="r" t="t"/>
              <a:pathLst>
                <a:path extrusionOk="0" h="1708153" w="1617526">
                  <a:moveTo>
                    <a:pt x="65022" y="0"/>
                  </a:moveTo>
                  <a:lnTo>
                    <a:pt x="1552503" y="0"/>
                  </a:lnTo>
                  <a:cubicBezTo>
                    <a:pt x="1569748" y="0"/>
                    <a:pt x="1586287" y="6851"/>
                    <a:pt x="1598481" y="19045"/>
                  </a:cubicBezTo>
                  <a:cubicBezTo>
                    <a:pt x="1610675" y="31239"/>
                    <a:pt x="1617526" y="47777"/>
                    <a:pt x="1617526" y="65022"/>
                  </a:cubicBezTo>
                  <a:lnTo>
                    <a:pt x="1617526" y="1643130"/>
                  </a:lnTo>
                  <a:cubicBezTo>
                    <a:pt x="1617526" y="1660375"/>
                    <a:pt x="1610675" y="1676914"/>
                    <a:pt x="1598481" y="1689108"/>
                  </a:cubicBezTo>
                  <a:cubicBezTo>
                    <a:pt x="1586287" y="1701302"/>
                    <a:pt x="1569748" y="1708153"/>
                    <a:pt x="1552503" y="1708153"/>
                  </a:cubicBezTo>
                  <a:lnTo>
                    <a:pt x="65022" y="1708153"/>
                  </a:lnTo>
                  <a:cubicBezTo>
                    <a:pt x="47777" y="1708153"/>
                    <a:pt x="31239" y="1701302"/>
                    <a:pt x="19045" y="1689108"/>
                  </a:cubicBezTo>
                  <a:cubicBezTo>
                    <a:pt x="6851" y="1676914"/>
                    <a:pt x="0" y="1660375"/>
                    <a:pt x="0" y="1643130"/>
                  </a:cubicBezTo>
                  <a:lnTo>
                    <a:pt x="0" y="65022"/>
                  </a:lnTo>
                  <a:cubicBezTo>
                    <a:pt x="0" y="47777"/>
                    <a:pt x="6851" y="31239"/>
                    <a:pt x="19045" y="19045"/>
                  </a:cubicBezTo>
                  <a:cubicBezTo>
                    <a:pt x="31239" y="6851"/>
                    <a:pt x="47777" y="0"/>
                    <a:pt x="650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g3266f704960_0_757"/>
            <p:cNvSpPr txBox="1"/>
            <p:nvPr/>
          </p:nvSpPr>
          <p:spPr>
            <a:xfrm>
              <a:off x="0" y="-85725"/>
              <a:ext cx="1617600" cy="179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g3266f704960_0_757"/>
          <p:cNvGrpSpPr/>
          <p:nvPr/>
        </p:nvGrpSpPr>
        <p:grpSpPr>
          <a:xfrm>
            <a:off x="2046159" y="2314828"/>
            <a:ext cx="2724809" cy="2644770"/>
            <a:chOff x="-23042" y="66269"/>
            <a:chExt cx="6542159" cy="6349987"/>
          </a:xfrm>
        </p:grpSpPr>
        <p:sp>
          <p:nvSpPr>
            <p:cNvPr id="465" name="Google Shape;465;g3266f704960_0_757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88963" l="-96285" r="-97107" t="-53045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3266f704960_0_757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g3266f704960_0_757"/>
          <p:cNvGrpSpPr/>
          <p:nvPr/>
        </p:nvGrpSpPr>
        <p:grpSpPr>
          <a:xfrm>
            <a:off x="7780150" y="2314828"/>
            <a:ext cx="2724809" cy="2644770"/>
            <a:chOff x="-23042" y="66269"/>
            <a:chExt cx="6542159" cy="6349987"/>
          </a:xfrm>
        </p:grpSpPr>
        <p:sp>
          <p:nvSpPr>
            <p:cNvPr id="468" name="Google Shape;468;g3266f704960_0_757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93135" l="-34238" r="-11879" t="-27017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3266f704960_0_757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" name="Google Shape;470;g3266f704960_0_757"/>
          <p:cNvGrpSpPr/>
          <p:nvPr/>
        </p:nvGrpSpPr>
        <p:grpSpPr>
          <a:xfrm>
            <a:off x="13517042" y="2293703"/>
            <a:ext cx="2724809" cy="2644770"/>
            <a:chOff x="-23042" y="66269"/>
            <a:chExt cx="6542159" cy="6349987"/>
          </a:xfrm>
        </p:grpSpPr>
        <p:sp>
          <p:nvSpPr>
            <p:cNvPr id="471" name="Google Shape;471;g3266f704960_0_757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55815" l="-59587" r="-29989" t="-29817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3266f704960_0_757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g3266f704960_0_757"/>
          <p:cNvSpPr txBox="1"/>
          <p:nvPr/>
        </p:nvSpPr>
        <p:spPr>
          <a:xfrm>
            <a:off x="3595145" y="824865"/>
            <a:ext cx="11097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Consumer Feedback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266f704960_0_757"/>
          <p:cNvGrpSpPr/>
          <p:nvPr/>
        </p:nvGrpSpPr>
        <p:grpSpPr>
          <a:xfrm>
            <a:off x="1470134" y="5238973"/>
            <a:ext cx="3879675" cy="3269497"/>
            <a:chOff x="0" y="-66675"/>
            <a:chExt cx="5172900" cy="4359329"/>
          </a:xfrm>
        </p:grpSpPr>
        <p:sp>
          <p:nvSpPr>
            <p:cNvPr id="475" name="Google Shape;475;g3266f704960_0_757"/>
            <p:cNvSpPr txBox="1"/>
            <p:nvPr/>
          </p:nvSpPr>
          <p:spPr>
            <a:xfrm>
              <a:off x="0" y="1190054"/>
              <a:ext cx="5172900" cy="310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4199">
                  <a:solidFill>
                    <a:srgbClr val="6422B8"/>
                  </a:solidFill>
                </a:rPr>
                <a:t>We need security on the counters!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3266f704960_0_757"/>
            <p:cNvSpPr txBox="1"/>
            <p:nvPr/>
          </p:nvSpPr>
          <p:spPr>
            <a:xfrm>
              <a:off x="0" y="-66675"/>
              <a:ext cx="51729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400" u="none" cap="none" strike="noStrike">
                  <a:solidFill>
                    <a:srgbClr val="6422B8"/>
                  </a:solidFill>
                  <a:latin typeface="Arial"/>
                  <a:ea typeface="Arial"/>
                  <a:cs typeface="Arial"/>
                  <a:sym typeface="Arial"/>
                </a:rPr>
                <a:t>Person1</a:t>
              </a:r>
              <a:endPara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7" name="Google Shape;477;g3266f704960_0_757"/>
          <p:cNvGrpSpPr/>
          <p:nvPr/>
        </p:nvGrpSpPr>
        <p:grpSpPr>
          <a:xfrm>
            <a:off x="7204125" y="5238973"/>
            <a:ext cx="3879675" cy="3430822"/>
            <a:chOff x="0" y="-66675"/>
            <a:chExt cx="5172900" cy="4574429"/>
          </a:xfrm>
        </p:grpSpPr>
        <p:sp>
          <p:nvSpPr>
            <p:cNvPr id="478" name="Google Shape;478;g3266f704960_0_757"/>
            <p:cNvSpPr txBox="1"/>
            <p:nvPr/>
          </p:nvSpPr>
          <p:spPr>
            <a:xfrm>
              <a:off x="0" y="1190054"/>
              <a:ext cx="5172900" cy="33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3299">
                  <a:solidFill>
                    <a:srgbClr val="6422B8"/>
                  </a:solidFill>
                </a:rPr>
                <a:t>it would be better for me to check how many people are at the store.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3266f704960_0_757"/>
            <p:cNvSpPr txBox="1"/>
            <p:nvPr/>
          </p:nvSpPr>
          <p:spPr>
            <a:xfrm>
              <a:off x="0" y="-66675"/>
              <a:ext cx="5172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200" u="none" cap="none" strike="noStrike">
                  <a:solidFill>
                    <a:srgbClr val="6422B8"/>
                  </a:solidFill>
                  <a:latin typeface="Arial"/>
                  <a:ea typeface="Arial"/>
                  <a:cs typeface="Arial"/>
                  <a:sym typeface="Arial"/>
                </a:rPr>
                <a:t>Person 2</a:t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g3266f704960_0_757"/>
          <p:cNvGrpSpPr/>
          <p:nvPr/>
        </p:nvGrpSpPr>
        <p:grpSpPr>
          <a:xfrm>
            <a:off x="12938116" y="5238973"/>
            <a:ext cx="3879675" cy="3158572"/>
            <a:chOff x="0" y="-66675"/>
            <a:chExt cx="5172900" cy="4211429"/>
          </a:xfrm>
        </p:grpSpPr>
        <p:sp>
          <p:nvSpPr>
            <p:cNvPr id="481" name="Google Shape;481;g3266f704960_0_757"/>
            <p:cNvSpPr txBox="1"/>
            <p:nvPr/>
          </p:nvSpPr>
          <p:spPr>
            <a:xfrm>
              <a:off x="0" y="1190054"/>
              <a:ext cx="5172900" cy="29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rPr lang="en-US" sz="3999">
                  <a:solidFill>
                    <a:srgbClr val="6422B8"/>
                  </a:solidFill>
                </a:rPr>
                <a:t>I think the security should be hidden</a:t>
              </a:r>
              <a:r>
                <a:rPr lang="en-US" sz="2799">
                  <a:solidFill>
                    <a:srgbClr val="6422B8"/>
                  </a:solidFill>
                </a:rPr>
                <a:t>.</a:t>
              </a:r>
              <a:r>
                <a:rPr b="0" i="0" lang="en-US" sz="2799" u="none" cap="none" strike="noStrike">
                  <a:solidFill>
                    <a:srgbClr val="6422B8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g3266f704960_0_757"/>
            <p:cNvSpPr txBox="1"/>
            <p:nvPr/>
          </p:nvSpPr>
          <p:spPr>
            <a:xfrm>
              <a:off x="0" y="-66675"/>
              <a:ext cx="5172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4500" u="none" cap="none" strike="noStrike">
                  <a:solidFill>
                    <a:srgbClr val="6422B8"/>
                  </a:solidFill>
                  <a:latin typeface="Arial"/>
                  <a:ea typeface="Arial"/>
                  <a:cs typeface="Arial"/>
                  <a:sym typeface="Arial"/>
                </a:rPr>
                <a:t>Person</a:t>
              </a:r>
              <a:r>
                <a:rPr lang="en-US" sz="4500">
                  <a:solidFill>
                    <a:srgbClr val="6422B8"/>
                  </a:solidFill>
                </a:rPr>
                <a:t> </a:t>
              </a:r>
              <a:r>
                <a:rPr b="0" i="0" lang="en-US" sz="4500" u="none" cap="none" strike="noStrike">
                  <a:solidFill>
                    <a:srgbClr val="6422B8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3" name="Google Shape;483;g3266f704960_0_757"/>
          <p:cNvSpPr/>
          <p:nvPr/>
        </p:nvSpPr>
        <p:spPr>
          <a:xfrm>
            <a:off x="15405600" y="457650"/>
            <a:ext cx="20040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C counter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484" name="Google Shape;484;g3266f704960_0_7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05600" y="174775"/>
            <a:ext cx="2126875" cy="1745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3768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g310ccbaceac_0_7"/>
          <p:cNvGrpSpPr/>
          <p:nvPr/>
        </p:nvGrpSpPr>
        <p:grpSpPr>
          <a:xfrm>
            <a:off x="11755600" y="2194351"/>
            <a:ext cx="4973658" cy="7422309"/>
            <a:chOff x="1118224" y="283725"/>
            <a:chExt cx="2090826" cy="4076400"/>
          </a:xfrm>
        </p:grpSpPr>
        <p:sp>
          <p:nvSpPr>
            <p:cNvPr id="103" name="Google Shape;103;g310ccbaceac_0_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310ccbaceac_0_7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310ccbaceac_0_7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310ccbaceac_0_7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7" name="Google Shape;107;g310ccbaceac_0_7"/>
          <p:cNvGrpSpPr/>
          <p:nvPr/>
        </p:nvGrpSpPr>
        <p:grpSpPr>
          <a:xfrm>
            <a:off x="-3867339" y="2194351"/>
            <a:ext cx="10399722" cy="7422309"/>
            <a:chOff x="-1162784" y="283725"/>
            <a:chExt cx="4371834" cy="4076400"/>
          </a:xfrm>
        </p:grpSpPr>
        <p:sp>
          <p:nvSpPr>
            <p:cNvPr id="108" name="Google Shape;108;g310ccbaceac_0_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310ccbaceac_0_7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310ccbaceac_0_7"/>
            <p:cNvSpPr/>
            <p:nvPr/>
          </p:nvSpPr>
          <p:spPr>
            <a:xfrm>
              <a:off x="1233923" y="3143967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lang="en-US" sz="3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Ayaansh</a:t>
              </a:r>
              <a:endParaRPr b="1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lang="en-US" sz="3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founder</a:t>
              </a:r>
              <a:endParaRPr b="1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11" name="Google Shape;111;g310ccbaceac_0_7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310ccbaceac_0_7"/>
            <p:cNvSpPr/>
            <p:nvPr/>
          </p:nvSpPr>
          <p:spPr>
            <a:xfrm>
              <a:off x="-1162784" y="2058563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3" name="Google Shape;113;g310ccbaceac_0_7"/>
          <p:cNvSpPr/>
          <p:nvPr/>
        </p:nvSpPr>
        <p:spPr>
          <a:xfrm>
            <a:off x="2033875" y="2711825"/>
            <a:ext cx="4034100" cy="371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TEAM MEMBER’s PICTURE</a:t>
            </a:r>
            <a:endParaRPr b="1" i="0" sz="5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" name="Google Shape;114;g310ccbaceac_0_7"/>
          <p:cNvSpPr/>
          <p:nvPr/>
        </p:nvSpPr>
        <p:spPr>
          <a:xfrm>
            <a:off x="12044750" y="7402279"/>
            <a:ext cx="4317600" cy="15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Manager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Ayaansh &amp; Sana</a:t>
            </a:r>
            <a:endParaRPr b="1" sz="3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g310ccbaceac_0_7"/>
          <p:cNvSpPr/>
          <p:nvPr/>
        </p:nvSpPr>
        <p:spPr>
          <a:xfrm>
            <a:off x="12244675" y="2711825"/>
            <a:ext cx="4034100" cy="371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TEAM MEMBER’s PICTURE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g310ccbaceac_0_7"/>
          <p:cNvGrpSpPr/>
          <p:nvPr/>
        </p:nvGrpSpPr>
        <p:grpSpPr>
          <a:xfrm>
            <a:off x="-283793" y="2074726"/>
            <a:ext cx="11745220" cy="7541934"/>
            <a:chOff x="-3344425" y="346266"/>
            <a:chExt cx="6393348" cy="4142099"/>
          </a:xfrm>
        </p:grpSpPr>
        <p:sp>
          <p:nvSpPr>
            <p:cNvPr id="117" name="Google Shape;117;g310ccbaceac_0_7"/>
            <p:cNvSpPr/>
            <p:nvPr/>
          </p:nvSpPr>
          <p:spPr>
            <a:xfrm>
              <a:off x="983029" y="41196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310ccbaceac_0_7"/>
            <p:cNvSpPr/>
            <p:nvPr/>
          </p:nvSpPr>
          <p:spPr>
            <a:xfrm>
              <a:off x="882200" y="346266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310ccbaceac_0_7"/>
            <p:cNvSpPr/>
            <p:nvPr/>
          </p:nvSpPr>
          <p:spPr>
            <a:xfrm>
              <a:off x="1233923" y="3143967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lang="en-US" sz="3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 Sana</a:t>
              </a:r>
              <a:endParaRPr b="1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lang="en-US" sz="3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CEO</a:t>
              </a:r>
              <a:endParaRPr b="1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0" name="Google Shape;120;g310ccbaceac_0_7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310ccbaceac_0_7"/>
            <p:cNvSpPr/>
            <p:nvPr/>
          </p:nvSpPr>
          <p:spPr>
            <a:xfrm>
              <a:off x="-3344425" y="2646889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2" name="Google Shape;122;g310ccbaceac_0_7"/>
          <p:cNvSpPr/>
          <p:nvPr/>
        </p:nvSpPr>
        <p:spPr>
          <a:xfrm>
            <a:off x="7514150" y="2832825"/>
            <a:ext cx="4034100" cy="371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TEAM MEMBER’s PICTURE</a:t>
            </a:r>
            <a:endParaRPr b="1" i="0" sz="5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g310ccbaceac_0_7"/>
          <p:cNvSpPr txBox="1"/>
          <p:nvPr/>
        </p:nvSpPr>
        <p:spPr>
          <a:xfrm>
            <a:off x="4219025" y="1126175"/>
            <a:ext cx="9681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TEAM</a:t>
            </a:r>
            <a:endParaRPr b="1" i="0" sz="5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g310ccbaceac_0_7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125" name="Google Shape;125;g310ccbaceac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1550" y="0"/>
            <a:ext cx="30378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g310ccbaceac_0_7"/>
          <p:cNvPicPr preferRelativeResize="0"/>
          <p:nvPr/>
        </p:nvPicPr>
        <p:blipFill rotWithShape="1">
          <a:blip r:embed="rId4">
            <a:alphaModFix/>
          </a:blip>
          <a:srcRect b="6148" l="0" r="0" t="6148"/>
          <a:stretch/>
        </p:blipFill>
        <p:spPr>
          <a:xfrm>
            <a:off x="7571650" y="2250275"/>
            <a:ext cx="3976602" cy="426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ile:C Logo.png - Wikipedia" id="127" name="Google Shape;127;g310ccbaceac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5400" y="2711825"/>
            <a:ext cx="4034100" cy="363582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g310ccbaceac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3875" y="2711825"/>
            <a:ext cx="4034100" cy="38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D2AE8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/>
          <p:nvPr/>
        </p:nvSpPr>
        <p:spPr>
          <a:xfrm>
            <a:off x="3650808" y="7719074"/>
            <a:ext cx="13608492" cy="1897366"/>
          </a:xfrm>
          <a:custGeom>
            <a:rect b="b" l="l" r="r" t="t"/>
            <a:pathLst>
              <a:path extrusionOk="0" h="1897366" w="13608492">
                <a:moveTo>
                  <a:pt x="0" y="0"/>
                </a:moveTo>
                <a:lnTo>
                  <a:pt x="13608492" y="0"/>
                </a:lnTo>
                <a:lnTo>
                  <a:pt x="13608492" y="1897366"/>
                </a:lnTo>
                <a:lnTo>
                  <a:pt x="0" y="1897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0" r="0" t="-41649"/>
            </a:stretch>
          </a:blipFill>
          <a:ln>
            <a:noFill/>
          </a:ln>
        </p:spPr>
      </p:sp>
      <p:sp>
        <p:nvSpPr>
          <p:cNvPr id="134" name="Google Shape;134;p3"/>
          <p:cNvSpPr/>
          <p:nvPr/>
        </p:nvSpPr>
        <p:spPr>
          <a:xfrm>
            <a:off x="3650808" y="2440703"/>
            <a:ext cx="13608492" cy="6203534"/>
          </a:xfrm>
          <a:custGeom>
            <a:rect b="b" l="l" r="r" t="t"/>
            <a:pathLst>
              <a:path extrusionOk="0" h="5005238" w="10979830">
                <a:moveTo>
                  <a:pt x="10675030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700438"/>
                </a:lnTo>
                <a:cubicBezTo>
                  <a:pt x="0" y="4869348"/>
                  <a:pt x="135890" y="5005238"/>
                  <a:pt x="304800" y="5005238"/>
                </a:cubicBezTo>
                <a:lnTo>
                  <a:pt x="10675030" y="5005238"/>
                </a:lnTo>
                <a:cubicBezTo>
                  <a:pt x="10843940" y="5005238"/>
                  <a:pt x="10979830" y="4869348"/>
                  <a:pt x="10979830" y="4700438"/>
                </a:cubicBezTo>
                <a:lnTo>
                  <a:pt x="10979830" y="304800"/>
                </a:lnTo>
                <a:cubicBezTo>
                  <a:pt x="10979830" y="135890"/>
                  <a:pt x="10843940" y="0"/>
                  <a:pt x="10675030" y="0"/>
                </a:cubicBezTo>
                <a:close/>
              </a:path>
            </a:pathLst>
          </a:custGeom>
          <a:solidFill>
            <a:srgbClr val="FFFFFF"/>
          </a:solidFill>
          <a:ln cap="sq" cmpd="sng" w="57150">
            <a:solidFill>
              <a:srgbClr val="FFA53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5" name="Google Shape;135;p3"/>
          <p:cNvGraphicFramePr/>
          <p:nvPr/>
        </p:nvGraphicFramePr>
        <p:xfrm>
          <a:off x="4133015" y="28403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{9DD18B85-F6F3-4188-9FB9-06FAC1385860}</a:tableStyleId>
              </a:tblPr>
              <a:tblGrid>
                <a:gridCol w="6322050"/>
                <a:gridCol w="6322050"/>
              </a:tblGrid>
              <a:tr h="1902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rgbClr val="98000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Smart counter installations </a:t>
                      </a:r>
                      <a:endParaRPr sz="5000">
                        <a:solidFill>
                          <a:srgbClr val="98000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100">
                        <a:solidFill>
                          <a:srgbClr val="98000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  <a:p>
                      <a:pPr indent="0" lvl="0" marL="0" marR="0" rtl="0" algn="l">
                        <a:lnSpc>
                          <a:spcPct val="140014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t/>
                      </a:r>
                      <a:endParaRPr sz="2799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rgbClr val="98000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They stop being active   </a:t>
                      </a:r>
                      <a:endParaRPr sz="5000">
                        <a:solidFill>
                          <a:srgbClr val="98000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65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rgbClr val="98000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Not so good security</a:t>
                      </a:r>
                      <a:endParaRPr sz="5000">
                        <a:solidFill>
                          <a:srgbClr val="98000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  <a:p>
                      <a:pPr indent="0" lvl="0" marL="0" marR="0" rtl="0" algn="ctr">
                        <a:lnSpc>
                          <a:spcPct val="140014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t/>
                      </a:r>
                      <a:endParaRPr sz="2799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6000">
                          <a:solidFill>
                            <a:srgbClr val="98000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Don’t work so good</a:t>
                      </a:r>
                      <a:endParaRPr sz="6000">
                        <a:solidFill>
                          <a:srgbClr val="98000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422B8"/>
                        </a:solidFill>
                      </a:endParaRPr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3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99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6C3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6" name="Google Shape;136;p3"/>
          <p:cNvSpPr/>
          <p:nvPr/>
        </p:nvSpPr>
        <p:spPr>
          <a:xfrm rot="612915">
            <a:off x="-715380" y="587816"/>
            <a:ext cx="5347784" cy="6956467"/>
          </a:xfrm>
          <a:custGeom>
            <a:rect b="b" l="l" r="r" t="t"/>
            <a:pathLst>
              <a:path extrusionOk="0" h="6950453" w="5343161">
                <a:moveTo>
                  <a:pt x="0" y="0"/>
                </a:moveTo>
                <a:lnTo>
                  <a:pt x="5343161" y="0"/>
                </a:lnTo>
                <a:lnTo>
                  <a:pt x="5343161" y="6950453"/>
                </a:lnTo>
                <a:lnTo>
                  <a:pt x="0" y="6950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3"/>
          <p:cNvSpPr txBox="1"/>
          <p:nvPr/>
        </p:nvSpPr>
        <p:spPr>
          <a:xfrm>
            <a:off x="3783602" y="1115425"/>
            <a:ext cx="10720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1" i="0" lang="en-US" sz="4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Problems &amp; Existing Alternatives</a:t>
            </a:r>
            <a:endParaRPr b="1" i="0" sz="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138" name="Google Shape;13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61450" y="74750"/>
            <a:ext cx="30378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C4CC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266f704960_0_587"/>
          <p:cNvSpPr/>
          <p:nvPr/>
        </p:nvSpPr>
        <p:spPr>
          <a:xfrm rot="543719">
            <a:off x="856563" y="3775870"/>
            <a:ext cx="5140749" cy="5925935"/>
          </a:xfrm>
          <a:custGeom>
            <a:rect b="b" l="l" r="r" t="t"/>
            <a:pathLst>
              <a:path extrusionOk="0" h="5926046" w="5140845">
                <a:moveTo>
                  <a:pt x="0" y="0"/>
                </a:moveTo>
                <a:lnTo>
                  <a:pt x="5140845" y="0"/>
                </a:lnTo>
                <a:lnTo>
                  <a:pt x="5140845" y="5926046"/>
                </a:lnTo>
                <a:lnTo>
                  <a:pt x="0" y="5926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g3266f704960_0_587"/>
          <p:cNvSpPr/>
          <p:nvPr/>
        </p:nvSpPr>
        <p:spPr>
          <a:xfrm rot="456246">
            <a:off x="4169880" y="926806"/>
            <a:ext cx="3984412" cy="4427125"/>
          </a:xfrm>
          <a:custGeom>
            <a:rect b="b" l="l" r="r" t="t"/>
            <a:pathLst>
              <a:path extrusionOk="0" h="4421353" w="3979218">
                <a:moveTo>
                  <a:pt x="0" y="0"/>
                </a:moveTo>
                <a:lnTo>
                  <a:pt x="3979218" y="0"/>
                </a:lnTo>
                <a:lnTo>
                  <a:pt x="3979218" y="4421353"/>
                </a:lnTo>
                <a:lnTo>
                  <a:pt x="0" y="4421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g3266f704960_0_587"/>
          <p:cNvSpPr txBox="1"/>
          <p:nvPr/>
        </p:nvSpPr>
        <p:spPr>
          <a:xfrm>
            <a:off x="8429699" y="319042"/>
            <a:ext cx="5994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FFFF"/>
                </a:solidFill>
              </a:rPr>
              <a:t>IDEA</a:t>
            </a:r>
            <a:endParaRPr b="1"/>
          </a:p>
        </p:txBody>
      </p:sp>
      <p:sp>
        <p:nvSpPr>
          <p:cNvPr id="146" name="Google Shape;146;g3266f704960_0_587"/>
          <p:cNvSpPr txBox="1"/>
          <p:nvPr/>
        </p:nvSpPr>
        <p:spPr>
          <a:xfrm>
            <a:off x="8962327" y="1652400"/>
            <a:ext cx="57876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5200">
                <a:solidFill>
                  <a:schemeClr val="lt1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We are making a safe counter to stop people from getting hurt. It has a sensor that detects a firearm such as a gun. When detected, an alarm will start using an LED and a buzzer and counting how many people are in the store.</a:t>
            </a:r>
            <a:endParaRPr sz="5200">
              <a:solidFill>
                <a:schemeClr val="lt1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Google Shape;147;g3266f704960_0_587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sz="2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148" name="Google Shape;148;g3266f704960_0_5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1550" y="-74750"/>
            <a:ext cx="30378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A53B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/>
          <p:nvPr/>
        </p:nvSpPr>
        <p:spPr>
          <a:xfrm>
            <a:off x="8429263" y="1945005"/>
            <a:ext cx="8830037" cy="1773762"/>
          </a:xfrm>
          <a:custGeom>
            <a:rect b="b" l="l" r="r" t="t"/>
            <a:pathLst>
              <a:path extrusionOk="0" h="1773762" w="8830037">
                <a:moveTo>
                  <a:pt x="0" y="0"/>
                </a:moveTo>
                <a:lnTo>
                  <a:pt x="8830037" y="0"/>
                </a:lnTo>
                <a:lnTo>
                  <a:pt x="8830037" y="1773762"/>
                </a:lnTo>
                <a:lnTo>
                  <a:pt x="0" y="1773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sp>
        <p:nvSpPr>
          <p:cNvPr id="154" name="Google Shape;154;p4"/>
          <p:cNvSpPr/>
          <p:nvPr/>
        </p:nvSpPr>
        <p:spPr>
          <a:xfrm>
            <a:off x="8429263" y="4935103"/>
            <a:ext cx="8830037" cy="1773762"/>
          </a:xfrm>
          <a:custGeom>
            <a:rect b="b" l="l" r="r" t="t"/>
            <a:pathLst>
              <a:path extrusionOk="0" h="1773762" w="8830037">
                <a:moveTo>
                  <a:pt x="0" y="0"/>
                </a:moveTo>
                <a:lnTo>
                  <a:pt x="8830037" y="0"/>
                </a:lnTo>
                <a:lnTo>
                  <a:pt x="8830037" y="1773762"/>
                </a:lnTo>
                <a:lnTo>
                  <a:pt x="0" y="1773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sp>
        <p:nvSpPr>
          <p:cNvPr id="155" name="Google Shape;155;p4"/>
          <p:cNvSpPr txBox="1"/>
          <p:nvPr/>
        </p:nvSpPr>
        <p:spPr>
          <a:xfrm>
            <a:off x="1028700" y="933450"/>
            <a:ext cx="6417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Solution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6" name="Google Shape;156;p4"/>
          <p:cNvGrpSpPr/>
          <p:nvPr/>
        </p:nvGrpSpPr>
        <p:grpSpPr>
          <a:xfrm>
            <a:off x="8429238" y="3428991"/>
            <a:ext cx="8830085" cy="2430897"/>
            <a:chOff x="0" y="-85725"/>
            <a:chExt cx="2998942" cy="825600"/>
          </a:xfrm>
        </p:grpSpPr>
        <p:sp>
          <p:nvSpPr>
            <p:cNvPr id="157" name="Google Shape;157;p4"/>
            <p:cNvSpPr/>
            <p:nvPr/>
          </p:nvSpPr>
          <p:spPr>
            <a:xfrm>
              <a:off x="0" y="0"/>
              <a:ext cx="2998942" cy="739791"/>
            </a:xfrm>
            <a:custGeom>
              <a:rect b="b" l="l" r="r" t="t"/>
              <a:pathLst>
                <a:path extrusionOk="0" h="739791" w="2998942">
                  <a:moveTo>
                    <a:pt x="35071" y="0"/>
                  </a:moveTo>
                  <a:lnTo>
                    <a:pt x="2963871" y="0"/>
                  </a:lnTo>
                  <a:cubicBezTo>
                    <a:pt x="2973172" y="0"/>
                    <a:pt x="2982093" y="3695"/>
                    <a:pt x="2988670" y="10272"/>
                  </a:cubicBezTo>
                  <a:cubicBezTo>
                    <a:pt x="2995247" y="16849"/>
                    <a:pt x="2998942" y="25769"/>
                    <a:pt x="2998942" y="35071"/>
                  </a:cubicBezTo>
                  <a:lnTo>
                    <a:pt x="2998942" y="704720"/>
                  </a:lnTo>
                  <a:cubicBezTo>
                    <a:pt x="2998942" y="714022"/>
                    <a:pt x="2995247" y="722942"/>
                    <a:pt x="2988670" y="729519"/>
                  </a:cubicBezTo>
                  <a:cubicBezTo>
                    <a:pt x="2982093" y="736096"/>
                    <a:pt x="2973172" y="739791"/>
                    <a:pt x="2963871" y="739791"/>
                  </a:cubicBezTo>
                  <a:lnTo>
                    <a:pt x="35071" y="739791"/>
                  </a:lnTo>
                  <a:cubicBezTo>
                    <a:pt x="25769" y="739791"/>
                    <a:pt x="16849" y="736096"/>
                    <a:pt x="10272" y="729519"/>
                  </a:cubicBezTo>
                  <a:cubicBezTo>
                    <a:pt x="3695" y="722942"/>
                    <a:pt x="0" y="714022"/>
                    <a:pt x="0" y="704720"/>
                  </a:cubicBezTo>
                  <a:lnTo>
                    <a:pt x="0" y="35071"/>
                  </a:lnTo>
                  <a:cubicBezTo>
                    <a:pt x="0" y="25769"/>
                    <a:pt x="3695" y="16849"/>
                    <a:pt x="10272" y="10272"/>
                  </a:cubicBezTo>
                  <a:cubicBezTo>
                    <a:pt x="16849" y="3695"/>
                    <a:pt x="25769" y="0"/>
                    <a:pt x="35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 txBox="1"/>
            <p:nvPr/>
          </p:nvSpPr>
          <p:spPr>
            <a:xfrm>
              <a:off x="0" y="-85725"/>
              <a:ext cx="2998800" cy="82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4"/>
          <p:cNvSpPr txBox="1"/>
          <p:nvPr/>
        </p:nvSpPr>
        <p:spPr>
          <a:xfrm>
            <a:off x="8429225" y="3776550"/>
            <a:ext cx="8830200" cy="18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b="1" lang="en-US" sz="5200">
                <a:solidFill>
                  <a:srgbClr val="6422B8"/>
                </a:solidFill>
                <a:latin typeface="Allan"/>
                <a:ea typeface="Allan"/>
                <a:cs typeface="Allan"/>
                <a:sym typeface="Allan"/>
              </a:rPr>
              <a:t>WE MADE AN ALARM SYSTEM WHICH WILL BE INSIDE A FAX MACHINE.</a:t>
            </a:r>
            <a:endParaRPr b="1" i="0" sz="5900" u="none" cap="none" strike="noStrike">
              <a:solidFill>
                <a:srgbClr val="000000"/>
              </a:solidFill>
              <a:latin typeface="Allan"/>
              <a:ea typeface="Allan"/>
              <a:cs typeface="Allan"/>
              <a:sym typeface="Allan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2126645" y="3429011"/>
            <a:ext cx="3545327" cy="5788289"/>
          </a:xfrm>
          <a:custGeom>
            <a:rect b="b" l="l" r="r" t="t"/>
            <a:pathLst>
              <a:path extrusionOk="0" h="5788289" w="3545327">
                <a:moveTo>
                  <a:pt x="0" y="0"/>
                </a:moveTo>
                <a:lnTo>
                  <a:pt x="3545327" y="0"/>
                </a:lnTo>
                <a:lnTo>
                  <a:pt x="3545327" y="5788289"/>
                </a:lnTo>
                <a:lnTo>
                  <a:pt x="0" y="57882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4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162" name="Google Shape;16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1550" y="0"/>
            <a:ext cx="30378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22B8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/>
          <p:nvPr/>
        </p:nvSpPr>
        <p:spPr>
          <a:xfrm>
            <a:off x="1028700" y="8105084"/>
            <a:ext cx="4762617" cy="956706"/>
          </a:xfrm>
          <a:custGeom>
            <a:rect b="b" l="l" r="r" t="t"/>
            <a:pathLst>
              <a:path extrusionOk="0" h="956706" w="4762617">
                <a:moveTo>
                  <a:pt x="0" y="0"/>
                </a:moveTo>
                <a:lnTo>
                  <a:pt x="4762617" y="0"/>
                </a:lnTo>
                <a:lnTo>
                  <a:pt x="4762617" y="956706"/>
                </a:lnTo>
                <a:lnTo>
                  <a:pt x="0" y="95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sp>
        <p:nvSpPr>
          <p:cNvPr id="168" name="Google Shape;168;p5"/>
          <p:cNvSpPr/>
          <p:nvPr/>
        </p:nvSpPr>
        <p:spPr>
          <a:xfrm>
            <a:off x="12496683" y="8105084"/>
            <a:ext cx="4762617" cy="956706"/>
          </a:xfrm>
          <a:custGeom>
            <a:rect b="b" l="l" r="r" t="t"/>
            <a:pathLst>
              <a:path extrusionOk="0" h="956706" w="4762617">
                <a:moveTo>
                  <a:pt x="0" y="0"/>
                </a:moveTo>
                <a:lnTo>
                  <a:pt x="4762617" y="0"/>
                </a:lnTo>
                <a:lnTo>
                  <a:pt x="4762617" y="956706"/>
                </a:lnTo>
                <a:lnTo>
                  <a:pt x="0" y="956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4000"/>
            </a:blip>
            <a:stretch>
              <a:fillRect b="0" l="-853" r="-852" t="0"/>
            </a:stretch>
          </a:blipFill>
          <a:ln>
            <a:noFill/>
          </a:ln>
        </p:spPr>
      </p:sp>
      <p:grpSp>
        <p:nvGrpSpPr>
          <p:cNvPr id="169" name="Google Shape;169;p5"/>
          <p:cNvGrpSpPr/>
          <p:nvPr/>
        </p:nvGrpSpPr>
        <p:grpSpPr>
          <a:xfrm>
            <a:off x="2670800" y="3302438"/>
            <a:ext cx="4762644" cy="5226999"/>
            <a:chOff x="0" y="-85725"/>
            <a:chExt cx="1617526" cy="1775234"/>
          </a:xfrm>
        </p:grpSpPr>
        <p:sp>
          <p:nvSpPr>
            <p:cNvPr id="170" name="Google Shape;170;p5"/>
            <p:cNvSpPr/>
            <p:nvPr/>
          </p:nvSpPr>
          <p:spPr>
            <a:xfrm>
              <a:off x="0" y="0"/>
              <a:ext cx="1617526" cy="1689509"/>
            </a:xfrm>
            <a:custGeom>
              <a:rect b="b" l="l" r="r" t="t"/>
              <a:pathLst>
                <a:path extrusionOk="0" h="1689509" w="1617526">
                  <a:moveTo>
                    <a:pt x="65022" y="0"/>
                  </a:moveTo>
                  <a:lnTo>
                    <a:pt x="1552503" y="0"/>
                  </a:lnTo>
                  <a:cubicBezTo>
                    <a:pt x="1569748" y="0"/>
                    <a:pt x="1586287" y="6851"/>
                    <a:pt x="1598481" y="19045"/>
                  </a:cubicBezTo>
                  <a:cubicBezTo>
                    <a:pt x="1610675" y="31239"/>
                    <a:pt x="1617526" y="47777"/>
                    <a:pt x="1617526" y="65022"/>
                  </a:cubicBezTo>
                  <a:lnTo>
                    <a:pt x="1617526" y="1624487"/>
                  </a:lnTo>
                  <a:cubicBezTo>
                    <a:pt x="1617526" y="1641732"/>
                    <a:pt x="1610675" y="1658271"/>
                    <a:pt x="1598481" y="1670465"/>
                  </a:cubicBezTo>
                  <a:cubicBezTo>
                    <a:pt x="1586287" y="1682659"/>
                    <a:pt x="1569748" y="1689509"/>
                    <a:pt x="1552503" y="1689509"/>
                  </a:cubicBezTo>
                  <a:lnTo>
                    <a:pt x="65022" y="1689509"/>
                  </a:lnTo>
                  <a:cubicBezTo>
                    <a:pt x="47777" y="1689509"/>
                    <a:pt x="31239" y="1682659"/>
                    <a:pt x="19045" y="1670465"/>
                  </a:cubicBezTo>
                  <a:cubicBezTo>
                    <a:pt x="6851" y="1658271"/>
                    <a:pt x="0" y="1641732"/>
                    <a:pt x="0" y="1624487"/>
                  </a:cubicBezTo>
                  <a:lnTo>
                    <a:pt x="0" y="65022"/>
                  </a:lnTo>
                  <a:cubicBezTo>
                    <a:pt x="0" y="47777"/>
                    <a:pt x="6851" y="31239"/>
                    <a:pt x="19045" y="19045"/>
                  </a:cubicBezTo>
                  <a:cubicBezTo>
                    <a:pt x="31239" y="6851"/>
                    <a:pt x="47777" y="0"/>
                    <a:pt x="650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0" y="-85725"/>
              <a:ext cx="1617526" cy="1775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5"/>
          <p:cNvGrpSpPr/>
          <p:nvPr/>
        </p:nvGrpSpPr>
        <p:grpSpPr>
          <a:xfrm>
            <a:off x="10501341" y="3178675"/>
            <a:ext cx="4762644" cy="5226999"/>
            <a:chOff x="0" y="-85725"/>
            <a:chExt cx="1617526" cy="1775234"/>
          </a:xfrm>
        </p:grpSpPr>
        <p:sp>
          <p:nvSpPr>
            <p:cNvPr id="173" name="Google Shape;173;p5"/>
            <p:cNvSpPr/>
            <p:nvPr/>
          </p:nvSpPr>
          <p:spPr>
            <a:xfrm>
              <a:off x="0" y="0"/>
              <a:ext cx="1617526" cy="1689509"/>
            </a:xfrm>
            <a:custGeom>
              <a:rect b="b" l="l" r="r" t="t"/>
              <a:pathLst>
                <a:path extrusionOk="0" h="1689509" w="1617526">
                  <a:moveTo>
                    <a:pt x="65022" y="0"/>
                  </a:moveTo>
                  <a:lnTo>
                    <a:pt x="1552503" y="0"/>
                  </a:lnTo>
                  <a:cubicBezTo>
                    <a:pt x="1569748" y="0"/>
                    <a:pt x="1586287" y="6851"/>
                    <a:pt x="1598481" y="19045"/>
                  </a:cubicBezTo>
                  <a:cubicBezTo>
                    <a:pt x="1610675" y="31239"/>
                    <a:pt x="1617526" y="47777"/>
                    <a:pt x="1617526" y="65022"/>
                  </a:cubicBezTo>
                  <a:lnTo>
                    <a:pt x="1617526" y="1624487"/>
                  </a:lnTo>
                  <a:cubicBezTo>
                    <a:pt x="1617526" y="1641732"/>
                    <a:pt x="1610675" y="1658271"/>
                    <a:pt x="1598481" y="1670465"/>
                  </a:cubicBezTo>
                  <a:cubicBezTo>
                    <a:pt x="1586287" y="1682659"/>
                    <a:pt x="1569748" y="1689509"/>
                    <a:pt x="1552503" y="1689509"/>
                  </a:cubicBezTo>
                  <a:lnTo>
                    <a:pt x="65022" y="1689509"/>
                  </a:lnTo>
                  <a:cubicBezTo>
                    <a:pt x="47777" y="1689509"/>
                    <a:pt x="31239" y="1682659"/>
                    <a:pt x="19045" y="1670465"/>
                  </a:cubicBezTo>
                  <a:cubicBezTo>
                    <a:pt x="6851" y="1658271"/>
                    <a:pt x="0" y="1641732"/>
                    <a:pt x="0" y="1624487"/>
                  </a:cubicBezTo>
                  <a:lnTo>
                    <a:pt x="0" y="65022"/>
                  </a:lnTo>
                  <a:cubicBezTo>
                    <a:pt x="0" y="47777"/>
                    <a:pt x="6851" y="31239"/>
                    <a:pt x="19045" y="19045"/>
                  </a:cubicBezTo>
                  <a:cubicBezTo>
                    <a:pt x="31239" y="6851"/>
                    <a:pt x="47777" y="0"/>
                    <a:pt x="650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0" y="-85725"/>
              <a:ext cx="1617526" cy="1775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7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5"/>
          <p:cNvSpPr/>
          <p:nvPr/>
        </p:nvSpPr>
        <p:spPr>
          <a:xfrm>
            <a:off x="4289440" y="2490271"/>
            <a:ext cx="1436590" cy="1420257"/>
          </a:xfrm>
          <a:custGeom>
            <a:rect b="b" l="l" r="r" t="t"/>
            <a:pathLst>
              <a:path extrusionOk="0" h="2104084" w="1877895">
                <a:moveTo>
                  <a:pt x="0" y="0"/>
                </a:moveTo>
                <a:lnTo>
                  <a:pt x="1877896" y="0"/>
                </a:lnTo>
                <a:lnTo>
                  <a:pt x="1877896" y="2104084"/>
                </a:lnTo>
                <a:lnTo>
                  <a:pt x="0" y="2104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5"/>
          <p:cNvSpPr/>
          <p:nvPr/>
        </p:nvSpPr>
        <p:spPr>
          <a:xfrm>
            <a:off x="12180247" y="2595746"/>
            <a:ext cx="1516400" cy="1304532"/>
          </a:xfrm>
          <a:custGeom>
            <a:rect b="b" l="l" r="r" t="t"/>
            <a:pathLst>
              <a:path extrusionOk="0" h="2104084" w="2098824">
                <a:moveTo>
                  <a:pt x="0" y="0"/>
                </a:moveTo>
                <a:lnTo>
                  <a:pt x="2098824" y="0"/>
                </a:lnTo>
                <a:lnTo>
                  <a:pt x="2098824" y="2104084"/>
                </a:lnTo>
                <a:lnTo>
                  <a:pt x="0" y="2104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7" name="Google Shape;177;p5"/>
          <p:cNvGrpSpPr/>
          <p:nvPr/>
        </p:nvGrpSpPr>
        <p:grpSpPr>
          <a:xfrm>
            <a:off x="3067900" y="4098819"/>
            <a:ext cx="3879680" cy="1996306"/>
            <a:chOff x="-7" y="-1184275"/>
            <a:chExt cx="5172907" cy="2661741"/>
          </a:xfrm>
        </p:grpSpPr>
        <p:sp>
          <p:nvSpPr>
            <p:cNvPr id="178" name="Google Shape;178;p5"/>
            <p:cNvSpPr txBox="1"/>
            <p:nvPr/>
          </p:nvSpPr>
          <p:spPr>
            <a:xfrm>
              <a:off x="-7" y="1190066"/>
              <a:ext cx="45093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0" y="-1184275"/>
              <a:ext cx="51729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i="0" lang="en-US" sz="4400" u="none" cap="none" strike="noStrike">
                  <a:solidFill>
                    <a:srgbClr val="6422B8"/>
                  </a:solidFill>
                  <a:latin typeface="Aref Ruqaa"/>
                  <a:ea typeface="Aref Ruqaa"/>
                  <a:cs typeface="Aref Ruqaa"/>
                  <a:sym typeface="Aref Ruqaa"/>
                </a:rPr>
                <a:t>Key Metric 1</a:t>
              </a:r>
              <a:endParaRPr i="0" sz="2600" u="none" cap="none" strike="noStrike">
                <a:solidFill>
                  <a:srgbClr val="000000"/>
                </a:solidFill>
                <a:latin typeface="Aref Ruqaa"/>
                <a:ea typeface="Aref Ruqaa"/>
                <a:cs typeface="Aref Ruqaa"/>
                <a:sym typeface="Aref Ruqaa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>
            <a:off x="7167646" y="4099725"/>
            <a:ext cx="7764867" cy="2351891"/>
            <a:chOff x="0" y="-1391700"/>
            <a:chExt cx="10353156" cy="3135854"/>
          </a:xfrm>
        </p:grpSpPr>
        <p:sp>
          <p:nvSpPr>
            <p:cNvPr id="181" name="Google Shape;181;p5"/>
            <p:cNvSpPr txBox="1"/>
            <p:nvPr/>
          </p:nvSpPr>
          <p:spPr>
            <a:xfrm>
              <a:off x="0" y="1190054"/>
              <a:ext cx="5172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99"/>
                <a:buFont typeface="Arial"/>
                <a:buNone/>
              </a:pPr>
              <a:r>
                <a:t/>
              </a:r>
              <a:endParaRPr i="0" sz="2700" u="none" cap="none" strike="noStrike">
                <a:solidFill>
                  <a:srgbClr val="000000"/>
                </a:solidFill>
                <a:latin typeface="Aref Ruqaa"/>
                <a:ea typeface="Aref Ruqaa"/>
                <a:cs typeface="Aref Ruqaa"/>
                <a:sym typeface="Aref Ruqaa"/>
              </a:endParaRPr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4886856" y="-1391700"/>
              <a:ext cx="54663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i="0" lang="en-US" sz="4400" u="none" cap="none" strike="noStrike">
                  <a:solidFill>
                    <a:srgbClr val="6422B8"/>
                  </a:solidFill>
                  <a:latin typeface="Aref Ruqaa"/>
                  <a:ea typeface="Aref Ruqaa"/>
                  <a:cs typeface="Aref Ruqaa"/>
                  <a:sym typeface="Aref Ruqaa"/>
                </a:rPr>
                <a:t>Key Metric 2</a:t>
              </a:r>
              <a:endParaRPr i="0" sz="2600" u="none" cap="none" strike="noStrike">
                <a:solidFill>
                  <a:srgbClr val="6422B8"/>
                </a:solidFill>
                <a:latin typeface="Aref Ruqaa"/>
                <a:ea typeface="Aref Ruqaa"/>
                <a:cs typeface="Aref Ruqaa"/>
                <a:sym typeface="Aref Ruqaa"/>
              </a:endParaRPr>
            </a:p>
          </p:txBody>
        </p:sp>
      </p:grpSp>
      <p:sp>
        <p:nvSpPr>
          <p:cNvPr id="183" name="Google Shape;183;p5"/>
          <p:cNvSpPr txBox="1"/>
          <p:nvPr/>
        </p:nvSpPr>
        <p:spPr>
          <a:xfrm>
            <a:off x="3369377" y="933450"/>
            <a:ext cx="10787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Design &amp; Innovation</a:t>
            </a:r>
            <a:endParaRPr b="1" sz="8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lang="en-US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endParaRPr b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File:C Logo.png - Wikipedia" id="185" name="Google Shape;18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1550" y="0"/>
            <a:ext cx="30378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" name="Google Shape;186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4900" y="5273800"/>
            <a:ext cx="4167100" cy="31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5175" y="5026800"/>
            <a:ext cx="4262477" cy="31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33ac6954f0b_0_6"/>
          <p:cNvPicPr preferRelativeResize="0"/>
          <p:nvPr/>
        </p:nvPicPr>
        <p:blipFill rotWithShape="1">
          <a:blip r:embed="rId3">
            <a:alphaModFix/>
          </a:blip>
          <a:srcRect b="6869" l="0" r="0" t="-6870"/>
          <a:stretch/>
        </p:blipFill>
        <p:spPr>
          <a:xfrm>
            <a:off x="541400" y="-378300"/>
            <a:ext cx="17472552" cy="104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3768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6f6a6fc08_0_3"/>
          <p:cNvSpPr/>
          <p:nvPr/>
        </p:nvSpPr>
        <p:spPr>
          <a:xfrm>
            <a:off x="14371550" y="457650"/>
            <a:ext cx="3037800" cy="954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LOGO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8" name="Google Shape;198;g316f6a6fc08_0_3"/>
          <p:cNvSpPr txBox="1"/>
          <p:nvPr/>
        </p:nvSpPr>
        <p:spPr>
          <a:xfrm>
            <a:off x="1155913" y="522550"/>
            <a:ext cx="13665600" cy="1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IT HELPS by solving people’s problem.</a:t>
            </a:r>
            <a:endParaRPr b="1" i="0" sz="50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g316f6a6fc08_0_3"/>
          <p:cNvSpPr/>
          <p:nvPr/>
        </p:nvSpPr>
        <p:spPr>
          <a:xfrm>
            <a:off x="480600" y="4412648"/>
            <a:ext cx="4091400" cy="56958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5400" u="none" cap="none" strike="noStrike">
              <a:solidFill>
                <a:srgbClr val="000000"/>
              </a:solidFill>
              <a:latin typeface="Birthstone"/>
              <a:ea typeface="Birthstone"/>
              <a:cs typeface="Birthstone"/>
              <a:sym typeface="Birthstone"/>
            </a:endParaRPr>
          </a:p>
        </p:txBody>
      </p:sp>
      <p:sp>
        <p:nvSpPr>
          <p:cNvPr id="200" name="Google Shape;200;g316f6a6fc08_0_3"/>
          <p:cNvSpPr txBox="1"/>
          <p:nvPr/>
        </p:nvSpPr>
        <p:spPr>
          <a:xfrm>
            <a:off x="0" y="2290215"/>
            <a:ext cx="1733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g316f6a6fc08_0_3"/>
          <p:cNvSpPr txBox="1"/>
          <p:nvPr/>
        </p:nvSpPr>
        <p:spPr>
          <a:xfrm>
            <a:off x="0" y="2923238"/>
            <a:ext cx="1733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2" name="Google Shape;202;g316f6a6fc08_0_3"/>
          <p:cNvSpPr txBox="1"/>
          <p:nvPr/>
        </p:nvSpPr>
        <p:spPr>
          <a:xfrm>
            <a:off x="26500" y="3463875"/>
            <a:ext cx="470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4300" u="sng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Feature-1 Pic</a:t>
            </a:r>
            <a:endParaRPr b="1" i="0" sz="4300" u="sng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g316f6a6fc08_0_3"/>
          <p:cNvSpPr txBox="1"/>
          <p:nvPr/>
        </p:nvSpPr>
        <p:spPr>
          <a:xfrm>
            <a:off x="4751775" y="3463875"/>
            <a:ext cx="3945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4300" u="sng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Feature-2 Pic</a:t>
            </a:r>
            <a:endParaRPr b="1" i="0" sz="4300" u="sng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4" name="Google Shape;204;g316f6a6fc08_0_3"/>
          <p:cNvSpPr txBox="1"/>
          <p:nvPr/>
        </p:nvSpPr>
        <p:spPr>
          <a:xfrm>
            <a:off x="9002129" y="3463875"/>
            <a:ext cx="4329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4300" u="sng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Feature-3 Pic</a:t>
            </a:r>
            <a:endParaRPr b="1" i="0" sz="4300" u="sng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g316f6a6fc08_0_3"/>
          <p:cNvSpPr txBox="1"/>
          <p:nvPr/>
        </p:nvSpPr>
        <p:spPr>
          <a:xfrm>
            <a:off x="13163447" y="3463875"/>
            <a:ext cx="4091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4300" u="sng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Feature-4 Pic</a:t>
            </a:r>
            <a:endParaRPr b="1" i="0" sz="4300" u="sng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" name="Google Shape;206;g316f6a6fc08_0_3"/>
          <p:cNvSpPr/>
          <p:nvPr/>
        </p:nvSpPr>
        <p:spPr>
          <a:xfrm>
            <a:off x="4718125" y="4265950"/>
            <a:ext cx="4329300" cy="56958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4800" u="none" cap="none" strike="noStrike">
              <a:solidFill>
                <a:srgbClr val="000000"/>
              </a:solidFill>
              <a:latin typeface="Birthstone"/>
              <a:ea typeface="Birthstone"/>
              <a:cs typeface="Birthstone"/>
              <a:sym typeface="Birthstone"/>
            </a:endParaRPr>
          </a:p>
        </p:txBody>
      </p:sp>
      <p:sp>
        <p:nvSpPr>
          <p:cNvPr id="207" name="Google Shape;207;g316f6a6fc08_0_3"/>
          <p:cNvSpPr/>
          <p:nvPr/>
        </p:nvSpPr>
        <p:spPr>
          <a:xfrm>
            <a:off x="9213350" y="4266100"/>
            <a:ext cx="3707700" cy="55860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4300" u="none" cap="none" strike="noStrike">
              <a:solidFill>
                <a:srgbClr val="000000"/>
              </a:solidFill>
              <a:latin typeface="Birthstone"/>
              <a:ea typeface="Birthstone"/>
              <a:cs typeface="Birthstone"/>
              <a:sym typeface="Birthstone"/>
            </a:endParaRPr>
          </a:p>
        </p:txBody>
      </p:sp>
      <p:sp>
        <p:nvSpPr>
          <p:cNvPr id="208" name="Google Shape;208;g316f6a6fc08_0_3"/>
          <p:cNvSpPr/>
          <p:nvPr/>
        </p:nvSpPr>
        <p:spPr>
          <a:xfrm>
            <a:off x="13331425" y="4412650"/>
            <a:ext cx="3945600" cy="5402700"/>
          </a:xfrm>
          <a:prstGeom prst="roundRect">
            <a:avLst>
              <a:gd fmla="val 145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4300" u="none" cap="none" strike="noStrike">
              <a:solidFill>
                <a:srgbClr val="000000"/>
              </a:solidFill>
              <a:latin typeface="Birthstone"/>
              <a:ea typeface="Birthstone"/>
              <a:cs typeface="Birthstone"/>
              <a:sym typeface="Birthstone"/>
            </a:endParaRPr>
          </a:p>
        </p:txBody>
      </p:sp>
      <p:pic>
        <p:nvPicPr>
          <p:cNvPr descr="File:C Logo.png - Wikipedia" id="209" name="Google Shape;209;g316f6a6fc08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1550" y="0"/>
            <a:ext cx="3037800" cy="2250275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" name="Google Shape;210;g316f6a6fc08_0_3"/>
          <p:cNvPicPr preferRelativeResize="0"/>
          <p:nvPr/>
        </p:nvPicPr>
        <p:blipFill rotWithShape="1">
          <a:blip r:embed="rId4">
            <a:alphaModFix/>
          </a:blip>
          <a:srcRect b="2619" l="0" r="3688" t="0"/>
          <a:stretch/>
        </p:blipFill>
        <p:spPr>
          <a:xfrm>
            <a:off x="418650" y="4297000"/>
            <a:ext cx="4153351" cy="599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16f6a6fc08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038" y="5179588"/>
            <a:ext cx="4249277" cy="386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16f6a6fc08_0_3"/>
          <p:cNvPicPr preferRelativeResize="0"/>
          <p:nvPr/>
        </p:nvPicPr>
        <p:blipFill rotWithShape="1">
          <a:blip r:embed="rId6">
            <a:alphaModFix/>
          </a:blip>
          <a:srcRect b="6869" l="0" r="0" t="-6870"/>
          <a:stretch/>
        </p:blipFill>
        <p:spPr>
          <a:xfrm>
            <a:off x="9236550" y="3603450"/>
            <a:ext cx="3707674" cy="624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16f6a6fc08_0_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31425" y="4412650"/>
            <a:ext cx="4153349" cy="540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